
<file path=[Content_Types].xml><?xml version="1.0" encoding="utf-8"?>
<Types xmlns="http://schemas.openxmlformats.org/package/2006/content-types">
  <Default Extension="png" ContentType="image/png"/>
  <Default Extension="bin" ContentType="image/jpeg"/>
  <Default Extension="svg" ContentType="image/svg+xml"/>
  <Default Extension="xlsm" ContentType="application/vnd.ms-excel.sheet.macroEnabled.12"/>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1.bin" ContentType="image/png"/>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7.bin"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0.bin" ContentType="image/png"/>
  <Override PartName="/ppt/media/image21.bin" ContentType="image/x-emf"/>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22.bin" ContentType="image/png"/>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3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3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34.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notesSlides/notesSlide35.xml" ContentType="application/vnd.openxmlformats-officedocument.presentationml.notesSlide+xml"/>
  <Override PartName="/ppt/media/image28.bin" ContentType="image/pn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44.xml" ContentType="application/vnd.openxmlformats-officedocument.presentationml.notesSlide+xml"/>
  <Override PartName="/ppt/media/image32.bin" ContentType="image/png"/>
  <Override PartName="/ppt/media/image33.bin" ContentType="image/png"/>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media/image37.bin" ContentType="image/png"/>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8.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media/image46.bin" ContentType="image/png"/>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tags/tag15.xml" ContentType="application/vnd.openxmlformats-officedocument.presentationml.tags+xml"/>
  <Override PartName="/ppt/notesSlides/notesSlide69.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media/image54.bin"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 id="2147483768" r:id="rId8"/>
  </p:sldMasterIdLst>
  <p:notesMasterIdLst>
    <p:notesMasterId r:id="rId86"/>
  </p:notesMasterIdLst>
  <p:sldIdLst>
    <p:sldId id="336" r:id="rId9"/>
    <p:sldId id="604" r:id="rId10"/>
    <p:sldId id="471" r:id="rId11"/>
    <p:sldId id="339" r:id="rId12"/>
    <p:sldId id="340" r:id="rId13"/>
    <p:sldId id="472" r:id="rId14"/>
    <p:sldId id="364" r:id="rId15"/>
    <p:sldId id="415" r:id="rId16"/>
    <p:sldId id="342" r:id="rId17"/>
    <p:sldId id="473" r:id="rId18"/>
    <p:sldId id="476" r:id="rId19"/>
    <p:sldId id="477" r:id="rId20"/>
    <p:sldId id="561" r:id="rId21"/>
    <p:sldId id="479" r:id="rId22"/>
    <p:sldId id="480" r:id="rId23"/>
    <p:sldId id="481" r:id="rId24"/>
    <p:sldId id="482" r:id="rId25"/>
    <p:sldId id="376" r:id="rId26"/>
    <p:sldId id="483" r:id="rId27"/>
    <p:sldId id="402" r:id="rId28"/>
    <p:sldId id="370" r:id="rId29"/>
    <p:sldId id="416" r:id="rId30"/>
    <p:sldId id="371" r:id="rId31"/>
    <p:sldId id="372" r:id="rId32"/>
    <p:sldId id="373" r:id="rId33"/>
    <p:sldId id="374" r:id="rId34"/>
    <p:sldId id="375" r:id="rId35"/>
    <p:sldId id="468" r:id="rId36"/>
    <p:sldId id="469" r:id="rId37"/>
    <p:sldId id="607" r:id="rId38"/>
    <p:sldId id="475" r:id="rId39"/>
    <p:sldId id="484" r:id="rId40"/>
    <p:sldId id="562" r:id="rId41"/>
    <p:sldId id="586" r:id="rId42"/>
    <p:sldId id="587" r:id="rId43"/>
    <p:sldId id="360" r:id="rId44"/>
    <p:sldId id="581" r:id="rId45"/>
    <p:sldId id="341" r:id="rId46"/>
    <p:sldId id="582" r:id="rId47"/>
    <p:sldId id="583" r:id="rId48"/>
    <p:sldId id="584" r:id="rId49"/>
    <p:sldId id="585" r:id="rId50"/>
    <p:sldId id="605" r:id="rId51"/>
    <p:sldId id="565" r:id="rId52"/>
    <p:sldId id="377" r:id="rId53"/>
    <p:sldId id="500" r:id="rId54"/>
    <p:sldId id="501" r:id="rId55"/>
    <p:sldId id="590" r:id="rId56"/>
    <p:sldId id="589" r:id="rId57"/>
    <p:sldId id="591" r:id="rId58"/>
    <p:sldId id="612" r:id="rId59"/>
    <p:sldId id="467" r:id="rId60"/>
    <p:sldId id="577" r:id="rId61"/>
    <p:sldId id="600" r:id="rId62"/>
    <p:sldId id="592" r:id="rId63"/>
    <p:sldId id="596" r:id="rId64"/>
    <p:sldId id="597" r:id="rId65"/>
    <p:sldId id="349" r:id="rId66"/>
    <p:sldId id="599" r:id="rId67"/>
    <p:sldId id="593" r:id="rId68"/>
    <p:sldId id="594" r:id="rId69"/>
    <p:sldId id="595" r:id="rId70"/>
    <p:sldId id="579" r:id="rId71"/>
    <p:sldId id="580" r:id="rId72"/>
    <p:sldId id="362" r:id="rId73"/>
    <p:sldId id="474" r:id="rId74"/>
    <p:sldId id="566" r:id="rId75"/>
    <p:sldId id="606" r:id="rId76"/>
    <p:sldId id="569" r:id="rId77"/>
    <p:sldId id="570" r:id="rId78"/>
    <p:sldId id="571" r:id="rId79"/>
    <p:sldId id="572" r:id="rId80"/>
    <p:sldId id="576" r:id="rId81"/>
    <p:sldId id="574" r:id="rId82"/>
    <p:sldId id="613" r:id="rId83"/>
    <p:sldId id="610" r:id="rId84"/>
    <p:sldId id="493" r:id="rId85"/>
  </p:sldIdLst>
  <p:sldSz cx="12192000" cy="6858000"/>
  <p:notesSz cx="6858000" cy="9144000"/>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ghaus, Lisa" initials="VL" lastIdx="3" clrIdx="0">
    <p:extLst>
      <p:ext uri="{19B8F6BF-5375-455C-9EA6-DF929625EA0E}">
        <p15:presenceInfo xmlns:p15="http://schemas.microsoft.com/office/powerpoint/2012/main" userId="S-1-5-21-2697406850-3076739095-3412769168-2615" providerId="AD"/>
      </p:ext>
    </p:extLst>
  </p:cmAuthor>
  <p:cmAuthor id="2" name="Autor" initials="A" lastIdx="99" clrIdx="1"/>
  <p:cmAuthor id="3" name="Wiener, Andrea (Allianz Deutschland)" initials="WA(D" lastIdx="8" clrIdx="2">
    <p:extLst>
      <p:ext uri="{19B8F6BF-5375-455C-9EA6-DF929625EA0E}">
        <p15:presenceInfo xmlns:p15="http://schemas.microsoft.com/office/powerpoint/2012/main" userId="S-1-5-21-2006190760-3459553193-1651965558-46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B4B"/>
    <a:srgbClr val="5FCD8A"/>
    <a:srgbClr val="96CBDC"/>
    <a:srgbClr val="13A0D3"/>
    <a:srgbClr val="FAB600"/>
    <a:srgbClr val="B5DAE6"/>
    <a:srgbClr val="ABAC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6649" autoAdjust="0"/>
  </p:normalViewPr>
  <p:slideViewPr>
    <p:cSldViewPr snapToGrid="0" showGuides="1">
      <p:cViewPr varScale="1">
        <p:scale>
          <a:sx n="63" d="100"/>
          <a:sy n="63" d="100"/>
        </p:scale>
        <p:origin x="102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95" d="100"/>
          <a:sy n="95" d="100"/>
        </p:scale>
        <p:origin x="4644" y="8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Arbeitsblat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Arbeitsblat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Arbeitsblatt14.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Arbeitsblatt_mit_Makros.xlsm"/><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Arbeitsblatt_mit_Makros15.xlsm"/><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Arbeitsblatt_mit_Makros16.xlsm"/><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Arbeitsblatt17.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Arbeitsblat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Arbeitsblat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Arbeitsblat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Arbeitsblat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Arbeitsblat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Tabelle1!$B$1</c:f>
              <c:strCache>
                <c:ptCount val="1"/>
                <c:pt idx="0">
                  <c:v>Datenreihe 1</c:v>
                </c:pt>
              </c:strCache>
            </c:strRef>
          </c:tx>
          <c:spPr>
            <a:ln w="28575" cap="rnd">
              <a:solidFill>
                <a:srgbClr val="5FCD8A"/>
              </a:solidFill>
              <a:round/>
            </a:ln>
            <a:effectLst/>
          </c:spPr>
          <c:marker>
            <c:symbol val="none"/>
          </c:marker>
          <c:cat>
            <c:numRef>
              <c:f>Tabelle1!$A$2:$A$71</c:f>
              <c:numCache>
                <c:formatCode>General</c:formatCode>
                <c:ptCount val="7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numCache>
            </c:numRef>
          </c:cat>
          <c:val>
            <c:numRef>
              <c:f>Tabelle1!$B$2:$B$71</c:f>
              <c:numCache>
                <c:formatCode>General</c:formatCode>
                <c:ptCount val="70"/>
                <c:pt idx="0">
                  <c:v>1116701</c:v>
                </c:pt>
                <c:pt idx="1">
                  <c:v>1106380</c:v>
                </c:pt>
                <c:pt idx="2">
                  <c:v>1105084</c:v>
                </c:pt>
                <c:pt idx="3">
                  <c:v>1095029</c:v>
                </c:pt>
                <c:pt idx="4">
                  <c:v>1109743</c:v>
                </c:pt>
                <c:pt idx="5">
                  <c:v>1113408</c:v>
                </c:pt>
                <c:pt idx="6">
                  <c:v>1137169</c:v>
                </c:pt>
                <c:pt idx="7">
                  <c:v>1165555</c:v>
                </c:pt>
                <c:pt idx="8">
                  <c:v>1175870</c:v>
                </c:pt>
                <c:pt idx="9">
                  <c:v>1243922</c:v>
                </c:pt>
                <c:pt idx="10">
                  <c:v>1261614</c:v>
                </c:pt>
                <c:pt idx="11">
                  <c:v>1313505</c:v>
                </c:pt>
                <c:pt idx="12">
                  <c:v>1316534</c:v>
                </c:pt>
                <c:pt idx="13">
                  <c:v>1355595</c:v>
                </c:pt>
                <c:pt idx="14">
                  <c:v>1357304</c:v>
                </c:pt>
                <c:pt idx="15">
                  <c:v>1325386</c:v>
                </c:pt>
                <c:pt idx="16">
                  <c:v>1318303</c:v>
                </c:pt>
                <c:pt idx="17">
                  <c:v>1272276</c:v>
                </c:pt>
                <c:pt idx="18">
                  <c:v>1214968</c:v>
                </c:pt>
                <c:pt idx="19">
                  <c:v>1142366</c:v>
                </c:pt>
                <c:pt idx="20">
                  <c:v>1047737</c:v>
                </c:pt>
                <c:pt idx="21">
                  <c:v>1013396</c:v>
                </c:pt>
                <c:pt idx="22">
                  <c:v>901657</c:v>
                </c:pt>
                <c:pt idx="23">
                  <c:v>815969</c:v>
                </c:pt>
                <c:pt idx="24">
                  <c:v>805500</c:v>
                </c:pt>
                <c:pt idx="25">
                  <c:v>782310</c:v>
                </c:pt>
                <c:pt idx="26">
                  <c:v>798334</c:v>
                </c:pt>
                <c:pt idx="27">
                  <c:v>805496</c:v>
                </c:pt>
                <c:pt idx="28">
                  <c:v>808619</c:v>
                </c:pt>
                <c:pt idx="29">
                  <c:v>817217</c:v>
                </c:pt>
                <c:pt idx="30">
                  <c:v>865789</c:v>
                </c:pt>
                <c:pt idx="31">
                  <c:v>862100</c:v>
                </c:pt>
                <c:pt idx="32">
                  <c:v>861275</c:v>
                </c:pt>
                <c:pt idx="33">
                  <c:v>827933</c:v>
                </c:pt>
                <c:pt idx="34">
                  <c:v>812292</c:v>
                </c:pt>
                <c:pt idx="35">
                  <c:v>813803</c:v>
                </c:pt>
                <c:pt idx="36">
                  <c:v>848232</c:v>
                </c:pt>
                <c:pt idx="37">
                  <c:v>867969</c:v>
                </c:pt>
                <c:pt idx="38">
                  <c:v>892993</c:v>
                </c:pt>
                <c:pt idx="39">
                  <c:v>880459</c:v>
                </c:pt>
                <c:pt idx="40">
                  <c:v>905675</c:v>
                </c:pt>
                <c:pt idx="41">
                  <c:v>830019</c:v>
                </c:pt>
                <c:pt idx="42">
                  <c:v>809114</c:v>
                </c:pt>
                <c:pt idx="43">
                  <c:v>798447</c:v>
                </c:pt>
                <c:pt idx="44">
                  <c:v>769603</c:v>
                </c:pt>
                <c:pt idx="45">
                  <c:v>765221</c:v>
                </c:pt>
                <c:pt idx="46">
                  <c:v>796013</c:v>
                </c:pt>
                <c:pt idx="47">
                  <c:v>812173</c:v>
                </c:pt>
                <c:pt idx="48">
                  <c:v>785034</c:v>
                </c:pt>
                <c:pt idx="49">
                  <c:v>770744</c:v>
                </c:pt>
                <c:pt idx="50">
                  <c:v>766999</c:v>
                </c:pt>
                <c:pt idx="51">
                  <c:v>734475</c:v>
                </c:pt>
                <c:pt idx="52">
                  <c:v>719250</c:v>
                </c:pt>
                <c:pt idx="53">
                  <c:v>706721</c:v>
                </c:pt>
                <c:pt idx="54">
                  <c:v>705622</c:v>
                </c:pt>
                <c:pt idx="55">
                  <c:v>685795</c:v>
                </c:pt>
                <c:pt idx="56">
                  <c:v>672724</c:v>
                </c:pt>
                <c:pt idx="57">
                  <c:v>684862</c:v>
                </c:pt>
                <c:pt idx="58">
                  <c:v>682514</c:v>
                </c:pt>
                <c:pt idx="59">
                  <c:v>665126</c:v>
                </c:pt>
                <c:pt idx="60">
                  <c:v>677947</c:v>
                </c:pt>
                <c:pt idx="61">
                  <c:v>662685</c:v>
                </c:pt>
                <c:pt idx="62">
                  <c:v>673544</c:v>
                </c:pt>
                <c:pt idx="63">
                  <c:v>682069</c:v>
                </c:pt>
                <c:pt idx="64">
                  <c:v>714927</c:v>
                </c:pt>
                <c:pt idx="65">
                  <c:v>737575</c:v>
                </c:pt>
                <c:pt idx="66">
                  <c:v>792141</c:v>
                </c:pt>
                <c:pt idx="67">
                  <c:v>784901</c:v>
                </c:pt>
                <c:pt idx="68">
                  <c:v>787523</c:v>
                </c:pt>
                <c:pt idx="69">
                  <c:v>778090</c:v>
                </c:pt>
              </c:numCache>
            </c:numRef>
          </c:val>
          <c:smooth val="0"/>
          <c:extLst>
            <c:ext xmlns:c16="http://schemas.microsoft.com/office/drawing/2014/chart" uri="{C3380CC4-5D6E-409C-BE32-E72D297353CC}">
              <c16:uniqueId val="{00000000-7225-4727-9FBC-A412DA6D013E}"/>
            </c:ext>
          </c:extLst>
        </c:ser>
        <c:dLbls>
          <c:showLegendKey val="0"/>
          <c:showVal val="0"/>
          <c:showCatName val="0"/>
          <c:showSerName val="0"/>
          <c:showPercent val="0"/>
          <c:showBubbleSize val="0"/>
        </c:dLbls>
        <c:smooth val="0"/>
        <c:axId val="305998848"/>
        <c:axId val="306033408"/>
      </c:lineChart>
      <c:catAx>
        <c:axId val="305998848"/>
        <c:scaling>
          <c:orientation val="minMax"/>
        </c:scaling>
        <c:delete val="1"/>
        <c:axPos val="b"/>
        <c:numFmt formatCode="General" sourceLinked="1"/>
        <c:majorTickMark val="none"/>
        <c:minorTickMark val="none"/>
        <c:tickLblPos val="nextTo"/>
        <c:crossAx val="306033408"/>
        <c:crosses val="autoZero"/>
        <c:auto val="1"/>
        <c:lblAlgn val="ctr"/>
        <c:lblOffset val="100"/>
        <c:tickMarkSkip val="1"/>
        <c:noMultiLvlLbl val="0"/>
      </c:catAx>
      <c:valAx>
        <c:axId val="306033408"/>
        <c:scaling>
          <c:orientation val="minMax"/>
          <c:max val="1400000"/>
          <c:min val="650000"/>
        </c:scaling>
        <c:delete val="0"/>
        <c:axPos val="l"/>
        <c:majorGridlines>
          <c:spPr>
            <a:ln w="9525" cap="flat" cmpd="sng" algn="ctr">
              <a:solidFill>
                <a:schemeClr val="tx1">
                  <a:lumMod val="50000"/>
                  <a:lumOff val="50000"/>
                </a:schemeClr>
              </a:solidFill>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1" i="0" u="none" strike="noStrike" kern="1200" baseline="0">
                <a:solidFill>
                  <a:srgbClr val="003781"/>
                </a:solidFill>
                <a:latin typeface="+mn-lt"/>
                <a:ea typeface="+mn-ea"/>
                <a:cs typeface="+mn-cs"/>
              </a:defRPr>
            </a:pPr>
            <a:endParaRPr lang="de-DE"/>
          </a:p>
        </c:txPr>
        <c:crossAx val="305998848"/>
        <c:crosses val="autoZero"/>
        <c:crossBetween val="between"/>
        <c:majorUnit val="15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Tabelle1!$B$1</c:f>
              <c:strCache>
                <c:ptCount val="1"/>
                <c:pt idx="0">
                  <c:v>Verkauf</c:v>
                </c:pt>
              </c:strCache>
            </c:strRef>
          </c:tx>
          <c:spPr>
            <a:noFill/>
            <a:ln w="12700">
              <a:solidFill>
                <a:srgbClr val="13A0D3"/>
              </a:solidFill>
            </a:ln>
          </c:spPr>
          <c:dPt>
            <c:idx val="0"/>
            <c:bubble3D val="0"/>
            <c:spPr>
              <a:noFill/>
              <a:ln w="12700">
                <a:solidFill>
                  <a:schemeClr val="accent1"/>
                </a:solidFill>
              </a:ln>
              <a:effectLst/>
            </c:spPr>
            <c:extLst>
              <c:ext xmlns:c16="http://schemas.microsoft.com/office/drawing/2014/chart" uri="{C3380CC4-5D6E-409C-BE32-E72D297353CC}">
                <c16:uniqueId val="{00000001-CC26-4739-B890-B7E568F8A55A}"/>
              </c:ext>
            </c:extLst>
          </c:dPt>
          <c:dPt>
            <c:idx val="1"/>
            <c:bubble3D val="0"/>
            <c:explosion val="6"/>
            <c:spPr>
              <a:noFill/>
              <a:ln w="12700">
                <a:solidFill>
                  <a:srgbClr val="FAB600"/>
                </a:solidFill>
              </a:ln>
              <a:effectLst/>
            </c:spPr>
            <c:extLst>
              <c:ext xmlns:c16="http://schemas.microsoft.com/office/drawing/2014/chart" uri="{C3380CC4-5D6E-409C-BE32-E72D297353CC}">
                <c16:uniqueId val="{00000003-CC26-4739-B890-B7E568F8A55A}"/>
              </c:ext>
            </c:extLst>
          </c:dPt>
          <c:dPt>
            <c:idx val="2"/>
            <c:bubble3D val="0"/>
            <c:spPr>
              <a:noFill/>
              <a:ln w="12700">
                <a:solidFill>
                  <a:srgbClr val="13A0D3"/>
                </a:solidFill>
              </a:ln>
              <a:effectLst/>
            </c:spPr>
            <c:extLst>
              <c:ext xmlns:c16="http://schemas.microsoft.com/office/drawing/2014/chart" uri="{C3380CC4-5D6E-409C-BE32-E72D297353CC}">
                <c16:uniqueId val="{00000005-CC26-4739-B890-B7E568F8A55A}"/>
              </c:ext>
            </c:extLst>
          </c:dPt>
          <c:dPt>
            <c:idx val="3"/>
            <c:bubble3D val="0"/>
            <c:spPr>
              <a:noFill/>
              <a:ln w="12700">
                <a:solidFill>
                  <a:srgbClr val="13A0D3"/>
                </a:solidFill>
              </a:ln>
              <a:effectLst/>
            </c:spPr>
            <c:extLst>
              <c:ext xmlns:c16="http://schemas.microsoft.com/office/drawing/2014/chart" uri="{C3380CC4-5D6E-409C-BE32-E72D297353CC}">
                <c16:uniqueId val="{00000007-CC26-4739-B890-B7E568F8A55A}"/>
              </c:ext>
            </c:extLst>
          </c:dPt>
          <c:dLbls>
            <c:spPr>
              <a:noFill/>
              <a:ln>
                <a:noFill/>
              </a:ln>
              <a:effectLst/>
            </c:spPr>
            <c:txPr>
              <a:bodyPr rot="0" spcFirstLastPara="1" vertOverflow="ellipsis" vert="horz" wrap="square" lIns="0" tIns="0" rIns="0" bIns="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Tabelle1!$A$2:$A$5</c:f>
              <c:strCache>
                <c:ptCount val="1"/>
                <c:pt idx="0">
                  <c:v>1. Quartal</c:v>
                </c:pt>
              </c:strCache>
            </c:strRef>
          </c:cat>
          <c:val>
            <c:numRef>
              <c:f>Tabelle1!$B$2:$B$5</c:f>
              <c:numCache>
                <c:formatCode>General</c:formatCode>
                <c:ptCount val="4"/>
                <c:pt idx="0">
                  <c:v>44</c:v>
                </c:pt>
                <c:pt idx="1">
                  <c:v>56</c:v>
                </c:pt>
              </c:numCache>
            </c:numRef>
          </c:val>
          <c:extLst>
            <c:ext xmlns:c16="http://schemas.microsoft.com/office/drawing/2014/chart" uri="{C3380CC4-5D6E-409C-BE32-E72D297353CC}">
              <c16:uniqueId val="{00000008-CC26-4739-B890-B7E568F8A55A}"/>
            </c:ext>
          </c:extLst>
        </c:ser>
        <c:dLbls>
          <c:showLegendKey val="0"/>
          <c:showVal val="1"/>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Tabelle1!$B$1</c:f>
              <c:strCache>
                <c:ptCount val="1"/>
                <c:pt idx="0">
                  <c:v>Verkauf</c:v>
                </c:pt>
              </c:strCache>
            </c:strRef>
          </c:tx>
          <c:spPr>
            <a:noFill/>
            <a:ln w="12700">
              <a:solidFill>
                <a:srgbClr val="13A0D3"/>
              </a:solidFill>
            </a:ln>
          </c:spPr>
          <c:explosion val="3"/>
          <c:dPt>
            <c:idx val="0"/>
            <c:bubble3D val="0"/>
            <c:spPr>
              <a:noFill/>
              <a:ln w="12700">
                <a:solidFill>
                  <a:schemeClr val="accent1"/>
                </a:solidFill>
              </a:ln>
              <a:effectLst/>
            </c:spPr>
            <c:extLst>
              <c:ext xmlns:c16="http://schemas.microsoft.com/office/drawing/2014/chart" uri="{C3380CC4-5D6E-409C-BE32-E72D297353CC}">
                <c16:uniqueId val="{00000001-DC70-40B1-A502-FCF97AB9A1B8}"/>
              </c:ext>
            </c:extLst>
          </c:dPt>
          <c:dPt>
            <c:idx val="1"/>
            <c:bubble3D val="0"/>
            <c:spPr>
              <a:noFill/>
              <a:ln w="12700">
                <a:solidFill>
                  <a:srgbClr val="FAB600"/>
                </a:solidFill>
              </a:ln>
              <a:effectLst/>
            </c:spPr>
            <c:extLst>
              <c:ext xmlns:c16="http://schemas.microsoft.com/office/drawing/2014/chart" uri="{C3380CC4-5D6E-409C-BE32-E72D297353CC}">
                <c16:uniqueId val="{00000003-DC70-40B1-A502-FCF97AB9A1B8}"/>
              </c:ext>
            </c:extLst>
          </c:dPt>
          <c:dPt>
            <c:idx val="2"/>
            <c:bubble3D val="0"/>
            <c:spPr>
              <a:noFill/>
              <a:ln w="12700">
                <a:solidFill>
                  <a:srgbClr val="13A0D3"/>
                </a:solidFill>
              </a:ln>
              <a:effectLst/>
            </c:spPr>
            <c:extLst>
              <c:ext xmlns:c16="http://schemas.microsoft.com/office/drawing/2014/chart" uri="{C3380CC4-5D6E-409C-BE32-E72D297353CC}">
                <c16:uniqueId val="{00000005-DC70-40B1-A502-FCF97AB9A1B8}"/>
              </c:ext>
            </c:extLst>
          </c:dPt>
          <c:dPt>
            <c:idx val="3"/>
            <c:bubble3D val="0"/>
            <c:spPr>
              <a:noFill/>
              <a:ln w="12700">
                <a:solidFill>
                  <a:srgbClr val="13A0D3"/>
                </a:solidFill>
              </a:ln>
              <a:effectLst/>
            </c:spPr>
            <c:extLst>
              <c:ext xmlns:c16="http://schemas.microsoft.com/office/drawing/2014/chart" uri="{C3380CC4-5D6E-409C-BE32-E72D297353CC}">
                <c16:uniqueId val="{00000007-DC70-40B1-A502-FCF97AB9A1B8}"/>
              </c:ext>
            </c:extLst>
          </c:dPt>
          <c:dLbls>
            <c:dLbl>
              <c:idx val="1"/>
              <c:layout>
                <c:manualLayout>
                  <c:x val="3.2740548937839814E-2"/>
                  <c:y val="-3.62143616463105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70-40B1-A502-FCF97AB9A1B8}"/>
                </c:ext>
              </c:extLst>
            </c:dLbl>
            <c:spPr>
              <a:noFill/>
              <a:ln>
                <a:noFill/>
              </a:ln>
              <a:effectLst/>
            </c:spPr>
            <c:txPr>
              <a:bodyPr rot="0" spcFirstLastPara="1" vertOverflow="ellipsis" vert="horz" wrap="square" lIns="0" tIns="0" rIns="0" bIns="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Tabelle1!$A$2:$A$5</c:f>
              <c:strCache>
                <c:ptCount val="1"/>
                <c:pt idx="0">
                  <c:v>1. Quartal</c:v>
                </c:pt>
              </c:strCache>
            </c:strRef>
          </c:cat>
          <c:val>
            <c:numRef>
              <c:f>Tabelle1!$B$2:$B$5</c:f>
              <c:numCache>
                <c:formatCode>General</c:formatCode>
                <c:ptCount val="4"/>
                <c:pt idx="0">
                  <c:v>73</c:v>
                </c:pt>
                <c:pt idx="1">
                  <c:v>27</c:v>
                </c:pt>
              </c:numCache>
            </c:numRef>
          </c:val>
          <c:extLst>
            <c:ext xmlns:c16="http://schemas.microsoft.com/office/drawing/2014/chart" uri="{C3380CC4-5D6E-409C-BE32-E72D297353CC}">
              <c16:uniqueId val="{00000008-DC70-40B1-A502-FCF97AB9A1B8}"/>
            </c:ext>
          </c:extLst>
        </c:ser>
        <c:dLbls>
          <c:showLegendKey val="0"/>
          <c:showVal val="1"/>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Blatt1!$B$1</c:f>
              <c:strCache>
                <c:ptCount val="1"/>
                <c:pt idx="0">
                  <c:v>Umsätze</c:v>
                </c:pt>
              </c:strCache>
            </c:strRef>
          </c:tx>
          <c:spPr>
            <a:solidFill>
              <a:srgbClr val="122B54"/>
            </a:solidFill>
            <a:ln w="34630">
              <a:noFill/>
            </a:ln>
            <a:effectLst/>
          </c:spPr>
          <c:dPt>
            <c:idx val="0"/>
            <c:bubble3D val="0"/>
            <c:extLst>
              <c:ext xmlns:c16="http://schemas.microsoft.com/office/drawing/2014/chart" uri="{C3380CC4-5D6E-409C-BE32-E72D297353CC}">
                <c16:uniqueId val="{00000001-B3C7-437E-8F43-C2961C5A89BA}"/>
              </c:ext>
            </c:extLst>
          </c:dPt>
          <c:dPt>
            <c:idx val="1"/>
            <c:bubble3D val="0"/>
            <c:spPr>
              <a:solidFill>
                <a:srgbClr val="13A0D3"/>
              </a:solidFill>
              <a:ln w="34630">
                <a:noFill/>
              </a:ln>
              <a:effectLst/>
            </c:spPr>
            <c:extLst>
              <c:ext xmlns:c16="http://schemas.microsoft.com/office/drawing/2014/chart" uri="{C3380CC4-5D6E-409C-BE32-E72D297353CC}">
                <c16:uniqueId val="{00000003-B3C7-437E-8F43-C2961C5A89BA}"/>
              </c:ext>
            </c:extLst>
          </c:dPt>
          <c:cat>
            <c:strRef>
              <c:f>Blatt1!$A$2:$A$3</c:f>
              <c:strCache>
                <c:ptCount val="2"/>
                <c:pt idx="0">
                  <c:v>1. Qrtl.</c:v>
                </c:pt>
                <c:pt idx="1">
                  <c:v>2. Qrtl.</c:v>
                </c:pt>
              </c:strCache>
            </c:strRef>
          </c:cat>
          <c:val>
            <c:numRef>
              <c:f>Blatt1!$B$2:$B$3</c:f>
              <c:numCache>
                <c:formatCode>General</c:formatCode>
                <c:ptCount val="2"/>
                <c:pt idx="0">
                  <c:v>6</c:v>
                </c:pt>
                <c:pt idx="1">
                  <c:v>5</c:v>
                </c:pt>
              </c:numCache>
            </c:numRef>
          </c:val>
          <c:extLst>
            <c:ext xmlns:c16="http://schemas.microsoft.com/office/drawing/2014/chart" uri="{C3380CC4-5D6E-409C-BE32-E72D297353CC}">
              <c16:uniqueId val="{00000004-B3C7-437E-8F43-C2961C5A89BA}"/>
            </c:ext>
          </c:extLst>
        </c:ser>
        <c:dLbls>
          <c:showLegendKey val="0"/>
          <c:showVal val="0"/>
          <c:showCatName val="0"/>
          <c:showSerName val="0"/>
          <c:showPercent val="0"/>
          <c:showBubbleSize val="0"/>
          <c:showLeaderLines val="1"/>
        </c:dLbls>
        <c:firstSliceAng val="170"/>
      </c:pieChart>
      <c:spPr>
        <a:noFill/>
        <a:ln w="34630">
          <a:noFill/>
        </a:ln>
      </c:spPr>
    </c:plotArea>
    <c:plotVisOnly val="1"/>
    <c:dispBlanksAs val="gap"/>
    <c:showDLblsOverMax val="0"/>
  </c:chart>
  <c:spPr>
    <a:noFill/>
    <a:ln>
      <a:noFill/>
    </a:ln>
    <a:effectLst/>
  </c:spPr>
  <c:txPr>
    <a:bodyPr/>
    <a:lstStyle/>
    <a:p>
      <a:pPr>
        <a:defRPr sz="2454"/>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Blatt1!$B$1</c:f>
              <c:strCache>
                <c:ptCount val="1"/>
                <c:pt idx="0">
                  <c:v>Umsätze</c:v>
                </c:pt>
              </c:strCache>
            </c:strRef>
          </c:tx>
          <c:spPr>
            <a:solidFill>
              <a:srgbClr val="13A0D3"/>
            </a:solidFill>
            <a:ln w="34630">
              <a:noFill/>
            </a:ln>
            <a:effectLst/>
          </c:spPr>
          <c:dPt>
            <c:idx val="0"/>
            <c:bubble3D val="0"/>
            <c:extLst>
              <c:ext xmlns:c16="http://schemas.microsoft.com/office/drawing/2014/chart" uri="{C3380CC4-5D6E-409C-BE32-E72D297353CC}">
                <c16:uniqueId val="{00000001-84C0-46F1-B650-BFDB2CC4BC0D}"/>
              </c:ext>
            </c:extLst>
          </c:dPt>
          <c:dPt>
            <c:idx val="1"/>
            <c:bubble3D val="0"/>
            <c:spPr>
              <a:solidFill>
                <a:srgbClr val="122B54"/>
              </a:solidFill>
              <a:ln w="34630">
                <a:noFill/>
              </a:ln>
              <a:effectLst/>
            </c:spPr>
            <c:extLst>
              <c:ext xmlns:c16="http://schemas.microsoft.com/office/drawing/2014/chart" uri="{C3380CC4-5D6E-409C-BE32-E72D297353CC}">
                <c16:uniqueId val="{00000003-84C0-46F1-B650-BFDB2CC4BC0D}"/>
              </c:ext>
            </c:extLst>
          </c:dPt>
          <c:cat>
            <c:strRef>
              <c:f>Blatt1!$A$2:$A$3</c:f>
              <c:strCache>
                <c:ptCount val="2"/>
                <c:pt idx="0">
                  <c:v>1. Qrtl.</c:v>
                </c:pt>
                <c:pt idx="1">
                  <c:v>2. Qrtl.</c:v>
                </c:pt>
              </c:strCache>
            </c:strRef>
          </c:cat>
          <c:val>
            <c:numRef>
              <c:f>Blatt1!$B$2:$B$3</c:f>
              <c:numCache>
                <c:formatCode>General</c:formatCode>
                <c:ptCount val="2"/>
                <c:pt idx="0">
                  <c:v>1</c:v>
                </c:pt>
                <c:pt idx="1">
                  <c:v>4</c:v>
                </c:pt>
              </c:numCache>
            </c:numRef>
          </c:val>
          <c:extLst>
            <c:ext xmlns:c16="http://schemas.microsoft.com/office/drawing/2014/chart" uri="{C3380CC4-5D6E-409C-BE32-E72D297353CC}">
              <c16:uniqueId val="{00000004-84C0-46F1-B650-BFDB2CC4BC0D}"/>
            </c:ext>
          </c:extLst>
        </c:ser>
        <c:dLbls>
          <c:showLegendKey val="0"/>
          <c:showVal val="0"/>
          <c:showCatName val="0"/>
          <c:showSerName val="0"/>
          <c:showPercent val="0"/>
          <c:showBubbleSize val="0"/>
          <c:showLeaderLines val="1"/>
        </c:dLbls>
        <c:firstSliceAng val="360"/>
      </c:pieChart>
      <c:spPr>
        <a:noFill/>
        <a:ln w="34630">
          <a:noFill/>
        </a:ln>
      </c:spPr>
    </c:plotArea>
    <c:plotVisOnly val="1"/>
    <c:dispBlanksAs val="gap"/>
    <c:showDLblsOverMax val="0"/>
  </c:chart>
  <c:spPr>
    <a:noFill/>
    <a:ln>
      <a:noFill/>
    </a:ln>
    <a:effectLst/>
  </c:spPr>
  <c:txPr>
    <a:bodyPr/>
    <a:lstStyle/>
    <a:p>
      <a:pPr>
        <a:defRPr sz="2454"/>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Blatt1!$B$1</c:f>
              <c:strCache>
                <c:ptCount val="1"/>
                <c:pt idx="0">
                  <c:v>Umsätze</c:v>
                </c:pt>
              </c:strCache>
            </c:strRef>
          </c:tx>
          <c:spPr>
            <a:gradFill rotWithShape="0">
              <a:gsLst>
                <a:gs pos="0">
                  <a:srgbClr val="002998"/>
                </a:gs>
                <a:gs pos="20000">
                  <a:srgbClr val="002A95"/>
                </a:gs>
                <a:gs pos="100000">
                  <a:srgbClr val="001D71"/>
                </a:gs>
              </a:gsLst>
              <a:lin ang="5400000"/>
            </a:gradFill>
            <a:ln w="34630">
              <a:noFill/>
            </a:ln>
            <a:effectLst/>
          </c:spPr>
          <c:dPt>
            <c:idx val="0"/>
            <c:bubble3D val="0"/>
            <c:spPr>
              <a:solidFill>
                <a:srgbClr val="13A0D3"/>
              </a:solidFill>
              <a:ln w="34630">
                <a:noFill/>
              </a:ln>
              <a:effectLst/>
            </c:spPr>
            <c:extLst>
              <c:ext xmlns:c16="http://schemas.microsoft.com/office/drawing/2014/chart" uri="{C3380CC4-5D6E-409C-BE32-E72D297353CC}">
                <c16:uniqueId val="{00000001-1F29-4FA9-B2F3-400AF6D92698}"/>
              </c:ext>
            </c:extLst>
          </c:dPt>
          <c:dPt>
            <c:idx val="1"/>
            <c:bubble3D val="0"/>
            <c:spPr>
              <a:solidFill>
                <a:srgbClr val="122B54"/>
              </a:solidFill>
              <a:ln w="34630">
                <a:noFill/>
              </a:ln>
              <a:effectLst/>
            </c:spPr>
            <c:extLst>
              <c:ext xmlns:c16="http://schemas.microsoft.com/office/drawing/2014/chart" uri="{C3380CC4-5D6E-409C-BE32-E72D297353CC}">
                <c16:uniqueId val="{00000003-1F29-4FA9-B2F3-400AF6D92698}"/>
              </c:ext>
            </c:extLst>
          </c:dPt>
          <c:cat>
            <c:strRef>
              <c:f>Blatt1!$A$2:$A$3</c:f>
              <c:strCache>
                <c:ptCount val="2"/>
                <c:pt idx="0">
                  <c:v>1. Qrtl.</c:v>
                </c:pt>
                <c:pt idx="1">
                  <c:v>2. Qrtl.</c:v>
                </c:pt>
              </c:strCache>
            </c:strRef>
          </c:cat>
          <c:val>
            <c:numRef>
              <c:f>Blatt1!$B$2:$B$3</c:f>
              <c:numCache>
                <c:formatCode>General</c:formatCode>
                <c:ptCount val="2"/>
                <c:pt idx="0">
                  <c:v>1</c:v>
                </c:pt>
                <c:pt idx="1">
                  <c:v>2</c:v>
                </c:pt>
              </c:numCache>
            </c:numRef>
          </c:val>
          <c:extLst>
            <c:ext xmlns:c16="http://schemas.microsoft.com/office/drawing/2014/chart" uri="{C3380CC4-5D6E-409C-BE32-E72D297353CC}">
              <c16:uniqueId val="{00000004-1F29-4FA9-B2F3-400AF6D92698}"/>
            </c:ext>
          </c:extLst>
        </c:ser>
        <c:dLbls>
          <c:showLegendKey val="0"/>
          <c:showVal val="0"/>
          <c:showCatName val="0"/>
          <c:showSerName val="0"/>
          <c:showPercent val="0"/>
          <c:showBubbleSize val="0"/>
          <c:showLeaderLines val="1"/>
        </c:dLbls>
        <c:firstSliceAng val="239"/>
      </c:pieChart>
      <c:spPr>
        <a:noFill/>
        <a:ln w="34630">
          <a:noFill/>
        </a:ln>
      </c:spPr>
    </c:plotArea>
    <c:plotVisOnly val="1"/>
    <c:dispBlanksAs val="gap"/>
    <c:showDLblsOverMax val="0"/>
  </c:chart>
  <c:spPr>
    <a:noFill/>
    <a:ln>
      <a:noFill/>
    </a:ln>
    <a:effectLst/>
  </c:spPr>
  <c:txPr>
    <a:bodyPr/>
    <a:lstStyle/>
    <a:p>
      <a:pPr>
        <a:defRPr sz="2454"/>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519808729672585E-2"/>
          <c:y val="6.6787720614724377E-2"/>
          <c:w val="0.92703862660944203"/>
          <c:h val="0.91914893617021298"/>
        </c:manualLayout>
      </c:layout>
      <c:doughnutChart>
        <c:varyColors val="1"/>
        <c:ser>
          <c:idx val="0"/>
          <c:order val="0"/>
          <c:tx>
            <c:strRef>
              <c:f>Sheet1!$B$1</c:f>
              <c:strCache>
                <c:ptCount val="1"/>
                <c:pt idx="0">
                  <c:v>seg 1</c:v>
                </c:pt>
              </c:strCache>
            </c:strRef>
          </c:tx>
          <c:dPt>
            <c:idx val="0"/>
            <c:bubble3D val="0"/>
            <c:spPr>
              <a:solidFill>
                <a:srgbClr val="A6276F"/>
              </a:solidFill>
            </c:spPr>
            <c:extLst>
              <c:ext xmlns:c16="http://schemas.microsoft.com/office/drawing/2014/chart" uri="{C3380CC4-5D6E-409C-BE32-E72D297353CC}">
                <c16:uniqueId val="{00000001-C9D1-4E71-ADF6-48202A48D988}"/>
              </c:ext>
            </c:extLst>
          </c:dPt>
          <c:dPt>
            <c:idx val="1"/>
            <c:bubble3D val="0"/>
            <c:spPr>
              <a:solidFill>
                <a:srgbClr val="F86200"/>
              </a:solidFill>
            </c:spPr>
            <c:extLst>
              <c:ext xmlns:c16="http://schemas.microsoft.com/office/drawing/2014/chart" uri="{C3380CC4-5D6E-409C-BE32-E72D297353CC}">
                <c16:uniqueId val="{00000003-C9D1-4E71-ADF6-48202A48D988}"/>
              </c:ext>
            </c:extLst>
          </c:dPt>
          <c:dPt>
            <c:idx val="2"/>
            <c:bubble3D val="0"/>
            <c:spPr>
              <a:solidFill>
                <a:srgbClr val="FAB600"/>
              </a:solidFill>
            </c:spPr>
            <c:extLst>
              <c:ext xmlns:c16="http://schemas.microsoft.com/office/drawing/2014/chart" uri="{C3380CC4-5D6E-409C-BE32-E72D297353CC}">
                <c16:uniqueId val="{00000005-C9D1-4E71-ADF6-48202A48D988}"/>
              </c:ext>
            </c:extLst>
          </c:dPt>
          <c:dPt>
            <c:idx val="3"/>
            <c:bubble3D val="0"/>
            <c:spPr>
              <a:solidFill>
                <a:srgbClr val="122B54"/>
              </a:solidFill>
            </c:spPr>
            <c:extLst>
              <c:ext xmlns:c16="http://schemas.microsoft.com/office/drawing/2014/chart" uri="{C3380CC4-5D6E-409C-BE32-E72D297353CC}">
                <c16:uniqueId val="{00000007-C9D1-4E71-ADF6-48202A48D988}"/>
              </c:ext>
            </c:extLst>
          </c:dPt>
          <c:dPt>
            <c:idx val="4"/>
            <c:bubble3D val="0"/>
            <c:spPr>
              <a:solidFill>
                <a:srgbClr val="006192"/>
              </a:solidFill>
            </c:spPr>
            <c:extLst>
              <c:ext xmlns:c16="http://schemas.microsoft.com/office/drawing/2014/chart" uri="{C3380CC4-5D6E-409C-BE32-E72D297353CC}">
                <c16:uniqueId val="{00000009-C9D1-4E71-ADF6-48202A48D988}"/>
              </c:ext>
            </c:extLst>
          </c:dPt>
          <c:dPt>
            <c:idx val="5"/>
            <c:bubble3D val="0"/>
            <c:spPr>
              <a:solidFill>
                <a:srgbClr val="007AB3"/>
              </a:solidFill>
            </c:spPr>
            <c:extLst>
              <c:ext xmlns:c16="http://schemas.microsoft.com/office/drawing/2014/chart" uri="{C3380CC4-5D6E-409C-BE32-E72D297353CC}">
                <c16:uniqueId val="{0000000B-C9D1-4E71-ADF6-48202A48D988}"/>
              </c:ext>
            </c:extLst>
          </c:dPt>
          <c:dPt>
            <c:idx val="6"/>
            <c:bubble3D val="0"/>
            <c:spPr>
              <a:solidFill>
                <a:srgbClr val="13A0D3"/>
              </a:solidFill>
            </c:spPr>
            <c:extLst>
              <c:ext xmlns:c16="http://schemas.microsoft.com/office/drawing/2014/chart" uri="{C3380CC4-5D6E-409C-BE32-E72D297353CC}">
                <c16:uniqueId val="{0000000D-C9D1-4E71-ADF6-48202A48D988}"/>
              </c:ext>
            </c:extLst>
          </c:dPt>
          <c:dPt>
            <c:idx val="7"/>
            <c:bubble3D val="0"/>
            <c:spPr>
              <a:solidFill>
                <a:srgbClr val="DFEFF2"/>
              </a:solidFill>
            </c:spPr>
            <c:extLst>
              <c:ext xmlns:c16="http://schemas.microsoft.com/office/drawing/2014/chart" uri="{C3380CC4-5D6E-409C-BE32-E72D297353CC}">
                <c16:uniqueId val="{0000000F-C9D1-4E71-ADF6-48202A48D988}"/>
              </c:ext>
            </c:extLst>
          </c:dPt>
          <c:dLbls>
            <c:dLbl>
              <c:idx val="0"/>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D1-4E71-ADF6-48202A48D988}"/>
                </c:ext>
              </c:extLst>
            </c:dLbl>
            <c:dLbl>
              <c:idx val="3"/>
              <c:tx>
                <c:rich>
                  <a:bodyPr/>
                  <a:lstStyle/>
                  <a:p>
                    <a:fld id="{F3A2517F-B96C-437D-B86F-7EDB644F223C}" type="VALUE">
                      <a:rPr lang="en-US">
                        <a:solidFill>
                          <a:schemeClr val="bg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9D1-4E71-ADF6-48202A48D988}"/>
                </c:ext>
              </c:extLst>
            </c:dLbl>
            <c:dLbl>
              <c:idx val="5"/>
              <c:tx>
                <c:rich>
                  <a:bodyPr/>
                  <a:lstStyle/>
                  <a:p>
                    <a:r>
                      <a:rPr lang="en-US" dirty="0"/>
                      <a:t>35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D1-4E71-ADF6-48202A48D988}"/>
                </c:ext>
              </c:extLst>
            </c:dLbl>
            <c:dLbl>
              <c:idx val="6"/>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D1-4E71-ADF6-48202A48D988}"/>
                </c:ext>
              </c:extLst>
            </c:dLbl>
            <c:dLbl>
              <c:idx val="7"/>
              <c:tx>
                <c:rich>
                  <a:bodyPr/>
                  <a:lstStyle/>
                  <a:p>
                    <a:fld id="{2B30D72C-E792-4979-904F-6928D192DF87}" type="VALUE">
                      <a:rPr lang="en-US">
                        <a:solidFill>
                          <a:schemeClr val="tx2"/>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9D1-4E71-ADF6-48202A48D988}"/>
                </c:ext>
              </c:extLst>
            </c:dLbl>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4"/>
                <c:pt idx="0">
                  <c:v>seg 1</c:v>
                </c:pt>
                <c:pt idx="1">
                  <c:v>seg 2</c:v>
                </c:pt>
                <c:pt idx="2">
                  <c:v>seg 3</c:v>
                </c:pt>
                <c:pt idx="3">
                  <c:v>seg 4</c:v>
                </c:pt>
              </c:strCache>
            </c:strRef>
          </c:cat>
          <c:val>
            <c:numRef>
              <c:f>Sheet1!$B$2:$B$9</c:f>
              <c:numCache>
                <c:formatCode>General</c:formatCode>
                <c:ptCount val="8"/>
                <c:pt idx="0">
                  <c:v>8</c:v>
                </c:pt>
                <c:pt idx="1">
                  <c:v>5</c:v>
                </c:pt>
                <c:pt idx="2">
                  <c:v>8</c:v>
                </c:pt>
                <c:pt idx="3">
                  <c:v>19</c:v>
                </c:pt>
                <c:pt idx="4">
                  <c:v>6</c:v>
                </c:pt>
                <c:pt idx="5">
                  <c:v>35</c:v>
                </c:pt>
                <c:pt idx="6">
                  <c:v>8</c:v>
                </c:pt>
                <c:pt idx="7">
                  <c:v>11</c:v>
                </c:pt>
              </c:numCache>
            </c:numRef>
          </c:val>
          <c:extLst>
            <c:ext xmlns:c16="http://schemas.microsoft.com/office/drawing/2014/chart" uri="{C3380CC4-5D6E-409C-BE32-E72D297353CC}">
              <c16:uniqueId val="{00000010-C9D1-4E71-ADF6-48202A48D988}"/>
            </c:ext>
          </c:extLst>
        </c:ser>
        <c:dLbls>
          <c:showLegendKey val="0"/>
          <c:showVal val="1"/>
          <c:showCatName val="0"/>
          <c:showSerName val="0"/>
          <c:showPercent val="0"/>
          <c:showBubbleSize val="0"/>
          <c:showLeaderLines val="1"/>
        </c:dLbls>
        <c:firstSliceAng val="0"/>
        <c:holeSize val="69"/>
      </c:doughnutChart>
    </c:plotArea>
    <c:plotVisOnly val="1"/>
    <c:dispBlanksAs val="zero"/>
    <c:showDLblsOverMax val="0"/>
  </c:chart>
  <c:txPr>
    <a:bodyPr/>
    <a:lstStyle/>
    <a:p>
      <a:pPr>
        <a:defRPr sz="1200">
          <a:solidFill>
            <a:schemeClr val="bg1"/>
          </a:solidFill>
        </a:defRPr>
      </a:pPr>
      <a:endParaRPr lang="de-D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737588652482268E-2"/>
          <c:y val="8.98876404494382E-2"/>
          <c:w val="0.91489361702127658"/>
          <c:h val="0.8764044943820225"/>
        </c:manualLayout>
      </c:layout>
      <c:barChart>
        <c:barDir val="col"/>
        <c:grouping val="stacked"/>
        <c:varyColors val="0"/>
        <c:ser>
          <c:idx val="0"/>
          <c:order val="0"/>
          <c:tx>
            <c:strRef>
              <c:f>Sheet1!$A$2</c:f>
              <c:strCache>
                <c:ptCount val="1"/>
              </c:strCache>
            </c:strRef>
          </c:tx>
          <c:spPr>
            <a:solidFill>
              <a:srgbClr val="007D8C"/>
            </a:solidFill>
            <a:ln w="25270">
              <a:noFill/>
            </a:ln>
          </c:spPr>
          <c:invertIfNegative val="0"/>
          <c:dPt>
            <c:idx val="0"/>
            <c:invertIfNegative val="0"/>
            <c:bubble3D val="0"/>
            <c:extLst>
              <c:ext xmlns:c16="http://schemas.microsoft.com/office/drawing/2014/chart" uri="{C3380CC4-5D6E-409C-BE32-E72D297353CC}">
                <c16:uniqueId val="{00000000-7966-40CD-91C1-805CF93798F5}"/>
              </c:ext>
            </c:extLst>
          </c:dPt>
          <c:dPt>
            <c:idx val="1"/>
            <c:invertIfNegative val="0"/>
            <c:bubble3D val="0"/>
            <c:extLst>
              <c:ext xmlns:c16="http://schemas.microsoft.com/office/drawing/2014/chart" uri="{C3380CC4-5D6E-409C-BE32-E72D297353CC}">
                <c16:uniqueId val="{00000001-7966-40CD-91C1-805CF93798F5}"/>
              </c:ext>
            </c:extLst>
          </c:dPt>
          <c:cat>
            <c:numRef>
              <c:f>Sheet1!$B$1:$C$1</c:f>
              <c:numCache>
                <c:formatCode>General</c:formatCode>
                <c:ptCount val="2"/>
              </c:numCache>
            </c:numRef>
          </c:cat>
          <c:val>
            <c:numRef>
              <c:f>Sheet1!$B$2:$C$2</c:f>
              <c:numCache>
                <c:formatCode>General</c:formatCode>
                <c:ptCount val="2"/>
                <c:pt idx="1">
                  <c:v>7.0000000000007945E-2</c:v>
                </c:pt>
              </c:numCache>
            </c:numRef>
          </c:val>
          <c:extLst>
            <c:ext xmlns:c16="http://schemas.microsoft.com/office/drawing/2014/chart" uri="{C3380CC4-5D6E-409C-BE32-E72D297353CC}">
              <c16:uniqueId val="{00000002-7966-40CD-91C1-805CF93798F5}"/>
            </c:ext>
          </c:extLst>
        </c:ser>
        <c:ser>
          <c:idx val="1"/>
          <c:order val="1"/>
          <c:tx>
            <c:strRef>
              <c:f>Sheet1!$A$3</c:f>
              <c:strCache>
                <c:ptCount val="1"/>
              </c:strCache>
            </c:strRef>
          </c:tx>
          <c:spPr>
            <a:solidFill>
              <a:schemeClr val="bg2">
                <a:lumMod val="90000"/>
              </a:schemeClr>
            </a:solidFill>
            <a:ln w="25270">
              <a:noFill/>
            </a:ln>
          </c:spPr>
          <c:invertIfNegative val="0"/>
          <c:dPt>
            <c:idx val="0"/>
            <c:invertIfNegative val="0"/>
            <c:bubble3D val="0"/>
            <c:extLst>
              <c:ext xmlns:c16="http://schemas.microsoft.com/office/drawing/2014/chart" uri="{C3380CC4-5D6E-409C-BE32-E72D297353CC}">
                <c16:uniqueId val="{00000003-7966-40CD-91C1-805CF93798F5}"/>
              </c:ext>
            </c:extLst>
          </c:dPt>
          <c:dPt>
            <c:idx val="1"/>
            <c:invertIfNegative val="0"/>
            <c:bubble3D val="0"/>
            <c:extLst>
              <c:ext xmlns:c16="http://schemas.microsoft.com/office/drawing/2014/chart" uri="{C3380CC4-5D6E-409C-BE32-E72D297353CC}">
                <c16:uniqueId val="{00000004-7966-40CD-91C1-805CF93798F5}"/>
              </c:ext>
            </c:extLst>
          </c:dPt>
          <c:cat>
            <c:numRef>
              <c:f>Sheet1!$B$1:$C$1</c:f>
              <c:numCache>
                <c:formatCode>General</c:formatCode>
                <c:ptCount val="2"/>
              </c:numCache>
            </c:numRef>
          </c:cat>
          <c:val>
            <c:numRef>
              <c:f>Sheet1!$B$3:$C$3</c:f>
              <c:numCache>
                <c:formatCode>General</c:formatCode>
                <c:ptCount val="2"/>
                <c:pt idx="0">
                  <c:v>1.0000000000001137</c:v>
                </c:pt>
                <c:pt idx="1">
                  <c:v>0</c:v>
                </c:pt>
              </c:numCache>
            </c:numRef>
          </c:val>
          <c:extLst>
            <c:ext xmlns:c16="http://schemas.microsoft.com/office/drawing/2014/chart" uri="{C3380CC4-5D6E-409C-BE32-E72D297353CC}">
              <c16:uniqueId val="{00000005-7966-40CD-91C1-805CF93798F5}"/>
            </c:ext>
          </c:extLst>
        </c:ser>
        <c:dLbls>
          <c:showLegendKey val="0"/>
          <c:showVal val="0"/>
          <c:showCatName val="0"/>
          <c:showSerName val="0"/>
          <c:showPercent val="0"/>
          <c:showBubbleSize val="0"/>
        </c:dLbls>
        <c:gapWidth val="80"/>
        <c:overlap val="100"/>
        <c:axId val="501725056"/>
        <c:axId val="501726592"/>
      </c:barChart>
      <c:catAx>
        <c:axId val="501725056"/>
        <c:scaling>
          <c:orientation val="minMax"/>
        </c:scaling>
        <c:delete val="0"/>
        <c:axPos val="b"/>
        <c:numFmt formatCode="General" sourceLinked="1"/>
        <c:majorTickMark val="none"/>
        <c:minorTickMark val="none"/>
        <c:tickLblPos val="none"/>
        <c:spPr>
          <a:ln w="6350">
            <a:solidFill>
              <a:schemeClr val="bg1">
                <a:lumMod val="50000"/>
              </a:schemeClr>
            </a:solidFill>
            <a:prstDash val="solid"/>
          </a:ln>
        </c:spPr>
        <c:crossAx val="501726592"/>
        <c:crossesAt val="0"/>
        <c:auto val="1"/>
        <c:lblAlgn val="ctr"/>
        <c:lblOffset val="100"/>
        <c:tickLblSkip val="1"/>
        <c:tickMarkSkip val="1"/>
        <c:noMultiLvlLbl val="0"/>
      </c:catAx>
      <c:valAx>
        <c:axId val="501726592"/>
        <c:scaling>
          <c:orientation val="minMax"/>
          <c:max val="1"/>
          <c:min val="0"/>
        </c:scaling>
        <c:delete val="0"/>
        <c:axPos val="l"/>
        <c:numFmt formatCode="General" sourceLinked="1"/>
        <c:majorTickMark val="none"/>
        <c:minorTickMark val="none"/>
        <c:tickLblPos val="none"/>
        <c:spPr>
          <a:ln w="6318">
            <a:noFill/>
          </a:ln>
        </c:spPr>
        <c:crossAx val="501725056"/>
        <c:crosses val="autoZero"/>
        <c:crossBetween val="between"/>
      </c:valAx>
      <c:spPr>
        <a:noFill/>
        <a:ln w="25270">
          <a:noFill/>
        </a:ln>
      </c:spPr>
    </c:plotArea>
    <c:plotVisOnly val="1"/>
    <c:dispBlanksAs val="gap"/>
    <c:showDLblsOverMax val="0"/>
  </c:chart>
  <c:spPr>
    <a:noFill/>
    <a:ln>
      <a:noFill/>
    </a:ln>
  </c:spPr>
  <c:txPr>
    <a:bodyPr/>
    <a:lstStyle/>
    <a:p>
      <a:pPr>
        <a:defRPr sz="1194" b="1" i="0" u="none" strike="noStrike" baseline="0">
          <a:solidFill>
            <a:srgbClr val="000000"/>
          </a:solidFill>
          <a:latin typeface="Arial"/>
          <a:ea typeface="Arial"/>
          <a:cs typeface="Arial"/>
        </a:defRPr>
      </a:pPr>
      <a:endParaRPr lang="de-D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666666666666664E-2"/>
          <c:y val="6.741573033707865E-2"/>
          <c:w val="0.9375"/>
          <c:h val="0.898876404494382"/>
        </c:manualLayout>
      </c:layout>
      <c:barChart>
        <c:barDir val="col"/>
        <c:grouping val="stacked"/>
        <c:varyColors val="0"/>
        <c:ser>
          <c:idx val="0"/>
          <c:order val="0"/>
          <c:tx>
            <c:strRef>
              <c:f>Sheet1!$A$2</c:f>
              <c:strCache>
                <c:ptCount val="1"/>
              </c:strCache>
            </c:strRef>
          </c:tx>
          <c:spPr>
            <a:solidFill>
              <a:srgbClr val="FDD25C"/>
            </a:solidFill>
            <a:ln w="25270">
              <a:noFill/>
            </a:ln>
          </c:spPr>
          <c:invertIfNegative val="0"/>
          <c:dPt>
            <c:idx val="0"/>
            <c:invertIfNegative val="0"/>
            <c:bubble3D val="0"/>
            <c:spPr>
              <a:noFill/>
              <a:ln w="25270">
                <a:noFill/>
              </a:ln>
            </c:spPr>
            <c:extLst>
              <c:ext xmlns:c16="http://schemas.microsoft.com/office/drawing/2014/chart" uri="{C3380CC4-5D6E-409C-BE32-E72D297353CC}">
                <c16:uniqueId val="{00000001-A789-4709-B884-D4C33F6B1834}"/>
              </c:ext>
            </c:extLst>
          </c:dPt>
          <c:dPt>
            <c:idx val="1"/>
            <c:invertIfNegative val="0"/>
            <c:bubble3D val="0"/>
            <c:spPr>
              <a:solidFill>
                <a:srgbClr val="D5F1FD"/>
              </a:solidFill>
              <a:ln w="25270">
                <a:noFill/>
              </a:ln>
            </c:spPr>
            <c:extLst>
              <c:ext xmlns:c16="http://schemas.microsoft.com/office/drawing/2014/chart" uri="{C3380CC4-5D6E-409C-BE32-E72D297353CC}">
                <c16:uniqueId val="{00000003-A789-4709-B884-D4C33F6B1834}"/>
              </c:ext>
            </c:extLst>
          </c:dPt>
          <c:dPt>
            <c:idx val="2"/>
            <c:invertIfNegative val="0"/>
            <c:bubble3D val="0"/>
            <c:spPr>
              <a:noFill/>
              <a:ln w="25270">
                <a:noFill/>
              </a:ln>
            </c:spPr>
            <c:extLst>
              <c:ext xmlns:c16="http://schemas.microsoft.com/office/drawing/2014/chart" uri="{C3380CC4-5D6E-409C-BE32-E72D297353CC}">
                <c16:uniqueId val="{00000005-A789-4709-B884-D4C33F6B1834}"/>
              </c:ext>
            </c:extLst>
          </c:dPt>
          <c:cat>
            <c:numRef>
              <c:f>Sheet1!$B$1:$C$1</c:f>
              <c:numCache>
                <c:formatCode>General</c:formatCode>
                <c:ptCount val="2"/>
              </c:numCache>
            </c:numRef>
          </c:cat>
          <c:val>
            <c:numRef>
              <c:f>Sheet1!$B$2:$C$2</c:f>
              <c:numCache>
                <c:formatCode>General</c:formatCode>
                <c:ptCount val="2"/>
              </c:numCache>
            </c:numRef>
          </c:val>
          <c:extLst>
            <c:ext xmlns:c16="http://schemas.microsoft.com/office/drawing/2014/chart" uri="{C3380CC4-5D6E-409C-BE32-E72D297353CC}">
              <c16:uniqueId val="{00000006-A789-4709-B884-D4C33F6B1834}"/>
            </c:ext>
          </c:extLst>
        </c:ser>
        <c:dLbls>
          <c:showLegendKey val="0"/>
          <c:showVal val="0"/>
          <c:showCatName val="0"/>
          <c:showSerName val="0"/>
          <c:showPercent val="0"/>
          <c:showBubbleSize val="0"/>
        </c:dLbls>
        <c:gapWidth val="80"/>
        <c:overlap val="100"/>
        <c:axId val="503215616"/>
        <c:axId val="503217152"/>
      </c:barChart>
      <c:catAx>
        <c:axId val="503215616"/>
        <c:scaling>
          <c:orientation val="minMax"/>
        </c:scaling>
        <c:delete val="0"/>
        <c:axPos val="b"/>
        <c:numFmt formatCode="General" sourceLinked="1"/>
        <c:majorTickMark val="none"/>
        <c:minorTickMark val="none"/>
        <c:tickLblPos val="none"/>
        <c:spPr>
          <a:ln w="6350">
            <a:solidFill>
              <a:schemeClr val="bg1">
                <a:lumMod val="50000"/>
              </a:schemeClr>
            </a:solidFill>
            <a:prstDash val="solid"/>
          </a:ln>
        </c:spPr>
        <c:crossAx val="503217152"/>
        <c:crossesAt val="0"/>
        <c:auto val="1"/>
        <c:lblAlgn val="ctr"/>
        <c:lblOffset val="100"/>
        <c:tickLblSkip val="1"/>
        <c:tickMarkSkip val="1"/>
        <c:noMultiLvlLbl val="0"/>
      </c:catAx>
      <c:valAx>
        <c:axId val="503217152"/>
        <c:scaling>
          <c:orientation val="minMax"/>
          <c:max val="20"/>
          <c:min val="0"/>
        </c:scaling>
        <c:delete val="0"/>
        <c:axPos val="l"/>
        <c:numFmt formatCode="General" sourceLinked="1"/>
        <c:majorTickMark val="none"/>
        <c:minorTickMark val="none"/>
        <c:tickLblPos val="none"/>
        <c:spPr>
          <a:ln w="6318">
            <a:noFill/>
          </a:ln>
        </c:spPr>
        <c:crossAx val="503215616"/>
        <c:crosses val="autoZero"/>
        <c:crossBetween val="between"/>
      </c:valAx>
      <c:spPr>
        <a:noFill/>
        <a:ln w="25270">
          <a:noFill/>
        </a:ln>
      </c:spPr>
    </c:plotArea>
    <c:plotVisOnly val="1"/>
    <c:dispBlanksAs val="gap"/>
    <c:showDLblsOverMax val="0"/>
  </c:chart>
  <c:spPr>
    <a:noFill/>
    <a:ln>
      <a:noFill/>
    </a:ln>
  </c:spPr>
  <c:txPr>
    <a:bodyPr/>
    <a:lstStyle/>
    <a:p>
      <a:pPr>
        <a:defRPr sz="1194" b="1" i="0" u="none" strike="noStrike" baseline="0">
          <a:solidFill>
            <a:srgbClr val="000000"/>
          </a:solidFill>
          <a:latin typeface="Arial"/>
          <a:ea typeface="Arial"/>
          <a:cs typeface="Arial"/>
        </a:defRPr>
      </a:pPr>
      <a:endParaRPr lang="de-D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095890410958902E-2"/>
          <c:y val="6.741573033707865E-2"/>
          <c:w val="0.93835616438356162"/>
          <c:h val="0.898876404494382"/>
        </c:manualLayout>
      </c:layout>
      <c:barChart>
        <c:barDir val="col"/>
        <c:grouping val="stacked"/>
        <c:varyColors val="0"/>
        <c:ser>
          <c:idx val="0"/>
          <c:order val="0"/>
          <c:tx>
            <c:strRef>
              <c:f>Sheet1!$A$2</c:f>
              <c:strCache>
                <c:ptCount val="1"/>
              </c:strCache>
            </c:strRef>
          </c:tx>
          <c:spPr>
            <a:solidFill>
              <a:schemeClr val="accent6">
                <a:lumMod val="50000"/>
              </a:schemeClr>
            </a:solidFill>
            <a:ln w="25076">
              <a:noFill/>
            </a:ln>
          </c:spPr>
          <c:invertIfNegative val="0"/>
          <c:dPt>
            <c:idx val="0"/>
            <c:invertIfNegative val="0"/>
            <c:bubble3D val="0"/>
            <c:extLst>
              <c:ext xmlns:c16="http://schemas.microsoft.com/office/drawing/2014/chart" uri="{C3380CC4-5D6E-409C-BE32-E72D297353CC}">
                <c16:uniqueId val="{00000000-39C4-481A-BCC3-C1DCDF244FFC}"/>
              </c:ext>
            </c:extLst>
          </c:dPt>
          <c:dPt>
            <c:idx val="1"/>
            <c:invertIfNegative val="0"/>
            <c:bubble3D val="0"/>
            <c:spPr>
              <a:solidFill>
                <a:srgbClr val="007D8C"/>
              </a:solidFill>
              <a:ln w="25076">
                <a:noFill/>
              </a:ln>
            </c:spPr>
            <c:extLst>
              <c:ext xmlns:c16="http://schemas.microsoft.com/office/drawing/2014/chart" uri="{C3380CC4-5D6E-409C-BE32-E72D297353CC}">
                <c16:uniqueId val="{00000002-39C4-481A-BCC3-C1DCDF244FFC}"/>
              </c:ext>
            </c:extLst>
          </c:dPt>
          <c:dPt>
            <c:idx val="2"/>
            <c:invertIfNegative val="0"/>
            <c:bubble3D val="0"/>
            <c:spPr>
              <a:solidFill>
                <a:schemeClr val="accent6">
                  <a:lumMod val="50000"/>
                </a:schemeClr>
              </a:solidFill>
              <a:ln w="25076">
                <a:noFill/>
              </a:ln>
            </c:spPr>
            <c:extLst>
              <c:ext xmlns:c16="http://schemas.microsoft.com/office/drawing/2014/chart" uri="{C3380CC4-5D6E-409C-BE32-E72D297353CC}">
                <c16:uniqueId val="{00000004-39C4-481A-BCC3-C1DCDF244FFC}"/>
              </c:ext>
            </c:extLst>
          </c:dPt>
          <c:cat>
            <c:numRef>
              <c:f>Sheet1!$B$1:$C$1</c:f>
              <c:numCache>
                <c:formatCode>General</c:formatCode>
                <c:ptCount val="2"/>
              </c:numCache>
            </c:numRef>
          </c:cat>
          <c:val>
            <c:numRef>
              <c:f>Sheet1!$B$2:$C$2</c:f>
              <c:numCache>
                <c:formatCode>General</c:formatCode>
                <c:ptCount val="2"/>
                <c:pt idx="1">
                  <c:v>6.6</c:v>
                </c:pt>
              </c:numCache>
            </c:numRef>
          </c:val>
          <c:extLst>
            <c:ext xmlns:c16="http://schemas.microsoft.com/office/drawing/2014/chart" uri="{C3380CC4-5D6E-409C-BE32-E72D297353CC}">
              <c16:uniqueId val="{00000005-39C4-481A-BCC3-C1DCDF244FFC}"/>
            </c:ext>
          </c:extLst>
        </c:ser>
        <c:ser>
          <c:idx val="1"/>
          <c:order val="1"/>
          <c:tx>
            <c:strRef>
              <c:f>Sheet1!$A$3</c:f>
              <c:strCache>
                <c:ptCount val="1"/>
              </c:strCache>
            </c:strRef>
          </c:tx>
          <c:spPr>
            <a:solidFill>
              <a:schemeClr val="bg2">
                <a:lumMod val="90000"/>
              </a:schemeClr>
            </a:solidFill>
            <a:ln w="25076">
              <a:noFill/>
            </a:ln>
          </c:spPr>
          <c:invertIfNegative val="0"/>
          <c:dPt>
            <c:idx val="0"/>
            <c:invertIfNegative val="0"/>
            <c:bubble3D val="0"/>
            <c:extLst>
              <c:ext xmlns:c16="http://schemas.microsoft.com/office/drawing/2014/chart" uri="{C3380CC4-5D6E-409C-BE32-E72D297353CC}">
                <c16:uniqueId val="{00000006-39C4-481A-BCC3-C1DCDF244FFC}"/>
              </c:ext>
            </c:extLst>
          </c:dPt>
          <c:dPt>
            <c:idx val="1"/>
            <c:invertIfNegative val="0"/>
            <c:bubble3D val="0"/>
            <c:extLst>
              <c:ext xmlns:c16="http://schemas.microsoft.com/office/drawing/2014/chart" uri="{C3380CC4-5D6E-409C-BE32-E72D297353CC}">
                <c16:uniqueId val="{00000007-39C4-481A-BCC3-C1DCDF244FFC}"/>
              </c:ext>
            </c:extLst>
          </c:dPt>
          <c:cat>
            <c:numRef>
              <c:f>Sheet1!$B$1:$C$1</c:f>
              <c:numCache>
                <c:formatCode>General</c:formatCode>
                <c:ptCount val="2"/>
              </c:numCache>
            </c:numRef>
          </c:cat>
          <c:val>
            <c:numRef>
              <c:f>Sheet1!$B$3:$C$3</c:f>
              <c:numCache>
                <c:formatCode>General</c:formatCode>
                <c:ptCount val="2"/>
                <c:pt idx="0">
                  <c:v>5.5000000000006253</c:v>
                </c:pt>
                <c:pt idx="1">
                  <c:v>0</c:v>
                </c:pt>
              </c:numCache>
            </c:numRef>
          </c:val>
          <c:extLst>
            <c:ext xmlns:c16="http://schemas.microsoft.com/office/drawing/2014/chart" uri="{C3380CC4-5D6E-409C-BE32-E72D297353CC}">
              <c16:uniqueId val="{00000008-39C4-481A-BCC3-C1DCDF244FFC}"/>
            </c:ext>
          </c:extLst>
        </c:ser>
        <c:dLbls>
          <c:showLegendKey val="0"/>
          <c:showVal val="0"/>
          <c:showCatName val="0"/>
          <c:showSerName val="0"/>
          <c:showPercent val="0"/>
          <c:showBubbleSize val="0"/>
        </c:dLbls>
        <c:gapWidth val="80"/>
        <c:overlap val="100"/>
        <c:axId val="503466240"/>
        <c:axId val="503472128"/>
      </c:barChart>
      <c:catAx>
        <c:axId val="503466240"/>
        <c:scaling>
          <c:orientation val="minMax"/>
        </c:scaling>
        <c:delete val="0"/>
        <c:axPos val="b"/>
        <c:numFmt formatCode="General" sourceLinked="1"/>
        <c:majorTickMark val="none"/>
        <c:minorTickMark val="none"/>
        <c:tickLblPos val="none"/>
        <c:spPr>
          <a:ln w="6350">
            <a:solidFill>
              <a:schemeClr val="bg1">
                <a:lumMod val="50000"/>
              </a:schemeClr>
            </a:solidFill>
            <a:prstDash val="solid"/>
          </a:ln>
        </c:spPr>
        <c:crossAx val="503472128"/>
        <c:crossesAt val="0"/>
        <c:auto val="1"/>
        <c:lblAlgn val="ctr"/>
        <c:lblOffset val="100"/>
        <c:tickLblSkip val="1"/>
        <c:tickMarkSkip val="1"/>
        <c:noMultiLvlLbl val="0"/>
      </c:catAx>
      <c:valAx>
        <c:axId val="503472128"/>
        <c:scaling>
          <c:orientation val="minMax"/>
          <c:max val="6.7"/>
          <c:min val="0"/>
        </c:scaling>
        <c:delete val="0"/>
        <c:axPos val="l"/>
        <c:numFmt formatCode="General" sourceLinked="1"/>
        <c:majorTickMark val="none"/>
        <c:minorTickMark val="none"/>
        <c:tickLblPos val="none"/>
        <c:spPr>
          <a:ln w="6269">
            <a:noFill/>
          </a:ln>
        </c:spPr>
        <c:crossAx val="503466240"/>
        <c:crosses val="autoZero"/>
        <c:crossBetween val="between"/>
      </c:valAx>
      <c:spPr>
        <a:noFill/>
        <a:ln w="25076">
          <a:noFill/>
        </a:ln>
      </c:spPr>
    </c:plotArea>
    <c:plotVisOnly val="1"/>
    <c:dispBlanksAs val="gap"/>
    <c:showDLblsOverMax val="0"/>
  </c:chart>
  <c:spPr>
    <a:noFill/>
    <a:ln>
      <a:noFill/>
    </a:ln>
  </c:spPr>
  <c:txPr>
    <a:bodyPr/>
    <a:lstStyle/>
    <a:p>
      <a:pPr>
        <a:defRPr sz="1185" b="1" i="0" u="none" strike="noStrike" baseline="0">
          <a:solidFill>
            <a:srgbClr val="000000"/>
          </a:solidFill>
          <a:latin typeface="Arial"/>
          <a:ea typeface="Arial"/>
          <a:cs typeface="Arial"/>
        </a:defRPr>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13398812415059E-2"/>
          <c:y val="9.5527862293168841E-2"/>
          <c:w val="0.91000999878938427"/>
          <c:h val="0.83422605111208203"/>
        </c:manualLayout>
      </c:layout>
      <c:barChart>
        <c:barDir val="col"/>
        <c:grouping val="stacked"/>
        <c:varyColors val="0"/>
        <c:ser>
          <c:idx val="2"/>
          <c:order val="1"/>
          <c:tx>
            <c:v>Fixed Income cash flows</c:v>
          </c:tx>
          <c:spPr>
            <a:solidFill>
              <a:srgbClr val="003781"/>
            </a:solidFill>
            <a:ln w="12700">
              <a:noFill/>
              <a:prstDash val="solid"/>
            </a:ln>
          </c:spPr>
          <c:invertIfNegative val="0"/>
          <c:cat>
            <c:numRef>
              <c:f>Data!$E$4:$E$62</c:f>
              <c:numCache>
                <c:formatCode>General</c:formatCode>
                <c:ptCount val="59"/>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numCache>
            </c:numRef>
          </c:cat>
          <c:val>
            <c:numRef>
              <c:f>Data!$F$4:$F$62</c:f>
              <c:numCache>
                <c:formatCode>#,##0</c:formatCode>
                <c:ptCount val="59"/>
                <c:pt idx="0">
                  <c:v>1744494.1135799999</c:v>
                </c:pt>
                <c:pt idx="1">
                  <c:v>7684952.5464599989</c:v>
                </c:pt>
                <c:pt idx="2">
                  <c:v>7010857.6478599999</c:v>
                </c:pt>
                <c:pt idx="3">
                  <c:v>9077495.9053800013</c:v>
                </c:pt>
                <c:pt idx="4">
                  <c:v>11706023.212129999</c:v>
                </c:pt>
                <c:pt idx="5">
                  <c:v>13409637.03713</c:v>
                </c:pt>
                <c:pt idx="6">
                  <c:v>11915839.463980002</c:v>
                </c:pt>
                <c:pt idx="7">
                  <c:v>12643090.808259999</c:v>
                </c:pt>
                <c:pt idx="8">
                  <c:v>15229925.374130001</c:v>
                </c:pt>
                <c:pt idx="9">
                  <c:v>22697200.0359</c:v>
                </c:pt>
                <c:pt idx="10">
                  <c:v>9992796.6593200006</c:v>
                </c:pt>
                <c:pt idx="11">
                  <c:v>8499358.47542</c:v>
                </c:pt>
                <c:pt idx="12">
                  <c:v>9021108.7932600025</c:v>
                </c:pt>
                <c:pt idx="13">
                  <c:v>8636022.7815899979</c:v>
                </c:pt>
                <c:pt idx="14">
                  <c:v>9252943.9893099982</c:v>
                </c:pt>
                <c:pt idx="15">
                  <c:v>8501199.1916800011</c:v>
                </c:pt>
                <c:pt idx="16">
                  <c:v>7910141.1144299991</c:v>
                </c:pt>
                <c:pt idx="17">
                  <c:v>7322762.5108600007</c:v>
                </c:pt>
                <c:pt idx="18">
                  <c:v>8946901.8388900012</c:v>
                </c:pt>
                <c:pt idx="19">
                  <c:v>10833272.993160002</c:v>
                </c:pt>
                <c:pt idx="20">
                  <c:v>7495079.4193700003</c:v>
                </c:pt>
                <c:pt idx="21">
                  <c:v>4163946.3914700001</c:v>
                </c:pt>
                <c:pt idx="22">
                  <c:v>3832797.2082500001</c:v>
                </c:pt>
                <c:pt idx="23">
                  <c:v>4184288.9097099998</c:v>
                </c:pt>
                <c:pt idx="24">
                  <c:v>6467758.3731500003</c:v>
                </c:pt>
                <c:pt idx="25">
                  <c:v>12073283.205169998</c:v>
                </c:pt>
                <c:pt idx="26">
                  <c:v>7081744.4912799997</c:v>
                </c:pt>
                <c:pt idx="27">
                  <c:v>7993905.4059699997</c:v>
                </c:pt>
                <c:pt idx="28">
                  <c:v>3888500.8485900001</c:v>
                </c:pt>
                <c:pt idx="29">
                  <c:v>12376983.62984</c:v>
                </c:pt>
                <c:pt idx="30">
                  <c:v>2485588.4657299998</c:v>
                </c:pt>
                <c:pt idx="31">
                  <c:v>1907342.2967999999</c:v>
                </c:pt>
                <c:pt idx="32">
                  <c:v>1282224.32036</c:v>
                </c:pt>
                <c:pt idx="33">
                  <c:v>616245.56271999993</c:v>
                </c:pt>
                <c:pt idx="34">
                  <c:v>4074922.8684</c:v>
                </c:pt>
                <c:pt idx="35">
                  <c:v>1090601.7022799999</c:v>
                </c:pt>
                <c:pt idx="36">
                  <c:v>993479.18746000004</c:v>
                </c:pt>
                <c:pt idx="37">
                  <c:v>471042.25954</c:v>
                </c:pt>
                <c:pt idx="38">
                  <c:v>492631.37893000001</c:v>
                </c:pt>
                <c:pt idx="39">
                  <c:v>4466704.6743700001</c:v>
                </c:pt>
                <c:pt idx="40">
                  <c:v>1692530.0185999998</c:v>
                </c:pt>
                <c:pt idx="41">
                  <c:v>1174267.58503</c:v>
                </c:pt>
                <c:pt idx="42">
                  <c:v>165972.38834</c:v>
                </c:pt>
                <c:pt idx="43">
                  <c:v>181546.31850999998</c:v>
                </c:pt>
                <c:pt idx="44">
                  <c:v>164913.81716000001</c:v>
                </c:pt>
                <c:pt idx="45">
                  <c:v>2603472.8674500003</c:v>
                </c:pt>
                <c:pt idx="46">
                  <c:v>586297.77599999995</c:v>
                </c:pt>
                <c:pt idx="47">
                  <c:v>572892.16958999995</c:v>
                </c:pt>
                <c:pt idx="48">
                  <c:v>90268.105410000004</c:v>
                </c:pt>
                <c:pt idx="49">
                  <c:v>776214.63020999997</c:v>
                </c:pt>
                <c:pt idx="50">
                  <c:v>1086577.74024</c:v>
                </c:pt>
                <c:pt idx="51">
                  <c:v>564158.86106999998</c:v>
                </c:pt>
                <c:pt idx="52">
                  <c:v>41862.681779999999</c:v>
                </c:pt>
                <c:pt idx="53">
                  <c:v>41848.077550000002</c:v>
                </c:pt>
                <c:pt idx="54">
                  <c:v>42071.650119999998</c:v>
                </c:pt>
                <c:pt idx="55">
                  <c:v>41966.830020000001</c:v>
                </c:pt>
                <c:pt idx="56">
                  <c:v>41806.036120000004</c:v>
                </c:pt>
                <c:pt idx="57">
                  <c:v>181388.61687</c:v>
                </c:pt>
                <c:pt idx="58">
                  <c:v>44519.413159999996</c:v>
                </c:pt>
              </c:numCache>
            </c:numRef>
          </c:val>
          <c:extLst>
            <c:ext xmlns:c16="http://schemas.microsoft.com/office/drawing/2014/chart" uri="{C3380CC4-5D6E-409C-BE32-E72D297353CC}">
              <c16:uniqueId val="{00000000-8C16-4C1E-9554-40D4A59BD8C9}"/>
            </c:ext>
          </c:extLst>
        </c:ser>
        <c:ser>
          <c:idx val="3"/>
          <c:order val="2"/>
          <c:tx>
            <c:v>Cash to meet Minimum Guarantee</c:v>
          </c:tx>
          <c:spPr>
            <a:solidFill>
              <a:srgbClr val="B5DAE6"/>
            </a:solidFill>
            <a:ln w="12700">
              <a:noFill/>
              <a:prstDash val="solid"/>
            </a:ln>
          </c:spPr>
          <c:invertIfNegative val="0"/>
          <c:cat>
            <c:numRef>
              <c:f>Data!$E$4:$E$62</c:f>
              <c:numCache>
                <c:formatCode>General</c:formatCode>
                <c:ptCount val="59"/>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numCache>
            </c:numRef>
          </c:cat>
          <c:val>
            <c:numRef>
              <c:f>Durchhalterechnung!$B$4:$B$62</c:f>
              <c:numCache>
                <c:formatCode>#,##0</c:formatCode>
                <c:ptCount val="59"/>
                <c:pt idx="0">
                  <c:v>1348923.5027699999</c:v>
                </c:pt>
                <c:pt idx="1">
                  <c:v>0</c:v>
                </c:pt>
                <c:pt idx="2">
                  <c:v>0</c:v>
                </c:pt>
                <c:pt idx="3">
                  <c:v>0</c:v>
                </c:pt>
                <c:pt idx="4">
                  <c:v>0</c:v>
                </c:pt>
                <c:pt idx="5">
                  <c:v>0</c:v>
                </c:pt>
                <c:pt idx="6">
                  <c:v>0</c:v>
                </c:pt>
                <c:pt idx="7">
                  <c:v>0</c:v>
                </c:pt>
                <c:pt idx="8">
                  <c:v>0</c:v>
                </c:pt>
                <c:pt idx="9">
                  <c:v>0</c:v>
                </c:pt>
                <c:pt idx="10">
                  <c:v>0</c:v>
                </c:pt>
                <c:pt idx="11">
                  <c:v>219091.51671000011</c:v>
                </c:pt>
                <c:pt idx="12">
                  <c:v>0</c:v>
                </c:pt>
                <c:pt idx="13">
                  <c:v>0</c:v>
                </c:pt>
                <c:pt idx="14">
                  <c:v>0</c:v>
                </c:pt>
                <c:pt idx="15">
                  <c:v>0</c:v>
                </c:pt>
                <c:pt idx="16">
                  <c:v>0</c:v>
                </c:pt>
                <c:pt idx="17">
                  <c:v>0</c:v>
                </c:pt>
                <c:pt idx="18">
                  <c:v>0</c:v>
                </c:pt>
                <c:pt idx="19">
                  <c:v>0</c:v>
                </c:pt>
                <c:pt idx="20">
                  <c:v>0</c:v>
                </c:pt>
                <c:pt idx="21">
                  <c:v>1608798.3967499994</c:v>
                </c:pt>
                <c:pt idx="22">
                  <c:v>1025735.7483000001</c:v>
                </c:pt>
                <c:pt idx="23">
                  <c:v>1018539.5955699994</c:v>
                </c:pt>
                <c:pt idx="24">
                  <c:v>0</c:v>
                </c:pt>
                <c:pt idx="25">
                  <c:v>0</c:v>
                </c:pt>
                <c:pt idx="26">
                  <c:v>0</c:v>
                </c:pt>
                <c:pt idx="27">
                  <c:v>0</c:v>
                </c:pt>
                <c:pt idx="28">
                  <c:v>1152866.5006199996</c:v>
                </c:pt>
                <c:pt idx="29">
                  <c:v>0</c:v>
                </c:pt>
                <c:pt idx="30">
                  <c:v>2671286.0271299998</c:v>
                </c:pt>
                <c:pt idx="31">
                  <c:v>3215946.4595649997</c:v>
                </c:pt>
                <c:pt idx="32">
                  <c:v>3234588.81544</c:v>
                </c:pt>
                <c:pt idx="33">
                  <c:v>3839878.1249600006</c:v>
                </c:pt>
                <c:pt idx="34">
                  <c:v>183103.93175499979</c:v>
                </c:pt>
                <c:pt idx="35">
                  <c:v>3038335.9695950001</c:v>
                </c:pt>
                <c:pt idx="36">
                  <c:v>3072978.5622799997</c:v>
                </c:pt>
                <c:pt idx="37">
                  <c:v>3671000.1476949998</c:v>
                </c:pt>
                <c:pt idx="38">
                  <c:v>3426000.7432599994</c:v>
                </c:pt>
                <c:pt idx="39">
                  <c:v>0</c:v>
                </c:pt>
                <c:pt idx="40">
                  <c:v>1637723.5559000003</c:v>
                </c:pt>
                <c:pt idx="41">
                  <c:v>2028076.6138249997</c:v>
                </c:pt>
                <c:pt idx="42">
                  <c:v>3007329.4009400001</c:v>
                </c:pt>
                <c:pt idx="43">
                  <c:v>2690370.6377399997</c:v>
                </c:pt>
                <c:pt idx="44">
                  <c:v>2481042.5878099999</c:v>
                </c:pt>
                <c:pt idx="45">
                  <c:v>0</c:v>
                </c:pt>
                <c:pt idx="46">
                  <c:v>1791392.9852100001</c:v>
                </c:pt>
                <c:pt idx="47">
                  <c:v>1643609.60702</c:v>
                </c:pt>
                <c:pt idx="48">
                  <c:v>1964917.3777049999</c:v>
                </c:pt>
                <c:pt idx="49">
                  <c:v>1123579.3232900002</c:v>
                </c:pt>
                <c:pt idx="50">
                  <c:v>689324.48317499994</c:v>
                </c:pt>
                <c:pt idx="51">
                  <c:v>1082660.1330650002</c:v>
                </c:pt>
                <c:pt idx="52">
                  <c:v>1464542.58491</c:v>
                </c:pt>
                <c:pt idx="53">
                  <c:v>1431522.420315</c:v>
                </c:pt>
                <c:pt idx="54">
                  <c:v>1436642.5199200003</c:v>
                </c:pt>
                <c:pt idx="55">
                  <c:v>1300669.89885</c:v>
                </c:pt>
                <c:pt idx="56">
                  <c:v>1091742.3475749998</c:v>
                </c:pt>
                <c:pt idx="57">
                  <c:v>844856.10130500002</c:v>
                </c:pt>
                <c:pt idx="58">
                  <c:v>941138.91942499997</c:v>
                </c:pt>
              </c:numCache>
            </c:numRef>
          </c:val>
          <c:extLst>
            <c:ext xmlns:c16="http://schemas.microsoft.com/office/drawing/2014/chart" uri="{C3380CC4-5D6E-409C-BE32-E72D297353CC}">
              <c16:uniqueId val="{00000001-8C16-4C1E-9554-40D4A59BD8C9}"/>
            </c:ext>
          </c:extLst>
        </c:ser>
        <c:dLbls>
          <c:showLegendKey val="0"/>
          <c:showVal val="0"/>
          <c:showCatName val="0"/>
          <c:showSerName val="0"/>
          <c:showPercent val="0"/>
          <c:showBubbleSize val="0"/>
        </c:dLbls>
        <c:gapWidth val="100"/>
        <c:overlap val="100"/>
        <c:axId val="369000200"/>
        <c:axId val="1"/>
      </c:barChart>
      <c:lineChart>
        <c:grouping val="standard"/>
        <c:varyColors val="0"/>
        <c:ser>
          <c:idx val="1"/>
          <c:order val="0"/>
          <c:tx>
            <c:v>Minimum Guarantee cash flows</c:v>
          </c:tx>
          <c:spPr>
            <a:ln w="25400">
              <a:solidFill>
                <a:srgbClr val="F86200"/>
              </a:solidFill>
              <a:prstDash val="solid"/>
            </a:ln>
          </c:spPr>
          <c:marker>
            <c:symbol val="none"/>
          </c:marker>
          <c:cat>
            <c:numRef>
              <c:f>Data!$E$4:$E$62</c:f>
              <c:numCache>
                <c:formatCode>General</c:formatCode>
                <c:ptCount val="59"/>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pt idx="32">
                  <c:v>2053</c:v>
                </c:pt>
                <c:pt idx="33">
                  <c:v>2054</c:v>
                </c:pt>
                <c:pt idx="34">
                  <c:v>2055</c:v>
                </c:pt>
                <c:pt idx="35">
                  <c:v>2056</c:v>
                </c:pt>
                <c:pt idx="36">
                  <c:v>2057</c:v>
                </c:pt>
                <c:pt idx="37">
                  <c:v>2058</c:v>
                </c:pt>
                <c:pt idx="38">
                  <c:v>2059</c:v>
                </c:pt>
                <c:pt idx="39">
                  <c:v>2060</c:v>
                </c:pt>
                <c:pt idx="40">
                  <c:v>2061</c:v>
                </c:pt>
                <c:pt idx="41">
                  <c:v>2062</c:v>
                </c:pt>
                <c:pt idx="42">
                  <c:v>2063</c:v>
                </c:pt>
                <c:pt idx="43">
                  <c:v>2064</c:v>
                </c:pt>
                <c:pt idx="44">
                  <c:v>2065</c:v>
                </c:pt>
                <c:pt idx="45">
                  <c:v>2066</c:v>
                </c:pt>
                <c:pt idx="46">
                  <c:v>2067</c:v>
                </c:pt>
                <c:pt idx="47">
                  <c:v>2068</c:v>
                </c:pt>
                <c:pt idx="48">
                  <c:v>2069</c:v>
                </c:pt>
                <c:pt idx="49">
                  <c:v>2070</c:v>
                </c:pt>
                <c:pt idx="50">
                  <c:v>2071</c:v>
                </c:pt>
                <c:pt idx="51">
                  <c:v>2072</c:v>
                </c:pt>
                <c:pt idx="52">
                  <c:v>2073</c:v>
                </c:pt>
                <c:pt idx="53">
                  <c:v>2074</c:v>
                </c:pt>
                <c:pt idx="54">
                  <c:v>2075</c:v>
                </c:pt>
                <c:pt idx="55">
                  <c:v>2076</c:v>
                </c:pt>
                <c:pt idx="56">
                  <c:v>2077</c:v>
                </c:pt>
                <c:pt idx="57">
                  <c:v>2078</c:v>
                </c:pt>
                <c:pt idx="58">
                  <c:v>2079</c:v>
                </c:pt>
              </c:numCache>
            </c:numRef>
          </c:cat>
          <c:val>
            <c:numRef>
              <c:f>Data!$D$4:$D$62</c:f>
              <c:numCache>
                <c:formatCode>#,##0</c:formatCode>
                <c:ptCount val="59"/>
                <c:pt idx="0">
                  <c:v>3093417.6163499998</c:v>
                </c:pt>
                <c:pt idx="1">
                  <c:v>5751011.920035</c:v>
                </c:pt>
                <c:pt idx="2">
                  <c:v>5292814.6738750003</c:v>
                </c:pt>
                <c:pt idx="3">
                  <c:v>6361690.5086049996</c:v>
                </c:pt>
                <c:pt idx="4">
                  <c:v>7225458.9694699999</c:v>
                </c:pt>
                <c:pt idx="5">
                  <c:v>6868323.8820449999</c:v>
                </c:pt>
                <c:pt idx="6">
                  <c:v>7317842.1419200003</c:v>
                </c:pt>
                <c:pt idx="7">
                  <c:v>7883648.5080249999</c:v>
                </c:pt>
                <c:pt idx="8">
                  <c:v>8003321.0726600001</c:v>
                </c:pt>
                <c:pt idx="9">
                  <c:v>8832965.4604100008</c:v>
                </c:pt>
                <c:pt idx="10">
                  <c:v>9559378.2128400002</c:v>
                </c:pt>
                <c:pt idx="11">
                  <c:v>8718449.9921300001</c:v>
                </c:pt>
                <c:pt idx="12">
                  <c:v>7415791.8123400006</c:v>
                </c:pt>
                <c:pt idx="13">
                  <c:v>6586838.1893150005</c:v>
                </c:pt>
                <c:pt idx="14">
                  <c:v>5956373.4644300006</c:v>
                </c:pt>
                <c:pt idx="15">
                  <c:v>5788287.4032199997</c:v>
                </c:pt>
                <c:pt idx="16">
                  <c:v>5617735.9379050005</c:v>
                </c:pt>
                <c:pt idx="17">
                  <c:v>5190631.9745799992</c:v>
                </c:pt>
                <c:pt idx="18">
                  <c:v>5719740.4037299994</c:v>
                </c:pt>
                <c:pt idx="19">
                  <c:v>5751097.0937250005</c:v>
                </c:pt>
                <c:pt idx="20">
                  <c:v>5968253.6167750005</c:v>
                </c:pt>
                <c:pt idx="21">
                  <c:v>5772744.7882199995</c:v>
                </c:pt>
                <c:pt idx="22">
                  <c:v>4858532.9565500002</c:v>
                </c:pt>
                <c:pt idx="23">
                  <c:v>5202828.5052799992</c:v>
                </c:pt>
                <c:pt idx="24">
                  <c:v>5158862.111885</c:v>
                </c:pt>
                <c:pt idx="25">
                  <c:v>5301475.5094449995</c:v>
                </c:pt>
                <c:pt idx="26">
                  <c:v>5071932.2602650002</c:v>
                </c:pt>
                <c:pt idx="27">
                  <c:v>4884947.4735250007</c:v>
                </c:pt>
                <c:pt idx="28">
                  <c:v>5041367.3492099997</c:v>
                </c:pt>
                <c:pt idx="29">
                  <c:v>4688944.3182599992</c:v>
                </c:pt>
                <c:pt idx="30">
                  <c:v>5156874.4928599996</c:v>
                </c:pt>
                <c:pt idx="31">
                  <c:v>5123288.7563649993</c:v>
                </c:pt>
                <c:pt idx="32">
                  <c:v>4516813.1358000003</c:v>
                </c:pt>
                <c:pt idx="33">
                  <c:v>4456123.6876800004</c:v>
                </c:pt>
                <c:pt idx="34">
                  <c:v>4258026.8001549998</c:v>
                </c:pt>
                <c:pt idx="35">
                  <c:v>4128937.671875</c:v>
                </c:pt>
                <c:pt idx="36">
                  <c:v>4066457.7497399999</c:v>
                </c:pt>
                <c:pt idx="37">
                  <c:v>4142042.4072349998</c:v>
                </c:pt>
                <c:pt idx="38">
                  <c:v>3918632.1221899996</c:v>
                </c:pt>
                <c:pt idx="39">
                  <c:v>3555578.038745</c:v>
                </c:pt>
                <c:pt idx="40">
                  <c:v>3330253.5745000001</c:v>
                </c:pt>
                <c:pt idx="41">
                  <c:v>3202344.1988549996</c:v>
                </c:pt>
                <c:pt idx="42">
                  <c:v>3173301.7892800001</c:v>
                </c:pt>
                <c:pt idx="43">
                  <c:v>2871916.9562499998</c:v>
                </c:pt>
                <c:pt idx="44">
                  <c:v>2645956.40497</c:v>
                </c:pt>
                <c:pt idx="45">
                  <c:v>2521319.0697650001</c:v>
                </c:pt>
                <c:pt idx="46">
                  <c:v>2377690.7612100001</c:v>
                </c:pt>
                <c:pt idx="47">
                  <c:v>2216501.7766100001</c:v>
                </c:pt>
                <c:pt idx="48">
                  <c:v>2055185.483115</c:v>
                </c:pt>
                <c:pt idx="49">
                  <c:v>1899793.9535000001</c:v>
                </c:pt>
                <c:pt idx="50">
                  <c:v>1775902.2234149999</c:v>
                </c:pt>
                <c:pt idx="51">
                  <c:v>1646818.994135</c:v>
                </c:pt>
                <c:pt idx="52">
                  <c:v>1506405.26669</c:v>
                </c:pt>
                <c:pt idx="53">
                  <c:v>1473370.497865</c:v>
                </c:pt>
                <c:pt idx="54">
                  <c:v>1478714.1700400002</c:v>
                </c:pt>
                <c:pt idx="55">
                  <c:v>1342636.72887</c:v>
                </c:pt>
                <c:pt idx="56">
                  <c:v>1133548.3836949999</c:v>
                </c:pt>
                <c:pt idx="57">
                  <c:v>1026244.718175</c:v>
                </c:pt>
                <c:pt idx="58">
                  <c:v>985658.33258499997</c:v>
                </c:pt>
              </c:numCache>
            </c:numRef>
          </c:val>
          <c:smooth val="0"/>
          <c:extLst>
            <c:ext xmlns:c16="http://schemas.microsoft.com/office/drawing/2014/chart" uri="{C3380CC4-5D6E-409C-BE32-E72D297353CC}">
              <c16:uniqueId val="{00000002-8C16-4C1E-9554-40D4A59BD8C9}"/>
            </c:ext>
          </c:extLst>
        </c:ser>
        <c:dLbls>
          <c:showLegendKey val="0"/>
          <c:showVal val="0"/>
          <c:showCatName val="0"/>
          <c:showSerName val="0"/>
          <c:showPercent val="0"/>
          <c:showBubbleSize val="0"/>
        </c:dLbls>
        <c:marker val="1"/>
        <c:smooth val="0"/>
        <c:axId val="369000200"/>
        <c:axId val="1"/>
      </c:lineChart>
      <c:catAx>
        <c:axId val="369000200"/>
        <c:scaling>
          <c:orientation val="minMax"/>
        </c:scaling>
        <c:delete val="0"/>
        <c:axPos val="b"/>
        <c:numFmt formatCode="General" sourceLinked="1"/>
        <c:majorTickMark val="out"/>
        <c:minorTickMark val="none"/>
        <c:tickLblPos val="nextTo"/>
        <c:spPr>
          <a:ln w="3175">
            <a:noFill/>
            <a:prstDash val="solid"/>
          </a:ln>
        </c:spPr>
        <c:txPr>
          <a:bodyPr rot="0" vert="horz"/>
          <a:lstStyle/>
          <a:p>
            <a:pPr>
              <a:defRPr sz="800" b="0" i="0" u="none" strike="noStrike" baseline="0">
                <a:solidFill>
                  <a:schemeClr val="tx2"/>
                </a:solidFill>
                <a:latin typeface="Arial"/>
                <a:ea typeface="Arial"/>
                <a:cs typeface="Arial"/>
              </a:defRPr>
            </a:pPr>
            <a:endParaRPr lang="de-DE"/>
          </a:p>
        </c:txPr>
        <c:crossAx val="1"/>
        <c:crosses val="autoZero"/>
        <c:auto val="0"/>
        <c:lblAlgn val="ctr"/>
        <c:lblOffset val="100"/>
        <c:tickLblSkip val="5"/>
        <c:tickMarkSkip val="1"/>
        <c:noMultiLvlLbl val="0"/>
      </c:catAx>
      <c:valAx>
        <c:axId val="1"/>
        <c:scaling>
          <c:orientation val="minMax"/>
        </c:scaling>
        <c:delete val="0"/>
        <c:axPos val="l"/>
        <c:majorGridlines>
          <c:spPr>
            <a:ln>
              <a:solidFill>
                <a:srgbClr val="E6E6E6"/>
              </a:solidFill>
            </a:ln>
          </c:spPr>
        </c:majorGridlines>
        <c:numFmt formatCode="0,," sourceLinked="0"/>
        <c:majorTickMark val="out"/>
        <c:minorTickMark val="none"/>
        <c:tickLblPos val="nextTo"/>
        <c:spPr>
          <a:ln w="3175">
            <a:noFill/>
            <a:prstDash val="solid"/>
          </a:ln>
        </c:spPr>
        <c:txPr>
          <a:bodyPr rot="0" vert="horz"/>
          <a:lstStyle/>
          <a:p>
            <a:pPr>
              <a:defRPr sz="800" b="0" i="0" u="none" strike="noStrike" baseline="0">
                <a:solidFill>
                  <a:schemeClr val="tx2"/>
                </a:solidFill>
                <a:latin typeface="Arial"/>
                <a:ea typeface="Arial"/>
                <a:cs typeface="Arial"/>
              </a:defRPr>
            </a:pPr>
            <a:endParaRPr lang="de-DE"/>
          </a:p>
        </c:txPr>
        <c:crossAx val="369000200"/>
        <c:crosses val="autoZero"/>
        <c:crossBetween val="between"/>
      </c:valAx>
      <c:spPr>
        <a:no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189191409504176E-3"/>
          <c:y val="1.5613423118029282E-2"/>
          <c:w val="0.99868108085904961"/>
          <c:h val="0.8685623620243148"/>
        </c:manualLayout>
      </c:layout>
      <c:barChart>
        <c:barDir val="col"/>
        <c:grouping val="stacked"/>
        <c:varyColors val="0"/>
        <c:ser>
          <c:idx val="0"/>
          <c:order val="0"/>
          <c:tx>
            <c:strRef>
              <c:f>Tabelle1!$B$1</c:f>
              <c:strCache>
                <c:ptCount val="1"/>
                <c:pt idx="0">
                  <c:v>Brutto</c:v>
                </c:pt>
              </c:strCache>
            </c:strRef>
          </c:tx>
          <c:spPr>
            <a:solidFill>
              <a:schemeClr val="bg1">
                <a:lumMod val="85000"/>
              </a:schemeClr>
            </a:solidFill>
            <a:ln w="19050">
              <a:solidFill>
                <a:srgbClr val="FFFFFF">
                  <a:lumMod val="50000"/>
                </a:srgbClr>
              </a:solidFill>
            </a:ln>
          </c:spPr>
          <c:invertIfNegative val="0"/>
          <c:dPt>
            <c:idx val="0"/>
            <c:invertIfNegative val="0"/>
            <c:bubble3D val="0"/>
            <c:spPr>
              <a:solidFill>
                <a:srgbClr val="FFFFFF"/>
              </a:solidFill>
              <a:ln w="19050">
                <a:solidFill>
                  <a:srgbClr val="FFFFFF">
                    <a:lumMod val="50000"/>
                  </a:srgbClr>
                </a:solidFill>
              </a:ln>
            </c:spPr>
            <c:extLst>
              <c:ext xmlns:c16="http://schemas.microsoft.com/office/drawing/2014/chart" uri="{C3380CC4-5D6E-409C-BE32-E72D297353CC}">
                <c16:uniqueId val="{00000000-FC5B-4A6B-83E3-80AAE9649B8C}"/>
              </c:ext>
            </c:extLst>
          </c:dPt>
          <c:dLbls>
            <c:dLbl>
              <c:idx val="0"/>
              <c:layout>
                <c:manualLayout>
                  <c:x val="-2.7170342537078873E-3"/>
                  <c:y val="0.36319053444450278"/>
                </c:manualLayout>
              </c:layout>
              <c:tx>
                <c:rich>
                  <a:bodyPr/>
                  <a:lstStyle/>
                  <a:p>
                    <a:pPr>
                      <a:defRPr b="1">
                        <a:solidFill>
                          <a:schemeClr val="tx1"/>
                        </a:solidFill>
                      </a:defRPr>
                    </a:pPr>
                    <a:r>
                      <a:rPr lang="en-US" b="1" dirty="0">
                        <a:solidFill>
                          <a:schemeClr val="tx2"/>
                        </a:solidFill>
                      </a:rPr>
                      <a:t>3.500 EUR</a:t>
                    </a:r>
                    <a:endParaRPr lang="en-US" dirty="0">
                      <a:solidFill>
                        <a:schemeClr val="tx2"/>
                      </a:solidFill>
                    </a:endParaRP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C5B-4A6B-83E3-80AAE9649B8C}"/>
                </c:ext>
              </c:extLst>
            </c:dLbl>
            <c:dLbl>
              <c:idx val="1"/>
              <c:spPr>
                <a:solidFill>
                  <a:schemeClr val="accent3">
                    <a:lumMod val="95000"/>
                  </a:schemeClr>
                </a:solidFill>
              </c:spPr>
              <c:txPr>
                <a:bodyPr/>
                <a:lstStyle/>
                <a:p>
                  <a:pPr>
                    <a:defRPr b="1">
                      <a:solidFill>
                        <a:schemeClr val="tx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FC5B-4A6B-83E3-80AAE9649B8C}"/>
                </c:ext>
              </c:extLst>
            </c:dLbl>
            <c:spPr>
              <a:noFill/>
              <a:ln>
                <a:noFill/>
              </a:ln>
              <a:effectLst/>
            </c:spPr>
            <c:txPr>
              <a:bodyPr/>
              <a:lstStyle/>
              <a:p>
                <a:pPr>
                  <a:defRPr b="1">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Bruttogehalt</c:v>
                </c:pt>
                <c:pt idx="1">
                  <c:v>Nettogehalt</c:v>
                </c:pt>
                <c:pt idx="2">
                  <c:v>Rente mit 67</c:v>
                </c:pt>
                <c:pt idx="3">
                  <c:v>Rente mit 65</c:v>
                </c:pt>
                <c:pt idx="4">
                  <c:v>Rente mit 63</c:v>
                </c:pt>
              </c:strCache>
            </c:strRef>
          </c:cat>
          <c:val>
            <c:numRef>
              <c:f>Tabelle1!$B$2:$B$6</c:f>
              <c:numCache>
                <c:formatCode>General</c:formatCode>
                <c:ptCount val="5"/>
                <c:pt idx="0" formatCode="#,##0\ &quot;€&quot;">
                  <c:v>3000</c:v>
                </c:pt>
              </c:numCache>
            </c:numRef>
          </c:val>
          <c:extLst>
            <c:ext xmlns:c16="http://schemas.microsoft.com/office/drawing/2014/chart" uri="{C3380CC4-5D6E-409C-BE32-E72D297353CC}">
              <c16:uniqueId val="{00000002-FC5B-4A6B-83E3-80AAE9649B8C}"/>
            </c:ext>
          </c:extLst>
        </c:ser>
        <c:ser>
          <c:idx val="1"/>
          <c:order val="1"/>
          <c:tx>
            <c:strRef>
              <c:f>Tabelle1!$C$1</c:f>
              <c:strCache>
                <c:ptCount val="1"/>
                <c:pt idx="0">
                  <c:v>Netto</c:v>
                </c:pt>
              </c:strCache>
            </c:strRef>
          </c:tx>
          <c:spPr>
            <a:solidFill>
              <a:srgbClr val="FFFFFF">
                <a:alpha val="60000"/>
              </a:srgbClr>
            </a:solidFill>
            <a:ln w="19050">
              <a:solidFill>
                <a:srgbClr val="FFFFFF">
                  <a:lumMod val="50000"/>
                </a:srgbClr>
              </a:solidFill>
            </a:ln>
          </c:spPr>
          <c:invertIfNegative val="0"/>
          <c:dLbls>
            <c:dLbl>
              <c:idx val="0"/>
              <c:layout>
                <c:manualLayout>
                  <c:x val="4.1666666666666666E-3"/>
                  <c:y val="8.0884700292729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5B-4A6B-83E3-80AAE9649B8C}"/>
                </c:ext>
              </c:extLst>
            </c:dLbl>
            <c:dLbl>
              <c:idx val="1"/>
              <c:layout>
                <c:manualLayout>
                  <c:x val="-7.2454246765543658E-3"/>
                  <c:y val="0.25024617999261894"/>
                </c:manualLayout>
              </c:layout>
              <c:tx>
                <c:rich>
                  <a:bodyPr/>
                  <a:lstStyle/>
                  <a:p>
                    <a:pPr>
                      <a:defRPr b="1">
                        <a:solidFill>
                          <a:schemeClr val="tx2"/>
                        </a:solidFill>
                      </a:defRPr>
                    </a:pPr>
                    <a:r>
                      <a:rPr lang="en-US" b="1" dirty="0">
                        <a:solidFill>
                          <a:srgbClr val="122B54"/>
                        </a:solidFill>
                      </a:rPr>
                      <a:t>2.239 EUR</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C5B-4A6B-83E3-80AAE9649B8C}"/>
                </c:ext>
              </c:extLst>
            </c:dLbl>
            <c:spPr>
              <a:noFill/>
              <a:ln>
                <a:noFill/>
              </a:ln>
              <a:effectLst/>
            </c:spPr>
            <c:txPr>
              <a:bodyPr/>
              <a:lstStyle/>
              <a:p>
                <a:pPr>
                  <a:defRPr>
                    <a:solidFill>
                      <a:schemeClr val="tx2"/>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Bruttogehalt</c:v>
                </c:pt>
                <c:pt idx="1">
                  <c:v>Nettogehalt</c:v>
                </c:pt>
                <c:pt idx="2">
                  <c:v>Rente mit 67</c:v>
                </c:pt>
                <c:pt idx="3">
                  <c:v>Rente mit 65</c:v>
                </c:pt>
                <c:pt idx="4">
                  <c:v>Rente mit 63</c:v>
                </c:pt>
              </c:strCache>
            </c:strRef>
          </c:cat>
          <c:val>
            <c:numRef>
              <c:f>Tabelle1!$C$2:$C$6</c:f>
              <c:numCache>
                <c:formatCode>#,##0\ "€"</c:formatCode>
                <c:ptCount val="5"/>
                <c:pt idx="1">
                  <c:v>2230</c:v>
                </c:pt>
              </c:numCache>
            </c:numRef>
          </c:val>
          <c:extLst>
            <c:ext xmlns:c16="http://schemas.microsoft.com/office/drawing/2014/chart" uri="{C3380CC4-5D6E-409C-BE32-E72D297353CC}">
              <c16:uniqueId val="{00000005-FC5B-4A6B-83E3-80AAE9649B8C}"/>
            </c:ext>
          </c:extLst>
        </c:ser>
        <c:ser>
          <c:idx val="2"/>
          <c:order val="2"/>
          <c:tx>
            <c:strRef>
              <c:f>Tabelle1!$D$1</c:f>
              <c:strCache>
                <c:ptCount val="1"/>
                <c:pt idx="0">
                  <c:v>Rente</c:v>
                </c:pt>
              </c:strCache>
            </c:strRef>
          </c:tx>
          <c:spPr>
            <a:solidFill>
              <a:srgbClr val="FFFFFF">
                <a:alpha val="60000"/>
              </a:srgbClr>
            </a:solidFill>
            <a:ln w="19050">
              <a:solidFill>
                <a:srgbClr val="FFFFFF">
                  <a:lumMod val="50000"/>
                </a:srgbClr>
              </a:solidFill>
            </a:ln>
          </c:spPr>
          <c:invertIfNegative val="0"/>
          <c:dLbls>
            <c:dLbl>
              <c:idx val="0"/>
              <c:layout>
                <c:manualLayout>
                  <c:x val="-8.3333333333333332E-3"/>
                  <c:y val="0.1061611691342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5B-4A6B-83E3-80AAE9649B8C}"/>
                </c:ext>
              </c:extLst>
            </c:dLbl>
            <c:dLbl>
              <c:idx val="1"/>
              <c:layout>
                <c:manualLayout>
                  <c:x val="-8.3333333333333332E-3"/>
                  <c:y val="7.582940652443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5B-4A6B-83E3-80AAE9649B8C}"/>
                </c:ext>
              </c:extLst>
            </c:dLbl>
            <c:dLbl>
              <c:idx val="2"/>
              <c:layout>
                <c:manualLayout>
                  <c:x val="-2.716994824017892E-3"/>
                  <c:y val="0.10506077186526415"/>
                </c:manualLayout>
              </c:layout>
              <c:tx>
                <c:rich>
                  <a:bodyPr/>
                  <a:lstStyle/>
                  <a:p>
                    <a:r>
                      <a:rPr lang="en-US" sz="1200" b="1" i="0" u="none" strike="noStrike" kern="1200" baseline="0" dirty="0">
                        <a:solidFill>
                          <a:srgbClr val="122B54"/>
                        </a:solidFill>
                        <a:latin typeface="+mn-lt"/>
                        <a:ea typeface="+mn-ea"/>
                        <a:cs typeface="+mn-cs"/>
                      </a:rPr>
                      <a:t>1.248 EUR</a:t>
                    </a:r>
                    <a:endParaRPr lang="en-US" dirty="0">
                      <a:solidFill>
                        <a:srgbClr val="122B54"/>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C5B-4A6B-83E3-80AAE9649B8C}"/>
                </c:ext>
              </c:extLst>
            </c:dLbl>
            <c:dLbl>
              <c:idx val="3"/>
              <c:layout>
                <c:manualLayout>
                  <c:x val="2.7170342537078873E-3"/>
                  <c:y val="9.0803633759303268E-2"/>
                </c:manualLayout>
              </c:layout>
              <c:tx>
                <c:rich>
                  <a:bodyPr/>
                  <a:lstStyle/>
                  <a:p>
                    <a:r>
                      <a:rPr lang="en-US" sz="1200" b="1" i="0" u="none" strike="noStrike" kern="1200" baseline="0" dirty="0">
                        <a:solidFill>
                          <a:srgbClr val="122B54"/>
                        </a:solidFill>
                        <a:latin typeface="+mn-lt"/>
                        <a:ea typeface="+mn-ea"/>
                        <a:cs typeface="+mn-cs"/>
                      </a:rPr>
                      <a:t>1.130 EUR</a:t>
                    </a:r>
                    <a:endParaRPr lang="en-US" dirty="0">
                      <a:solidFill>
                        <a:srgbClr val="122B54"/>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C5B-4A6B-83E3-80AAE9649B8C}"/>
                </c:ext>
              </c:extLst>
            </c:dLbl>
            <c:dLbl>
              <c:idx val="4"/>
              <c:layout>
                <c:manualLayout>
                  <c:x val="-2.0833146138808057E-3"/>
                  <c:y val="7.5095514994626647E-2"/>
                </c:manualLayout>
              </c:layout>
              <c:tx>
                <c:rich>
                  <a:bodyPr/>
                  <a:lstStyle/>
                  <a:p>
                    <a:r>
                      <a:rPr lang="en-US" sz="1200" b="1" i="0" u="none" strike="noStrike" kern="1200" baseline="0" dirty="0">
                        <a:solidFill>
                          <a:srgbClr val="122B54"/>
                        </a:solidFill>
                        <a:latin typeface="+mn-lt"/>
                        <a:ea typeface="+mn-ea"/>
                        <a:cs typeface="+mn-cs"/>
                      </a:rPr>
                      <a:t>1.014 EUR</a:t>
                    </a:r>
                    <a:endParaRPr lang="en-US" dirty="0">
                      <a:solidFill>
                        <a:srgbClr val="122B54"/>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C5B-4A6B-83E3-80AAE9649B8C}"/>
                </c:ext>
              </c:extLst>
            </c:dLbl>
            <c:spPr>
              <a:noFill/>
              <a:ln>
                <a:noFill/>
              </a:ln>
              <a:effectLst/>
            </c:spPr>
            <c:txPr>
              <a:bodyPr/>
              <a:lstStyle/>
              <a:p>
                <a:pPr algn="ctr">
                  <a:defRPr lang="de-DE" sz="1200" b="1" i="0" u="none" strike="noStrike" kern="1200" baseline="0">
                    <a:solidFill>
                      <a:schemeClr val="tx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Bruttogehalt</c:v>
                </c:pt>
                <c:pt idx="1">
                  <c:v>Nettogehalt</c:v>
                </c:pt>
                <c:pt idx="2">
                  <c:v>Rente mit 67</c:v>
                </c:pt>
                <c:pt idx="3">
                  <c:v>Rente mit 65</c:v>
                </c:pt>
                <c:pt idx="4">
                  <c:v>Rente mit 63</c:v>
                </c:pt>
              </c:strCache>
            </c:strRef>
          </c:cat>
          <c:val>
            <c:numRef>
              <c:f>Tabelle1!$D$2:$D$6</c:f>
              <c:numCache>
                <c:formatCode>General</c:formatCode>
                <c:ptCount val="5"/>
                <c:pt idx="2" formatCode="#,##0\ &quot;€&quot;">
                  <c:v>1205</c:v>
                </c:pt>
                <c:pt idx="3" formatCode="#,##0\ &quot;€&quot;">
                  <c:v>1092</c:v>
                </c:pt>
                <c:pt idx="4" formatCode="#,##0\ &quot;€&quot;">
                  <c:v>981</c:v>
                </c:pt>
              </c:numCache>
            </c:numRef>
          </c:val>
          <c:extLst>
            <c:ext xmlns:c16="http://schemas.microsoft.com/office/drawing/2014/chart" uri="{C3380CC4-5D6E-409C-BE32-E72D297353CC}">
              <c16:uniqueId val="{0000000B-FC5B-4A6B-83E3-80AAE9649B8C}"/>
            </c:ext>
          </c:extLst>
        </c:ser>
        <c:ser>
          <c:idx val="3"/>
          <c:order val="3"/>
          <c:tx>
            <c:strRef>
              <c:f>Tabelle1!$E$1</c:f>
              <c:strCache>
                <c:ptCount val="1"/>
                <c:pt idx="0">
                  <c:v>Lücke (Differenz zur Lücke mit Rbeg 67)</c:v>
                </c:pt>
              </c:strCache>
            </c:strRef>
          </c:tx>
          <c:spPr>
            <a:solidFill>
              <a:srgbClr val="F86200"/>
            </a:solidFill>
            <a:ln>
              <a:solidFill>
                <a:srgbClr val="F86200"/>
              </a:solidFill>
            </a:ln>
          </c:spPr>
          <c:invertIfNegative val="0"/>
          <c:dLbls>
            <c:dLbl>
              <c:idx val="0"/>
              <c:layout>
                <c:manualLayout>
                  <c:x val="-8.3333333333333332E-3"/>
                  <c:y val="0.1061611691342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5B-4A6B-83E3-80AAE9649B8C}"/>
                </c:ext>
              </c:extLst>
            </c:dLbl>
            <c:dLbl>
              <c:idx val="1"/>
              <c:layout>
                <c:manualLayout>
                  <c:x val="-8.3333333333333332E-3"/>
                  <c:y val="0.1061611691342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5B-4A6B-83E3-80AAE9649B8C}"/>
                </c:ext>
              </c:extLst>
            </c:dLbl>
            <c:dLbl>
              <c:idx val="3"/>
              <c:layout/>
              <c:tx>
                <c:rich>
                  <a:bodyPr/>
                  <a:lstStyle/>
                  <a:p>
                    <a:r>
                      <a:rPr lang="en-US" sz="1400" dirty="0">
                        <a:solidFill>
                          <a:schemeClr val="bg1"/>
                        </a:solidFill>
                      </a:rPr>
                      <a:t> 118 EUR</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C5B-4A6B-83E3-80AAE9649B8C}"/>
                </c:ext>
              </c:extLst>
            </c:dLbl>
            <c:dLbl>
              <c:idx val="4"/>
              <c:layout/>
              <c:tx>
                <c:rich>
                  <a:bodyPr/>
                  <a:lstStyle/>
                  <a:p>
                    <a:r>
                      <a:rPr lang="en-US" sz="1400" dirty="0">
                        <a:solidFill>
                          <a:schemeClr val="bg1"/>
                        </a:solidFill>
                      </a:rPr>
                      <a:t>234 EUR</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C5B-4A6B-83E3-80AAE9649B8C}"/>
                </c:ext>
              </c:extLst>
            </c:dLbl>
            <c:spPr>
              <a:solidFill>
                <a:srgbClr val="F86200"/>
              </a:solidFill>
            </c:spPr>
            <c:txPr>
              <a:bodyPr/>
              <a:lstStyle/>
              <a:p>
                <a:pPr>
                  <a:defRPr sz="14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Bruttogehalt</c:v>
                </c:pt>
                <c:pt idx="1">
                  <c:v>Nettogehalt</c:v>
                </c:pt>
                <c:pt idx="2">
                  <c:v>Rente mit 67</c:v>
                </c:pt>
                <c:pt idx="3">
                  <c:v>Rente mit 65</c:v>
                </c:pt>
                <c:pt idx="4">
                  <c:v>Rente mit 63</c:v>
                </c:pt>
              </c:strCache>
            </c:strRef>
          </c:cat>
          <c:val>
            <c:numRef>
              <c:f>Tabelle1!$E$2:$E$6</c:f>
              <c:numCache>
                <c:formatCode>General</c:formatCode>
                <c:ptCount val="5"/>
                <c:pt idx="3" formatCode="#,##0\ &quot;€&quot;">
                  <c:v>113</c:v>
                </c:pt>
                <c:pt idx="4" formatCode="#,##0\ &quot;€&quot;">
                  <c:v>224</c:v>
                </c:pt>
              </c:numCache>
            </c:numRef>
          </c:val>
          <c:extLst>
            <c:ext xmlns:c16="http://schemas.microsoft.com/office/drawing/2014/chart" uri="{C3380CC4-5D6E-409C-BE32-E72D297353CC}">
              <c16:uniqueId val="{00000010-FC5B-4A6B-83E3-80AAE9649B8C}"/>
            </c:ext>
          </c:extLst>
        </c:ser>
        <c:ser>
          <c:idx val="4"/>
          <c:order val="4"/>
          <c:tx>
            <c:strRef>
              <c:f>Tabelle1!$F$1</c:f>
              <c:strCache>
                <c:ptCount val="1"/>
                <c:pt idx="0">
                  <c:v>Lücke bei Rbeg 67</c:v>
                </c:pt>
              </c:strCache>
            </c:strRef>
          </c:tx>
          <c:spPr>
            <a:solidFill>
              <a:srgbClr val="CCDD61"/>
            </a:solidFill>
            <a:ln w="12700">
              <a:solidFill>
                <a:srgbClr val="5FCD8A"/>
              </a:solidFill>
            </a:ln>
          </c:spPr>
          <c:invertIfNegative val="0"/>
          <c:dPt>
            <c:idx val="2"/>
            <c:invertIfNegative val="0"/>
            <c:bubble3D val="0"/>
            <c:spPr>
              <a:solidFill>
                <a:srgbClr val="5FCD8A"/>
              </a:solidFill>
              <a:ln w="12700">
                <a:solidFill>
                  <a:srgbClr val="5FCD8A"/>
                </a:solidFill>
              </a:ln>
            </c:spPr>
            <c:extLst>
              <c:ext xmlns:c16="http://schemas.microsoft.com/office/drawing/2014/chart" uri="{C3380CC4-5D6E-409C-BE32-E72D297353CC}">
                <c16:uniqueId val="{00000011-FC5B-4A6B-83E3-80AAE9649B8C}"/>
              </c:ext>
            </c:extLst>
          </c:dPt>
          <c:dPt>
            <c:idx val="3"/>
            <c:invertIfNegative val="0"/>
            <c:bubble3D val="0"/>
            <c:spPr>
              <a:solidFill>
                <a:srgbClr val="5FCD8A"/>
              </a:solidFill>
              <a:ln w="12700">
                <a:solidFill>
                  <a:srgbClr val="5FCD8A"/>
                </a:solidFill>
              </a:ln>
            </c:spPr>
            <c:extLst>
              <c:ext xmlns:c16="http://schemas.microsoft.com/office/drawing/2014/chart" uri="{C3380CC4-5D6E-409C-BE32-E72D297353CC}">
                <c16:uniqueId val="{00000012-FC5B-4A6B-83E3-80AAE9649B8C}"/>
              </c:ext>
            </c:extLst>
          </c:dPt>
          <c:dPt>
            <c:idx val="4"/>
            <c:invertIfNegative val="0"/>
            <c:bubble3D val="0"/>
            <c:spPr>
              <a:solidFill>
                <a:srgbClr val="5FCD8A"/>
              </a:solidFill>
              <a:ln w="12700">
                <a:solidFill>
                  <a:srgbClr val="5FCD8A"/>
                </a:solidFill>
              </a:ln>
            </c:spPr>
            <c:extLst>
              <c:ext xmlns:c16="http://schemas.microsoft.com/office/drawing/2014/chart" uri="{C3380CC4-5D6E-409C-BE32-E72D297353CC}">
                <c16:uniqueId val="{00000013-FC5B-4A6B-83E3-80AAE9649B8C}"/>
              </c:ext>
            </c:extLst>
          </c:dPt>
          <c:dLbls>
            <c:dLbl>
              <c:idx val="2"/>
              <c:layout/>
              <c:tx>
                <c:rich>
                  <a:bodyPr/>
                  <a:lstStyle/>
                  <a:p>
                    <a:pPr>
                      <a:defRPr sz="1400">
                        <a:solidFill>
                          <a:schemeClr val="tx2"/>
                        </a:solidFill>
                      </a:defRPr>
                    </a:pPr>
                    <a:r>
                      <a:rPr lang="en-US" sz="1400" dirty="0">
                        <a:solidFill>
                          <a:schemeClr val="bg1"/>
                        </a:solidFill>
                      </a:rPr>
                      <a:t>991</a:t>
                    </a:r>
                    <a:r>
                      <a:rPr lang="en-US" sz="1400" baseline="0" dirty="0">
                        <a:solidFill>
                          <a:schemeClr val="bg1"/>
                        </a:solidFill>
                      </a:rPr>
                      <a:t> EUR</a:t>
                    </a:r>
                    <a:endParaRPr lang="en-US"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FC5B-4A6B-83E3-80AAE9649B8C}"/>
                </c:ext>
              </c:extLst>
            </c:dLbl>
            <c:dLbl>
              <c:idx val="3"/>
              <c:layout/>
              <c:tx>
                <c:rich>
                  <a:bodyPr/>
                  <a:lstStyle/>
                  <a:p>
                    <a:r>
                      <a:rPr lang="en-US" sz="1400" b="0" i="0" u="none" strike="noStrike" kern="1200" baseline="0" dirty="0">
                        <a:solidFill>
                          <a:schemeClr val="bg1"/>
                        </a:solidFill>
                      </a:rPr>
                      <a:t>991</a:t>
                    </a:r>
                    <a:r>
                      <a:rPr lang="en-US" sz="1400" dirty="0">
                        <a:solidFill>
                          <a:schemeClr val="bg1"/>
                        </a:solidFill>
                      </a:rPr>
                      <a:t> EUR</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FC5B-4A6B-83E3-80AAE9649B8C}"/>
                </c:ext>
              </c:extLst>
            </c:dLbl>
            <c:dLbl>
              <c:idx val="4"/>
              <c:layout/>
              <c:tx>
                <c:rich>
                  <a:bodyPr/>
                  <a:lstStyle/>
                  <a:p>
                    <a:r>
                      <a:rPr lang="en-US" sz="1400" b="0" i="0" u="none" strike="noStrike" kern="1200" baseline="0" dirty="0">
                        <a:solidFill>
                          <a:schemeClr val="bg1"/>
                        </a:solidFill>
                      </a:rPr>
                      <a:t>991</a:t>
                    </a:r>
                    <a:r>
                      <a:rPr lang="en-US" sz="1400" dirty="0">
                        <a:solidFill>
                          <a:schemeClr val="bg1"/>
                        </a:solidFill>
                      </a:rPr>
                      <a:t> EUR</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FC5B-4A6B-83E3-80AAE9649B8C}"/>
                </c:ext>
              </c:extLst>
            </c:dLbl>
            <c:spPr>
              <a:noFill/>
              <a:ln>
                <a:noFill/>
              </a:ln>
              <a:effectLst/>
            </c:spPr>
            <c:txPr>
              <a:bodyPr/>
              <a:lstStyle/>
              <a:p>
                <a:pPr>
                  <a:defRPr sz="1400">
                    <a:solidFill>
                      <a:schemeClr val="tx2"/>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Bruttogehalt</c:v>
                </c:pt>
                <c:pt idx="1">
                  <c:v>Nettogehalt</c:v>
                </c:pt>
                <c:pt idx="2">
                  <c:v>Rente mit 67</c:v>
                </c:pt>
                <c:pt idx="3">
                  <c:v>Rente mit 65</c:v>
                </c:pt>
                <c:pt idx="4">
                  <c:v>Rente mit 63</c:v>
                </c:pt>
              </c:strCache>
            </c:strRef>
          </c:cat>
          <c:val>
            <c:numRef>
              <c:f>Tabelle1!$F$2:$F$6</c:f>
              <c:numCache>
                <c:formatCode>General</c:formatCode>
                <c:ptCount val="5"/>
                <c:pt idx="2" formatCode="#,##0\ &quot;€&quot;">
                  <c:v>1025</c:v>
                </c:pt>
                <c:pt idx="3" formatCode="#,##0\ &quot;€&quot;">
                  <c:v>1025</c:v>
                </c:pt>
                <c:pt idx="4" formatCode="#,##0\ &quot;€&quot;">
                  <c:v>1025</c:v>
                </c:pt>
              </c:numCache>
            </c:numRef>
          </c:val>
          <c:extLst>
            <c:ext xmlns:c16="http://schemas.microsoft.com/office/drawing/2014/chart" uri="{C3380CC4-5D6E-409C-BE32-E72D297353CC}">
              <c16:uniqueId val="{00000014-FC5B-4A6B-83E3-80AAE9649B8C}"/>
            </c:ext>
          </c:extLst>
        </c:ser>
        <c:dLbls>
          <c:showLegendKey val="0"/>
          <c:showVal val="0"/>
          <c:showCatName val="0"/>
          <c:showSerName val="0"/>
          <c:showPercent val="0"/>
          <c:showBubbleSize val="0"/>
        </c:dLbls>
        <c:gapWidth val="8"/>
        <c:overlap val="100"/>
        <c:axId val="596617472"/>
        <c:axId val="596631936"/>
      </c:barChart>
      <c:catAx>
        <c:axId val="596617472"/>
        <c:scaling>
          <c:orientation val="minMax"/>
        </c:scaling>
        <c:delete val="1"/>
        <c:axPos val="b"/>
        <c:numFmt formatCode="General" sourceLinked="0"/>
        <c:majorTickMark val="out"/>
        <c:minorTickMark val="none"/>
        <c:tickLblPos val="nextTo"/>
        <c:crossAx val="596631936"/>
        <c:crosses val="autoZero"/>
        <c:auto val="1"/>
        <c:lblAlgn val="ctr"/>
        <c:lblOffset val="100"/>
        <c:noMultiLvlLbl val="0"/>
      </c:catAx>
      <c:valAx>
        <c:axId val="596631936"/>
        <c:scaling>
          <c:orientation val="minMax"/>
          <c:max val="3000"/>
        </c:scaling>
        <c:delete val="1"/>
        <c:axPos val="l"/>
        <c:majorGridlines>
          <c:spPr>
            <a:ln>
              <a:noFill/>
            </a:ln>
          </c:spPr>
        </c:majorGridlines>
        <c:numFmt formatCode="#,##0\ &quot;€&quot;" sourceLinked="1"/>
        <c:majorTickMark val="out"/>
        <c:minorTickMark val="none"/>
        <c:tickLblPos val="none"/>
        <c:crossAx val="596617472"/>
        <c:crosses val="autoZero"/>
        <c:crossBetween val="between"/>
      </c:valAx>
      <c:spPr>
        <a:noFill/>
        <a:ln w="25400">
          <a:noFill/>
        </a:ln>
      </c:spPr>
    </c:plotArea>
    <c:plotVisOnly val="1"/>
    <c:dispBlanksAs val="gap"/>
    <c:showDLblsOverMax val="0"/>
  </c:chart>
  <c:txPr>
    <a:bodyPr/>
    <a:lstStyle/>
    <a:p>
      <a:pPr>
        <a:defRPr sz="1200"/>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0"/>
            <c:invertIfNegative val="0"/>
            <c:bubble3D val="0"/>
            <c:spPr>
              <a:solidFill>
                <a:srgbClr val="13A0D3"/>
              </a:solidFill>
              <a:ln>
                <a:noFill/>
              </a:ln>
              <a:effectLst/>
            </c:spPr>
            <c:extLst>
              <c:ext xmlns:c16="http://schemas.microsoft.com/office/drawing/2014/chart" uri="{C3380CC4-5D6E-409C-BE32-E72D297353CC}">
                <c16:uniqueId val="{00000001-19AC-488A-8D25-9E60DD36EF3D}"/>
              </c:ext>
            </c:extLst>
          </c:dPt>
          <c:dPt>
            <c:idx val="1"/>
            <c:invertIfNegative val="0"/>
            <c:bubble3D val="0"/>
            <c:spPr>
              <a:solidFill>
                <a:srgbClr val="006192"/>
              </a:solidFill>
              <a:ln>
                <a:noFill/>
              </a:ln>
              <a:effectLst/>
            </c:spPr>
            <c:extLst>
              <c:ext xmlns:c16="http://schemas.microsoft.com/office/drawing/2014/chart" uri="{C3380CC4-5D6E-409C-BE32-E72D297353CC}">
                <c16:uniqueId val="{00000003-19AC-488A-8D25-9E60DD36EF3D}"/>
              </c:ext>
            </c:extLst>
          </c:dPt>
          <c:dPt>
            <c:idx val="2"/>
            <c:invertIfNegative val="0"/>
            <c:bubble3D val="0"/>
            <c:spPr>
              <a:solidFill>
                <a:srgbClr val="5FCD8A"/>
              </a:solidFill>
              <a:ln>
                <a:noFill/>
              </a:ln>
              <a:effectLst/>
            </c:spPr>
            <c:extLst>
              <c:ext xmlns:c16="http://schemas.microsoft.com/office/drawing/2014/chart" uri="{C3380CC4-5D6E-409C-BE32-E72D297353CC}">
                <c16:uniqueId val="{00000005-19AC-488A-8D25-9E60DD36EF3D}"/>
              </c:ext>
            </c:extLst>
          </c:dPt>
          <c:dPt>
            <c:idx val="3"/>
            <c:invertIfNegative val="0"/>
            <c:bubble3D val="0"/>
            <c:spPr>
              <a:solidFill>
                <a:srgbClr val="FAB600"/>
              </a:solidFill>
              <a:ln>
                <a:noFill/>
              </a:ln>
              <a:effectLst/>
            </c:spPr>
            <c:extLst>
              <c:ext xmlns:c16="http://schemas.microsoft.com/office/drawing/2014/chart" uri="{C3380CC4-5D6E-409C-BE32-E72D297353CC}">
                <c16:uniqueId val="{00000007-19AC-488A-8D25-9E60DD36EF3D}"/>
              </c:ext>
            </c:extLst>
          </c:dPt>
          <c:dPt>
            <c:idx val="4"/>
            <c:invertIfNegative val="0"/>
            <c:bubble3D val="0"/>
            <c:spPr>
              <a:solidFill>
                <a:srgbClr val="F86200"/>
              </a:solidFill>
              <a:ln>
                <a:noFill/>
              </a:ln>
              <a:effectLst/>
            </c:spPr>
            <c:extLst>
              <c:ext xmlns:c16="http://schemas.microsoft.com/office/drawing/2014/chart" uri="{C3380CC4-5D6E-409C-BE32-E72D297353CC}">
                <c16:uniqueId val="{00000009-19AC-488A-8D25-9E60DD36EF3D}"/>
              </c:ext>
            </c:extLst>
          </c:dPt>
          <c:cat>
            <c:strRef>
              <c:f>Tabelle1!$A$2:$A$6</c:f>
              <c:strCache>
                <c:ptCount val="4"/>
                <c:pt idx="0">
                  <c:v>Kategorie 1</c:v>
                </c:pt>
                <c:pt idx="1">
                  <c:v>Kategorie 2</c:v>
                </c:pt>
                <c:pt idx="2">
                  <c:v>Kategorie 3</c:v>
                </c:pt>
                <c:pt idx="3">
                  <c:v>Kategorie 4</c:v>
                </c:pt>
              </c:strCache>
            </c:strRef>
          </c:cat>
          <c:val>
            <c:numRef>
              <c:f>Tabelle1!$B$2:$B$6</c:f>
              <c:numCache>
                <c:formatCode>General</c:formatCode>
                <c:ptCount val="5"/>
                <c:pt idx="0">
                  <c:v>25</c:v>
                </c:pt>
                <c:pt idx="1">
                  <c:v>50</c:v>
                </c:pt>
                <c:pt idx="2">
                  <c:v>100</c:v>
                </c:pt>
                <c:pt idx="3">
                  <c:v>268</c:v>
                </c:pt>
                <c:pt idx="4">
                  <c:v>536</c:v>
                </c:pt>
              </c:numCache>
            </c:numRef>
          </c:val>
          <c:extLst>
            <c:ext xmlns:c16="http://schemas.microsoft.com/office/drawing/2014/chart" uri="{C3380CC4-5D6E-409C-BE32-E72D297353CC}">
              <c16:uniqueId val="{0000000A-19AC-488A-8D25-9E60DD36EF3D}"/>
            </c:ext>
          </c:extLst>
        </c:ser>
        <c:dLbls>
          <c:showLegendKey val="0"/>
          <c:showVal val="0"/>
          <c:showCatName val="0"/>
          <c:showSerName val="0"/>
          <c:showPercent val="0"/>
          <c:showBubbleSize val="0"/>
        </c:dLbls>
        <c:gapWidth val="50"/>
        <c:overlap val="-27"/>
        <c:axId val="349585408"/>
        <c:axId val="349586944"/>
      </c:barChart>
      <c:catAx>
        <c:axId val="349585408"/>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9586944"/>
        <c:crosses val="autoZero"/>
        <c:auto val="1"/>
        <c:lblAlgn val="ctr"/>
        <c:lblOffset val="100"/>
        <c:noMultiLvlLbl val="0"/>
      </c:catAx>
      <c:valAx>
        <c:axId val="349586944"/>
        <c:scaling>
          <c:orientation val="minMax"/>
          <c:min val="0"/>
        </c:scaling>
        <c:delete val="0"/>
        <c:axPos val="l"/>
        <c:numFmt formatCode="General" sourceLinked="1"/>
        <c:majorTickMark val="out"/>
        <c:minorTickMark val="none"/>
        <c:tickLblPos val="none"/>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crossAx val="349585408"/>
        <c:crosses val="autoZero"/>
        <c:crossBetween val="between"/>
        <c:majorUnit val="2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93715870457913E-2"/>
          <c:y val="0.14652917740232249"/>
          <c:w val="0.5438717798226137"/>
          <c:h val="0.76863814094370131"/>
        </c:manualLayout>
      </c:layout>
      <c:barChart>
        <c:barDir val="col"/>
        <c:grouping val="clustered"/>
        <c:varyColors val="0"/>
        <c:ser>
          <c:idx val="0"/>
          <c:order val="0"/>
          <c:tx>
            <c:strRef>
              <c:f>Tabelle1!$B$1</c:f>
              <c:strCache>
                <c:ptCount val="1"/>
                <c:pt idx="0">
                  <c:v>Betriebszugehörigkeit bis 5 Jahren</c:v>
                </c:pt>
              </c:strCache>
            </c:strRef>
          </c:tx>
          <c:invertIfNegative val="0"/>
          <c:cat>
            <c:strRef>
              <c:f>Tabelle1!$A$2:$A$5</c:f>
              <c:strCache>
                <c:ptCount val="4"/>
                <c:pt idx="0">
                  <c:v>Beitrag mtl.</c:v>
                </c:pt>
                <c:pt idx="1">
                  <c:v>Beitrag mtl.</c:v>
                </c:pt>
                <c:pt idx="2">
                  <c:v>Beitrag mtl.</c:v>
                </c:pt>
                <c:pt idx="3">
                  <c:v>Beitrag mtl.</c:v>
                </c:pt>
              </c:strCache>
            </c:strRef>
          </c:cat>
          <c:val>
            <c:numRef>
              <c:f>Tabelle1!$B$2:$B$5</c:f>
              <c:numCache>
                <c:formatCode>General</c:formatCode>
                <c:ptCount val="4"/>
                <c:pt idx="0" formatCode="&quot;€&quot;#,##0_);[Red]\(&quot;€&quot;#,##0\)">
                  <c:v>25</c:v>
                </c:pt>
                <c:pt idx="1">
                  <c:v>0</c:v>
                </c:pt>
                <c:pt idx="2">
                  <c:v>0</c:v>
                </c:pt>
                <c:pt idx="3">
                  <c:v>0</c:v>
                </c:pt>
              </c:numCache>
            </c:numRef>
          </c:val>
          <c:extLst>
            <c:ext xmlns:c16="http://schemas.microsoft.com/office/drawing/2014/chart" uri="{C3380CC4-5D6E-409C-BE32-E72D297353CC}">
              <c16:uniqueId val="{00000000-5632-4E0A-9683-DA276DEC310F}"/>
            </c:ext>
          </c:extLst>
        </c:ser>
        <c:ser>
          <c:idx val="1"/>
          <c:order val="1"/>
          <c:tx>
            <c:strRef>
              <c:f>Tabelle1!$C$1</c:f>
              <c:strCache>
                <c:ptCount val="1"/>
                <c:pt idx="0">
                  <c:v>Betriebszugehörigkeit von 6 bis 10 Jahre </c:v>
                </c:pt>
              </c:strCache>
            </c:strRef>
          </c:tx>
          <c:spPr>
            <a:solidFill>
              <a:schemeClr val="accent2">
                <a:lumMod val="75000"/>
              </a:schemeClr>
            </a:solidFill>
          </c:spPr>
          <c:invertIfNegative val="0"/>
          <c:cat>
            <c:strRef>
              <c:f>Tabelle1!$A$2:$A$5</c:f>
              <c:strCache>
                <c:ptCount val="4"/>
                <c:pt idx="0">
                  <c:v>Beitrag mtl.</c:v>
                </c:pt>
                <c:pt idx="1">
                  <c:v>Beitrag mtl.</c:v>
                </c:pt>
                <c:pt idx="2">
                  <c:v>Beitrag mtl.</c:v>
                </c:pt>
                <c:pt idx="3">
                  <c:v>Beitrag mtl.</c:v>
                </c:pt>
              </c:strCache>
            </c:strRef>
          </c:cat>
          <c:val>
            <c:numRef>
              <c:f>Tabelle1!$C$2:$C$5</c:f>
              <c:numCache>
                <c:formatCode>"€"#,##0_);[Red]\("€"#,##0\)</c:formatCode>
                <c:ptCount val="4"/>
                <c:pt idx="0" formatCode="General">
                  <c:v>0</c:v>
                </c:pt>
                <c:pt idx="1">
                  <c:v>50</c:v>
                </c:pt>
                <c:pt idx="2" formatCode="General">
                  <c:v>0</c:v>
                </c:pt>
                <c:pt idx="3" formatCode="General">
                  <c:v>0</c:v>
                </c:pt>
              </c:numCache>
            </c:numRef>
          </c:val>
          <c:extLst>
            <c:ext xmlns:c16="http://schemas.microsoft.com/office/drawing/2014/chart" uri="{C3380CC4-5D6E-409C-BE32-E72D297353CC}">
              <c16:uniqueId val="{00000001-5632-4E0A-9683-DA276DEC310F}"/>
            </c:ext>
          </c:extLst>
        </c:ser>
        <c:ser>
          <c:idx val="2"/>
          <c:order val="2"/>
          <c:tx>
            <c:strRef>
              <c:f>Tabelle1!$D$1</c:f>
              <c:strCache>
                <c:ptCount val="1"/>
                <c:pt idx="0">
                  <c:v>Betriebszugehörigkeit von 11 bis 15 Jahre</c:v>
                </c:pt>
              </c:strCache>
            </c:strRef>
          </c:tx>
          <c:invertIfNegative val="0"/>
          <c:cat>
            <c:strRef>
              <c:f>Tabelle1!$A$2:$A$5</c:f>
              <c:strCache>
                <c:ptCount val="4"/>
                <c:pt idx="0">
                  <c:v>Beitrag mtl.</c:v>
                </c:pt>
                <c:pt idx="1">
                  <c:v>Beitrag mtl.</c:v>
                </c:pt>
                <c:pt idx="2">
                  <c:v>Beitrag mtl.</c:v>
                </c:pt>
                <c:pt idx="3">
                  <c:v>Beitrag mtl.</c:v>
                </c:pt>
              </c:strCache>
            </c:strRef>
          </c:cat>
          <c:val>
            <c:numRef>
              <c:f>Tabelle1!$D$2:$D$5</c:f>
              <c:numCache>
                <c:formatCode>General</c:formatCode>
                <c:ptCount val="4"/>
                <c:pt idx="0">
                  <c:v>0</c:v>
                </c:pt>
                <c:pt idx="1">
                  <c:v>0</c:v>
                </c:pt>
                <c:pt idx="2" formatCode="&quot;€&quot;#,##0_);[Red]\(&quot;€&quot;#,##0\)">
                  <c:v>100</c:v>
                </c:pt>
                <c:pt idx="3">
                  <c:v>0</c:v>
                </c:pt>
              </c:numCache>
            </c:numRef>
          </c:val>
          <c:extLst>
            <c:ext xmlns:c16="http://schemas.microsoft.com/office/drawing/2014/chart" uri="{C3380CC4-5D6E-409C-BE32-E72D297353CC}">
              <c16:uniqueId val="{00000002-5632-4E0A-9683-DA276DEC310F}"/>
            </c:ext>
          </c:extLst>
        </c:ser>
        <c:ser>
          <c:idx val="3"/>
          <c:order val="3"/>
          <c:tx>
            <c:strRef>
              <c:f>Tabelle1!$E$1</c:f>
              <c:strCache>
                <c:ptCount val="1"/>
                <c:pt idx="0">
                  <c:v>Betriebszugehörigkeit ab 16 Jahren </c:v>
                </c:pt>
              </c:strCache>
            </c:strRef>
          </c:tx>
          <c:invertIfNegative val="0"/>
          <c:cat>
            <c:strRef>
              <c:f>Tabelle1!$A$2:$A$5</c:f>
              <c:strCache>
                <c:ptCount val="4"/>
                <c:pt idx="0">
                  <c:v>Beitrag mtl.</c:v>
                </c:pt>
                <c:pt idx="1">
                  <c:v>Beitrag mtl.</c:v>
                </c:pt>
                <c:pt idx="2">
                  <c:v>Beitrag mtl.</c:v>
                </c:pt>
                <c:pt idx="3">
                  <c:v>Beitrag mtl.</c:v>
                </c:pt>
              </c:strCache>
            </c:strRef>
          </c:cat>
          <c:val>
            <c:numRef>
              <c:f>Tabelle1!$E$2:$E$5</c:f>
              <c:numCache>
                <c:formatCode>General</c:formatCode>
                <c:ptCount val="4"/>
                <c:pt idx="3" formatCode="&quot;€&quot;#,##0_);[Red]\(&quot;€&quot;#,##0\)">
                  <c:v>150</c:v>
                </c:pt>
              </c:numCache>
            </c:numRef>
          </c:val>
          <c:extLst>
            <c:ext xmlns:c16="http://schemas.microsoft.com/office/drawing/2014/chart" uri="{C3380CC4-5D6E-409C-BE32-E72D297353CC}">
              <c16:uniqueId val="{00000003-5632-4E0A-9683-DA276DEC310F}"/>
            </c:ext>
          </c:extLst>
        </c:ser>
        <c:dLbls>
          <c:showLegendKey val="0"/>
          <c:showVal val="0"/>
          <c:showCatName val="0"/>
          <c:showSerName val="0"/>
          <c:showPercent val="0"/>
          <c:showBubbleSize val="0"/>
        </c:dLbls>
        <c:gapWidth val="150"/>
        <c:overlap val="100"/>
        <c:axId val="442495360"/>
        <c:axId val="442496896"/>
      </c:barChart>
      <c:catAx>
        <c:axId val="442495360"/>
        <c:scaling>
          <c:orientation val="minMax"/>
        </c:scaling>
        <c:delete val="0"/>
        <c:axPos val="b"/>
        <c:numFmt formatCode="General" sourceLinked="0"/>
        <c:majorTickMark val="out"/>
        <c:minorTickMark val="none"/>
        <c:tickLblPos val="none"/>
        <c:spPr>
          <a:solidFill>
            <a:schemeClr val="accent2"/>
          </a:solidFill>
          <a:ln>
            <a:solidFill>
              <a:schemeClr val="accent1"/>
            </a:solidFill>
          </a:ln>
        </c:spPr>
        <c:txPr>
          <a:bodyPr/>
          <a:lstStyle/>
          <a:p>
            <a:pPr>
              <a:defRPr sz="800">
                <a:solidFill>
                  <a:schemeClr val="bg1"/>
                </a:solidFill>
              </a:defRPr>
            </a:pPr>
            <a:endParaRPr lang="de-DE"/>
          </a:p>
        </c:txPr>
        <c:crossAx val="442496896"/>
        <c:crosses val="autoZero"/>
        <c:auto val="1"/>
        <c:lblAlgn val="ctr"/>
        <c:lblOffset val="100"/>
        <c:noMultiLvlLbl val="0"/>
      </c:catAx>
      <c:valAx>
        <c:axId val="442496896"/>
        <c:scaling>
          <c:orientation val="minMax"/>
        </c:scaling>
        <c:delete val="0"/>
        <c:axPos val="l"/>
        <c:numFmt formatCode="&quot;€&quot;#,##0_);[Red]\(&quot;€&quot;#,##0\)" sourceLinked="1"/>
        <c:majorTickMark val="out"/>
        <c:minorTickMark val="none"/>
        <c:tickLblPos val="nextTo"/>
        <c:spPr>
          <a:ln>
            <a:solidFill>
              <a:schemeClr val="accent1"/>
            </a:solidFill>
          </a:ln>
        </c:spPr>
        <c:txPr>
          <a:bodyPr/>
          <a:lstStyle/>
          <a:p>
            <a:pPr>
              <a:defRPr sz="1000" b="1">
                <a:solidFill>
                  <a:schemeClr val="bg1"/>
                </a:solidFill>
              </a:defRPr>
            </a:pPr>
            <a:endParaRPr lang="de-DE"/>
          </a:p>
        </c:txPr>
        <c:crossAx val="442495360"/>
        <c:crosses val="autoZero"/>
        <c:crossBetween val="between"/>
        <c:majorUnit val="40"/>
      </c:valAx>
    </c:plotArea>
    <c:legend>
      <c:legendPos val="r"/>
      <c:legendEntry>
        <c:idx val="0"/>
        <c:txPr>
          <a:bodyPr/>
          <a:lstStyle/>
          <a:p>
            <a:pPr>
              <a:defRPr>
                <a:solidFill>
                  <a:schemeClr val="bg1"/>
                </a:solidFill>
              </a:defRPr>
            </a:pPr>
            <a:endParaRPr lang="de-DE"/>
          </a:p>
        </c:txPr>
      </c:legendEntry>
      <c:legendEntry>
        <c:idx val="1"/>
        <c:txPr>
          <a:bodyPr/>
          <a:lstStyle/>
          <a:p>
            <a:pPr>
              <a:defRPr>
                <a:solidFill>
                  <a:schemeClr val="bg1"/>
                </a:solidFill>
              </a:defRPr>
            </a:pPr>
            <a:endParaRPr lang="de-DE"/>
          </a:p>
        </c:txPr>
      </c:legendEntry>
      <c:legendEntry>
        <c:idx val="2"/>
        <c:txPr>
          <a:bodyPr/>
          <a:lstStyle/>
          <a:p>
            <a:pPr>
              <a:defRPr>
                <a:solidFill>
                  <a:schemeClr val="bg1"/>
                </a:solidFill>
              </a:defRPr>
            </a:pPr>
            <a:endParaRPr lang="de-DE"/>
          </a:p>
        </c:txPr>
      </c:legendEntry>
      <c:legendEntry>
        <c:idx val="3"/>
        <c:txPr>
          <a:bodyPr/>
          <a:lstStyle/>
          <a:p>
            <a:pPr>
              <a:defRPr>
                <a:solidFill>
                  <a:schemeClr val="bg1"/>
                </a:solidFill>
              </a:defRPr>
            </a:pPr>
            <a:endParaRPr lang="de-DE"/>
          </a:p>
        </c:txPr>
      </c:legendEntry>
      <c:layout>
        <c:manualLayout>
          <c:xMode val="edge"/>
          <c:yMode val="edge"/>
          <c:x val="0.65732473941568392"/>
          <c:y val="0.11611214984513396"/>
          <c:w val="0.34149096140258611"/>
          <c:h val="0.7677752360134219"/>
        </c:manualLayout>
      </c:layout>
      <c:overlay val="0"/>
    </c:legend>
    <c:plotVisOnly val="1"/>
    <c:dispBlanksAs val="gap"/>
    <c:showDLblsOverMax val="0"/>
  </c:chart>
  <c:txPr>
    <a:bodyPr/>
    <a:lstStyle/>
    <a:p>
      <a:pPr>
        <a:defRPr sz="12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Tabelle1!$B$1</c:f>
              <c:strCache>
                <c:ptCount val="1"/>
                <c:pt idx="0">
                  <c:v>Datenreihe 1</c:v>
                </c:pt>
              </c:strCache>
            </c:strRef>
          </c:tx>
          <c:spPr>
            <a:solidFill>
              <a:srgbClr val="5FCD8A"/>
            </a:solidFill>
          </c:spPr>
          <c:invertIfNegative val="0"/>
          <c:dLbls>
            <c:delete val="1"/>
          </c:dLbls>
          <c:cat>
            <c:strRef>
              <c:f>Tabelle1!$A$2:$A$4</c:f>
              <c:strCache>
                <c:ptCount val="3"/>
                <c:pt idx="0">
                  <c:v>Tagesgeld</c:v>
                </c:pt>
                <c:pt idx="1">
                  <c:v>Sparbuch</c:v>
                </c:pt>
                <c:pt idx="2">
                  <c:v>10-jährige Bundesanleihe</c:v>
                </c:pt>
              </c:strCache>
            </c:strRef>
          </c:cat>
          <c:val>
            <c:numRef>
              <c:f>Tabelle1!$B$2:$B$4</c:f>
              <c:numCache>
                <c:formatCode>0.00%</c:formatCode>
                <c:ptCount val="3"/>
                <c:pt idx="0">
                  <c:v>5.0000000000000001E-4</c:v>
                </c:pt>
                <c:pt idx="1">
                  <c:v>1E-3</c:v>
                </c:pt>
                <c:pt idx="2">
                  <c:v>1E-4</c:v>
                </c:pt>
              </c:numCache>
            </c:numRef>
          </c:val>
          <c:extLst>
            <c:ext xmlns:c16="http://schemas.microsoft.com/office/drawing/2014/chart" uri="{C3380CC4-5D6E-409C-BE32-E72D297353CC}">
              <c16:uniqueId val="{00000000-153A-4379-8E8E-CAFA053E6D05}"/>
            </c:ext>
          </c:extLst>
        </c:ser>
        <c:dLbls>
          <c:showLegendKey val="0"/>
          <c:showVal val="1"/>
          <c:showCatName val="0"/>
          <c:showSerName val="0"/>
          <c:showPercent val="0"/>
          <c:showBubbleSize val="0"/>
        </c:dLbls>
        <c:gapWidth val="150"/>
        <c:overlap val="-25"/>
        <c:axId val="355479936"/>
        <c:axId val="355482624"/>
      </c:barChart>
      <c:catAx>
        <c:axId val="355479936"/>
        <c:scaling>
          <c:orientation val="minMax"/>
        </c:scaling>
        <c:delete val="0"/>
        <c:axPos val="b"/>
        <c:numFmt formatCode="General" sourceLinked="0"/>
        <c:majorTickMark val="none"/>
        <c:minorTickMark val="none"/>
        <c:tickLblPos val="low"/>
        <c:spPr>
          <a:ln w="12700">
            <a:solidFill>
              <a:schemeClr val="tx1"/>
            </a:solidFill>
          </a:ln>
        </c:spPr>
        <c:txPr>
          <a:bodyPr/>
          <a:lstStyle/>
          <a:p>
            <a:pPr>
              <a:defRPr>
                <a:solidFill>
                  <a:schemeClr val="tx2"/>
                </a:solidFill>
              </a:defRPr>
            </a:pPr>
            <a:endParaRPr lang="de-DE"/>
          </a:p>
        </c:txPr>
        <c:crossAx val="355482624"/>
        <c:crosses val="autoZero"/>
        <c:auto val="1"/>
        <c:lblAlgn val="ctr"/>
        <c:lblOffset val="100"/>
        <c:noMultiLvlLbl val="0"/>
      </c:catAx>
      <c:valAx>
        <c:axId val="355482624"/>
        <c:scaling>
          <c:orientation val="minMax"/>
        </c:scaling>
        <c:delete val="1"/>
        <c:axPos val="l"/>
        <c:numFmt formatCode="0.00%" sourceLinked="1"/>
        <c:majorTickMark val="none"/>
        <c:minorTickMark val="none"/>
        <c:tickLblPos val="nextTo"/>
        <c:crossAx val="355479936"/>
        <c:crosses val="autoZero"/>
        <c:crossBetween val="between"/>
        <c:majorUnit val="2.5000000000000005E-3"/>
      </c:valAx>
    </c:plotArea>
    <c:plotVisOnly val="1"/>
    <c:dispBlanksAs val="gap"/>
    <c:showDLblsOverMax val="0"/>
  </c:chart>
  <c:txPr>
    <a:bodyPr/>
    <a:lstStyle/>
    <a:p>
      <a:pPr>
        <a:defRPr sz="12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4993188554009573"/>
          <c:w val="0.98780908889107533"/>
          <c:h val="0.5990893681732381"/>
        </c:manualLayout>
      </c:layout>
      <c:barChart>
        <c:barDir val="col"/>
        <c:grouping val="clustered"/>
        <c:varyColors val="0"/>
        <c:ser>
          <c:idx val="0"/>
          <c:order val="0"/>
          <c:tx>
            <c:strRef>
              <c:f>Tabelle1!$B$1</c:f>
              <c:strCache>
                <c:ptCount val="1"/>
                <c:pt idx="0">
                  <c:v>Datenreihe 1</c:v>
                </c:pt>
              </c:strCache>
            </c:strRef>
          </c:tx>
          <c:spPr>
            <a:solidFill>
              <a:srgbClr val="B5DAE6"/>
            </a:solidFill>
          </c:spPr>
          <c:invertIfNegative val="0"/>
          <c:dLbls>
            <c:dLbl>
              <c:idx val="0"/>
              <c:tx>
                <c:rich>
                  <a:bodyPr/>
                  <a:lstStyle/>
                  <a:p>
                    <a:r>
                      <a:rPr lang="en-US" b="1" dirty="0">
                        <a:solidFill>
                          <a:schemeClr val="tx2"/>
                        </a:solidFill>
                      </a:rPr>
                      <a:t>89 €</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D0-494C-8E0F-DA2DD4F48C98}"/>
                </c:ext>
              </c:extLst>
            </c:dLbl>
            <c:dLbl>
              <c:idx val="1"/>
              <c:tx>
                <c:rich>
                  <a:bodyPr/>
                  <a:lstStyle/>
                  <a:p>
                    <a:r>
                      <a:rPr lang="en-US" b="1" dirty="0">
                        <a:solidFill>
                          <a:schemeClr val="tx2"/>
                        </a:solidFill>
                      </a:rPr>
                      <a:t>130 €</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D0-494C-8E0F-DA2DD4F48C98}"/>
                </c:ext>
              </c:extLst>
            </c:dLbl>
            <c:dLbl>
              <c:idx val="2"/>
              <c:tx>
                <c:rich>
                  <a:bodyPr/>
                  <a:lstStyle/>
                  <a:p>
                    <a:r>
                      <a:rPr lang="en-US" b="1" dirty="0">
                        <a:solidFill>
                          <a:schemeClr val="tx2"/>
                        </a:solidFill>
                      </a:rPr>
                      <a:t>186 €</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D0-494C-8E0F-DA2DD4F48C98}"/>
                </c:ext>
              </c:extLst>
            </c:dLbl>
            <c:dLbl>
              <c:idx val="3"/>
              <c:tx>
                <c:rich>
                  <a:bodyPr/>
                  <a:lstStyle/>
                  <a:p>
                    <a:r>
                      <a:rPr lang="en-US" b="1" dirty="0">
                        <a:solidFill>
                          <a:schemeClr val="tx2"/>
                        </a:solidFill>
                      </a:rPr>
                      <a:t>240 €</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D0-494C-8E0F-DA2DD4F48C98}"/>
                </c:ext>
              </c:extLst>
            </c:dLbl>
            <c:spPr>
              <a:noFill/>
              <a:ln>
                <a:noFill/>
              </a:ln>
              <a:effectLst/>
            </c:spPr>
            <c:txPr>
              <a:bodyPr/>
              <a:lstStyle/>
              <a:p>
                <a:pPr>
                  <a:defRPr b="1">
                    <a:solidFill>
                      <a:schemeClr val="tx2"/>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6 % p. a.</c:v>
                </c:pt>
                <c:pt idx="1">
                  <c:v>4 % p. a.</c:v>
                </c:pt>
                <c:pt idx="2">
                  <c:v>2 % p. a.</c:v>
                </c:pt>
                <c:pt idx="3">
                  <c:v>0,5 % p. a.</c:v>
                </c:pt>
              </c:strCache>
            </c:strRef>
          </c:cat>
          <c:val>
            <c:numRef>
              <c:f>Tabelle1!$B$2:$B$5</c:f>
              <c:numCache>
                <c:formatCode>#,##0\ [$EUR]</c:formatCode>
                <c:ptCount val="4"/>
                <c:pt idx="0">
                  <c:v>63</c:v>
                </c:pt>
                <c:pt idx="1">
                  <c:v>100</c:v>
                </c:pt>
                <c:pt idx="2">
                  <c:v>153</c:v>
                </c:pt>
                <c:pt idx="3">
                  <c:v>205</c:v>
                </c:pt>
              </c:numCache>
            </c:numRef>
          </c:val>
          <c:extLst>
            <c:ext xmlns:c16="http://schemas.microsoft.com/office/drawing/2014/chart" uri="{C3380CC4-5D6E-409C-BE32-E72D297353CC}">
              <c16:uniqueId val="{00000004-E5D0-494C-8E0F-DA2DD4F48C98}"/>
            </c:ext>
          </c:extLst>
        </c:ser>
        <c:dLbls>
          <c:showLegendKey val="0"/>
          <c:showVal val="0"/>
          <c:showCatName val="0"/>
          <c:showSerName val="0"/>
          <c:showPercent val="0"/>
          <c:showBubbleSize val="0"/>
        </c:dLbls>
        <c:gapWidth val="52"/>
        <c:axId val="355635200"/>
        <c:axId val="355636736"/>
      </c:barChart>
      <c:catAx>
        <c:axId val="355635200"/>
        <c:scaling>
          <c:orientation val="minMax"/>
        </c:scaling>
        <c:delete val="0"/>
        <c:axPos val="b"/>
        <c:numFmt formatCode="General" sourceLinked="0"/>
        <c:majorTickMark val="none"/>
        <c:minorTickMark val="none"/>
        <c:tickLblPos val="nextTo"/>
        <c:spPr>
          <a:ln w="15875">
            <a:solidFill>
              <a:schemeClr val="accent1"/>
            </a:solidFill>
          </a:ln>
        </c:spPr>
        <c:txPr>
          <a:bodyPr/>
          <a:lstStyle/>
          <a:p>
            <a:pPr>
              <a:defRPr b="0">
                <a:solidFill>
                  <a:schemeClr val="tx2">
                    <a:lumMod val="90000"/>
                  </a:schemeClr>
                </a:solidFill>
              </a:defRPr>
            </a:pPr>
            <a:endParaRPr lang="de-DE"/>
          </a:p>
        </c:txPr>
        <c:crossAx val="355636736"/>
        <c:crosses val="autoZero"/>
        <c:auto val="1"/>
        <c:lblAlgn val="ctr"/>
        <c:lblOffset val="100"/>
        <c:noMultiLvlLbl val="0"/>
      </c:catAx>
      <c:valAx>
        <c:axId val="355636736"/>
        <c:scaling>
          <c:orientation val="minMax"/>
        </c:scaling>
        <c:delete val="1"/>
        <c:axPos val="l"/>
        <c:numFmt formatCode="#,##0\ [$EUR]" sourceLinked="1"/>
        <c:majorTickMark val="out"/>
        <c:minorTickMark val="none"/>
        <c:tickLblPos val="nextTo"/>
        <c:crossAx val="355635200"/>
        <c:crosses val="autoZero"/>
        <c:crossBetween val="between"/>
      </c:valAx>
    </c:plotArea>
    <c:plotVisOnly val="1"/>
    <c:dispBlanksAs val="gap"/>
    <c:showDLblsOverMax val="0"/>
  </c:chart>
  <c:txPr>
    <a:bodyPr/>
    <a:lstStyle/>
    <a:p>
      <a:pPr>
        <a:defRPr sz="1200"/>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spPr>
            <a:solidFill>
              <a:srgbClr val="E0F0F1"/>
            </a:solidFill>
            <a:ln>
              <a:noFill/>
            </a:ln>
          </c:spPr>
          <c:dPt>
            <c:idx val="0"/>
            <c:bubble3D val="0"/>
            <c:spPr>
              <a:solidFill>
                <a:srgbClr val="00908D"/>
              </a:solidFill>
              <a:ln w="19050">
                <a:noFill/>
              </a:ln>
              <a:effectLst/>
            </c:spPr>
            <c:extLst>
              <c:ext xmlns:c16="http://schemas.microsoft.com/office/drawing/2014/chart" uri="{C3380CC4-5D6E-409C-BE32-E72D297353CC}">
                <c16:uniqueId val="{00000001-9728-4000-8FA7-9513F6D6F19B}"/>
              </c:ext>
            </c:extLst>
          </c:dPt>
          <c:dPt>
            <c:idx val="1"/>
            <c:bubble3D val="0"/>
            <c:spPr>
              <a:noFill/>
              <a:ln w="19050">
                <a:noFill/>
              </a:ln>
              <a:effectLst/>
            </c:spPr>
            <c:extLst>
              <c:ext xmlns:c16="http://schemas.microsoft.com/office/drawing/2014/chart" uri="{C3380CC4-5D6E-409C-BE32-E72D297353CC}">
                <c16:uniqueId val="{00000003-9728-4000-8FA7-9513F6D6F19B}"/>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9728-4000-8FA7-9513F6D6F19B}"/>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spPr>
            <a:solidFill>
              <a:schemeClr val="bg1">
                <a:lumMod val="85000"/>
              </a:schemeClr>
            </a:solidFill>
            <a:ln w="12700">
              <a:noFill/>
            </a:ln>
          </c:spPr>
          <c:dPt>
            <c:idx val="0"/>
            <c:bubble3D val="0"/>
            <c:spPr>
              <a:solidFill>
                <a:srgbClr val="A6276F"/>
              </a:solidFill>
              <a:ln w="12700">
                <a:noFill/>
              </a:ln>
              <a:effectLst/>
            </c:spPr>
            <c:extLst>
              <c:ext xmlns:c16="http://schemas.microsoft.com/office/drawing/2014/chart" uri="{C3380CC4-5D6E-409C-BE32-E72D297353CC}">
                <c16:uniqueId val="{00000001-F1D3-4A15-A0D1-25429E214EA3}"/>
              </c:ext>
            </c:extLst>
          </c:dPt>
          <c:dPt>
            <c:idx val="1"/>
            <c:bubble3D val="0"/>
            <c:spPr>
              <a:solidFill>
                <a:srgbClr val="F86200"/>
              </a:solidFill>
              <a:ln w="12700">
                <a:noFill/>
              </a:ln>
              <a:effectLst/>
            </c:spPr>
            <c:extLst>
              <c:ext xmlns:c16="http://schemas.microsoft.com/office/drawing/2014/chart" uri="{C3380CC4-5D6E-409C-BE32-E72D297353CC}">
                <c16:uniqueId val="{00000003-F1D3-4A15-A0D1-25429E214EA3}"/>
              </c:ext>
            </c:extLst>
          </c:dPt>
          <c:dPt>
            <c:idx val="2"/>
            <c:bubble3D val="0"/>
            <c:spPr>
              <a:solidFill>
                <a:srgbClr val="FAB600"/>
              </a:solidFill>
              <a:ln w="12700">
                <a:noFill/>
              </a:ln>
              <a:effectLst/>
            </c:spPr>
            <c:extLst>
              <c:ext xmlns:c16="http://schemas.microsoft.com/office/drawing/2014/chart" uri="{C3380CC4-5D6E-409C-BE32-E72D297353CC}">
                <c16:uniqueId val="{00000005-F1D3-4A15-A0D1-25429E214EA3}"/>
              </c:ext>
            </c:extLst>
          </c:dPt>
          <c:dPt>
            <c:idx val="3"/>
            <c:bubble3D val="0"/>
            <c:spPr>
              <a:solidFill>
                <a:srgbClr val="122B54"/>
              </a:solidFill>
              <a:ln w="12700">
                <a:noFill/>
              </a:ln>
              <a:effectLst/>
            </c:spPr>
            <c:extLst>
              <c:ext xmlns:c16="http://schemas.microsoft.com/office/drawing/2014/chart" uri="{C3380CC4-5D6E-409C-BE32-E72D297353CC}">
                <c16:uniqueId val="{00000007-F1D3-4A15-A0D1-25429E214EA3}"/>
              </c:ext>
            </c:extLst>
          </c:dPt>
          <c:dPt>
            <c:idx val="4"/>
            <c:bubble3D val="0"/>
            <c:spPr>
              <a:solidFill>
                <a:srgbClr val="006192"/>
              </a:solidFill>
              <a:ln w="12700">
                <a:noFill/>
              </a:ln>
              <a:effectLst/>
            </c:spPr>
            <c:extLst>
              <c:ext xmlns:c16="http://schemas.microsoft.com/office/drawing/2014/chart" uri="{C3380CC4-5D6E-409C-BE32-E72D297353CC}">
                <c16:uniqueId val="{00000009-F1D3-4A15-A0D1-25429E214EA3}"/>
              </c:ext>
            </c:extLst>
          </c:dPt>
          <c:dPt>
            <c:idx val="5"/>
            <c:bubble3D val="0"/>
            <c:spPr>
              <a:solidFill>
                <a:srgbClr val="007AB3"/>
              </a:solidFill>
              <a:ln w="12700">
                <a:noFill/>
              </a:ln>
              <a:effectLst/>
            </c:spPr>
            <c:extLst>
              <c:ext xmlns:c16="http://schemas.microsoft.com/office/drawing/2014/chart" uri="{C3380CC4-5D6E-409C-BE32-E72D297353CC}">
                <c16:uniqueId val="{0000000B-F1D3-4A15-A0D1-25429E214EA3}"/>
              </c:ext>
            </c:extLst>
          </c:dPt>
          <c:dPt>
            <c:idx val="6"/>
            <c:bubble3D val="0"/>
            <c:spPr>
              <a:solidFill>
                <a:srgbClr val="13A0D3"/>
              </a:solidFill>
              <a:ln w="12700">
                <a:noFill/>
              </a:ln>
              <a:effectLst/>
            </c:spPr>
            <c:extLst>
              <c:ext xmlns:c16="http://schemas.microsoft.com/office/drawing/2014/chart" uri="{C3380CC4-5D6E-409C-BE32-E72D297353CC}">
                <c16:uniqueId val="{0000000D-F1D3-4A15-A0D1-25429E214EA3}"/>
              </c:ext>
            </c:extLst>
          </c:dPt>
          <c:dPt>
            <c:idx val="7"/>
            <c:bubble3D val="0"/>
            <c:spPr>
              <a:solidFill>
                <a:srgbClr val="DFEFF2"/>
              </a:solidFill>
              <a:ln w="12700">
                <a:noFill/>
              </a:ln>
              <a:effectLst/>
            </c:spPr>
            <c:extLst>
              <c:ext xmlns:c16="http://schemas.microsoft.com/office/drawing/2014/chart" uri="{C3380CC4-5D6E-409C-BE32-E72D297353CC}">
                <c16:uniqueId val="{0000000F-F1D3-4A15-A0D1-25429E214EA3}"/>
              </c:ext>
            </c:extLst>
          </c:dPt>
          <c:cat>
            <c:numRef>
              <c:f>Tabelle1!$A$2:$A$9</c:f>
              <c:numCache>
                <c:formatCode>General</c:formatCode>
                <c:ptCount val="8"/>
              </c:numCache>
            </c:numRef>
          </c:cat>
          <c:val>
            <c:numRef>
              <c:f>Tabelle1!$B$2:$B$9</c:f>
              <c:numCache>
                <c:formatCode>General</c:formatCode>
                <c:ptCount val="8"/>
                <c:pt idx="0">
                  <c:v>9</c:v>
                </c:pt>
                <c:pt idx="1">
                  <c:v>7</c:v>
                </c:pt>
                <c:pt idx="2">
                  <c:v>9</c:v>
                </c:pt>
                <c:pt idx="3">
                  <c:v>18</c:v>
                </c:pt>
                <c:pt idx="4">
                  <c:v>7</c:v>
                </c:pt>
                <c:pt idx="5">
                  <c:v>32</c:v>
                </c:pt>
                <c:pt idx="6">
                  <c:v>6</c:v>
                </c:pt>
                <c:pt idx="7">
                  <c:v>12</c:v>
                </c:pt>
              </c:numCache>
            </c:numRef>
          </c:val>
          <c:extLst>
            <c:ext xmlns:c16="http://schemas.microsoft.com/office/drawing/2014/chart" uri="{C3380CC4-5D6E-409C-BE32-E72D297353CC}">
              <c16:uniqueId val="{00000010-F1D3-4A15-A0D1-25429E214EA3}"/>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1518985580037E-2"/>
          <c:y val="2.7489621044652825E-2"/>
          <c:w val="0.97569620288399261"/>
          <c:h val="0.85577472914753838"/>
        </c:manualLayout>
      </c:layout>
      <c:barChart>
        <c:barDir val="col"/>
        <c:grouping val="stacked"/>
        <c:varyColors val="0"/>
        <c:ser>
          <c:idx val="0"/>
          <c:order val="0"/>
          <c:tx>
            <c:strRef>
              <c:f>Tabelle1!$B$1</c:f>
              <c:strCache>
                <c:ptCount val="1"/>
                <c:pt idx="0">
                  <c:v>mtl. 50 EUR AN-Beitrag netto</c:v>
                </c:pt>
              </c:strCache>
            </c:strRef>
          </c:tx>
          <c:spPr>
            <a:solidFill>
              <a:srgbClr val="13A0D3"/>
            </a:solidFill>
          </c:spPr>
          <c:invertIfNegative val="0"/>
          <c:dLbls>
            <c:dLbl>
              <c:idx val="2"/>
              <c:layout/>
              <c:tx>
                <c:rich>
                  <a:bodyPr/>
                  <a:lstStyle/>
                  <a:p>
                    <a:r>
                      <a:rPr lang="en-US" dirty="0">
                        <a:solidFill>
                          <a:schemeClr val="bg1"/>
                        </a:solidFill>
                      </a:rPr>
                      <a:t>19.231 €</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8C7-4916-A7DF-9AD30F9BE5EA}"/>
                </c:ext>
              </c:extLst>
            </c:dLbl>
            <c:dLbl>
              <c:idx val="3"/>
              <c:layout/>
              <c:tx>
                <c:rich>
                  <a:bodyPr/>
                  <a:lstStyle/>
                  <a:p>
                    <a:r>
                      <a:rPr lang="en-US" sz="1000" b="0" i="0" u="none" strike="noStrike" kern="1200" baseline="0" dirty="0">
                        <a:solidFill>
                          <a:schemeClr val="bg1"/>
                        </a:solidFill>
                      </a:rPr>
                      <a:t>28.067 €</a:t>
                    </a:r>
                    <a:endParaRPr lang="en-US" sz="1000" dirty="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8C7-4916-A7DF-9AD30F9BE5EA}"/>
                </c:ext>
              </c:extLst>
            </c:dLbl>
            <c:numFmt formatCode="#,##0\ &quot;€&quot;" sourceLinked="0"/>
            <c:spPr>
              <a:noFill/>
              <a:ln>
                <a:noFill/>
              </a:ln>
              <a:effectLst/>
            </c:spPr>
            <c:txPr>
              <a:bodyPr/>
              <a:lstStyle/>
              <a:p>
                <a:pPr>
                  <a:defRPr sz="10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Tabelle1!$A$2:$A$8</c:f>
              <c:strCache>
                <c:ptCount val="7"/>
                <c:pt idx="0">
                  <c:v>Tagesgeld
</c:v>
                </c:pt>
                <c:pt idx="1">
                  <c:v>Sparbuch
</c:v>
                </c:pt>
                <c:pt idx="2">
                  <c:v>10-jährige
Bundesanleihen
</c:v>
                </c:pt>
                <c:pt idx="3">
                  <c:v>Perspektive</c:v>
                </c:pt>
                <c:pt idx="4">
                  <c:v>Komfort Dynamik</c:v>
                </c:pt>
                <c:pt idx="5">
                  <c:v>IndexSelect</c:v>
                </c:pt>
                <c:pt idx="6">
                  <c:v>InvestFlex</c:v>
                </c:pt>
              </c:strCache>
            </c:strRef>
          </c:cat>
          <c:val>
            <c:numRef>
              <c:f>Tabelle1!$B$2:$B$8</c:f>
              <c:numCache>
                <c:formatCode>#,##0</c:formatCode>
                <c:ptCount val="7"/>
                <c:pt idx="0">
                  <c:v>19355</c:v>
                </c:pt>
                <c:pt idx="1">
                  <c:v>19511</c:v>
                </c:pt>
                <c:pt idx="2">
                  <c:v>19231</c:v>
                </c:pt>
                <c:pt idx="3">
                  <c:v>28067</c:v>
                </c:pt>
                <c:pt idx="4">
                  <c:v>34477</c:v>
                </c:pt>
                <c:pt idx="5">
                  <c:v>30259</c:v>
                </c:pt>
                <c:pt idx="6">
                  <c:v>32604</c:v>
                </c:pt>
              </c:numCache>
            </c:numRef>
          </c:val>
          <c:extLst>
            <c:ext xmlns:c16="http://schemas.microsoft.com/office/drawing/2014/chart" uri="{C3380CC4-5D6E-409C-BE32-E72D297353CC}">
              <c16:uniqueId val="{00000002-68C7-4916-A7DF-9AD30F9BE5EA}"/>
            </c:ext>
          </c:extLst>
        </c:ser>
        <c:ser>
          <c:idx val="1"/>
          <c:order val="1"/>
          <c:tx>
            <c:strRef>
              <c:f>Tabelle1!$C$1</c:f>
              <c:strCache>
                <c:ptCount val="1"/>
                <c:pt idx="0">
                  <c:v>mtl. 50 EUR Zuschuss vom Staat (Annahmen: Steuersatz 30 %, Sozialversicherung 20 %) </c:v>
                </c:pt>
              </c:strCache>
            </c:strRef>
          </c:tx>
          <c:spPr>
            <a:solidFill>
              <a:srgbClr val="5FCD8A"/>
            </a:solidFill>
          </c:spPr>
          <c:invertIfNegative val="0"/>
          <c:dLbls>
            <c:dLbl>
              <c:idx val="3"/>
              <c:layout/>
              <c:tx>
                <c:rich>
                  <a:bodyPr anchorCtr="0"/>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FFFFFF"/>
                        </a:solidFill>
                        <a:latin typeface="+mn-lt"/>
                        <a:ea typeface="+mn-ea"/>
                        <a:cs typeface="+mn-cs"/>
                      </a:defRPr>
                    </a:pPr>
                    <a:r>
                      <a:rPr lang="en-US" sz="1000" b="0" i="0" u="none" strike="noStrike" kern="1200" baseline="0" dirty="0">
                        <a:solidFill>
                          <a:schemeClr val="bg1"/>
                        </a:solidFill>
                      </a:rPr>
                      <a:t>28.067 €</a:t>
                    </a:r>
                  </a:p>
                </c:rich>
              </c:tx>
              <c:numFmt formatCode="#,##0\ &quot;€&quot;"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C7-4916-A7DF-9AD30F9BE5EA}"/>
                </c:ext>
              </c:extLst>
            </c:dLbl>
            <c:numFmt formatCode="#,##0\ &quot;€&quot;" sourceLinked="0"/>
            <c:spPr>
              <a:noFill/>
              <a:ln>
                <a:noFill/>
              </a:ln>
              <a:effectLst/>
            </c:spPr>
            <c:txPr>
              <a:bodyPr/>
              <a:lstStyle/>
              <a:p>
                <a:pPr>
                  <a:defRPr sz="10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Tabelle1!$A$2:$A$8</c:f>
              <c:strCache>
                <c:ptCount val="7"/>
                <c:pt idx="0">
                  <c:v>Tagesgeld
</c:v>
                </c:pt>
                <c:pt idx="1">
                  <c:v>Sparbuch
</c:v>
                </c:pt>
                <c:pt idx="2">
                  <c:v>10-jährige
Bundesanleihen
</c:v>
                </c:pt>
                <c:pt idx="3">
                  <c:v>Perspektive</c:v>
                </c:pt>
                <c:pt idx="4">
                  <c:v>Komfort Dynamik</c:v>
                </c:pt>
                <c:pt idx="5">
                  <c:v>IndexSelect</c:v>
                </c:pt>
                <c:pt idx="6">
                  <c:v>InvestFlex</c:v>
                </c:pt>
              </c:strCache>
            </c:strRef>
          </c:cat>
          <c:val>
            <c:numRef>
              <c:f>Tabelle1!$C$2:$C$8</c:f>
              <c:numCache>
                <c:formatCode>General</c:formatCode>
                <c:ptCount val="7"/>
                <c:pt idx="3" formatCode="#,##0">
                  <c:v>28067</c:v>
                </c:pt>
                <c:pt idx="4" formatCode="#,##0">
                  <c:v>34477</c:v>
                </c:pt>
                <c:pt idx="5" formatCode="#,##0">
                  <c:v>30259</c:v>
                </c:pt>
                <c:pt idx="6" formatCode="#,##0">
                  <c:v>32604</c:v>
                </c:pt>
              </c:numCache>
            </c:numRef>
          </c:val>
          <c:extLst>
            <c:ext xmlns:c16="http://schemas.microsoft.com/office/drawing/2014/chart" uri="{C3380CC4-5D6E-409C-BE32-E72D297353CC}">
              <c16:uniqueId val="{00000004-68C7-4916-A7DF-9AD30F9BE5EA}"/>
            </c:ext>
          </c:extLst>
        </c:ser>
        <c:ser>
          <c:idx val="2"/>
          <c:order val="2"/>
          <c:tx>
            <c:strRef>
              <c:f>Tabelle1!$D$1</c:f>
              <c:strCache>
                <c:ptCount val="1"/>
                <c:pt idx="0">
                  <c:v>mtl. 15 EUR AG-Zuschuss (kostenneutrale Weitergabe der Lohnnebenkostenersparnis)</c:v>
                </c:pt>
              </c:strCache>
            </c:strRef>
          </c:tx>
          <c:spPr>
            <a:solidFill>
              <a:srgbClr val="FAB600"/>
            </a:solidFill>
          </c:spPr>
          <c:invertIfNegative val="0"/>
          <c:dLbls>
            <c:numFmt formatCode="#,##0\ &quot;€&quot;" sourceLinked="0"/>
            <c:spPr>
              <a:noFill/>
              <a:ln>
                <a:noFill/>
              </a:ln>
              <a:effectLst/>
            </c:spPr>
            <c:txPr>
              <a:bodyPr/>
              <a:lstStyle/>
              <a:p>
                <a:pPr>
                  <a:defRPr sz="10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Tabelle1!$A$2:$A$8</c:f>
              <c:strCache>
                <c:ptCount val="7"/>
                <c:pt idx="0">
                  <c:v>Tagesgeld
</c:v>
                </c:pt>
                <c:pt idx="1">
                  <c:v>Sparbuch
</c:v>
                </c:pt>
                <c:pt idx="2">
                  <c:v>10-jährige
Bundesanleihen
</c:v>
                </c:pt>
                <c:pt idx="3">
                  <c:v>Perspektive</c:v>
                </c:pt>
                <c:pt idx="4">
                  <c:v>Komfort Dynamik</c:v>
                </c:pt>
                <c:pt idx="5">
                  <c:v>IndexSelect</c:v>
                </c:pt>
                <c:pt idx="6">
                  <c:v>InvestFlex</c:v>
                </c:pt>
              </c:strCache>
            </c:strRef>
          </c:cat>
          <c:val>
            <c:numRef>
              <c:f>Tabelle1!$D$2:$D$8</c:f>
              <c:numCache>
                <c:formatCode>General</c:formatCode>
                <c:ptCount val="7"/>
                <c:pt idx="3" formatCode="#,##0">
                  <c:v>8413</c:v>
                </c:pt>
                <c:pt idx="4" formatCode="#,##0">
                  <c:v>10342</c:v>
                </c:pt>
                <c:pt idx="5" formatCode="#,##0">
                  <c:v>9077</c:v>
                </c:pt>
                <c:pt idx="6" formatCode="#,##0">
                  <c:v>9780</c:v>
                </c:pt>
              </c:numCache>
            </c:numRef>
          </c:val>
          <c:extLst>
            <c:ext xmlns:c16="http://schemas.microsoft.com/office/drawing/2014/chart" uri="{C3380CC4-5D6E-409C-BE32-E72D297353CC}">
              <c16:uniqueId val="{00000005-68C7-4916-A7DF-9AD30F9BE5EA}"/>
            </c:ext>
          </c:extLst>
        </c:ser>
        <c:ser>
          <c:idx val="3"/>
          <c:order val="3"/>
          <c:tx>
            <c:strRef>
              <c:f>Tabelle1!$E$1</c:f>
              <c:strCache>
                <c:ptCount val="1"/>
                <c:pt idx="0">
                  <c:v>mtl. 35 EUR AG-Zuschuss (AG-Zusatzaufwand vor Steuern)</c:v>
                </c:pt>
              </c:strCache>
            </c:strRef>
          </c:tx>
          <c:spPr>
            <a:solidFill>
              <a:srgbClr val="B5DAE6"/>
            </a:solidFill>
          </c:spPr>
          <c:invertIfNegative val="0"/>
          <c:dLbls>
            <c:dLbl>
              <c:idx val="3"/>
              <c:layout/>
              <c:tx>
                <c:rich>
                  <a:bodyPr/>
                  <a:lstStyle/>
                  <a:p>
                    <a:r>
                      <a:rPr lang="en-US" dirty="0"/>
                      <a:t>19.654 €</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8C7-4916-A7DF-9AD30F9BE5EA}"/>
                </c:ext>
              </c:extLst>
            </c:dLbl>
            <c:numFmt formatCode="#,##0\ &quot;€&quot;" sourceLinked="0"/>
            <c:spPr>
              <a:noFill/>
              <a:ln>
                <a:noFill/>
              </a:ln>
              <a:effectLst/>
            </c:spPr>
            <c:txPr>
              <a:bodyPr/>
              <a:lstStyle/>
              <a:p>
                <a:pPr>
                  <a:defRPr sz="1000">
                    <a:solidFill>
                      <a:schemeClr val="tx2"/>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Tabelle1!$A$2:$A$8</c:f>
              <c:strCache>
                <c:ptCount val="7"/>
                <c:pt idx="0">
                  <c:v>Tagesgeld
</c:v>
                </c:pt>
                <c:pt idx="1">
                  <c:v>Sparbuch
</c:v>
                </c:pt>
                <c:pt idx="2">
                  <c:v>10-jährige
Bundesanleihen
</c:v>
                </c:pt>
                <c:pt idx="3">
                  <c:v>Perspektive</c:v>
                </c:pt>
                <c:pt idx="4">
                  <c:v>Komfort Dynamik</c:v>
                </c:pt>
                <c:pt idx="5">
                  <c:v>IndexSelect</c:v>
                </c:pt>
                <c:pt idx="6">
                  <c:v>InvestFlex</c:v>
                </c:pt>
              </c:strCache>
            </c:strRef>
          </c:cat>
          <c:val>
            <c:numRef>
              <c:f>Tabelle1!$E$2:$E$8</c:f>
              <c:numCache>
                <c:formatCode>General</c:formatCode>
                <c:ptCount val="7"/>
                <c:pt idx="3" formatCode="#,##0">
                  <c:v>19654</c:v>
                </c:pt>
                <c:pt idx="4" formatCode="#,##0">
                  <c:v>24139</c:v>
                </c:pt>
                <c:pt idx="5" formatCode="#,##0">
                  <c:v>21185</c:v>
                </c:pt>
                <c:pt idx="6" formatCode="#,##0">
                  <c:v>22827</c:v>
                </c:pt>
              </c:numCache>
            </c:numRef>
          </c:val>
          <c:extLst>
            <c:ext xmlns:c16="http://schemas.microsoft.com/office/drawing/2014/chart" uri="{C3380CC4-5D6E-409C-BE32-E72D297353CC}">
              <c16:uniqueId val="{00000007-68C7-4916-A7DF-9AD30F9BE5EA}"/>
            </c:ext>
          </c:extLst>
        </c:ser>
        <c:ser>
          <c:idx val="4"/>
          <c:order val="4"/>
          <c:tx>
            <c:strRef>
              <c:f>Tabelle1!$F$1</c:f>
              <c:strCache>
                <c:ptCount val="1"/>
                <c:pt idx="0">
                  <c:v>Summe</c:v>
                </c:pt>
              </c:strCache>
            </c:strRef>
          </c:tx>
          <c:spPr>
            <a:noFill/>
          </c:spPr>
          <c:invertIfNegative val="0"/>
          <c:dLbls>
            <c:dLbl>
              <c:idx val="3"/>
              <c:layout/>
              <c:tx>
                <c:rich>
                  <a:bodyPr/>
                  <a:lstStyle/>
                  <a:p>
                    <a:r>
                      <a:rPr lang="en-US" dirty="0">
                        <a:solidFill>
                          <a:schemeClr val="tx2"/>
                        </a:solidFill>
                      </a:rPr>
                      <a:t>84.202 €</a:t>
                    </a:r>
                  </a:p>
                </c:rich>
              </c:tx>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8C7-4916-A7DF-9AD30F9BE5EA}"/>
                </c:ext>
              </c:extLst>
            </c:dLbl>
            <c:numFmt formatCode="#,##0\ &quot;€&quot;" sourceLinked="0"/>
            <c:spPr>
              <a:noFill/>
              <a:ln>
                <a:noFill/>
              </a:ln>
              <a:effectLst/>
            </c:spPr>
            <c:txPr>
              <a:bodyPr/>
              <a:lstStyle/>
              <a:p>
                <a:pPr>
                  <a:defRPr sz="1000" b="1">
                    <a:solidFill>
                      <a:schemeClr val="tx2"/>
                    </a:solidFil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Tabelle1!$A$2:$A$8</c:f>
              <c:strCache>
                <c:ptCount val="7"/>
                <c:pt idx="0">
                  <c:v>Tagesgeld
</c:v>
                </c:pt>
                <c:pt idx="1">
                  <c:v>Sparbuch
</c:v>
                </c:pt>
                <c:pt idx="2">
                  <c:v>10-jährige
Bundesanleihen
</c:v>
                </c:pt>
                <c:pt idx="3">
                  <c:v>Perspektive</c:v>
                </c:pt>
                <c:pt idx="4">
                  <c:v>Komfort Dynamik</c:v>
                </c:pt>
                <c:pt idx="5">
                  <c:v>IndexSelect</c:v>
                </c:pt>
                <c:pt idx="6">
                  <c:v>InvestFlex</c:v>
                </c:pt>
              </c:strCache>
            </c:strRef>
          </c:cat>
          <c:val>
            <c:numRef>
              <c:f>Tabelle1!$F$2:$F$8</c:f>
              <c:numCache>
                <c:formatCode>General</c:formatCode>
                <c:ptCount val="7"/>
                <c:pt idx="3" formatCode="#,##0">
                  <c:v>84202</c:v>
                </c:pt>
                <c:pt idx="4" formatCode="#,##0">
                  <c:v>103435</c:v>
                </c:pt>
                <c:pt idx="5" formatCode="#,##0">
                  <c:v>90780</c:v>
                </c:pt>
                <c:pt idx="6" formatCode="#,##0">
                  <c:v>97815</c:v>
                </c:pt>
              </c:numCache>
            </c:numRef>
          </c:val>
          <c:extLst>
            <c:ext xmlns:c16="http://schemas.microsoft.com/office/drawing/2014/chart" uri="{C3380CC4-5D6E-409C-BE32-E72D297353CC}">
              <c16:uniqueId val="{00000009-68C7-4916-A7DF-9AD30F9BE5EA}"/>
            </c:ext>
          </c:extLst>
        </c:ser>
        <c:dLbls>
          <c:showLegendKey val="0"/>
          <c:showVal val="0"/>
          <c:showCatName val="0"/>
          <c:showSerName val="0"/>
          <c:showPercent val="0"/>
          <c:showBubbleSize val="0"/>
        </c:dLbls>
        <c:gapWidth val="69"/>
        <c:overlap val="100"/>
        <c:axId val="386919040"/>
        <c:axId val="391348608"/>
      </c:barChart>
      <c:catAx>
        <c:axId val="386919040"/>
        <c:scaling>
          <c:orientation val="minMax"/>
        </c:scaling>
        <c:delete val="0"/>
        <c:axPos val="b"/>
        <c:numFmt formatCode="General" sourceLinked="0"/>
        <c:majorTickMark val="out"/>
        <c:minorTickMark val="none"/>
        <c:tickLblPos val="nextTo"/>
        <c:txPr>
          <a:bodyPr rot="0" vert="horz"/>
          <a:lstStyle/>
          <a:p>
            <a:pPr>
              <a:defRPr sz="1000">
                <a:solidFill>
                  <a:schemeClr val="tx2"/>
                </a:solidFill>
              </a:defRPr>
            </a:pPr>
            <a:endParaRPr lang="de-DE"/>
          </a:p>
        </c:txPr>
        <c:crossAx val="391348608"/>
        <c:crosses val="autoZero"/>
        <c:auto val="1"/>
        <c:lblAlgn val="ctr"/>
        <c:lblOffset val="100"/>
        <c:noMultiLvlLbl val="0"/>
      </c:catAx>
      <c:valAx>
        <c:axId val="391348608"/>
        <c:scaling>
          <c:orientation val="minMax"/>
        </c:scaling>
        <c:delete val="1"/>
        <c:axPos val="l"/>
        <c:numFmt formatCode="#,##0" sourceLinked="1"/>
        <c:majorTickMark val="out"/>
        <c:minorTickMark val="none"/>
        <c:tickLblPos val="nextTo"/>
        <c:crossAx val="386919040"/>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06.05.2022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dirty="0"/>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a:t>
            </a:fld>
            <a:endParaRPr lang="de-DE" dirty="0"/>
          </a:p>
        </p:txBody>
      </p:sp>
    </p:spTree>
    <p:extLst>
      <p:ext uri="{BB962C8B-B14F-4D97-AF65-F5344CB8AC3E}">
        <p14:creationId xmlns:p14="http://schemas.microsoft.com/office/powerpoint/2010/main" val="148930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10</a:t>
            </a:fld>
            <a:endParaRPr lang="de-DE" dirty="0"/>
          </a:p>
        </p:txBody>
      </p:sp>
    </p:spTree>
    <p:extLst>
      <p:ext uri="{BB962C8B-B14F-4D97-AF65-F5344CB8AC3E}">
        <p14:creationId xmlns:p14="http://schemas.microsoft.com/office/powerpoint/2010/main" val="2961776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11</a:t>
            </a:fld>
            <a:endParaRPr lang="de-DE" dirty="0"/>
          </a:p>
        </p:txBody>
      </p:sp>
    </p:spTree>
    <p:extLst>
      <p:ext uri="{BB962C8B-B14F-4D97-AF65-F5344CB8AC3E}">
        <p14:creationId xmlns:p14="http://schemas.microsoft.com/office/powerpoint/2010/main" val="204458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12</a:t>
            </a:fld>
            <a:endParaRPr lang="de-DE" dirty="0"/>
          </a:p>
        </p:txBody>
      </p:sp>
    </p:spTree>
    <p:extLst>
      <p:ext uri="{BB962C8B-B14F-4D97-AF65-F5344CB8AC3E}">
        <p14:creationId xmlns:p14="http://schemas.microsoft.com/office/powerpoint/2010/main" val="404609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13</a:t>
            </a:fld>
            <a:endParaRPr lang="de-DE"/>
          </a:p>
        </p:txBody>
      </p:sp>
    </p:spTree>
    <p:extLst>
      <p:ext uri="{BB962C8B-B14F-4D97-AF65-F5344CB8AC3E}">
        <p14:creationId xmlns:p14="http://schemas.microsoft.com/office/powerpoint/2010/main" val="82559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14</a:t>
            </a:fld>
            <a:endParaRPr lang="de-DE" dirty="0"/>
          </a:p>
        </p:txBody>
      </p:sp>
    </p:spTree>
    <p:extLst>
      <p:ext uri="{BB962C8B-B14F-4D97-AF65-F5344CB8AC3E}">
        <p14:creationId xmlns:p14="http://schemas.microsoft.com/office/powerpoint/2010/main" val="2417472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15</a:t>
            </a:fld>
            <a:endParaRPr lang="de-DE" dirty="0"/>
          </a:p>
        </p:txBody>
      </p:sp>
    </p:spTree>
    <p:extLst>
      <p:ext uri="{BB962C8B-B14F-4D97-AF65-F5344CB8AC3E}">
        <p14:creationId xmlns:p14="http://schemas.microsoft.com/office/powerpoint/2010/main" val="209952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16</a:t>
            </a:fld>
            <a:endParaRPr lang="de-DE" dirty="0"/>
          </a:p>
        </p:txBody>
      </p:sp>
    </p:spTree>
    <p:extLst>
      <p:ext uri="{BB962C8B-B14F-4D97-AF65-F5344CB8AC3E}">
        <p14:creationId xmlns:p14="http://schemas.microsoft.com/office/powerpoint/2010/main" val="80864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17</a:t>
            </a:fld>
            <a:endParaRPr lang="de-DE" dirty="0"/>
          </a:p>
        </p:txBody>
      </p:sp>
    </p:spTree>
    <p:extLst>
      <p:ext uri="{BB962C8B-B14F-4D97-AF65-F5344CB8AC3E}">
        <p14:creationId xmlns:p14="http://schemas.microsoft.com/office/powerpoint/2010/main" val="276179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18</a:t>
            </a:fld>
            <a:endParaRPr lang="de-DE" dirty="0"/>
          </a:p>
        </p:txBody>
      </p:sp>
    </p:spTree>
    <p:extLst>
      <p:ext uri="{BB962C8B-B14F-4D97-AF65-F5344CB8AC3E}">
        <p14:creationId xmlns:p14="http://schemas.microsoft.com/office/powerpoint/2010/main" val="358586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19</a:t>
            </a:fld>
            <a:endParaRPr lang="de-DE" dirty="0"/>
          </a:p>
        </p:txBody>
      </p:sp>
    </p:spTree>
    <p:extLst>
      <p:ext uri="{BB962C8B-B14F-4D97-AF65-F5344CB8AC3E}">
        <p14:creationId xmlns:p14="http://schemas.microsoft.com/office/powerpoint/2010/main" val="51959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2</a:t>
            </a:fld>
            <a:endParaRPr lang="de-DE" dirty="0"/>
          </a:p>
        </p:txBody>
      </p:sp>
    </p:spTree>
    <p:extLst>
      <p:ext uri="{BB962C8B-B14F-4D97-AF65-F5344CB8AC3E}">
        <p14:creationId xmlns:p14="http://schemas.microsoft.com/office/powerpoint/2010/main" val="34070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en-US" altLang="de-DE" sz="900" dirty="0">
                <a:solidFill>
                  <a:prstClr val="black"/>
                </a:solidFill>
                <a:latin typeface="Arial" pitchFamily="34" charset="0"/>
                <a:cs typeface="Arial" panose="020B0604020202020204" pitchFamily="34" charset="0"/>
              </a:rPr>
              <a:t>[</a:t>
            </a:r>
            <a:r>
              <a:rPr lang="en-US" altLang="de-DE" sz="900" dirty="0" err="1">
                <a:solidFill>
                  <a:prstClr val="black"/>
                </a:solidFill>
                <a:latin typeface="Arial" pitchFamily="34" charset="0"/>
                <a:cs typeface="Arial" panose="020B0604020202020204" pitchFamily="34" charset="0"/>
              </a:rPr>
              <a:t>Ergänzende</a:t>
            </a:r>
            <a:r>
              <a:rPr lang="en-US" altLang="de-DE" sz="900" dirty="0">
                <a:solidFill>
                  <a:prstClr val="black"/>
                </a:solidFill>
                <a:latin typeface="Arial" pitchFamily="34" charset="0"/>
                <a:cs typeface="Arial" panose="020B0604020202020204" pitchFamily="34" charset="0"/>
              </a:rPr>
              <a:t> </a:t>
            </a:r>
            <a:r>
              <a:rPr lang="en-US" altLang="de-DE" sz="900" dirty="0" err="1">
                <a:solidFill>
                  <a:prstClr val="black"/>
                </a:solidFill>
                <a:latin typeface="Arial" pitchFamily="34" charset="0"/>
                <a:cs typeface="Arial" panose="020B0604020202020204" pitchFamily="34" charset="0"/>
              </a:rPr>
              <a:t>Infos</a:t>
            </a:r>
            <a:r>
              <a:rPr lang="en-US" altLang="de-DE" sz="900" dirty="0">
                <a:solidFill>
                  <a:prstClr val="black"/>
                </a:solidFill>
                <a:latin typeface="Arial" pitchFamily="34" charset="0"/>
                <a:cs typeface="Arial" panose="020B0604020202020204" pitchFamily="34" charset="0"/>
              </a:rPr>
              <a:t>]</a:t>
            </a:r>
          </a:p>
          <a:p>
            <a:pPr lvl="0" defTabSz="1218682"/>
            <a:r>
              <a:rPr lang="de-DE" altLang="de-DE" sz="900" dirty="0">
                <a:solidFill>
                  <a:prstClr val="black"/>
                </a:solidFill>
                <a:latin typeface="Arial" pitchFamily="34" charset="0"/>
                <a:cs typeface="Arial" panose="020B0604020202020204" pitchFamily="34" charset="0"/>
              </a:rPr>
              <a:t>Gute Mitarbeiter „binden und finden“ wird immer schwieriger. Die demografische Entwicklung sorgt für Engpässe auf dem Arbeitsmarkt. Wer als Arbeitgeber im Wettbewerb um Fachkräfte und den akademischen Nachwuchs bestehen will, muss zusätzliche Anreize bieten.</a:t>
            </a:r>
          </a:p>
          <a:p>
            <a:pPr lvl="0" defTabSz="1218682"/>
            <a:endParaRPr lang="de-DE" altLang="de-DE" sz="900" dirty="0">
              <a:solidFill>
                <a:prstClr val="black"/>
              </a:solidFill>
              <a:latin typeface="Arial" pitchFamily="34" charset="0"/>
              <a:cs typeface="Arial" panose="020B0604020202020204" pitchFamily="34" charset="0"/>
            </a:endParaRPr>
          </a:p>
          <a:p>
            <a:pPr lvl="0" defTabSz="1218682"/>
            <a:r>
              <a:rPr lang="de-DE" altLang="de-DE" sz="900" dirty="0">
                <a:solidFill>
                  <a:prstClr val="black"/>
                </a:solidFill>
                <a:latin typeface="Arial" pitchFamily="34" charset="0"/>
                <a:cs typeface="Arial" panose="020B0604020202020204" pitchFamily="34" charset="0"/>
              </a:rPr>
              <a:t>Beispielhafte Darstellung von möglichen Kosten für den Verlust eines guten Mitarbeiters bei einem angenommenen Gehalt von 50.000 €:</a:t>
            </a:r>
            <a:endParaRPr lang="en-US" altLang="de-DE" sz="900" dirty="0">
              <a:solidFill>
                <a:prstClr val="black"/>
              </a:solidFill>
              <a:latin typeface="Arial" pitchFamily="34" charset="0"/>
              <a:cs typeface="Arial" panose="020B0604020202020204" pitchFamily="34" charset="0"/>
            </a:endParaRPr>
          </a:p>
          <a:p>
            <a:pPr lvl="0" defTabSz="1218682"/>
            <a:endParaRPr lang="en-US" altLang="de-DE" sz="900" dirty="0">
              <a:solidFill>
                <a:prstClr val="black"/>
              </a:solidFill>
              <a:latin typeface="Arial" pitchFamily="34" charset="0"/>
              <a:cs typeface="Arial" panose="020B0604020202020204" pitchFamily="34" charset="0"/>
            </a:endParaRPr>
          </a:p>
          <a:p>
            <a:pPr lvl="0" defTabSz="1218682"/>
            <a:endParaRPr lang="en-US" altLang="de-DE" sz="900" dirty="0">
              <a:solidFill>
                <a:prstClr val="black"/>
              </a:solidFill>
              <a:latin typeface="Arial"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20</a:t>
            </a:fld>
            <a:endParaRPr lang="de-DE" dirty="0"/>
          </a:p>
        </p:txBody>
      </p:sp>
      <p:grpSp>
        <p:nvGrpSpPr>
          <p:cNvPr id="5" name="Gruppieren 4">
            <a:extLst>
              <a:ext uri="{FF2B5EF4-FFF2-40B4-BE49-F238E27FC236}">
                <a16:creationId xmlns:a16="http://schemas.microsoft.com/office/drawing/2014/main" id="{C687979F-C2A1-4C2E-8FAF-3B553B237FDD}"/>
              </a:ext>
            </a:extLst>
          </p:cNvPr>
          <p:cNvGrpSpPr/>
          <p:nvPr/>
        </p:nvGrpSpPr>
        <p:grpSpPr>
          <a:xfrm>
            <a:off x="822337" y="6018635"/>
            <a:ext cx="4821609" cy="2221053"/>
            <a:chOff x="855345" y="5815330"/>
            <a:chExt cx="4657725" cy="1984375"/>
          </a:xfrm>
        </p:grpSpPr>
        <p:sp>
          <p:nvSpPr>
            <p:cNvPr id="6" name="Rectangle 6">
              <a:extLst>
                <a:ext uri="{FF2B5EF4-FFF2-40B4-BE49-F238E27FC236}">
                  <a16:creationId xmlns:a16="http://schemas.microsoft.com/office/drawing/2014/main" id="{142A2FE0-8435-4C6F-9018-67C04C6475D3}"/>
                </a:ext>
              </a:extLst>
            </p:cNvPr>
            <p:cNvSpPr>
              <a:spLocks noChangeArrowheads="1"/>
            </p:cNvSpPr>
            <p:nvPr/>
          </p:nvSpPr>
          <p:spPr bwMode="gray">
            <a:xfrm>
              <a:off x="855345" y="5815330"/>
              <a:ext cx="4657725" cy="1984375"/>
            </a:xfrm>
            <a:prstGeom prst="rect">
              <a:avLst/>
            </a:prstGeom>
            <a:solidFill>
              <a:schemeClr val="bg1"/>
            </a:solidFill>
            <a:ln>
              <a:noFill/>
            </a:ln>
            <a:effectLst/>
            <a:extLs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7" name="AutoShape 117">
              <a:extLst>
                <a:ext uri="{FF2B5EF4-FFF2-40B4-BE49-F238E27FC236}">
                  <a16:creationId xmlns:a16="http://schemas.microsoft.com/office/drawing/2014/main" id="{D7BA9C70-4974-4595-BED7-B7DFB6EA9F43}"/>
                </a:ext>
              </a:extLst>
            </p:cNvPr>
            <p:cNvSpPr>
              <a:spLocks noChangeAspect="1" noChangeArrowheads="1" noTextEdit="1"/>
            </p:cNvSpPr>
            <p:nvPr/>
          </p:nvSpPr>
          <p:spPr bwMode="gray">
            <a:xfrm>
              <a:off x="929958" y="5901055"/>
              <a:ext cx="449738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175548"/>
              <a:endParaRPr lang="de-DE" dirty="0">
                <a:solidFill>
                  <a:prstClr val="black"/>
                </a:solidFill>
              </a:endParaRPr>
            </a:p>
          </p:txBody>
        </p:sp>
        <p:sp>
          <p:nvSpPr>
            <p:cNvPr id="8" name="Line 119">
              <a:extLst>
                <a:ext uri="{FF2B5EF4-FFF2-40B4-BE49-F238E27FC236}">
                  <a16:creationId xmlns:a16="http://schemas.microsoft.com/office/drawing/2014/main" id="{9A300967-F4FE-4C30-99A9-008D55765BF3}"/>
                </a:ext>
              </a:extLst>
            </p:cNvPr>
            <p:cNvSpPr>
              <a:spLocks noChangeShapeType="1"/>
            </p:cNvSpPr>
            <p:nvPr/>
          </p:nvSpPr>
          <p:spPr bwMode="gray">
            <a:xfrm flipH="1">
              <a:off x="3134678" y="7247255"/>
              <a:ext cx="388937" cy="1588"/>
            </a:xfrm>
            <a:prstGeom prst="line">
              <a:avLst/>
            </a:prstGeom>
            <a:noFill/>
            <a:ln w="12700">
              <a:solidFill>
                <a:srgbClr val="113388"/>
              </a:solidFill>
              <a:miter lim="800000"/>
              <a:headEnd/>
              <a:tailEnd/>
            </a:ln>
            <a:extLst>
              <a:ext uri="{909E8E84-426E-40DD-AFC4-6F175D3DCCD1}">
                <a14:hiddenFill xmlns:a14="http://schemas.microsoft.com/office/drawing/2010/main">
                  <a:noFill/>
                </a14:hiddenFill>
              </a:ext>
            </a:extLst>
          </p:spPr>
          <p:txBody>
            <a:bodyPr/>
            <a:lstStyle/>
            <a:p>
              <a:pPr defTabSz="1175548"/>
              <a:endParaRPr lang="de-DE" dirty="0">
                <a:solidFill>
                  <a:prstClr val="black"/>
                </a:solidFill>
              </a:endParaRPr>
            </a:p>
          </p:txBody>
        </p:sp>
        <p:sp>
          <p:nvSpPr>
            <p:cNvPr id="9" name="Line 120">
              <a:extLst>
                <a:ext uri="{FF2B5EF4-FFF2-40B4-BE49-F238E27FC236}">
                  <a16:creationId xmlns:a16="http://schemas.microsoft.com/office/drawing/2014/main" id="{D7556E49-56D5-4DB4-AB6B-9BB9DF97E9F7}"/>
                </a:ext>
              </a:extLst>
            </p:cNvPr>
            <p:cNvSpPr>
              <a:spLocks noChangeShapeType="1"/>
            </p:cNvSpPr>
            <p:nvPr/>
          </p:nvSpPr>
          <p:spPr bwMode="gray">
            <a:xfrm>
              <a:off x="3078163" y="5958205"/>
              <a:ext cx="0" cy="774700"/>
            </a:xfrm>
            <a:prstGeom prst="line">
              <a:avLst/>
            </a:prstGeom>
            <a:noFill/>
            <a:ln w="12700">
              <a:solidFill>
                <a:srgbClr val="113388"/>
              </a:solidFill>
              <a:miter lim="800000"/>
              <a:headEnd/>
              <a:tailEnd/>
            </a:ln>
            <a:extLst>
              <a:ext uri="{909E8E84-426E-40DD-AFC4-6F175D3DCCD1}">
                <a14:hiddenFill xmlns:a14="http://schemas.microsoft.com/office/drawing/2010/main">
                  <a:noFill/>
                </a14:hiddenFill>
              </a:ext>
            </a:extLst>
          </p:spPr>
          <p:txBody>
            <a:bodyPr/>
            <a:lstStyle/>
            <a:p>
              <a:pPr defTabSz="1175548"/>
              <a:endParaRPr lang="de-DE" dirty="0">
                <a:solidFill>
                  <a:prstClr val="black"/>
                </a:solidFill>
              </a:endParaRPr>
            </a:p>
          </p:txBody>
        </p:sp>
        <p:sp>
          <p:nvSpPr>
            <p:cNvPr id="10" name="Line 121">
              <a:extLst>
                <a:ext uri="{FF2B5EF4-FFF2-40B4-BE49-F238E27FC236}">
                  <a16:creationId xmlns:a16="http://schemas.microsoft.com/office/drawing/2014/main" id="{01DF8972-3D51-455E-A008-2A3F2ECC9EC2}"/>
                </a:ext>
              </a:extLst>
            </p:cNvPr>
            <p:cNvSpPr>
              <a:spLocks noChangeShapeType="1"/>
            </p:cNvSpPr>
            <p:nvPr/>
          </p:nvSpPr>
          <p:spPr bwMode="gray">
            <a:xfrm flipH="1">
              <a:off x="2898775" y="6248718"/>
              <a:ext cx="185738" cy="1587"/>
            </a:xfrm>
            <a:prstGeom prst="line">
              <a:avLst/>
            </a:prstGeom>
            <a:noFill/>
            <a:ln w="12700">
              <a:solidFill>
                <a:srgbClr val="113388"/>
              </a:solidFill>
              <a:miter lim="800000"/>
              <a:headEnd/>
              <a:tailEnd/>
            </a:ln>
            <a:extLst>
              <a:ext uri="{909E8E84-426E-40DD-AFC4-6F175D3DCCD1}">
                <a14:hiddenFill xmlns:a14="http://schemas.microsoft.com/office/drawing/2010/main">
                  <a:noFill/>
                </a14:hiddenFill>
              </a:ext>
            </a:extLst>
          </p:spPr>
          <p:txBody>
            <a:bodyPr/>
            <a:lstStyle/>
            <a:p>
              <a:pPr defTabSz="1175548"/>
              <a:endParaRPr lang="de-DE" dirty="0">
                <a:solidFill>
                  <a:prstClr val="black"/>
                </a:solidFill>
              </a:endParaRPr>
            </a:p>
          </p:txBody>
        </p:sp>
        <p:sp>
          <p:nvSpPr>
            <p:cNvPr id="11" name="Line 122">
              <a:extLst>
                <a:ext uri="{FF2B5EF4-FFF2-40B4-BE49-F238E27FC236}">
                  <a16:creationId xmlns:a16="http://schemas.microsoft.com/office/drawing/2014/main" id="{8241DB2B-12B9-4B4D-BE6E-F643B53C61D7}"/>
                </a:ext>
              </a:extLst>
            </p:cNvPr>
            <p:cNvSpPr>
              <a:spLocks noChangeShapeType="1"/>
            </p:cNvSpPr>
            <p:nvPr/>
          </p:nvSpPr>
          <p:spPr bwMode="gray">
            <a:xfrm flipH="1">
              <a:off x="2870200" y="6726555"/>
              <a:ext cx="217488" cy="1588"/>
            </a:xfrm>
            <a:prstGeom prst="line">
              <a:avLst/>
            </a:prstGeom>
            <a:noFill/>
            <a:ln w="12700">
              <a:solidFill>
                <a:srgbClr val="113388"/>
              </a:solidFill>
              <a:miter lim="800000"/>
              <a:headEnd/>
              <a:tailEnd/>
            </a:ln>
            <a:extLst>
              <a:ext uri="{909E8E84-426E-40DD-AFC4-6F175D3DCCD1}">
                <a14:hiddenFill xmlns:a14="http://schemas.microsoft.com/office/drawing/2010/main">
                  <a:noFill/>
                </a14:hiddenFill>
              </a:ext>
            </a:extLst>
          </p:spPr>
          <p:txBody>
            <a:bodyPr/>
            <a:lstStyle/>
            <a:p>
              <a:pPr defTabSz="1175548"/>
              <a:endParaRPr lang="de-DE" dirty="0">
                <a:solidFill>
                  <a:prstClr val="black"/>
                </a:solidFill>
              </a:endParaRPr>
            </a:p>
          </p:txBody>
        </p:sp>
        <p:sp>
          <p:nvSpPr>
            <p:cNvPr id="12" name="Line 123">
              <a:extLst>
                <a:ext uri="{FF2B5EF4-FFF2-40B4-BE49-F238E27FC236}">
                  <a16:creationId xmlns:a16="http://schemas.microsoft.com/office/drawing/2014/main" id="{B4062F47-40C7-48D4-A26A-451673FC9B28}"/>
                </a:ext>
              </a:extLst>
            </p:cNvPr>
            <p:cNvSpPr>
              <a:spLocks noChangeShapeType="1"/>
            </p:cNvSpPr>
            <p:nvPr/>
          </p:nvSpPr>
          <p:spPr bwMode="gray">
            <a:xfrm flipH="1">
              <a:off x="3141345" y="6248718"/>
              <a:ext cx="387350" cy="0"/>
            </a:xfrm>
            <a:prstGeom prst="line">
              <a:avLst/>
            </a:prstGeom>
            <a:noFill/>
            <a:ln w="12700">
              <a:solidFill>
                <a:srgbClr val="113388"/>
              </a:solidFill>
              <a:miter lim="800000"/>
              <a:headEnd/>
              <a:tailEnd/>
            </a:ln>
            <a:extLst>
              <a:ext uri="{909E8E84-426E-40DD-AFC4-6F175D3DCCD1}">
                <a14:hiddenFill xmlns:a14="http://schemas.microsoft.com/office/drawing/2010/main">
                  <a:noFill/>
                </a14:hiddenFill>
              </a:ext>
            </a:extLst>
          </p:spPr>
          <p:txBody>
            <a:bodyPr/>
            <a:lstStyle/>
            <a:p>
              <a:pPr defTabSz="1175548"/>
              <a:endParaRPr lang="de-DE" dirty="0">
                <a:solidFill>
                  <a:prstClr val="black"/>
                </a:solidFill>
              </a:endParaRPr>
            </a:p>
          </p:txBody>
        </p:sp>
        <p:sp>
          <p:nvSpPr>
            <p:cNvPr id="13" name="Line 124">
              <a:extLst>
                <a:ext uri="{FF2B5EF4-FFF2-40B4-BE49-F238E27FC236}">
                  <a16:creationId xmlns:a16="http://schemas.microsoft.com/office/drawing/2014/main" id="{F4BAC012-BAC2-429F-802C-23E3ABA03CB1}"/>
                </a:ext>
              </a:extLst>
            </p:cNvPr>
            <p:cNvSpPr>
              <a:spLocks noChangeShapeType="1"/>
            </p:cNvSpPr>
            <p:nvPr/>
          </p:nvSpPr>
          <p:spPr bwMode="gray">
            <a:xfrm flipH="1">
              <a:off x="3136583" y="6728143"/>
              <a:ext cx="217487" cy="1587"/>
            </a:xfrm>
            <a:prstGeom prst="line">
              <a:avLst/>
            </a:prstGeom>
            <a:noFill/>
            <a:ln w="12700">
              <a:solidFill>
                <a:srgbClr val="113388"/>
              </a:solidFill>
              <a:miter lim="800000"/>
              <a:headEnd/>
              <a:tailEnd/>
            </a:ln>
            <a:extLst>
              <a:ext uri="{909E8E84-426E-40DD-AFC4-6F175D3DCCD1}">
                <a14:hiddenFill xmlns:a14="http://schemas.microsoft.com/office/drawing/2010/main">
                  <a:noFill/>
                </a14:hiddenFill>
              </a:ext>
            </a:extLst>
          </p:spPr>
          <p:txBody>
            <a:bodyPr/>
            <a:lstStyle/>
            <a:p>
              <a:pPr defTabSz="1175548"/>
              <a:endParaRPr lang="de-DE" dirty="0">
                <a:solidFill>
                  <a:prstClr val="black"/>
                </a:solidFill>
              </a:endParaRPr>
            </a:p>
          </p:txBody>
        </p:sp>
        <p:sp>
          <p:nvSpPr>
            <p:cNvPr id="14" name="Rectangle 125">
              <a:extLst>
                <a:ext uri="{FF2B5EF4-FFF2-40B4-BE49-F238E27FC236}">
                  <a16:creationId xmlns:a16="http://schemas.microsoft.com/office/drawing/2014/main" id="{DF611EB1-C297-4B23-B907-E4F5FA479E02}"/>
                </a:ext>
              </a:extLst>
            </p:cNvPr>
            <p:cNvSpPr>
              <a:spLocks noChangeArrowheads="1"/>
            </p:cNvSpPr>
            <p:nvPr/>
          </p:nvSpPr>
          <p:spPr bwMode="gray">
            <a:xfrm>
              <a:off x="929958" y="5901055"/>
              <a:ext cx="2155825" cy="201613"/>
            </a:xfrm>
            <a:prstGeom prst="rect">
              <a:avLst/>
            </a:prstGeom>
            <a:solidFill>
              <a:srgbClr val="113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15" name="Rectangle 126">
              <a:extLst>
                <a:ext uri="{FF2B5EF4-FFF2-40B4-BE49-F238E27FC236}">
                  <a16:creationId xmlns:a16="http://schemas.microsoft.com/office/drawing/2014/main" id="{87E780CB-B839-49E6-8232-2B32C5100E85}"/>
                </a:ext>
              </a:extLst>
            </p:cNvPr>
            <p:cNvSpPr>
              <a:spLocks noChangeArrowheads="1"/>
            </p:cNvSpPr>
            <p:nvPr/>
          </p:nvSpPr>
          <p:spPr bwMode="gray">
            <a:xfrm>
              <a:off x="978313" y="5943918"/>
              <a:ext cx="625602"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b="1" dirty="0">
                  <a:solidFill>
                    <a:srgbClr val="FFFFFF"/>
                  </a:solidFill>
                </a:rPr>
                <a:t>Kosten Abg</a:t>
              </a:r>
              <a:endParaRPr lang="de-DE" altLang="de-DE" sz="1700" dirty="0">
                <a:solidFill>
                  <a:prstClr val="black"/>
                </a:solidFill>
              </a:endParaRPr>
            </a:p>
          </p:txBody>
        </p:sp>
        <p:sp>
          <p:nvSpPr>
            <p:cNvPr id="16" name="Rectangle 127">
              <a:extLst>
                <a:ext uri="{FF2B5EF4-FFF2-40B4-BE49-F238E27FC236}">
                  <a16:creationId xmlns:a16="http://schemas.microsoft.com/office/drawing/2014/main" id="{E405496B-352D-4644-9498-694BD91AD3F7}"/>
                </a:ext>
              </a:extLst>
            </p:cNvPr>
            <p:cNvSpPr>
              <a:spLocks noChangeArrowheads="1"/>
            </p:cNvSpPr>
            <p:nvPr/>
          </p:nvSpPr>
          <p:spPr bwMode="gray">
            <a:xfrm>
              <a:off x="1570500" y="5943918"/>
              <a:ext cx="61942"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b="1" dirty="0">
                  <a:solidFill>
                    <a:srgbClr val="FFFFFF"/>
                  </a:solidFill>
                </a:rPr>
                <a:t>ä</a:t>
              </a:r>
              <a:endParaRPr lang="de-DE" altLang="de-DE" sz="1700" dirty="0">
                <a:solidFill>
                  <a:prstClr val="black"/>
                </a:solidFill>
              </a:endParaRPr>
            </a:p>
          </p:txBody>
        </p:sp>
        <p:sp>
          <p:nvSpPr>
            <p:cNvPr id="17" name="Rectangle 128">
              <a:extLst>
                <a:ext uri="{FF2B5EF4-FFF2-40B4-BE49-F238E27FC236}">
                  <a16:creationId xmlns:a16="http://schemas.microsoft.com/office/drawing/2014/main" id="{2F6E718C-800D-42C7-B024-88A7302EAA38}"/>
                </a:ext>
              </a:extLst>
            </p:cNvPr>
            <p:cNvSpPr>
              <a:spLocks noChangeArrowheads="1"/>
            </p:cNvSpPr>
            <p:nvPr/>
          </p:nvSpPr>
          <p:spPr bwMode="gray">
            <a:xfrm>
              <a:off x="1619593" y="5943918"/>
              <a:ext cx="241569"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b="1" dirty="0">
                  <a:solidFill>
                    <a:srgbClr val="FFFFFF"/>
                  </a:solidFill>
                </a:rPr>
                <a:t>nger</a:t>
              </a:r>
              <a:endParaRPr lang="de-DE" altLang="de-DE" sz="1700" dirty="0">
                <a:solidFill>
                  <a:prstClr val="black"/>
                </a:solidFill>
              </a:endParaRPr>
            </a:p>
          </p:txBody>
        </p:sp>
        <p:sp>
          <p:nvSpPr>
            <p:cNvPr id="18" name="Rectangle 129">
              <a:extLst>
                <a:ext uri="{FF2B5EF4-FFF2-40B4-BE49-F238E27FC236}">
                  <a16:creationId xmlns:a16="http://schemas.microsoft.com/office/drawing/2014/main" id="{F6BA5F76-5C45-45B6-9DC6-CD92238E064B}"/>
                </a:ext>
              </a:extLst>
            </p:cNvPr>
            <p:cNvSpPr>
              <a:spLocks noChangeArrowheads="1"/>
            </p:cNvSpPr>
            <p:nvPr/>
          </p:nvSpPr>
          <p:spPr bwMode="gray">
            <a:xfrm>
              <a:off x="933133" y="6142355"/>
              <a:ext cx="2057400" cy="201613"/>
            </a:xfrm>
            <a:prstGeom prst="rect">
              <a:avLst/>
            </a:prstGeom>
            <a:solidFill>
              <a:srgbClr val="819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19" name="Rectangle 130">
              <a:extLst>
                <a:ext uri="{FF2B5EF4-FFF2-40B4-BE49-F238E27FC236}">
                  <a16:creationId xmlns:a16="http://schemas.microsoft.com/office/drawing/2014/main" id="{9E405EA5-CA5A-417A-B661-1E6B528DA74C}"/>
                </a:ext>
              </a:extLst>
            </p:cNvPr>
            <p:cNvSpPr>
              <a:spLocks noChangeArrowheads="1"/>
            </p:cNvSpPr>
            <p:nvPr/>
          </p:nvSpPr>
          <p:spPr bwMode="gray">
            <a:xfrm>
              <a:off x="969669" y="6189980"/>
              <a:ext cx="947693"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Abwicklungskosten</a:t>
              </a:r>
              <a:endParaRPr lang="de-DE" altLang="de-DE" sz="1700" dirty="0">
                <a:solidFill>
                  <a:prstClr val="black"/>
                </a:solidFill>
              </a:endParaRPr>
            </a:p>
          </p:txBody>
        </p:sp>
        <p:sp>
          <p:nvSpPr>
            <p:cNvPr id="20" name="Rectangle 131">
              <a:extLst>
                <a:ext uri="{FF2B5EF4-FFF2-40B4-BE49-F238E27FC236}">
                  <a16:creationId xmlns:a16="http://schemas.microsoft.com/office/drawing/2014/main" id="{64630D11-C895-470A-BCD7-D663545F8C2E}"/>
                </a:ext>
              </a:extLst>
            </p:cNvPr>
            <p:cNvSpPr>
              <a:spLocks noChangeArrowheads="1"/>
            </p:cNvSpPr>
            <p:nvPr/>
          </p:nvSpPr>
          <p:spPr bwMode="gray">
            <a:xfrm>
              <a:off x="933133" y="6586855"/>
              <a:ext cx="2057400" cy="284163"/>
            </a:xfrm>
            <a:prstGeom prst="rect">
              <a:avLst/>
            </a:prstGeom>
            <a:solidFill>
              <a:srgbClr val="819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21" name="Rectangle 132">
              <a:extLst>
                <a:ext uri="{FF2B5EF4-FFF2-40B4-BE49-F238E27FC236}">
                  <a16:creationId xmlns:a16="http://schemas.microsoft.com/office/drawing/2014/main" id="{98F079C5-468F-441B-AC69-B21B74F23162}"/>
                </a:ext>
              </a:extLst>
            </p:cNvPr>
            <p:cNvSpPr>
              <a:spLocks noChangeArrowheads="1"/>
            </p:cNvSpPr>
            <p:nvPr/>
          </p:nvSpPr>
          <p:spPr bwMode="gray">
            <a:xfrm>
              <a:off x="954189" y="6613843"/>
              <a:ext cx="1294560"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Kosten der Minderleistung</a:t>
              </a:r>
              <a:endParaRPr lang="de-DE" altLang="de-DE" sz="1700" dirty="0">
                <a:solidFill>
                  <a:prstClr val="black"/>
                </a:solidFill>
              </a:endParaRPr>
            </a:p>
          </p:txBody>
        </p:sp>
        <p:sp>
          <p:nvSpPr>
            <p:cNvPr id="22" name="Rectangle 133">
              <a:extLst>
                <a:ext uri="{FF2B5EF4-FFF2-40B4-BE49-F238E27FC236}">
                  <a16:creationId xmlns:a16="http://schemas.microsoft.com/office/drawing/2014/main" id="{D0294F75-EF82-4DB3-8C53-CDDCA2A8F832}"/>
                </a:ext>
              </a:extLst>
            </p:cNvPr>
            <p:cNvSpPr>
              <a:spLocks noChangeArrowheads="1"/>
            </p:cNvSpPr>
            <p:nvPr/>
          </p:nvSpPr>
          <p:spPr bwMode="gray">
            <a:xfrm>
              <a:off x="1005832" y="6734493"/>
              <a:ext cx="37164"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a:t>
              </a:r>
              <a:endParaRPr lang="de-DE" altLang="de-DE" sz="1700" dirty="0">
                <a:solidFill>
                  <a:prstClr val="black"/>
                </a:solidFill>
              </a:endParaRPr>
            </a:p>
          </p:txBody>
        </p:sp>
        <p:sp>
          <p:nvSpPr>
            <p:cNvPr id="23" name="Rectangle 134">
              <a:extLst>
                <a:ext uri="{FF2B5EF4-FFF2-40B4-BE49-F238E27FC236}">
                  <a16:creationId xmlns:a16="http://schemas.microsoft.com/office/drawing/2014/main" id="{2291B965-7200-4CCD-AC43-66868B529DC5}"/>
                </a:ext>
              </a:extLst>
            </p:cNvPr>
            <p:cNvSpPr>
              <a:spLocks noChangeArrowheads="1"/>
            </p:cNvSpPr>
            <p:nvPr/>
          </p:nvSpPr>
          <p:spPr bwMode="gray">
            <a:xfrm>
              <a:off x="1040758" y="6734493"/>
              <a:ext cx="37164"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a:t>
              </a:r>
              <a:endParaRPr lang="de-DE" altLang="de-DE" sz="1700" dirty="0">
                <a:solidFill>
                  <a:prstClr val="black"/>
                </a:solidFill>
              </a:endParaRPr>
            </a:p>
          </p:txBody>
        </p:sp>
        <p:sp>
          <p:nvSpPr>
            <p:cNvPr id="24" name="Rectangle 135">
              <a:extLst>
                <a:ext uri="{FF2B5EF4-FFF2-40B4-BE49-F238E27FC236}">
                  <a16:creationId xmlns:a16="http://schemas.microsoft.com/office/drawing/2014/main" id="{D277D4E2-48F7-4E1A-B6B5-0C51147E17E8}"/>
                </a:ext>
              </a:extLst>
            </p:cNvPr>
            <p:cNvSpPr>
              <a:spLocks noChangeArrowheads="1"/>
            </p:cNvSpPr>
            <p:nvPr/>
          </p:nvSpPr>
          <p:spPr bwMode="gray">
            <a:xfrm>
              <a:off x="1059007" y="6734493"/>
              <a:ext cx="415004"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innere K</a:t>
              </a:r>
              <a:endParaRPr lang="de-DE" altLang="de-DE" sz="1700" dirty="0">
                <a:solidFill>
                  <a:prstClr val="black"/>
                </a:solidFill>
              </a:endParaRPr>
            </a:p>
          </p:txBody>
        </p:sp>
        <p:sp>
          <p:nvSpPr>
            <p:cNvPr id="25" name="Rectangle 136">
              <a:extLst>
                <a:ext uri="{FF2B5EF4-FFF2-40B4-BE49-F238E27FC236}">
                  <a16:creationId xmlns:a16="http://schemas.microsoft.com/office/drawing/2014/main" id="{74D54792-6A7B-407D-B89F-E4033AC7C5D6}"/>
                </a:ext>
              </a:extLst>
            </p:cNvPr>
            <p:cNvSpPr>
              <a:spLocks noChangeArrowheads="1"/>
            </p:cNvSpPr>
            <p:nvPr/>
          </p:nvSpPr>
          <p:spPr bwMode="gray">
            <a:xfrm>
              <a:off x="1451437" y="6734493"/>
              <a:ext cx="61942"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ü</a:t>
              </a:r>
              <a:endParaRPr lang="de-DE" altLang="de-DE" sz="1700" dirty="0">
                <a:solidFill>
                  <a:prstClr val="black"/>
                </a:solidFill>
              </a:endParaRPr>
            </a:p>
          </p:txBody>
        </p:sp>
        <p:sp>
          <p:nvSpPr>
            <p:cNvPr id="26" name="Rectangle 137">
              <a:extLst>
                <a:ext uri="{FF2B5EF4-FFF2-40B4-BE49-F238E27FC236}">
                  <a16:creationId xmlns:a16="http://schemas.microsoft.com/office/drawing/2014/main" id="{AF1F052B-3A48-417E-8CB4-BA788307E3F1}"/>
                </a:ext>
              </a:extLst>
            </p:cNvPr>
            <p:cNvSpPr>
              <a:spLocks noChangeArrowheads="1"/>
            </p:cNvSpPr>
            <p:nvPr/>
          </p:nvSpPr>
          <p:spPr bwMode="gray">
            <a:xfrm>
              <a:off x="1493749" y="6734493"/>
              <a:ext cx="396421"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ndigung</a:t>
              </a:r>
              <a:endParaRPr lang="de-DE" altLang="de-DE" sz="1700" dirty="0">
                <a:solidFill>
                  <a:prstClr val="black"/>
                </a:solidFill>
              </a:endParaRPr>
            </a:p>
          </p:txBody>
        </p:sp>
        <p:sp>
          <p:nvSpPr>
            <p:cNvPr id="27" name="Rectangle 138">
              <a:extLst>
                <a:ext uri="{FF2B5EF4-FFF2-40B4-BE49-F238E27FC236}">
                  <a16:creationId xmlns:a16="http://schemas.microsoft.com/office/drawing/2014/main" id="{90470D56-03DD-4946-8714-77322F8717AB}"/>
                </a:ext>
              </a:extLst>
            </p:cNvPr>
            <p:cNvSpPr>
              <a:spLocks noChangeArrowheads="1"/>
            </p:cNvSpPr>
            <p:nvPr/>
          </p:nvSpPr>
          <p:spPr bwMode="gray">
            <a:xfrm>
              <a:off x="1867846" y="6734493"/>
              <a:ext cx="37164"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a:t>
              </a:r>
              <a:endParaRPr lang="de-DE" altLang="de-DE" sz="1700" dirty="0">
                <a:solidFill>
                  <a:prstClr val="black"/>
                </a:solidFill>
              </a:endParaRPr>
            </a:p>
          </p:txBody>
        </p:sp>
        <p:sp>
          <p:nvSpPr>
            <p:cNvPr id="28" name="Rectangle 139">
              <a:extLst>
                <a:ext uri="{FF2B5EF4-FFF2-40B4-BE49-F238E27FC236}">
                  <a16:creationId xmlns:a16="http://schemas.microsoft.com/office/drawing/2014/main" id="{E77DF0C9-ED7A-430C-B241-E4EC9F3C122A}"/>
                </a:ext>
              </a:extLst>
            </p:cNvPr>
            <p:cNvSpPr>
              <a:spLocks noChangeArrowheads="1"/>
            </p:cNvSpPr>
            <p:nvPr/>
          </p:nvSpPr>
          <p:spPr bwMode="gray">
            <a:xfrm>
              <a:off x="1901183" y="6734493"/>
              <a:ext cx="37164"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a:t>
              </a:r>
              <a:endParaRPr lang="de-DE" altLang="de-DE" sz="1700" dirty="0">
                <a:solidFill>
                  <a:prstClr val="black"/>
                </a:solidFill>
              </a:endParaRPr>
            </a:p>
          </p:txBody>
        </p:sp>
        <p:sp>
          <p:nvSpPr>
            <p:cNvPr id="29" name="Rectangle 140">
              <a:extLst>
                <a:ext uri="{FF2B5EF4-FFF2-40B4-BE49-F238E27FC236}">
                  <a16:creationId xmlns:a16="http://schemas.microsoft.com/office/drawing/2014/main" id="{02712A6B-6033-4F76-B977-605DD2F5B576}"/>
                </a:ext>
              </a:extLst>
            </p:cNvPr>
            <p:cNvSpPr>
              <a:spLocks noChangeArrowheads="1"/>
            </p:cNvSpPr>
            <p:nvPr/>
          </p:nvSpPr>
          <p:spPr bwMode="gray">
            <a:xfrm>
              <a:off x="933133" y="6910705"/>
              <a:ext cx="2057400" cy="16033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30" name="Rectangle 141">
              <a:extLst>
                <a:ext uri="{FF2B5EF4-FFF2-40B4-BE49-F238E27FC236}">
                  <a16:creationId xmlns:a16="http://schemas.microsoft.com/office/drawing/2014/main" id="{7318E574-6248-4585-91D5-F6D272DA83B7}"/>
                </a:ext>
              </a:extLst>
            </p:cNvPr>
            <p:cNvSpPr>
              <a:spLocks noChangeArrowheads="1"/>
            </p:cNvSpPr>
            <p:nvPr/>
          </p:nvSpPr>
          <p:spPr bwMode="gray">
            <a:xfrm>
              <a:off x="937038" y="6944043"/>
              <a:ext cx="1319337" cy="10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800" dirty="0">
                  <a:solidFill>
                    <a:srgbClr val="000000"/>
                  </a:solidFill>
                </a:rPr>
                <a:t>30 % des Gehalts = 15.000 € </a:t>
              </a:r>
              <a:endParaRPr lang="de-DE" altLang="de-DE" sz="1700" dirty="0">
                <a:solidFill>
                  <a:prstClr val="black"/>
                </a:solidFill>
              </a:endParaRPr>
            </a:p>
          </p:txBody>
        </p:sp>
        <p:sp>
          <p:nvSpPr>
            <p:cNvPr id="31" name="Rectangle 143">
              <a:extLst>
                <a:ext uri="{FF2B5EF4-FFF2-40B4-BE49-F238E27FC236}">
                  <a16:creationId xmlns:a16="http://schemas.microsoft.com/office/drawing/2014/main" id="{DECF934B-4970-41FB-B380-8A9F53156DE2}"/>
                </a:ext>
              </a:extLst>
            </p:cNvPr>
            <p:cNvSpPr>
              <a:spLocks noChangeArrowheads="1"/>
            </p:cNvSpPr>
            <p:nvPr/>
          </p:nvSpPr>
          <p:spPr bwMode="gray">
            <a:xfrm>
              <a:off x="3133408" y="5901055"/>
              <a:ext cx="2286000" cy="201613"/>
            </a:xfrm>
            <a:prstGeom prst="rect">
              <a:avLst/>
            </a:prstGeom>
            <a:solidFill>
              <a:srgbClr val="113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32" name="Rectangle 144">
              <a:extLst>
                <a:ext uri="{FF2B5EF4-FFF2-40B4-BE49-F238E27FC236}">
                  <a16:creationId xmlns:a16="http://schemas.microsoft.com/office/drawing/2014/main" id="{7074CCAC-AFED-4FB9-99A2-1148674C22B4}"/>
                </a:ext>
              </a:extLst>
            </p:cNvPr>
            <p:cNvSpPr>
              <a:spLocks noChangeArrowheads="1"/>
            </p:cNvSpPr>
            <p:nvPr/>
          </p:nvSpPr>
          <p:spPr bwMode="gray">
            <a:xfrm>
              <a:off x="3270053" y="5943918"/>
              <a:ext cx="1207844"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b="1" dirty="0">
                  <a:solidFill>
                    <a:srgbClr val="FFFFFF"/>
                  </a:solidFill>
                </a:rPr>
                <a:t>Kosten Neueinstellung</a:t>
              </a:r>
              <a:endParaRPr lang="de-DE" altLang="de-DE" sz="1700" dirty="0">
                <a:solidFill>
                  <a:prstClr val="black"/>
                </a:solidFill>
              </a:endParaRPr>
            </a:p>
          </p:txBody>
        </p:sp>
        <p:sp>
          <p:nvSpPr>
            <p:cNvPr id="33" name="Rectangle 145">
              <a:extLst>
                <a:ext uri="{FF2B5EF4-FFF2-40B4-BE49-F238E27FC236}">
                  <a16:creationId xmlns:a16="http://schemas.microsoft.com/office/drawing/2014/main" id="{2DB5644B-DEAD-4DFC-B032-07E3DE36907F}"/>
                </a:ext>
              </a:extLst>
            </p:cNvPr>
            <p:cNvSpPr>
              <a:spLocks noChangeArrowheads="1"/>
            </p:cNvSpPr>
            <p:nvPr/>
          </p:nvSpPr>
          <p:spPr bwMode="gray">
            <a:xfrm>
              <a:off x="3300095" y="6142355"/>
              <a:ext cx="2119313" cy="201613"/>
            </a:xfrm>
            <a:prstGeom prst="rect">
              <a:avLst/>
            </a:prstGeom>
            <a:solidFill>
              <a:srgbClr val="819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34" name="Rectangle 146">
              <a:extLst>
                <a:ext uri="{FF2B5EF4-FFF2-40B4-BE49-F238E27FC236}">
                  <a16:creationId xmlns:a16="http://schemas.microsoft.com/office/drawing/2014/main" id="{C5587C5B-5A94-4CB8-BF3C-EFB8185C8A3F}"/>
                </a:ext>
              </a:extLst>
            </p:cNvPr>
            <p:cNvSpPr>
              <a:spLocks noChangeArrowheads="1"/>
            </p:cNvSpPr>
            <p:nvPr/>
          </p:nvSpPr>
          <p:spPr bwMode="gray">
            <a:xfrm>
              <a:off x="3335838" y="6189980"/>
              <a:ext cx="947693"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Anwerbungskosten</a:t>
              </a:r>
              <a:endParaRPr lang="de-DE" altLang="de-DE" sz="1700" dirty="0">
                <a:solidFill>
                  <a:prstClr val="black"/>
                </a:solidFill>
              </a:endParaRPr>
            </a:p>
          </p:txBody>
        </p:sp>
        <p:sp>
          <p:nvSpPr>
            <p:cNvPr id="35" name="Rectangle 147">
              <a:extLst>
                <a:ext uri="{FF2B5EF4-FFF2-40B4-BE49-F238E27FC236}">
                  <a16:creationId xmlns:a16="http://schemas.microsoft.com/office/drawing/2014/main" id="{AD0219FB-82A2-400C-84CC-BA0D14C099CD}"/>
                </a:ext>
              </a:extLst>
            </p:cNvPr>
            <p:cNvSpPr>
              <a:spLocks noChangeArrowheads="1"/>
            </p:cNvSpPr>
            <p:nvPr/>
          </p:nvSpPr>
          <p:spPr bwMode="gray">
            <a:xfrm>
              <a:off x="3300095" y="6585268"/>
              <a:ext cx="2119313" cy="285750"/>
            </a:xfrm>
            <a:prstGeom prst="rect">
              <a:avLst/>
            </a:prstGeom>
            <a:solidFill>
              <a:srgbClr val="819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36" name="Rectangle 148">
              <a:extLst>
                <a:ext uri="{FF2B5EF4-FFF2-40B4-BE49-F238E27FC236}">
                  <a16:creationId xmlns:a16="http://schemas.microsoft.com/office/drawing/2014/main" id="{6E51806C-C307-4FB0-81E9-EAC481276623}"/>
                </a:ext>
              </a:extLst>
            </p:cNvPr>
            <p:cNvSpPr>
              <a:spLocks noChangeArrowheads="1"/>
            </p:cNvSpPr>
            <p:nvPr/>
          </p:nvSpPr>
          <p:spPr bwMode="gray">
            <a:xfrm>
              <a:off x="3326022" y="6672580"/>
              <a:ext cx="1176874"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Personalauswahlkosten</a:t>
              </a:r>
              <a:endParaRPr lang="de-DE" altLang="de-DE" sz="1700" dirty="0">
                <a:solidFill>
                  <a:prstClr val="black"/>
                </a:solidFill>
              </a:endParaRPr>
            </a:p>
          </p:txBody>
        </p:sp>
        <p:sp>
          <p:nvSpPr>
            <p:cNvPr id="37" name="Rectangle 149">
              <a:extLst>
                <a:ext uri="{FF2B5EF4-FFF2-40B4-BE49-F238E27FC236}">
                  <a16:creationId xmlns:a16="http://schemas.microsoft.com/office/drawing/2014/main" id="{A89B3FBF-102F-4CBB-8034-6F81331E9139}"/>
                </a:ext>
              </a:extLst>
            </p:cNvPr>
            <p:cNvSpPr>
              <a:spLocks noChangeArrowheads="1"/>
            </p:cNvSpPr>
            <p:nvPr/>
          </p:nvSpPr>
          <p:spPr bwMode="gray">
            <a:xfrm>
              <a:off x="3300095" y="7113905"/>
              <a:ext cx="2119313" cy="255588"/>
            </a:xfrm>
            <a:prstGeom prst="rect">
              <a:avLst/>
            </a:prstGeom>
            <a:solidFill>
              <a:srgbClr val="819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38" name="Rectangle 150">
              <a:extLst>
                <a:ext uri="{FF2B5EF4-FFF2-40B4-BE49-F238E27FC236}">
                  <a16:creationId xmlns:a16="http://schemas.microsoft.com/office/drawing/2014/main" id="{51EEFE40-BD62-4FEF-B561-6FAC95495227}"/>
                </a:ext>
              </a:extLst>
            </p:cNvPr>
            <p:cNvSpPr>
              <a:spLocks noChangeArrowheads="1"/>
            </p:cNvSpPr>
            <p:nvPr/>
          </p:nvSpPr>
          <p:spPr bwMode="gray">
            <a:xfrm>
              <a:off x="3324668" y="7186930"/>
              <a:ext cx="1195456" cy="1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900" dirty="0">
                  <a:solidFill>
                    <a:srgbClr val="000000"/>
                  </a:solidFill>
                </a:rPr>
                <a:t>Kosten der Einarbeitung</a:t>
              </a:r>
              <a:endParaRPr lang="de-DE" altLang="de-DE" sz="1700" dirty="0">
                <a:solidFill>
                  <a:prstClr val="black"/>
                </a:solidFill>
              </a:endParaRPr>
            </a:p>
          </p:txBody>
        </p:sp>
        <p:sp>
          <p:nvSpPr>
            <p:cNvPr id="39" name="Rectangle 151">
              <a:extLst>
                <a:ext uri="{FF2B5EF4-FFF2-40B4-BE49-F238E27FC236}">
                  <a16:creationId xmlns:a16="http://schemas.microsoft.com/office/drawing/2014/main" id="{09C300B0-99AF-45DD-9116-47494A83E94F}"/>
                </a:ext>
              </a:extLst>
            </p:cNvPr>
            <p:cNvSpPr>
              <a:spLocks noChangeArrowheads="1"/>
            </p:cNvSpPr>
            <p:nvPr/>
          </p:nvSpPr>
          <p:spPr bwMode="gray">
            <a:xfrm>
              <a:off x="933133" y="7610793"/>
              <a:ext cx="4486275" cy="1206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40" name="Rectangle 152">
              <a:extLst>
                <a:ext uri="{FF2B5EF4-FFF2-40B4-BE49-F238E27FC236}">
                  <a16:creationId xmlns:a16="http://schemas.microsoft.com/office/drawing/2014/main" id="{DFC90EC6-D7C1-4B2E-9AA4-196C1847B257}"/>
                </a:ext>
              </a:extLst>
            </p:cNvPr>
            <p:cNvSpPr>
              <a:spLocks noChangeArrowheads="1"/>
            </p:cNvSpPr>
            <p:nvPr/>
          </p:nvSpPr>
          <p:spPr bwMode="gray">
            <a:xfrm>
              <a:off x="1969625" y="7617143"/>
              <a:ext cx="1249654" cy="10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800" dirty="0">
                  <a:solidFill>
                    <a:srgbClr val="000000"/>
                  </a:solidFill>
                </a:rPr>
                <a:t>Gesamtkosten ca. 62.500 € </a:t>
              </a:r>
              <a:endParaRPr lang="de-DE" altLang="de-DE" sz="1700" dirty="0">
                <a:solidFill>
                  <a:prstClr val="black"/>
                </a:solidFill>
              </a:endParaRPr>
            </a:p>
          </p:txBody>
        </p:sp>
        <p:sp>
          <p:nvSpPr>
            <p:cNvPr id="41" name="Rectangle 154">
              <a:extLst>
                <a:ext uri="{FF2B5EF4-FFF2-40B4-BE49-F238E27FC236}">
                  <a16:creationId xmlns:a16="http://schemas.microsoft.com/office/drawing/2014/main" id="{D537D518-005C-43E2-8F56-9A26DB361520}"/>
                </a:ext>
              </a:extLst>
            </p:cNvPr>
            <p:cNvSpPr>
              <a:spLocks noChangeArrowheads="1"/>
            </p:cNvSpPr>
            <p:nvPr/>
          </p:nvSpPr>
          <p:spPr bwMode="gray">
            <a:xfrm>
              <a:off x="3159279" y="7613078"/>
              <a:ext cx="1327080" cy="10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800" dirty="0">
                  <a:solidFill>
                    <a:srgbClr val="000000"/>
                  </a:solidFill>
                </a:rPr>
                <a:t>(= 125 % des Jahresgehaltes)</a:t>
              </a:r>
              <a:endParaRPr lang="de-DE" altLang="de-DE" sz="1700" dirty="0">
                <a:solidFill>
                  <a:prstClr val="black"/>
                </a:solidFill>
              </a:endParaRPr>
            </a:p>
          </p:txBody>
        </p:sp>
        <p:sp>
          <p:nvSpPr>
            <p:cNvPr id="42" name="Rectangle 155">
              <a:extLst>
                <a:ext uri="{FF2B5EF4-FFF2-40B4-BE49-F238E27FC236}">
                  <a16:creationId xmlns:a16="http://schemas.microsoft.com/office/drawing/2014/main" id="{8720EB82-9F53-490E-A824-F0C896B7E13F}"/>
                </a:ext>
              </a:extLst>
            </p:cNvPr>
            <p:cNvSpPr>
              <a:spLocks noChangeArrowheads="1"/>
            </p:cNvSpPr>
            <p:nvPr/>
          </p:nvSpPr>
          <p:spPr bwMode="gray">
            <a:xfrm>
              <a:off x="3300095" y="6385243"/>
              <a:ext cx="2119313" cy="1619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43" name="Rectangle 156">
              <a:extLst>
                <a:ext uri="{FF2B5EF4-FFF2-40B4-BE49-F238E27FC236}">
                  <a16:creationId xmlns:a16="http://schemas.microsoft.com/office/drawing/2014/main" id="{2B05FDCC-FD83-47B3-8427-450BF4C636BD}"/>
                </a:ext>
              </a:extLst>
            </p:cNvPr>
            <p:cNvSpPr>
              <a:spLocks noChangeArrowheads="1"/>
            </p:cNvSpPr>
            <p:nvPr/>
          </p:nvSpPr>
          <p:spPr bwMode="gray">
            <a:xfrm>
              <a:off x="3304001" y="6418580"/>
              <a:ext cx="1319337" cy="10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800" dirty="0">
                  <a:solidFill>
                    <a:srgbClr val="000000"/>
                  </a:solidFill>
                </a:rPr>
                <a:t>30 % des Gehalts = 15.000 € </a:t>
              </a:r>
              <a:endParaRPr lang="de-DE" altLang="de-DE" sz="1700" dirty="0">
                <a:solidFill>
                  <a:prstClr val="black"/>
                </a:solidFill>
              </a:endParaRPr>
            </a:p>
          </p:txBody>
        </p:sp>
        <p:sp>
          <p:nvSpPr>
            <p:cNvPr id="44" name="Rectangle 158">
              <a:extLst>
                <a:ext uri="{FF2B5EF4-FFF2-40B4-BE49-F238E27FC236}">
                  <a16:creationId xmlns:a16="http://schemas.microsoft.com/office/drawing/2014/main" id="{DAE3E185-9197-4479-ABCD-2E3CB78163BD}"/>
                </a:ext>
              </a:extLst>
            </p:cNvPr>
            <p:cNvSpPr>
              <a:spLocks noChangeArrowheads="1"/>
            </p:cNvSpPr>
            <p:nvPr/>
          </p:nvSpPr>
          <p:spPr bwMode="gray">
            <a:xfrm>
              <a:off x="3300095" y="6910705"/>
              <a:ext cx="2119313" cy="16033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45" name="Rectangle 159">
              <a:extLst>
                <a:ext uri="{FF2B5EF4-FFF2-40B4-BE49-F238E27FC236}">
                  <a16:creationId xmlns:a16="http://schemas.microsoft.com/office/drawing/2014/main" id="{9CD7A0D2-B7B2-4BCC-968B-D6D895C3A8E4}"/>
                </a:ext>
              </a:extLst>
            </p:cNvPr>
            <p:cNvSpPr>
              <a:spLocks noChangeArrowheads="1"/>
            </p:cNvSpPr>
            <p:nvPr/>
          </p:nvSpPr>
          <p:spPr bwMode="gray">
            <a:xfrm>
              <a:off x="3307269" y="6944043"/>
              <a:ext cx="1263590" cy="10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800" dirty="0">
                  <a:solidFill>
                    <a:srgbClr val="000000"/>
                  </a:solidFill>
                </a:rPr>
                <a:t>15 % des Gehalts = 7.500 € </a:t>
              </a:r>
              <a:endParaRPr lang="de-DE" altLang="de-DE" sz="1700" dirty="0">
                <a:solidFill>
                  <a:prstClr val="black"/>
                </a:solidFill>
              </a:endParaRPr>
            </a:p>
          </p:txBody>
        </p:sp>
        <p:sp>
          <p:nvSpPr>
            <p:cNvPr id="46" name="Rectangle 161">
              <a:extLst>
                <a:ext uri="{FF2B5EF4-FFF2-40B4-BE49-F238E27FC236}">
                  <a16:creationId xmlns:a16="http://schemas.microsoft.com/office/drawing/2014/main" id="{817F7913-218F-45D8-A3E9-A5839247048B}"/>
                </a:ext>
              </a:extLst>
            </p:cNvPr>
            <p:cNvSpPr>
              <a:spLocks noChangeArrowheads="1"/>
            </p:cNvSpPr>
            <p:nvPr/>
          </p:nvSpPr>
          <p:spPr bwMode="gray">
            <a:xfrm>
              <a:off x="3300095" y="7407593"/>
              <a:ext cx="2119313" cy="1619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47" name="Rectangle 162">
              <a:extLst>
                <a:ext uri="{FF2B5EF4-FFF2-40B4-BE49-F238E27FC236}">
                  <a16:creationId xmlns:a16="http://schemas.microsoft.com/office/drawing/2014/main" id="{19D8A6F1-C32D-4C93-BB92-6D0695C86948}"/>
                </a:ext>
              </a:extLst>
            </p:cNvPr>
            <p:cNvSpPr>
              <a:spLocks noChangeArrowheads="1"/>
            </p:cNvSpPr>
            <p:nvPr/>
          </p:nvSpPr>
          <p:spPr bwMode="gray">
            <a:xfrm>
              <a:off x="3304001" y="7440930"/>
              <a:ext cx="1319337" cy="10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800" dirty="0">
                  <a:solidFill>
                    <a:srgbClr val="000000"/>
                  </a:solidFill>
                </a:rPr>
                <a:t>50 % des Gehalts = 25.000 € </a:t>
              </a:r>
              <a:endParaRPr lang="de-DE" altLang="de-DE" sz="1700" dirty="0">
                <a:solidFill>
                  <a:prstClr val="black"/>
                </a:solidFill>
              </a:endParaRPr>
            </a:p>
          </p:txBody>
        </p:sp>
        <p:sp>
          <p:nvSpPr>
            <p:cNvPr id="48" name="Line 164">
              <a:extLst>
                <a:ext uri="{FF2B5EF4-FFF2-40B4-BE49-F238E27FC236}">
                  <a16:creationId xmlns:a16="http://schemas.microsoft.com/office/drawing/2014/main" id="{2D6B7F49-6600-4B2C-BF39-08F26807A4CD}"/>
                </a:ext>
              </a:extLst>
            </p:cNvPr>
            <p:cNvSpPr>
              <a:spLocks noChangeShapeType="1"/>
            </p:cNvSpPr>
            <p:nvPr/>
          </p:nvSpPr>
          <p:spPr bwMode="gray">
            <a:xfrm>
              <a:off x="3138170" y="6058218"/>
              <a:ext cx="1588" cy="1189037"/>
            </a:xfrm>
            <a:prstGeom prst="line">
              <a:avLst/>
            </a:prstGeom>
            <a:noFill/>
            <a:ln w="12700">
              <a:solidFill>
                <a:srgbClr val="113388"/>
              </a:solidFill>
              <a:miter lim="800000"/>
              <a:headEnd/>
              <a:tailEnd/>
            </a:ln>
            <a:extLst>
              <a:ext uri="{909E8E84-426E-40DD-AFC4-6F175D3DCCD1}">
                <a14:hiddenFill xmlns:a14="http://schemas.microsoft.com/office/drawing/2010/main">
                  <a:noFill/>
                </a14:hiddenFill>
              </a:ext>
            </a:extLst>
          </p:spPr>
          <p:txBody>
            <a:bodyPr/>
            <a:lstStyle/>
            <a:p>
              <a:pPr defTabSz="1175548"/>
              <a:endParaRPr lang="de-DE" dirty="0">
                <a:solidFill>
                  <a:prstClr val="black"/>
                </a:solidFill>
              </a:endParaRPr>
            </a:p>
          </p:txBody>
        </p:sp>
        <p:sp>
          <p:nvSpPr>
            <p:cNvPr id="49" name="Rectangle 165">
              <a:extLst>
                <a:ext uri="{FF2B5EF4-FFF2-40B4-BE49-F238E27FC236}">
                  <a16:creationId xmlns:a16="http://schemas.microsoft.com/office/drawing/2014/main" id="{C7BEBD45-6A11-4AEC-8164-EA34DE497DBC}"/>
                </a:ext>
              </a:extLst>
            </p:cNvPr>
            <p:cNvSpPr>
              <a:spLocks noChangeArrowheads="1"/>
            </p:cNvSpPr>
            <p:nvPr/>
          </p:nvSpPr>
          <p:spPr bwMode="gray">
            <a:xfrm>
              <a:off x="933133" y="6385243"/>
              <a:ext cx="2057400" cy="1619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endParaRPr lang="de-DE" altLang="de-DE" sz="1700" dirty="0">
                <a:solidFill>
                  <a:prstClr val="black"/>
                </a:solidFill>
              </a:endParaRPr>
            </a:p>
          </p:txBody>
        </p:sp>
        <p:sp>
          <p:nvSpPr>
            <p:cNvPr id="50" name="Rectangle 166">
              <a:extLst>
                <a:ext uri="{FF2B5EF4-FFF2-40B4-BE49-F238E27FC236}">
                  <a16:creationId xmlns:a16="http://schemas.microsoft.com/office/drawing/2014/main" id="{43D7F5B6-9D13-4D99-831C-6BCA1B58C284}"/>
                </a:ext>
              </a:extLst>
            </p:cNvPr>
            <p:cNvSpPr>
              <a:spLocks noChangeArrowheads="1"/>
            </p:cNvSpPr>
            <p:nvPr/>
          </p:nvSpPr>
          <p:spPr bwMode="gray">
            <a:xfrm>
              <a:off x="968253" y="6418580"/>
              <a:ext cx="709221" cy="10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defRPr sz="2000">
                  <a:solidFill>
                    <a:schemeClr val="accent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buChar char="§"/>
                <a:defRPr>
                  <a:solidFill>
                    <a:schemeClr val="tx1"/>
                  </a:solidFill>
                  <a:latin typeface="Arial" charset="0"/>
                  <a:cs typeface="Arial" charset="0"/>
                </a:defRPr>
              </a:lvl3pPr>
              <a:lvl4pPr marL="1600200" indent="-228600" algn="l" eaLnBrk="0" hangingPunct="0">
                <a:buClr>
                  <a:schemeClr val="tx1"/>
                </a:buClr>
                <a:buChar char="-"/>
                <a:defRPr>
                  <a:solidFill>
                    <a:schemeClr val="tx1"/>
                  </a:solidFill>
                  <a:latin typeface="Arial" charset="0"/>
                  <a:cs typeface="Arial" charset="0"/>
                </a:defRPr>
              </a:lvl4pPr>
              <a:lvl5pPr marL="2057400" indent="-228600" algn="l" eaLnBrk="0" hangingPunct="0">
                <a:buClr>
                  <a:schemeClr val="tx1"/>
                </a:buClr>
                <a:buChar char="-"/>
                <a:defRPr>
                  <a:solidFill>
                    <a:schemeClr val="tx1"/>
                  </a:solidFill>
                  <a:latin typeface="Arial" charset="0"/>
                  <a:cs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cs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cs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cs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cs typeface="Arial" charset="0"/>
                </a:defRPr>
              </a:lvl9pPr>
            </a:lstStyle>
            <a:p>
              <a:pPr algn="ctr" defTabSz="1175548" eaLnBrk="1" hangingPunct="1"/>
              <a:r>
                <a:rPr lang="de-DE" altLang="de-DE" sz="800" dirty="0">
                  <a:solidFill>
                    <a:srgbClr val="000000"/>
                  </a:solidFill>
                </a:rPr>
                <a:t>nicht bezifferbar</a:t>
              </a:r>
              <a:endParaRPr lang="de-DE" altLang="de-DE" sz="1700" dirty="0">
                <a:solidFill>
                  <a:prstClr val="black"/>
                </a:solidFill>
              </a:endParaRPr>
            </a:p>
          </p:txBody>
        </p:sp>
        <p:sp>
          <p:nvSpPr>
            <p:cNvPr id="51" name="Rechteck 50">
              <a:extLst>
                <a:ext uri="{FF2B5EF4-FFF2-40B4-BE49-F238E27FC236}">
                  <a16:creationId xmlns:a16="http://schemas.microsoft.com/office/drawing/2014/main" id="{6E200A29-289A-4901-9D04-40AE98CD3C8C}"/>
                </a:ext>
              </a:extLst>
            </p:cNvPr>
            <p:cNvSpPr/>
            <p:nvPr/>
          </p:nvSpPr>
          <p:spPr>
            <a:xfrm>
              <a:off x="855345" y="5815330"/>
              <a:ext cx="4657725" cy="198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548"/>
              <a:endParaRPr lang="de-DE" dirty="0">
                <a:solidFill>
                  <a:prstClr val="white"/>
                </a:solidFill>
              </a:endParaRPr>
            </a:p>
          </p:txBody>
        </p:sp>
      </p:grpSp>
    </p:spTree>
    <p:extLst>
      <p:ext uri="{BB962C8B-B14F-4D97-AF65-F5344CB8AC3E}">
        <p14:creationId xmlns:p14="http://schemas.microsoft.com/office/powerpoint/2010/main" val="301731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21</a:t>
            </a:fld>
            <a:endParaRPr lang="de-DE" dirty="0"/>
          </a:p>
        </p:txBody>
      </p:sp>
    </p:spTree>
    <p:extLst>
      <p:ext uri="{BB962C8B-B14F-4D97-AF65-F5344CB8AC3E}">
        <p14:creationId xmlns:p14="http://schemas.microsoft.com/office/powerpoint/2010/main" val="2256209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altLang="de-DE" sz="900" dirty="0">
                <a:solidFill>
                  <a:prstClr val="black"/>
                </a:solidFill>
                <a:latin typeface="Arial" panose="020B0604020202020204" pitchFamily="34" charset="0"/>
                <a:cs typeface="Arial" panose="020B0604020202020204" pitchFamily="34" charset="0"/>
              </a:rPr>
              <a:t>[Erläuterung zur Grafik]</a:t>
            </a:r>
          </a:p>
          <a:p>
            <a:pPr lvl="0" defTabSz="1218682"/>
            <a:r>
              <a:rPr lang="de-DE" altLang="de-DE" sz="900" dirty="0">
                <a:solidFill>
                  <a:prstClr val="black"/>
                </a:solidFill>
                <a:latin typeface="Arial" panose="020B0604020202020204" pitchFamily="34" charset="0"/>
                <a:cs typeface="Arial" panose="020B0604020202020204" pitchFamily="34" charset="0"/>
              </a:rPr>
              <a:t>Betriebliche Altersversorgung und Zeitwertkonten sind heute wichtige Instrumente zur Gewinnung und Bindung von Mitarbeitern. Damit kann ein Arbeitgeber seine Attraktivität steigern und sich im Wettbewerb um Fach- und Führungskräfte erfolgreich durchsetzen.</a:t>
            </a:r>
          </a:p>
          <a:p>
            <a:pPr lvl="0" defTabSz="1218682"/>
            <a:endParaRPr lang="de-DE" altLang="de-DE" sz="900" dirty="0">
              <a:solidFill>
                <a:prstClr val="black"/>
              </a:solidFill>
              <a:latin typeface="Arial" panose="020B0604020202020204" pitchFamily="34" charset="0"/>
              <a:cs typeface="Arial" panose="020B0604020202020204" pitchFamily="34" charset="0"/>
            </a:endParaRPr>
          </a:p>
          <a:p>
            <a:pPr lvl="0" defTabSz="1218682"/>
            <a:r>
              <a:rPr lang="de-DE" altLang="de-DE" sz="900" dirty="0">
                <a:solidFill>
                  <a:prstClr val="black"/>
                </a:solidFill>
                <a:latin typeface="Arial" panose="020B0604020202020204" pitchFamily="34" charset="0"/>
                <a:cs typeface="Arial" panose="020B0604020202020204" pitchFamily="34" charset="0"/>
              </a:rPr>
              <a:t>Wichtig ist das Zusammenspiel möglichst vieler personalpolitischer Instrumente, um so auch unterschiedlichen Präferenzen und Bedürfnissen bei den Mitarbeitern gerecht zu werden. Aber die </a:t>
            </a:r>
            <a:r>
              <a:rPr lang="de-DE" altLang="de-DE" sz="900" dirty="0" err="1">
                <a:solidFill>
                  <a:prstClr val="black"/>
                </a:solidFill>
                <a:latin typeface="Arial" panose="020B0604020202020204" pitchFamily="34" charset="0"/>
                <a:cs typeface="Arial" panose="020B0604020202020204" pitchFamily="34" charset="0"/>
              </a:rPr>
              <a:t>bAV</a:t>
            </a:r>
            <a:r>
              <a:rPr lang="de-DE" altLang="de-DE" sz="900" dirty="0">
                <a:solidFill>
                  <a:prstClr val="black"/>
                </a:solidFill>
                <a:latin typeface="Arial" panose="020B0604020202020204" pitchFamily="34" charset="0"/>
                <a:cs typeface="Arial" panose="020B0604020202020204" pitchFamily="34" charset="0"/>
              </a:rPr>
              <a:t> ist das einzige Instrument, welches eine sichere Rente bieten kann.</a:t>
            </a:r>
          </a:p>
          <a:p>
            <a:pPr lvl="0" defTabSz="1218682"/>
            <a:endParaRPr lang="de-DE" altLang="de-DE" sz="900" dirty="0">
              <a:solidFill>
                <a:prstClr val="black"/>
              </a:solidFill>
              <a:latin typeface="Arial" panose="020B0604020202020204" pitchFamily="34" charset="0"/>
              <a:cs typeface="Arial" panose="020B0604020202020204" pitchFamily="34" charset="0"/>
            </a:endParaRPr>
          </a:p>
          <a:p>
            <a:pPr lvl="0" defTabSz="979418">
              <a:defRPr/>
            </a:pPr>
            <a:endParaRPr lang="de-DE" altLang="de-DE" sz="900" dirty="0">
              <a:solidFill>
                <a:prstClr val="black"/>
              </a:solidFill>
              <a:latin typeface="Arial" panose="020B0604020202020204" pitchFamily="34" charset="0"/>
              <a:cs typeface="Arial" panose="020B0604020202020204" pitchFamily="34" charset="0"/>
            </a:endParaRPr>
          </a:p>
          <a:p>
            <a:pPr lvl="0" defTabSz="979418">
              <a:defRPr/>
            </a:pPr>
            <a:endParaRPr lang="de-DE" altLang="de-DE" sz="900" dirty="0">
              <a:solidFill>
                <a:prstClr val="black"/>
              </a:solidFill>
              <a:latin typeface="Arial" panose="020B0604020202020204" pitchFamily="34" charset="0"/>
              <a:cs typeface="Arial" panose="020B0604020202020204" pitchFamily="34" charset="0"/>
            </a:endParaRP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22</a:t>
            </a:fld>
            <a:endParaRPr lang="de-DE" dirty="0"/>
          </a:p>
        </p:txBody>
      </p:sp>
    </p:spTree>
    <p:extLst>
      <p:ext uri="{BB962C8B-B14F-4D97-AF65-F5344CB8AC3E}">
        <p14:creationId xmlns:p14="http://schemas.microsoft.com/office/powerpoint/2010/main" val="1764987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23</a:t>
            </a:fld>
            <a:endParaRPr lang="de-DE" dirty="0"/>
          </a:p>
        </p:txBody>
      </p:sp>
    </p:spTree>
    <p:extLst>
      <p:ext uri="{BB962C8B-B14F-4D97-AF65-F5344CB8AC3E}">
        <p14:creationId xmlns:p14="http://schemas.microsoft.com/office/powerpoint/2010/main" val="2693556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24</a:t>
            </a:fld>
            <a:endParaRPr lang="de-DE" dirty="0"/>
          </a:p>
        </p:txBody>
      </p:sp>
    </p:spTree>
    <p:extLst>
      <p:ext uri="{BB962C8B-B14F-4D97-AF65-F5344CB8AC3E}">
        <p14:creationId xmlns:p14="http://schemas.microsoft.com/office/powerpoint/2010/main" val="1575004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25</a:t>
            </a:fld>
            <a:endParaRPr lang="de-DE" dirty="0"/>
          </a:p>
        </p:txBody>
      </p:sp>
    </p:spTree>
    <p:extLst>
      <p:ext uri="{BB962C8B-B14F-4D97-AF65-F5344CB8AC3E}">
        <p14:creationId xmlns:p14="http://schemas.microsoft.com/office/powerpoint/2010/main" val="2956165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26</a:t>
            </a:fld>
            <a:endParaRPr lang="de-DE" dirty="0"/>
          </a:p>
        </p:txBody>
      </p:sp>
    </p:spTree>
    <p:extLst>
      <p:ext uri="{BB962C8B-B14F-4D97-AF65-F5344CB8AC3E}">
        <p14:creationId xmlns:p14="http://schemas.microsoft.com/office/powerpoint/2010/main" val="358981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27</a:t>
            </a:fld>
            <a:endParaRPr lang="de-DE" dirty="0"/>
          </a:p>
        </p:txBody>
      </p:sp>
    </p:spTree>
    <p:extLst>
      <p:ext uri="{BB962C8B-B14F-4D97-AF65-F5344CB8AC3E}">
        <p14:creationId xmlns:p14="http://schemas.microsoft.com/office/powerpoint/2010/main" val="2844872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sz="900" dirty="0">
                <a:solidFill>
                  <a:prstClr val="black"/>
                </a:solidFill>
                <a:latin typeface="Arial" panose="020B0604020202020204" pitchFamily="34" charset="0"/>
                <a:cs typeface="Arial" panose="020B0604020202020204" pitchFamily="34" charset="0"/>
              </a:rPr>
              <a:t>[Ergänzende Informationen]</a:t>
            </a:r>
          </a:p>
          <a:p>
            <a:pPr lvl="0" defTabSz="1218682"/>
            <a:r>
              <a:rPr lang="de-DE" sz="900" dirty="0">
                <a:solidFill>
                  <a:prstClr val="black"/>
                </a:solidFill>
                <a:latin typeface="Arial" panose="020B0604020202020204" pitchFamily="34" charset="0"/>
                <a:cs typeface="Arial" panose="020B0604020202020204" pitchFamily="34" charset="0"/>
              </a:rPr>
              <a:t>Definition "laufender Bruttolohn"</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Zum laufenden Lohn zählen z.B. Monatsgehälter, Mehrarbeitsvergütung, Zulagen und Zuschläge.</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Zum laufenden Lohn zählen nicht und sind damit unschädlich z. B. das 13./14. Monatsgehalt, Gratifikationen, Jubiläums- und Weihnachtszuwendungen, Urlaubsgelder, Abfindungen.</a:t>
            </a:r>
          </a:p>
          <a:p>
            <a:pPr marL="185681" lvl="0" indent="-185681" defTabSz="1218682">
              <a:buFont typeface="Wingdings" panose="05000000000000000000" pitchFamily="2" charset="2"/>
              <a:buChar char="§"/>
            </a:pPr>
            <a:endParaRPr lang="de-DE" sz="900" dirty="0">
              <a:solidFill>
                <a:prstClr val="black"/>
              </a:solidFill>
              <a:latin typeface="Arial" panose="020B0604020202020204" pitchFamily="34" charset="0"/>
              <a:cs typeface="Arial" panose="020B0604020202020204" pitchFamily="34" charset="0"/>
            </a:endParaRPr>
          </a:p>
          <a:p>
            <a:pPr lvl="0" defTabSz="990296">
              <a:defRPr/>
            </a:pPr>
            <a:r>
              <a:rPr lang="de-DE" sz="900" dirty="0">
                <a:solidFill>
                  <a:prstClr val="black"/>
                </a:solidFill>
                <a:latin typeface="Arial" panose="020B0604020202020204" pitchFamily="34" charset="0"/>
                <a:cs typeface="Arial" panose="020B0604020202020204" pitchFamily="34" charset="0"/>
              </a:rPr>
              <a:t>Hinweis: Die für den Arbeitnehmer geltend gemachten Förderbeträge sind zurückzugewähren, wenn die Anwartschaft, die durch den Arbeitgeberbeitrag entstanden ist, später bei vorzeitigem Ausscheiden verfällt und sich daraus eine Rückzahlung an den Arbeitgeber ergibt. </a:t>
            </a: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28</a:t>
            </a:fld>
            <a:endParaRPr lang="de-DE" dirty="0"/>
          </a:p>
        </p:txBody>
      </p:sp>
    </p:spTree>
    <p:extLst>
      <p:ext uri="{BB962C8B-B14F-4D97-AF65-F5344CB8AC3E}">
        <p14:creationId xmlns:p14="http://schemas.microsoft.com/office/powerpoint/2010/main" val="1612801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29</a:t>
            </a:fld>
            <a:endParaRPr lang="de-DE" dirty="0"/>
          </a:p>
        </p:txBody>
      </p:sp>
    </p:spTree>
    <p:extLst>
      <p:ext uri="{BB962C8B-B14F-4D97-AF65-F5344CB8AC3E}">
        <p14:creationId xmlns:p14="http://schemas.microsoft.com/office/powerpoint/2010/main" val="360296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3</a:t>
            </a:fld>
            <a:endParaRPr lang="de-DE" dirty="0"/>
          </a:p>
        </p:txBody>
      </p:sp>
    </p:spTree>
    <p:extLst>
      <p:ext uri="{BB962C8B-B14F-4D97-AF65-F5344CB8AC3E}">
        <p14:creationId xmlns:p14="http://schemas.microsoft.com/office/powerpoint/2010/main" val="67135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30</a:t>
            </a:fld>
            <a:endParaRPr lang="de-DE" dirty="0"/>
          </a:p>
        </p:txBody>
      </p:sp>
    </p:spTree>
    <p:extLst>
      <p:ext uri="{BB962C8B-B14F-4D97-AF65-F5344CB8AC3E}">
        <p14:creationId xmlns:p14="http://schemas.microsoft.com/office/powerpoint/2010/main" val="917619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buClr>
                <a:srgbClr val="4F81BD"/>
              </a:buClr>
            </a:pPr>
            <a:r>
              <a:rPr lang="de-DE" sz="1000" dirty="0">
                <a:solidFill>
                  <a:prstClr val="black"/>
                </a:solidFill>
                <a:latin typeface="Arial" panose="020B0604020202020204" pitchFamily="34" charset="0"/>
                <a:cs typeface="Arial" panose="020B0604020202020204" pitchFamily="34" charset="0"/>
              </a:rPr>
              <a:t>[ergänzende Infos]</a:t>
            </a:r>
          </a:p>
          <a:p>
            <a:pPr marL="309442" lvl="0" indent="-309442" defTabSz="1218682">
              <a:buClr>
                <a:prstClr val="black"/>
              </a:buClr>
              <a:buFont typeface="Arial" panose="020B0604020202020204" pitchFamily="34" charset="0"/>
              <a:buChar char="•"/>
            </a:pPr>
            <a:r>
              <a:rPr lang="de-DE" sz="1000" dirty="0">
                <a:solidFill>
                  <a:prstClr val="black"/>
                </a:solidFill>
                <a:latin typeface="Arial" panose="020B0604020202020204" pitchFamily="34" charset="0"/>
                <a:cs typeface="Arial" panose="020B0604020202020204" pitchFamily="34" charset="0"/>
              </a:rPr>
              <a:t>Ein Tagesgeldzinssatz kann sich täglich ändern </a:t>
            </a:r>
          </a:p>
          <a:p>
            <a:pPr marL="309442" lvl="0" indent="-309442" defTabSz="1218682">
              <a:buClr>
                <a:prstClr val="black"/>
              </a:buClr>
              <a:buFont typeface="Arial" panose="020B0604020202020204" pitchFamily="34" charset="0"/>
              <a:buChar char="•"/>
            </a:pPr>
            <a:r>
              <a:rPr lang="de-DE" sz="1000" dirty="0">
                <a:solidFill>
                  <a:prstClr val="black"/>
                </a:solidFill>
                <a:latin typeface="Arial" panose="020B0604020202020204" pitchFamily="34" charset="0"/>
                <a:cs typeface="Arial" panose="020B0604020202020204" pitchFamily="34" charset="0"/>
              </a:rPr>
              <a:t>Ein Sparbuchzinssatz kann sich täglich ändern </a:t>
            </a:r>
          </a:p>
          <a:p>
            <a:pPr marL="309442" lvl="0" indent="-309442" defTabSz="1218682">
              <a:buClr>
                <a:prstClr val="black"/>
              </a:buClr>
              <a:buFont typeface="Arial" panose="020B0604020202020204" pitchFamily="34" charset="0"/>
              <a:buChar char="•"/>
            </a:pPr>
            <a:r>
              <a:rPr lang="de-DE" sz="1000" dirty="0">
                <a:solidFill>
                  <a:prstClr val="black"/>
                </a:solidFill>
                <a:latin typeface="Arial" panose="020B0604020202020204" pitchFamily="34" charset="0"/>
                <a:cs typeface="Arial" panose="020B0604020202020204" pitchFamily="34" charset="0"/>
              </a:rPr>
              <a:t>10-jährige Bundesanleihen sind garantiert für 10 Jahre </a:t>
            </a:r>
          </a:p>
          <a:p>
            <a:pPr lvl="0" defTabSz="1218682"/>
            <a:r>
              <a:rPr lang="de-DE" sz="1000" dirty="0">
                <a:solidFill>
                  <a:srgbClr val="4F81BD"/>
                </a:solidFill>
                <a:latin typeface="Arial" charset="0"/>
                <a:cs typeface="Arial" panose="020B0604020202020204" pitchFamily="34" charset="0"/>
              </a:rPr>
              <a:t> </a:t>
            </a:r>
          </a:p>
          <a:p>
            <a:pPr lvl="0" defTabSz="1218682"/>
            <a:r>
              <a:rPr lang="de-DE" sz="1000" dirty="0">
                <a:solidFill>
                  <a:prstClr val="black"/>
                </a:solidFill>
                <a:latin typeface="Arial" charset="0"/>
                <a:cs typeface="Arial" panose="020B0604020202020204" pitchFamily="34" charset="0"/>
              </a:rPr>
              <a:t>Der Gesetzgeber schreibt keinen konkreten Prozentsatz für eine Anlage in Anleihen vor.</a:t>
            </a:r>
          </a:p>
          <a:p>
            <a:pPr lvl="0" defTabSz="1218682"/>
            <a:r>
              <a:rPr lang="de-DE" sz="1000" dirty="0">
                <a:solidFill>
                  <a:prstClr val="black"/>
                </a:solidFill>
                <a:latin typeface="Arial" charset="0"/>
                <a:cs typeface="Arial" panose="020B0604020202020204" pitchFamily="34" charset="0"/>
              </a:rPr>
              <a:t>Die jeweilige Anlage ergibt sich aus den Solvency-II-Richtlinien, die die Spielräume bei einer Kapitalanlage in Assets mit höheren Renditechancen dadurch beeinflussen, dass diese mit mehr Eigenkapital hinterlegt werden müssen (z. B. erfordert ein Investment in europäische Staatsanleihen kein zusätzliches </a:t>
            </a:r>
            <a:r>
              <a:rPr lang="de-DE" sz="1000" dirty="0" err="1">
                <a:solidFill>
                  <a:prstClr val="black"/>
                </a:solidFill>
                <a:latin typeface="Arial" charset="0"/>
                <a:cs typeface="Arial" panose="020B0604020202020204" pitchFamily="34" charset="0"/>
              </a:rPr>
              <a:t>Solvenzkapital</a:t>
            </a:r>
            <a:r>
              <a:rPr lang="de-DE" sz="1000" dirty="0">
                <a:solidFill>
                  <a:prstClr val="black"/>
                </a:solidFill>
                <a:latin typeface="Arial" charset="0"/>
                <a:cs typeface="Arial" panose="020B0604020202020204" pitchFamily="34" charset="0"/>
              </a:rPr>
              <a:t>, ein Investment in europäische Aktien hingegen erfordert zum Ausgleich möglicher Schwankungsrisiken zusätzliches </a:t>
            </a:r>
            <a:r>
              <a:rPr lang="de-DE" sz="1000" dirty="0" err="1">
                <a:solidFill>
                  <a:prstClr val="black"/>
                </a:solidFill>
                <a:latin typeface="Arial" charset="0"/>
                <a:cs typeface="Arial" panose="020B0604020202020204" pitchFamily="34" charset="0"/>
              </a:rPr>
              <a:t>Solvenzkapital</a:t>
            </a:r>
            <a:r>
              <a:rPr lang="de-DE" sz="1000" dirty="0">
                <a:solidFill>
                  <a:prstClr val="black"/>
                </a:solidFill>
                <a:latin typeface="Arial" charset="0"/>
                <a:cs typeface="Arial" panose="020B0604020202020204" pitchFamily="34" charset="0"/>
              </a:rPr>
              <a:t>). Je höher die Renditeerwartung, desto höher die Kapitalbindung.</a:t>
            </a:r>
          </a:p>
          <a:p>
            <a:pPr lvl="0" defTabSz="1218682"/>
            <a:endParaRPr lang="de-DE" sz="1000" dirty="0">
              <a:solidFill>
                <a:prstClr val="black"/>
              </a:solidFill>
              <a:latin typeface="Arial" panose="020B0604020202020204" pitchFamily="34" charset="0"/>
              <a:cs typeface="Arial" panose="020B0604020202020204" pitchFamily="34" charset="0"/>
            </a:endParaRP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31</a:t>
            </a:fld>
            <a:endParaRPr lang="de-DE" dirty="0"/>
          </a:p>
        </p:txBody>
      </p:sp>
    </p:spTree>
    <p:extLst>
      <p:ext uri="{BB962C8B-B14F-4D97-AF65-F5344CB8AC3E}">
        <p14:creationId xmlns:p14="http://schemas.microsoft.com/office/powerpoint/2010/main" val="432097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sz="1000" dirty="0">
                <a:solidFill>
                  <a:prstClr val="black"/>
                </a:solidFill>
                <a:latin typeface="Arial" panose="020B0604020202020204" pitchFamily="34" charset="0"/>
                <a:cs typeface="Arial" panose="020B0604020202020204" pitchFamily="34" charset="0"/>
              </a:rPr>
              <a:t>[Ergänzende Infos]</a:t>
            </a:r>
          </a:p>
          <a:p>
            <a:pPr lvl="0" defTabSz="1218682"/>
            <a:r>
              <a:rPr lang="de-DE" sz="1000" dirty="0">
                <a:solidFill>
                  <a:prstClr val="black"/>
                </a:solidFill>
                <a:latin typeface="Arial" panose="020B0604020202020204" pitchFamily="34" charset="0"/>
                <a:cs typeface="Arial" panose="020B0604020202020204" pitchFamily="34" charset="0"/>
              </a:rPr>
              <a:t>Beispiel: Ein 35-jähriger Mann möchte zu Rentenbeginn mit 67 Jahren 100.000 € zur Verfügung haben. Welche monatliche Sparleistung ist bei unterschiedlichen Zinssätzen notwendig, um dieses Ziel zu erreichen?</a:t>
            </a: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32</a:t>
            </a:fld>
            <a:endParaRPr lang="de-DE" dirty="0"/>
          </a:p>
        </p:txBody>
      </p:sp>
    </p:spTree>
    <p:extLst>
      <p:ext uri="{BB962C8B-B14F-4D97-AF65-F5344CB8AC3E}">
        <p14:creationId xmlns:p14="http://schemas.microsoft.com/office/powerpoint/2010/main" val="3529051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33</a:t>
            </a:fld>
            <a:endParaRPr lang="de-DE"/>
          </a:p>
        </p:txBody>
      </p:sp>
    </p:spTree>
    <p:extLst>
      <p:ext uri="{BB962C8B-B14F-4D97-AF65-F5344CB8AC3E}">
        <p14:creationId xmlns:p14="http://schemas.microsoft.com/office/powerpoint/2010/main" val="250236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34</a:t>
            </a:fld>
            <a:endParaRPr lang="de-DE" dirty="0"/>
          </a:p>
        </p:txBody>
      </p:sp>
    </p:spTree>
    <p:extLst>
      <p:ext uri="{BB962C8B-B14F-4D97-AF65-F5344CB8AC3E}">
        <p14:creationId xmlns:p14="http://schemas.microsoft.com/office/powerpoint/2010/main" val="1921585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lnSpc>
                <a:spcPct val="110000"/>
              </a:lnSpc>
            </a:pPr>
            <a:r>
              <a:rPr lang="de-DE" altLang="de-DE" sz="900" dirty="0">
                <a:solidFill>
                  <a:prstClr val="black"/>
                </a:solidFill>
                <a:latin typeface="Arial" panose="020B0604020202020204" pitchFamily="34" charset="0"/>
                <a:cs typeface="Times New Roman" pitchFamily="18" charset="0"/>
              </a:rPr>
              <a:t>[Ergänzende Infos]</a:t>
            </a:r>
          </a:p>
          <a:p>
            <a:pPr lvl="0" defTabSz="1218682">
              <a:lnSpc>
                <a:spcPct val="110000"/>
              </a:lnSpc>
            </a:pPr>
            <a:r>
              <a:rPr lang="de-DE" altLang="de-DE" sz="900" dirty="0">
                <a:solidFill>
                  <a:prstClr val="black"/>
                </a:solidFill>
                <a:latin typeface="Arial" panose="020B0604020202020204" pitchFamily="34" charset="0"/>
                <a:ea typeface="MS PGothic" pitchFamily="34" charset="-128"/>
                <a:cs typeface="Arial" panose="020B0604020202020204" pitchFamily="34" charset="0"/>
              </a:rPr>
              <a:t>Definition Spitzenkräfte: Fach- und Führungskräfte mit einem Einkommen über der Beitragsbemessungsgrenze DRV</a:t>
            </a:r>
            <a:endParaRPr lang="de-DE" altLang="de-DE" sz="900" dirty="0">
              <a:solidFill>
                <a:prstClr val="black"/>
              </a:solidFill>
              <a:latin typeface="Arial" panose="020B0604020202020204" pitchFamily="34" charset="0"/>
              <a:cs typeface="Times New Roman" pitchFamily="18" charset="0"/>
            </a:endParaRPr>
          </a:p>
          <a:p>
            <a:pPr lvl="0" defTabSz="1218682">
              <a:lnSpc>
                <a:spcPct val="110000"/>
              </a:lnSpc>
            </a:pPr>
            <a:endParaRPr lang="de-DE" altLang="de-DE" sz="900" dirty="0">
              <a:solidFill>
                <a:prstClr val="black"/>
              </a:solidFill>
              <a:latin typeface="Arial" panose="020B0604020202020204" pitchFamily="34" charset="0"/>
              <a:cs typeface="Times New Roman" pitchFamily="18" charset="0"/>
            </a:endParaRPr>
          </a:p>
          <a:p>
            <a:pPr lvl="0" defTabSz="1218682">
              <a:lnSpc>
                <a:spcPct val="110000"/>
              </a:lnSpc>
            </a:pPr>
            <a:r>
              <a:rPr lang="de-DE" altLang="de-DE" sz="900" dirty="0">
                <a:solidFill>
                  <a:prstClr val="black"/>
                </a:solidFill>
                <a:latin typeface="Arial" panose="020B0604020202020204" pitchFamily="34" charset="0"/>
                <a:cs typeface="Times New Roman" pitchFamily="18" charset="0"/>
              </a:rPr>
              <a:t>Führungskraft:</a:t>
            </a:r>
          </a:p>
          <a:p>
            <a:pPr marL="179160" lvl="0" indent="-179160"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Kommuniziert Ziele und Visionen des Unternehmens</a:t>
            </a:r>
          </a:p>
          <a:p>
            <a:pPr marL="179160" lvl="0" indent="-179160"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Schnittstelle zwischen Unternehmensmanagement und Arbeitnehmer</a:t>
            </a:r>
          </a:p>
          <a:p>
            <a:pPr marL="179160" lvl="0" indent="-179160"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Motiviert und führt die Mitarbeiter</a:t>
            </a:r>
          </a:p>
          <a:p>
            <a:pPr marL="179160" lvl="0" indent="-179160"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Unterstützt das Management in schwierigen Verhandlungen </a:t>
            </a:r>
          </a:p>
          <a:p>
            <a:pPr marL="179160" lvl="0" indent="-179160"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Gestaltet Entscheidungsprozesse</a:t>
            </a:r>
          </a:p>
          <a:p>
            <a:pPr marL="179160" lvl="0" indent="-179160"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Organisiert Reporting/Kontrolle</a:t>
            </a:r>
          </a:p>
          <a:p>
            <a:pPr marL="179160" lvl="0" indent="-179160"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Wählt Mitarbeiter aus und entscheidet über deren Einsatz </a:t>
            </a:r>
            <a:endParaRPr lang="de-DE" altLang="de-DE" sz="900" dirty="0">
              <a:solidFill>
                <a:prstClr val="black"/>
              </a:solidFill>
              <a:latin typeface="Arial" panose="020B0604020202020204" pitchFamily="34" charset="0"/>
              <a:cs typeface="Times New Roman" pitchFamily="18" charset="0"/>
            </a:endParaRPr>
          </a:p>
          <a:p>
            <a:pPr lvl="0" defTabSz="1218682">
              <a:lnSpc>
                <a:spcPct val="110000"/>
              </a:lnSpc>
            </a:pPr>
            <a:endParaRPr lang="de-DE" altLang="de-DE" sz="900" dirty="0">
              <a:solidFill>
                <a:prstClr val="black"/>
              </a:solidFill>
              <a:latin typeface="Arial" panose="020B0604020202020204" pitchFamily="34" charset="0"/>
              <a:cs typeface="Times New Roman" pitchFamily="18" charset="0"/>
            </a:endParaRPr>
          </a:p>
          <a:p>
            <a:pPr lvl="0" defTabSz="1218682">
              <a:lnSpc>
                <a:spcPct val="110000"/>
              </a:lnSpc>
            </a:pPr>
            <a:r>
              <a:rPr lang="de-DE" altLang="de-DE" sz="900" dirty="0">
                <a:solidFill>
                  <a:prstClr val="black"/>
                </a:solidFill>
                <a:latin typeface="Arial" panose="020B0604020202020204" pitchFamily="34" charset="0"/>
                <a:cs typeface="Times New Roman" pitchFamily="18" charset="0"/>
              </a:rPr>
              <a:t>Fachkraft:</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Know-how-Träger eines speziellen Produktions- oder Produktbereichs</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Hohe Strahlkraft als personifizierter Kompetenzträger des Unternehmens nach außen </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Starke Kundenbindung durch operative Zusammenarbeit </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Innovations- und Ideenentwickler </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Leitfigur für andere Mitarbeiter</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Fördert Wissenstransfer</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Optimiert die Prozessorganisation</a:t>
            </a:r>
          </a:p>
          <a:p>
            <a:pPr lvl="0" defTabSz="1218682">
              <a:lnSpc>
                <a:spcPct val="110000"/>
              </a:lnSpc>
            </a:pPr>
            <a:endParaRPr lang="de-DE" altLang="de-DE" sz="900" dirty="0">
              <a:solidFill>
                <a:prstClr val="black"/>
              </a:solidFill>
              <a:latin typeface="Arial" panose="020B0604020202020204" pitchFamily="34" charset="0"/>
              <a:cs typeface="Times New Roman" pitchFamily="18" charset="0"/>
            </a:endParaRPr>
          </a:p>
          <a:p>
            <a:pPr lvl="0" defTabSz="1218682">
              <a:lnSpc>
                <a:spcPct val="110000"/>
              </a:lnSpc>
            </a:pPr>
            <a:r>
              <a:rPr lang="de-DE" altLang="de-DE" sz="900" dirty="0">
                <a:solidFill>
                  <a:prstClr val="black"/>
                </a:solidFill>
                <a:latin typeface="Arial" panose="020B0604020202020204" pitchFamily="34" charset="0"/>
                <a:cs typeface="Times New Roman" pitchFamily="18" charset="0"/>
              </a:rPr>
              <a:t>Der Unternehmenserfolg hängt in vielen Betrieben von wenigen Mitarbeitern ab. </a:t>
            </a:r>
          </a:p>
          <a:p>
            <a:pPr lvl="0" defTabSz="1218682">
              <a:lnSpc>
                <a:spcPct val="110000"/>
              </a:lnSpc>
            </a:pPr>
            <a:r>
              <a:rPr lang="de-DE" altLang="de-DE" sz="900" dirty="0">
                <a:solidFill>
                  <a:prstClr val="black"/>
                </a:solidFill>
                <a:latin typeface="Arial" panose="020B0604020202020204" pitchFamily="34" charset="0"/>
                <a:cs typeface="Times New Roman" pitchFamily="18" charset="0"/>
              </a:rPr>
              <a:t>Die Folgen bei deren Verlust können vielfältig sein:</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Produktionsausfälle oder verzögerte Aufträge können </a:t>
            </a:r>
            <a:br>
              <a:rPr lang="de-DE" altLang="de-DE" sz="900" dirty="0">
                <a:solidFill>
                  <a:prstClr val="black"/>
                </a:solidFill>
                <a:latin typeface="Arial" charset="0"/>
                <a:cs typeface="Arial" charset="0"/>
              </a:rPr>
            </a:br>
            <a:r>
              <a:rPr lang="de-DE" altLang="de-DE" sz="900" dirty="0">
                <a:solidFill>
                  <a:prstClr val="black"/>
                </a:solidFill>
                <a:latin typeface="Arial" charset="0"/>
                <a:cs typeface="Arial" charset="0"/>
              </a:rPr>
              <a:t>zu Reputationsverlust und Auftragsausfällen führen</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Know-how-Verlust durch ausgeschiedene Mitarbeiter</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Vergeblich investierte Ausbildungs- und Schulungskosten</a:t>
            </a:r>
          </a:p>
          <a:p>
            <a:pPr marL="192558" lvl="0" indent="-192558" defTabSz="1218682" fontAlgn="base">
              <a:spcBef>
                <a:spcPct val="0"/>
              </a:spcBef>
              <a:buClr>
                <a:prstClr val="black"/>
              </a:buClr>
              <a:buFont typeface="Arial" panose="020B0604020202020204" pitchFamily="34" charset="0"/>
              <a:buChar char="•"/>
            </a:pPr>
            <a:r>
              <a:rPr lang="de-DE" altLang="de-DE" sz="900" dirty="0">
                <a:solidFill>
                  <a:prstClr val="black"/>
                </a:solidFill>
                <a:latin typeface="Arial" charset="0"/>
                <a:cs typeface="Arial" charset="0"/>
              </a:rPr>
              <a:t>Zusätzliche Kosten für Neueinstellungen</a:t>
            </a: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35</a:t>
            </a:fld>
            <a:endParaRPr lang="de-DE" dirty="0"/>
          </a:p>
        </p:txBody>
      </p:sp>
    </p:spTree>
    <p:extLst>
      <p:ext uri="{BB962C8B-B14F-4D97-AF65-F5344CB8AC3E}">
        <p14:creationId xmlns:p14="http://schemas.microsoft.com/office/powerpoint/2010/main" val="4038071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36</a:t>
            </a:fld>
            <a:endParaRPr lang="de-DE" dirty="0"/>
          </a:p>
        </p:txBody>
      </p:sp>
    </p:spTree>
    <p:extLst>
      <p:ext uri="{BB962C8B-B14F-4D97-AF65-F5344CB8AC3E}">
        <p14:creationId xmlns:p14="http://schemas.microsoft.com/office/powerpoint/2010/main" val="3295540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37</a:t>
            </a:fld>
            <a:endParaRPr lang="de-DE" dirty="0"/>
          </a:p>
        </p:txBody>
      </p:sp>
    </p:spTree>
    <p:extLst>
      <p:ext uri="{BB962C8B-B14F-4D97-AF65-F5344CB8AC3E}">
        <p14:creationId xmlns:p14="http://schemas.microsoft.com/office/powerpoint/2010/main" val="2262452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38</a:t>
            </a:fld>
            <a:endParaRPr lang="de-DE" dirty="0"/>
          </a:p>
        </p:txBody>
      </p:sp>
    </p:spTree>
    <p:extLst>
      <p:ext uri="{BB962C8B-B14F-4D97-AF65-F5344CB8AC3E}">
        <p14:creationId xmlns:p14="http://schemas.microsoft.com/office/powerpoint/2010/main" val="2461084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39</a:t>
            </a:fld>
            <a:endParaRPr lang="de-DE" dirty="0"/>
          </a:p>
        </p:txBody>
      </p:sp>
    </p:spTree>
    <p:extLst>
      <p:ext uri="{BB962C8B-B14F-4D97-AF65-F5344CB8AC3E}">
        <p14:creationId xmlns:p14="http://schemas.microsoft.com/office/powerpoint/2010/main" val="98463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4</a:t>
            </a:fld>
            <a:endParaRPr lang="de-DE" dirty="0"/>
          </a:p>
        </p:txBody>
      </p:sp>
    </p:spTree>
    <p:extLst>
      <p:ext uri="{BB962C8B-B14F-4D97-AF65-F5344CB8AC3E}">
        <p14:creationId xmlns:p14="http://schemas.microsoft.com/office/powerpoint/2010/main" val="2785783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altLang="de-DE" sz="900" dirty="0">
                <a:solidFill>
                  <a:prstClr val="black"/>
                </a:solidFill>
                <a:latin typeface="Arial" panose="020B0604020202020204" pitchFamily="34" charset="0"/>
                <a:cs typeface="Arial" panose="020B0604020202020204" pitchFamily="34" charset="0"/>
              </a:rPr>
              <a:t>[Ergänzende Infos]</a:t>
            </a:r>
          </a:p>
          <a:p>
            <a:pPr lvl="0" defTabSz="1218682"/>
            <a:r>
              <a:rPr lang="de-DE" altLang="de-DE" sz="900" dirty="0">
                <a:solidFill>
                  <a:prstClr val="black"/>
                </a:solidFill>
                <a:latin typeface="Arial" panose="020B0604020202020204" pitchFamily="34" charset="0"/>
                <a:cs typeface="Arial" panose="020B0604020202020204" pitchFamily="34" charset="0"/>
              </a:rPr>
              <a:t>Einzelheiten siehe FVB-Merkblatt „Mitarbeitende Ehegatten“ (FVB---0265Z0) </a:t>
            </a:r>
          </a:p>
          <a:p>
            <a:pPr lvl="0" defTabSz="1218682"/>
            <a:endParaRPr lang="en-US" altLang="de-DE" sz="900" dirty="0">
              <a:solidFill>
                <a:prstClr val="black"/>
              </a:solidFill>
              <a:latin typeface="Arial"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40</a:t>
            </a:fld>
            <a:endParaRPr lang="de-DE" dirty="0"/>
          </a:p>
        </p:txBody>
      </p:sp>
    </p:spTree>
    <p:extLst>
      <p:ext uri="{BB962C8B-B14F-4D97-AF65-F5344CB8AC3E}">
        <p14:creationId xmlns:p14="http://schemas.microsoft.com/office/powerpoint/2010/main" val="1701021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41</a:t>
            </a:fld>
            <a:endParaRPr lang="de-DE" dirty="0"/>
          </a:p>
        </p:txBody>
      </p:sp>
    </p:spTree>
    <p:extLst>
      <p:ext uri="{BB962C8B-B14F-4D97-AF65-F5344CB8AC3E}">
        <p14:creationId xmlns:p14="http://schemas.microsoft.com/office/powerpoint/2010/main" val="147042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42</a:t>
            </a:fld>
            <a:endParaRPr lang="de-DE" dirty="0"/>
          </a:p>
        </p:txBody>
      </p:sp>
    </p:spTree>
    <p:extLst>
      <p:ext uri="{BB962C8B-B14F-4D97-AF65-F5344CB8AC3E}">
        <p14:creationId xmlns:p14="http://schemas.microsoft.com/office/powerpoint/2010/main" val="280463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43</a:t>
            </a:fld>
            <a:endParaRPr lang="de-DE" dirty="0"/>
          </a:p>
        </p:txBody>
      </p:sp>
    </p:spTree>
    <p:extLst>
      <p:ext uri="{BB962C8B-B14F-4D97-AF65-F5344CB8AC3E}">
        <p14:creationId xmlns:p14="http://schemas.microsoft.com/office/powerpoint/2010/main" val="676040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990478">
              <a:defRPr/>
            </a:pPr>
            <a:r>
              <a:rPr lang="de-DE" altLang="de-DE" sz="900" dirty="0">
                <a:solidFill>
                  <a:prstClr val="black"/>
                </a:solidFill>
                <a:latin typeface="Arial" panose="020B0604020202020204" pitchFamily="34" charset="0"/>
                <a:cs typeface="Arial" panose="020B0604020202020204" pitchFamily="34" charset="0"/>
              </a:rPr>
              <a:t>[Inhaltlich ergänzende Informationen]</a:t>
            </a:r>
          </a:p>
          <a:p>
            <a:pPr lvl="0" defTabSz="990478">
              <a:defRPr/>
            </a:pPr>
            <a:endParaRPr lang="de-DE" altLang="de-DE" sz="900" dirty="0">
              <a:solidFill>
                <a:prstClr val="black"/>
              </a:solidFill>
              <a:latin typeface="Arial" panose="020B0604020202020204" pitchFamily="34" charset="0"/>
              <a:cs typeface="Arial" panose="020B0604020202020204" pitchFamily="34" charset="0"/>
            </a:endParaRPr>
          </a:p>
          <a:p>
            <a:pPr lvl="0" defTabSz="1218682"/>
            <a:r>
              <a:rPr lang="de-DE" altLang="de-DE" sz="900" dirty="0">
                <a:solidFill>
                  <a:prstClr val="black"/>
                </a:solidFill>
                <a:latin typeface="Arial" panose="020B0604020202020204" pitchFamily="34" charset="0"/>
                <a:cs typeface="Arial" panose="020B0604020202020204" pitchFamily="34" charset="0"/>
              </a:rPr>
              <a:t>Ursachen BU: </a:t>
            </a:r>
          </a:p>
          <a:p>
            <a:pPr lvl="0" defTabSz="1218682"/>
            <a:r>
              <a:rPr lang="de-DE" altLang="de-DE" sz="900" dirty="0">
                <a:solidFill>
                  <a:prstClr val="black"/>
                </a:solidFill>
                <a:latin typeface="Arial" panose="020B0604020202020204" pitchFamily="34" charset="0"/>
                <a:cs typeface="Arial" panose="020B0604020202020204" pitchFamily="34" charset="0"/>
              </a:rPr>
              <a:t>Betroffen sind nicht nur vermeintlich gefährliche Berufe. Unfall spielt nur eine untergeordnete Rolle. </a:t>
            </a:r>
            <a:r>
              <a:rPr lang="de-DE" sz="900" dirty="0">
                <a:solidFill>
                  <a:prstClr val="black"/>
                </a:solidFill>
                <a:latin typeface="Arial" panose="020B0604020202020204" pitchFamily="34" charset="0"/>
                <a:cs typeface="Arial" panose="020B0604020202020204" pitchFamily="34" charset="0"/>
              </a:rPr>
              <a:t>Vielmehr machen allein Erkrankungen der Psyche und des Skelettapparates (z. B. Rücken) mehr als die Hälfte aller Berufsunfähigkeiten aus. </a:t>
            </a:r>
            <a:r>
              <a:rPr lang="de-DE" altLang="de-DE" sz="900" dirty="0">
                <a:solidFill>
                  <a:prstClr val="black"/>
                </a:solidFill>
                <a:latin typeface="Arial" panose="020B0604020202020204" pitchFamily="34" charset="0"/>
                <a:cs typeface="Arial" panose="020B0604020202020204" pitchFamily="34" charset="0"/>
              </a:rPr>
              <a:t>Die Ursache Psyche hat zunehmende Tendenz; vgl. auch http://www.gdv.de/2014/09/berufsunfaehigkeit-im-wandel/</a:t>
            </a: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44</a:t>
            </a:fld>
            <a:endParaRPr lang="de-DE" dirty="0"/>
          </a:p>
        </p:txBody>
      </p:sp>
    </p:spTree>
    <p:extLst>
      <p:ext uri="{BB962C8B-B14F-4D97-AF65-F5344CB8AC3E}">
        <p14:creationId xmlns:p14="http://schemas.microsoft.com/office/powerpoint/2010/main" val="746602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sz="900" dirty="0">
                <a:solidFill>
                  <a:prstClr val="black"/>
                </a:solidFill>
                <a:latin typeface="Arial" panose="020B0604020202020204" pitchFamily="34" charset="0"/>
                <a:cs typeface="Arial" panose="020B0604020202020204" pitchFamily="34" charset="0"/>
              </a:rPr>
              <a:t>Mit Schreiben vom 19. Februar 2019 hat das Bundesministerium der Finanzen den Weg frei gemacht für eine Integration der </a:t>
            </a:r>
            <a:r>
              <a:rPr lang="de-DE" sz="900" dirty="0" err="1">
                <a:solidFill>
                  <a:prstClr val="black"/>
                </a:solidFill>
                <a:latin typeface="Arial" panose="020B0604020202020204" pitchFamily="34" charset="0"/>
                <a:cs typeface="Arial" panose="020B0604020202020204" pitchFamily="34" charset="0"/>
              </a:rPr>
              <a:t>Grundfähigkeitenversicherungen</a:t>
            </a:r>
            <a:r>
              <a:rPr lang="de-DE" sz="900" dirty="0">
                <a:solidFill>
                  <a:prstClr val="black"/>
                </a:solidFill>
                <a:latin typeface="Arial" panose="020B0604020202020204" pitchFamily="34" charset="0"/>
                <a:cs typeface="Arial" panose="020B0604020202020204" pitchFamily="34" charset="0"/>
              </a:rPr>
              <a:t> in die </a:t>
            </a:r>
            <a:r>
              <a:rPr lang="de-DE" sz="900" dirty="0" err="1">
                <a:solidFill>
                  <a:prstClr val="black"/>
                </a:solidFill>
                <a:latin typeface="Arial" panose="020B0604020202020204" pitchFamily="34" charset="0"/>
                <a:cs typeface="Arial" panose="020B0604020202020204" pitchFamily="34" charset="0"/>
              </a:rPr>
              <a:t>bAV</a:t>
            </a:r>
            <a:endParaRPr lang="de-DE" sz="900" dirty="0">
              <a:solidFill>
                <a:prstClr val="black"/>
              </a:solidFill>
              <a:latin typeface="Arial" panose="020B0604020202020204" pitchFamily="34" charset="0"/>
              <a:cs typeface="Arial" panose="020B0604020202020204" pitchFamily="34" charset="0"/>
            </a:endParaRPr>
          </a:p>
          <a:p>
            <a:pPr lvl="0" defTabSz="1218682"/>
            <a:endParaRPr lang="de-DE" sz="900" i="1" dirty="0">
              <a:solidFill>
                <a:prstClr val="black"/>
              </a:solidFill>
              <a:latin typeface="Arial" panose="020B0604020202020204" pitchFamily="34" charset="0"/>
              <a:cs typeface="Arial" panose="020B0604020202020204" pitchFamily="34" charset="0"/>
            </a:endParaRPr>
          </a:p>
          <a:p>
            <a:pPr lvl="0" defTabSz="1218682"/>
            <a:r>
              <a:rPr lang="de-DE" sz="900" dirty="0">
                <a:solidFill>
                  <a:prstClr val="black"/>
                </a:solidFill>
                <a:latin typeface="Arial" panose="020B0604020202020204" pitchFamily="34" charset="0"/>
                <a:cs typeface="Arial" panose="020B0604020202020204" pitchFamily="34" charset="0"/>
              </a:rPr>
              <a:t>Die betriebliche Altersversorgung ist gemäß § 1 Abs. 1 Satz 1 BetrAVG beschränkt auf die Alters-, Invaliditäts- oder Hinterbliebenenversorgung. </a:t>
            </a:r>
            <a:r>
              <a:rPr lang="de-DE" sz="900" b="1" dirty="0">
                <a:solidFill>
                  <a:prstClr val="black"/>
                </a:solidFill>
                <a:latin typeface="Arial" panose="020B0604020202020204" pitchFamily="34" charset="0"/>
                <a:cs typeface="Arial" panose="020B0604020202020204" pitchFamily="34" charset="0"/>
              </a:rPr>
              <a:t>Das BMF stellte fest, dass eine</a:t>
            </a:r>
          </a:p>
          <a:p>
            <a:pPr lvl="0" defTabSz="1218682"/>
            <a:r>
              <a:rPr lang="de-DE" sz="900" b="1" dirty="0" err="1">
                <a:solidFill>
                  <a:prstClr val="black"/>
                </a:solidFill>
                <a:latin typeface="Arial" panose="020B0604020202020204" pitchFamily="34" charset="0"/>
                <a:cs typeface="Arial" panose="020B0604020202020204" pitchFamily="34" charset="0"/>
              </a:rPr>
              <a:t>Grundfähigkeitenversicherung</a:t>
            </a:r>
            <a:r>
              <a:rPr lang="de-DE" sz="900" b="1" dirty="0">
                <a:solidFill>
                  <a:prstClr val="black"/>
                </a:solidFill>
                <a:latin typeface="Arial" panose="020B0604020202020204" pitchFamily="34" charset="0"/>
                <a:cs typeface="Arial" panose="020B0604020202020204" pitchFamily="34" charset="0"/>
              </a:rPr>
              <a:t> der Absicherung des biometrischen Risikos „Invalidität“ dient und damit die Voraussetzungen des § 1 Abs. 1 Satz 1 BetrAVG erfüllt</a:t>
            </a:r>
            <a:r>
              <a:rPr lang="de-DE" sz="900" dirty="0">
                <a:solidFill>
                  <a:prstClr val="black"/>
                </a:solidFill>
                <a:latin typeface="Arial" panose="020B0604020202020204" pitchFamily="34" charset="0"/>
                <a:cs typeface="Arial" panose="020B0604020202020204" pitchFamily="34" charset="0"/>
              </a:rPr>
              <a:t>. Zudem soll eine </a:t>
            </a:r>
            <a:r>
              <a:rPr lang="de-DE" sz="900" dirty="0" err="1">
                <a:solidFill>
                  <a:prstClr val="black"/>
                </a:solidFill>
                <a:latin typeface="Arial" panose="020B0604020202020204" pitchFamily="34" charset="0"/>
                <a:cs typeface="Arial" panose="020B0604020202020204" pitchFamily="34" charset="0"/>
              </a:rPr>
              <a:t>Grundfähigkeitenversicherung</a:t>
            </a:r>
            <a:r>
              <a:rPr lang="de-DE" sz="900" dirty="0">
                <a:solidFill>
                  <a:prstClr val="black"/>
                </a:solidFill>
                <a:latin typeface="Arial" panose="020B0604020202020204" pitchFamily="34" charset="0"/>
                <a:cs typeface="Arial" panose="020B0604020202020204" pitchFamily="34" charset="0"/>
              </a:rPr>
              <a:t> auch dann für die betriebliche Altersversorgung zulässig sein, wenn im Leistungsfall der Arbeitnehmer tatsächlich weiterhin seinen Beruf ausüben kann. Dementsprechend bleibt bei Absicherung der Grundfähigkeiten beispielsweise die Steuerfreiheit der Beiträge erhalten (§ 3 Nr. 63 EStG). </a:t>
            </a:r>
          </a:p>
          <a:p>
            <a:pPr lvl="0" defTabSz="1217726">
              <a:defRPr/>
            </a:pPr>
            <a:endParaRPr lang="de-DE" sz="1600" dirty="0">
              <a:solidFill>
                <a:prstClr val="black"/>
              </a:solidFill>
              <a:latin typeface="Arial" panose="020B0604020202020204" pitchFamily="34" charset="0"/>
              <a:cs typeface="Arial" panose="020B0604020202020204" pitchFamily="34" charset="0"/>
            </a:endParaRPr>
          </a:p>
          <a:p>
            <a:pPr lvl="0" defTabSz="1217726">
              <a:defRPr/>
            </a:pPr>
            <a:r>
              <a:rPr lang="de-DE" sz="900" dirty="0">
                <a:solidFill>
                  <a:prstClr val="black"/>
                </a:solidFill>
                <a:latin typeface="Arial" panose="020B0604020202020204" pitchFamily="34" charset="0"/>
                <a:cs typeface="Arial" panose="020B0604020202020204" pitchFamily="34" charset="0"/>
              </a:rPr>
              <a:t>Ohne Bausteine </a:t>
            </a:r>
            <a:r>
              <a:rPr lang="de-DE" sz="900" b="1" dirty="0">
                <a:solidFill>
                  <a:prstClr val="black"/>
                </a:solidFill>
                <a:latin typeface="Arial" panose="020B0604020202020204" pitchFamily="34" charset="0"/>
                <a:cs typeface="Arial" panose="020B0604020202020204" pitchFamily="34" charset="0"/>
              </a:rPr>
              <a:t>Schwere Krankheiten und  Pflegezusatzrente </a:t>
            </a:r>
            <a:r>
              <a:rPr lang="de-DE" sz="900" dirty="0">
                <a:solidFill>
                  <a:prstClr val="black"/>
                </a:solidFill>
                <a:latin typeface="Arial" panose="020B0604020202020204" pitchFamily="34" charset="0"/>
                <a:ea typeface="MS PGothic" charset="0"/>
                <a:cs typeface="Arial" panose="020B0604020202020204" pitchFamily="34" charset="0"/>
              </a:rPr>
              <a:t>inkl. Pflegeanschlussoption:</a:t>
            </a:r>
            <a:endParaRPr lang="de-DE" sz="900" dirty="0">
              <a:solidFill>
                <a:prstClr val="black"/>
              </a:solidFill>
              <a:latin typeface="Arial" panose="020B0604020202020204" pitchFamily="34" charset="0"/>
              <a:cs typeface="Arial" panose="020B0604020202020204" pitchFamily="34" charset="0"/>
            </a:endParaRPr>
          </a:p>
          <a:p>
            <a:pPr lvl="0" defTabSz="1217726">
              <a:defRPr/>
            </a:pPr>
            <a:r>
              <a:rPr lang="de-DE" sz="900" dirty="0">
                <a:solidFill>
                  <a:prstClr val="black"/>
                </a:solidFill>
                <a:latin typeface="Arial" panose="020B0604020202020204" pitchFamily="34" charset="0"/>
                <a:cs typeface="Arial" panose="020B0604020202020204" pitchFamily="34" charset="0"/>
              </a:rPr>
              <a:t>Reine Pflegeleistungen sind nicht </a:t>
            </a:r>
            <a:r>
              <a:rPr lang="de-DE" sz="900" dirty="0" err="1">
                <a:solidFill>
                  <a:prstClr val="black"/>
                </a:solidFill>
                <a:latin typeface="Arial" panose="020B0604020202020204" pitchFamily="34" charset="0"/>
                <a:cs typeface="Arial" panose="020B0604020202020204" pitchFamily="34" charset="0"/>
              </a:rPr>
              <a:t>bAV</a:t>
            </a:r>
            <a:r>
              <a:rPr lang="de-DE" sz="900" dirty="0">
                <a:solidFill>
                  <a:prstClr val="black"/>
                </a:solidFill>
                <a:latin typeface="Arial" panose="020B0604020202020204" pitchFamily="34" charset="0"/>
                <a:cs typeface="Arial" panose="020B0604020202020204" pitchFamily="34" charset="0"/>
              </a:rPr>
              <a:t>-fähig.  </a:t>
            </a:r>
          </a:p>
          <a:p>
            <a:pPr lvl="0" defTabSz="1218682"/>
            <a:endParaRPr lang="de-DE" sz="900" b="1" dirty="0">
              <a:solidFill>
                <a:prstClr val="black"/>
              </a:solidFill>
              <a:latin typeface="Arial" panose="020B0604020202020204" pitchFamily="34" charset="0"/>
              <a:cs typeface="Arial" panose="020B0604020202020204" pitchFamily="34" charset="0"/>
              <a:sym typeface="Arial"/>
            </a:endParaRPr>
          </a:p>
          <a:p>
            <a:pPr lvl="0" defTabSz="1218682"/>
            <a:r>
              <a:rPr lang="de-DE" sz="900" b="1" dirty="0">
                <a:solidFill>
                  <a:prstClr val="black"/>
                </a:solidFill>
                <a:latin typeface="Arial" panose="020B0604020202020204" pitchFamily="34" charset="0"/>
                <a:cs typeface="Arial" panose="020B0604020202020204" pitchFamily="34" charset="0"/>
                <a:sym typeface="Arial"/>
              </a:rPr>
              <a:t>„Renten-Retter“ B-Baustein</a:t>
            </a:r>
          </a:p>
          <a:p>
            <a:pPr lvl="0" defTabSz="1218682"/>
            <a:r>
              <a:rPr lang="de-DE" sz="900" dirty="0">
                <a:solidFill>
                  <a:prstClr val="black"/>
                </a:solidFill>
                <a:latin typeface="Arial" panose="020B0604020202020204" pitchFamily="34" charset="0"/>
                <a:cs typeface="Arial" panose="020B0604020202020204" pitchFamily="34" charset="0"/>
                <a:sym typeface="Arial"/>
              </a:rPr>
              <a:t>Ab Eintritt der Berufsunfähigkeit werden die Beiträge für die </a:t>
            </a:r>
            <a:r>
              <a:rPr lang="de-DE" sz="900" dirty="0" err="1">
                <a:solidFill>
                  <a:prstClr val="black"/>
                </a:solidFill>
                <a:latin typeface="Arial" panose="020B0604020202020204" pitchFamily="34" charset="0"/>
                <a:cs typeface="Arial" panose="020B0604020202020204" pitchFamily="34" charset="0"/>
                <a:sym typeface="Arial"/>
              </a:rPr>
              <a:t>bAV</a:t>
            </a:r>
            <a:r>
              <a:rPr lang="de-DE" sz="900" dirty="0">
                <a:solidFill>
                  <a:prstClr val="black"/>
                </a:solidFill>
                <a:latin typeface="Arial" panose="020B0604020202020204" pitchFamily="34" charset="0"/>
                <a:cs typeface="Arial" panose="020B0604020202020204" pitchFamily="34" charset="0"/>
                <a:sym typeface="Arial"/>
              </a:rPr>
              <a:t> von der Allianz übernommen und</a:t>
            </a:r>
          </a:p>
          <a:p>
            <a:pPr lvl="0" defTabSz="1218682"/>
            <a:r>
              <a:rPr lang="de-DE" sz="900" dirty="0">
                <a:solidFill>
                  <a:prstClr val="black"/>
                </a:solidFill>
                <a:latin typeface="Arial" panose="020B0604020202020204" pitchFamily="34" charset="0"/>
                <a:cs typeface="Arial" panose="020B0604020202020204" pitchFamily="34" charset="0"/>
                <a:sym typeface="Arial"/>
              </a:rPr>
              <a:t>die Betriebsrente wird später in voller Höhe ausbezahlt.</a:t>
            </a:r>
            <a:endParaRPr lang="de-DE" sz="900" b="1" dirty="0">
              <a:solidFill>
                <a:prstClr val="black"/>
              </a:solidFill>
              <a:latin typeface="Arial" panose="020B0604020202020204" pitchFamily="34" charset="0"/>
              <a:cs typeface="Arial" panose="020B0604020202020204" pitchFamily="34" charset="0"/>
              <a:sym typeface="Arial"/>
            </a:endParaRPr>
          </a:p>
          <a:p>
            <a:pPr lvl="0" defTabSz="1218682"/>
            <a:endParaRPr lang="de-DE" sz="900" b="1" dirty="0">
              <a:solidFill>
                <a:prstClr val="black"/>
              </a:solidFill>
              <a:latin typeface="Arial" panose="020B0604020202020204" pitchFamily="34" charset="0"/>
              <a:cs typeface="Arial" panose="020B0604020202020204" pitchFamily="34" charset="0"/>
              <a:sym typeface="Arial"/>
            </a:endParaRPr>
          </a:p>
          <a:p>
            <a:pPr lvl="0" defTabSz="1218682"/>
            <a:r>
              <a:rPr lang="de-DE" sz="900" b="1" dirty="0">
                <a:solidFill>
                  <a:prstClr val="black"/>
                </a:solidFill>
                <a:latin typeface="Arial" panose="020B0604020202020204" pitchFamily="34" charset="0"/>
                <a:cs typeface="Arial" panose="020B0604020202020204" pitchFamily="34" charset="0"/>
                <a:sym typeface="Arial"/>
              </a:rPr>
              <a:t>„Einkommens- und Renten-Retter“ BR-Baustein</a:t>
            </a:r>
          </a:p>
          <a:p>
            <a:pPr lvl="0" defTabSz="1218682"/>
            <a:r>
              <a:rPr lang="de-DE" sz="900" dirty="0">
                <a:solidFill>
                  <a:prstClr val="black"/>
                </a:solidFill>
                <a:latin typeface="Arial" panose="020B0604020202020204" pitchFamily="34" charset="0"/>
                <a:cs typeface="Arial" panose="020B0604020202020204" pitchFamily="34" charset="0"/>
                <a:sym typeface="Arial"/>
              </a:rPr>
              <a:t>Ab Eintritt der Berufsunfähigkeit wird die vereinbarte Berufsunfähigkeitsrente ausbezahlt,</a:t>
            </a:r>
          </a:p>
          <a:p>
            <a:pPr lvl="0" defTabSz="1218682"/>
            <a:r>
              <a:rPr lang="de-DE" sz="900" dirty="0">
                <a:solidFill>
                  <a:prstClr val="black"/>
                </a:solidFill>
                <a:latin typeface="Arial" panose="020B0604020202020204" pitchFamily="34" charset="0"/>
                <a:cs typeface="Arial" panose="020B0604020202020204" pitchFamily="34" charset="0"/>
                <a:sym typeface="Arial"/>
              </a:rPr>
              <a:t>die Beiträge für die </a:t>
            </a:r>
            <a:r>
              <a:rPr lang="de-DE" sz="900" dirty="0" err="1">
                <a:solidFill>
                  <a:prstClr val="black"/>
                </a:solidFill>
                <a:latin typeface="Arial" panose="020B0604020202020204" pitchFamily="34" charset="0"/>
                <a:cs typeface="Arial" panose="020B0604020202020204" pitchFamily="34" charset="0"/>
                <a:sym typeface="Arial"/>
              </a:rPr>
              <a:t>bAV</a:t>
            </a:r>
            <a:r>
              <a:rPr lang="de-DE" sz="900" dirty="0">
                <a:solidFill>
                  <a:prstClr val="black"/>
                </a:solidFill>
                <a:latin typeface="Arial" panose="020B0604020202020204" pitchFamily="34" charset="0"/>
                <a:cs typeface="Arial" panose="020B0604020202020204" pitchFamily="34" charset="0"/>
                <a:sym typeface="Arial"/>
              </a:rPr>
              <a:t> werden von der Allianz übernommen und</a:t>
            </a:r>
          </a:p>
          <a:p>
            <a:pPr lvl="0" defTabSz="1218682"/>
            <a:r>
              <a:rPr lang="de-DE" sz="900" dirty="0">
                <a:solidFill>
                  <a:prstClr val="black"/>
                </a:solidFill>
                <a:latin typeface="Arial" panose="020B0604020202020204" pitchFamily="34" charset="0"/>
                <a:cs typeface="Arial" panose="020B0604020202020204" pitchFamily="34" charset="0"/>
                <a:sym typeface="Arial"/>
              </a:rPr>
              <a:t>die Betriebsrente wird später in voller Höhe ausbezahlt.</a:t>
            </a:r>
          </a:p>
          <a:p>
            <a:pPr lvl="0" defTabSz="1218682"/>
            <a:endParaRPr lang="de-DE" sz="900" dirty="0">
              <a:solidFill>
                <a:prstClr val="black"/>
              </a:solidFill>
              <a:latin typeface="Arial" panose="020B0604020202020204" pitchFamily="34" charset="0"/>
              <a:cs typeface="Arial" panose="020B0604020202020204" pitchFamily="34" charset="0"/>
              <a:sym typeface="Arial"/>
            </a:endParaRPr>
          </a:p>
          <a:p>
            <a:pPr lvl="0" defTabSz="1218682"/>
            <a:r>
              <a:rPr lang="de-DE" sz="900" b="1" dirty="0">
                <a:solidFill>
                  <a:prstClr val="black"/>
                </a:solidFill>
                <a:latin typeface="Arial" panose="020B0604020202020204" pitchFamily="34" charset="0"/>
                <a:cs typeface="Arial" panose="020B0604020202020204" pitchFamily="34" charset="0"/>
                <a:sym typeface="Arial"/>
              </a:rPr>
              <a:t>„Einkommens-Retter“ Selbstständige Berufsunfähigkeitsvorsorge (SBV)</a:t>
            </a:r>
          </a:p>
          <a:p>
            <a:pPr lvl="0" defTabSz="1218682"/>
            <a:r>
              <a:rPr lang="de-DE" sz="900" dirty="0">
                <a:solidFill>
                  <a:prstClr val="black"/>
                </a:solidFill>
                <a:latin typeface="Arial" panose="020B0604020202020204" pitchFamily="34" charset="0"/>
                <a:cs typeface="Arial" panose="020B0604020202020204" pitchFamily="34" charset="0"/>
                <a:sym typeface="Arial"/>
              </a:rPr>
              <a:t>Ab Eintritt der Berufsunfähigkeit wird die vereinbarte Berufsunfähigkeitsrente ausbezahlt.</a:t>
            </a:r>
          </a:p>
          <a:p>
            <a:pPr lvl="0" defTabSz="1218682"/>
            <a:r>
              <a:rPr lang="de-DE" sz="900" dirty="0">
                <a:solidFill>
                  <a:prstClr val="black"/>
                </a:solidFill>
                <a:latin typeface="Arial" panose="020B0604020202020204" pitchFamily="34" charset="0"/>
                <a:cs typeface="Arial" panose="020B0604020202020204" pitchFamily="34" charset="0"/>
                <a:sym typeface="Arial"/>
              </a:rPr>
              <a:t>Tipp: Bei bereits bestehender Allianz Altersvorsorge sind mit einer Ergänzenden Berufsunfähigkeitsvorsorge (EBV) Beitragsvorteile möglich.</a:t>
            </a:r>
          </a:p>
          <a:p>
            <a:pPr lvl="0" defTabSz="1218682"/>
            <a:r>
              <a:rPr lang="de-DE" sz="900" dirty="0">
                <a:solidFill>
                  <a:prstClr val="black"/>
                </a:solidFill>
                <a:latin typeface="Arial" panose="020B0604020202020204" pitchFamily="34" charset="0"/>
                <a:cs typeface="Arial" panose="020B0604020202020204" pitchFamily="34" charset="0"/>
                <a:sym typeface="Arial"/>
              </a:rPr>
              <a:t/>
            </a:r>
            <a:br>
              <a:rPr lang="de-DE" sz="900" dirty="0">
                <a:solidFill>
                  <a:prstClr val="black"/>
                </a:solidFill>
                <a:latin typeface="Arial" panose="020B0604020202020204" pitchFamily="34" charset="0"/>
                <a:cs typeface="Arial" panose="020B0604020202020204" pitchFamily="34" charset="0"/>
                <a:sym typeface="Arial"/>
              </a:rPr>
            </a:br>
            <a:r>
              <a:rPr lang="de-DE" sz="900" dirty="0">
                <a:solidFill>
                  <a:prstClr val="black"/>
                </a:solidFill>
                <a:latin typeface="Arial" panose="020B0604020202020204" pitchFamily="34" charset="0"/>
                <a:cs typeface="Arial" panose="020B0604020202020204" pitchFamily="34" charset="0"/>
                <a:sym typeface="Arial"/>
              </a:rPr>
              <a:t> </a:t>
            </a:r>
          </a:p>
          <a:p>
            <a:pPr lvl="0" defTabSz="1218682"/>
            <a:endParaRPr lang="de-DE" sz="900" dirty="0">
              <a:solidFill>
                <a:prstClr val="black"/>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BF3E0F7A-EA63-40E1-97FB-D173EE3BA0CC}" type="slidenum">
              <a:rPr lang="de-DE" smtClean="0"/>
              <a:t>45</a:t>
            </a:fld>
            <a:endParaRPr lang="de-DE" dirty="0"/>
          </a:p>
        </p:txBody>
      </p:sp>
    </p:spTree>
    <p:extLst>
      <p:ext uri="{BB962C8B-B14F-4D97-AF65-F5344CB8AC3E}">
        <p14:creationId xmlns:p14="http://schemas.microsoft.com/office/powerpoint/2010/main" val="3247900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sz="900" dirty="0">
                <a:solidFill>
                  <a:prstClr val="black"/>
                </a:solidFill>
                <a:latin typeface="Arial" panose="020B0604020202020204" pitchFamily="34" charset="0"/>
                <a:cs typeface="Arial" panose="020B0604020202020204" pitchFamily="34" charset="0"/>
              </a:rPr>
              <a:t>[Ergänzende Infos]</a:t>
            </a:r>
          </a:p>
          <a:p>
            <a:pPr lvl="0" defTabSz="1218682"/>
            <a:r>
              <a:rPr lang="de-DE" sz="900" dirty="0">
                <a:solidFill>
                  <a:prstClr val="black"/>
                </a:solidFill>
                <a:latin typeface="Arial" panose="020B0604020202020204" pitchFamily="34" charset="0"/>
                <a:cs typeface="Arial" panose="020B0604020202020204" pitchFamily="34" charset="0"/>
              </a:rPr>
              <a:t>Erläuterung des Beispiels:</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Ein Arbeitnehmer wandelt einen monatlichen Beitrag von 100 € in eine Direktversicherung um. </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Zur Sicherung seiner Altersvorsorge im Falle einer Berufsunfähigkeit schließt er den B-Baustein (Beitragsübernahme bei BU) gleich mit ab. </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Mit 40 Jahren wird er unerwartet berufsunfähig.</a:t>
            </a:r>
          </a:p>
          <a:p>
            <a:pPr marL="179160" lvl="0" indent="-179160" defTabSz="979501">
              <a:buFont typeface="Arial" panose="020B0604020202020204" pitchFamily="34" charset="0"/>
              <a:buChar char="•"/>
              <a:defRPr/>
            </a:pPr>
            <a:r>
              <a:rPr lang="de-DE" altLang="de-DE" sz="900" kern="0" dirty="0">
                <a:solidFill>
                  <a:prstClr val="black"/>
                </a:solidFill>
                <a:latin typeface="Arial" panose="020B0604020202020204" pitchFamily="34" charset="0"/>
                <a:cs typeface="Arial" panose="020B0604020202020204" pitchFamily="34" charset="0"/>
              </a:rPr>
              <a:t>Die Beiträge in die betriebliche Altersvorsorge werden bis zum Erreichen des Rentenalters durch die Allianz lückenlos weitergezahlt – auch wenn der Beruf vorzeitig aufgegeben werden muss.  </a:t>
            </a:r>
          </a:p>
          <a:p>
            <a:pPr marL="183657" lvl="0" indent="-183657" defTabSz="1218682">
              <a:buFont typeface="Wingdings" panose="05000000000000000000" pitchFamily="2" charset="2"/>
              <a:buChar char="§"/>
            </a:pPr>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48</a:t>
            </a:fld>
            <a:endParaRPr lang="de-DE" dirty="0"/>
          </a:p>
        </p:txBody>
      </p:sp>
    </p:spTree>
    <p:extLst>
      <p:ext uri="{BB962C8B-B14F-4D97-AF65-F5344CB8AC3E}">
        <p14:creationId xmlns:p14="http://schemas.microsoft.com/office/powerpoint/2010/main" val="108168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49</a:t>
            </a:fld>
            <a:endParaRPr lang="de-DE" dirty="0"/>
          </a:p>
        </p:txBody>
      </p:sp>
    </p:spTree>
    <p:extLst>
      <p:ext uri="{BB962C8B-B14F-4D97-AF65-F5344CB8AC3E}">
        <p14:creationId xmlns:p14="http://schemas.microsoft.com/office/powerpoint/2010/main" val="2113284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50</a:t>
            </a:fld>
            <a:endParaRPr lang="de-DE" dirty="0"/>
          </a:p>
        </p:txBody>
      </p:sp>
    </p:spTree>
    <p:extLst>
      <p:ext uri="{BB962C8B-B14F-4D97-AF65-F5344CB8AC3E}">
        <p14:creationId xmlns:p14="http://schemas.microsoft.com/office/powerpoint/2010/main" val="2672615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51</a:t>
            </a:fld>
            <a:endParaRPr lang="de-DE" dirty="0"/>
          </a:p>
        </p:txBody>
      </p:sp>
    </p:spTree>
    <p:extLst>
      <p:ext uri="{BB962C8B-B14F-4D97-AF65-F5344CB8AC3E}">
        <p14:creationId xmlns:p14="http://schemas.microsoft.com/office/powerpoint/2010/main" val="110074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a:t>
            </a:fld>
            <a:endParaRPr lang="de-DE" dirty="0"/>
          </a:p>
        </p:txBody>
      </p:sp>
    </p:spTree>
    <p:extLst>
      <p:ext uri="{BB962C8B-B14F-4D97-AF65-F5344CB8AC3E}">
        <p14:creationId xmlns:p14="http://schemas.microsoft.com/office/powerpoint/2010/main" val="39898371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52</a:t>
            </a:fld>
            <a:endParaRPr lang="de-DE" dirty="0"/>
          </a:p>
        </p:txBody>
      </p:sp>
    </p:spTree>
    <p:extLst>
      <p:ext uri="{BB962C8B-B14F-4D97-AF65-F5344CB8AC3E}">
        <p14:creationId xmlns:p14="http://schemas.microsoft.com/office/powerpoint/2010/main" val="2983843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altLang="de-DE" sz="900" dirty="0">
                <a:solidFill>
                  <a:prstClr val="black"/>
                </a:solidFill>
                <a:latin typeface="Arial" panose="020B0604020202020204" pitchFamily="34" charset="0"/>
                <a:cs typeface="Arial" panose="020B0604020202020204" pitchFamily="34" charset="0"/>
              </a:rPr>
              <a:t>[Ergänzende Infos]</a:t>
            </a:r>
          </a:p>
          <a:p>
            <a:pPr lvl="0" defTabSz="1218682"/>
            <a:r>
              <a:rPr lang="de-DE" altLang="de-DE" sz="900" dirty="0">
                <a:solidFill>
                  <a:prstClr val="black"/>
                </a:solidFill>
                <a:latin typeface="Arial" panose="020B0604020202020204" pitchFamily="34" charset="0"/>
                <a:cs typeface="Arial" panose="020B0604020202020204" pitchFamily="34" charset="0"/>
              </a:rPr>
              <a:t>EV-4-Tabelle: bei Auszubildenden bis 12.000 € BU-Rente möglich, ggf. Azubi-Klausel</a:t>
            </a:r>
          </a:p>
          <a:p>
            <a:pPr lvl="0" defTabSz="1218682"/>
            <a:endParaRPr lang="de-DE" altLang="de-DE" sz="900" dirty="0">
              <a:solidFill>
                <a:prstClr val="black"/>
              </a:solidFill>
              <a:latin typeface="Arial" panose="020B0604020202020204" pitchFamily="34" charset="0"/>
              <a:cs typeface="Arial" panose="020B0604020202020204" pitchFamily="34" charset="0"/>
            </a:endParaRPr>
          </a:p>
          <a:p>
            <a:pPr lvl="0" defTabSz="1218682"/>
            <a:r>
              <a:rPr lang="de-DE" altLang="de-DE" sz="900" dirty="0">
                <a:solidFill>
                  <a:prstClr val="black"/>
                </a:solidFill>
                <a:latin typeface="Arial" panose="020B0604020202020204" pitchFamily="34" charset="0"/>
                <a:cs typeface="Arial" panose="020B0604020202020204" pitchFamily="34" charset="0"/>
              </a:rPr>
              <a:t>EV 4, Ziffer 3.3: BU-Renten mit nachgelagerter Besteuerung: </a:t>
            </a:r>
          </a:p>
          <a:p>
            <a:pPr marL="179160" lvl="0" indent="-179160" defTabSz="1218682">
              <a:buFont typeface="Arial" panose="020B0604020202020204" pitchFamily="34" charset="0"/>
              <a:buChar char="•"/>
            </a:pPr>
            <a:r>
              <a:rPr lang="de-DE" sz="900" dirty="0">
                <a:solidFill>
                  <a:prstClr val="black"/>
                </a:solidFill>
                <a:latin typeface="Arial" charset="0"/>
                <a:cs typeface="Arial" panose="020B0604020202020204" pitchFamily="34" charset="0"/>
              </a:rPr>
              <a:t>Die Regelung „70 % vom Bruttogehalt“ </a:t>
            </a:r>
            <a:r>
              <a:rPr lang="de-DE" altLang="de-DE" sz="900" dirty="0">
                <a:solidFill>
                  <a:prstClr val="black"/>
                </a:solidFill>
                <a:latin typeface="Arial" panose="020B0604020202020204" pitchFamily="34" charset="0"/>
                <a:cs typeface="Arial" panose="020B0604020202020204" pitchFamily="34" charset="0"/>
              </a:rPr>
              <a:t>kann bei Jahreseinkommen bis 60.000 € brutto um den steuerpflichtigen Rententeil überschritten werden.</a:t>
            </a:r>
          </a:p>
          <a:p>
            <a:pPr lvl="0" defTabSz="1218682"/>
            <a:endParaRPr lang="de-DE" altLang="de-DE" sz="900" dirty="0">
              <a:solidFill>
                <a:prstClr val="black"/>
              </a:solidFill>
              <a:latin typeface="Arial" panose="020B0604020202020204" pitchFamily="34" charset="0"/>
              <a:cs typeface="Arial" panose="020B0604020202020204" pitchFamily="34" charset="0"/>
            </a:endParaRPr>
          </a:p>
          <a:p>
            <a:pPr lvl="0" defTabSz="1218682"/>
            <a:endParaRPr lang="en-US" altLang="de-DE" sz="900" dirty="0">
              <a:solidFill>
                <a:prstClr val="black"/>
              </a:solidFill>
              <a:latin typeface="Arial"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53</a:t>
            </a:fld>
            <a:endParaRPr lang="de-DE" dirty="0"/>
          </a:p>
        </p:txBody>
      </p:sp>
    </p:spTree>
    <p:extLst>
      <p:ext uri="{BB962C8B-B14F-4D97-AF65-F5344CB8AC3E}">
        <p14:creationId xmlns:p14="http://schemas.microsoft.com/office/powerpoint/2010/main" val="1666631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54</a:t>
            </a:fld>
            <a:endParaRPr lang="de-DE" dirty="0"/>
          </a:p>
        </p:txBody>
      </p:sp>
    </p:spTree>
    <p:extLst>
      <p:ext uri="{BB962C8B-B14F-4D97-AF65-F5344CB8AC3E}">
        <p14:creationId xmlns:p14="http://schemas.microsoft.com/office/powerpoint/2010/main" val="25683015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55</a:t>
            </a:fld>
            <a:endParaRPr lang="de-DE" dirty="0"/>
          </a:p>
        </p:txBody>
      </p:sp>
    </p:spTree>
    <p:extLst>
      <p:ext uri="{BB962C8B-B14F-4D97-AF65-F5344CB8AC3E}">
        <p14:creationId xmlns:p14="http://schemas.microsoft.com/office/powerpoint/2010/main" val="2515214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56</a:t>
            </a:fld>
            <a:endParaRPr lang="de-DE" dirty="0"/>
          </a:p>
        </p:txBody>
      </p:sp>
    </p:spTree>
    <p:extLst>
      <p:ext uri="{BB962C8B-B14F-4D97-AF65-F5344CB8AC3E}">
        <p14:creationId xmlns:p14="http://schemas.microsoft.com/office/powerpoint/2010/main" val="10895771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en-US" altLang="de-DE" sz="900" dirty="0">
                <a:solidFill>
                  <a:prstClr val="black"/>
                </a:solidFill>
                <a:latin typeface="Arial" pitchFamily="34" charset="0"/>
                <a:cs typeface="Arial" panose="020B0604020202020204" pitchFamily="34" charset="0"/>
              </a:rPr>
              <a:t>[</a:t>
            </a:r>
            <a:r>
              <a:rPr lang="en-US" altLang="de-DE" sz="900" dirty="0" err="1">
                <a:solidFill>
                  <a:prstClr val="black"/>
                </a:solidFill>
                <a:latin typeface="Arial" pitchFamily="34" charset="0"/>
                <a:cs typeface="Arial" panose="020B0604020202020204" pitchFamily="34" charset="0"/>
              </a:rPr>
              <a:t>Ergänzende</a:t>
            </a:r>
            <a:r>
              <a:rPr lang="en-US" altLang="de-DE" sz="900" dirty="0">
                <a:solidFill>
                  <a:prstClr val="black"/>
                </a:solidFill>
                <a:latin typeface="Arial" pitchFamily="34" charset="0"/>
                <a:cs typeface="Arial" panose="020B0604020202020204" pitchFamily="34" charset="0"/>
              </a:rPr>
              <a:t> </a:t>
            </a:r>
            <a:r>
              <a:rPr lang="en-US" altLang="de-DE" sz="900" dirty="0" err="1">
                <a:solidFill>
                  <a:prstClr val="black"/>
                </a:solidFill>
                <a:latin typeface="Arial" pitchFamily="34" charset="0"/>
                <a:cs typeface="Arial" panose="020B0604020202020204" pitchFamily="34" charset="0"/>
              </a:rPr>
              <a:t>Infos</a:t>
            </a:r>
            <a:r>
              <a:rPr lang="en-US" altLang="de-DE" sz="900" dirty="0">
                <a:solidFill>
                  <a:prstClr val="black"/>
                </a:solidFill>
                <a:latin typeface="Arial" pitchFamily="34" charset="0"/>
                <a:cs typeface="Arial" panose="020B0604020202020204" pitchFamily="34" charset="0"/>
              </a:rPr>
              <a:t>]</a:t>
            </a:r>
          </a:p>
          <a:p>
            <a:pPr lvl="0" defTabSz="1218682"/>
            <a:r>
              <a:rPr lang="de-DE" altLang="de-DE" sz="900" dirty="0">
                <a:solidFill>
                  <a:prstClr val="black"/>
                </a:solidFill>
                <a:latin typeface="Arial" pitchFamily="34" charset="0"/>
                <a:cs typeface="Arial" panose="020B0604020202020204" pitchFamily="34" charset="0"/>
              </a:rPr>
              <a:t>Abfindungszahlungen ersetzen zwar nicht den Arbeitsplatz, eröffnen aber neue finanzielle Spielräume. Mit einer </a:t>
            </a:r>
            <a:r>
              <a:rPr lang="de-DE" altLang="de-DE" sz="900" dirty="0" err="1">
                <a:solidFill>
                  <a:prstClr val="black"/>
                </a:solidFill>
                <a:latin typeface="Arial" pitchFamily="34" charset="0"/>
                <a:cs typeface="Arial" panose="020B0604020202020204" pitchFamily="34" charset="0"/>
              </a:rPr>
              <a:t>bAV</a:t>
            </a:r>
            <a:r>
              <a:rPr lang="de-DE" altLang="de-DE" sz="900" dirty="0">
                <a:solidFill>
                  <a:prstClr val="black"/>
                </a:solidFill>
                <a:latin typeface="Arial" pitchFamily="34" charset="0"/>
                <a:cs typeface="Arial" panose="020B0604020202020204" pitchFamily="34" charset="0"/>
              </a:rPr>
              <a:t> setzen Mitarbeiter die einmalige Zahlung sinnvoll für die eigene Rente ein – und sparen dabei jede Menge Steuern. </a:t>
            </a:r>
          </a:p>
          <a:p>
            <a:pPr lvl="0" defTabSz="1218682"/>
            <a:endParaRPr lang="en-US" altLang="de-DE" sz="900" dirty="0">
              <a:solidFill>
                <a:prstClr val="black"/>
              </a:solidFill>
              <a:latin typeface="Arial" pitchFamily="34" charset="0"/>
              <a:cs typeface="Arial" panose="020B0604020202020204" pitchFamily="34" charset="0"/>
            </a:endParaRPr>
          </a:p>
          <a:p>
            <a:pPr lvl="0" defTabSz="1218682"/>
            <a:endParaRPr lang="en-US" altLang="de-DE" sz="900" dirty="0">
              <a:solidFill>
                <a:prstClr val="black"/>
              </a:solidFill>
              <a:latin typeface="Arial" pitchFamily="34" charset="0"/>
              <a:cs typeface="Arial" panose="020B0604020202020204" pitchFamily="34" charset="0"/>
            </a:endParaRP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57</a:t>
            </a:fld>
            <a:endParaRPr lang="de-DE" dirty="0"/>
          </a:p>
        </p:txBody>
      </p:sp>
    </p:spTree>
    <p:extLst>
      <p:ext uri="{BB962C8B-B14F-4D97-AF65-F5344CB8AC3E}">
        <p14:creationId xmlns:p14="http://schemas.microsoft.com/office/powerpoint/2010/main" val="11831105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58</a:t>
            </a:fld>
            <a:endParaRPr lang="de-DE"/>
          </a:p>
        </p:txBody>
      </p:sp>
    </p:spTree>
    <p:extLst>
      <p:ext uri="{BB962C8B-B14F-4D97-AF65-F5344CB8AC3E}">
        <p14:creationId xmlns:p14="http://schemas.microsoft.com/office/powerpoint/2010/main" val="1209074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59</a:t>
            </a:fld>
            <a:endParaRPr lang="de-DE" dirty="0"/>
          </a:p>
        </p:txBody>
      </p:sp>
    </p:spTree>
    <p:extLst>
      <p:ext uri="{BB962C8B-B14F-4D97-AF65-F5344CB8AC3E}">
        <p14:creationId xmlns:p14="http://schemas.microsoft.com/office/powerpoint/2010/main" val="29297194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sz="900" dirty="0">
                <a:solidFill>
                  <a:prstClr val="black"/>
                </a:solidFill>
                <a:latin typeface="Arial" panose="020B0604020202020204" pitchFamily="34" charset="0"/>
                <a:cs typeface="Arial" panose="020B0604020202020204" pitchFamily="34" charset="0"/>
              </a:rPr>
              <a:t>[Ergänzende Infos]</a:t>
            </a:r>
          </a:p>
          <a:p>
            <a:pPr lvl="0" defTabSz="1218682"/>
            <a:r>
              <a:rPr lang="de-DE" sz="900" dirty="0">
                <a:solidFill>
                  <a:prstClr val="black"/>
                </a:solidFill>
                <a:latin typeface="Arial" panose="020B0604020202020204" pitchFamily="34" charset="0"/>
                <a:cs typeface="Arial" panose="020B0604020202020204" pitchFamily="34" charset="0"/>
              </a:rPr>
              <a:t>Mini-GmbH</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Der Begriff Mini-GmbH meint eine Unternehmergesellschaft (haftungsbeschränkt) und ist auch als „1-Euro-GmbH“ bekannt. Die Mini-GmbH ist am 1. November 2008 im Rahmen des Gesetzes zur Modernisierung des GmbH-Rechts und zur Bekämpfung von Missbräuchen in Kraft getreten und ist eine Unterform der GmbH.</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Der bedeutende Unterschied zwischen beiden – und die Ursache für die große Beliebtheit der Mini-GmbH – ist, dass das für eine Gründung benötigte Stammkapital bei einer Mini-GmbH bedeutend kleiner ist als bei einer normalen GmbH, nämlich genau mindestens ein Euro. </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Als Stammkapital einer Mini-GmbH sind im Gegensatz zur normalen GmbH allerdings keine Sacheinlagen erlaubt, das heißt, es dürfen nur Bareinlagen geleistet werden.</a:t>
            </a:r>
          </a:p>
          <a:p>
            <a:pPr lvl="0" defTabSz="1218682"/>
            <a:endParaRPr lang="de-DE" sz="900" dirty="0">
              <a:solidFill>
                <a:prstClr val="black"/>
              </a:solidFill>
              <a:latin typeface="Arial" panose="020B0604020202020204" pitchFamily="34" charset="0"/>
              <a:cs typeface="Arial" panose="020B0604020202020204" pitchFamily="34" charset="0"/>
            </a:endParaRPr>
          </a:p>
          <a:p>
            <a:pPr lvl="0" defTabSz="1218682"/>
            <a:r>
              <a:rPr lang="de-DE" sz="900" dirty="0">
                <a:solidFill>
                  <a:prstClr val="black"/>
                </a:solidFill>
                <a:latin typeface="Arial" panose="020B0604020202020204" pitchFamily="34" charset="0"/>
                <a:cs typeface="Arial" panose="020B0604020202020204" pitchFamily="34" charset="0"/>
              </a:rPr>
              <a:t>§ 5a GmbHG</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Eine Gesellschaft, die mit einem Stammkapital gegründet wird, das den Betrag des Mindeststammkapitals nach § 5 Abs. 1 GmbHG unterschreitet, muss in der Firma (…) die Bezeichnung „Unternehmergesellschaft (haftungsbeschränkt)“ oder "UG (haftungsbeschränkt)" führen. </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Das Weglassen der Klammern oder die Umformulierung von „haftungsbeschränkt“ z. B. in „mit beschränkter Haftung“ ist nicht zulässig!</a:t>
            </a:r>
          </a:p>
          <a:p>
            <a:pPr lvl="0" defTabSz="1218682"/>
            <a:endParaRPr lang="de-DE" sz="900" dirty="0">
              <a:solidFill>
                <a:prstClr val="black"/>
              </a:solidFill>
              <a:latin typeface="Arial" panose="020B0604020202020204" pitchFamily="34" charset="0"/>
              <a:cs typeface="Arial" panose="020B0604020202020204" pitchFamily="34" charset="0"/>
            </a:endParaRP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60</a:t>
            </a:fld>
            <a:endParaRPr lang="de-DE" dirty="0"/>
          </a:p>
        </p:txBody>
      </p:sp>
    </p:spTree>
    <p:extLst>
      <p:ext uri="{BB962C8B-B14F-4D97-AF65-F5344CB8AC3E}">
        <p14:creationId xmlns:p14="http://schemas.microsoft.com/office/powerpoint/2010/main" val="1298684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61</a:t>
            </a:fld>
            <a:endParaRPr lang="de-DE" dirty="0"/>
          </a:p>
        </p:txBody>
      </p:sp>
    </p:spTree>
    <p:extLst>
      <p:ext uri="{BB962C8B-B14F-4D97-AF65-F5344CB8AC3E}">
        <p14:creationId xmlns:p14="http://schemas.microsoft.com/office/powerpoint/2010/main" val="306049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sz="900" dirty="0">
                <a:solidFill>
                  <a:prstClr val="black"/>
                </a:solidFill>
                <a:latin typeface="Arial" panose="020B0604020202020204" pitchFamily="34" charset="0"/>
                <a:cs typeface="Arial" panose="020B0604020202020204" pitchFamily="34" charset="0"/>
              </a:rPr>
              <a:t>[Ergänzende Infos]</a:t>
            </a:r>
          </a:p>
          <a:p>
            <a:pPr marL="179160" lvl="0" indent="-179160" defTabSz="1218682">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Die gesetzliche Rente wird z. T. deutlich reduziert, wenn ein Arbeitnehmer vor Erreichen der Regelaltersgrenze in Rente gehen möchte.</a:t>
            </a:r>
          </a:p>
          <a:p>
            <a:pPr marL="179160" lvl="0" indent="-179160" defTabSz="979418">
              <a:buFont typeface="Arial" panose="020B0604020202020204" pitchFamily="34" charset="0"/>
              <a:buChar char="•"/>
              <a:defRPr/>
            </a:pPr>
            <a:r>
              <a:rPr lang="de-DE" sz="900" dirty="0">
                <a:solidFill>
                  <a:prstClr val="black"/>
                </a:solidFill>
                <a:latin typeface="Arial" panose="020B0604020202020204" pitchFamily="34" charset="0"/>
                <a:cs typeface="Arial" panose="020B0604020202020204" pitchFamily="34" charset="0"/>
              </a:rPr>
              <a:t>Auch wer bereits privat vorsorgt: </a:t>
            </a:r>
            <a:r>
              <a:rPr lang="de-DE" altLang="de-DE" sz="900" dirty="0">
                <a:solidFill>
                  <a:prstClr val="black"/>
                </a:solidFill>
                <a:latin typeface="Arial" panose="020B0604020202020204" pitchFamily="34" charset="0"/>
                <a:cs typeface="Arial" panose="020B0604020202020204" pitchFamily="34" charset="0"/>
              </a:rPr>
              <a:t>Eine zusätzliche betriebliche Altersvorsorge kann die Reduzierung der gesetzlichen Rente ausgleichen und so den vorzeitigen Rentenbezug ermöglichen.</a:t>
            </a:r>
          </a:p>
          <a:p>
            <a:pPr lvl="0" defTabSz="979418">
              <a:defRPr/>
            </a:pPr>
            <a:endParaRPr lang="de-DE" altLang="de-DE" sz="900" dirty="0">
              <a:solidFill>
                <a:prstClr val="black"/>
              </a:solidFill>
              <a:latin typeface="Arial" panose="020B0604020202020204" pitchFamily="34" charset="0"/>
              <a:cs typeface="Arial" panose="020B0604020202020204" pitchFamily="34" charset="0"/>
            </a:endParaRPr>
          </a:p>
          <a:p>
            <a:pPr lvl="0" defTabSz="979418">
              <a:defRPr/>
            </a:pPr>
            <a:endParaRPr lang="de-DE" altLang="de-DE" sz="900" dirty="0">
              <a:solidFill>
                <a:prstClr val="black"/>
              </a:solidFill>
              <a:latin typeface="Arial" panose="020B0604020202020204" pitchFamily="34" charset="0"/>
              <a:cs typeface="Arial" panose="020B0604020202020204" pitchFamily="34" charset="0"/>
            </a:endParaRP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6</a:t>
            </a:fld>
            <a:endParaRPr lang="de-DE" dirty="0"/>
          </a:p>
        </p:txBody>
      </p:sp>
    </p:spTree>
    <p:extLst>
      <p:ext uri="{BB962C8B-B14F-4D97-AF65-F5344CB8AC3E}">
        <p14:creationId xmlns:p14="http://schemas.microsoft.com/office/powerpoint/2010/main" val="482975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62</a:t>
            </a:fld>
            <a:endParaRPr lang="de-DE" dirty="0"/>
          </a:p>
        </p:txBody>
      </p:sp>
    </p:spTree>
    <p:extLst>
      <p:ext uri="{BB962C8B-B14F-4D97-AF65-F5344CB8AC3E}">
        <p14:creationId xmlns:p14="http://schemas.microsoft.com/office/powerpoint/2010/main" val="25981656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63</a:t>
            </a:fld>
            <a:endParaRPr lang="de-DE" dirty="0"/>
          </a:p>
        </p:txBody>
      </p:sp>
    </p:spTree>
    <p:extLst>
      <p:ext uri="{BB962C8B-B14F-4D97-AF65-F5344CB8AC3E}">
        <p14:creationId xmlns:p14="http://schemas.microsoft.com/office/powerpoint/2010/main" val="27864840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64</a:t>
            </a:fld>
            <a:endParaRPr lang="de-DE" dirty="0"/>
          </a:p>
        </p:txBody>
      </p:sp>
    </p:spTree>
    <p:extLst>
      <p:ext uri="{BB962C8B-B14F-4D97-AF65-F5344CB8AC3E}">
        <p14:creationId xmlns:p14="http://schemas.microsoft.com/office/powerpoint/2010/main" val="31533856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955515"/>
            <a:r>
              <a:rPr lang="de-DE" sz="900" dirty="0">
                <a:solidFill>
                  <a:prstClr val="black"/>
                </a:solidFill>
                <a:latin typeface="Arial" panose="020B0604020202020204" pitchFamily="34" charset="0"/>
                <a:cs typeface="Arial" panose="020B0604020202020204" pitchFamily="34" charset="0"/>
              </a:rPr>
              <a:t>[Ergänzende Informationen]</a:t>
            </a:r>
          </a:p>
          <a:p>
            <a:pPr lvl="0" defTabSz="955515"/>
            <a:r>
              <a:rPr lang="de-DE" sz="900" dirty="0">
                <a:solidFill>
                  <a:prstClr val="black"/>
                </a:solidFill>
                <a:latin typeface="Arial" panose="020B0604020202020204" pitchFamily="34" charset="0"/>
                <a:cs typeface="Arial" panose="020B0604020202020204" pitchFamily="34" charset="0"/>
              </a:rPr>
              <a:t>Nachdotierung</a:t>
            </a:r>
          </a:p>
          <a:p>
            <a:pPr marL="179160" lvl="0" indent="-179160" defTabSz="955515">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Lücken in der Versorgungsbiographie können geschlossen werden</a:t>
            </a:r>
          </a:p>
          <a:p>
            <a:pPr marL="179160" lvl="0" indent="-179160" defTabSz="955515">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Pro Kalenderjahr ohne Entgeltbezug können bis zu 8 % BBG nachdotiert werden</a:t>
            </a:r>
          </a:p>
          <a:p>
            <a:pPr marL="179160" lvl="0" indent="-179160" defTabSz="955515">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Dotierungsrahmen</a:t>
            </a:r>
          </a:p>
          <a:p>
            <a:pPr marL="367237" lvl="1" indent="-179160" defTabSz="955515">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geringfügige Begrenzung auf max. 10 Jahre</a:t>
            </a:r>
          </a:p>
          <a:p>
            <a:pPr marL="367237" lvl="1" indent="-179160" defTabSz="955515">
              <a:buFont typeface="Arial" panose="020B0604020202020204" pitchFamily="34" charset="0"/>
              <a:buChar char="•"/>
            </a:pPr>
            <a:r>
              <a:rPr lang="de-DE" sz="900" dirty="0">
                <a:solidFill>
                  <a:prstClr val="black"/>
                </a:solidFill>
                <a:latin typeface="Arial" panose="020B0604020202020204" pitchFamily="34" charset="0"/>
                <a:cs typeface="Arial" panose="020B0604020202020204" pitchFamily="34" charset="0"/>
              </a:rPr>
              <a:t>keine automatische SV-Freiheit!</a:t>
            </a:r>
          </a:p>
          <a:p>
            <a:pPr defTabSz="955515"/>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65</a:t>
            </a:fld>
            <a:endParaRPr lang="de-DE" dirty="0"/>
          </a:p>
        </p:txBody>
      </p:sp>
    </p:spTree>
    <p:extLst>
      <p:ext uri="{BB962C8B-B14F-4D97-AF65-F5344CB8AC3E}">
        <p14:creationId xmlns:p14="http://schemas.microsoft.com/office/powerpoint/2010/main" val="35349921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66</a:t>
            </a:fld>
            <a:endParaRPr lang="de-DE" dirty="0"/>
          </a:p>
        </p:txBody>
      </p:sp>
    </p:spTree>
    <p:extLst>
      <p:ext uri="{BB962C8B-B14F-4D97-AF65-F5344CB8AC3E}">
        <p14:creationId xmlns:p14="http://schemas.microsoft.com/office/powerpoint/2010/main" val="42459549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defRPr/>
            </a:pPr>
            <a:r>
              <a:rPr lang="de-DE" sz="900" dirty="0">
                <a:solidFill>
                  <a:srgbClr val="000000"/>
                </a:solidFill>
                <a:latin typeface="Arial" panose="020B0604020202020204" pitchFamily="34" charset="0"/>
                <a:cs typeface="Arial" panose="020B0604020202020204" pitchFamily="34" charset="0"/>
              </a:rPr>
              <a:t>Früher war es einfacher, mit sicheren Anlagen attraktive Renditen für Kunden zu erzielen. </a:t>
            </a:r>
            <a:br>
              <a:rPr lang="de-DE" sz="900" dirty="0">
                <a:solidFill>
                  <a:srgbClr val="000000"/>
                </a:solidFill>
                <a:latin typeface="Arial" panose="020B0604020202020204" pitchFamily="34" charset="0"/>
                <a:cs typeface="Arial" panose="020B0604020202020204" pitchFamily="34" charset="0"/>
              </a:rPr>
            </a:br>
            <a:r>
              <a:rPr lang="de-DE" sz="900" dirty="0">
                <a:solidFill>
                  <a:srgbClr val="000000"/>
                </a:solidFill>
                <a:latin typeface="Arial" panose="020B0604020202020204" pitchFamily="34" charset="0"/>
                <a:cs typeface="Arial" panose="020B0604020202020204" pitchFamily="34" charset="0"/>
              </a:rPr>
              <a:t>Doch in Zeiten niedriger Zinsen ist das deutlich anspruchsvoller geworden. Deshalb haben wir schon vor einigen Jahren begonnen, neue </a:t>
            </a:r>
            <a:br>
              <a:rPr lang="de-DE" sz="900" dirty="0">
                <a:solidFill>
                  <a:srgbClr val="000000"/>
                </a:solidFill>
                <a:latin typeface="Arial" panose="020B0604020202020204" pitchFamily="34" charset="0"/>
                <a:cs typeface="Arial" panose="020B0604020202020204" pitchFamily="34" charset="0"/>
              </a:rPr>
            </a:br>
            <a:r>
              <a:rPr lang="de-DE" sz="900" dirty="0">
                <a:solidFill>
                  <a:srgbClr val="000000"/>
                </a:solidFill>
                <a:latin typeface="Arial" panose="020B0604020202020204" pitchFamily="34" charset="0"/>
                <a:cs typeface="Arial" panose="020B0604020202020204" pitchFamily="34" charset="0"/>
              </a:rPr>
              <a:t>Wege zu gehen – damit sich eine Allianz Lebensversicherung auch zukünftig lohnt.</a:t>
            </a: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67</a:t>
            </a:fld>
            <a:endParaRPr lang="de-DE" dirty="0"/>
          </a:p>
        </p:txBody>
      </p:sp>
    </p:spTree>
    <p:extLst>
      <p:ext uri="{BB962C8B-B14F-4D97-AF65-F5344CB8AC3E}">
        <p14:creationId xmlns:p14="http://schemas.microsoft.com/office/powerpoint/2010/main" val="12284116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68</a:t>
            </a:fld>
            <a:endParaRPr lang="de-DE" dirty="0"/>
          </a:p>
        </p:txBody>
      </p:sp>
    </p:spTree>
    <p:extLst>
      <p:ext uri="{BB962C8B-B14F-4D97-AF65-F5344CB8AC3E}">
        <p14:creationId xmlns:p14="http://schemas.microsoft.com/office/powerpoint/2010/main" val="220222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3890" lvl="0" indent="-283890" defTabSz="1218682">
              <a:buFont typeface="Arial" panose="020B0604020202020204" pitchFamily="34" charset="0"/>
              <a:buChar char="•"/>
            </a:pPr>
            <a:r>
              <a:rPr lang="de-DE" sz="900" b="1" dirty="0">
                <a:solidFill>
                  <a:prstClr val="black"/>
                </a:solidFill>
                <a:latin typeface="Arial" panose="020B0604020202020204" pitchFamily="34" charset="0"/>
                <a:cs typeface="Arial" panose="020B0604020202020204" pitchFamily="34" charset="0"/>
              </a:rPr>
              <a:t>Erneuerbare Energien:  </a:t>
            </a:r>
            <a:r>
              <a:rPr lang="de-DE" sz="900" dirty="0">
                <a:solidFill>
                  <a:prstClr val="black"/>
                </a:solidFill>
                <a:latin typeface="Arial" panose="020B0604020202020204" pitchFamily="34" charset="0"/>
                <a:cs typeface="Arial" panose="020B0604020202020204" pitchFamily="34" charset="0"/>
              </a:rPr>
              <a:t>Als erneuerbare Energien werden, im Gegensatz zu Öl, Kohle und Gas, Energieformen bezeichnet, die nicht auf endliche Ressourcen zurückgreifen. Dies sind insbesondere Investitionen in Sonnen- und Windenergie.</a:t>
            </a:r>
          </a:p>
          <a:p>
            <a:pPr marL="283890" lvl="0" indent="-283890" defTabSz="1218682">
              <a:buFont typeface="Arial" panose="020B0604020202020204" pitchFamily="34" charset="0"/>
              <a:buChar char="•"/>
            </a:pPr>
            <a:r>
              <a:rPr lang="de-DE" sz="900" b="1" dirty="0">
                <a:solidFill>
                  <a:prstClr val="black"/>
                </a:solidFill>
                <a:latin typeface="Arial" panose="020B0604020202020204" pitchFamily="34" charset="0"/>
                <a:cs typeface="Arial" panose="020B0604020202020204" pitchFamily="34" charset="0"/>
              </a:rPr>
              <a:t>Private Equity</a:t>
            </a:r>
            <a:r>
              <a:rPr lang="de-DE" sz="900" dirty="0">
                <a:solidFill>
                  <a:prstClr val="black"/>
                </a:solidFill>
                <a:latin typeface="Arial" panose="020B0604020202020204" pitchFamily="34" charset="0"/>
                <a:cs typeface="Arial" panose="020B0604020202020204" pitchFamily="34" charset="0"/>
              </a:rPr>
              <a:t>: Dabei handelt es sich um privates Beteiligungskapital, das überwiegend nicht an der Börse gehandelt wird. Der Investor erwirbt für einen begrenzten Zeitraum Unternehmensanteile, mit dem Ziel, attraktive Renditen zu erwirtschaften.</a:t>
            </a:r>
          </a:p>
          <a:p>
            <a:pPr marL="283890" lvl="0" indent="-283890" defTabSz="1218682">
              <a:buFont typeface="Arial" panose="020B0604020202020204" pitchFamily="34" charset="0"/>
              <a:buChar char="•"/>
            </a:pPr>
            <a:r>
              <a:rPr lang="de-DE" sz="900" b="1" dirty="0">
                <a:solidFill>
                  <a:prstClr val="black"/>
                </a:solidFill>
                <a:latin typeface="Arial" panose="020B0604020202020204" pitchFamily="34" charset="0"/>
                <a:cs typeface="Arial" panose="020B0604020202020204" pitchFamily="34" charset="0"/>
              </a:rPr>
              <a:t>Infrastruktur</a:t>
            </a:r>
            <a:r>
              <a:rPr lang="de-DE" sz="900" dirty="0">
                <a:solidFill>
                  <a:prstClr val="black"/>
                </a:solidFill>
                <a:latin typeface="Arial" panose="020B0604020202020204" pitchFamily="34" charset="0"/>
                <a:cs typeface="Arial" panose="020B0604020202020204" pitchFamily="34" charset="0"/>
              </a:rPr>
              <a:t>: Die wichtigsten Bestandteile von Infrastrukturinvestments sind Verkehr, Versorger und Telekommunikation. Zu Verkehrsinfrastruktur zählen Mautstraßen, Eisenbahnnetze, Brücken und Tunnel, sowie Flughäfen und Häfen. Zum Versorgungsbereich gehören vor allem Strom, Gas, Wasser und Abwasser.</a:t>
            </a:r>
          </a:p>
          <a:p>
            <a:pPr marL="283890" lvl="0" indent="-283890" defTabSz="1218682">
              <a:buFont typeface="Arial" panose="020B0604020202020204" pitchFamily="34" charset="0"/>
              <a:buChar char="•"/>
            </a:pPr>
            <a:r>
              <a:rPr lang="de-DE" sz="900" b="1" dirty="0">
                <a:solidFill>
                  <a:prstClr val="black"/>
                </a:solidFill>
                <a:latin typeface="Arial" panose="020B0604020202020204" pitchFamily="34" charset="0"/>
                <a:cs typeface="Arial" panose="020B0604020202020204" pitchFamily="34" charset="0"/>
              </a:rPr>
              <a:t>Immobilien</a:t>
            </a:r>
            <a:r>
              <a:rPr lang="de-DE" sz="900" dirty="0">
                <a:solidFill>
                  <a:prstClr val="black"/>
                </a:solidFill>
                <a:latin typeface="Arial" panose="020B0604020202020204" pitchFamily="34" charset="0"/>
                <a:cs typeface="Arial" panose="020B0604020202020204" pitchFamily="34" charset="0"/>
              </a:rPr>
              <a:t>: Hierzu gehören Immobilieninvestments sowie gewerbliche Immobilienfinanzierungen. Die Investitionen erfolgen weltweit, vorwiegend in den </a:t>
            </a:r>
            <a:r>
              <a:rPr lang="de-DE" sz="900" dirty="0" err="1">
                <a:solidFill>
                  <a:prstClr val="black"/>
                </a:solidFill>
                <a:latin typeface="Arial" panose="020B0604020202020204" pitchFamily="34" charset="0"/>
                <a:cs typeface="Arial" panose="020B0604020202020204" pitchFamily="34" charset="0"/>
              </a:rPr>
              <a:t>Megacities</a:t>
            </a:r>
            <a:r>
              <a:rPr lang="de-DE" sz="900" dirty="0">
                <a:solidFill>
                  <a:prstClr val="black"/>
                </a:solidFill>
                <a:latin typeface="Arial" panose="020B0604020202020204" pitchFamily="34" charset="0"/>
                <a:cs typeface="Arial" panose="020B0604020202020204" pitchFamily="34" charset="0"/>
              </a:rPr>
              <a:t> in Asien, Europa und den USA. Wir konzentrieren und beispielsweise auf Büroimmobilien, Shopping Center, Logistikimmobilien und Studentenwohnungen. </a:t>
            </a:r>
          </a:p>
          <a:p>
            <a:pPr marL="283890" lvl="0" indent="-283890" defTabSz="1218682">
              <a:buFont typeface="Arial" panose="020B0604020202020204" pitchFamily="34" charset="0"/>
              <a:buChar char="•"/>
            </a:pPr>
            <a:r>
              <a:rPr lang="de-DE" sz="900" b="1" dirty="0">
                <a:solidFill>
                  <a:prstClr val="black"/>
                </a:solidFill>
                <a:latin typeface="Arial" panose="020B0604020202020204" pitchFamily="34" charset="0"/>
                <a:cs typeface="Arial" panose="020B0604020202020204" pitchFamily="34" charset="0"/>
              </a:rPr>
              <a:t>Private </a:t>
            </a:r>
            <a:r>
              <a:rPr lang="de-DE" sz="900" b="1" dirty="0" err="1">
                <a:solidFill>
                  <a:prstClr val="black"/>
                </a:solidFill>
                <a:latin typeface="Arial" panose="020B0604020202020204" pitchFamily="34" charset="0"/>
                <a:cs typeface="Arial" panose="020B0604020202020204" pitchFamily="34" charset="0"/>
              </a:rPr>
              <a:t>Debt</a:t>
            </a:r>
            <a:r>
              <a:rPr lang="de-DE" sz="900" dirty="0">
                <a:solidFill>
                  <a:prstClr val="black"/>
                </a:solidFill>
                <a:latin typeface="Arial" panose="020B0604020202020204" pitchFamily="34" charset="0"/>
                <a:cs typeface="Arial" panose="020B0604020202020204" pitchFamily="34" charset="0"/>
              </a:rPr>
              <a:t>: Bei Private </a:t>
            </a:r>
            <a:r>
              <a:rPr lang="de-DE" sz="900" dirty="0" err="1">
                <a:solidFill>
                  <a:prstClr val="black"/>
                </a:solidFill>
                <a:latin typeface="Arial" panose="020B0604020202020204" pitchFamily="34" charset="0"/>
                <a:cs typeface="Arial" panose="020B0604020202020204" pitchFamily="34" charset="0"/>
              </a:rPr>
              <a:t>Debt</a:t>
            </a:r>
            <a:r>
              <a:rPr lang="de-DE" sz="900" dirty="0">
                <a:solidFill>
                  <a:prstClr val="black"/>
                </a:solidFill>
                <a:latin typeface="Arial" panose="020B0604020202020204" pitchFamily="34" charset="0"/>
                <a:cs typeface="Arial" panose="020B0604020202020204" pitchFamily="34" charset="0"/>
              </a:rPr>
              <a:t> handelt es sich um Unternehmensfinanzierung, meist durch institutionelle Anleger, direkte bankenunabhängige Darlehensvergabe oder Mezzanine Kapital. Zielgruppe sind vor allem mittelständische Unternehmen.</a:t>
            </a: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69</a:t>
            </a:fld>
            <a:endParaRPr lang="de-DE" dirty="0"/>
          </a:p>
        </p:txBody>
      </p:sp>
    </p:spTree>
    <p:extLst>
      <p:ext uri="{BB962C8B-B14F-4D97-AF65-F5344CB8AC3E}">
        <p14:creationId xmlns:p14="http://schemas.microsoft.com/office/powerpoint/2010/main" val="6316008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955515"/>
            <a:r>
              <a:rPr lang="de-DE" altLang="de-DE" sz="900" dirty="0">
                <a:solidFill>
                  <a:prstClr val="black"/>
                </a:solidFill>
                <a:latin typeface="Arial" panose="020B0604020202020204" pitchFamily="34" charset="0"/>
                <a:cs typeface="Arial" panose="020B0604020202020204" pitchFamily="34" charset="0"/>
              </a:rPr>
              <a:t>[Überschrift]</a:t>
            </a:r>
          </a:p>
          <a:p>
            <a:pPr lvl="0" defTabSz="955515"/>
            <a:r>
              <a:rPr lang="de-DE" altLang="de-DE" sz="900" dirty="0">
                <a:solidFill>
                  <a:prstClr val="black"/>
                </a:solidFill>
                <a:latin typeface="Arial" panose="020B0604020202020204" pitchFamily="34" charset="0"/>
                <a:cs typeface="Arial" panose="020B0604020202020204" pitchFamily="34" charset="0"/>
              </a:rPr>
              <a:t>Unsere Aufstellung schafft echte Vorteile für unsere Kunden</a:t>
            </a:r>
          </a:p>
          <a:p>
            <a:pPr lvl="0" defTabSz="955515"/>
            <a:endParaRPr lang="de-DE" altLang="de-DE" sz="900" dirty="0">
              <a:solidFill>
                <a:prstClr val="black"/>
              </a:solidFill>
              <a:latin typeface="Arial" panose="020B0604020202020204" pitchFamily="34" charset="0"/>
              <a:cs typeface="Arial" panose="020B0604020202020204" pitchFamily="34" charset="0"/>
            </a:endParaRPr>
          </a:p>
          <a:p>
            <a:pPr lvl="0" defTabSz="955515"/>
            <a:r>
              <a:rPr lang="de-DE" altLang="de-DE" sz="900" dirty="0">
                <a:solidFill>
                  <a:prstClr val="black"/>
                </a:solidFill>
                <a:latin typeface="Arial" panose="020B0604020202020204" pitchFamily="34" charset="0"/>
                <a:cs typeface="Arial" panose="020B0604020202020204" pitchFamily="34" charset="0"/>
              </a:rPr>
              <a:t>[Inhalte]</a:t>
            </a:r>
          </a:p>
          <a:p>
            <a:pPr lvl="0" defTabSz="955515"/>
            <a:r>
              <a:rPr lang="de-DE" altLang="de-DE" sz="900" dirty="0">
                <a:solidFill>
                  <a:prstClr val="black"/>
                </a:solidFill>
                <a:latin typeface="Arial" panose="020B0604020202020204" pitchFamily="34" charset="0"/>
                <a:cs typeface="Arial" panose="020B0604020202020204" pitchFamily="34" charset="0"/>
              </a:rPr>
              <a:t>Neben den grundlegenden Merkmalen, die das Geschäftsmodell der Lebensversicherung bietet, verfügt Allianz Leben bei der Kapitalanlage über weitere Vorteile:</a:t>
            </a:r>
          </a:p>
          <a:p>
            <a:pPr marL="179160" lvl="1"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Allianz Leben weist die mit Abstand höchsten Kapitalanlagen deutscher Lebensversicherer auf (Quelle: Geschäftsbericht der Allianz Lebensversicherungs-AG):</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sym typeface="Wingdings" panose="05000000000000000000" pitchFamily="2" charset="2"/>
              </a:rPr>
              <a:t>Beiträge aus 10,5 Mio. Verträgen</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sym typeface="Wingdings" panose="05000000000000000000" pitchFamily="2" charset="2"/>
              </a:rPr>
              <a:t>Kapitalanlagen im Wert von 250 Mrd. € (Marktwerte nach HGB) </a:t>
            </a:r>
          </a:p>
          <a:p>
            <a:pPr marL="179160" lvl="1"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Allianz Leben greift bei dem Kapitalanlagemanagement auf die Experten der Allianz Investment Management SE zurück, die global aufgestellt sind und Anlageklassen und -titel aufgrund eines systematischen Prozesses auswählen. Besondere Merkmale sind:</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Weltweites Research und Know-how</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Systematischer, globaler Anlageprozess</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Zentralisierte Investment-Teams</a:t>
            </a:r>
          </a:p>
          <a:p>
            <a:pPr marL="179160" lvl="0" indent="-179160" defTabSz="955515">
              <a:buFont typeface="Arial" panose="020B0604020202020204" pitchFamily="34" charset="0"/>
              <a:buChar char="•"/>
            </a:pPr>
            <a:endParaRPr lang="de-DE" altLang="de-DE" sz="900" dirty="0">
              <a:solidFill>
                <a:prstClr val="black"/>
              </a:solidFill>
              <a:latin typeface="Arial" panose="020B0604020202020204" pitchFamily="34" charset="0"/>
              <a:cs typeface="Arial" panose="020B0604020202020204" pitchFamily="34" charset="0"/>
            </a:endParaRPr>
          </a:p>
          <a:p>
            <a:pPr marL="179160" lvl="1"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Risiko-Controlling: Die Anlagemanager und ihre Ergebnisse werden laufend an strengen Vorgaben gemessen.</a:t>
            </a:r>
          </a:p>
          <a:p>
            <a:pPr marL="179160" lvl="0" indent="-179160" defTabSz="955515">
              <a:buFont typeface="Arial" panose="020B0604020202020204" pitchFamily="34" charset="0"/>
              <a:buChar char="•"/>
            </a:pPr>
            <a:endParaRPr lang="de-DE" altLang="de-DE" sz="900" dirty="0">
              <a:solidFill>
                <a:prstClr val="black"/>
              </a:solidFill>
              <a:latin typeface="Arial" panose="020B0604020202020204" pitchFamily="34" charset="0"/>
              <a:cs typeface="Arial" panose="020B0604020202020204" pitchFamily="34" charset="0"/>
            </a:endParaRPr>
          </a:p>
          <a:p>
            <a:pPr marL="179160" lvl="1" indent="-179160" defTabSz="955515">
              <a:buFont typeface="Arial" panose="020B0604020202020204" pitchFamily="34" charset="0"/>
              <a:buChar char="•"/>
            </a:pPr>
            <a:r>
              <a:rPr lang="de-DE" altLang="de-DE" sz="900" noProof="1">
                <a:solidFill>
                  <a:prstClr val="black"/>
                </a:solidFill>
                <a:latin typeface="Arial" panose="020B0604020202020204" pitchFamily="34" charset="0"/>
                <a:cs typeface="Arial" panose="020B0604020202020204" pitchFamily="34" charset="0"/>
              </a:rPr>
              <a:t>Allianz Leben genießt durch die Allianz Investment Management SE exklusiven Zugang zu Asset Managern und besonderen Assetklassen wie z. B. e</a:t>
            </a:r>
            <a:r>
              <a:rPr lang="de-DE" altLang="de-DE" sz="900" dirty="0" err="1">
                <a:solidFill>
                  <a:prstClr val="black"/>
                </a:solidFill>
                <a:latin typeface="Arial" panose="020B0604020202020204" pitchFamily="34" charset="0"/>
                <a:cs typeface="Arial" panose="020B0604020202020204" pitchFamily="34" charset="0"/>
              </a:rPr>
              <a:t>rneuerbare</a:t>
            </a:r>
            <a:r>
              <a:rPr lang="de-DE" altLang="de-DE" sz="900" dirty="0">
                <a:solidFill>
                  <a:prstClr val="black"/>
                </a:solidFill>
                <a:latin typeface="Arial" panose="020B0604020202020204" pitchFamily="34" charset="0"/>
                <a:cs typeface="Arial" panose="020B0604020202020204" pitchFamily="34" charset="0"/>
              </a:rPr>
              <a:t> Energien, attraktive Immobilieninvestments, individuelle Unternehmensfinanzierungen u. v. m., die stabile Renditen erzielen können. Insbesondere möglich sind so</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sym typeface="Wingdings" panose="05000000000000000000" pitchFamily="2" charset="2"/>
              </a:rPr>
              <a:t>eine globale Diversifikation in </a:t>
            </a:r>
            <a:r>
              <a:rPr lang="de-DE" altLang="de-DE" sz="900" dirty="0">
                <a:solidFill>
                  <a:prstClr val="black"/>
                </a:solidFill>
                <a:latin typeface="Arial" panose="020B0604020202020204" pitchFamily="34" charset="0"/>
                <a:cs typeface="Arial" panose="020B0604020202020204" pitchFamily="34" charset="0"/>
              </a:rPr>
              <a:t>Immobilien, Infrastrukturprojekte und Anleihen; dadurch werden Zusatzerträge durch Vereinnahmung von Illiquiditätsprämien erzielt</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Investitionen in spezielle Bereiche, die erst ab einer bestimmten Größe/Anlagesumme zugänglich sind (z. B. große Infrastrukturprojekte)</a:t>
            </a:r>
          </a:p>
          <a:p>
            <a:pPr marL="179160" lvl="1"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Günstige Kosten durch hervorragendes Asset-Manager-Management: </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Nutzung von internen Synergien durch die enge Zusammenarbeit zwischen Produktgeber, Investment und Asset Management</a:t>
            </a:r>
          </a:p>
          <a:p>
            <a:pPr marL="367254" lvl="2"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Erzielung deutlich besserer Konditionen im Vergleich zum Markt bei namhaften externen Asset- Managern durch das Anlagevolumen und ein professionelles Asset-Manager-Management</a:t>
            </a:r>
          </a:p>
          <a:p>
            <a:pPr lvl="0" defTabSz="955515"/>
            <a:endParaRPr lang="de-DE" altLang="de-DE" sz="900" dirty="0">
              <a:solidFill>
                <a:prstClr val="black"/>
              </a:solidFill>
              <a:latin typeface="Arial" panose="020B0604020202020204" pitchFamily="34" charset="0"/>
              <a:cs typeface="Arial" panose="020B0604020202020204" pitchFamily="34" charset="0"/>
            </a:endParaRPr>
          </a:p>
          <a:p>
            <a:pPr lvl="0" defTabSz="955515"/>
            <a:r>
              <a:rPr lang="de-DE" altLang="de-DE" sz="900" dirty="0">
                <a:solidFill>
                  <a:prstClr val="black"/>
                </a:solidFill>
                <a:latin typeface="Arial" panose="020B0604020202020204" pitchFamily="34" charset="0"/>
                <a:cs typeface="Arial" panose="020B0604020202020204" pitchFamily="34" charset="0"/>
              </a:rPr>
              <a:t>Die Folgen:</a:t>
            </a:r>
          </a:p>
          <a:p>
            <a:pPr marL="179160" lvl="1"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Anlagekompetenz und niedrige Kosten führen zu einer im Marktvergleich hohen Ertragskraft.</a:t>
            </a:r>
          </a:p>
          <a:p>
            <a:pPr marL="179160" lvl="1"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Hohe Gesamtreserven ermöglichen eine Glättung von Kapitalmarktschwankungen. </a:t>
            </a:r>
          </a:p>
          <a:p>
            <a:pPr marL="179160" lvl="1" indent="-179160" defTabSz="955515">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Größe und Kapitalanlagekompetenz bilden die Grundlage für herausragende individuelle Kundenlösungen – von sicherheits- bis chancenorientiert. </a:t>
            </a:r>
          </a:p>
          <a:p>
            <a:pPr lvl="0" defTabSz="955515"/>
            <a:endParaRPr lang="de-DE" altLang="de-DE" sz="900" dirty="0">
              <a:solidFill>
                <a:prstClr val="black"/>
              </a:solidFill>
              <a:latin typeface="Arial" panose="020B0604020202020204" pitchFamily="34" charset="0"/>
              <a:cs typeface="Arial" panose="020B0604020202020204" pitchFamily="34" charset="0"/>
            </a:endParaRP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70</a:t>
            </a:fld>
            <a:endParaRPr lang="de-DE" dirty="0"/>
          </a:p>
        </p:txBody>
      </p:sp>
    </p:spTree>
    <p:extLst>
      <p:ext uri="{BB962C8B-B14F-4D97-AF65-F5344CB8AC3E}">
        <p14:creationId xmlns:p14="http://schemas.microsoft.com/office/powerpoint/2010/main" val="19303482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168134">
              <a:defRPr/>
            </a:pPr>
            <a:r>
              <a:rPr lang="de-DE" sz="900" kern="0" dirty="0">
                <a:solidFill>
                  <a:prstClr val="black"/>
                </a:solidFill>
                <a:latin typeface="Arial" panose="020B0604020202020204" pitchFamily="34" charset="0"/>
                <a:cs typeface="Arial" panose="020B0604020202020204" pitchFamily="34" charset="0"/>
              </a:rPr>
              <a:t>Unter Aktivüberhänge versteht man den Teil der festverzinslichen Cashflows, die nach Erfüllung der Garantien noch übrig sind, zuzüglich der Substanzwerte.</a:t>
            </a: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71</a:t>
            </a:fld>
            <a:endParaRPr lang="de-DE" dirty="0"/>
          </a:p>
        </p:txBody>
      </p:sp>
    </p:spTree>
    <p:extLst>
      <p:ext uri="{BB962C8B-B14F-4D97-AF65-F5344CB8AC3E}">
        <p14:creationId xmlns:p14="http://schemas.microsoft.com/office/powerpoint/2010/main" val="274309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t>7</a:t>
            </a:fld>
            <a:endParaRPr lang="de-DE" dirty="0"/>
          </a:p>
        </p:txBody>
      </p:sp>
    </p:spTree>
    <p:extLst>
      <p:ext uri="{BB962C8B-B14F-4D97-AF65-F5344CB8AC3E}">
        <p14:creationId xmlns:p14="http://schemas.microsoft.com/office/powerpoint/2010/main" val="2387719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72</a:t>
            </a:fld>
            <a:endParaRPr lang="de-DE" dirty="0"/>
          </a:p>
        </p:txBody>
      </p:sp>
    </p:spTree>
    <p:extLst>
      <p:ext uri="{BB962C8B-B14F-4D97-AF65-F5344CB8AC3E}">
        <p14:creationId xmlns:p14="http://schemas.microsoft.com/office/powerpoint/2010/main" val="1424818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73</a:t>
            </a:fld>
            <a:endParaRPr lang="de-DE" dirty="0"/>
          </a:p>
        </p:txBody>
      </p:sp>
    </p:spTree>
    <p:extLst>
      <p:ext uri="{BB962C8B-B14F-4D97-AF65-F5344CB8AC3E}">
        <p14:creationId xmlns:p14="http://schemas.microsoft.com/office/powerpoint/2010/main" val="20312382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spcBef>
                <a:spcPts val="650"/>
              </a:spcBef>
            </a:pPr>
            <a:r>
              <a:rPr lang="de-DE" sz="900" b="1" u="sng" dirty="0">
                <a:solidFill>
                  <a:prstClr val="black"/>
                </a:solidFill>
                <a:latin typeface="Arial" panose="020B0604020202020204" pitchFamily="34" charset="0"/>
                <a:cs typeface="Arial" panose="020B0604020202020204" pitchFamily="34" charset="0"/>
              </a:rPr>
              <a:t>Zu: Unser Service für den Arbeitgeber</a:t>
            </a:r>
          </a:p>
          <a:p>
            <a:pPr lvl="0" defTabSz="1218682">
              <a:spcBef>
                <a:spcPts val="650"/>
              </a:spcBef>
            </a:pPr>
            <a:r>
              <a:rPr lang="de-DE" sz="900" b="1" dirty="0">
                <a:solidFill>
                  <a:prstClr val="black"/>
                </a:solidFill>
                <a:latin typeface="Arial" panose="020B0604020202020204" pitchFamily="34" charset="0"/>
                <a:cs typeface="Arial" panose="020B0604020202020204" pitchFamily="34" charset="0"/>
              </a:rPr>
              <a:t>Minimaler Verwaltungsaufwand für Arbeitgeber</a:t>
            </a:r>
            <a:endParaRPr lang="de-DE" sz="900" dirty="0">
              <a:solidFill>
                <a:prstClr val="black"/>
              </a:solidFill>
              <a:latin typeface="Arial" panose="020B0604020202020204" pitchFamily="34" charset="0"/>
              <a:cs typeface="Arial" panose="020B0604020202020204" pitchFamily="34" charset="0"/>
            </a:endParaRPr>
          </a:p>
          <a:p>
            <a:pPr marL="185681" lvl="0" indent="-185681" defTabSz="1218682">
              <a:buFont typeface="Symbol" panose="05050102010706020507" pitchFamily="18" charset="2"/>
              <a:buChar char="-"/>
            </a:pPr>
            <a:r>
              <a:rPr lang="de-DE" sz="900" dirty="0">
                <a:solidFill>
                  <a:prstClr val="black"/>
                </a:solidFill>
                <a:latin typeface="Arial" panose="020B0604020202020204" pitchFamily="34" charset="0"/>
                <a:cs typeface="Arial" panose="020B0604020202020204" pitchFamily="34" charset="0"/>
              </a:rPr>
              <a:t>Unterstützung durch Fachexperten der Allianz z. B. in allen arbeits-, steuer- und insolvenzrechtlichen Fragen rund um die </a:t>
            </a:r>
            <a:r>
              <a:rPr lang="de-DE" sz="900" dirty="0" err="1">
                <a:solidFill>
                  <a:prstClr val="black"/>
                </a:solidFill>
                <a:latin typeface="Arial" panose="020B0604020202020204" pitchFamily="34" charset="0"/>
                <a:cs typeface="Arial" panose="020B0604020202020204" pitchFamily="34" charset="0"/>
              </a:rPr>
              <a:t>bAV</a:t>
            </a:r>
            <a:endParaRPr lang="de-DE" sz="900" dirty="0">
              <a:solidFill>
                <a:prstClr val="black"/>
              </a:solidFill>
              <a:latin typeface="Arial" panose="020B0604020202020204" pitchFamily="34" charset="0"/>
              <a:cs typeface="Arial" panose="020B0604020202020204" pitchFamily="34" charset="0"/>
            </a:endParaRPr>
          </a:p>
          <a:p>
            <a:pPr marL="185681" lvl="0" indent="-185681" defTabSz="1218682">
              <a:buFont typeface="Symbol" panose="05050102010706020507" pitchFamily="18" charset="2"/>
              <a:buChar char="-"/>
            </a:pPr>
            <a:r>
              <a:rPr lang="de-DE" sz="900" u="sng" dirty="0">
                <a:solidFill>
                  <a:prstClr val="black"/>
                </a:solidFill>
                <a:latin typeface="Arial" panose="020B0604020202020204" pitchFamily="34" charset="0"/>
                <a:cs typeface="Arial" panose="020B0604020202020204" pitchFamily="34" charset="0"/>
              </a:rPr>
              <a:t>Verwaltung und Abwicklung von Betriebsrenten:</a:t>
            </a:r>
          </a:p>
          <a:p>
            <a:pPr marL="391992" lvl="0" indent="-199434" defTabSz="1218682">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Allianz bietet mit dem Allianz Pensions-Service ein umfassendes Dienstleistungsprodukt rund um die Rentenverwaltung der </a:t>
            </a:r>
            <a:r>
              <a:rPr lang="de-DE" altLang="de-DE" sz="900" dirty="0" err="1">
                <a:solidFill>
                  <a:prstClr val="black"/>
                </a:solidFill>
                <a:latin typeface="Arial" panose="020B0604020202020204" pitchFamily="34" charset="0"/>
                <a:cs typeface="Arial" panose="020B0604020202020204" pitchFamily="34" charset="0"/>
              </a:rPr>
              <a:t>bAV</a:t>
            </a:r>
            <a:endParaRPr lang="de-DE" altLang="de-DE" sz="900" dirty="0">
              <a:solidFill>
                <a:prstClr val="black"/>
              </a:solidFill>
              <a:latin typeface="Arial" panose="020B0604020202020204" pitchFamily="34" charset="0"/>
              <a:cs typeface="Arial" panose="020B0604020202020204" pitchFamily="34" charset="0"/>
            </a:endParaRPr>
          </a:p>
          <a:p>
            <a:pPr marL="391992" lvl="0" indent="-199434" defTabSz="1218682">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Allianz übernimmt die Verwaltung der laufenden Renten und die Erstellung der zugehörigen Buchungsunterlagen</a:t>
            </a:r>
          </a:p>
          <a:p>
            <a:pPr marL="391992" lvl="0" indent="-199434" defTabSz="1218682">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Unternehmen partizipiert am Allianz Know-how und muss dies nicht mehr selbst vorhalten</a:t>
            </a:r>
          </a:p>
          <a:p>
            <a:pPr marL="391992" lvl="0" indent="-199434" defTabSz="1218682">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Konzentration auf die Kernkompetenzen sowie Kostenreduktion und -transparenz innerhalb des Unternehmens</a:t>
            </a:r>
            <a:endParaRPr lang="de-DE" sz="900" dirty="0">
              <a:solidFill>
                <a:prstClr val="black"/>
              </a:solidFill>
              <a:latin typeface="Arial" panose="020B0604020202020204" pitchFamily="34" charset="0"/>
              <a:cs typeface="Arial" panose="020B0604020202020204" pitchFamily="34" charset="0"/>
            </a:endParaRPr>
          </a:p>
          <a:p>
            <a:pPr lvl="0" defTabSz="1218682">
              <a:spcBef>
                <a:spcPct val="25000"/>
              </a:spcBef>
              <a:spcAft>
                <a:spcPct val="0"/>
              </a:spcAft>
            </a:pPr>
            <a:r>
              <a:rPr lang="de-DE" sz="900" b="1" dirty="0">
                <a:solidFill>
                  <a:prstClr val="black"/>
                </a:solidFill>
                <a:latin typeface="Arial" panose="020B0604020202020204" pitchFamily="34" charset="0"/>
                <a:cs typeface="Arial" panose="020B0604020202020204" pitchFamily="34" charset="0"/>
              </a:rPr>
              <a:t>Gesamtspektrum versicherungsmathematischer Dienstleistungen</a:t>
            </a:r>
            <a:r>
              <a:rPr lang="de-DE" altLang="de-DE" sz="900" b="1" dirty="0">
                <a:solidFill>
                  <a:prstClr val="black"/>
                </a:solidFill>
                <a:latin typeface="Arial" panose="020B0604020202020204" pitchFamily="34" charset="0"/>
                <a:cs typeface="Arial" panose="020B0604020202020204" pitchFamily="34" charset="0"/>
              </a:rPr>
              <a:t>: </a:t>
            </a:r>
          </a:p>
          <a:p>
            <a:pPr marL="391992" lvl="0" indent="-199434" defTabSz="1218682">
              <a:spcAft>
                <a:spcPct val="0"/>
              </a:spcAft>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Gutachten-Service mit Dienstleistungen, die bei Pensionszusagen aufgrund gesetzl. Vorschriften unabhängig von der Rückdeckung, regelmäßig benötigt werden</a:t>
            </a:r>
          </a:p>
          <a:p>
            <a:pPr marL="391992" lvl="1" indent="-199434" defTabSz="1218682">
              <a:spcAft>
                <a:spcPct val="0"/>
              </a:spcAft>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Gutachten über Pensionsrückstellungen nach § 6a EStG für die Steuerbilanz, Gutachten über Pensionsrückstellungen für die Handelsbilanz gemäß BilMoG</a:t>
            </a:r>
          </a:p>
          <a:p>
            <a:pPr marL="391992" lvl="1" indent="-199434" defTabSz="1218682">
              <a:spcAft>
                <a:spcPct val="0"/>
              </a:spcAft>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Testat für den Pensions-Sicherungs-Verein (</a:t>
            </a:r>
            <a:r>
              <a:rPr lang="de-DE" altLang="de-DE" sz="900" dirty="0" err="1">
                <a:solidFill>
                  <a:prstClr val="black"/>
                </a:solidFill>
                <a:latin typeface="Arial" panose="020B0604020202020204" pitchFamily="34" charset="0"/>
                <a:cs typeface="Arial" panose="020B0604020202020204" pitchFamily="34" charset="0"/>
              </a:rPr>
              <a:t>PSVaG</a:t>
            </a:r>
            <a:r>
              <a:rPr lang="de-DE" altLang="de-DE" sz="900" dirty="0">
                <a:solidFill>
                  <a:prstClr val="black"/>
                </a:solidFill>
                <a:latin typeface="Arial" panose="020B0604020202020204" pitchFamily="34" charset="0"/>
                <a:cs typeface="Arial" panose="020B0604020202020204" pitchFamily="34" charset="0"/>
              </a:rPr>
              <a:t>) Mitteilungen in Ausscheidefällen</a:t>
            </a:r>
          </a:p>
          <a:p>
            <a:pPr marL="391992" lvl="0" indent="-199434" defTabSz="1218682">
              <a:spcAft>
                <a:spcPct val="0"/>
              </a:spcAft>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Gutachterliche Berechnungen im Rahmen des Versorgungsausgleichs</a:t>
            </a:r>
          </a:p>
          <a:p>
            <a:pPr marL="391992" lvl="0" indent="-199434" defTabSz="1218682">
              <a:spcAft>
                <a:spcPct val="0"/>
              </a:spcAft>
              <a:buFont typeface="Arial" panose="020B0604020202020204" pitchFamily="34" charset="0"/>
              <a:buChar char="•"/>
            </a:pPr>
            <a:r>
              <a:rPr lang="de-DE" altLang="de-DE" sz="900" dirty="0">
                <a:solidFill>
                  <a:prstClr val="black"/>
                </a:solidFill>
                <a:latin typeface="Arial" panose="020B0604020202020204" pitchFamily="34" charset="0"/>
                <a:cs typeface="Arial" panose="020B0604020202020204" pitchFamily="34" charset="0"/>
              </a:rPr>
              <a:t>Zusätzliche Dienstleistungen (Gutachter-Service Plus) u. a.:</a:t>
            </a:r>
          </a:p>
          <a:p>
            <a:pPr marL="543396" lvl="2" indent="-309468" defTabSz="1218682">
              <a:spcAft>
                <a:spcPct val="0"/>
              </a:spcAft>
              <a:buFont typeface="Symbol" panose="05050102010706020507" pitchFamily="18" charset="2"/>
              <a:buChar char="-"/>
            </a:pPr>
            <a:r>
              <a:rPr lang="de-DE" altLang="de-DE" sz="900" dirty="0">
                <a:solidFill>
                  <a:prstClr val="black"/>
                </a:solidFill>
                <a:latin typeface="Arial" panose="020B0604020202020204" pitchFamily="34" charset="0"/>
                <a:cs typeface="Arial" panose="020B0604020202020204" pitchFamily="34" charset="0"/>
              </a:rPr>
              <a:t>Bewertung nach international anerkannten Rechnungslegungsvorschriften (IAS, IFRS)</a:t>
            </a:r>
          </a:p>
          <a:p>
            <a:pPr marL="543396" lvl="2" indent="-309468" defTabSz="1218682">
              <a:spcAft>
                <a:spcPct val="0"/>
              </a:spcAft>
              <a:buFont typeface="Symbol" panose="05050102010706020507" pitchFamily="18" charset="2"/>
              <a:buChar char="-"/>
            </a:pPr>
            <a:r>
              <a:rPr lang="de-DE" altLang="de-DE" sz="900" dirty="0">
                <a:solidFill>
                  <a:prstClr val="black"/>
                </a:solidFill>
                <a:latin typeface="Arial" panose="020B0604020202020204" pitchFamily="34" charset="0"/>
                <a:cs typeface="Arial" panose="020B0604020202020204" pitchFamily="34" charset="0"/>
              </a:rPr>
              <a:t>Bewertung von Unterstützungskassenverpflichtungen u. Pensionszusagen für die Handelsbilanz </a:t>
            </a:r>
          </a:p>
          <a:p>
            <a:pPr marL="543396" lvl="2" indent="-309468" defTabSz="1218682">
              <a:spcAft>
                <a:spcPct val="0"/>
              </a:spcAft>
              <a:buFont typeface="Symbol" panose="05050102010706020507" pitchFamily="18" charset="2"/>
              <a:buChar char="-"/>
            </a:pPr>
            <a:r>
              <a:rPr lang="de-DE" altLang="de-DE" sz="900" dirty="0">
                <a:solidFill>
                  <a:prstClr val="black"/>
                </a:solidFill>
                <a:latin typeface="Arial" panose="020B0604020202020204" pitchFamily="34" charset="0"/>
                <a:cs typeface="Arial" panose="020B0604020202020204" pitchFamily="34" charset="0"/>
              </a:rPr>
              <a:t>Bewertung von Verpflichtungen aus Regelungen zu Übergangsgeldern, zur Altersteilzeit und Arbeitszeitkonten</a:t>
            </a:r>
          </a:p>
          <a:p>
            <a:pPr lvl="0" defTabSz="1218682"/>
            <a:endParaRPr lang="de-DE" altLang="de-DE" sz="900" dirty="0">
              <a:solidFill>
                <a:prstClr val="black"/>
              </a:solidFill>
              <a:latin typeface="Arial" panose="020B0604020202020204" pitchFamily="34" charset="0"/>
              <a:cs typeface="Arial" panose="020B0604020202020204" pitchFamily="34" charset="0"/>
            </a:endParaRP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74</a:t>
            </a:fld>
            <a:endParaRPr lang="de-DE" dirty="0"/>
          </a:p>
        </p:txBody>
      </p:sp>
    </p:spTree>
    <p:extLst>
      <p:ext uri="{BB962C8B-B14F-4D97-AF65-F5344CB8AC3E}">
        <p14:creationId xmlns:p14="http://schemas.microsoft.com/office/powerpoint/2010/main" val="42092426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3E0F7A-EA63-40E1-97FB-D173EE3BA0CC}" type="slidenum">
              <a:rPr lang="de-DE" smtClean="0"/>
              <a:t>75</a:t>
            </a:fld>
            <a:endParaRPr lang="de-DE" dirty="0"/>
          </a:p>
        </p:txBody>
      </p:sp>
    </p:spTree>
    <p:extLst>
      <p:ext uri="{BB962C8B-B14F-4D97-AF65-F5344CB8AC3E}">
        <p14:creationId xmlns:p14="http://schemas.microsoft.com/office/powerpoint/2010/main" val="356891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defTabSz="1218682"/>
            <a:r>
              <a:rPr lang="de-DE" sz="1000" b="1" dirty="0">
                <a:solidFill>
                  <a:prstClr val="black"/>
                </a:solidFill>
                <a:latin typeface="Arial" charset="0"/>
                <a:cs typeface="Arial" panose="020B0604020202020204" pitchFamily="34" charset="0"/>
              </a:rPr>
              <a:t>Mit dem BRSG gilt seit 1. Januar 2019 für neue Vereinbarungen, ab dem 1. Januar 2022 für bestehende:</a:t>
            </a:r>
          </a:p>
          <a:p>
            <a:pPr marL="185681" lvl="0" indent="-185681" defTabSz="1218682">
              <a:buFont typeface="Arial" panose="020B0604020202020204" pitchFamily="34" charset="0"/>
              <a:buChar char="•"/>
            </a:pPr>
            <a:r>
              <a:rPr lang="de-DE" sz="1000" dirty="0">
                <a:solidFill>
                  <a:prstClr val="black"/>
                </a:solidFill>
                <a:latin typeface="Arial" charset="0"/>
                <a:cs typeface="Arial" panose="020B0604020202020204" pitchFamily="34" charset="0"/>
              </a:rPr>
              <a:t>Wandelt ein Arbeitnehmer Entgelt in eine Direktversicherung, Pensionskasse oder Pensionsfonds um, so ist der Arbeitgeber zu einem AG-Zuschuss verpflichtet, und zwar in Höhe von bis zu 15 % des umgewandelten Entgelts bis 4 % der BBG.</a:t>
            </a:r>
          </a:p>
          <a:p>
            <a:pPr lvl="0" defTabSz="1218682"/>
            <a:r>
              <a:rPr lang="de-DE" sz="1000" b="1" dirty="0">
                <a:solidFill>
                  <a:prstClr val="black"/>
                </a:solidFill>
                <a:latin typeface="Arial" charset="0"/>
                <a:cs typeface="Arial" panose="020B0604020202020204" pitchFamily="34" charset="0"/>
              </a:rPr>
              <a:t>Weitere Details</a:t>
            </a:r>
          </a:p>
          <a:p>
            <a:pPr marL="185681" lvl="0" indent="-185681" defTabSz="1218682">
              <a:buFont typeface="Arial" panose="020B0604020202020204" pitchFamily="34" charset="0"/>
              <a:buChar char="•"/>
            </a:pPr>
            <a:r>
              <a:rPr lang="de-DE" sz="1000" dirty="0">
                <a:solidFill>
                  <a:prstClr val="black"/>
                </a:solidFill>
                <a:latin typeface="Arial" charset="0"/>
                <a:cs typeface="Arial" panose="020B0604020202020204" pitchFamily="34" charset="0"/>
              </a:rPr>
              <a:t>Voraussetzung: Der Arbeitgeber spart tatsächlich Sozialversicherungsbeiträge.</a:t>
            </a:r>
          </a:p>
          <a:p>
            <a:pPr marL="185681" lvl="0" indent="-185681" defTabSz="1218682">
              <a:buFont typeface="Arial" panose="020B0604020202020204" pitchFamily="34" charset="0"/>
              <a:buChar char="•"/>
            </a:pPr>
            <a:r>
              <a:rPr lang="de-DE" sz="1000" dirty="0">
                <a:solidFill>
                  <a:prstClr val="black"/>
                </a:solidFill>
                <a:latin typeface="Arial" charset="0"/>
                <a:cs typeface="Arial" panose="020B0604020202020204" pitchFamily="34" charset="0"/>
              </a:rPr>
              <a:t>Der Zuschuss wird wie die Entgeltumwandlung auf den steuerlichen Dotierungsrahmen nach </a:t>
            </a:r>
            <a:br>
              <a:rPr lang="de-DE" sz="1000" dirty="0">
                <a:solidFill>
                  <a:prstClr val="black"/>
                </a:solidFill>
                <a:latin typeface="Arial" charset="0"/>
                <a:cs typeface="Arial" panose="020B0604020202020204" pitchFamily="34" charset="0"/>
              </a:rPr>
            </a:br>
            <a:r>
              <a:rPr lang="de-DE" sz="1000" dirty="0">
                <a:solidFill>
                  <a:prstClr val="black"/>
                </a:solidFill>
                <a:latin typeface="Arial" charset="0"/>
                <a:cs typeface="Arial" panose="020B0604020202020204" pitchFamily="34" charset="0"/>
              </a:rPr>
              <a:t>§ 3 Nr. 63 oder § 40 b) EStG angerechnet und ist sozialversicherungsfrei bis zu 4 % der BBG. Er ist in eine Direktversicherung, Pensionskasse oder einen Pensionsfonds zu zahlen.</a:t>
            </a:r>
          </a:p>
          <a:p>
            <a:pPr marL="185681" lvl="0" indent="-185681" defTabSz="1218682">
              <a:buFont typeface="Arial" panose="020B0604020202020204" pitchFamily="34" charset="0"/>
              <a:buChar char="•"/>
            </a:pPr>
            <a:r>
              <a:rPr lang="de-DE" sz="1000" dirty="0">
                <a:solidFill>
                  <a:prstClr val="black"/>
                </a:solidFill>
                <a:latin typeface="Arial" charset="0"/>
                <a:cs typeface="Arial" panose="020B0604020202020204" pitchFamily="34" charset="0"/>
              </a:rPr>
              <a:t>Der Arbeitgeberzuschuss ist sofort gesetzlich unverfallbar.</a:t>
            </a:r>
            <a:endParaRPr lang="de-DE" altLang="de-DE" sz="900" dirty="0">
              <a:solidFill>
                <a:prstClr val="black"/>
              </a:solidFill>
              <a:latin typeface="Arial" pitchFamily="34" charset="0"/>
              <a:cs typeface="Arial" panose="020B0604020202020204" pitchFamily="34" charset="0"/>
            </a:endParaRPr>
          </a:p>
          <a:p>
            <a:pPr lvl="0" defTabSz="979418">
              <a:defRPr/>
            </a:pPr>
            <a:endParaRPr lang="de-DE" altLang="de-DE" sz="900" dirty="0">
              <a:solidFill>
                <a:prstClr val="black"/>
              </a:solidFill>
              <a:latin typeface="Arial" pitchFamily="34" charset="0"/>
              <a:cs typeface="Arial" panose="020B0604020202020204" pitchFamily="34" charset="0"/>
            </a:endParaRPr>
          </a:p>
          <a:p>
            <a:pPr lvl="0" defTabSz="1218682"/>
            <a:endParaRPr lang="de-DE" sz="900" dirty="0">
              <a:solidFill>
                <a:prstClr val="black"/>
              </a:solidFill>
              <a:latin typeface="Arial" panose="020B0604020202020204" pitchFamily="34" charset="0"/>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8</a:t>
            </a:fld>
            <a:endParaRPr lang="de-DE" dirty="0"/>
          </a:p>
        </p:txBody>
      </p:sp>
    </p:spTree>
    <p:extLst>
      <p:ext uri="{BB962C8B-B14F-4D97-AF65-F5344CB8AC3E}">
        <p14:creationId xmlns:p14="http://schemas.microsoft.com/office/powerpoint/2010/main" val="26557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9</a:t>
            </a:fld>
            <a:endParaRPr lang="de-DE" dirty="0"/>
          </a:p>
        </p:txBody>
      </p:sp>
    </p:spTree>
    <p:extLst>
      <p:ext uri="{BB962C8B-B14F-4D97-AF65-F5344CB8AC3E}">
        <p14:creationId xmlns:p14="http://schemas.microsoft.com/office/powerpoint/2010/main" val="3792159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tx1"/>
                </a:solidFill>
              </a:rPr>
              <a:t>© Allianz 2021</a:t>
            </a:r>
          </a:p>
        </p:txBody>
      </p:sp>
    </p:spTree>
    <p:extLst>
      <p:ext uri="{BB962C8B-B14F-4D97-AF65-F5344CB8AC3E}">
        <p14:creationId xmlns:p14="http://schemas.microsoft.com/office/powerpoint/2010/main" val="155821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xmlns=""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sz="1905" dirty="0"/>
          </a:p>
        </p:txBody>
      </p:sp>
    </p:spTree>
    <p:extLst>
      <p:ext uri="{BB962C8B-B14F-4D97-AF65-F5344CB8AC3E}">
        <p14:creationId xmlns:p14="http://schemas.microsoft.com/office/powerpoint/2010/main" val="64813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57612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68984386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0874646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xmlns=""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bg1"/>
                </a:solidFill>
              </a:rPr>
              <a:t>© Allianz 2021</a:t>
            </a:r>
          </a:p>
        </p:txBody>
      </p:sp>
    </p:spTree>
    <p:extLst>
      <p:ext uri="{BB962C8B-B14F-4D97-AF65-F5344CB8AC3E}">
        <p14:creationId xmlns:p14="http://schemas.microsoft.com/office/powerpoint/2010/main" val="2296123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p:extLst mod="1">
    <p:ext uri="{DCECCB84-F9BA-43D5-87BE-67443E8EF086}">
      <p15:sldGuideLst xmlns:p15="http://schemas.microsoft.com/office/powerpoint/2012/main">
        <p15:guide id="1" orient="horz" pos="1298" userDrawn="1">
          <p15:clr>
            <a:srgbClr val="FBAE40"/>
          </p15:clr>
        </p15:guide>
        <p15:guide id="2" orient="horz" pos="411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26016920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xmlns="" r:embed="rId3"/>
                </a:ext>
              </a:extLst>
            </a:blip>
            <a:stretch>
              <a:fillRect/>
            </a:stretch>
          </a:blipFill>
        </p:spPr>
        <p:txBody>
          <a:bodyPr/>
          <a:lstStyle>
            <a:lvl1pPr>
              <a:defRPr sz="800">
                <a:solidFill>
                  <a:schemeClr val="tx1">
                    <a:alpha val="0"/>
                  </a:schemeClr>
                </a:solidFill>
              </a:defRPr>
            </a:lvl1pPr>
          </a:lstStyle>
          <a:p>
            <a:endParaRPr lang="de-DE" dirty="0"/>
          </a:p>
        </p:txBody>
      </p:sp>
    </p:spTree>
    <p:extLst>
      <p:ext uri="{BB962C8B-B14F-4D97-AF65-F5344CB8AC3E}">
        <p14:creationId xmlns:p14="http://schemas.microsoft.com/office/powerpoint/2010/main" val="15526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294283675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dirty="0"/>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dirty="0"/>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1597431466"/>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dirty="0"/>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Content side by side">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dirty="0"/>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22B5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56096368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97612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2187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417378955"/>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52799021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62619132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60927297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201298217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92136466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blip>
            <a:stretch>
              <a:fillRect/>
            </a:stretch>
          </a:blipFill>
        </p:spPr>
        <p:txBody>
          <a:bodyPr/>
          <a:lstStyle>
            <a:lvl1pPr>
              <a:defRPr sz="800">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27534440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69205855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59179698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91352461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dirty="0"/>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91316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0242938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68443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09629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322664864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73333746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blip>
            <a:stretch>
              <a:fillRect/>
            </a:stretch>
          </a:blipFill>
        </p:spPr>
        <p:txBody>
          <a:bodyPr/>
          <a:lstStyle>
            <a:lvl1pPr>
              <a:defRPr sz="800">
                <a:solidFill>
                  <a:schemeClr val="tx1">
                    <a:alpha val="0"/>
                  </a:schemeClr>
                </a:solidFill>
              </a:defRPr>
            </a:lvl1pPr>
          </a:lstStyle>
          <a:p>
            <a:endParaRPr lang="de-DE" dirty="0"/>
          </a:p>
        </p:txBody>
      </p:sp>
    </p:spTree>
    <p:extLst>
      <p:ext uri="{BB962C8B-B14F-4D97-AF65-F5344CB8AC3E}">
        <p14:creationId xmlns:p14="http://schemas.microsoft.com/office/powerpoint/2010/main" val="2572057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987844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95611" y="2400805"/>
            <a:ext cx="5371064" cy="3581885"/>
          </a:xfrm>
        </p:spPr>
        <p:txBody>
          <a:bodyPr/>
          <a:lstStyle/>
          <a:p>
            <a:pPr lvl="0"/>
            <a:r>
              <a:rPr lang="de-DE"/>
              <a:t>Mastertextformat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086994" y="2400805"/>
            <a:ext cx="5371065" cy="3581885"/>
          </a:xfrm>
        </p:spPr>
        <p:txBody>
          <a:bodyPr/>
          <a:lstStyle/>
          <a:p>
            <a:pPr lvl="0"/>
            <a:r>
              <a:rPr lang="de-DE"/>
              <a:t>Mastertextformat bearbeiten</a:t>
            </a:r>
          </a:p>
          <a:p>
            <a:pPr lvl="1"/>
            <a:r>
              <a:rPr lang="de-DE"/>
              <a:t>Zweite Ebene</a:t>
            </a:r>
          </a:p>
          <a:p>
            <a:pPr lvl="2"/>
            <a:r>
              <a:rPr lang="de-DE"/>
              <a:t>Dritte Ebene</a:t>
            </a:r>
          </a:p>
          <a:p>
            <a:pPr lvl="3"/>
            <a:endParaRPr lang="de-DE"/>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24746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10440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bold typo blu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47462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blue + imag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xmlns=""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9.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3.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pic>
        <p:nvPicPr>
          <p:cNvPr id="6" name="Grafik 5">
            <a:extLst>
              <a:ext uri="{FF2B5EF4-FFF2-40B4-BE49-F238E27FC236}">
                <a16:creationId xmlns:a16="http://schemas.microsoft.com/office/drawing/2014/main" id="{517A2EDA-7A2A-4BAF-84A5-B711B8383F1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 id="2147483739" r:id="rId4"/>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dirty="0"/>
          </a:p>
        </p:txBody>
      </p:sp>
      <p:pic>
        <p:nvPicPr>
          <p:cNvPr id="10" name="Grafik 9">
            <a:extLst>
              <a:ext uri="{FF2B5EF4-FFF2-40B4-BE49-F238E27FC236}">
                <a16:creationId xmlns:a16="http://schemas.microsoft.com/office/drawing/2014/main" id="{02C6B5F1-CED0-4A47-98B3-C7AD8004E08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4110" userDrawn="1">
          <p15:clr>
            <a:srgbClr val="F26B43"/>
          </p15:clr>
        </p15:guide>
        <p15:guide id="24" orient="horz" pos="129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dirty="0"/>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pic>
        <p:nvPicPr>
          <p:cNvPr id="9" name="Grafik 8">
            <a:extLst>
              <a:ext uri="{FF2B5EF4-FFF2-40B4-BE49-F238E27FC236}">
                <a16:creationId xmlns:a16="http://schemas.microsoft.com/office/drawing/2014/main" id="{566DEB18-BBD7-44DA-AA15-D29EF8863ABF}"/>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770"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pPr/>
              <a:t>‹Nr.›</a:t>
            </a:fld>
            <a:endParaRPr lang="de-DE" dirty="0"/>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dirty="0"/>
          </a:p>
        </p:txBody>
      </p:sp>
      <p:pic>
        <p:nvPicPr>
          <p:cNvPr id="9" name="Grafik 8">
            <a:extLst>
              <a:ext uri="{FF2B5EF4-FFF2-40B4-BE49-F238E27FC236}">
                <a16:creationId xmlns:a16="http://schemas.microsoft.com/office/drawing/2014/main" id="{B1499D7A-52EE-47E6-8AED-84C36775F8B3}"/>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p:hf hdr="0" ft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71451575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hyperlink" Target="https://goa-cdeportale.allianz.de/FVB/--0/FVB--0296Z0.pdf.download.pdf" TargetMode="External"/><Relationship Id="rId4" Type="http://schemas.openxmlformats.org/officeDocument/2006/relationships/hyperlink" Target="https://goa-eportale.allianz.de/content/dam/onemarketing/dechap/dlc/FVB/--0/FVB--0267Z0.pdf.azde.download.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2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bmas.de/DE/Themen/Arbeitsrecht/Mindestlohn/mindestlohn.html"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hyperlink" Target="http://www.bmas.de/DE/Themen/Arbeitsrecht/Mindestlohn/mindestlohn.html"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23.bin"/></Relationships>
</file>

<file path=ppt/slides/_rels/slide3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4.png"/><Relationship Id="rId7"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hyperlink" Target="http://www.bmas.de/DE/Themen/Arbeitsrecht/Mindestlohn/mindestlohn.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www.bmas.de/DE/Themen/Arbeitsrecht/Mindestlohn/mindestlohn.html"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24.xml"/><Relationship Id="rId5" Type="http://schemas.openxmlformats.org/officeDocument/2006/relationships/chart" Target="../charts/chart11.xml"/><Relationship Id="rId4" Type="http://schemas.openxmlformats.org/officeDocument/2006/relationships/chart" Target="../charts/chart10.xml"/></Relationships>
</file>

<file path=ppt/slides/_rels/slide39.xml.rels><?xml version="1.0" encoding="UTF-8" standalone="yes"?>
<Relationships xmlns="http://schemas.openxmlformats.org/package/2006/relationships"><Relationship Id="rId3" Type="http://schemas.openxmlformats.org/officeDocument/2006/relationships/hyperlink" Target="http://www.bmas.de/DE/Themen/Arbeitsrecht/Mindestlohn/mindestlohn.html" TargetMode="Externa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2.bin"/></Relationships>
</file>

<file path=ppt/slides/_rels/slide40.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hyperlink" Target="http://www.bmas.de/DE/Themen/Arbeitsrecht/Mindestlohn/mindestlohn.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chart" Target="../charts/chart14.xml"/><Relationship Id="rId4" Type="http://schemas.openxmlformats.org/officeDocument/2006/relationships/chart" Target="../charts/char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44.xml"/><Relationship Id="rId1" Type="http://schemas.openxmlformats.org/officeDocument/2006/relationships/slideLayout" Target="../slideLayouts/slideLayout24.xml"/><Relationship Id="rId5" Type="http://schemas.openxmlformats.org/officeDocument/2006/relationships/image" Target="../media/image33.bin"/><Relationship Id="rId4" Type="http://schemas.openxmlformats.org/officeDocument/2006/relationships/image" Target="../media/image3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hyperlink" Target="http://www.bmas.de/DE/Themen/Arbeitsrecht/Mindestlohn/mindestlohn.html"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hyperlink" Target="http://www.bmas.de/DE/Themen/Arbeitsrecht/Mindestlohn/mindestlohn.html"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24.xml"/><Relationship Id="rId6" Type="http://schemas.microsoft.com/office/2007/relationships/hdphoto" Target="../media/hdphoto2.wdp"/><Relationship Id="rId11" Type="http://schemas.openxmlformats.org/officeDocument/2006/relationships/image" Target="../media/image44.png"/><Relationship Id="rId5" Type="http://schemas.openxmlformats.org/officeDocument/2006/relationships/image" Target="../media/image4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46.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chart" Target="../charts/chart16.xml"/><Relationship Id="rId2" Type="http://schemas.openxmlformats.org/officeDocument/2006/relationships/tags" Target="../tags/tag2.xml"/><Relationship Id="rId16" Type="http://schemas.openxmlformats.org/officeDocument/2006/relationships/notesSlide" Target="../notesSlides/notesSlide68.xml"/><Relationship Id="rId20" Type="http://schemas.openxmlformats.org/officeDocument/2006/relationships/chart" Target="../charts/chart1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4.xml"/><Relationship Id="rId10" Type="http://schemas.openxmlformats.org/officeDocument/2006/relationships/tags" Target="../tags/tag10.xml"/><Relationship Id="rId19" Type="http://schemas.openxmlformats.org/officeDocument/2006/relationships/chart" Target="../charts/chart1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4.xml"/><Relationship Id="rId1" Type="http://schemas.openxmlformats.org/officeDocument/2006/relationships/tags" Target="../tags/tag15.xml"/><Relationship Id="rId4" Type="http://schemas.openxmlformats.org/officeDocument/2006/relationships/chart" Target="../charts/chart19.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24.xml"/><Relationship Id="rId5" Type="http://schemas.microsoft.com/office/2007/relationships/hdphoto" Target="../media/hdphoto5.wdp"/><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71.xml"/><Relationship Id="rId1" Type="http://schemas.openxmlformats.org/officeDocument/2006/relationships/slideLayout" Target="../slideLayouts/slideLayout24.xml"/><Relationship Id="rId5" Type="http://schemas.openxmlformats.org/officeDocument/2006/relationships/image" Target="../media/image51.bin"/><Relationship Id="rId4" Type="http://schemas.openxmlformats.org/officeDocument/2006/relationships/image" Target="../media/image50.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54.bin"/><Relationship Id="rId2" Type="http://schemas.openxmlformats.org/officeDocument/2006/relationships/notesSlide" Target="../notesSlides/notesSlide73.xml"/><Relationship Id="rId1" Type="http://schemas.openxmlformats.org/officeDocument/2006/relationships/slideLayout" Target="../slideLayouts/slideLayout24.xml"/><Relationship Id="rId6" Type="http://schemas.openxmlformats.org/officeDocument/2006/relationships/hyperlink" Target="https://www.firmenonline.de/wie-firmenonline-funktioniert/funktionen-arbeitnehmer-portal.html" TargetMode="External"/><Relationship Id="rId5" Type="http://schemas.openxmlformats.org/officeDocument/2006/relationships/hyperlink" Target="https://www.firmenonline.de/" TargetMode="External"/><Relationship Id="rId4" Type="http://schemas.openxmlformats.org/officeDocument/2006/relationships/image" Target="../media/image53.png"/><Relationship Id="rId9" Type="http://schemas.openxmlformats.org/officeDocument/2006/relationships/image" Target="../media/image5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6.bin"/><Relationship Id="rId4" Type="http://schemas.openxmlformats.org/officeDocument/2006/relationships/image" Target="../media/image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a:extLst>
              <a:ext uri="{FF2B5EF4-FFF2-40B4-BE49-F238E27FC236}">
                <a16:creationId xmlns:a16="http://schemas.microsoft.com/office/drawing/2014/main" id="{50D2F2B4-16F0-4893-ADE6-BEBC0A460097}"/>
              </a:ext>
            </a:extLst>
          </p:cNvPr>
          <p:cNvPicPr>
            <a:picLocks noGrp="1" noChangeAspect="1" noChangeArrowheads="1"/>
          </p:cNvPicPr>
          <p:nvPr>
            <p:ph type="pic" sz="quarter" idx="10"/>
          </p:nvPr>
        </p:nvPicPr>
        <p:blipFill rotWithShape="1">
          <a:blip r:embed="rId3" cstate="print">
            <a:extLst>
              <a:ext uri="{28A0092B-C50C-407E-A947-70E740481C1C}">
                <a14:useLocalDpi xmlns:a14="http://schemas.microsoft.com/office/drawing/2010/main"/>
              </a:ext>
            </a:extLst>
          </a:blip>
          <a:srcRect l="16787" r="8203"/>
          <a:stretch/>
        </p:blipFill>
        <p:spPr bwMode="auto">
          <a:xfrm>
            <a:off x="5334852" y="0"/>
            <a:ext cx="68587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78800" y="1836000"/>
            <a:ext cx="4680000" cy="2400235"/>
          </a:xfrm>
        </p:spPr>
        <p:txBody>
          <a:bodyPr/>
          <a:lstStyle/>
          <a:p>
            <a:r>
              <a:rPr lang="de-DE" dirty="0" err="1"/>
              <a:t>bAV</a:t>
            </a:r>
            <a:r>
              <a:rPr lang="de-DE" dirty="0"/>
              <a:t>- Leitfaden 2022</a:t>
            </a:r>
            <a:endParaRPr lang="de-DE" dirty="0">
              <a:solidFill>
                <a:srgbClr val="13A0D3"/>
              </a:solidFill>
            </a:endParaRP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a:xfrm>
            <a:off x="478800" y="4788000"/>
            <a:ext cx="4680000" cy="562065"/>
          </a:xfrm>
        </p:spPr>
        <p:txBody>
          <a:bodyPr/>
          <a:lstStyle/>
          <a:p>
            <a:r>
              <a:rPr lang="de-DE" dirty="0"/>
              <a:t>Betriebliche Altersversorgung </a:t>
            </a:r>
            <a:br>
              <a:rPr lang="de-DE" dirty="0"/>
            </a:br>
            <a:r>
              <a:rPr lang="de-DE" dirty="0"/>
              <a:t>erfolgreich gestalten </a:t>
            </a:r>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a:xfrm>
            <a:off x="478800" y="5968800"/>
            <a:ext cx="1692900" cy="546124"/>
          </a:xfrm>
        </p:spPr>
        <p:txBody>
          <a:bodyPr/>
          <a:lstStyle/>
          <a:p>
            <a:r>
              <a:rPr lang="de-DE" dirty="0"/>
              <a:t>Allianz Lebensversicherungs-AG</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4"/>
          </p:nvPr>
        </p:nvSpPr>
        <p:spPr>
          <a:xfrm>
            <a:off x="2387600" y="5968800"/>
            <a:ext cx="1692900" cy="546124"/>
          </a:xfrm>
        </p:spPr>
        <p:txBody>
          <a:bodyPr/>
          <a:lstStyle/>
          <a:p>
            <a:r>
              <a:rPr lang="de-DE" dirty="0"/>
              <a:t>Stand: April 2022</a:t>
            </a:r>
          </a:p>
        </p:txBody>
      </p:sp>
      <p:sp>
        <p:nvSpPr>
          <p:cNvPr id="24" name="Textplatzhalter 23">
            <a:extLst>
              <a:ext uri="{FF2B5EF4-FFF2-40B4-BE49-F238E27FC236}">
                <a16:creationId xmlns:a16="http://schemas.microsoft.com/office/drawing/2014/main" id="{1E1A45A6-AAFC-4D86-9200-4A15BD3453D8}"/>
              </a:ext>
            </a:extLst>
          </p:cNvPr>
          <p:cNvSpPr>
            <a:spLocks noGrp="1"/>
          </p:cNvSpPr>
          <p:nvPr>
            <p:ph type="body" sz="quarter" idx="15"/>
          </p:nvPr>
        </p:nvSpPr>
        <p:spPr/>
        <p:txBody>
          <a:bodyPr/>
          <a:lstStyle/>
          <a:p>
            <a:r>
              <a:rPr lang="de-DE"/>
              <a:t>© Allianz 2021</a:t>
            </a:r>
          </a:p>
        </p:txBody>
      </p:sp>
    </p:spTree>
    <p:extLst>
      <p:ext uri="{BB962C8B-B14F-4D97-AF65-F5344CB8AC3E}">
        <p14:creationId xmlns:p14="http://schemas.microsoft.com/office/powerpoint/2010/main" val="255797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EE69A-88FE-42E1-9F57-26704313D671}"/>
              </a:ext>
            </a:extLst>
          </p:cNvPr>
          <p:cNvSpPr>
            <a:spLocks noGrp="1"/>
          </p:cNvSpPr>
          <p:nvPr>
            <p:ph type="title"/>
          </p:nvPr>
        </p:nvSpPr>
        <p:spPr/>
        <p:txBody>
          <a:bodyPr/>
          <a:lstStyle/>
          <a:p>
            <a:r>
              <a:rPr lang="de-DE" dirty="0"/>
              <a:t>Pauschale Weitergabe des AG-Zuschusses – beispielhafte Kalkulation</a:t>
            </a:r>
            <a:endParaRPr lang="en-GB" dirty="0"/>
          </a:p>
        </p:txBody>
      </p:sp>
      <p:sp>
        <p:nvSpPr>
          <p:cNvPr id="3" name="Foliennummernplatzhalter 2">
            <a:extLst>
              <a:ext uri="{FF2B5EF4-FFF2-40B4-BE49-F238E27FC236}">
                <a16:creationId xmlns:a16="http://schemas.microsoft.com/office/drawing/2014/main" id="{E9BA99D4-E6B9-40D2-B79B-FF8D9D59B37A}"/>
              </a:ext>
            </a:extLst>
          </p:cNvPr>
          <p:cNvSpPr>
            <a:spLocks noGrp="1"/>
          </p:cNvSpPr>
          <p:nvPr>
            <p:ph type="sldNum" sz="quarter" idx="11"/>
          </p:nvPr>
        </p:nvSpPr>
        <p:spPr/>
        <p:txBody>
          <a:bodyPr/>
          <a:lstStyle/>
          <a:p>
            <a:fld id="{56C449F3-BD9D-48DC-BFF1-0F66671DA7C6}" type="slidenum">
              <a:rPr lang="de-DE" smtClean="0"/>
              <a:pPr/>
              <a:t>10</a:t>
            </a:fld>
            <a:endParaRPr lang="de-DE" dirty="0"/>
          </a:p>
        </p:txBody>
      </p:sp>
      <p:sp>
        <p:nvSpPr>
          <p:cNvPr id="4" name="Textplatzhalter 3">
            <a:extLst>
              <a:ext uri="{FF2B5EF4-FFF2-40B4-BE49-F238E27FC236}">
                <a16:creationId xmlns:a16="http://schemas.microsoft.com/office/drawing/2014/main" id="{F891333D-1DAB-4819-9967-7C41083F6C5F}"/>
              </a:ext>
            </a:extLst>
          </p:cNvPr>
          <p:cNvSpPr>
            <a:spLocks noGrp="1"/>
          </p:cNvSpPr>
          <p:nvPr>
            <p:ph type="body" sz="quarter" idx="12"/>
          </p:nvPr>
        </p:nvSpPr>
        <p:spPr/>
        <p:txBody>
          <a:bodyPr/>
          <a:lstStyle/>
          <a:p>
            <a:r>
              <a:rPr lang="de-DE" dirty="0"/>
              <a:t>Betriebliche Altersversorgung | Arbeitnehmerfinanzierung</a:t>
            </a:r>
          </a:p>
          <a:p>
            <a:endParaRPr lang="en-GB" dirty="0"/>
          </a:p>
        </p:txBody>
      </p:sp>
      <p:sp>
        <p:nvSpPr>
          <p:cNvPr id="10" name="Textfeld 9">
            <a:extLst>
              <a:ext uri="{FF2B5EF4-FFF2-40B4-BE49-F238E27FC236}">
                <a16:creationId xmlns:a16="http://schemas.microsoft.com/office/drawing/2014/main" id="{C19ED8F8-485F-4EBA-B5ED-8325335E6A27}"/>
              </a:ext>
            </a:extLst>
          </p:cNvPr>
          <p:cNvSpPr txBox="1"/>
          <p:nvPr/>
        </p:nvSpPr>
        <p:spPr>
          <a:xfrm>
            <a:off x="401296" y="1955222"/>
            <a:ext cx="8208800" cy="803235"/>
          </a:xfrm>
          <a:prstGeom prst="rect">
            <a:avLst/>
          </a:prstGeom>
          <a:noFill/>
        </p:spPr>
        <p:txBody>
          <a:bodyPr wrap="square" lIns="91440" tIns="45721" rIns="91440" bIns="45721" rtlCol="0">
            <a:spAutoFit/>
          </a:bodyPr>
          <a:lstStyle/>
          <a:p>
            <a:pPr marL="0" marR="0" lvl="0" indent="0" defTabSz="1219170" eaLnBrk="1" fontAlgn="auto" latinLnBrk="0" hangingPunct="1">
              <a:lnSpc>
                <a:spcPts val="1920"/>
              </a:lnSpc>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Annahmen: </a:t>
            </a:r>
          </a:p>
          <a:p>
            <a:pPr marL="285750" marR="0" lvl="0" indent="-285750" defTabSz="1219170" eaLnBrk="1" fontAlgn="auto" latinLnBrk="0" hangingPunct="1">
              <a:lnSpc>
                <a:spcPts val="1920"/>
              </a:lnSpc>
              <a:spcAft>
                <a:spcPts val="0"/>
              </a:spcAft>
              <a:buClrTx/>
              <a:buSzTx/>
              <a:buFont typeface="Arial" panose="020B0604020202020204" pitchFamily="34" charset="0"/>
              <a:buChar char="•"/>
              <a:tabLst/>
              <a:defRPr/>
            </a:pPr>
            <a:r>
              <a:rPr kumimoji="0" lang="de-DE" sz="1400" b="0" i="0" u="none" strike="noStrike" kern="0" cap="none" spc="0" normalizeH="0" baseline="0" noProof="0" dirty="0">
                <a:ln>
                  <a:noFill/>
                </a:ln>
                <a:solidFill>
                  <a:schemeClr val="bg1"/>
                </a:solidFill>
                <a:effectLst/>
                <a:uLnTx/>
                <a:uFillTx/>
              </a:rPr>
              <a:t>100 AN (70 % bis BBG KV, 20 % zwischen BBG KV und RV, 10 % über BBG RV)</a:t>
            </a:r>
          </a:p>
          <a:p>
            <a:pPr marL="285750" marR="0" lvl="0" indent="-285750" defTabSz="1219170" eaLnBrk="1" fontAlgn="auto" latinLnBrk="0" hangingPunct="1">
              <a:lnSpc>
                <a:spcPts val="1920"/>
              </a:lnSpc>
              <a:spcAft>
                <a:spcPts val="0"/>
              </a:spcAft>
              <a:buClrTx/>
              <a:buSzTx/>
              <a:buFont typeface="Arial" panose="020B0604020202020204" pitchFamily="34" charset="0"/>
              <a:buChar char="•"/>
              <a:tabLst/>
              <a:defRPr/>
            </a:pPr>
            <a:r>
              <a:rPr kumimoji="0" lang="de-DE" sz="1400" b="0" i="0" u="none" strike="noStrike" kern="0" cap="none" spc="0" normalizeH="0" baseline="0" noProof="0" dirty="0">
                <a:ln>
                  <a:noFill/>
                </a:ln>
                <a:solidFill>
                  <a:schemeClr val="bg1"/>
                </a:solidFill>
                <a:effectLst/>
                <a:uLnTx/>
                <a:uFillTx/>
              </a:rPr>
              <a:t>AG-Zuschuss von 15 % für alle AN</a:t>
            </a:r>
          </a:p>
        </p:txBody>
      </p:sp>
      <p:sp>
        <p:nvSpPr>
          <p:cNvPr id="12" name="Fußzeilenplatzhalter 7">
            <a:extLst>
              <a:ext uri="{FF2B5EF4-FFF2-40B4-BE49-F238E27FC236}">
                <a16:creationId xmlns:a16="http://schemas.microsoft.com/office/drawing/2014/main" id="{D1AFF46E-26CE-4516-8F88-29453F4CC9D7}"/>
              </a:ext>
            </a:extLst>
          </p:cNvPr>
          <p:cNvSpPr txBox="1">
            <a:spLocks/>
          </p:cNvSpPr>
          <p:nvPr/>
        </p:nvSpPr>
        <p:spPr>
          <a:xfrm>
            <a:off x="496448" y="5949463"/>
            <a:ext cx="11208062" cy="566537"/>
          </a:xfrm>
          <a:prstGeom prst="rect">
            <a:avLst/>
          </a:prstGeom>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chemeClr val="bg1"/>
                </a:solidFill>
                <a:effectLst/>
                <a:uLnTx/>
                <a:uFillTx/>
                <a:latin typeface="Arial"/>
                <a:ea typeface="+mn-ea"/>
                <a:cs typeface="+mn-cs"/>
              </a:rPr>
              <a:t>Annahme: Entgeltumwandlung nach § 3.63 EStG, inkl. Beitragszuschlag für Kinderlose. Die Berechnungen basieren auf den steuer- und sozialversicherungsrechtlichen Regelungen des Jahres 2022. Annahme: Unternehmenssteuer beträgt 30%</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dirty="0">
              <a:solidFill>
                <a:schemeClr val="bg1"/>
              </a:solidFill>
              <a:latin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dirty="0">
              <a:solidFill>
                <a:schemeClr val="bg1"/>
              </a:solidFill>
              <a:latin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a:t>
            </a:r>
            <a:r>
              <a:rPr kumimoji="0" lang="de-DE" sz="800" b="0" i="0" u="none" strike="noStrike" kern="1200" cap="none" spc="0" normalizeH="0" baseline="0" noProof="0" dirty="0">
                <a:ln>
                  <a:noFill/>
                </a:ln>
                <a:solidFill>
                  <a:schemeClr val="bg1"/>
                </a:solidFill>
                <a:effectLst/>
                <a:uLnTx/>
                <a:uFillTx/>
                <a:latin typeface="Arial"/>
                <a:ea typeface="+mn-ea"/>
                <a:cs typeface="+mn-cs"/>
              </a:rPr>
              <a:t> Entgeltumwandlung verringert das zu versteuernde Einkommen des Arbeitnehmers. Die hier genannten Grenzen in den drei Spalten gelten für den Fall, </a:t>
            </a:r>
            <a:br>
              <a:rPr kumimoji="0" lang="de-DE" sz="800" b="0" i="0" u="none" strike="noStrike" kern="1200" cap="none" spc="0" normalizeH="0" baseline="0" noProof="0" dirty="0">
                <a:ln>
                  <a:noFill/>
                </a:ln>
                <a:solidFill>
                  <a:schemeClr val="bg1"/>
                </a:solidFill>
                <a:effectLst/>
                <a:uLnTx/>
                <a:uFillTx/>
                <a:latin typeface="Arial"/>
                <a:ea typeface="+mn-ea"/>
                <a:cs typeface="+mn-cs"/>
              </a:rPr>
            </a:br>
            <a:r>
              <a:rPr kumimoji="0" lang="de-DE" sz="800" b="0" i="0" u="none" strike="noStrike" kern="1200" cap="none" spc="0" normalizeH="0" baseline="0" noProof="0" dirty="0">
                <a:ln>
                  <a:noFill/>
                </a:ln>
                <a:solidFill>
                  <a:schemeClr val="bg1"/>
                </a:solidFill>
                <a:effectLst/>
                <a:uLnTx/>
                <a:uFillTx/>
                <a:latin typeface="Arial"/>
                <a:ea typeface="+mn-ea"/>
                <a:cs typeface="+mn-cs"/>
              </a:rPr>
              <a:t>dass bereits Entgelt umgewandelt wurde und sich das zu betrachtende Einkommen somit nach Entgeltumwandlung in einem der drei Intervalle befindet.</a:t>
            </a:r>
          </a:p>
        </p:txBody>
      </p:sp>
      <p:graphicFrame>
        <p:nvGraphicFramePr>
          <p:cNvPr id="18" name="Tabelle 17">
            <a:extLst>
              <a:ext uri="{FF2B5EF4-FFF2-40B4-BE49-F238E27FC236}">
                <a16:creationId xmlns:a16="http://schemas.microsoft.com/office/drawing/2014/main" id="{5F80B478-736B-489D-9A8C-45102037D723}"/>
              </a:ext>
            </a:extLst>
          </p:cNvPr>
          <p:cNvGraphicFramePr>
            <a:graphicFrameLocks noGrp="1"/>
          </p:cNvGraphicFramePr>
          <p:nvPr>
            <p:extLst>
              <p:ext uri="{D42A27DB-BD31-4B8C-83A1-F6EECF244321}">
                <p14:modId xmlns:p14="http://schemas.microsoft.com/office/powerpoint/2010/main" val="2441794144"/>
              </p:ext>
            </p:extLst>
          </p:nvPr>
        </p:nvGraphicFramePr>
        <p:xfrm>
          <a:off x="479423" y="2787786"/>
          <a:ext cx="11233151" cy="1804312"/>
        </p:xfrm>
        <a:graphic>
          <a:graphicData uri="http://schemas.openxmlformats.org/drawingml/2006/table">
            <a:tbl>
              <a:tblPr firstRow="1" bandRow="1"/>
              <a:tblGrid>
                <a:gridCol w="3874768">
                  <a:extLst>
                    <a:ext uri="{9D8B030D-6E8A-4147-A177-3AD203B41FA5}">
                      <a16:colId xmlns:a16="http://schemas.microsoft.com/office/drawing/2014/main" val="20000"/>
                    </a:ext>
                  </a:extLst>
                </a:gridCol>
                <a:gridCol w="2484253">
                  <a:extLst>
                    <a:ext uri="{9D8B030D-6E8A-4147-A177-3AD203B41FA5}">
                      <a16:colId xmlns:a16="http://schemas.microsoft.com/office/drawing/2014/main" val="20001"/>
                    </a:ext>
                  </a:extLst>
                </a:gridCol>
                <a:gridCol w="2682993">
                  <a:extLst>
                    <a:ext uri="{9D8B030D-6E8A-4147-A177-3AD203B41FA5}">
                      <a16:colId xmlns:a16="http://schemas.microsoft.com/office/drawing/2014/main" val="20002"/>
                    </a:ext>
                  </a:extLst>
                </a:gridCol>
                <a:gridCol w="2191137">
                  <a:extLst>
                    <a:ext uri="{9D8B030D-6E8A-4147-A177-3AD203B41FA5}">
                      <a16:colId xmlns:a16="http://schemas.microsoft.com/office/drawing/2014/main" val="20003"/>
                    </a:ext>
                  </a:extLst>
                </a:gridCol>
              </a:tblGrid>
              <a:tr h="304914">
                <a:tc>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r>
                        <a:rPr lang="de-DE" sz="1200" dirty="0">
                          <a:solidFill>
                            <a:schemeClr val="bg1"/>
                          </a:solidFill>
                        </a:rPr>
                        <a:t>Mtl. </a:t>
                      </a:r>
                      <a:r>
                        <a:rPr lang="de-DE" sz="1200" strike="noStrike" dirty="0">
                          <a:solidFill>
                            <a:schemeClr val="bg1"/>
                          </a:solidFill>
                        </a:rPr>
                        <a:t>E</a:t>
                      </a:r>
                      <a:r>
                        <a:rPr lang="de-DE" sz="1200" dirty="0">
                          <a:solidFill>
                            <a:schemeClr val="bg1"/>
                          </a:solidFill>
                        </a:rPr>
                        <a:t>inkommen</a:t>
                      </a:r>
                      <a:r>
                        <a:rPr lang="de-DE" sz="1200" baseline="0" dirty="0">
                          <a:solidFill>
                            <a:schemeClr val="bg1"/>
                          </a:solidFill>
                        </a:rPr>
                        <a:t> AN</a:t>
                      </a:r>
                      <a:r>
                        <a:rPr lang="de-DE" sz="1200" baseline="30000" dirty="0">
                          <a:solidFill>
                            <a:schemeClr val="bg1"/>
                          </a:solidFill>
                        </a:rPr>
                        <a:t>1</a:t>
                      </a:r>
                      <a:r>
                        <a:rPr lang="de-DE" sz="1200" dirty="0">
                          <a:solidFill>
                            <a:schemeClr val="bg1"/>
                          </a:solidFill>
                        </a:rPr>
                        <a:t> </a:t>
                      </a:r>
                    </a:p>
                  </a:txBody>
                  <a:tcPr marL="91456" marR="91456" marT="45731" marB="45731"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pPr algn="ctr"/>
                      <a:r>
                        <a:rPr lang="de-DE" sz="1200" dirty="0">
                          <a:solidFill>
                            <a:schemeClr val="bg1"/>
                          </a:solidFill>
                        </a:rPr>
                        <a:t>Bis 4.837,50 € (BBG KV)</a:t>
                      </a:r>
                    </a:p>
                  </a:txBody>
                  <a:tcPr marL="91456" marR="91456" marT="45731" marB="45731" anchor="ctr">
                    <a:lnL w="12700" cmpd="sng">
                      <a:noFill/>
                    </a:lnL>
                    <a:lnR w="12700" cmpd="sng">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pPr algn="ctr"/>
                      <a:r>
                        <a:rPr lang="de-DE" sz="1200" dirty="0">
                          <a:solidFill>
                            <a:schemeClr val="bg1"/>
                          </a:solidFill>
                        </a:rPr>
                        <a:t>Bis 7.050 € (BBG RV)</a:t>
                      </a:r>
                    </a:p>
                  </a:txBody>
                  <a:tcPr marL="91456" marR="91456" marT="45731" marB="45731" anchor="ctr">
                    <a:lnL w="12700" cmpd="sng">
                      <a:noFill/>
                    </a:lnL>
                    <a:lnR w="12700" cmpd="sng">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pPr algn="ctr"/>
                      <a:r>
                        <a:rPr lang="de-DE" sz="1200" dirty="0">
                          <a:solidFill>
                            <a:schemeClr val="bg1"/>
                          </a:solidFill>
                        </a:rPr>
                        <a:t>Über 7.050 €</a:t>
                      </a:r>
                    </a:p>
                  </a:txBody>
                  <a:tcPr marL="91456" marR="91456" marT="45731" marB="45731"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665">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r>
                        <a:rPr lang="de-DE" sz="1200" dirty="0">
                          <a:solidFill>
                            <a:schemeClr val="bg1"/>
                          </a:solidFill>
                        </a:rPr>
                        <a:t>AN-Anzahl</a:t>
                      </a:r>
                    </a:p>
                  </a:txBody>
                  <a:tcPr marL="91456" marR="91456" marT="45731" marB="45731" anchor="ctr">
                    <a:lnL w="63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dirty="0">
                          <a:solidFill>
                            <a:schemeClr val="bg1"/>
                          </a:solidFill>
                        </a:rPr>
                        <a:t>70</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dirty="0">
                          <a:solidFill>
                            <a:schemeClr val="bg1"/>
                          </a:solidFill>
                        </a:rPr>
                        <a:t>20</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dirty="0">
                          <a:solidFill>
                            <a:schemeClr val="bg1"/>
                          </a:solidFill>
                        </a:rPr>
                        <a:t>10</a:t>
                      </a:r>
                    </a:p>
                  </a:txBody>
                  <a:tcPr marL="91456" marR="91456" marT="45731" marB="45731" anchor="ctr">
                    <a:lnL w="12700" cmpd="sng">
                      <a:noFill/>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4791">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r>
                        <a:rPr lang="de-DE" sz="1200" dirty="0">
                          <a:solidFill>
                            <a:schemeClr val="bg1"/>
                          </a:solidFill>
                        </a:rPr>
                        <a:t>Entgeltumwandlungsbetrag je AN mtl.</a:t>
                      </a:r>
                    </a:p>
                  </a:txBody>
                  <a:tcPr marL="91456" marR="91456" marT="45731" marB="45731" anchor="ctr">
                    <a:lnL w="63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dirty="0">
                          <a:solidFill>
                            <a:schemeClr val="bg1"/>
                          </a:solidFill>
                        </a:rPr>
                        <a:t>100 €</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dirty="0">
                          <a:solidFill>
                            <a:schemeClr val="bg1"/>
                          </a:solidFill>
                        </a:rPr>
                        <a:t>150 €</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dirty="0">
                          <a:solidFill>
                            <a:schemeClr val="bg1"/>
                          </a:solidFill>
                        </a:rPr>
                        <a:t>282 €</a:t>
                      </a:r>
                    </a:p>
                  </a:txBody>
                  <a:tcPr marL="91456" marR="91456" marT="45731" marB="45731" anchor="ctr">
                    <a:lnL w="12700" cmpd="sng">
                      <a:noFill/>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9314">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r>
                        <a:rPr lang="de-DE" sz="1200" dirty="0">
                          <a:solidFill>
                            <a:schemeClr val="bg1"/>
                          </a:solidFill>
                        </a:rPr>
                        <a:t>SV-</a:t>
                      </a:r>
                      <a:r>
                        <a:rPr lang="de-DE" sz="1200" baseline="0" dirty="0">
                          <a:solidFill>
                            <a:schemeClr val="bg1"/>
                          </a:solidFill>
                        </a:rPr>
                        <a:t>Ersparnis AG mtl.</a:t>
                      </a:r>
                    </a:p>
                  </a:txBody>
                  <a:tcPr marL="91456" marR="91456" marT="45731" marB="45731" anchor="ctr">
                    <a:lnL w="63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dirty="0">
                          <a:solidFill>
                            <a:schemeClr val="bg1"/>
                          </a:solidFill>
                        </a:rPr>
                        <a:t>1.399 €</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315 €</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0 € </a:t>
                      </a:r>
                    </a:p>
                  </a:txBody>
                  <a:tcPr marL="91456" marR="91456" marT="45731" marB="45731" anchor="ctr">
                    <a:lnL w="12700" cmpd="sng">
                      <a:noFill/>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9314">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r>
                        <a:rPr lang="de-DE" sz="1200" dirty="0">
                          <a:solidFill>
                            <a:schemeClr val="bg1"/>
                          </a:solidFill>
                        </a:rPr>
                        <a:t>15 %</a:t>
                      </a:r>
                      <a:r>
                        <a:rPr lang="de-DE" sz="1200" baseline="0" dirty="0">
                          <a:solidFill>
                            <a:schemeClr val="bg1"/>
                          </a:solidFill>
                        </a:rPr>
                        <a:t> Zuschuss AG mtl.</a:t>
                      </a:r>
                      <a:endParaRPr lang="de-DE" sz="1200" dirty="0">
                        <a:solidFill>
                          <a:schemeClr val="bg1"/>
                        </a:solidFill>
                      </a:endParaRPr>
                    </a:p>
                  </a:txBody>
                  <a:tcPr marL="91456" marR="91456" marT="45731" marB="45731" anchor="ctr">
                    <a:lnL w="63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1.050 €</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450 €</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423 €</a:t>
                      </a:r>
                    </a:p>
                  </a:txBody>
                  <a:tcPr marL="91456" marR="91456" marT="45731" marB="45731" anchor="ctr">
                    <a:lnL w="12700" cmpd="sng">
                      <a:noFill/>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9314">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r>
                        <a:rPr lang="de-DE" sz="1200" dirty="0">
                          <a:solidFill>
                            <a:schemeClr val="bg1"/>
                          </a:solidFill>
                        </a:rPr>
                        <a:t>Gesamtaufwand</a:t>
                      </a:r>
                      <a:r>
                        <a:rPr lang="de-DE" sz="1200" baseline="0" dirty="0">
                          <a:solidFill>
                            <a:schemeClr val="bg1"/>
                          </a:solidFill>
                        </a:rPr>
                        <a:t> mtl. je AN-Gruppe</a:t>
                      </a:r>
                      <a:endParaRPr lang="de-DE" sz="1200" dirty="0">
                        <a:solidFill>
                          <a:schemeClr val="bg1"/>
                        </a:solidFill>
                      </a:endParaRPr>
                    </a:p>
                  </a:txBody>
                  <a:tcPr marL="91456" marR="91456" marT="45731" marB="45731" anchor="ctr">
                    <a:lnL w="63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- 349 €</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135 €</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423 €</a:t>
                      </a:r>
                    </a:p>
                  </a:txBody>
                  <a:tcPr marL="91456" marR="91456" marT="45731" marB="45731" anchor="ctr">
                    <a:lnL w="12700" cmpd="sng">
                      <a:noFill/>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9" name="Tabelle 18">
            <a:extLst>
              <a:ext uri="{FF2B5EF4-FFF2-40B4-BE49-F238E27FC236}">
                <a16:creationId xmlns:a16="http://schemas.microsoft.com/office/drawing/2014/main" id="{C337520B-8A2F-40CC-AF42-57A4C91E5736}"/>
              </a:ext>
            </a:extLst>
          </p:cNvPr>
          <p:cNvGraphicFramePr>
            <a:graphicFrameLocks noGrp="1"/>
          </p:cNvGraphicFramePr>
          <p:nvPr>
            <p:extLst>
              <p:ext uri="{D42A27DB-BD31-4B8C-83A1-F6EECF244321}">
                <p14:modId xmlns:p14="http://schemas.microsoft.com/office/powerpoint/2010/main" val="2527018604"/>
              </p:ext>
            </p:extLst>
          </p:nvPr>
        </p:nvGraphicFramePr>
        <p:xfrm>
          <a:off x="452754" y="4680466"/>
          <a:ext cx="11259820" cy="823026"/>
        </p:xfrm>
        <a:graphic>
          <a:graphicData uri="http://schemas.openxmlformats.org/drawingml/2006/table">
            <a:tbl>
              <a:tblPr firstRow="1" bandRow="1"/>
              <a:tblGrid>
                <a:gridCol w="3883967">
                  <a:extLst>
                    <a:ext uri="{9D8B030D-6E8A-4147-A177-3AD203B41FA5}">
                      <a16:colId xmlns:a16="http://schemas.microsoft.com/office/drawing/2014/main" val="3217899883"/>
                    </a:ext>
                  </a:extLst>
                </a:gridCol>
                <a:gridCol w="2490151">
                  <a:extLst>
                    <a:ext uri="{9D8B030D-6E8A-4147-A177-3AD203B41FA5}">
                      <a16:colId xmlns:a16="http://schemas.microsoft.com/office/drawing/2014/main" val="4143264488"/>
                    </a:ext>
                  </a:extLst>
                </a:gridCol>
                <a:gridCol w="2689363">
                  <a:extLst>
                    <a:ext uri="{9D8B030D-6E8A-4147-A177-3AD203B41FA5}">
                      <a16:colId xmlns:a16="http://schemas.microsoft.com/office/drawing/2014/main" val="956629130"/>
                    </a:ext>
                  </a:extLst>
                </a:gridCol>
                <a:gridCol w="2196339">
                  <a:extLst>
                    <a:ext uri="{9D8B030D-6E8A-4147-A177-3AD203B41FA5}">
                      <a16:colId xmlns:a16="http://schemas.microsoft.com/office/drawing/2014/main" val="2368749502"/>
                    </a:ext>
                  </a:extLst>
                </a:gridCol>
              </a:tblGrid>
              <a:tr h="223816">
                <a:tc>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r>
                        <a:rPr lang="de-DE" sz="1200" dirty="0">
                          <a:solidFill>
                            <a:schemeClr val="bg1"/>
                          </a:solidFill>
                        </a:rPr>
                        <a:t>Gesamtaufwand mtl.</a:t>
                      </a:r>
                    </a:p>
                  </a:txBody>
                  <a:tcPr marL="91456" marR="91456" marT="45731" marB="45731" anchor="ctr">
                    <a:lnL w="635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200" dirty="0">
                        <a:solidFill>
                          <a:schemeClr val="bg1"/>
                        </a:solidFill>
                      </a:endParaRPr>
                    </a:p>
                  </a:txBody>
                  <a:tcPr marL="91456" marR="91456" marT="45731" marB="45731"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200" dirty="0">
                        <a:solidFill>
                          <a:schemeClr val="bg1"/>
                        </a:solidFill>
                      </a:endParaRPr>
                    </a:p>
                  </a:txBody>
                  <a:tcPr marL="91456" marR="91456" marT="45731" marB="45731"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209 €</a:t>
                      </a:r>
                    </a:p>
                  </a:txBody>
                  <a:tcPr marL="91456" marR="91456" marT="45731" marB="45731" anchor="ctr">
                    <a:lnL w="12700" cmpd="sng">
                      <a:noFill/>
                    </a:lnL>
                    <a:lnR w="635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414949"/>
                  </a:ext>
                </a:extLst>
              </a:tr>
              <a:tr h="223816">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r>
                        <a:rPr lang="de-DE" sz="1200" b="1" dirty="0">
                          <a:solidFill>
                            <a:schemeClr val="bg1"/>
                          </a:solidFill>
                        </a:rPr>
                        <a:t>Gesamtaufwand p. a. </a:t>
                      </a:r>
                    </a:p>
                  </a:txBody>
                  <a:tcPr marL="91456" marR="91456" marT="45731" marB="45731" anchor="ctr">
                    <a:lnL w="63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b="1" dirty="0">
                          <a:solidFill>
                            <a:schemeClr val="bg1"/>
                          </a:solidFill>
                        </a:rPr>
                        <a:t>vor Steuer</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endParaRPr lang="de-DE" sz="1200" b="1" dirty="0">
                        <a:solidFill>
                          <a:schemeClr val="bg1"/>
                        </a:solidFill>
                      </a:endParaRP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b="1" dirty="0">
                          <a:solidFill>
                            <a:schemeClr val="bg1"/>
                          </a:solidFill>
                        </a:rPr>
                        <a:t>2.508 € </a:t>
                      </a:r>
                    </a:p>
                  </a:txBody>
                  <a:tcPr marL="91456" marR="91456" marT="45731" marB="45731" anchor="ctr">
                    <a:lnL w="12700" cmpd="sng">
                      <a:noFill/>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514887"/>
                  </a:ext>
                </a:extLst>
              </a:tr>
              <a:tr h="223816">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endParaRPr lang="de-DE" sz="1200" b="1" dirty="0">
                        <a:solidFill>
                          <a:schemeClr val="bg1"/>
                        </a:solidFill>
                      </a:endParaRPr>
                    </a:p>
                  </a:txBody>
                  <a:tcPr marL="91456" marR="91456" marT="45731" marB="45731" anchor="ctr">
                    <a:lnL w="63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b="1" dirty="0">
                          <a:solidFill>
                            <a:schemeClr val="bg1"/>
                          </a:solidFill>
                        </a:rPr>
                        <a:t>nach Steuer</a:t>
                      </a: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endParaRPr lang="de-DE" sz="1200" b="1" dirty="0">
                        <a:solidFill>
                          <a:schemeClr val="bg1"/>
                        </a:solidFill>
                      </a:endParaRPr>
                    </a:p>
                  </a:txBody>
                  <a:tcPr marL="91456" marR="91456" marT="45731" marB="45731"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r>
                        <a:rPr lang="de-DE" sz="1200" b="1" dirty="0">
                          <a:solidFill>
                            <a:schemeClr val="bg1"/>
                          </a:solidFill>
                        </a:rPr>
                        <a:t>1.756 € </a:t>
                      </a:r>
                    </a:p>
                  </a:txBody>
                  <a:tcPr marL="91456" marR="91456" marT="45731" marB="45731" anchor="ctr">
                    <a:lnL w="12700" cmpd="sng">
                      <a:noFill/>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84453"/>
                  </a:ext>
                </a:extLst>
              </a:tr>
            </a:tbl>
          </a:graphicData>
        </a:graphic>
      </p:graphicFrame>
      <p:sp>
        <p:nvSpPr>
          <p:cNvPr id="20" name="Rechteck 19">
            <a:extLst>
              <a:ext uri="{FF2B5EF4-FFF2-40B4-BE49-F238E27FC236}">
                <a16:creationId xmlns:a16="http://schemas.microsoft.com/office/drawing/2014/main" id="{10E2AE47-3E0D-4F66-B5BD-49A93B0678FC}"/>
              </a:ext>
            </a:extLst>
          </p:cNvPr>
          <p:cNvSpPr/>
          <p:nvPr/>
        </p:nvSpPr>
        <p:spPr>
          <a:xfrm>
            <a:off x="468059" y="4704737"/>
            <a:ext cx="11244516" cy="798755"/>
          </a:xfrm>
          <a:prstGeom prst="rect">
            <a:avLst/>
          </a:prstGeom>
          <a:noFill/>
          <a:ln w="34925" cap="flat" cmpd="sng" algn="ctr">
            <a:solidFill>
              <a:srgbClr val="5FCD8A"/>
            </a:solidFill>
            <a:prstDash val="solid"/>
          </a:ln>
          <a:effectLst/>
        </p:spPr>
        <p:txBody>
          <a:bodyPr lIns="91440" tIns="45721" rIns="91440" bIns="45721" rtlCol="0" anchor="ctr"/>
          <a:lstStyle/>
          <a:p>
            <a:pPr marL="0" marR="0" lvl="0" indent="0" algn="ctr" defTabSz="914399"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 name="Rechteck 20">
            <a:extLst>
              <a:ext uri="{FF2B5EF4-FFF2-40B4-BE49-F238E27FC236}">
                <a16:creationId xmlns:a16="http://schemas.microsoft.com/office/drawing/2014/main" id="{3B5B5959-52C0-45E9-81F9-56DD95C952A5}"/>
              </a:ext>
            </a:extLst>
          </p:cNvPr>
          <p:cNvSpPr/>
          <p:nvPr/>
        </p:nvSpPr>
        <p:spPr>
          <a:xfrm>
            <a:off x="-126659" y="5707130"/>
            <a:ext cx="11232813" cy="398459"/>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Mit minimalem Aufwand großen Effekt bei allen Mitarbeitern erzielen.</a:t>
            </a:r>
          </a:p>
        </p:txBody>
      </p:sp>
    </p:spTree>
    <p:extLst>
      <p:ext uri="{BB962C8B-B14F-4D97-AF65-F5344CB8AC3E}">
        <p14:creationId xmlns:p14="http://schemas.microsoft.com/office/powerpoint/2010/main" val="211335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CABE7-0A4A-446A-8A6A-7E580A734C91}"/>
              </a:ext>
            </a:extLst>
          </p:cNvPr>
          <p:cNvSpPr>
            <a:spLocks noGrp="1"/>
          </p:cNvSpPr>
          <p:nvPr>
            <p:ph type="title"/>
          </p:nvPr>
        </p:nvSpPr>
        <p:spPr>
          <a:xfrm>
            <a:off x="479426" y="875309"/>
            <a:ext cx="9703963" cy="932854"/>
          </a:xfrm>
        </p:spPr>
        <p:txBody>
          <a:bodyPr/>
          <a:lstStyle/>
          <a:p>
            <a:r>
              <a:rPr lang="de-DE" altLang="de-DE" dirty="0"/>
              <a:t>Mit Entgeltumwandlung</a:t>
            </a:r>
            <a:r>
              <a:rPr lang="de-DE" altLang="de-DE" baseline="30000" dirty="0"/>
              <a:t>1</a:t>
            </a:r>
            <a:r>
              <a:rPr lang="de-DE" altLang="de-DE" dirty="0"/>
              <a:t> profitieren </a:t>
            </a:r>
            <a:br>
              <a:rPr lang="de-DE" altLang="de-DE" dirty="0"/>
            </a:br>
            <a:r>
              <a:rPr lang="de-DE" altLang="de-DE" dirty="0"/>
              <a:t>Arbeitnehmer von staatlicher Förderung (1/2)</a:t>
            </a:r>
            <a:endParaRPr lang="en-GB" dirty="0"/>
          </a:p>
        </p:txBody>
      </p:sp>
      <p:sp>
        <p:nvSpPr>
          <p:cNvPr id="3" name="Foliennummernplatzhalter 2">
            <a:extLst>
              <a:ext uri="{FF2B5EF4-FFF2-40B4-BE49-F238E27FC236}">
                <a16:creationId xmlns:a16="http://schemas.microsoft.com/office/drawing/2014/main" id="{BA9F0880-D82F-43B8-98B1-784102F5C084}"/>
              </a:ext>
            </a:extLst>
          </p:cNvPr>
          <p:cNvSpPr>
            <a:spLocks noGrp="1"/>
          </p:cNvSpPr>
          <p:nvPr>
            <p:ph type="sldNum" sz="quarter" idx="11"/>
          </p:nvPr>
        </p:nvSpPr>
        <p:spPr/>
        <p:txBody>
          <a:bodyPr/>
          <a:lstStyle/>
          <a:p>
            <a:fld id="{56C449F3-BD9D-48DC-BFF1-0F66671DA7C6}" type="slidenum">
              <a:rPr lang="de-DE" smtClean="0"/>
              <a:pPr/>
              <a:t>11</a:t>
            </a:fld>
            <a:endParaRPr lang="de-DE" dirty="0"/>
          </a:p>
        </p:txBody>
      </p:sp>
      <p:sp>
        <p:nvSpPr>
          <p:cNvPr id="4" name="Textplatzhalter 3">
            <a:extLst>
              <a:ext uri="{FF2B5EF4-FFF2-40B4-BE49-F238E27FC236}">
                <a16:creationId xmlns:a16="http://schemas.microsoft.com/office/drawing/2014/main" id="{EFBC8299-3918-4EE0-AA9B-286C1F367D3A}"/>
              </a:ext>
            </a:extLst>
          </p:cNvPr>
          <p:cNvSpPr>
            <a:spLocks noGrp="1"/>
          </p:cNvSpPr>
          <p:nvPr>
            <p:ph type="body" sz="quarter" idx="12"/>
          </p:nvPr>
        </p:nvSpPr>
        <p:spPr/>
        <p:txBody>
          <a:bodyPr/>
          <a:lstStyle/>
          <a:p>
            <a:pPr lvl="0">
              <a:buClr>
                <a:srgbClr val="003781"/>
              </a:buClr>
            </a:pPr>
            <a:r>
              <a:rPr lang="de-DE" dirty="0"/>
              <a:t>Betriebliche Altersversorgung | Arbeitnehmerfinanzierung</a:t>
            </a:r>
          </a:p>
          <a:p>
            <a:pPr lvl="0">
              <a:buClr>
                <a:srgbClr val="003781"/>
              </a:buClr>
            </a:pPr>
            <a:endParaRPr lang="de-DE" dirty="0"/>
          </a:p>
          <a:p>
            <a:endParaRPr lang="en-GB" dirty="0"/>
          </a:p>
        </p:txBody>
      </p:sp>
      <p:sp>
        <p:nvSpPr>
          <p:cNvPr id="13" name="Fußzeilenplatzhalter 7">
            <a:extLst>
              <a:ext uri="{FF2B5EF4-FFF2-40B4-BE49-F238E27FC236}">
                <a16:creationId xmlns:a16="http://schemas.microsoft.com/office/drawing/2014/main" id="{832E5A70-DD22-480F-A967-39F608EDCF9F}"/>
              </a:ext>
            </a:extLst>
          </p:cNvPr>
          <p:cNvSpPr txBox="1">
            <a:spLocks/>
          </p:cNvSpPr>
          <p:nvPr/>
        </p:nvSpPr>
        <p:spPr>
          <a:xfrm>
            <a:off x="479425" y="5914159"/>
            <a:ext cx="11088888" cy="623615"/>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ct val="0"/>
              </a:spcAft>
              <a:buClr>
                <a:srgbClr val="113388"/>
              </a:buClr>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Entgeltumwandlung nach § 3.63 EStG.  </a:t>
            </a:r>
            <a:r>
              <a:rPr kumimoji="0" 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de-DE" sz="800" b="0" i="0" u="none" strike="noStrike" kern="1200" cap="none" spc="0" normalizeH="0" baseline="0" noProof="0" dirty="0">
                <a:ln>
                  <a:noFill/>
                </a:ln>
                <a:solidFill>
                  <a:schemeClr val="bg1"/>
                </a:solidFill>
                <a:effectLst/>
                <a:uLnTx/>
                <a:uFillTx/>
                <a:latin typeface="Arial"/>
                <a:ea typeface="+mn-ea"/>
                <a:cs typeface="+mn-cs"/>
              </a:rPr>
              <a:t> Die Entgeltumwandlung kann zu geringeren Leistungen aus den gesetzlichen Sozialsystemen führen. </a:t>
            </a: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3</a:t>
            </a:r>
            <a:r>
              <a:rPr kumimoji="0" lang="de-DE" alt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de-DE" sz="800" b="1" i="0" u="none" strike="noStrike" kern="1200" cap="none" spc="0" normalizeH="0" baseline="0" noProof="0" dirty="0">
                <a:ln>
                  <a:noFill/>
                </a:ln>
                <a:solidFill>
                  <a:schemeClr val="bg1"/>
                </a:solidFill>
                <a:effectLst/>
                <a:uLnTx/>
                <a:uFillTx/>
                <a:latin typeface="Arial"/>
                <a:ea typeface="+mn-ea"/>
                <a:cs typeface="+mn-cs"/>
              </a:rPr>
              <a:t>Steuer und Sozialversicherung: </a:t>
            </a:r>
            <a:r>
              <a:rPr kumimoji="0" lang="de-DE" sz="800" b="0" i="0" u="none" strike="noStrike" kern="1200" cap="none" spc="0" normalizeH="0" baseline="0" noProof="0" dirty="0" err="1">
                <a:ln>
                  <a:noFill/>
                </a:ln>
                <a:solidFill>
                  <a:schemeClr val="bg1"/>
                </a:solidFill>
                <a:effectLst/>
                <a:uLnTx/>
                <a:uFillTx/>
                <a:latin typeface="Arial"/>
                <a:ea typeface="+mn-ea"/>
                <a:cs typeface="+mn-cs"/>
              </a:rPr>
              <a:t>StKl</a:t>
            </a:r>
            <a:r>
              <a:rPr kumimoji="0" lang="de-DE" sz="800" b="0" i="0" u="none" strike="noStrike" kern="1200" cap="none" spc="0" normalizeH="0" baseline="0" noProof="0" dirty="0">
                <a:ln>
                  <a:noFill/>
                </a:ln>
                <a:solidFill>
                  <a:schemeClr val="bg1"/>
                </a:solidFill>
                <a:effectLst/>
                <a:uLnTx/>
                <a:uFillTx/>
                <a:latin typeface="Arial"/>
                <a:ea typeface="+mn-ea"/>
                <a:cs typeface="+mn-cs"/>
              </a:rPr>
              <a:t>. I, KiSt. 8 %, GKV inkl. Zusatzbeitrag von 1,3 %, GPV inkl. Beitragszuschlag für Kinderlose; die Berechnungen basieren auf den steuer- und sozialversicherungsrechtlichen Regelungen des Jahres 2022.  </a:t>
            </a: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4 </a:t>
            </a:r>
            <a:r>
              <a:rPr kumimoji="0" lang="de-DE" sz="800" b="1" i="0" u="none" strike="noStrike" kern="1200" cap="none" spc="0" normalizeH="0" baseline="0" noProof="0" dirty="0">
                <a:ln>
                  <a:noFill/>
                </a:ln>
                <a:solidFill>
                  <a:schemeClr val="bg1"/>
                </a:solidFill>
                <a:effectLst/>
                <a:uLnTx/>
                <a:uFillTx/>
                <a:latin typeface="Arial"/>
                <a:ea typeface="+mn-ea"/>
                <a:cs typeface="+mn-cs"/>
              </a:rPr>
              <a:t>Tarif:</a:t>
            </a:r>
            <a:r>
              <a:rPr kumimoji="0" lang="de-DE" sz="800" b="0" i="0" u="none" strike="noStrike" kern="1200" cap="none" spc="0" normalizeH="0" baseline="0" noProof="0" dirty="0">
                <a:ln>
                  <a:noFill/>
                </a:ln>
                <a:solidFill>
                  <a:schemeClr val="bg1"/>
                </a:solidFill>
                <a:effectLst/>
                <a:uLnTx/>
                <a:uFillTx/>
                <a:latin typeface="Arial"/>
                <a:ea typeface="+mn-ea"/>
                <a:cs typeface="+mn-cs"/>
              </a:rPr>
              <a:t> KomfortDynamik StRFKU1U.GD.TB(U), BG: B4, NR, Eintritts-/Endalter 35/67, </a:t>
            </a:r>
            <a:r>
              <a:rPr kumimoji="0" lang="de-DE" sz="800" b="0" i="0" u="none" strike="noStrike" kern="1200" cap="none" spc="0" normalizeH="0" baseline="0" noProof="0" dirty="0" err="1">
                <a:ln>
                  <a:noFill/>
                </a:ln>
                <a:solidFill>
                  <a:schemeClr val="bg1"/>
                </a:solidFill>
                <a:effectLst/>
                <a:uLnTx/>
                <a:uFillTx/>
                <a:latin typeface="Arial"/>
                <a:ea typeface="+mn-ea"/>
                <a:cs typeface="+mn-cs"/>
              </a:rPr>
              <a:t>Beg</a:t>
            </a:r>
            <a:r>
              <a:rPr kumimoji="0" lang="de-DE" sz="800" b="0" i="0" u="none" strike="noStrike" kern="1200" cap="none" spc="0" normalizeH="0" baseline="0" noProof="0" dirty="0">
                <a:ln>
                  <a:noFill/>
                </a:ln>
                <a:solidFill>
                  <a:schemeClr val="bg1"/>
                </a:solidFill>
                <a:effectLst/>
                <a:uLnTx/>
                <a:uFillTx/>
                <a:latin typeface="Arial"/>
                <a:ea typeface="+mn-ea"/>
                <a:cs typeface="+mn-cs"/>
              </a:rPr>
              <a:t>. 01.2022, ZW mtl., TFL: 20 Jahre, boLZ, Garantieniveau 80 %, ohne Zuwachs, Überschussverwendung Anwartschaft: Anlage im KomfortDynamik Sondervermögen (angenommene Wertentwicklung 4,5 %), im Rentenbezug: Zusatzrente. Die Leistungen sind individuell zu versteuern und unterliegen in der Regel der Beitragspflicht in der gesetzlichen Kranken- und Pflegeversicherung.  </a:t>
            </a: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5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Bei Steuerklasse III / 2 Kindern beträgt der Nettoaufwand für die </a:t>
            </a:r>
            <a:r>
              <a:rPr kumimoji="0" lang="de-DE" altLang="de-DE" sz="800" b="0" i="0" u="none" strike="noStrike" kern="1200" cap="none" spc="0" normalizeH="0" baseline="0" noProof="0" dirty="0" err="1">
                <a:ln>
                  <a:noFill/>
                </a:ln>
                <a:solidFill>
                  <a:schemeClr val="bg1"/>
                </a:solidFill>
                <a:effectLst/>
                <a:uLnTx/>
                <a:uFillTx/>
                <a:latin typeface="Arial"/>
                <a:ea typeface="+mn-ea"/>
                <a:cs typeface="+mn-cs"/>
              </a:rPr>
              <a:t>bAV</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 60 €.</a:t>
            </a:r>
          </a:p>
        </p:txBody>
      </p:sp>
      <p:sp>
        <p:nvSpPr>
          <p:cNvPr id="14" name="Inhaltsplatzhalter 7">
            <a:extLst>
              <a:ext uri="{FF2B5EF4-FFF2-40B4-BE49-F238E27FC236}">
                <a16:creationId xmlns:a16="http://schemas.microsoft.com/office/drawing/2014/main" id="{153F48F8-A196-41DF-AE4F-5BF817FA2181}"/>
              </a:ext>
            </a:extLst>
          </p:cNvPr>
          <p:cNvSpPr txBox="1">
            <a:spLocks/>
          </p:cNvSpPr>
          <p:nvPr/>
        </p:nvSpPr>
        <p:spPr>
          <a:xfrm>
            <a:off x="479423" y="2060575"/>
            <a:ext cx="7825239" cy="423560"/>
          </a:xfrm>
          <a:prstGeom prst="rect">
            <a:avLst/>
          </a:prstGeom>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 typeface="Arial" panose="020B0604020202020204" pitchFamily="34" charset="0"/>
              <a:buNone/>
              <a:tabLst/>
              <a:defRPr/>
            </a:pP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Der Staat fördert die Entgeltumwandlung</a:t>
            </a:r>
            <a:r>
              <a:rPr kumimoji="0" lang="de-DE" sz="14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1</a:t>
            </a: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seit 01.01.2018 durch höhere steuerfreie Beiträge bis max. 564 € mtl., sozialversicherungsfrei bleiben die Beiträge bis max. 282 € mtl.</a:t>
            </a:r>
            <a:endParaRPr kumimoji="0" lang="de-DE" sz="14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5" name="Inhaltsplatzhalter 7">
            <a:extLst>
              <a:ext uri="{FF2B5EF4-FFF2-40B4-BE49-F238E27FC236}">
                <a16:creationId xmlns:a16="http://schemas.microsoft.com/office/drawing/2014/main" id="{E065A4A5-6302-4DFF-9ABB-1D5E43DDE27F}"/>
              </a:ext>
            </a:extLst>
          </p:cNvPr>
          <p:cNvSpPr txBox="1">
            <a:spLocks/>
          </p:cNvSpPr>
          <p:nvPr/>
        </p:nvSpPr>
        <p:spPr>
          <a:xfrm>
            <a:off x="479424" y="2609482"/>
            <a:ext cx="8142470" cy="354613"/>
          </a:xfrm>
          <a:prstGeom prst="rect">
            <a:avLst/>
          </a:prstGeom>
        </p:spPr>
        <p:txBody>
          <a:bodyPr vert="horz" lIns="0" tIns="0" rIns="0" bIns="0" rtlCol="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 typeface="Arial" panose="020B0604020202020204" pitchFamily="34" charset="0"/>
              <a:buNone/>
              <a:tabLst/>
              <a:defRPr/>
            </a:pPr>
            <a:r>
              <a:rPr kumimoji="0" lang="de-DE" sz="1200" b="1" i="0" u="none" strike="noStrike" kern="1200" cap="none" spc="0" normalizeH="0" baseline="0" noProof="0" dirty="0">
                <a:ln>
                  <a:noFill/>
                </a:ln>
                <a:solidFill>
                  <a:srgbClr val="003781"/>
                </a:solidFill>
                <a:effectLst/>
                <a:uLnTx/>
                <a:uFillTx/>
                <a:latin typeface="Arial"/>
                <a:ea typeface="+mn-ea"/>
                <a:cs typeface="+mn-cs"/>
              </a:rPr>
              <a:t>Vergleich der Altersvorsorge über einen Privatvertrag und über die </a:t>
            </a:r>
            <a:r>
              <a:rPr kumimoji="0" lang="de-DE" sz="1200" b="1" i="0" u="none" strike="noStrike" kern="1200" cap="none" spc="0" normalizeH="0" baseline="0" noProof="0" dirty="0" err="1">
                <a:ln>
                  <a:noFill/>
                </a:ln>
                <a:solidFill>
                  <a:srgbClr val="003781"/>
                </a:solidFill>
                <a:effectLst/>
                <a:uLnTx/>
                <a:uFillTx/>
                <a:latin typeface="Arial"/>
                <a:ea typeface="+mn-ea"/>
                <a:cs typeface="+mn-cs"/>
              </a:rPr>
              <a:t>bAV</a:t>
            </a:r>
            <a:endParaRPr kumimoji="0" lang="de-DE" sz="1200" b="1" i="0" u="none" strike="sng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graphicFrame>
        <p:nvGraphicFramePr>
          <p:cNvPr id="16" name="Group 159">
            <a:extLst>
              <a:ext uri="{FF2B5EF4-FFF2-40B4-BE49-F238E27FC236}">
                <a16:creationId xmlns:a16="http://schemas.microsoft.com/office/drawing/2014/main" id="{8DD161DC-92FC-4A56-AB2F-D3EDBC9FE5C9}"/>
              </a:ext>
            </a:extLst>
          </p:cNvPr>
          <p:cNvGraphicFramePr>
            <a:graphicFrameLocks noGrp="1"/>
          </p:cNvGraphicFramePr>
          <p:nvPr>
            <p:extLst>
              <p:ext uri="{D42A27DB-BD31-4B8C-83A1-F6EECF244321}">
                <p14:modId xmlns:p14="http://schemas.microsoft.com/office/powerpoint/2010/main" val="1509197806"/>
              </p:ext>
            </p:extLst>
          </p:nvPr>
        </p:nvGraphicFramePr>
        <p:xfrm>
          <a:off x="482410" y="2893499"/>
          <a:ext cx="11230165" cy="2767296"/>
        </p:xfrm>
        <a:graphic>
          <a:graphicData uri="http://schemas.openxmlformats.org/drawingml/2006/table">
            <a:tbl>
              <a:tblPr/>
              <a:tblGrid>
                <a:gridCol w="3446978">
                  <a:extLst>
                    <a:ext uri="{9D8B030D-6E8A-4147-A177-3AD203B41FA5}">
                      <a16:colId xmlns:a16="http://schemas.microsoft.com/office/drawing/2014/main" val="20000"/>
                    </a:ext>
                  </a:extLst>
                </a:gridCol>
                <a:gridCol w="2386932">
                  <a:extLst>
                    <a:ext uri="{9D8B030D-6E8A-4147-A177-3AD203B41FA5}">
                      <a16:colId xmlns:a16="http://schemas.microsoft.com/office/drawing/2014/main" val="20001"/>
                    </a:ext>
                  </a:extLst>
                </a:gridCol>
                <a:gridCol w="3261856">
                  <a:extLst>
                    <a:ext uri="{9D8B030D-6E8A-4147-A177-3AD203B41FA5}">
                      <a16:colId xmlns:a16="http://schemas.microsoft.com/office/drawing/2014/main" val="20002"/>
                    </a:ext>
                  </a:extLst>
                </a:gridCol>
                <a:gridCol w="440753">
                  <a:extLst>
                    <a:ext uri="{9D8B030D-6E8A-4147-A177-3AD203B41FA5}">
                      <a16:colId xmlns:a16="http://schemas.microsoft.com/office/drawing/2014/main" val="20003"/>
                    </a:ext>
                  </a:extLst>
                </a:gridCol>
                <a:gridCol w="1693646">
                  <a:extLst>
                    <a:ext uri="{9D8B030D-6E8A-4147-A177-3AD203B41FA5}">
                      <a16:colId xmlns:a16="http://schemas.microsoft.com/office/drawing/2014/main" val="20004"/>
                    </a:ext>
                  </a:extLst>
                </a:gridCol>
              </a:tblGrid>
              <a:tr h="22749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Vergleich Steuerklasse I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Privatrente „Nettosparen“</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bAV-Rente „Bruttosparen“</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endParaRPr kumimoji="0" lang="de-DE" altLang="de-DE" sz="1000" b="1" i="0" u="none" strike="noStrike" cap="none" normalizeH="0" baseline="30000" dirty="0">
                        <a:ln>
                          <a:noFill/>
                        </a:ln>
                        <a:solidFill>
                          <a:schemeClr val="bg1"/>
                        </a:solidFill>
                        <a:effectLst/>
                        <a:latin typeface="Arial" pitchFamily="34" charset="0"/>
                        <a:cs typeface="Arial" pitchFamily="34" charset="0"/>
                      </a:endParaRPr>
                    </a:p>
                  </a:txBody>
                  <a:tcPr marL="91435" marR="91435" marT="45702" marB="45702"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749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Monatliches Bruttogehalt</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3.500 €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3.500 €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100" b="1" i="0" u="none" strike="noStrike" cap="none" normalizeH="0" baseline="0" dirty="0">
                          <a:ln>
                            <a:noFill/>
                          </a:ln>
                          <a:solidFill>
                            <a:schemeClr val="tx1"/>
                          </a:solidFill>
                          <a:effectLst/>
                          <a:latin typeface="Arial" pitchFamily="34" charset="0"/>
                          <a:cs typeface="Arial" pitchFamily="34" charset="0"/>
                        </a:rPr>
                        <a:t>Monatliche Rente </a:t>
                      </a:r>
                      <a:br>
                        <a:rPr kumimoji="0" lang="de-DE" altLang="de-DE" sz="1100" b="1" i="0" u="none" strike="noStrike" cap="none" normalizeH="0" baseline="0" dirty="0">
                          <a:ln>
                            <a:noFill/>
                          </a:ln>
                          <a:solidFill>
                            <a:schemeClr val="tx1"/>
                          </a:solidFill>
                          <a:effectLst/>
                          <a:latin typeface="Arial" pitchFamily="34" charset="0"/>
                          <a:cs typeface="Arial" pitchFamily="34" charset="0"/>
                        </a:rPr>
                      </a:br>
                      <a:r>
                        <a:rPr kumimoji="0" lang="de-DE" altLang="de-DE" sz="1100" b="1" i="0" u="none" strike="noStrike" cap="none" normalizeH="0" baseline="0" dirty="0">
                          <a:ln>
                            <a:noFill/>
                          </a:ln>
                          <a:solidFill>
                            <a:schemeClr val="tx1"/>
                          </a:solidFill>
                          <a:effectLst/>
                          <a:latin typeface="Arial" pitchFamily="34" charset="0"/>
                          <a:cs typeface="Arial" pitchFamily="34" charset="0"/>
                        </a:rPr>
                        <a:t>aus der bAV</a:t>
                      </a:r>
                      <a:r>
                        <a:rPr kumimoji="0" lang="de-DE" altLang="de-DE" sz="1100" b="1" i="0" u="none" strike="noStrike" cap="none" normalizeH="0" baseline="30000" dirty="0">
                          <a:ln>
                            <a:noFill/>
                          </a:ln>
                          <a:solidFill>
                            <a:schemeClr val="tx1"/>
                          </a:solidFill>
                          <a:effectLst/>
                          <a:latin typeface="Arial" pitchFamily="34" charset="0"/>
                          <a:cs typeface="Arial" pitchFamily="34" charset="0"/>
                        </a:rPr>
                        <a:t>4</a:t>
                      </a:r>
                      <a:r>
                        <a:rPr kumimoji="0" lang="de-DE" altLang="de-DE" sz="1100" b="1" i="0" u="none" strike="noStrike" cap="none" normalizeH="0" baseline="0" dirty="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100" b="1" i="0" u="none" strike="noStrike" cap="none" normalizeH="0" baseline="0" dirty="0">
                          <a:ln>
                            <a:noFill/>
                          </a:ln>
                          <a:solidFill>
                            <a:schemeClr val="tx1"/>
                          </a:solidFill>
                          <a:effectLst/>
                          <a:latin typeface="Arial" pitchFamily="34" charset="0"/>
                          <a:cs typeface="Arial" pitchFamily="34" charset="0"/>
                        </a:rPr>
                        <a:t>207</a:t>
                      </a:r>
                      <a:r>
                        <a:rPr kumimoji="0" lang="de-DE" sz="1100" b="1" i="0" u="none" strike="noStrike" kern="1200" cap="none" normalizeH="0" baseline="0" dirty="0">
                          <a:ln>
                            <a:noFill/>
                          </a:ln>
                          <a:solidFill>
                            <a:schemeClr val="tx1"/>
                          </a:solidFill>
                          <a:effectLst/>
                          <a:latin typeface="Arial" pitchFamily="34" charset="0"/>
                          <a:ea typeface="+mn-ea"/>
                          <a:cs typeface="Arial" pitchFamily="34" charset="0"/>
                        </a:rPr>
                        <a:t> €</a:t>
                      </a:r>
                      <a:endParaRPr kumimoji="0" lang="de-DE" altLang="de-DE" sz="1100" b="1" i="0" u="none" strike="noStrike" cap="none" normalizeH="0" baseline="0" dirty="0">
                        <a:ln>
                          <a:noFill/>
                        </a:ln>
                        <a:solidFill>
                          <a:schemeClr val="tx1"/>
                        </a:solidFill>
                        <a:effectLst/>
                        <a:latin typeface="Arial" pitchFamily="34" charset="0"/>
                        <a:cs typeface="Arial" pitchFamily="34" charset="0"/>
                      </a:endParaRPr>
                    </a:p>
                  </a:txBody>
                  <a:tcPr marL="91435" marR="91435" marT="71995" marB="4570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530853">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 Monatliche Entgeltumwandlung zur bAV</a:t>
                      </a:r>
                      <a:r>
                        <a:rPr kumimoji="0" lang="de-DE" altLang="de-DE" sz="1100" b="0" i="0" u="none" strike="noStrike" cap="none" normalizeH="0" baseline="30000" dirty="0">
                          <a:ln>
                            <a:noFill/>
                          </a:ln>
                          <a:solidFill>
                            <a:schemeClr val="bg1"/>
                          </a:solidFill>
                          <a:effectLst/>
                          <a:latin typeface="Arial" pitchFamily="34" charset="0"/>
                          <a:cs typeface="Arial" pitchFamily="34" charset="0"/>
                        </a:rPr>
                        <a:t>2</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kern="1200" cap="none" normalizeH="0" baseline="0" dirty="0">
                          <a:ln>
                            <a:noFill/>
                          </a:ln>
                          <a:solidFill>
                            <a:schemeClr val="bg1"/>
                          </a:solidFill>
                          <a:effectLst/>
                          <a:latin typeface="Arial" pitchFamily="34" charset="0"/>
                          <a:ea typeface="+mn-ea"/>
                          <a:cs typeface="Arial" pitchFamily="34" charset="0"/>
                        </a:rPr>
                        <a:t>+ 15 % gesetzlicher AG-Zuschuss </a:t>
                      </a:r>
                    </a:p>
                  </a:txBody>
                  <a:tcPr marL="91435" marR="9143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0 €</a:t>
                      </a:r>
                    </a:p>
                  </a:txBody>
                  <a:tcPr marL="91435" marR="9143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171450" marR="0" lvl="0" indent="-171450" algn="r" defTabSz="914400" rtl="0" eaLnBrk="0" fontAlgn="base" latinLnBrk="0" hangingPunct="0">
                        <a:lnSpc>
                          <a:spcPct val="100000"/>
                        </a:lnSpc>
                        <a:spcBef>
                          <a:spcPct val="0"/>
                        </a:spcBef>
                        <a:spcAft>
                          <a:spcPct val="30000"/>
                        </a:spcAft>
                        <a:buClrTx/>
                        <a:buSzTx/>
                        <a:buFontTx/>
                        <a:buChar char="-"/>
                        <a:tabLst>
                          <a:tab pos="195263" algn="l"/>
                        </a:tabLst>
                        <a:defRPr/>
                      </a:pPr>
                      <a:r>
                        <a:rPr kumimoji="0" lang="de-DE" altLang="de-DE" sz="1100" b="1" i="0" u="none" strike="noStrike" cap="none" normalizeH="0" baseline="0" dirty="0">
                          <a:ln>
                            <a:noFill/>
                          </a:ln>
                          <a:solidFill>
                            <a:schemeClr val="bg1"/>
                          </a:solidFill>
                          <a:effectLst/>
                          <a:latin typeface="Arial" pitchFamily="34" charset="0"/>
                          <a:cs typeface="Arial" pitchFamily="34" charset="0"/>
                        </a:rPr>
                        <a:t>100 €</a:t>
                      </a:r>
                    </a:p>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100" b="1" i="0" u="none" strike="noStrike" cap="none" normalizeH="0" baseline="0" dirty="0">
                          <a:ln>
                            <a:noFill/>
                          </a:ln>
                          <a:solidFill>
                            <a:schemeClr val="bg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100" b="1" i="0" u="none" strike="noStrike" cap="none" normalizeH="0" baseline="0" dirty="0">
                          <a:ln>
                            <a:noFill/>
                          </a:ln>
                          <a:solidFill>
                            <a:schemeClr val="bg1"/>
                          </a:solidFill>
                          <a:effectLst/>
                          <a:latin typeface="Arial" pitchFamily="34" charset="0"/>
                          <a:cs typeface="Arial" pitchFamily="34" charset="0"/>
                        </a:rPr>
                        <a:t>+ 15 €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2"/>
                  </a:ext>
                </a:extLst>
              </a:tr>
              <a:tr h="22749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Steuer-/abgabenpflichtiges Gehalt</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3.500 €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3.400 €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100" b="1" i="0" u="none" strike="noStrike" kern="1200" cap="none" normalizeH="0" baseline="0" dirty="0">
                        <a:ln>
                          <a:noFill/>
                        </a:ln>
                        <a:solidFill>
                          <a:schemeClr val="bg1"/>
                        </a:solidFill>
                        <a:effectLst/>
                        <a:latin typeface="Arial" pitchFamily="34" charset="0"/>
                        <a:ea typeface="+mn-ea"/>
                        <a:cs typeface="Arial" pitchFamily="34" charset="0"/>
                      </a:endParaRPr>
                    </a:p>
                  </a:txBody>
                  <a:tcPr marL="91435" marR="91435" marT="45702" marB="45702"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749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100" b="0" i="0" u="none" strike="noStrike" cap="none" normalizeH="0" baseline="0" dirty="0">
                          <a:ln>
                            <a:noFill/>
                          </a:ln>
                          <a:solidFill>
                            <a:schemeClr val="bg1"/>
                          </a:solidFill>
                          <a:effectLst/>
                          <a:latin typeface="Arial" pitchFamily="34" charset="0"/>
                          <a:cs typeface="Arial" pitchFamily="34" charset="0"/>
                        </a:rPr>
                        <a:t>./. Steuern und Sozialversicherung</a:t>
                      </a:r>
                      <a:r>
                        <a:rPr kumimoji="0" lang="de-DE" altLang="de-DE" sz="1100" b="0" i="0" u="none" strike="noStrike" kern="1200" cap="none" normalizeH="0" baseline="30000" dirty="0">
                          <a:ln>
                            <a:noFill/>
                          </a:ln>
                          <a:solidFill>
                            <a:schemeClr val="bg1"/>
                          </a:solidFill>
                          <a:effectLst/>
                          <a:latin typeface="Arial" pitchFamily="34" charset="0"/>
                          <a:ea typeface="+mn-ea"/>
                          <a:cs typeface="Arial" pitchFamily="34" charset="0"/>
                        </a:rPr>
                        <a:t>3</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- 1.261 €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- 1.213 €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100" b="1" i="0" u="none" strike="noStrike" kern="1200" cap="none" normalizeH="0" baseline="0" dirty="0">
                        <a:ln>
                          <a:noFill/>
                        </a:ln>
                        <a:solidFill>
                          <a:schemeClr val="bg1"/>
                        </a:solidFill>
                        <a:effectLst/>
                        <a:latin typeface="Arial" pitchFamily="34" charset="0"/>
                        <a:ea typeface="+mn-ea"/>
                        <a:cs typeface="Arial" pitchFamily="34" charset="0"/>
                      </a:endParaRPr>
                    </a:p>
                  </a:txBody>
                  <a:tcPr marL="91435" marR="91435" marT="45702" marB="45702"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8612">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Auszahlungsbetrag</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2.239 €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2.187 €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5263" algn="l"/>
                        </a:tabLst>
                      </a:pPr>
                      <a:r>
                        <a:rPr kumimoji="0" lang="de-DE" altLang="de-DE" sz="1100" b="1" i="0" u="none" strike="noStrike" cap="none" normalizeH="0" baseline="0" dirty="0">
                          <a:ln>
                            <a:noFill/>
                          </a:ln>
                          <a:solidFill>
                            <a:schemeClr val="tx1"/>
                          </a:solidFill>
                          <a:effectLst/>
                          <a:latin typeface="Arial" pitchFamily="34" charset="0"/>
                          <a:cs typeface="Arial" pitchFamily="34" charset="0"/>
                        </a:rPr>
                        <a:t>Nettoaufwand: </a:t>
                      </a:r>
                      <a:br>
                        <a:rPr kumimoji="0" lang="de-DE" altLang="de-DE" sz="1100" b="1" i="0" u="none" strike="noStrike" cap="none" normalizeH="0" baseline="0" dirty="0">
                          <a:ln>
                            <a:noFill/>
                          </a:ln>
                          <a:solidFill>
                            <a:schemeClr val="tx1"/>
                          </a:solidFill>
                          <a:effectLst/>
                          <a:latin typeface="Arial" pitchFamily="34" charset="0"/>
                          <a:cs typeface="Arial" pitchFamily="34" charset="0"/>
                        </a:rPr>
                      </a:br>
                      <a:r>
                        <a:rPr kumimoji="0" lang="de-DE" altLang="de-DE" sz="1100" b="0" i="0" u="none" strike="noStrike" cap="none" normalizeH="0" baseline="0" dirty="0">
                          <a:ln>
                            <a:noFill/>
                          </a:ln>
                          <a:solidFill>
                            <a:schemeClr val="tx1"/>
                          </a:solidFill>
                          <a:effectLst/>
                          <a:latin typeface="Arial" pitchFamily="34" charset="0"/>
                          <a:cs typeface="Arial" pitchFamily="34" charset="0"/>
                        </a:rPr>
                        <a:t>- 52 €</a:t>
                      </a:r>
                      <a:r>
                        <a:rPr kumimoji="0" lang="de-DE" altLang="de-DE" sz="1100" b="0" i="0" u="none" strike="noStrike" cap="none" normalizeH="0" baseline="30000" dirty="0">
                          <a:ln>
                            <a:noFill/>
                          </a:ln>
                          <a:solidFill>
                            <a:schemeClr val="tx1"/>
                          </a:solidFill>
                          <a:effectLst/>
                          <a:latin typeface="Arial" pitchFamily="34" charset="0"/>
                          <a:cs typeface="Arial" pitchFamily="34" charset="0"/>
                        </a:rPr>
                        <a:t>5</a:t>
                      </a:r>
                      <a:endParaRPr kumimoji="0" lang="de-DE" altLang="de-DE" sz="1100" b="0" i="0" u="none" strike="noStrike" cap="none" normalizeH="0" baseline="0" dirty="0">
                        <a:ln>
                          <a:noFill/>
                        </a:ln>
                        <a:solidFill>
                          <a:schemeClr val="tx1"/>
                        </a:solidFill>
                        <a:effectLst/>
                        <a:latin typeface="Arial" pitchFamily="34" charset="0"/>
                        <a:cs typeface="Arial" pitchFamily="34" charset="0"/>
                      </a:endParaRPr>
                    </a:p>
                  </a:txBody>
                  <a:tcPr marL="91435" marR="91435" marT="45702" marB="45702"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5"/>
                  </a:ext>
                </a:extLst>
              </a:tr>
              <a:tr h="22749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 Monatlicher Beitrag zur Privatrente</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- 52 €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0" i="0" u="none" strike="noStrike" cap="none" normalizeH="0" baseline="0" dirty="0">
                          <a:ln>
                            <a:noFill/>
                          </a:ln>
                          <a:solidFill>
                            <a:schemeClr val="bg1"/>
                          </a:solidFill>
                          <a:effectLst/>
                          <a:latin typeface="Arial" pitchFamily="34" charset="0"/>
                          <a:cs typeface="Arial" pitchFamily="34" charset="0"/>
                        </a:rPr>
                        <a:t>0 €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749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Für das tägliche Leben</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2.187 €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100" b="1" i="0" u="none" strike="noStrike" cap="none" normalizeH="0" baseline="0" dirty="0">
                          <a:ln>
                            <a:noFill/>
                          </a:ln>
                          <a:solidFill>
                            <a:schemeClr val="bg1"/>
                          </a:solidFill>
                          <a:effectLst/>
                          <a:latin typeface="Arial" pitchFamily="34" charset="0"/>
                          <a:cs typeface="Arial" pitchFamily="34" charset="0"/>
                        </a:rPr>
                        <a:t>2.187 €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9" name="Rechteck 18">
            <a:extLst>
              <a:ext uri="{FF2B5EF4-FFF2-40B4-BE49-F238E27FC236}">
                <a16:creationId xmlns:a16="http://schemas.microsoft.com/office/drawing/2014/main" id="{CEFFE771-BCF4-4DCA-9941-CBFE84DEDF97}"/>
              </a:ext>
            </a:extLst>
          </p:cNvPr>
          <p:cNvSpPr/>
          <p:nvPr/>
        </p:nvSpPr>
        <p:spPr>
          <a:xfrm>
            <a:off x="-147131" y="5700737"/>
            <a:ext cx="11232813" cy="398459"/>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Der Staat „beteiligt“ sich mit 48 € an der Altersversorgung. </a:t>
            </a:r>
          </a:p>
        </p:txBody>
      </p:sp>
      <p:grpSp>
        <p:nvGrpSpPr>
          <p:cNvPr id="20" name="Gruppieren 19">
            <a:extLst>
              <a:ext uri="{FF2B5EF4-FFF2-40B4-BE49-F238E27FC236}">
                <a16:creationId xmlns:a16="http://schemas.microsoft.com/office/drawing/2014/main" id="{4B74A474-C39F-49BD-9DBE-4ACD574179D8}"/>
              </a:ext>
            </a:extLst>
          </p:cNvPr>
          <p:cNvGrpSpPr>
            <a:grpSpLocks noChangeAspect="1"/>
          </p:cNvGrpSpPr>
          <p:nvPr/>
        </p:nvGrpSpPr>
        <p:grpSpPr>
          <a:xfrm rot="5400000">
            <a:off x="9595157" y="3553470"/>
            <a:ext cx="400213" cy="171039"/>
            <a:chOff x="8617260" y="686292"/>
            <a:chExt cx="1977774" cy="823669"/>
          </a:xfrm>
        </p:grpSpPr>
        <p:cxnSp>
          <p:nvCxnSpPr>
            <p:cNvPr id="21" name="Gerader Verbinder 20">
              <a:extLst>
                <a:ext uri="{FF2B5EF4-FFF2-40B4-BE49-F238E27FC236}">
                  <a16:creationId xmlns:a16="http://schemas.microsoft.com/office/drawing/2014/main" id="{A1753DAD-B641-4371-B9F2-D5E7A34BD103}"/>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9E6911-49BD-4133-B9BE-AFBB835C6CEF}"/>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ieren 22">
            <a:extLst>
              <a:ext uri="{FF2B5EF4-FFF2-40B4-BE49-F238E27FC236}">
                <a16:creationId xmlns:a16="http://schemas.microsoft.com/office/drawing/2014/main" id="{DBB5C09C-4859-493C-904D-16910C11C3C4}"/>
              </a:ext>
            </a:extLst>
          </p:cNvPr>
          <p:cNvGrpSpPr>
            <a:grpSpLocks noChangeAspect="1"/>
          </p:cNvGrpSpPr>
          <p:nvPr/>
        </p:nvGrpSpPr>
        <p:grpSpPr>
          <a:xfrm rot="5400000">
            <a:off x="9604293" y="4717986"/>
            <a:ext cx="400213" cy="171039"/>
            <a:chOff x="8617260" y="686292"/>
            <a:chExt cx="1977774" cy="823669"/>
          </a:xfrm>
        </p:grpSpPr>
        <p:cxnSp>
          <p:nvCxnSpPr>
            <p:cNvPr id="24" name="Gerader Verbinder 23">
              <a:extLst>
                <a:ext uri="{FF2B5EF4-FFF2-40B4-BE49-F238E27FC236}">
                  <a16:creationId xmlns:a16="http://schemas.microsoft.com/office/drawing/2014/main" id="{4064A25D-8D13-422D-BBC3-96F43AE31BFC}"/>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584FE4D-AD44-4B00-90D7-00FB6EA87312}"/>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119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8D10A-B014-438D-AE42-95AA7253C63F}"/>
              </a:ext>
            </a:extLst>
          </p:cNvPr>
          <p:cNvSpPr>
            <a:spLocks noGrp="1"/>
          </p:cNvSpPr>
          <p:nvPr>
            <p:ph type="title"/>
          </p:nvPr>
        </p:nvSpPr>
        <p:spPr>
          <a:xfrm>
            <a:off x="479426" y="875309"/>
            <a:ext cx="9802639" cy="932854"/>
          </a:xfrm>
        </p:spPr>
        <p:txBody>
          <a:bodyPr/>
          <a:lstStyle/>
          <a:p>
            <a:r>
              <a:rPr lang="de-DE" altLang="de-DE" dirty="0"/>
              <a:t>Mit Entgeltumwandlung</a:t>
            </a:r>
            <a:r>
              <a:rPr lang="de-DE" altLang="de-DE" baseline="30000" dirty="0"/>
              <a:t>1</a:t>
            </a:r>
            <a:r>
              <a:rPr lang="de-DE" altLang="de-DE" dirty="0"/>
              <a:t> profitieren </a:t>
            </a:r>
            <a:br>
              <a:rPr lang="de-DE" altLang="de-DE" dirty="0"/>
            </a:br>
            <a:r>
              <a:rPr lang="de-DE" altLang="de-DE" dirty="0"/>
              <a:t>Arbeitnehmer von staatlicher Förderung (2/2)</a:t>
            </a:r>
            <a:endParaRPr lang="en-GB" dirty="0"/>
          </a:p>
        </p:txBody>
      </p:sp>
      <p:sp>
        <p:nvSpPr>
          <p:cNvPr id="3" name="Foliennummernplatzhalter 2">
            <a:extLst>
              <a:ext uri="{FF2B5EF4-FFF2-40B4-BE49-F238E27FC236}">
                <a16:creationId xmlns:a16="http://schemas.microsoft.com/office/drawing/2014/main" id="{FD116380-845B-4B4B-9D2A-44D46AEF2869}"/>
              </a:ext>
            </a:extLst>
          </p:cNvPr>
          <p:cNvSpPr>
            <a:spLocks noGrp="1"/>
          </p:cNvSpPr>
          <p:nvPr>
            <p:ph type="sldNum" sz="quarter" idx="11"/>
          </p:nvPr>
        </p:nvSpPr>
        <p:spPr/>
        <p:txBody>
          <a:bodyPr/>
          <a:lstStyle/>
          <a:p>
            <a:fld id="{56C449F3-BD9D-48DC-BFF1-0F66671DA7C6}" type="slidenum">
              <a:rPr lang="de-DE" smtClean="0"/>
              <a:pPr/>
              <a:t>12</a:t>
            </a:fld>
            <a:endParaRPr lang="de-DE" dirty="0"/>
          </a:p>
        </p:txBody>
      </p:sp>
      <p:sp>
        <p:nvSpPr>
          <p:cNvPr id="4" name="Textplatzhalter 3">
            <a:extLst>
              <a:ext uri="{FF2B5EF4-FFF2-40B4-BE49-F238E27FC236}">
                <a16:creationId xmlns:a16="http://schemas.microsoft.com/office/drawing/2014/main" id="{3AA68BEE-D773-4DB5-B1FC-6A10B61ADE2B}"/>
              </a:ext>
            </a:extLst>
          </p:cNvPr>
          <p:cNvSpPr>
            <a:spLocks noGrp="1"/>
          </p:cNvSpPr>
          <p:nvPr>
            <p:ph type="body" sz="quarter" idx="12"/>
          </p:nvPr>
        </p:nvSpPr>
        <p:spPr/>
        <p:txBody>
          <a:bodyPr/>
          <a:lstStyle/>
          <a:p>
            <a:pPr lvl="0">
              <a:buClr>
                <a:srgbClr val="003781"/>
              </a:buClr>
            </a:pPr>
            <a:r>
              <a:rPr lang="de-DE" dirty="0"/>
              <a:t>Betriebliche Altersversorgung | Arbeitnehmerfinanzierung</a:t>
            </a:r>
          </a:p>
          <a:p>
            <a:pPr lvl="0">
              <a:buClr>
                <a:srgbClr val="003781"/>
              </a:buClr>
            </a:pPr>
            <a:endParaRPr lang="de-DE" dirty="0"/>
          </a:p>
          <a:p>
            <a:endParaRPr lang="en-GB" dirty="0"/>
          </a:p>
        </p:txBody>
      </p:sp>
      <p:sp>
        <p:nvSpPr>
          <p:cNvPr id="10" name="Inhaltsplatzhalter 7">
            <a:extLst>
              <a:ext uri="{FF2B5EF4-FFF2-40B4-BE49-F238E27FC236}">
                <a16:creationId xmlns:a16="http://schemas.microsoft.com/office/drawing/2014/main" id="{EAB81856-3CD7-4A49-BD27-3AE3A4446A3C}"/>
              </a:ext>
            </a:extLst>
          </p:cNvPr>
          <p:cNvSpPr txBox="1">
            <a:spLocks/>
          </p:cNvSpPr>
          <p:nvPr/>
        </p:nvSpPr>
        <p:spPr>
          <a:xfrm>
            <a:off x="479425" y="1955222"/>
            <a:ext cx="8142470" cy="354613"/>
          </a:xfrm>
          <a:prstGeom prst="rect">
            <a:avLst/>
          </a:prstGeom>
        </p:spPr>
        <p:txBody>
          <a:bodyPr vert="horz" lIns="0" tIns="0" rIns="0" bIns="0" rtlCol="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 typeface="Arial" panose="020B0604020202020204" pitchFamily="34" charset="0"/>
              <a:buNone/>
              <a:tabLst/>
              <a:defRPr/>
            </a:pPr>
            <a:r>
              <a:rPr kumimoji="0" lang="de-DE" sz="1400" b="1" i="0" u="none" strike="noStrike" kern="1200" cap="none" spc="0" normalizeH="0" baseline="0" noProof="0" dirty="0">
                <a:ln>
                  <a:noFill/>
                </a:ln>
                <a:solidFill>
                  <a:srgbClr val="003781"/>
                </a:solidFill>
                <a:effectLst/>
                <a:uLnTx/>
                <a:uFillTx/>
                <a:latin typeface="Arial"/>
                <a:ea typeface="+mn-ea"/>
                <a:cs typeface="+mn-cs"/>
              </a:rPr>
              <a:t>Vergleich der Altersvorsorge über einen Privatvertrag und über die </a:t>
            </a:r>
            <a:r>
              <a:rPr kumimoji="0" lang="de-DE" sz="1400" b="1" i="0" u="none" strike="noStrike" kern="1200" cap="none" spc="0" normalizeH="0" baseline="0" noProof="0" dirty="0" err="1">
                <a:ln>
                  <a:noFill/>
                </a:ln>
                <a:solidFill>
                  <a:srgbClr val="003781"/>
                </a:solidFill>
                <a:effectLst/>
                <a:uLnTx/>
                <a:uFillTx/>
                <a:latin typeface="Arial"/>
                <a:ea typeface="+mn-ea"/>
                <a:cs typeface="+mn-cs"/>
              </a:rPr>
              <a:t>bAV</a:t>
            </a:r>
            <a:endParaRPr kumimoji="0" lang="de-DE" sz="1400" b="1" i="0" u="none" strike="sng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graphicFrame>
        <p:nvGraphicFramePr>
          <p:cNvPr id="11" name="Group 159">
            <a:extLst>
              <a:ext uri="{FF2B5EF4-FFF2-40B4-BE49-F238E27FC236}">
                <a16:creationId xmlns:a16="http://schemas.microsoft.com/office/drawing/2014/main" id="{F3A4D567-243A-49BE-972A-457708D84788}"/>
              </a:ext>
            </a:extLst>
          </p:cNvPr>
          <p:cNvGraphicFramePr>
            <a:graphicFrameLocks noGrp="1"/>
          </p:cNvGraphicFramePr>
          <p:nvPr>
            <p:extLst>
              <p:ext uri="{D42A27DB-BD31-4B8C-83A1-F6EECF244321}">
                <p14:modId xmlns:p14="http://schemas.microsoft.com/office/powerpoint/2010/main" val="2285777668"/>
              </p:ext>
            </p:extLst>
          </p:nvPr>
        </p:nvGraphicFramePr>
        <p:xfrm>
          <a:off x="479425" y="2379567"/>
          <a:ext cx="11233149" cy="3291028"/>
        </p:xfrm>
        <a:graphic>
          <a:graphicData uri="http://schemas.openxmlformats.org/drawingml/2006/table">
            <a:tbl>
              <a:tblPr/>
              <a:tblGrid>
                <a:gridCol w="4520901">
                  <a:extLst>
                    <a:ext uri="{9D8B030D-6E8A-4147-A177-3AD203B41FA5}">
                      <a16:colId xmlns:a16="http://schemas.microsoft.com/office/drawing/2014/main" val="20000"/>
                    </a:ext>
                  </a:extLst>
                </a:gridCol>
                <a:gridCol w="3229478">
                  <a:extLst>
                    <a:ext uri="{9D8B030D-6E8A-4147-A177-3AD203B41FA5}">
                      <a16:colId xmlns:a16="http://schemas.microsoft.com/office/drawing/2014/main" val="20001"/>
                    </a:ext>
                  </a:extLst>
                </a:gridCol>
                <a:gridCol w="3482770">
                  <a:extLst>
                    <a:ext uri="{9D8B030D-6E8A-4147-A177-3AD203B41FA5}">
                      <a16:colId xmlns:a16="http://schemas.microsoft.com/office/drawing/2014/main" val="20002"/>
                    </a:ext>
                  </a:extLst>
                </a:gridCol>
              </a:tblGrid>
              <a:tr h="477389">
                <a:tc row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l">
                        <a:spcBef>
                          <a:spcPts val="500"/>
                        </a:spcBef>
                        <a:tabLst>
                          <a:tab pos="190500" algn="l"/>
                        </a:tabLst>
                        <a:defRPr sz="1800"/>
                      </a:pPr>
                      <a:r>
                        <a:rPr lang="de-DE" sz="1200" b="1" noProof="0" dirty="0">
                          <a:solidFill>
                            <a:schemeClr val="bg1"/>
                          </a:solidFill>
                        </a:rPr>
                        <a:t>Altersrenten und Abzüge</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indent="0" algn="ctr" defTabSz="1219170" rtl="0" eaLnBrk="1" fontAlgn="auto" latinLnBrk="0" hangingPunct="1">
                        <a:lnSpc>
                          <a:spcPct val="100000"/>
                        </a:lnSpc>
                        <a:spcBef>
                          <a:spcPts val="500"/>
                        </a:spcBef>
                        <a:spcAft>
                          <a:spcPts val="0"/>
                        </a:spcAft>
                        <a:buClrTx/>
                        <a:buSzTx/>
                        <a:buFontTx/>
                        <a:buNone/>
                        <a:tabLst>
                          <a:tab pos="190500" algn="l"/>
                        </a:tabLst>
                        <a:defRPr sz="1800"/>
                      </a:pPr>
                      <a:r>
                        <a:rPr lang="de-DE" sz="1200" b="1" noProof="0" dirty="0">
                          <a:solidFill>
                            <a:schemeClr val="bg1"/>
                          </a:solidFill>
                        </a:rPr>
                        <a:t>Altersvorsorge über</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algn="ctr">
                        <a:spcBef>
                          <a:spcPts val="500"/>
                        </a:spcBef>
                        <a:tabLst>
                          <a:tab pos="190500" algn="l"/>
                        </a:tabLst>
                        <a:defRPr sz="1800"/>
                      </a:pPr>
                      <a:endParaRPr lang="de-DE" sz="1000" b="1" noProof="0" dirty="0">
                        <a:solidFill>
                          <a:schemeClr val="bg1"/>
                        </a:solidFill>
                      </a:endParaRPr>
                    </a:p>
                  </a:txBody>
                  <a:tcPr marT="45705" marB="4570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26094">
                <a:tc vMerge="1">
                  <a:txBody>
                    <a:bodyPr/>
                    <a:lstStyle/>
                    <a:p>
                      <a:pPr algn="l">
                        <a:spcBef>
                          <a:spcPts val="500"/>
                        </a:spcBef>
                        <a:tabLst>
                          <a:tab pos="190500" algn="l"/>
                        </a:tabLst>
                        <a:defRPr sz="1800"/>
                      </a:pPr>
                      <a:endParaRPr lang="de-DE" sz="1000" b="1" noProof="0" dirty="0">
                        <a:solidFill>
                          <a:schemeClr val="accent3">
                            <a:lumOff val="44000"/>
                          </a:schemeClr>
                        </a:solidFill>
                      </a:endParaRPr>
                    </a:p>
                  </a:txBody>
                  <a:tcPr marT="45705" marB="4570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spcBef>
                          <a:spcPts val="500"/>
                        </a:spcBef>
                        <a:tabLst>
                          <a:tab pos="190500" algn="l"/>
                        </a:tabLst>
                        <a:defRPr sz="1800"/>
                      </a:pPr>
                      <a:r>
                        <a:rPr lang="de-DE" sz="1200" b="1" noProof="0" dirty="0">
                          <a:solidFill>
                            <a:schemeClr val="bg1"/>
                          </a:solidFill>
                        </a:rPr>
                        <a:t>Privatvertrag</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spcBef>
                          <a:spcPts val="500"/>
                        </a:spcBef>
                        <a:tabLst>
                          <a:tab pos="190500" algn="l"/>
                        </a:tabLst>
                        <a:defRPr sz="1800"/>
                      </a:pPr>
                      <a:r>
                        <a:rPr lang="de-DE" sz="1200" b="1" noProof="0" dirty="0">
                          <a:solidFill>
                            <a:schemeClr val="bg1"/>
                          </a:solidFill>
                        </a:rPr>
                        <a:t>Direktversicherung </a:t>
                      </a:r>
                      <a:br>
                        <a:rPr lang="de-DE" sz="1200" b="1" noProof="0" dirty="0">
                          <a:solidFill>
                            <a:schemeClr val="bg1"/>
                          </a:solidFill>
                        </a:rPr>
                      </a:br>
                      <a:r>
                        <a:rPr lang="de-DE" sz="1200" b="1" noProof="0" dirty="0">
                          <a:solidFill>
                            <a:schemeClr val="bg1"/>
                          </a:solidFill>
                        </a:rPr>
                        <a:t>(§ 3 Nr. 63 EStG)</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6106">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de-DE" sz="1200" b="0" i="1" noProof="0" dirty="0">
                          <a:solidFill>
                            <a:schemeClr val="bg1"/>
                          </a:solidFill>
                        </a:rPr>
                        <a:t>Geschätzte</a:t>
                      </a:r>
                      <a:r>
                        <a:rPr lang="de-DE" sz="1200" b="0" i="1" baseline="0" noProof="0" dirty="0">
                          <a:solidFill>
                            <a:schemeClr val="bg1"/>
                          </a:solidFill>
                        </a:rPr>
                        <a:t> g</a:t>
                      </a:r>
                      <a:r>
                        <a:rPr lang="de-DE" sz="1200" b="0" i="1" noProof="0" dirty="0">
                          <a:solidFill>
                            <a:schemeClr val="bg1"/>
                          </a:solidFill>
                        </a:rPr>
                        <a:t>esetzliche Altersrente (brutto)</a:t>
                      </a:r>
                      <a:endParaRPr lang="de-DE" sz="1200" b="0" i="1" strike="sngStrike" noProof="0" dirty="0">
                        <a:solidFill>
                          <a:schemeClr val="bg1"/>
                        </a:solidFill>
                      </a:endParaRPr>
                    </a:p>
                  </a:txBody>
                  <a:tcPr marL="71974" marR="71974" marT="71974" marB="719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1" u="none" strike="noStrike" cap="none" normalizeH="0" baseline="0" dirty="0">
                          <a:ln>
                            <a:noFill/>
                          </a:ln>
                          <a:solidFill>
                            <a:schemeClr val="bg1"/>
                          </a:solidFill>
                          <a:effectLst/>
                          <a:latin typeface="Arial" pitchFamily="34" charset="0"/>
                          <a:cs typeface="Arial" pitchFamily="34" charset="0"/>
                        </a:rPr>
                        <a:t>1.533 €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1" u="none" strike="noStrike" cap="none" normalizeH="0" baseline="0" dirty="0">
                          <a:ln>
                            <a:noFill/>
                          </a:ln>
                          <a:solidFill>
                            <a:schemeClr val="bg1"/>
                          </a:solidFill>
                          <a:effectLst/>
                          <a:latin typeface="Arial" pitchFamily="34" charset="0"/>
                          <a:cs typeface="Arial" pitchFamily="34" charset="0"/>
                        </a:rPr>
                        <a:t>1.499 €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106">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Altersrente mtl. im 1. Jahr (brutto)</a:t>
                      </a:r>
                      <a:r>
                        <a:rPr lang="de-DE" sz="1200" baseline="30000" noProof="0" dirty="0">
                          <a:solidFill>
                            <a:schemeClr val="bg1"/>
                          </a:solidFill>
                        </a:rPr>
                        <a:t>2</a:t>
                      </a:r>
                    </a:p>
                  </a:txBody>
                  <a:tcPr marL="71974" marR="71974" marT="71974" marB="719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pitchFamily="34" charset="0"/>
                          <a:cs typeface="Arial" pitchFamily="34" charset="0"/>
                        </a:rPr>
                        <a:t>87 €</a:t>
                      </a:r>
                      <a:r>
                        <a:rPr kumimoji="0" lang="de-DE" altLang="de-DE" sz="1200" b="0" i="0" u="none" strike="noStrike" cap="none" normalizeH="0" baseline="30000" dirty="0">
                          <a:ln>
                            <a:noFill/>
                          </a:ln>
                          <a:solidFill>
                            <a:schemeClr val="bg1"/>
                          </a:solidFill>
                          <a:effectLst/>
                          <a:latin typeface="Arial" pitchFamily="34" charset="0"/>
                          <a:cs typeface="Arial" pitchFamily="34" charset="0"/>
                        </a:rPr>
                        <a:t> </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kern="1200" cap="none" normalizeH="0" baseline="0" dirty="0">
                          <a:ln>
                            <a:noFill/>
                          </a:ln>
                          <a:solidFill>
                            <a:schemeClr val="bg1"/>
                          </a:solidFill>
                          <a:effectLst/>
                          <a:latin typeface="Arial" pitchFamily="34" charset="0"/>
                          <a:ea typeface="+mn-ea"/>
                          <a:cs typeface="Arial" pitchFamily="34" charset="0"/>
                        </a:rPr>
                        <a:t>207 €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6106">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Steuer</a:t>
                      </a:r>
                      <a:r>
                        <a:rPr lang="de-DE" sz="1200" baseline="30000" noProof="0" dirty="0">
                          <a:solidFill>
                            <a:schemeClr val="bg1"/>
                          </a:solidFill>
                        </a:rPr>
                        <a:t>3</a:t>
                      </a:r>
                    </a:p>
                  </a:txBody>
                  <a:tcPr marL="71974" marR="71974" marT="71974" marB="719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pitchFamily="34" charset="0"/>
                          <a:cs typeface="Arial" pitchFamily="34" charset="0"/>
                        </a:rPr>
                        <a:t>115 €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155 €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5887">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Beiträge zur Kranken- und Pflegeversicherung der Rentner</a:t>
                      </a:r>
                      <a:r>
                        <a:rPr lang="de-DE" sz="1200" baseline="30000" noProof="0" dirty="0">
                          <a:solidFill>
                            <a:schemeClr val="bg1"/>
                          </a:solidFill>
                        </a:rPr>
                        <a:t>3</a:t>
                      </a:r>
                    </a:p>
                  </a:txBody>
                  <a:tcPr marL="71974" marR="71974" marT="71974" marB="719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pitchFamily="34" charset="0"/>
                          <a:cs typeface="Arial" pitchFamily="34" charset="0"/>
                        </a:rPr>
                        <a:t>174 €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184 €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234">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de-DE" sz="1200" b="0" noProof="0" dirty="0">
                          <a:solidFill>
                            <a:schemeClr val="bg1"/>
                          </a:solidFill>
                        </a:rPr>
                        <a:t>Altersrenten mtl. im 1. Jahr (netto)</a:t>
                      </a:r>
                    </a:p>
                  </a:txBody>
                  <a:tcPr marL="71974" marR="71974" marT="71974" marB="719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1" i="0" u="none" strike="noStrike" cap="none" normalizeH="0" baseline="0" dirty="0">
                          <a:ln>
                            <a:noFill/>
                          </a:ln>
                          <a:solidFill>
                            <a:schemeClr val="bg1"/>
                          </a:solidFill>
                          <a:effectLst/>
                          <a:latin typeface="Arial" pitchFamily="34" charset="0"/>
                          <a:cs typeface="Arial" pitchFamily="34" charset="0"/>
                        </a:rPr>
                        <a:t>1.331 €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1.367 €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6106">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b="1" noProof="0" dirty="0">
                          <a:solidFill>
                            <a:schemeClr val="bg1"/>
                          </a:solidFill>
                        </a:rPr>
                        <a:t>Vorteil </a:t>
                      </a:r>
                      <a:r>
                        <a:rPr lang="de-DE" sz="1200" b="1" noProof="0" dirty="0" err="1">
                          <a:solidFill>
                            <a:schemeClr val="bg1"/>
                          </a:solidFill>
                        </a:rPr>
                        <a:t>bAV</a:t>
                      </a:r>
                      <a:r>
                        <a:rPr lang="de-DE" sz="1200" b="1" noProof="0" dirty="0">
                          <a:solidFill>
                            <a:schemeClr val="bg1"/>
                          </a:solidFill>
                        </a:rPr>
                        <a:t> mtl.</a:t>
                      </a:r>
                      <a:endParaRPr lang="de-DE" sz="1200" b="1" strike="sngStrike" noProof="0" dirty="0">
                        <a:solidFill>
                          <a:schemeClr val="bg1"/>
                        </a:solidFill>
                      </a:endParaRPr>
                    </a:p>
                  </a:txBody>
                  <a:tcPr marL="71974" marR="71974" marT="71974" marB="719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36 €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7"/>
                  </a:ext>
                </a:extLst>
              </a:tr>
            </a:tbl>
          </a:graphicData>
        </a:graphic>
      </p:graphicFrame>
      <p:sp>
        <p:nvSpPr>
          <p:cNvPr id="12" name="Fußzeilenplatzhalter 7">
            <a:extLst>
              <a:ext uri="{FF2B5EF4-FFF2-40B4-BE49-F238E27FC236}">
                <a16:creationId xmlns:a16="http://schemas.microsoft.com/office/drawing/2014/main" id="{C89E8E36-8CB1-496F-AFDB-33519F9CD290}"/>
              </a:ext>
            </a:extLst>
          </p:cNvPr>
          <p:cNvSpPr txBox="1">
            <a:spLocks/>
          </p:cNvSpPr>
          <p:nvPr/>
        </p:nvSpPr>
        <p:spPr>
          <a:xfrm>
            <a:off x="500954" y="5719643"/>
            <a:ext cx="8248342" cy="804982"/>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88900" marR="0" lvl="0" indent="-88900" algn="l" defTabSz="1218682" rtl="0" eaLnBrk="1" fontAlgn="auto" latinLnBrk="0" hangingPunct="1">
              <a:lnSpc>
                <a:spcPct val="100000"/>
              </a:lnSpc>
              <a:spcBef>
                <a:spcPts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Nach § 3 Nr. 63 EStG.</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 </a:t>
            </a:r>
          </a:p>
          <a:p>
            <a:pPr marL="88900" marR="0" lvl="0" indent="-88900" algn="l" defTabSz="1218682" rtl="0" eaLnBrk="1" fontAlgn="auto" latinLnBrk="0" hangingPunct="1">
              <a:lnSpc>
                <a:spcPct val="100000"/>
              </a:lnSpc>
              <a:spcBef>
                <a:spcPts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1" i="0" u="none" strike="noStrike" kern="1200" cap="none" spc="0" normalizeH="0" baseline="0" noProof="0" dirty="0">
                <a:ln>
                  <a:noFill/>
                </a:ln>
                <a:solidFill>
                  <a:schemeClr val="bg1"/>
                </a:solidFill>
                <a:effectLst/>
                <a:uLnTx/>
                <a:uFillTx/>
                <a:latin typeface="Arial"/>
                <a:ea typeface="+mn-ea"/>
                <a:cs typeface="+mn-cs"/>
              </a:rPr>
              <a:t>Tarif:</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bAV</a:t>
            </a:r>
            <a:r>
              <a:rPr kumimoji="0" lang="de-DE" sz="800" b="0" i="0" u="none" strike="noStrike" kern="1200" cap="none" spc="0" normalizeH="0" baseline="0" noProof="0" dirty="0">
                <a:ln>
                  <a:noFill/>
                </a:ln>
                <a:solidFill>
                  <a:schemeClr val="bg1"/>
                </a:solidFill>
                <a:effectLst/>
                <a:uLnTx/>
                <a:uFillTx/>
                <a:latin typeface="Arial"/>
                <a:ea typeface="+mn-ea"/>
                <a:cs typeface="+mn-cs"/>
              </a:rPr>
              <a:t>: StRFKU1U.GD.TB(U), Privat: RFKU1U.GD.OB(O), BG: B4, NR, Eintritts-/</a:t>
            </a:r>
            <a:r>
              <a:rPr kumimoji="0" lang="de-DE" sz="800" b="0" i="0" u="none" strike="noStrike" kern="1200" cap="none" spc="0" normalizeH="0" baseline="0" noProof="0" dirty="0" err="1">
                <a:ln>
                  <a:noFill/>
                </a:ln>
                <a:solidFill>
                  <a:schemeClr val="bg1"/>
                </a:solidFill>
                <a:effectLst/>
                <a:uLnTx/>
                <a:uFillTx/>
                <a:latin typeface="Arial"/>
                <a:ea typeface="+mn-ea"/>
                <a:cs typeface="+mn-cs"/>
              </a:rPr>
              <a:t>Endalter</a:t>
            </a:r>
            <a:r>
              <a:rPr kumimoji="0" lang="de-DE" sz="800" b="0" i="0" u="none" strike="noStrike" kern="1200" cap="none" spc="0" normalizeH="0" baseline="0" noProof="0" dirty="0">
                <a:ln>
                  <a:noFill/>
                </a:ln>
                <a:solidFill>
                  <a:schemeClr val="bg1"/>
                </a:solidFill>
                <a:effectLst/>
                <a:uLnTx/>
                <a:uFillTx/>
                <a:latin typeface="Arial"/>
                <a:ea typeface="+mn-ea"/>
                <a:cs typeface="+mn-cs"/>
              </a:rPr>
              <a:t> 35/67, </a:t>
            </a:r>
            <a:r>
              <a:rPr kumimoji="0" lang="de-DE" sz="800" b="0" i="0" u="none" strike="noStrike" kern="1200" cap="none" spc="0" normalizeH="0" baseline="0" noProof="0" dirty="0" err="1">
                <a:ln>
                  <a:noFill/>
                </a:ln>
                <a:solidFill>
                  <a:schemeClr val="bg1"/>
                </a:solidFill>
                <a:effectLst/>
                <a:uLnTx/>
                <a:uFillTx/>
                <a:latin typeface="Arial"/>
                <a:ea typeface="+mn-ea"/>
                <a:cs typeface="+mn-cs"/>
              </a:rPr>
              <a:t>Beg</a:t>
            </a:r>
            <a:r>
              <a:rPr kumimoji="0" lang="de-DE" sz="800" b="0" i="0" u="none" strike="noStrike" kern="1200" cap="none" spc="0" normalizeH="0" baseline="0" noProof="0" dirty="0">
                <a:ln>
                  <a:noFill/>
                </a:ln>
                <a:solidFill>
                  <a:schemeClr val="bg1"/>
                </a:solidFill>
                <a:effectLst/>
                <a:uLnTx/>
                <a:uFillTx/>
                <a:latin typeface="Arial"/>
                <a:ea typeface="+mn-ea"/>
                <a:cs typeface="+mn-cs"/>
              </a:rPr>
              <a:t>. 01.2022, ZW mtl., TFL: 20 Jahre, </a:t>
            </a:r>
            <a:r>
              <a:rPr kumimoji="0" lang="de-DE" sz="800" b="0" i="0" u="none" strike="noStrike" kern="1200" cap="none" spc="0" normalizeH="0" baseline="0" noProof="0" dirty="0" err="1">
                <a:ln>
                  <a:noFill/>
                </a:ln>
                <a:solidFill>
                  <a:schemeClr val="bg1"/>
                </a:solidFill>
                <a:effectLst/>
                <a:uLnTx/>
                <a:uFillTx/>
                <a:latin typeface="Arial"/>
                <a:ea typeface="+mn-ea"/>
                <a:cs typeface="+mn-cs"/>
              </a:rPr>
              <a:t>boLZ</a:t>
            </a:r>
            <a:r>
              <a:rPr kumimoji="0" lang="de-DE" sz="800" b="0" i="0" u="none" strike="noStrike" kern="1200" cap="none" spc="0" normalizeH="0" baseline="0" noProof="0" dirty="0">
                <a:ln>
                  <a:noFill/>
                </a:ln>
                <a:solidFill>
                  <a:schemeClr val="bg1"/>
                </a:solidFill>
                <a:effectLst/>
                <a:uLnTx/>
                <a:uFillTx/>
                <a:latin typeface="Arial"/>
                <a:ea typeface="+mn-ea"/>
                <a:cs typeface="+mn-cs"/>
              </a:rPr>
              <a:t>, Garantieniveau 80 %, ohne Zuwachs, Überschussverwendung Anwartschaft: Anlage im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Sondervermögen (angenommene Wertentwicklung 4,5 %), im Rentenbezug: Zusatzrente.</a:t>
            </a:r>
          </a:p>
          <a:p>
            <a:pPr marL="88900" marR="0" lvl="0" indent="-88900" algn="l" defTabSz="1218682" rtl="0" eaLnBrk="1" fontAlgn="auto" latinLnBrk="0" hangingPunct="1">
              <a:lnSpc>
                <a:spcPct val="100000"/>
              </a:lnSpc>
              <a:spcBef>
                <a:spcPts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3 </a:t>
            </a:r>
            <a:r>
              <a:rPr kumimoji="0" lang="de-DE" sz="800" b="0" i="0" u="none" strike="noStrike" kern="1200" cap="none" spc="0" normalizeH="0" baseline="0" noProof="0" dirty="0">
                <a:ln>
                  <a:noFill/>
                </a:ln>
                <a:solidFill>
                  <a:schemeClr val="bg1"/>
                </a:solidFill>
                <a:effectLst/>
                <a:uLnTx/>
                <a:uFillTx/>
                <a:latin typeface="Arial"/>
                <a:ea typeface="+mn-ea"/>
                <a:cs typeface="+mn-cs"/>
              </a:rPr>
              <a:t>Steuer und Sozialversicherung: Grundtabelle, KiSt. 8 %, GKV inkl. Zusatzbeitrag von 1,3 %, GPV inkl. Beitragszuschlag für Kinderlose. Die Berechnungen basieren auf den steuer- und sozialversicherungsrechtlichen Regelungen des Jahres 2022.</a:t>
            </a:r>
            <a:endParaRPr kumimoji="0" lang="de-DE" altLang="de-DE" sz="8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40240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6BAFFF12-C3BA-4F25-88C6-1D04790BCC49}"/>
              </a:ext>
            </a:extLst>
          </p:cNvPr>
          <p:cNvSpPr>
            <a:spLocks noGrp="1"/>
          </p:cNvSpPr>
          <p:nvPr>
            <p:ph type="title"/>
          </p:nvPr>
        </p:nvSpPr>
        <p:spPr/>
        <p:txBody>
          <a:bodyPr/>
          <a:lstStyle/>
          <a:p>
            <a:r>
              <a:rPr lang="de-DE" altLang="de-DE" dirty="0"/>
              <a:t>Beispiele für Entgeltumwandlung</a:t>
            </a:r>
            <a:r>
              <a:rPr lang="de-DE" altLang="de-DE" baseline="30000" dirty="0"/>
              <a:t>1</a:t>
            </a:r>
            <a:r>
              <a:rPr lang="de-DE" altLang="de-DE" dirty="0"/>
              <a:t> mit </a:t>
            </a:r>
            <a:br>
              <a:rPr lang="de-DE" altLang="de-DE" dirty="0"/>
            </a:br>
            <a:r>
              <a:rPr lang="de-DE" altLang="de-DE" dirty="0"/>
              <a:t>unterschiedlichen Gehaltsklassen</a:t>
            </a:r>
            <a:endParaRPr lang="en-GB" dirty="0"/>
          </a:p>
        </p:txBody>
      </p:sp>
      <p:sp>
        <p:nvSpPr>
          <p:cNvPr id="4" name="Foliennummernplatzhalter 3">
            <a:extLst>
              <a:ext uri="{FF2B5EF4-FFF2-40B4-BE49-F238E27FC236}">
                <a16:creationId xmlns:a16="http://schemas.microsoft.com/office/drawing/2014/main" id="{61397C02-D892-49EA-BD53-23609DF7C41C}"/>
              </a:ext>
            </a:extLst>
          </p:cNvPr>
          <p:cNvSpPr>
            <a:spLocks noGrp="1"/>
          </p:cNvSpPr>
          <p:nvPr>
            <p:ph type="sldNum" sz="quarter" idx="11"/>
          </p:nvPr>
        </p:nvSpPr>
        <p:spPr/>
        <p:txBody>
          <a:bodyPr/>
          <a:lstStyle/>
          <a:p>
            <a:fld id="{56C449F3-BD9D-48DC-BFF1-0F66671DA7C6}" type="slidenum">
              <a:rPr lang="de-DE" smtClean="0"/>
              <a:t>13</a:t>
            </a:fld>
            <a:endParaRPr lang="de-DE"/>
          </a:p>
        </p:txBody>
      </p:sp>
      <p:sp>
        <p:nvSpPr>
          <p:cNvPr id="10" name="Textplatzhalter 9">
            <a:extLst>
              <a:ext uri="{FF2B5EF4-FFF2-40B4-BE49-F238E27FC236}">
                <a16:creationId xmlns:a16="http://schemas.microsoft.com/office/drawing/2014/main" id="{17EA4475-0A60-4853-BA80-C4E81608B9F8}"/>
              </a:ext>
            </a:extLst>
          </p:cNvPr>
          <p:cNvSpPr>
            <a:spLocks noGrp="1"/>
          </p:cNvSpPr>
          <p:nvPr>
            <p:ph type="body" sz="quarter" idx="12"/>
          </p:nvPr>
        </p:nvSpPr>
        <p:spPr/>
        <p:txBody>
          <a:bodyPr/>
          <a:lstStyle/>
          <a:p>
            <a:pPr lvl="0">
              <a:buClr>
                <a:srgbClr val="003781"/>
              </a:buClr>
            </a:pPr>
            <a:r>
              <a:rPr lang="de-DE" dirty="0"/>
              <a:t>Betriebliche Altersversorgung | Arbeitnehmerfinanzierung</a:t>
            </a:r>
          </a:p>
          <a:p>
            <a:pPr lvl="0">
              <a:buClr>
                <a:srgbClr val="003781"/>
              </a:buClr>
            </a:pPr>
            <a:endParaRPr lang="de-DE" dirty="0"/>
          </a:p>
        </p:txBody>
      </p:sp>
      <p:sp>
        <p:nvSpPr>
          <p:cNvPr id="15" name="Fußzeilenplatzhalter 7">
            <a:extLst>
              <a:ext uri="{FF2B5EF4-FFF2-40B4-BE49-F238E27FC236}">
                <a16:creationId xmlns:a16="http://schemas.microsoft.com/office/drawing/2014/main" id="{E2EF6068-0E45-4982-9249-338B54EA4714}"/>
              </a:ext>
            </a:extLst>
          </p:cNvPr>
          <p:cNvSpPr txBox="1">
            <a:spLocks/>
          </p:cNvSpPr>
          <p:nvPr/>
        </p:nvSpPr>
        <p:spPr>
          <a:xfrm>
            <a:off x="479425" y="5922576"/>
            <a:ext cx="8331244" cy="593424"/>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8682" rtl="0" eaLnBrk="1" fontAlgn="base" latinLnBrk="0" hangingPunct="1">
              <a:lnSpc>
                <a:spcPct val="100000"/>
              </a:lnSpc>
              <a:spcBef>
                <a:spcPts val="0"/>
              </a:spcBef>
              <a:spcAft>
                <a:spcPts val="0"/>
              </a:spcAft>
              <a:buClrTx/>
              <a:buSzTx/>
              <a:buFontTx/>
              <a:buNone/>
              <a:tabLst/>
              <a:defRPr/>
            </a:pPr>
            <a:r>
              <a:rPr lang="de-DE" baseline="30000" dirty="0">
                <a:solidFill>
                  <a:schemeClr val="bg1"/>
                </a:solidFill>
                <a:latin typeface="Arial"/>
              </a:rPr>
              <a:t>1</a:t>
            </a:r>
            <a:r>
              <a:rPr kumimoji="0" lang="de-DE" sz="800" b="0" i="0" u="none" strike="noStrike" kern="1200" cap="none" spc="0" normalizeH="0" baseline="30000" noProof="0" dirty="0">
                <a:ln>
                  <a:noFill/>
                </a:ln>
                <a:solidFill>
                  <a:srgbClr val="FF0000"/>
                </a:solidFill>
                <a:effectLst/>
                <a:uLnTx/>
                <a:uFillTx/>
                <a:latin typeface="Arial"/>
                <a:ea typeface="+mn-ea"/>
                <a:cs typeface="+mn-cs"/>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Entgeltumwandlung nach § 3.63 EStG. Steuer und Sozialversicherung:</a:t>
            </a:r>
            <a:r>
              <a:rPr kumimoji="0" lang="de-DE" sz="800" b="0" i="1"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StKl</a:t>
            </a:r>
            <a:r>
              <a:rPr kumimoji="0" lang="de-DE" sz="800" b="0" i="0" u="none" strike="noStrike" kern="1200" cap="none" spc="0" normalizeH="0" baseline="0" noProof="0" dirty="0">
                <a:ln>
                  <a:noFill/>
                </a:ln>
                <a:solidFill>
                  <a:schemeClr val="bg1"/>
                </a:solidFill>
                <a:effectLst/>
                <a:uLnTx/>
                <a:uFillTx/>
                <a:latin typeface="Arial"/>
                <a:ea typeface="+mn-ea"/>
                <a:cs typeface="+mn-cs"/>
              </a:rPr>
              <a:t>. I und IV keine Kinder; </a:t>
            </a:r>
            <a:r>
              <a:rPr kumimoji="0" lang="de-DE" sz="800" b="0" i="0" u="none" strike="noStrike" kern="1200" cap="none" spc="0" normalizeH="0" baseline="0" noProof="0" dirty="0" err="1">
                <a:ln>
                  <a:noFill/>
                </a:ln>
                <a:solidFill>
                  <a:schemeClr val="bg1"/>
                </a:solidFill>
                <a:effectLst/>
                <a:uLnTx/>
                <a:uFillTx/>
                <a:latin typeface="Arial"/>
                <a:ea typeface="+mn-ea"/>
                <a:cs typeface="+mn-cs"/>
              </a:rPr>
              <a:t>StKl</a:t>
            </a:r>
            <a:r>
              <a:rPr kumimoji="0" lang="de-DE" sz="800" b="0" i="0" u="none" strike="noStrike" kern="1200" cap="none" spc="0" normalizeH="0" baseline="0" noProof="0" dirty="0">
                <a:ln>
                  <a:noFill/>
                </a:ln>
                <a:solidFill>
                  <a:schemeClr val="bg1"/>
                </a:solidFill>
                <a:effectLst/>
                <a:uLnTx/>
                <a:uFillTx/>
                <a:latin typeface="Arial"/>
                <a:ea typeface="+mn-ea"/>
                <a:cs typeface="+mn-cs"/>
              </a:rPr>
              <a:t>. III und V 2 Kinder; </a:t>
            </a:r>
            <a:r>
              <a:rPr kumimoji="0" lang="de-DE" sz="800" b="0" i="0" u="none" strike="noStrike" kern="1200" cap="none" spc="0" normalizeH="0" baseline="0" noProof="0" dirty="0" err="1">
                <a:ln>
                  <a:noFill/>
                </a:ln>
                <a:solidFill>
                  <a:schemeClr val="bg1"/>
                </a:solidFill>
                <a:effectLst/>
                <a:uLnTx/>
                <a:uFillTx/>
                <a:latin typeface="Arial"/>
                <a:ea typeface="+mn-ea"/>
                <a:cs typeface="+mn-cs"/>
              </a:rPr>
              <a:t>KiSt</a:t>
            </a:r>
            <a:r>
              <a:rPr kumimoji="0" lang="de-DE" sz="800" b="0" i="0" u="none" strike="noStrike" kern="1200" cap="none" spc="0" normalizeH="0" baseline="0" noProof="0" dirty="0">
                <a:ln>
                  <a:noFill/>
                </a:ln>
                <a:solidFill>
                  <a:schemeClr val="bg1"/>
                </a:solidFill>
                <a:effectLst/>
                <a:uLnTx/>
                <a:uFillTx/>
                <a:latin typeface="Arial"/>
                <a:ea typeface="+mn-ea"/>
                <a:cs typeface="+mn-cs"/>
              </a:rPr>
              <a:t>. 8 %, GKV inkl. Zusatzbeitrag von 1,3 %. Die Berechnungen basieren auf den Steuer- und Sozialversicherungsdaten des Jahres 2022. </a:t>
            </a:r>
          </a:p>
          <a:p>
            <a:pPr marL="0" marR="0" lvl="0" indent="0" algn="l" defTabSz="1218682" rtl="0" eaLnBrk="1" fontAlgn="base"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chemeClr val="bg1"/>
                </a:solidFill>
                <a:effectLst/>
                <a:uLnTx/>
                <a:uFillTx/>
                <a:latin typeface="Arial"/>
                <a:ea typeface="+mn-ea"/>
                <a:cs typeface="+mn-cs"/>
              </a:rPr>
              <a:t>Die Entgeltumwandlung kann zu geringeren Leistungen aus den gesetzlichen Sozialsystemen und ggf. zur Beitragspflicht in der gesetzlichen Kranken- und Pflegeversicherung führen. Die Leistungen sind individuell zu versteuern und unterliegen in der Regel der Beitragspflicht in der gesetzlichen Kranken- und Pflegeversicherung.</a:t>
            </a:r>
          </a:p>
        </p:txBody>
      </p:sp>
      <p:sp>
        <p:nvSpPr>
          <p:cNvPr id="16" name="Inhaltsplatzhalter 7">
            <a:extLst>
              <a:ext uri="{FF2B5EF4-FFF2-40B4-BE49-F238E27FC236}">
                <a16:creationId xmlns:a16="http://schemas.microsoft.com/office/drawing/2014/main" id="{E8C8619E-970C-4339-A639-1B40CED12A26}"/>
              </a:ext>
            </a:extLst>
          </p:cNvPr>
          <p:cNvSpPr txBox="1">
            <a:spLocks/>
          </p:cNvSpPr>
          <p:nvPr/>
        </p:nvSpPr>
        <p:spPr>
          <a:xfrm>
            <a:off x="479425" y="2015712"/>
            <a:ext cx="8142942" cy="354633"/>
          </a:xfrm>
          <a:prstGeom prst="rect">
            <a:avLst/>
          </a:prstGeom>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altLang="de-DE" sz="1400" b="1" i="0" u="none" strike="noStrike" kern="1200" cap="none" spc="0" normalizeH="0" baseline="0" noProof="0" dirty="0">
                <a:ln>
                  <a:noFill/>
                </a:ln>
                <a:solidFill>
                  <a:schemeClr val="bg1"/>
                </a:solidFill>
                <a:effectLst/>
                <a:uLnTx/>
                <a:uFillTx/>
                <a:latin typeface="Arial"/>
                <a:ea typeface="+mn-ea"/>
                <a:cs typeface="+mn-cs"/>
              </a:rPr>
              <a:t>Beispielrechnung mit unterschiedlichen Gehaltsklassen nach § 3 Nr. 63 EStG</a:t>
            </a:r>
          </a:p>
        </p:txBody>
      </p:sp>
      <p:graphicFrame>
        <p:nvGraphicFramePr>
          <p:cNvPr id="17" name="Group 199">
            <a:extLst>
              <a:ext uri="{FF2B5EF4-FFF2-40B4-BE49-F238E27FC236}">
                <a16:creationId xmlns:a16="http://schemas.microsoft.com/office/drawing/2014/main" id="{8AC81558-0FC7-4677-ADB1-AA69978212B2}"/>
              </a:ext>
            </a:extLst>
          </p:cNvPr>
          <p:cNvGraphicFramePr>
            <a:graphicFrameLocks noGrp="1"/>
          </p:cNvGraphicFramePr>
          <p:nvPr>
            <p:extLst>
              <p:ext uri="{D42A27DB-BD31-4B8C-83A1-F6EECF244321}">
                <p14:modId xmlns:p14="http://schemas.microsoft.com/office/powerpoint/2010/main" val="2496172803"/>
              </p:ext>
            </p:extLst>
          </p:nvPr>
        </p:nvGraphicFramePr>
        <p:xfrm>
          <a:off x="479425" y="2315497"/>
          <a:ext cx="11233149" cy="3535077"/>
        </p:xfrm>
        <a:graphic>
          <a:graphicData uri="http://schemas.openxmlformats.org/drawingml/2006/table">
            <a:tbl>
              <a:tblPr/>
              <a:tblGrid>
                <a:gridCol w="1420253">
                  <a:extLst>
                    <a:ext uri="{9D8B030D-6E8A-4147-A177-3AD203B41FA5}">
                      <a16:colId xmlns:a16="http://schemas.microsoft.com/office/drawing/2014/main" val="20000"/>
                    </a:ext>
                  </a:extLst>
                </a:gridCol>
                <a:gridCol w="1277901">
                  <a:extLst>
                    <a:ext uri="{9D8B030D-6E8A-4147-A177-3AD203B41FA5}">
                      <a16:colId xmlns:a16="http://schemas.microsoft.com/office/drawing/2014/main" val="20001"/>
                    </a:ext>
                  </a:extLst>
                </a:gridCol>
                <a:gridCol w="774972">
                  <a:extLst>
                    <a:ext uri="{9D8B030D-6E8A-4147-A177-3AD203B41FA5}">
                      <a16:colId xmlns:a16="http://schemas.microsoft.com/office/drawing/2014/main" val="20002"/>
                    </a:ext>
                  </a:extLst>
                </a:gridCol>
                <a:gridCol w="774973">
                  <a:extLst>
                    <a:ext uri="{9D8B030D-6E8A-4147-A177-3AD203B41FA5}">
                      <a16:colId xmlns:a16="http://schemas.microsoft.com/office/drawing/2014/main" val="20003"/>
                    </a:ext>
                  </a:extLst>
                </a:gridCol>
                <a:gridCol w="774972">
                  <a:extLst>
                    <a:ext uri="{9D8B030D-6E8A-4147-A177-3AD203B41FA5}">
                      <a16:colId xmlns:a16="http://schemas.microsoft.com/office/drawing/2014/main" val="20004"/>
                    </a:ext>
                  </a:extLst>
                </a:gridCol>
                <a:gridCol w="774973">
                  <a:extLst>
                    <a:ext uri="{9D8B030D-6E8A-4147-A177-3AD203B41FA5}">
                      <a16:colId xmlns:a16="http://schemas.microsoft.com/office/drawing/2014/main" val="20005"/>
                    </a:ext>
                  </a:extLst>
                </a:gridCol>
                <a:gridCol w="774972">
                  <a:extLst>
                    <a:ext uri="{9D8B030D-6E8A-4147-A177-3AD203B41FA5}">
                      <a16:colId xmlns:a16="http://schemas.microsoft.com/office/drawing/2014/main" val="20006"/>
                    </a:ext>
                  </a:extLst>
                </a:gridCol>
                <a:gridCol w="774973">
                  <a:extLst>
                    <a:ext uri="{9D8B030D-6E8A-4147-A177-3AD203B41FA5}">
                      <a16:colId xmlns:a16="http://schemas.microsoft.com/office/drawing/2014/main" val="20007"/>
                    </a:ext>
                  </a:extLst>
                </a:gridCol>
                <a:gridCol w="774972">
                  <a:extLst>
                    <a:ext uri="{9D8B030D-6E8A-4147-A177-3AD203B41FA5}">
                      <a16:colId xmlns:a16="http://schemas.microsoft.com/office/drawing/2014/main" val="20008"/>
                    </a:ext>
                  </a:extLst>
                </a:gridCol>
                <a:gridCol w="633932">
                  <a:extLst>
                    <a:ext uri="{9D8B030D-6E8A-4147-A177-3AD203B41FA5}">
                      <a16:colId xmlns:a16="http://schemas.microsoft.com/office/drawing/2014/main" val="20009"/>
                    </a:ext>
                  </a:extLst>
                </a:gridCol>
                <a:gridCol w="916015">
                  <a:extLst>
                    <a:ext uri="{9D8B030D-6E8A-4147-A177-3AD203B41FA5}">
                      <a16:colId xmlns:a16="http://schemas.microsoft.com/office/drawing/2014/main" val="20010"/>
                    </a:ext>
                  </a:extLst>
                </a:gridCol>
                <a:gridCol w="774973">
                  <a:extLst>
                    <a:ext uri="{9D8B030D-6E8A-4147-A177-3AD203B41FA5}">
                      <a16:colId xmlns:a16="http://schemas.microsoft.com/office/drawing/2014/main" val="20012"/>
                    </a:ext>
                  </a:extLst>
                </a:gridCol>
                <a:gridCol w="785268">
                  <a:extLst>
                    <a:ext uri="{9D8B030D-6E8A-4147-A177-3AD203B41FA5}">
                      <a16:colId xmlns:a16="http://schemas.microsoft.com/office/drawing/2014/main" val="20013"/>
                    </a:ext>
                  </a:extLst>
                </a:gridCol>
              </a:tblGrid>
              <a:tr h="271929">
                <a:tc rowSpan="5">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Brutto-einkommen</a:t>
                      </a:r>
                      <a:br>
                        <a:rPr kumimoji="0" lang="de-DE" altLang="de-DE" sz="1200" b="1" i="0" u="none" strike="noStrike" cap="none" normalizeH="0" baseline="0" dirty="0">
                          <a:ln>
                            <a:noFill/>
                          </a:ln>
                          <a:solidFill>
                            <a:schemeClr val="bg1"/>
                          </a:solidFill>
                          <a:effectLst/>
                          <a:latin typeface="Arial" pitchFamily="34" charset="0"/>
                          <a:cs typeface="Arial" pitchFamily="34" charset="0"/>
                        </a:rPr>
                      </a:br>
                      <a:r>
                        <a:rPr kumimoji="0" lang="de-DE" altLang="de-DE" sz="1200" b="1" i="0" u="none" strike="noStrike" cap="none" normalizeH="0" baseline="0" dirty="0">
                          <a:ln>
                            <a:noFill/>
                          </a:ln>
                          <a:solidFill>
                            <a:schemeClr val="bg1"/>
                          </a:solidFill>
                          <a:effectLst/>
                          <a:latin typeface="Arial" pitchFamily="34" charset="0"/>
                          <a:cs typeface="Arial" pitchFamily="34" charset="0"/>
                        </a:rPr>
                        <a:t>in EUR</a:t>
                      </a:r>
                    </a:p>
                  </a:txBody>
                  <a:tcPr marL="36000" marR="36000" marT="36000" marB="36000" anchor="ctr" horzOverflow="overflow">
                    <a:lnL w="9525" cap="flat" cmpd="sng" algn="ctr">
                      <a:noFill/>
                      <a:prstDash val="solid"/>
                      <a:round/>
                      <a:headEnd type="none" w="med" len="med"/>
                      <a:tailEnd type="none" w="med" len="med"/>
                    </a:lnL>
                    <a:lnR w="12700" cap="flat" cmpd="sng" algn="ctr">
                      <a:solidFill>
                        <a:srgbClr val="00619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12">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Monatsbeitrag in EUR</a:t>
                      </a:r>
                    </a:p>
                  </a:txBody>
                  <a:tcPr marL="36000" marR="36000" marT="36000" marB="36000" anchor="ctr" horzOverflow="overflow">
                    <a:lnL w="12700" cap="flat" cmpd="sng" algn="ctr">
                      <a:solidFill>
                        <a:srgbClr val="00619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lnL w="12700" cmpd="sng">
                      <a:noFill/>
                      <a:prstDash val="solid"/>
                    </a:lnL>
                  </a:tcPr>
                </a:tc>
                <a:tc hMerge="1">
                  <a:txBody>
                    <a:bodyPr/>
                    <a:lstStyle/>
                    <a:p>
                      <a:endParaRPr lang="de-DE"/>
                    </a:p>
                  </a:txBody>
                  <a:tcPr/>
                </a:tc>
                <a:extLst>
                  <a:ext uri="{0D108BD9-81ED-4DB2-BD59-A6C34878D82A}">
                    <a16:rowId xmlns:a16="http://schemas.microsoft.com/office/drawing/2014/main" val="10000"/>
                  </a:ext>
                </a:extLst>
              </a:tr>
              <a:tr h="271929">
                <a:tc vMerge="1">
                  <a:txBody>
                    <a:bodyPr/>
                    <a:lstStyle/>
                    <a:p>
                      <a:endParaRPr lang="de-DE"/>
                    </a:p>
                  </a:txBody>
                  <a:tcPr/>
                </a:tc>
                <a:tc gridSpan="3">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50</a:t>
                      </a:r>
                    </a:p>
                  </a:txBody>
                  <a:tcPr marL="36000" marR="36000" marT="36000" marB="36000" anchor="ctr" horzOverflow="overflow">
                    <a:lnL w="12700" cap="flat" cmpd="sng" algn="ctr">
                      <a:solidFill>
                        <a:srgbClr val="00619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100</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150</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p>
                      <a:pPr algn="ctr"/>
                      <a:r>
                        <a:rPr kumimoji="0" lang="de-DE" altLang="de-DE" sz="1200" b="0" i="0" u="none" strike="noStrike" cap="none" normalizeH="0" baseline="0" dirty="0">
                          <a:ln>
                            <a:noFill/>
                          </a:ln>
                          <a:solidFill>
                            <a:schemeClr val="bg1"/>
                          </a:solidFill>
                          <a:effectLst/>
                          <a:latin typeface="Arial" pitchFamily="34" charset="0"/>
                          <a:cs typeface="Arial" pitchFamily="34" charset="0"/>
                        </a:rPr>
                        <a:t>282</a:t>
                      </a:r>
                      <a:endParaRPr lang="de-DE" dirty="0"/>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de-DE"/>
                    </a:p>
                  </a:txBody>
                  <a:tcPr>
                    <a:lnL w="12700" cmpd="sng">
                      <a:noFill/>
                      <a:prstDash val="solid"/>
                    </a:lnL>
                  </a:tcPr>
                </a:tc>
                <a:tc hMerge="1">
                  <a:txBody>
                    <a:bodyPr/>
                    <a:lstStyle/>
                    <a:p>
                      <a:endParaRPr lang="de-DE"/>
                    </a:p>
                  </a:txBody>
                  <a:tcPr/>
                </a:tc>
                <a:extLst>
                  <a:ext uri="{0D108BD9-81ED-4DB2-BD59-A6C34878D82A}">
                    <a16:rowId xmlns:a16="http://schemas.microsoft.com/office/drawing/2014/main" val="10001"/>
                  </a:ext>
                </a:extLst>
              </a:tr>
              <a:tr h="271929">
                <a:tc vMerge="1">
                  <a:txBody>
                    <a:bodyPr/>
                    <a:lstStyle/>
                    <a:p>
                      <a:endParaRPr lang="de-DE"/>
                    </a:p>
                  </a:txBody>
                  <a:tcPr/>
                </a:tc>
                <a:tc gridSpan="12">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Steuerklasse</a:t>
                      </a:r>
                    </a:p>
                  </a:txBody>
                  <a:tcPr marL="36000" marR="36000" marT="36000" marB="36000" anchor="ctr" horzOverflow="overflow">
                    <a:lnL w="12700" cap="flat" cmpd="sng" algn="ctr">
                      <a:solidFill>
                        <a:srgbClr val="00619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lnL w="12700" cmpd="sng">
                      <a:noFill/>
                      <a:prstDash val="solid"/>
                    </a:lnL>
                  </a:tcPr>
                </a:tc>
                <a:tc hMerge="1">
                  <a:txBody>
                    <a:bodyPr/>
                    <a:lstStyle/>
                    <a:p>
                      <a:endParaRPr lang="de-DE"/>
                    </a:p>
                  </a:txBody>
                  <a:tcPr/>
                </a:tc>
                <a:extLst>
                  <a:ext uri="{0D108BD9-81ED-4DB2-BD59-A6C34878D82A}">
                    <a16:rowId xmlns:a16="http://schemas.microsoft.com/office/drawing/2014/main" val="10002"/>
                  </a:ext>
                </a:extLst>
              </a:tr>
              <a:tr h="271929">
                <a:tc vMerge="1">
                  <a:txBody>
                    <a:bodyPr/>
                    <a:lstStyle/>
                    <a:p>
                      <a:endParaRPr lang="de-DE"/>
                    </a:p>
                  </a:txBody>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I/IV</a:t>
                      </a:r>
                    </a:p>
                  </a:txBody>
                  <a:tcPr marL="36000" marR="36000" marT="36000" marB="36000" anchor="ctr" horzOverflow="overflow">
                    <a:lnL w="12700" cap="flat" cmpd="sng" algn="ctr">
                      <a:solidFill>
                        <a:srgbClr val="00619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III</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V</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I/IV</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III</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V</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I/IV</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III</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V</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algn="ctr"/>
                      <a:r>
                        <a:rPr kumimoji="0" lang="de-DE" altLang="de-DE" sz="1200" b="0" i="0" u="none" strike="noStrike" cap="none" normalizeH="0" baseline="0" dirty="0">
                          <a:ln>
                            <a:noFill/>
                          </a:ln>
                          <a:solidFill>
                            <a:schemeClr val="bg1"/>
                          </a:solidFill>
                          <a:effectLst/>
                          <a:latin typeface="Arial" pitchFamily="34" charset="0"/>
                          <a:cs typeface="Arial" pitchFamily="34" charset="0"/>
                        </a:rPr>
                        <a:t>I/IV</a:t>
                      </a:r>
                      <a:endParaRPr lang="de-DE" dirty="0"/>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III</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V</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1929">
                <a:tc vMerge="1">
                  <a:txBody>
                    <a:bodyPr/>
                    <a:lstStyle/>
                    <a:p>
                      <a:endParaRPr lang="de-DE"/>
                    </a:p>
                  </a:txBody>
                  <a:tcPr/>
                </a:tc>
                <a:tc gridSpan="12">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Nettoaufwand in EUR</a:t>
                      </a:r>
                    </a:p>
                  </a:txBody>
                  <a:tcPr marL="36000" marR="36000" marT="36000" marB="36000" anchor="ctr" horzOverflow="overflow">
                    <a:lnL w="12700" cap="flat" cmpd="sng" algn="ctr">
                      <a:solidFill>
                        <a:srgbClr val="00619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lnL w="12700" cmpd="sng">
                      <a:noFill/>
                      <a:prstDash val="solid"/>
                    </a:lnL>
                    <a:lnT w="12700" cmpd="sng">
                      <a:noFill/>
                      <a:prstDash val="solid"/>
                    </a:lnT>
                  </a:tcPr>
                </a:tc>
                <a:tc hMerge="1">
                  <a:txBody>
                    <a:bodyPr/>
                    <a:lstStyle/>
                    <a:p>
                      <a:endParaRPr lang="de-DE"/>
                    </a:p>
                  </a:txBody>
                  <a:tcPr/>
                </a:tc>
                <a:extLst>
                  <a:ext uri="{0D108BD9-81ED-4DB2-BD59-A6C34878D82A}">
                    <a16:rowId xmlns:a16="http://schemas.microsoft.com/office/drawing/2014/main" val="10004"/>
                  </a:ext>
                </a:extLst>
              </a:tr>
              <a:tr h="271929">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1.500</a:t>
                      </a:r>
                    </a:p>
                  </a:txBody>
                  <a:tcPr marL="36000" marR="36000" marT="36000" marB="36000" anchor="ctr" horzOverflow="overflow">
                    <a:lnL w="9525" cap="flat" cmpd="sng" algn="ctr">
                      <a:noFill/>
                      <a:prstDash val="solid"/>
                      <a:round/>
                      <a:headEnd type="none" w="med" len="med"/>
                      <a:tailEnd type="none" w="med" len="med"/>
                    </a:lnL>
                    <a:lnR w="12700" cap="flat" cmpd="sng" algn="ctr">
                      <a:solidFill>
                        <a:srgbClr val="00619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29</a:t>
                      </a:r>
                    </a:p>
                  </a:txBody>
                  <a:tcPr marL="36000" marR="36000" marT="36000" marB="36000" anchor="ctr" horzOverflow="overflow">
                    <a:lnL w="12700" cap="flat" cmpd="sng" algn="ctr">
                      <a:solidFill>
                        <a:srgbClr val="00619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19</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60</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80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38</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90</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120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58</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172</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221</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131</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271929">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2.000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29</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21</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57</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80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42</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86</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120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64</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162</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226</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120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271929">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2.500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28</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32</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23</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55</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64</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47</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83</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97</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71</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157</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184</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134</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271929">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3.000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27</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31</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21</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54</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62</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43</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80</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93</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65</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152</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176</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124</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271929">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3.500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26</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30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21</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52</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43</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78</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90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64</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147</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169</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120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r h="271929">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4.000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25</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29</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21</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50</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58</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43</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75</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87</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64</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142</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164</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120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0"/>
                  </a:ext>
                </a:extLst>
              </a:tr>
              <a:tr h="271929">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4.500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24</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28</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21</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48</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57</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43</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72</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85</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64</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137</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160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120</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1"/>
                  </a:ext>
                </a:extLst>
              </a:tr>
              <a:tr h="271929">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5.000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26</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31</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24</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52</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62</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48</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79</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93</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72</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141</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168</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129</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2"/>
                  </a:ext>
                </a:extLst>
              </a:tr>
            </a:tbl>
          </a:graphicData>
        </a:graphic>
      </p:graphicFrame>
      <p:sp>
        <p:nvSpPr>
          <p:cNvPr id="18" name="Rechteck 17">
            <a:extLst>
              <a:ext uri="{FF2B5EF4-FFF2-40B4-BE49-F238E27FC236}">
                <a16:creationId xmlns:a16="http://schemas.microsoft.com/office/drawing/2014/main" id="{0FE2A1C5-4F01-4838-8EA3-BA92891CF999}"/>
              </a:ext>
            </a:extLst>
          </p:cNvPr>
          <p:cNvSpPr/>
          <p:nvPr/>
        </p:nvSpPr>
        <p:spPr bwMode="auto">
          <a:xfrm rot="418099">
            <a:off x="9227599" y="1912019"/>
            <a:ext cx="2421875" cy="648512"/>
          </a:xfrm>
          <a:prstGeom prst="rect">
            <a:avLst/>
          </a:prstGeom>
          <a:solidFill>
            <a:srgbClr val="F86200"/>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30000"/>
              </a:spcAft>
              <a:buClr>
                <a:srgbClr val="96DCFA"/>
              </a:buClr>
              <a:buSzTx/>
              <a:buFont typeface="Wingdings" pitchFamily="2" charset="2"/>
              <a:buNone/>
              <a:tabLst/>
              <a:defRPr/>
            </a:pPr>
            <a:r>
              <a:rPr kumimoji="0" lang="de-DE" sz="1200" b="0" i="0" u="none" strike="noStrike" kern="0" cap="none" spc="0" normalizeH="0" baseline="0" noProof="0" dirty="0">
                <a:ln>
                  <a:noFill/>
                </a:ln>
                <a:effectLst/>
                <a:uLnTx/>
                <a:uFillTx/>
              </a:rPr>
              <a:t>Zusätzlicher AG-Zuschuss erhöht den Vorsorgebetrag bzw. verringert den Nettoaufwand.</a:t>
            </a:r>
          </a:p>
        </p:txBody>
      </p:sp>
    </p:spTree>
    <p:extLst>
      <p:ext uri="{BB962C8B-B14F-4D97-AF65-F5344CB8AC3E}">
        <p14:creationId xmlns:p14="http://schemas.microsoft.com/office/powerpoint/2010/main" val="225885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CAA75-8C7E-4DC7-AF04-EA94D9748B66}"/>
              </a:ext>
            </a:extLst>
          </p:cNvPr>
          <p:cNvSpPr>
            <a:spLocks noGrp="1"/>
          </p:cNvSpPr>
          <p:nvPr>
            <p:ph type="title"/>
          </p:nvPr>
        </p:nvSpPr>
        <p:spPr/>
        <p:txBody>
          <a:bodyPr/>
          <a:lstStyle/>
          <a:p>
            <a:r>
              <a:rPr lang="de-DE" altLang="de-DE" dirty="0"/>
              <a:t>Mindestlohn und Entgeltumwandlung </a:t>
            </a:r>
            <a:endParaRPr lang="en-GB" dirty="0"/>
          </a:p>
        </p:txBody>
      </p:sp>
      <p:sp>
        <p:nvSpPr>
          <p:cNvPr id="3" name="Foliennummernplatzhalter 2">
            <a:extLst>
              <a:ext uri="{FF2B5EF4-FFF2-40B4-BE49-F238E27FC236}">
                <a16:creationId xmlns:a16="http://schemas.microsoft.com/office/drawing/2014/main" id="{0A78379A-812E-4979-90D3-92ABB377C91E}"/>
              </a:ext>
            </a:extLst>
          </p:cNvPr>
          <p:cNvSpPr>
            <a:spLocks noGrp="1"/>
          </p:cNvSpPr>
          <p:nvPr>
            <p:ph type="sldNum" sz="quarter" idx="11"/>
          </p:nvPr>
        </p:nvSpPr>
        <p:spPr/>
        <p:txBody>
          <a:bodyPr/>
          <a:lstStyle/>
          <a:p>
            <a:fld id="{56C449F3-BD9D-48DC-BFF1-0F66671DA7C6}" type="slidenum">
              <a:rPr lang="de-DE" smtClean="0"/>
              <a:pPr/>
              <a:t>14</a:t>
            </a:fld>
            <a:endParaRPr lang="de-DE" dirty="0"/>
          </a:p>
        </p:txBody>
      </p:sp>
      <p:sp>
        <p:nvSpPr>
          <p:cNvPr id="4" name="Textplatzhalter 3">
            <a:extLst>
              <a:ext uri="{FF2B5EF4-FFF2-40B4-BE49-F238E27FC236}">
                <a16:creationId xmlns:a16="http://schemas.microsoft.com/office/drawing/2014/main" id="{41577D0B-93FC-4D22-AA20-725727977BD7}"/>
              </a:ext>
            </a:extLst>
          </p:cNvPr>
          <p:cNvSpPr>
            <a:spLocks noGrp="1"/>
          </p:cNvSpPr>
          <p:nvPr>
            <p:ph type="body" sz="quarter" idx="12"/>
          </p:nvPr>
        </p:nvSpPr>
        <p:spPr/>
        <p:txBody>
          <a:bodyPr/>
          <a:lstStyle/>
          <a:p>
            <a:r>
              <a:rPr lang="de-DE" dirty="0"/>
              <a:t>Betriebliche Altersversorgung | Arbeitnehmerfinanzierung</a:t>
            </a:r>
          </a:p>
          <a:p>
            <a:endParaRPr lang="en-GB" dirty="0"/>
          </a:p>
        </p:txBody>
      </p:sp>
      <p:pic>
        <p:nvPicPr>
          <p:cNvPr id="8" name="Grafik 7">
            <a:extLst>
              <a:ext uri="{FF2B5EF4-FFF2-40B4-BE49-F238E27FC236}">
                <a16:creationId xmlns:a16="http://schemas.microsoft.com/office/drawing/2014/main" id="{C35C3F9C-B13B-4FBD-A5B9-E83378A58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095" y="688091"/>
            <a:ext cx="6587905" cy="4939312"/>
          </a:xfrm>
          <a:prstGeom prst="rect">
            <a:avLst/>
          </a:prstGeom>
        </p:spPr>
      </p:pic>
      <p:sp>
        <p:nvSpPr>
          <p:cNvPr id="9" name="Inhaltsplatzhalter 3">
            <a:extLst>
              <a:ext uri="{FF2B5EF4-FFF2-40B4-BE49-F238E27FC236}">
                <a16:creationId xmlns:a16="http://schemas.microsoft.com/office/drawing/2014/main" id="{85EDEEC9-62C9-42A0-9287-99783F8C541C}"/>
              </a:ext>
            </a:extLst>
          </p:cNvPr>
          <p:cNvSpPr txBox="1">
            <a:spLocks/>
          </p:cNvSpPr>
          <p:nvPr/>
        </p:nvSpPr>
        <p:spPr>
          <a:xfrm>
            <a:off x="511440" y="2060575"/>
            <a:ext cx="5999974" cy="3517923"/>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600"/>
              </a:spcBef>
              <a:spcAft>
                <a:spcPts val="0"/>
              </a:spcAft>
              <a:buClr>
                <a:srgbClr val="003781"/>
              </a:buClr>
              <a:buSzTx/>
              <a:buFont typeface="Symbol" panose="05050102010706020507" pitchFamily="18" charset="2"/>
              <a:buNone/>
              <a:tabLst/>
              <a:defRPr/>
            </a:pP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Mit der Anpassung des gesetzlichen Mindestlohns zum 01.01.2021 </a:t>
            </a:r>
            <a:b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wurde eine weitere schrittweise Anhebung beschlossen:</a:t>
            </a:r>
          </a:p>
          <a:p>
            <a:pPr marL="0" marR="0" lvl="2" indent="0" algn="l" defTabSz="914400" rtl="0" eaLnBrk="1" fontAlgn="auto" latinLnBrk="0" hangingPunct="1">
              <a:lnSpc>
                <a:spcPct val="100000"/>
              </a:lnSpc>
              <a:spcBef>
                <a:spcPts val="600"/>
              </a:spcBef>
              <a:spcAft>
                <a:spcPts val="0"/>
              </a:spcAft>
              <a:buClr>
                <a:srgbClr val="003781"/>
              </a:buClr>
              <a:buSzTx/>
              <a:buFont typeface="Symbol" panose="05050102010706020507" pitchFamily="18" charset="2"/>
              <a:buNone/>
              <a:tabLst/>
              <a:defRPr/>
            </a:pPr>
            <a:endPar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003781"/>
              </a:buClr>
              <a:buSzTx/>
              <a:buFont typeface="Arial" panose="020B0604020202020204" pitchFamily="34" charset="0"/>
              <a:buNone/>
              <a:tabLst/>
              <a:defRPr/>
            </a:pPr>
            <a:endPar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003781"/>
              </a:buClr>
              <a:buSzTx/>
              <a:buFont typeface="Arial" panose="020B0604020202020204" pitchFamily="34" charset="0"/>
              <a:buNone/>
              <a:tabLst/>
              <a:defRPr/>
            </a:pPr>
            <a:endPar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003781"/>
              </a:buClr>
              <a:buSzTx/>
              <a:buFont typeface="Arial" panose="020B0604020202020204" pitchFamily="34" charset="0"/>
              <a:buNone/>
              <a:tabLst/>
              <a:defRPr/>
            </a:pP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Eine Entgeltumwandlung (EUW) unter den Voraussetzungen des §1a </a:t>
            </a:r>
            <a:b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BetrAVG ist bei einem Arbeitsentgelt auf Mindestlohnniveau möglich.</a:t>
            </a:r>
          </a:p>
          <a:p>
            <a:pPr marL="285750" marR="0" lvl="0" indent="-285750" algn="l" defTabSz="914400" rtl="0" eaLnBrk="1" fontAlgn="auto"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Notwendig: Öffnungsklausel im Tarifvertrag</a:t>
            </a:r>
            <a:endParaRPr kumimoji="0" lang="de-DE" sz="1400" b="0" i="0" u="none" strike="sng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Branchenspezifischer – i. d. R.</a:t>
            </a:r>
            <a:b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höherer – Mindestlohn ist maßgeblich</a:t>
            </a:r>
          </a:p>
          <a:p>
            <a:pPr marL="0" marR="0" lvl="0" indent="0" algn="l" defTabSz="914400" rtl="0" eaLnBrk="1" fontAlgn="auto" latinLnBrk="0" hangingPunct="1">
              <a:lnSpc>
                <a:spcPct val="100000"/>
              </a:lnSpc>
              <a:spcBef>
                <a:spcPts val="300"/>
              </a:spcBef>
              <a:spcAft>
                <a:spcPts val="0"/>
              </a:spcAft>
              <a:buClr>
                <a:srgbClr val="000000"/>
              </a:buClr>
              <a:buSzTx/>
              <a:buFont typeface="Arial" panose="020B0604020202020204" pitchFamily="34" charset="0"/>
              <a:buNone/>
              <a:tabLst/>
              <a:defRPr/>
            </a:pPr>
            <a:endParaRPr kumimoji="0" lang="de-DE" sz="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
                <a:srgbClr val="000000"/>
              </a:buClr>
              <a:buSzTx/>
              <a:buFont typeface="Arial" panose="020B0604020202020204" pitchFamily="34" charset="0"/>
              <a:buNone/>
              <a:tabLst/>
              <a:defRPr/>
            </a:pP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Entgeltumwandlung kann Minijobber-Status erhalten</a:t>
            </a:r>
          </a:p>
          <a:p>
            <a:pPr marL="0" marR="0" lvl="0" indent="0" algn="l" defTabSz="914400" rtl="0" eaLnBrk="1" fontAlgn="auto" latinLnBrk="0" hangingPunct="1">
              <a:lnSpc>
                <a:spcPct val="100000"/>
              </a:lnSpc>
              <a:spcBef>
                <a:spcPts val="600"/>
              </a:spcBef>
              <a:spcAft>
                <a:spcPts val="0"/>
              </a:spcAft>
              <a:buClr>
                <a:srgbClr val="003781"/>
              </a:buClr>
              <a:buSzTx/>
              <a:buFont typeface="Arial" panose="020B0604020202020204" pitchFamily="34" charset="0"/>
              <a:buNone/>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Wird durch den Mindestlohn die 450-€-Grenze überschritten, kann durch Entgeltumwandlung der Minijobber-Status wieder erreicht werden!</a:t>
            </a:r>
          </a:p>
        </p:txBody>
      </p:sp>
      <p:graphicFrame>
        <p:nvGraphicFramePr>
          <p:cNvPr id="10" name="Tabelle 9">
            <a:extLst>
              <a:ext uri="{FF2B5EF4-FFF2-40B4-BE49-F238E27FC236}">
                <a16:creationId xmlns:a16="http://schemas.microsoft.com/office/drawing/2014/main" id="{818B78FD-1A1F-4D7A-86B8-3CF28FA842EC}"/>
              </a:ext>
            </a:extLst>
          </p:cNvPr>
          <p:cNvGraphicFramePr>
            <a:graphicFrameLocks noGrp="1"/>
          </p:cNvGraphicFramePr>
          <p:nvPr>
            <p:extLst>
              <p:ext uri="{D42A27DB-BD31-4B8C-83A1-F6EECF244321}">
                <p14:modId xmlns:p14="http://schemas.microsoft.com/office/powerpoint/2010/main" val="384692818"/>
              </p:ext>
            </p:extLst>
          </p:nvPr>
        </p:nvGraphicFramePr>
        <p:xfrm>
          <a:off x="479425" y="2549037"/>
          <a:ext cx="2949575" cy="779164"/>
        </p:xfrm>
        <a:graphic>
          <a:graphicData uri="http://schemas.openxmlformats.org/drawingml/2006/table">
            <a:tbl>
              <a:tblPr firstRow="1" firstCol="1" bandRow="1"/>
              <a:tblGrid>
                <a:gridCol w="1501676">
                  <a:extLst>
                    <a:ext uri="{9D8B030D-6E8A-4147-A177-3AD203B41FA5}">
                      <a16:colId xmlns:a16="http://schemas.microsoft.com/office/drawing/2014/main" val="224417762"/>
                    </a:ext>
                  </a:extLst>
                </a:gridCol>
                <a:gridCol w="1447899">
                  <a:extLst>
                    <a:ext uri="{9D8B030D-6E8A-4147-A177-3AD203B41FA5}">
                      <a16:colId xmlns:a16="http://schemas.microsoft.com/office/drawing/2014/main" val="1847219149"/>
                    </a:ext>
                  </a:extLst>
                </a:gridCol>
              </a:tblGrid>
              <a:tr h="228599">
                <a:tc gridSpan="2">
                  <a:txBody>
                    <a:bodyPr/>
                    <a:lstStyle>
                      <a:lvl1pPr marL="0" algn="l" defTabSz="967710" rtl="0" eaLnBrk="1" latinLnBrk="0" hangingPunct="1">
                        <a:defRPr sz="1905" b="1" kern="1200">
                          <a:solidFill>
                            <a:schemeClr val="lt1"/>
                          </a:solidFill>
                          <a:latin typeface="Arial"/>
                        </a:defRPr>
                      </a:lvl1pPr>
                      <a:lvl2pPr marL="483855" algn="l" defTabSz="967710" rtl="0" eaLnBrk="1" latinLnBrk="0" hangingPunct="1">
                        <a:defRPr sz="1905" b="1" kern="1200">
                          <a:solidFill>
                            <a:schemeClr val="lt1"/>
                          </a:solidFill>
                          <a:latin typeface="Arial"/>
                        </a:defRPr>
                      </a:lvl2pPr>
                      <a:lvl3pPr marL="967710" algn="l" defTabSz="967710" rtl="0" eaLnBrk="1" latinLnBrk="0" hangingPunct="1">
                        <a:defRPr sz="1905" b="1" kern="1200">
                          <a:solidFill>
                            <a:schemeClr val="lt1"/>
                          </a:solidFill>
                          <a:latin typeface="Arial"/>
                        </a:defRPr>
                      </a:lvl3pPr>
                      <a:lvl4pPr marL="1451564" algn="l" defTabSz="967710" rtl="0" eaLnBrk="1" latinLnBrk="0" hangingPunct="1">
                        <a:defRPr sz="1905" b="1" kern="1200">
                          <a:solidFill>
                            <a:schemeClr val="lt1"/>
                          </a:solidFill>
                          <a:latin typeface="Arial"/>
                        </a:defRPr>
                      </a:lvl4pPr>
                      <a:lvl5pPr marL="1935419" algn="l" defTabSz="967710" rtl="0" eaLnBrk="1" latinLnBrk="0" hangingPunct="1">
                        <a:defRPr sz="1905" b="1" kern="1200">
                          <a:solidFill>
                            <a:schemeClr val="lt1"/>
                          </a:solidFill>
                          <a:latin typeface="Arial"/>
                        </a:defRPr>
                      </a:lvl5pPr>
                      <a:lvl6pPr marL="2419274" algn="l" defTabSz="967710" rtl="0" eaLnBrk="1" latinLnBrk="0" hangingPunct="1">
                        <a:defRPr sz="1905" b="1" kern="1200">
                          <a:solidFill>
                            <a:schemeClr val="lt1"/>
                          </a:solidFill>
                          <a:latin typeface="Arial"/>
                        </a:defRPr>
                      </a:lvl6pPr>
                      <a:lvl7pPr marL="2903129" algn="l" defTabSz="967710" rtl="0" eaLnBrk="1" latinLnBrk="0" hangingPunct="1">
                        <a:defRPr sz="1905" b="1" kern="1200">
                          <a:solidFill>
                            <a:schemeClr val="lt1"/>
                          </a:solidFill>
                          <a:latin typeface="Arial"/>
                        </a:defRPr>
                      </a:lvl7pPr>
                      <a:lvl8pPr marL="3386983" algn="l" defTabSz="967710" rtl="0" eaLnBrk="1" latinLnBrk="0" hangingPunct="1">
                        <a:defRPr sz="1905" b="1" kern="1200">
                          <a:solidFill>
                            <a:schemeClr val="lt1"/>
                          </a:solidFill>
                          <a:latin typeface="Arial"/>
                        </a:defRPr>
                      </a:lvl8pPr>
                      <a:lvl9pPr marL="3870838" algn="l" defTabSz="967710" rtl="0" eaLnBrk="1" latinLnBrk="0" hangingPunct="1">
                        <a:defRPr sz="1905" b="1" kern="1200">
                          <a:solidFill>
                            <a:schemeClr val="lt1"/>
                          </a:solidFill>
                          <a:latin typeface="Arial"/>
                        </a:defRPr>
                      </a:lvl9pPr>
                    </a:lstStyle>
                    <a:p>
                      <a:pPr algn="ctr">
                        <a:spcBef>
                          <a:spcPts val="600"/>
                        </a:spcBef>
                        <a:spcAft>
                          <a:spcPts val="0"/>
                        </a:spcAft>
                        <a:tabLst>
                          <a:tab pos="914400" algn="l"/>
                          <a:tab pos="4114800" algn="l"/>
                          <a:tab pos="5486400" algn="dec"/>
                          <a:tab pos="914400" algn="l"/>
                        </a:tabLst>
                      </a:pPr>
                      <a:r>
                        <a:rPr lang="de-DE" sz="1000" dirty="0">
                          <a:solidFill>
                            <a:schemeClr val="bg1"/>
                          </a:solidFill>
                          <a:effectLst/>
                        </a:rPr>
                        <a:t>2022</a:t>
                      </a:r>
                      <a:endParaRPr lang="de-DE"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de-DE"/>
                    </a:p>
                  </a:txBody>
                  <a:tcPr/>
                </a:tc>
                <a:extLst>
                  <a:ext uri="{0D108BD9-81ED-4DB2-BD59-A6C34878D82A}">
                    <a16:rowId xmlns:a16="http://schemas.microsoft.com/office/drawing/2014/main" val="1814880063"/>
                  </a:ext>
                </a:extLst>
              </a:tr>
              <a:tr h="259932">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marL="0" algn="ctr" defTabSz="1219170" rtl="0" eaLnBrk="1" latinLnBrk="0" hangingPunct="1">
                        <a:spcBef>
                          <a:spcPts val="600"/>
                        </a:spcBef>
                        <a:spcAft>
                          <a:spcPts val="0"/>
                        </a:spcAft>
                        <a:tabLst>
                          <a:tab pos="914400" algn="l"/>
                          <a:tab pos="4114800" algn="l"/>
                          <a:tab pos="5486400" algn="dec"/>
                          <a:tab pos="914400" algn="l"/>
                        </a:tabLst>
                      </a:pPr>
                      <a:r>
                        <a:rPr lang="de-DE" sz="1000" kern="1200" dirty="0">
                          <a:solidFill>
                            <a:schemeClr val="bg1"/>
                          </a:solidFill>
                          <a:effectLst/>
                        </a:rPr>
                        <a:t>ab 01.01.2022</a:t>
                      </a:r>
                      <a:endParaRPr lang="de-DE" sz="1000" b="1" kern="1200" dirty="0">
                        <a:solidFill>
                          <a:schemeClr val="bg1"/>
                        </a:solidFill>
                        <a:effectLst/>
                        <a:latin typeface="+mn-lt"/>
                        <a:ea typeface="+mn-ea"/>
                        <a:cs typeface="+mn-cs"/>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spcBef>
                          <a:spcPts val="600"/>
                        </a:spcBef>
                        <a:spcAft>
                          <a:spcPts val="0"/>
                        </a:spcAft>
                        <a:tabLst>
                          <a:tab pos="914400" algn="l"/>
                          <a:tab pos="4114800" algn="l"/>
                          <a:tab pos="5486400" algn="dec"/>
                          <a:tab pos="276225" algn="dec"/>
                        </a:tabLst>
                      </a:pPr>
                      <a:r>
                        <a:rPr lang="de-DE" sz="1000" dirty="0">
                          <a:solidFill>
                            <a:schemeClr val="bg1"/>
                          </a:solidFill>
                          <a:effectLst/>
                        </a:rPr>
                        <a:t>9,82 EUR</a:t>
                      </a:r>
                      <a:endParaRPr lang="de-DE"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65196615"/>
                  </a:ext>
                </a:extLst>
              </a:tr>
              <a:tr h="290633">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spcBef>
                          <a:spcPts val="600"/>
                        </a:spcBef>
                        <a:spcAft>
                          <a:spcPts val="0"/>
                        </a:spcAft>
                        <a:tabLst>
                          <a:tab pos="914400" algn="l"/>
                          <a:tab pos="4114800" algn="l"/>
                          <a:tab pos="5486400" algn="dec"/>
                          <a:tab pos="914400" algn="l"/>
                        </a:tabLst>
                      </a:pPr>
                      <a:r>
                        <a:rPr lang="de-DE" sz="1000" kern="1200" dirty="0">
                          <a:solidFill>
                            <a:schemeClr val="bg1"/>
                          </a:solidFill>
                          <a:effectLst/>
                        </a:rPr>
                        <a:t>ab 01.07.2022</a:t>
                      </a:r>
                      <a:endParaRPr lang="de-DE" sz="1000" b="1" kern="1200" dirty="0">
                        <a:solidFill>
                          <a:schemeClr val="bg1"/>
                        </a:solidFill>
                        <a:effectLst/>
                        <a:latin typeface="+mn-lt"/>
                        <a:ea typeface="+mn-ea"/>
                        <a:cs typeface="+mn-cs"/>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dk1"/>
                          </a:solidFill>
                          <a:latin typeface="Arial"/>
                        </a:defRPr>
                      </a:lvl1pPr>
                      <a:lvl2pPr marL="483855" algn="l" defTabSz="967710" rtl="0" eaLnBrk="1" latinLnBrk="0" hangingPunct="1">
                        <a:defRPr sz="1905" kern="1200">
                          <a:solidFill>
                            <a:schemeClr val="dk1"/>
                          </a:solidFill>
                          <a:latin typeface="Arial"/>
                        </a:defRPr>
                      </a:lvl2pPr>
                      <a:lvl3pPr marL="967710" algn="l" defTabSz="967710" rtl="0" eaLnBrk="1" latinLnBrk="0" hangingPunct="1">
                        <a:defRPr sz="1905" kern="1200">
                          <a:solidFill>
                            <a:schemeClr val="dk1"/>
                          </a:solidFill>
                          <a:latin typeface="Arial"/>
                        </a:defRPr>
                      </a:lvl3pPr>
                      <a:lvl4pPr marL="1451564" algn="l" defTabSz="967710" rtl="0" eaLnBrk="1" latinLnBrk="0" hangingPunct="1">
                        <a:defRPr sz="1905" kern="1200">
                          <a:solidFill>
                            <a:schemeClr val="dk1"/>
                          </a:solidFill>
                          <a:latin typeface="Arial"/>
                        </a:defRPr>
                      </a:lvl4pPr>
                      <a:lvl5pPr marL="1935419" algn="l" defTabSz="967710" rtl="0" eaLnBrk="1" latinLnBrk="0" hangingPunct="1">
                        <a:defRPr sz="1905" kern="1200">
                          <a:solidFill>
                            <a:schemeClr val="dk1"/>
                          </a:solidFill>
                          <a:latin typeface="Arial"/>
                        </a:defRPr>
                      </a:lvl5pPr>
                      <a:lvl6pPr marL="2419274" algn="l" defTabSz="967710" rtl="0" eaLnBrk="1" latinLnBrk="0" hangingPunct="1">
                        <a:defRPr sz="1905" kern="1200">
                          <a:solidFill>
                            <a:schemeClr val="dk1"/>
                          </a:solidFill>
                          <a:latin typeface="Arial"/>
                        </a:defRPr>
                      </a:lvl6pPr>
                      <a:lvl7pPr marL="2903129" algn="l" defTabSz="967710" rtl="0" eaLnBrk="1" latinLnBrk="0" hangingPunct="1">
                        <a:defRPr sz="1905" kern="1200">
                          <a:solidFill>
                            <a:schemeClr val="dk1"/>
                          </a:solidFill>
                          <a:latin typeface="Arial"/>
                        </a:defRPr>
                      </a:lvl7pPr>
                      <a:lvl8pPr marL="3386983" algn="l" defTabSz="967710" rtl="0" eaLnBrk="1" latinLnBrk="0" hangingPunct="1">
                        <a:defRPr sz="1905" kern="1200">
                          <a:solidFill>
                            <a:schemeClr val="dk1"/>
                          </a:solidFill>
                          <a:latin typeface="Arial"/>
                        </a:defRPr>
                      </a:lvl8pPr>
                      <a:lvl9pPr marL="3870838" algn="l" defTabSz="967710" rtl="0" eaLnBrk="1" latinLnBrk="0" hangingPunct="1">
                        <a:defRPr sz="1905" kern="1200">
                          <a:solidFill>
                            <a:schemeClr val="dk1"/>
                          </a:solidFill>
                          <a:latin typeface="Arial"/>
                        </a:defRPr>
                      </a:lvl9pPr>
                    </a:lstStyle>
                    <a:p>
                      <a:pPr algn="ctr">
                        <a:spcBef>
                          <a:spcPts val="600"/>
                        </a:spcBef>
                        <a:spcAft>
                          <a:spcPts val="0"/>
                        </a:spcAft>
                        <a:tabLst>
                          <a:tab pos="914400" algn="l"/>
                          <a:tab pos="4114800" algn="l"/>
                          <a:tab pos="5486400" algn="dec"/>
                          <a:tab pos="276225" algn="dec"/>
                        </a:tabLst>
                      </a:pPr>
                      <a:r>
                        <a:rPr lang="de-DE" sz="1000" dirty="0">
                          <a:solidFill>
                            <a:schemeClr val="bg1"/>
                          </a:solidFill>
                          <a:effectLst/>
                        </a:rPr>
                        <a:t>10,45EUR</a:t>
                      </a:r>
                      <a:endParaRPr lang="de-DE"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588167476"/>
                  </a:ext>
                </a:extLst>
              </a:tr>
            </a:tbl>
          </a:graphicData>
        </a:graphic>
      </p:graphicFrame>
      <p:sp>
        <p:nvSpPr>
          <p:cNvPr id="11" name="Rechteck 10">
            <a:extLst>
              <a:ext uri="{FF2B5EF4-FFF2-40B4-BE49-F238E27FC236}">
                <a16:creationId xmlns:a16="http://schemas.microsoft.com/office/drawing/2014/main" id="{7EC6C0BC-C9A2-4EC0-A3F0-C127D1A5E7FA}"/>
              </a:ext>
            </a:extLst>
          </p:cNvPr>
          <p:cNvSpPr/>
          <p:nvPr/>
        </p:nvSpPr>
        <p:spPr>
          <a:xfrm>
            <a:off x="-153955" y="5584232"/>
            <a:ext cx="11232813" cy="398459"/>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chemeClr val="accent4"/>
                </a:solidFill>
              </a:rPr>
              <a:t>Informieren Sie sich zu den Details über die Merkblätter </a:t>
            </a:r>
            <a:r>
              <a:rPr lang="de-DE" sz="1600" b="1" dirty="0">
                <a:solidFill>
                  <a:schemeClr val="accent4"/>
                </a:solidFill>
                <a:hlinkClick r:id="rId4">
                  <a:extLst>
                    <a:ext uri="{A12FA001-AC4F-418D-AE19-62706E023703}">
                      <ahyp:hlinkClr xmlns:ahyp="http://schemas.microsoft.com/office/drawing/2018/hyperlinkcolor" xmlns="" val="tx"/>
                    </a:ext>
                  </a:extLst>
                </a:hlinkClick>
              </a:rPr>
              <a:t>„Mindestlohn und Entgeltumwandlung“</a:t>
            </a:r>
            <a:r>
              <a:rPr lang="de-DE" sz="1600" b="1" dirty="0">
                <a:solidFill>
                  <a:schemeClr val="accent4"/>
                </a:solidFill>
              </a:rPr>
              <a:t> (FVB--0267Z0) sowie </a:t>
            </a:r>
            <a:r>
              <a:rPr lang="de-DE" sz="1600" b="1" dirty="0">
                <a:solidFill>
                  <a:schemeClr val="accent4"/>
                </a:solidFill>
                <a:hlinkClick r:id="rId5">
                  <a:extLst>
                    <a:ext uri="{A12FA001-AC4F-418D-AE19-62706E023703}">
                      <ahyp:hlinkClr xmlns:ahyp="http://schemas.microsoft.com/office/drawing/2018/hyperlinkcolor" xmlns="" val="tx"/>
                    </a:ext>
                  </a:extLst>
                </a:hlinkClick>
              </a:rPr>
              <a:t>„Betriebliche Altersversorgung für geringfügig entlohnte Beschäftigte“</a:t>
            </a:r>
            <a:r>
              <a:rPr lang="de-DE" sz="1600" b="1" dirty="0">
                <a:solidFill>
                  <a:schemeClr val="accent4"/>
                </a:solidFill>
              </a:rPr>
              <a:t> (FVB--0296Z0).</a:t>
            </a:r>
          </a:p>
        </p:txBody>
      </p:sp>
    </p:spTree>
    <p:extLst>
      <p:ext uri="{BB962C8B-B14F-4D97-AF65-F5344CB8AC3E}">
        <p14:creationId xmlns:p14="http://schemas.microsoft.com/office/powerpoint/2010/main" val="195190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7012A-97E2-4DBF-B089-FC487AAD909E}"/>
              </a:ext>
            </a:extLst>
          </p:cNvPr>
          <p:cNvSpPr>
            <a:spLocks noGrp="1"/>
          </p:cNvSpPr>
          <p:nvPr>
            <p:ph type="title"/>
          </p:nvPr>
        </p:nvSpPr>
        <p:spPr/>
        <p:txBody>
          <a:bodyPr/>
          <a:lstStyle/>
          <a:p>
            <a:r>
              <a:rPr lang="de-DE" dirty="0"/>
              <a:t>Vermögenswirksame Leistungen in bAV</a:t>
            </a:r>
            <a:r>
              <a:rPr lang="de-DE" baseline="30000" dirty="0"/>
              <a:t>1</a:t>
            </a:r>
            <a:r>
              <a:rPr lang="de-DE" dirty="0"/>
              <a:t> lohnend für Arbeitgeber &amp; Arbeitnehmer</a:t>
            </a:r>
            <a:endParaRPr lang="en-GB" dirty="0"/>
          </a:p>
        </p:txBody>
      </p:sp>
      <p:sp>
        <p:nvSpPr>
          <p:cNvPr id="3" name="Foliennummernplatzhalter 2">
            <a:extLst>
              <a:ext uri="{FF2B5EF4-FFF2-40B4-BE49-F238E27FC236}">
                <a16:creationId xmlns:a16="http://schemas.microsoft.com/office/drawing/2014/main" id="{52C1DEDE-F3F2-48C5-B0A2-55E3043F5A31}"/>
              </a:ext>
            </a:extLst>
          </p:cNvPr>
          <p:cNvSpPr>
            <a:spLocks noGrp="1"/>
          </p:cNvSpPr>
          <p:nvPr>
            <p:ph type="sldNum" sz="quarter" idx="11"/>
          </p:nvPr>
        </p:nvSpPr>
        <p:spPr/>
        <p:txBody>
          <a:bodyPr/>
          <a:lstStyle/>
          <a:p>
            <a:fld id="{56C449F3-BD9D-48DC-BFF1-0F66671DA7C6}" type="slidenum">
              <a:rPr lang="de-DE" smtClean="0"/>
              <a:pPr/>
              <a:t>15</a:t>
            </a:fld>
            <a:endParaRPr lang="de-DE" dirty="0"/>
          </a:p>
        </p:txBody>
      </p:sp>
      <p:sp>
        <p:nvSpPr>
          <p:cNvPr id="4" name="Textplatzhalter 3">
            <a:extLst>
              <a:ext uri="{FF2B5EF4-FFF2-40B4-BE49-F238E27FC236}">
                <a16:creationId xmlns:a16="http://schemas.microsoft.com/office/drawing/2014/main" id="{B025AF19-1ABB-4FC8-89B9-39CEB4E47BD3}"/>
              </a:ext>
            </a:extLst>
          </p:cNvPr>
          <p:cNvSpPr>
            <a:spLocks noGrp="1"/>
          </p:cNvSpPr>
          <p:nvPr>
            <p:ph type="body" sz="quarter" idx="12"/>
          </p:nvPr>
        </p:nvSpPr>
        <p:spPr/>
        <p:txBody>
          <a:bodyPr/>
          <a:lstStyle/>
          <a:p>
            <a:pPr lvl="0">
              <a:buClr>
                <a:srgbClr val="003781"/>
              </a:buClr>
            </a:pPr>
            <a:r>
              <a:rPr lang="de-DE" dirty="0"/>
              <a:t>Betriebliche Altersversorgung | Arbeitnehmerfinanzierung</a:t>
            </a:r>
          </a:p>
          <a:p>
            <a:pPr lvl="0">
              <a:buClr>
                <a:srgbClr val="003781"/>
              </a:buClr>
            </a:pPr>
            <a:endParaRPr lang="de-DE" dirty="0"/>
          </a:p>
          <a:p>
            <a:endParaRPr lang="en-GB" dirty="0"/>
          </a:p>
        </p:txBody>
      </p:sp>
      <p:sp>
        <p:nvSpPr>
          <p:cNvPr id="29" name="Fußzeilenplatzhalter 7">
            <a:extLst>
              <a:ext uri="{FF2B5EF4-FFF2-40B4-BE49-F238E27FC236}">
                <a16:creationId xmlns:a16="http://schemas.microsoft.com/office/drawing/2014/main" id="{4D21D90A-0BEA-4AF5-89C9-89DAF0E767BB}"/>
              </a:ext>
            </a:extLst>
          </p:cNvPr>
          <p:cNvSpPr txBox="1">
            <a:spLocks/>
          </p:cNvSpPr>
          <p:nvPr/>
        </p:nvSpPr>
        <p:spPr>
          <a:xfrm>
            <a:off x="479425" y="5966226"/>
            <a:ext cx="9210265" cy="56653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Nach § 3.63 EStG.</a:t>
            </a:r>
            <a:r>
              <a:rPr kumimoji="0" lang="de-DE" sz="800" b="0" i="0" u="none" strike="noStrike" kern="1200" cap="none" spc="0" normalizeH="0" baseline="30000" noProof="0" dirty="0">
                <a:ln>
                  <a:noFill/>
                </a:ln>
                <a:solidFill>
                  <a:schemeClr val="bg1"/>
                </a:solidFill>
                <a:effectLst/>
                <a:uLnTx/>
                <a:uFillTx/>
                <a:latin typeface="Arial"/>
                <a:ea typeface="+mn-ea"/>
                <a:cs typeface="+mn-cs"/>
              </a:rPr>
              <a:t>  2</a:t>
            </a:r>
            <a:r>
              <a:rPr kumimoji="0" lang="de-DE" sz="800" b="0" i="0" u="none" strike="noStrike" kern="1200" cap="none" spc="0" normalizeH="0" baseline="0" noProof="0" dirty="0">
                <a:ln>
                  <a:noFill/>
                </a:ln>
                <a:solidFill>
                  <a:schemeClr val="bg1"/>
                </a:solidFill>
                <a:effectLst/>
                <a:uLnTx/>
                <a:uFillTx/>
                <a:latin typeface="Arial"/>
                <a:ea typeface="+mn-ea"/>
                <a:cs typeface="+mn-cs"/>
              </a:rPr>
              <a:t> LNK = Lohnnebenkosten (pauschal 20 %) . </a:t>
            </a:r>
            <a:r>
              <a:rPr kumimoji="0" lang="de-DE" sz="800" b="0" i="0" u="none" strike="noStrike" kern="1200" cap="none" spc="0" normalizeH="0" baseline="30000" noProof="0" dirty="0">
                <a:ln>
                  <a:noFill/>
                </a:ln>
                <a:solidFill>
                  <a:schemeClr val="bg1"/>
                </a:solidFill>
                <a:effectLst/>
                <a:uLnTx/>
                <a:uFillTx/>
                <a:latin typeface="Arial"/>
                <a:ea typeface="+mn-ea"/>
                <a:cs typeface="+mn-cs"/>
              </a:rPr>
              <a:t>3</a:t>
            </a:r>
            <a:r>
              <a:rPr kumimoji="0" lang="de-DE" sz="800" b="0" i="0" u="none" strike="noStrike" kern="1200" cap="none" spc="0" normalizeH="0" baseline="0" noProof="0" dirty="0">
                <a:ln>
                  <a:noFill/>
                </a:ln>
                <a:solidFill>
                  <a:schemeClr val="bg1"/>
                </a:solidFill>
                <a:effectLst/>
                <a:uLnTx/>
                <a:uFillTx/>
                <a:latin typeface="Arial"/>
                <a:ea typeface="+mn-ea"/>
                <a:cs typeface="+mn-cs"/>
              </a:rPr>
              <a:t> Steuerbelastung (pauschal 30 %) und Sozialversicherung (pauschal 20 %)  </a:t>
            </a:r>
            <a:r>
              <a:rPr lang="de-DE" dirty="0">
                <a:solidFill>
                  <a:schemeClr val="bg1"/>
                </a:solidFill>
                <a:latin typeface="Arial"/>
              </a:rPr>
              <a:t> </a:t>
            </a:r>
            <a:r>
              <a:rPr kumimoji="0" lang="de-DE" sz="800" b="0" i="0" u="none" strike="noStrike" kern="1200" cap="none" spc="0" normalizeH="0" baseline="30000" noProof="0" dirty="0">
                <a:ln>
                  <a:noFill/>
                </a:ln>
                <a:solidFill>
                  <a:schemeClr val="bg1"/>
                </a:solidFill>
                <a:effectLst/>
                <a:uLnTx/>
                <a:uFillTx/>
                <a:latin typeface="Arial"/>
                <a:ea typeface="+mn-ea"/>
                <a:cs typeface="+mn-cs"/>
              </a:rPr>
              <a:t>4 </a:t>
            </a:r>
            <a:r>
              <a:rPr kumimoji="0" lang="de-DE" sz="800" b="0" i="0" u="none" strike="noStrike" kern="1200" cap="none" spc="0" normalizeH="0" baseline="0" noProof="0" dirty="0">
                <a:ln>
                  <a:noFill/>
                </a:ln>
                <a:solidFill>
                  <a:schemeClr val="bg1"/>
                </a:solidFill>
                <a:effectLst/>
                <a:uLnTx/>
                <a:uFillTx/>
                <a:latin typeface="Arial"/>
                <a:ea typeface="+mn-ea"/>
                <a:cs typeface="+mn-cs"/>
              </a:rPr>
              <a:t>VWL-Einbeziehung als AG-Finanzierung (</a:t>
            </a:r>
            <a:r>
              <a:rPr kumimoji="0" lang="de-DE" sz="800" b="1" i="0" u="none" strike="noStrike" kern="1200" cap="none" spc="0" normalizeH="0" baseline="0" noProof="0" dirty="0">
                <a:ln>
                  <a:noFill/>
                </a:ln>
                <a:solidFill>
                  <a:schemeClr val="bg1"/>
                </a:solidFill>
                <a:effectLst/>
                <a:uLnTx/>
                <a:uFillTx/>
                <a:latin typeface="Arial"/>
                <a:ea typeface="+mn-ea"/>
                <a:cs typeface="+mn-cs"/>
              </a:rPr>
              <a:t>AVWL-Rente</a:t>
            </a:r>
            <a:r>
              <a:rPr kumimoji="0" lang="de-DE" sz="800" b="0" i="0" u="none" strike="noStrike" kern="1200" cap="none" spc="0" normalizeH="0" baseline="0" noProof="0" dirty="0">
                <a:ln>
                  <a:noFill/>
                </a:ln>
                <a:solidFill>
                  <a:schemeClr val="bg1"/>
                </a:solidFill>
                <a:effectLst/>
                <a:uLnTx/>
                <a:uFillTx/>
                <a:latin typeface="Arial"/>
                <a:ea typeface="+mn-ea"/>
                <a:cs typeface="+mn-cs"/>
              </a:rPr>
              <a:t> = altersvorsorgewirksame Leistungen); Die Leistungen sind individuell zu versteuern und unterliegen in der Regel der Beitragspflicht in der gesetzlichen Kranken- und Pflegeversicherung </a:t>
            </a:r>
          </a:p>
        </p:txBody>
      </p:sp>
      <p:sp>
        <p:nvSpPr>
          <p:cNvPr id="31" name="Rechteck 30">
            <a:extLst>
              <a:ext uri="{FF2B5EF4-FFF2-40B4-BE49-F238E27FC236}">
                <a16:creationId xmlns:a16="http://schemas.microsoft.com/office/drawing/2014/main" id="{645AC0E0-D907-4100-B4B8-52CA0593F002}"/>
              </a:ext>
            </a:extLst>
          </p:cNvPr>
          <p:cNvSpPr/>
          <p:nvPr/>
        </p:nvSpPr>
        <p:spPr>
          <a:xfrm>
            <a:off x="6198635" y="2060575"/>
            <a:ext cx="5521668" cy="3667775"/>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chemeClr val="bg1"/>
                </a:solidFill>
                <a:effectLst/>
                <a:uLnTx/>
                <a:uFillTx/>
                <a:latin typeface="Arial"/>
                <a:ea typeface="+mn-ea"/>
                <a:cs typeface="Arial" panose="020B0604020202020204" pitchFamily="34" charset="0"/>
              </a:rPr>
              <a:t> </a:t>
            </a:r>
          </a:p>
        </p:txBody>
      </p:sp>
      <p:sp>
        <p:nvSpPr>
          <p:cNvPr id="32" name="Inhaltsplatzhalter 7">
            <a:extLst>
              <a:ext uri="{FF2B5EF4-FFF2-40B4-BE49-F238E27FC236}">
                <a16:creationId xmlns:a16="http://schemas.microsoft.com/office/drawing/2014/main" id="{20101A70-8B74-4DBB-B088-C802FE097E5B}"/>
              </a:ext>
            </a:extLst>
          </p:cNvPr>
          <p:cNvSpPr txBox="1">
            <a:spLocks/>
          </p:cNvSpPr>
          <p:nvPr/>
        </p:nvSpPr>
        <p:spPr>
          <a:xfrm>
            <a:off x="6498733" y="2165226"/>
            <a:ext cx="4707508" cy="354633"/>
          </a:xfrm>
          <a:prstGeom prst="rect">
            <a:avLst/>
          </a:prstGeom>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altLang="de-DE" sz="1400" b="1" i="0" u="none" strike="noStrike" kern="1200" cap="none" spc="0" normalizeH="0" baseline="0" noProof="0">
                <a:ln>
                  <a:noFill/>
                </a:ln>
                <a:solidFill>
                  <a:schemeClr val="bg1"/>
                </a:solidFill>
                <a:effectLst/>
                <a:uLnTx/>
                <a:uFillTx/>
                <a:latin typeface="Arial"/>
                <a:ea typeface="+mn-ea"/>
                <a:cs typeface="Arial" pitchFamily="34" charset="0"/>
              </a:rPr>
              <a:t>Bei Einbeziehung der VWL in die bAV</a:t>
            </a:r>
            <a:r>
              <a:rPr kumimoji="0" lang="de-DE" altLang="de-DE" sz="1400" b="1" i="0" u="none" strike="noStrike" kern="1200" cap="none" spc="0" normalizeH="0" baseline="30000" noProof="0">
                <a:ln>
                  <a:noFill/>
                </a:ln>
                <a:solidFill>
                  <a:schemeClr val="bg1"/>
                </a:solidFill>
                <a:effectLst/>
                <a:uLnTx/>
                <a:uFillTx/>
                <a:latin typeface="Arial"/>
                <a:ea typeface="+mn-ea"/>
                <a:cs typeface="Arial" pitchFamily="34" charset="0"/>
              </a:rPr>
              <a:t>1</a:t>
            </a:r>
            <a:r>
              <a:rPr kumimoji="0" lang="de-DE" altLang="de-DE" sz="1400" b="1" i="0" u="none" strike="noStrike" kern="1200" cap="none" spc="0" normalizeH="0" baseline="0" noProof="0">
                <a:ln>
                  <a:noFill/>
                </a:ln>
                <a:solidFill>
                  <a:schemeClr val="bg1"/>
                </a:solidFill>
                <a:effectLst/>
                <a:uLnTx/>
                <a:uFillTx/>
                <a:latin typeface="Arial"/>
                <a:ea typeface="+mn-ea"/>
                <a:cs typeface="Arial" pitchFamily="34" charset="0"/>
              </a:rPr>
              <a:t> sparen Arbeitgeber Zusatzkosten</a:t>
            </a:r>
            <a:r>
              <a:rPr kumimoji="0" lang="de-DE" altLang="de-DE" sz="1400" b="1" i="0" u="none" strike="noStrike" kern="1200" cap="none" spc="0" normalizeH="0" baseline="30000" noProof="0">
                <a:ln>
                  <a:noFill/>
                </a:ln>
                <a:solidFill>
                  <a:schemeClr val="bg1"/>
                </a:solidFill>
                <a:effectLst/>
                <a:uLnTx/>
                <a:uFillTx/>
                <a:latin typeface="Arial"/>
                <a:ea typeface="+mn-ea"/>
                <a:cs typeface="Arial" pitchFamily="34" charset="0"/>
              </a:rPr>
              <a:t>4</a:t>
            </a:r>
            <a:r>
              <a:rPr kumimoji="0" lang="de-DE" altLang="de-DE" sz="1400" b="1" i="0" u="none" strike="noStrike" kern="1200" cap="none" spc="0" normalizeH="0" baseline="0" noProof="0">
                <a:ln>
                  <a:noFill/>
                </a:ln>
                <a:solidFill>
                  <a:schemeClr val="bg1"/>
                </a:solidFill>
                <a:effectLst/>
                <a:uLnTx/>
                <a:uFillTx/>
                <a:latin typeface="Arial"/>
                <a:ea typeface="+mn-ea"/>
                <a:cs typeface="Arial" pitchFamily="34" charset="0"/>
              </a:rPr>
              <a:t> </a:t>
            </a:r>
            <a:endParaRPr kumimoji="0" lang="de-DE" altLang="de-DE" sz="1050" b="1" i="0" u="none" strike="noStrike" kern="1200" cap="none" spc="0" normalizeH="0" baseline="0" noProof="0" dirty="0">
              <a:ln>
                <a:noFill/>
              </a:ln>
              <a:solidFill>
                <a:schemeClr val="bg1"/>
              </a:solidFill>
              <a:effectLst/>
              <a:uLnTx/>
              <a:uFillTx/>
              <a:latin typeface="Arial"/>
              <a:ea typeface="+mn-ea"/>
              <a:cs typeface="Arial" pitchFamily="34" charset="0"/>
            </a:endParaRPr>
          </a:p>
        </p:txBody>
      </p:sp>
      <p:sp>
        <p:nvSpPr>
          <p:cNvPr id="41" name="Textfeld 29">
            <a:extLst>
              <a:ext uri="{FF2B5EF4-FFF2-40B4-BE49-F238E27FC236}">
                <a16:creationId xmlns:a16="http://schemas.microsoft.com/office/drawing/2014/main" id="{9E698274-9426-4E23-B252-2A160EC98F7E}"/>
              </a:ext>
            </a:extLst>
          </p:cNvPr>
          <p:cNvSpPr txBox="1">
            <a:spLocks noChangeArrowheads="1"/>
          </p:cNvSpPr>
          <p:nvPr/>
        </p:nvSpPr>
        <p:spPr bwMode="gray">
          <a:xfrm>
            <a:off x="6201269" y="4924341"/>
            <a:ext cx="1563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dirty="0">
                <a:solidFill>
                  <a:schemeClr val="bg1"/>
                </a:solidFill>
                <a:cs typeface="Arial" pitchFamily="34" charset="0"/>
              </a:rPr>
              <a:t>27 €</a:t>
            </a:r>
            <a:br>
              <a:rPr lang="de-DE" altLang="de-DE" sz="1200" dirty="0">
                <a:solidFill>
                  <a:schemeClr val="bg1"/>
                </a:solidFill>
                <a:cs typeface="Arial" pitchFamily="34" charset="0"/>
              </a:rPr>
            </a:br>
            <a:r>
              <a:rPr lang="de-DE" altLang="de-DE" sz="1200" dirty="0">
                <a:solidFill>
                  <a:schemeClr val="bg1"/>
                </a:solidFill>
                <a:cs typeface="Arial" pitchFamily="34" charset="0"/>
              </a:rPr>
              <a:t>AVWL AG-Betrag</a:t>
            </a:r>
          </a:p>
        </p:txBody>
      </p:sp>
      <p:sp>
        <p:nvSpPr>
          <p:cNvPr id="42" name="Textfeld 29">
            <a:extLst>
              <a:ext uri="{FF2B5EF4-FFF2-40B4-BE49-F238E27FC236}">
                <a16:creationId xmlns:a16="http://schemas.microsoft.com/office/drawing/2014/main" id="{50765A68-24FB-4332-8623-378EFEF7F991}"/>
              </a:ext>
            </a:extLst>
          </p:cNvPr>
          <p:cNvSpPr txBox="1">
            <a:spLocks noChangeArrowheads="1"/>
          </p:cNvSpPr>
          <p:nvPr/>
        </p:nvSpPr>
        <p:spPr bwMode="gray">
          <a:xfrm>
            <a:off x="7615262" y="4924341"/>
            <a:ext cx="1480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dirty="0">
                <a:solidFill>
                  <a:schemeClr val="bg1"/>
                </a:solidFill>
                <a:cs typeface="Arial" pitchFamily="34" charset="0"/>
              </a:rPr>
              <a:t>0 €</a:t>
            </a:r>
            <a:br>
              <a:rPr lang="de-DE" altLang="de-DE" sz="1200" dirty="0">
                <a:solidFill>
                  <a:schemeClr val="bg1"/>
                </a:solidFill>
                <a:cs typeface="Arial" pitchFamily="34" charset="0"/>
              </a:rPr>
            </a:br>
            <a:r>
              <a:rPr lang="de-DE" altLang="de-DE" sz="1200" dirty="0">
                <a:solidFill>
                  <a:schemeClr val="bg1"/>
                </a:solidFill>
                <a:cs typeface="Arial" pitchFamily="34" charset="0"/>
              </a:rPr>
              <a:t>LNK </a:t>
            </a:r>
            <a:br>
              <a:rPr lang="de-DE" altLang="de-DE" sz="1200" dirty="0">
                <a:solidFill>
                  <a:schemeClr val="bg1"/>
                </a:solidFill>
                <a:cs typeface="Arial" pitchFamily="34" charset="0"/>
              </a:rPr>
            </a:br>
            <a:r>
              <a:rPr lang="de-DE" altLang="de-DE" sz="1200" dirty="0">
                <a:solidFill>
                  <a:schemeClr val="bg1"/>
                </a:solidFill>
                <a:cs typeface="Arial" pitchFamily="34" charset="0"/>
              </a:rPr>
              <a:t>des AG</a:t>
            </a:r>
          </a:p>
        </p:txBody>
      </p:sp>
      <p:sp>
        <p:nvSpPr>
          <p:cNvPr id="43" name="Textfeld 29">
            <a:extLst>
              <a:ext uri="{FF2B5EF4-FFF2-40B4-BE49-F238E27FC236}">
                <a16:creationId xmlns:a16="http://schemas.microsoft.com/office/drawing/2014/main" id="{C8F806B3-C2C9-46F8-A355-E89D5B7FA7B2}"/>
              </a:ext>
            </a:extLst>
          </p:cNvPr>
          <p:cNvSpPr txBox="1">
            <a:spLocks noChangeArrowheads="1"/>
          </p:cNvSpPr>
          <p:nvPr/>
        </p:nvSpPr>
        <p:spPr bwMode="gray">
          <a:xfrm>
            <a:off x="8991341" y="4924341"/>
            <a:ext cx="1409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dirty="0">
                <a:solidFill>
                  <a:schemeClr val="bg1"/>
                </a:solidFill>
                <a:cs typeface="Arial" pitchFamily="34" charset="0"/>
              </a:rPr>
              <a:t>0 €</a:t>
            </a:r>
            <a:br>
              <a:rPr lang="de-DE" altLang="de-DE" sz="1200" dirty="0">
                <a:solidFill>
                  <a:schemeClr val="bg1"/>
                </a:solidFill>
                <a:cs typeface="Arial" pitchFamily="34" charset="0"/>
              </a:rPr>
            </a:br>
            <a:r>
              <a:rPr lang="de-DE" altLang="de-DE" sz="1200" dirty="0">
                <a:solidFill>
                  <a:schemeClr val="bg1"/>
                </a:solidFill>
                <a:cs typeface="Arial" pitchFamily="34" charset="0"/>
              </a:rPr>
              <a:t>AN-Abzüge</a:t>
            </a:r>
          </a:p>
        </p:txBody>
      </p:sp>
      <p:sp>
        <p:nvSpPr>
          <p:cNvPr id="44" name="Textfeld 29">
            <a:extLst>
              <a:ext uri="{FF2B5EF4-FFF2-40B4-BE49-F238E27FC236}">
                <a16:creationId xmlns:a16="http://schemas.microsoft.com/office/drawing/2014/main" id="{2A3E196F-E072-4BF8-BA62-1663A6545C1F}"/>
              </a:ext>
            </a:extLst>
          </p:cNvPr>
          <p:cNvSpPr txBox="1">
            <a:spLocks noChangeArrowheads="1"/>
          </p:cNvSpPr>
          <p:nvPr/>
        </p:nvSpPr>
        <p:spPr bwMode="gray">
          <a:xfrm>
            <a:off x="10285345" y="4916721"/>
            <a:ext cx="1409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b="1" dirty="0">
                <a:solidFill>
                  <a:schemeClr val="bg1"/>
                </a:solidFill>
                <a:cs typeface="Arial" pitchFamily="34" charset="0"/>
              </a:rPr>
              <a:t>27 €</a:t>
            </a:r>
            <a:r>
              <a:rPr lang="de-DE" altLang="de-DE" sz="1200" dirty="0">
                <a:solidFill>
                  <a:schemeClr val="bg1"/>
                </a:solidFill>
                <a:cs typeface="Arial" pitchFamily="34" charset="0"/>
              </a:rPr>
              <a:t/>
            </a:r>
            <a:br>
              <a:rPr lang="de-DE" altLang="de-DE" sz="1200" dirty="0">
                <a:solidFill>
                  <a:schemeClr val="bg1"/>
                </a:solidFill>
                <a:cs typeface="Arial" pitchFamily="34" charset="0"/>
              </a:rPr>
            </a:br>
            <a:r>
              <a:rPr lang="de-DE" altLang="de-DE" sz="1200" b="1" dirty="0">
                <a:solidFill>
                  <a:schemeClr val="bg1"/>
                </a:solidFill>
                <a:cs typeface="Arial" pitchFamily="34" charset="0"/>
              </a:rPr>
              <a:t>Gesamt-</a:t>
            </a:r>
            <a:br>
              <a:rPr lang="de-DE" altLang="de-DE" sz="1200" b="1" dirty="0">
                <a:solidFill>
                  <a:schemeClr val="bg1"/>
                </a:solidFill>
                <a:cs typeface="Arial" pitchFamily="34" charset="0"/>
              </a:rPr>
            </a:br>
            <a:r>
              <a:rPr lang="de-DE" altLang="de-DE" sz="1200" b="1" dirty="0">
                <a:solidFill>
                  <a:schemeClr val="bg1"/>
                </a:solidFill>
                <a:cs typeface="Arial" pitchFamily="34" charset="0"/>
              </a:rPr>
              <a:t>aufwand</a:t>
            </a:r>
          </a:p>
        </p:txBody>
      </p:sp>
      <p:sp>
        <p:nvSpPr>
          <p:cNvPr id="45" name="Rectangle 224">
            <a:extLst>
              <a:ext uri="{FF2B5EF4-FFF2-40B4-BE49-F238E27FC236}">
                <a16:creationId xmlns:a16="http://schemas.microsoft.com/office/drawing/2014/main" id="{CC4D8D8C-7661-45A7-BB26-08850515122B}"/>
              </a:ext>
            </a:extLst>
          </p:cNvPr>
          <p:cNvSpPr>
            <a:spLocks noChangeArrowheads="1"/>
          </p:cNvSpPr>
          <p:nvPr/>
        </p:nvSpPr>
        <p:spPr bwMode="gray">
          <a:xfrm>
            <a:off x="6444370" y="3665208"/>
            <a:ext cx="1130748" cy="1137343"/>
          </a:xfrm>
          <a:prstGeom prst="rect">
            <a:avLst/>
          </a:prstGeom>
          <a:solidFill>
            <a:srgbClr val="13A0D3">
              <a:alpha val="60000"/>
            </a:srgbClr>
          </a:solidFill>
          <a:ln>
            <a:noFill/>
          </a:ln>
          <a:extLst/>
        </p:spPr>
        <p:txBody>
          <a:bodyPr wrap="none"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b="1" dirty="0">
                <a:solidFill>
                  <a:schemeClr val="bg1"/>
                </a:solidFill>
                <a:cs typeface="Arial" pitchFamily="34" charset="0"/>
              </a:rPr>
              <a:t>AVWL</a:t>
            </a:r>
          </a:p>
        </p:txBody>
      </p:sp>
      <p:sp>
        <p:nvSpPr>
          <p:cNvPr id="46" name="Rectangle 227">
            <a:extLst>
              <a:ext uri="{FF2B5EF4-FFF2-40B4-BE49-F238E27FC236}">
                <a16:creationId xmlns:a16="http://schemas.microsoft.com/office/drawing/2014/main" id="{4DDA866E-9E15-49EE-9177-B9282F0A22BD}"/>
              </a:ext>
            </a:extLst>
          </p:cNvPr>
          <p:cNvSpPr>
            <a:spLocks noChangeArrowheads="1"/>
          </p:cNvSpPr>
          <p:nvPr/>
        </p:nvSpPr>
        <p:spPr bwMode="gray">
          <a:xfrm>
            <a:off x="10454400" y="3663678"/>
            <a:ext cx="1130748" cy="1138873"/>
          </a:xfrm>
          <a:prstGeom prst="rect">
            <a:avLst/>
          </a:prstGeom>
          <a:solidFill>
            <a:srgbClr val="5FCD8A"/>
          </a:solidFill>
          <a:ln>
            <a:noFill/>
          </a:ln>
          <a:extLst/>
        </p:spPr>
        <p:txBody>
          <a:bodyPr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t>Arbeitgeber- </a:t>
            </a:r>
            <a:b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br>
            <a: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t>und Arbeit-nehmer-</a:t>
            </a:r>
            <a:b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br>
            <a: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t>aufwand</a:t>
            </a:r>
          </a:p>
        </p:txBody>
      </p:sp>
      <p:sp>
        <p:nvSpPr>
          <p:cNvPr id="47" name="Line 228">
            <a:extLst>
              <a:ext uri="{FF2B5EF4-FFF2-40B4-BE49-F238E27FC236}">
                <a16:creationId xmlns:a16="http://schemas.microsoft.com/office/drawing/2014/main" id="{991C78CF-41E3-4B81-B58E-825E84B5E0F8}"/>
              </a:ext>
            </a:extLst>
          </p:cNvPr>
          <p:cNvSpPr>
            <a:spLocks noChangeShapeType="1"/>
          </p:cNvSpPr>
          <p:nvPr/>
        </p:nvSpPr>
        <p:spPr bwMode="gray">
          <a:xfrm>
            <a:off x="6462212" y="3663678"/>
            <a:ext cx="5122936" cy="0"/>
          </a:xfrm>
          <a:prstGeom prst="line">
            <a:avLst/>
          </a:prstGeom>
          <a:noFill/>
          <a:ln w="9525">
            <a:solidFill>
              <a:srgbClr val="FFFFFF">
                <a:lumMod val="50000"/>
              </a:srgb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1218682" eaLnBrk="1" fontAlgn="base" latinLnBrk="0" hangingPunct="1">
              <a:lnSpc>
                <a:spcPct val="100000"/>
              </a:lnSpc>
              <a:spcBef>
                <a:spcPct val="0"/>
              </a:spcBef>
              <a:spcAft>
                <a:spcPct val="0"/>
              </a:spcAft>
              <a:buClrTx/>
              <a:buSzTx/>
              <a:buFontTx/>
              <a:buNone/>
              <a:tabLst/>
              <a:defRPr/>
            </a:pPr>
            <a:endParaRPr kumimoji="0" lang="de-DE" sz="1600" b="0" i="0" u="none" strike="noStrike" kern="0" cap="none" spc="0" normalizeH="0" baseline="0" noProof="0" dirty="0">
              <a:ln>
                <a:noFill/>
              </a:ln>
              <a:solidFill>
                <a:schemeClr val="bg1"/>
              </a:solidFill>
              <a:effectLst/>
              <a:uLnTx/>
              <a:uFillTx/>
              <a:cs typeface="Arial" pitchFamily="34" charset="0"/>
            </a:endParaRPr>
          </a:p>
        </p:txBody>
      </p:sp>
      <p:cxnSp>
        <p:nvCxnSpPr>
          <p:cNvPr id="48" name="Gerade Verbindung 63">
            <a:extLst>
              <a:ext uri="{FF2B5EF4-FFF2-40B4-BE49-F238E27FC236}">
                <a16:creationId xmlns:a16="http://schemas.microsoft.com/office/drawing/2014/main" id="{FA82FD21-4EE1-4C82-8393-1AB663761398}"/>
              </a:ext>
            </a:extLst>
          </p:cNvPr>
          <p:cNvCxnSpPr/>
          <p:nvPr/>
        </p:nvCxnSpPr>
        <p:spPr>
          <a:xfrm>
            <a:off x="6252223" y="4802551"/>
            <a:ext cx="5454801" cy="0"/>
          </a:xfrm>
          <a:prstGeom prst="line">
            <a:avLst/>
          </a:prstGeom>
          <a:noFill/>
          <a:ln w="9525" cap="flat" cmpd="sng" algn="ctr">
            <a:solidFill>
              <a:srgbClr val="000000"/>
            </a:solidFill>
            <a:prstDash val="solid"/>
          </a:ln>
          <a:effectLst/>
        </p:spPr>
      </p:cxnSp>
      <p:sp>
        <p:nvSpPr>
          <p:cNvPr id="28" name="Rechteck 27">
            <a:extLst>
              <a:ext uri="{FF2B5EF4-FFF2-40B4-BE49-F238E27FC236}">
                <a16:creationId xmlns:a16="http://schemas.microsoft.com/office/drawing/2014/main" id="{84DE1F1E-25AC-48F0-B106-8BAC320823C5}"/>
              </a:ext>
            </a:extLst>
          </p:cNvPr>
          <p:cNvSpPr/>
          <p:nvPr/>
        </p:nvSpPr>
        <p:spPr>
          <a:xfrm>
            <a:off x="479425" y="2060575"/>
            <a:ext cx="5508626" cy="3667775"/>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Inhaltsplatzhalter 7">
            <a:extLst>
              <a:ext uri="{FF2B5EF4-FFF2-40B4-BE49-F238E27FC236}">
                <a16:creationId xmlns:a16="http://schemas.microsoft.com/office/drawing/2014/main" id="{03D0BD7D-2682-4293-91C7-2C7FA15044E6}"/>
              </a:ext>
            </a:extLst>
          </p:cNvPr>
          <p:cNvSpPr txBox="1">
            <a:spLocks/>
          </p:cNvSpPr>
          <p:nvPr/>
        </p:nvSpPr>
        <p:spPr>
          <a:xfrm>
            <a:off x="721044" y="2165226"/>
            <a:ext cx="4621461" cy="354633"/>
          </a:xfrm>
          <a:prstGeom prst="rect">
            <a:avLst/>
          </a:prstGeom>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altLang="de-DE" sz="1400" b="1" i="0" u="none" strike="noStrike" kern="1200" cap="none" spc="0" normalizeH="0" baseline="0" noProof="0" dirty="0">
                <a:ln>
                  <a:noFill/>
                </a:ln>
                <a:solidFill>
                  <a:schemeClr val="bg1"/>
                </a:solidFill>
                <a:effectLst/>
                <a:uLnTx/>
                <a:uFillTx/>
                <a:latin typeface="Arial"/>
                <a:ea typeface="+mn-ea"/>
                <a:cs typeface="Arial" pitchFamily="34" charset="0"/>
              </a:rPr>
              <a:t>Vermögenswirksame Leistungen (VWL)</a:t>
            </a:r>
            <a:br>
              <a:rPr kumimoji="0" lang="de-DE" altLang="de-DE" sz="1400" b="1" i="0" u="none" strike="noStrike" kern="1200" cap="none" spc="0" normalizeH="0" baseline="0" noProof="0" dirty="0">
                <a:ln>
                  <a:noFill/>
                </a:ln>
                <a:solidFill>
                  <a:schemeClr val="bg1"/>
                </a:solidFill>
                <a:effectLst/>
                <a:uLnTx/>
                <a:uFillTx/>
                <a:latin typeface="Arial"/>
                <a:ea typeface="+mn-ea"/>
                <a:cs typeface="Arial" pitchFamily="34" charset="0"/>
              </a:rPr>
            </a:br>
            <a:r>
              <a:rPr kumimoji="0" lang="de-DE" altLang="de-DE" sz="1400" b="1" i="0" u="none" strike="noStrike" kern="1200" cap="none" spc="0" normalizeH="0" baseline="0" noProof="0" dirty="0">
                <a:ln>
                  <a:noFill/>
                </a:ln>
                <a:solidFill>
                  <a:schemeClr val="bg1"/>
                </a:solidFill>
                <a:effectLst/>
                <a:uLnTx/>
                <a:uFillTx/>
                <a:latin typeface="Arial"/>
                <a:ea typeface="+mn-ea"/>
                <a:cs typeface="Arial" pitchFamily="34" charset="0"/>
              </a:rPr>
              <a:t>verursachen hohe Zusatzkosten</a:t>
            </a:r>
            <a:r>
              <a:rPr kumimoji="0" lang="de-DE" sz="1400" b="1" i="0" u="none" strike="noStrike" kern="1200" cap="none" spc="0" normalizeH="0" baseline="0" noProof="0" dirty="0">
                <a:ln>
                  <a:noFill/>
                </a:ln>
                <a:solidFill>
                  <a:schemeClr val="bg1"/>
                </a:solidFill>
                <a:effectLst/>
                <a:uLnTx/>
                <a:uFillTx/>
                <a:latin typeface="Arial"/>
                <a:ea typeface="+mn-ea"/>
                <a:cs typeface="+mn-cs"/>
              </a:rPr>
              <a:t> </a:t>
            </a:r>
          </a:p>
        </p:txBody>
      </p:sp>
      <p:sp>
        <p:nvSpPr>
          <p:cNvPr id="33" name="Textfeld 29">
            <a:extLst>
              <a:ext uri="{FF2B5EF4-FFF2-40B4-BE49-F238E27FC236}">
                <a16:creationId xmlns:a16="http://schemas.microsoft.com/office/drawing/2014/main" id="{27C17567-0F67-4684-83B9-F98EDD76D8A2}"/>
              </a:ext>
            </a:extLst>
          </p:cNvPr>
          <p:cNvSpPr txBox="1">
            <a:spLocks noChangeArrowheads="1"/>
          </p:cNvSpPr>
          <p:nvPr/>
        </p:nvSpPr>
        <p:spPr bwMode="gray">
          <a:xfrm>
            <a:off x="447901" y="4897353"/>
            <a:ext cx="1534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dirty="0">
                <a:solidFill>
                  <a:schemeClr val="bg1"/>
                </a:solidFill>
                <a:cs typeface="Arial" pitchFamily="34" charset="0"/>
              </a:rPr>
              <a:t>27 €</a:t>
            </a:r>
            <a:br>
              <a:rPr lang="de-DE" altLang="de-DE" sz="1200" dirty="0">
                <a:solidFill>
                  <a:schemeClr val="bg1"/>
                </a:solidFill>
                <a:cs typeface="Arial" pitchFamily="34" charset="0"/>
              </a:rPr>
            </a:br>
            <a:r>
              <a:rPr lang="de-DE" altLang="de-DE" sz="1200" dirty="0">
                <a:solidFill>
                  <a:schemeClr val="bg1"/>
                </a:solidFill>
                <a:cs typeface="Arial" pitchFamily="34" charset="0"/>
              </a:rPr>
              <a:t>VWL AG-Betrag</a:t>
            </a:r>
          </a:p>
        </p:txBody>
      </p:sp>
      <p:sp>
        <p:nvSpPr>
          <p:cNvPr id="34" name="Textfeld 29">
            <a:extLst>
              <a:ext uri="{FF2B5EF4-FFF2-40B4-BE49-F238E27FC236}">
                <a16:creationId xmlns:a16="http://schemas.microsoft.com/office/drawing/2014/main" id="{664A3C30-A54E-4A96-A176-8FE9C14973CA}"/>
              </a:ext>
            </a:extLst>
          </p:cNvPr>
          <p:cNvSpPr txBox="1">
            <a:spLocks noChangeArrowheads="1"/>
          </p:cNvSpPr>
          <p:nvPr/>
        </p:nvSpPr>
        <p:spPr bwMode="gray">
          <a:xfrm>
            <a:off x="1715187" y="4897353"/>
            <a:ext cx="1453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dirty="0">
                <a:solidFill>
                  <a:schemeClr val="bg1"/>
                </a:solidFill>
                <a:cs typeface="Arial" pitchFamily="34" charset="0"/>
              </a:rPr>
              <a:t>5,40 €</a:t>
            </a:r>
            <a:br>
              <a:rPr lang="de-DE" altLang="de-DE" sz="1200" dirty="0">
                <a:solidFill>
                  <a:schemeClr val="bg1"/>
                </a:solidFill>
                <a:cs typeface="Arial" pitchFamily="34" charset="0"/>
              </a:rPr>
            </a:br>
            <a:r>
              <a:rPr lang="de-DE" altLang="de-DE" sz="1200" dirty="0">
                <a:solidFill>
                  <a:schemeClr val="bg1"/>
                </a:solidFill>
                <a:cs typeface="Arial" pitchFamily="34" charset="0"/>
              </a:rPr>
              <a:t>LNK</a:t>
            </a:r>
            <a:br>
              <a:rPr lang="de-DE" altLang="de-DE" sz="1200" dirty="0">
                <a:solidFill>
                  <a:schemeClr val="bg1"/>
                </a:solidFill>
                <a:cs typeface="Arial" pitchFamily="34" charset="0"/>
              </a:rPr>
            </a:br>
            <a:r>
              <a:rPr lang="de-DE" altLang="de-DE" sz="1200" dirty="0">
                <a:solidFill>
                  <a:schemeClr val="bg1"/>
                </a:solidFill>
                <a:cs typeface="Arial" pitchFamily="34" charset="0"/>
              </a:rPr>
              <a:t>des AG</a:t>
            </a:r>
            <a:r>
              <a:rPr lang="de-DE" altLang="de-DE" sz="1200" baseline="30000" dirty="0">
                <a:solidFill>
                  <a:schemeClr val="bg1"/>
                </a:solidFill>
                <a:cs typeface="Arial" pitchFamily="34" charset="0"/>
              </a:rPr>
              <a:t>2</a:t>
            </a:r>
            <a:endParaRPr lang="de-DE" altLang="de-DE" sz="1200" dirty="0">
              <a:solidFill>
                <a:schemeClr val="bg1"/>
              </a:solidFill>
              <a:cs typeface="Arial" pitchFamily="34" charset="0"/>
            </a:endParaRPr>
          </a:p>
        </p:txBody>
      </p:sp>
      <p:sp>
        <p:nvSpPr>
          <p:cNvPr id="35" name="Textfeld 29">
            <a:extLst>
              <a:ext uri="{FF2B5EF4-FFF2-40B4-BE49-F238E27FC236}">
                <a16:creationId xmlns:a16="http://schemas.microsoft.com/office/drawing/2014/main" id="{67D3EADB-19BC-419F-B81D-AC448E080076}"/>
              </a:ext>
            </a:extLst>
          </p:cNvPr>
          <p:cNvSpPr txBox="1">
            <a:spLocks noChangeArrowheads="1"/>
          </p:cNvSpPr>
          <p:nvPr/>
        </p:nvSpPr>
        <p:spPr bwMode="gray">
          <a:xfrm>
            <a:off x="3213247" y="4897353"/>
            <a:ext cx="13837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dirty="0">
                <a:solidFill>
                  <a:schemeClr val="bg1"/>
                </a:solidFill>
                <a:cs typeface="Arial" pitchFamily="34" charset="0"/>
              </a:rPr>
              <a:t>13,50 €</a:t>
            </a:r>
            <a:br>
              <a:rPr lang="de-DE" altLang="de-DE" sz="1200" dirty="0">
                <a:solidFill>
                  <a:schemeClr val="bg1"/>
                </a:solidFill>
                <a:cs typeface="Arial" pitchFamily="34" charset="0"/>
              </a:rPr>
            </a:br>
            <a:r>
              <a:rPr lang="de-DE" altLang="de-DE" sz="1200" dirty="0">
                <a:solidFill>
                  <a:schemeClr val="bg1"/>
                </a:solidFill>
                <a:cs typeface="Arial" pitchFamily="34" charset="0"/>
              </a:rPr>
              <a:t>AN-Abzüge</a:t>
            </a:r>
            <a:r>
              <a:rPr lang="de-DE" altLang="de-DE" sz="1200" baseline="30000" dirty="0">
                <a:solidFill>
                  <a:schemeClr val="bg1"/>
                </a:solidFill>
                <a:cs typeface="Arial" pitchFamily="34" charset="0"/>
              </a:rPr>
              <a:t>3</a:t>
            </a:r>
            <a:endParaRPr lang="de-DE" altLang="de-DE" sz="1200" strike="sngStrike" baseline="30000" dirty="0">
              <a:solidFill>
                <a:schemeClr val="bg1"/>
              </a:solidFill>
              <a:cs typeface="Arial" pitchFamily="34" charset="0"/>
            </a:endParaRPr>
          </a:p>
        </p:txBody>
      </p:sp>
      <p:sp>
        <p:nvSpPr>
          <p:cNvPr id="36" name="Textfeld 29">
            <a:extLst>
              <a:ext uri="{FF2B5EF4-FFF2-40B4-BE49-F238E27FC236}">
                <a16:creationId xmlns:a16="http://schemas.microsoft.com/office/drawing/2014/main" id="{2CF5253A-B06A-4751-969D-A2270B559DA3}"/>
              </a:ext>
            </a:extLst>
          </p:cNvPr>
          <p:cNvSpPr txBox="1">
            <a:spLocks noChangeArrowheads="1"/>
          </p:cNvSpPr>
          <p:nvPr/>
        </p:nvSpPr>
        <p:spPr bwMode="gray">
          <a:xfrm>
            <a:off x="4494109" y="4897353"/>
            <a:ext cx="13837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b="1" dirty="0">
                <a:solidFill>
                  <a:schemeClr val="bg1"/>
                </a:solidFill>
                <a:cs typeface="Arial" pitchFamily="34" charset="0"/>
              </a:rPr>
              <a:t>45,90 €</a:t>
            </a:r>
            <a:r>
              <a:rPr lang="de-DE" altLang="de-DE" sz="1200" dirty="0">
                <a:solidFill>
                  <a:schemeClr val="bg1"/>
                </a:solidFill>
                <a:cs typeface="Arial" pitchFamily="34" charset="0"/>
              </a:rPr>
              <a:t/>
            </a:r>
            <a:br>
              <a:rPr lang="de-DE" altLang="de-DE" sz="1200" dirty="0">
                <a:solidFill>
                  <a:schemeClr val="bg1"/>
                </a:solidFill>
                <a:cs typeface="Arial" pitchFamily="34" charset="0"/>
              </a:rPr>
            </a:br>
            <a:r>
              <a:rPr lang="de-DE" altLang="de-DE" sz="1200" b="1" dirty="0">
                <a:solidFill>
                  <a:schemeClr val="bg1"/>
                </a:solidFill>
                <a:cs typeface="Arial" pitchFamily="34" charset="0"/>
              </a:rPr>
              <a:t>Gesamt-</a:t>
            </a:r>
            <a:br>
              <a:rPr lang="de-DE" altLang="de-DE" sz="1200" b="1" dirty="0">
                <a:solidFill>
                  <a:schemeClr val="bg1"/>
                </a:solidFill>
                <a:cs typeface="Arial" pitchFamily="34" charset="0"/>
              </a:rPr>
            </a:br>
            <a:r>
              <a:rPr lang="de-DE" altLang="de-DE" sz="1200" b="1" dirty="0">
                <a:solidFill>
                  <a:schemeClr val="bg1"/>
                </a:solidFill>
                <a:cs typeface="Arial" pitchFamily="34" charset="0"/>
              </a:rPr>
              <a:t>aufwand</a:t>
            </a:r>
          </a:p>
        </p:txBody>
      </p:sp>
      <p:sp>
        <p:nvSpPr>
          <p:cNvPr id="37" name="Rectangle 137">
            <a:extLst>
              <a:ext uri="{FF2B5EF4-FFF2-40B4-BE49-F238E27FC236}">
                <a16:creationId xmlns:a16="http://schemas.microsoft.com/office/drawing/2014/main" id="{5F9AD39E-48AA-48B1-B666-04CD2B8587D0}"/>
              </a:ext>
            </a:extLst>
          </p:cNvPr>
          <p:cNvSpPr>
            <a:spLocks noChangeArrowheads="1"/>
          </p:cNvSpPr>
          <p:nvPr/>
        </p:nvSpPr>
        <p:spPr bwMode="gray">
          <a:xfrm>
            <a:off x="718804" y="3673323"/>
            <a:ext cx="993036" cy="1125100"/>
          </a:xfrm>
          <a:prstGeom prst="rect">
            <a:avLst/>
          </a:prstGeom>
          <a:solidFill>
            <a:srgbClr val="13A0D3">
              <a:alpha val="60000"/>
            </a:srgbClr>
          </a:solidFill>
          <a:ln>
            <a:noFill/>
          </a:ln>
          <a:extLst/>
        </p:spPr>
        <p:txBody>
          <a:bodyPr wrap="none"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b="1" dirty="0">
                <a:solidFill>
                  <a:schemeClr val="bg1"/>
                </a:solidFill>
                <a:cs typeface="Arial" pitchFamily="34" charset="0"/>
              </a:rPr>
              <a:t>VWL</a:t>
            </a:r>
          </a:p>
        </p:txBody>
      </p:sp>
      <p:sp>
        <p:nvSpPr>
          <p:cNvPr id="38" name="Rectangle 138">
            <a:extLst>
              <a:ext uri="{FF2B5EF4-FFF2-40B4-BE49-F238E27FC236}">
                <a16:creationId xmlns:a16="http://schemas.microsoft.com/office/drawing/2014/main" id="{40B50694-7A28-4208-A670-2E228F0E2CE3}"/>
              </a:ext>
            </a:extLst>
          </p:cNvPr>
          <p:cNvSpPr>
            <a:spLocks noChangeArrowheads="1"/>
          </p:cNvSpPr>
          <p:nvPr/>
        </p:nvSpPr>
        <p:spPr bwMode="gray">
          <a:xfrm>
            <a:off x="1812505" y="3463338"/>
            <a:ext cx="1110080" cy="189783"/>
          </a:xfrm>
          <a:prstGeom prst="rect">
            <a:avLst/>
          </a:prstGeom>
          <a:solidFill>
            <a:srgbClr val="13A0D3">
              <a:alpha val="60000"/>
            </a:srgbClr>
          </a:solidFill>
          <a:ln>
            <a:noFill/>
          </a:ln>
          <a:extLst/>
        </p:spPr>
        <p:txBody>
          <a:bodyPr wrap="none"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b="1" dirty="0">
                <a:solidFill>
                  <a:schemeClr val="bg1"/>
                </a:solidFill>
                <a:cs typeface="Arial" pitchFamily="34" charset="0"/>
              </a:rPr>
              <a:t>LNK</a:t>
            </a:r>
            <a:r>
              <a:rPr lang="de-DE" altLang="de-DE" sz="1200" b="1" baseline="30000" dirty="0">
                <a:solidFill>
                  <a:schemeClr val="bg1"/>
                </a:solidFill>
                <a:cs typeface="Arial" pitchFamily="34" charset="0"/>
              </a:rPr>
              <a:t>2</a:t>
            </a:r>
          </a:p>
        </p:txBody>
      </p:sp>
      <p:sp>
        <p:nvSpPr>
          <p:cNvPr id="39" name="Rectangle 139">
            <a:extLst>
              <a:ext uri="{FF2B5EF4-FFF2-40B4-BE49-F238E27FC236}">
                <a16:creationId xmlns:a16="http://schemas.microsoft.com/office/drawing/2014/main" id="{0AD56B50-CD6C-4D21-9FFB-3B7AFE31C2E0}"/>
              </a:ext>
            </a:extLst>
          </p:cNvPr>
          <p:cNvSpPr>
            <a:spLocks noChangeArrowheads="1"/>
          </p:cNvSpPr>
          <p:nvPr/>
        </p:nvSpPr>
        <p:spPr bwMode="gray">
          <a:xfrm>
            <a:off x="3023250" y="2762360"/>
            <a:ext cx="1525648" cy="699141"/>
          </a:xfrm>
          <a:prstGeom prst="rect">
            <a:avLst/>
          </a:prstGeom>
          <a:solidFill>
            <a:srgbClr val="13A0D3">
              <a:alpha val="60000"/>
            </a:srgbClr>
          </a:solidFill>
          <a:ln>
            <a:noFill/>
          </a:ln>
          <a:extLst/>
        </p:spPr>
        <p:txBody>
          <a:bodyPr wrap="none"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spcAft>
                <a:spcPct val="0"/>
              </a:spcAft>
            </a:pPr>
            <a:r>
              <a:rPr lang="de-DE" altLang="de-DE" sz="1200" b="1" dirty="0">
                <a:solidFill>
                  <a:schemeClr val="bg1"/>
                </a:solidFill>
                <a:cs typeface="Arial" pitchFamily="34" charset="0"/>
              </a:rPr>
              <a:t>Steuer und </a:t>
            </a:r>
            <a:br>
              <a:rPr lang="de-DE" altLang="de-DE" sz="1200" b="1" dirty="0">
                <a:solidFill>
                  <a:schemeClr val="bg1"/>
                </a:solidFill>
                <a:cs typeface="Arial" pitchFamily="34" charset="0"/>
              </a:rPr>
            </a:br>
            <a:r>
              <a:rPr lang="de-DE" altLang="de-DE" sz="1200" b="1" dirty="0">
                <a:solidFill>
                  <a:schemeClr val="bg1"/>
                </a:solidFill>
                <a:cs typeface="Arial" pitchFamily="34" charset="0"/>
              </a:rPr>
              <a:t>Sozialvers.-</a:t>
            </a:r>
            <a:br>
              <a:rPr lang="de-DE" altLang="de-DE" sz="1200" b="1" dirty="0">
                <a:solidFill>
                  <a:schemeClr val="bg1"/>
                </a:solidFill>
                <a:cs typeface="Arial" pitchFamily="34" charset="0"/>
              </a:rPr>
            </a:br>
            <a:r>
              <a:rPr lang="de-DE" altLang="de-DE" sz="1200" b="1" dirty="0">
                <a:solidFill>
                  <a:schemeClr val="bg1"/>
                </a:solidFill>
                <a:cs typeface="Arial" pitchFamily="34" charset="0"/>
              </a:rPr>
              <a:t>beitrag</a:t>
            </a:r>
          </a:p>
        </p:txBody>
      </p:sp>
      <p:sp>
        <p:nvSpPr>
          <p:cNvPr id="40" name="Line 142">
            <a:extLst>
              <a:ext uri="{FF2B5EF4-FFF2-40B4-BE49-F238E27FC236}">
                <a16:creationId xmlns:a16="http://schemas.microsoft.com/office/drawing/2014/main" id="{80C95D0B-7BAE-42BF-A0C7-829395D42AED}"/>
              </a:ext>
            </a:extLst>
          </p:cNvPr>
          <p:cNvSpPr>
            <a:spLocks noChangeShapeType="1"/>
          </p:cNvSpPr>
          <p:nvPr/>
        </p:nvSpPr>
        <p:spPr bwMode="gray">
          <a:xfrm>
            <a:off x="730347" y="3649755"/>
            <a:ext cx="5029297" cy="0"/>
          </a:xfrm>
          <a:prstGeom prst="line">
            <a:avLst/>
          </a:prstGeom>
          <a:noFill/>
          <a:ln w="9525">
            <a:solidFill>
              <a:srgbClr val="FFFFFF">
                <a:lumMod val="50000"/>
              </a:srgbClr>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1218682" eaLnBrk="1" fontAlgn="base" latinLnBrk="0" hangingPunct="1">
              <a:lnSpc>
                <a:spcPct val="100000"/>
              </a:lnSpc>
              <a:spcBef>
                <a:spcPct val="0"/>
              </a:spcBef>
              <a:spcAft>
                <a:spcPct val="0"/>
              </a:spcAft>
              <a:buClrTx/>
              <a:buSzTx/>
              <a:buFontTx/>
              <a:buNone/>
              <a:tabLst/>
              <a:defRPr/>
            </a:pPr>
            <a:endParaRPr kumimoji="0" lang="de-DE" sz="1600" b="0" i="0" u="none" strike="noStrike" kern="0" cap="none" spc="0" normalizeH="0" baseline="0" noProof="0" dirty="0">
              <a:ln>
                <a:noFill/>
              </a:ln>
              <a:solidFill>
                <a:schemeClr val="bg1"/>
              </a:solidFill>
              <a:effectLst/>
              <a:uLnTx/>
              <a:uFillTx/>
              <a:cs typeface="Arial" pitchFamily="34" charset="0"/>
            </a:endParaRPr>
          </a:p>
        </p:txBody>
      </p:sp>
      <p:sp>
        <p:nvSpPr>
          <p:cNvPr id="49" name="Rectangle 140">
            <a:extLst>
              <a:ext uri="{FF2B5EF4-FFF2-40B4-BE49-F238E27FC236}">
                <a16:creationId xmlns:a16="http://schemas.microsoft.com/office/drawing/2014/main" id="{14987D71-0363-4DF6-A258-B1E1D28200F2}"/>
              </a:ext>
            </a:extLst>
          </p:cNvPr>
          <p:cNvSpPr>
            <a:spLocks noChangeArrowheads="1"/>
          </p:cNvSpPr>
          <p:nvPr/>
        </p:nvSpPr>
        <p:spPr bwMode="gray">
          <a:xfrm>
            <a:off x="4649563" y="2762360"/>
            <a:ext cx="1110080" cy="2036063"/>
          </a:xfrm>
          <a:prstGeom prst="rect">
            <a:avLst/>
          </a:prstGeom>
          <a:solidFill>
            <a:srgbClr val="5FCD8A"/>
          </a:solidFill>
          <a:ln>
            <a:noFill/>
          </a:ln>
          <a:extLst/>
        </p:spPr>
        <p:txBody>
          <a:bodyPr lIns="0" tIns="0" rIns="0" bIns="360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t>Arbeitgeber- </a:t>
            </a:r>
            <a:b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br>
            <a: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t>und </a:t>
            </a:r>
            <a:b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br>
            <a: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t>Arbeit-</a:t>
            </a:r>
            <a:b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br>
            <a: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t>nehmer-</a:t>
            </a:r>
            <a:b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br>
            <a:r>
              <a:rPr kumimoji="0" lang="de-DE" altLang="de-DE" sz="1200" b="1" i="0" u="none" strike="noStrike" kern="0" cap="none" spc="0" normalizeH="0" baseline="0" noProof="0" dirty="0">
                <a:ln>
                  <a:noFill/>
                </a:ln>
                <a:solidFill>
                  <a:schemeClr val="tx1"/>
                </a:solidFill>
                <a:effectLst/>
                <a:uLnTx/>
                <a:uFillTx/>
                <a:latin typeface="Arial" pitchFamily="34" charset="0"/>
                <a:cs typeface="Arial" pitchFamily="34" charset="0"/>
              </a:rPr>
              <a:t>aufwand</a:t>
            </a:r>
          </a:p>
        </p:txBody>
      </p:sp>
      <p:cxnSp>
        <p:nvCxnSpPr>
          <p:cNvPr id="50" name="Gerade Verbindung 45">
            <a:extLst>
              <a:ext uri="{FF2B5EF4-FFF2-40B4-BE49-F238E27FC236}">
                <a16:creationId xmlns:a16="http://schemas.microsoft.com/office/drawing/2014/main" id="{35B31AA7-72D0-4827-B651-B7ED7EBACB37}"/>
              </a:ext>
            </a:extLst>
          </p:cNvPr>
          <p:cNvCxnSpPr/>
          <p:nvPr/>
        </p:nvCxnSpPr>
        <p:spPr>
          <a:xfrm>
            <a:off x="583299" y="4798423"/>
            <a:ext cx="5355094" cy="0"/>
          </a:xfrm>
          <a:prstGeom prst="line">
            <a:avLst/>
          </a:prstGeom>
          <a:noFill/>
          <a:ln w="9525" cap="flat" cmpd="sng" algn="ctr">
            <a:solidFill>
              <a:srgbClr val="000000"/>
            </a:solidFill>
            <a:prstDash val="solid"/>
          </a:ln>
          <a:effectLst/>
        </p:spPr>
      </p:cxnSp>
      <p:sp>
        <p:nvSpPr>
          <p:cNvPr id="51" name="Rechteck 50">
            <a:extLst>
              <a:ext uri="{FF2B5EF4-FFF2-40B4-BE49-F238E27FC236}">
                <a16:creationId xmlns:a16="http://schemas.microsoft.com/office/drawing/2014/main" id="{EB907FB1-7CE9-4F58-90AF-0779393FD4FD}"/>
              </a:ext>
            </a:extLst>
          </p:cNvPr>
          <p:cNvSpPr/>
          <p:nvPr/>
        </p:nvSpPr>
        <p:spPr>
          <a:xfrm>
            <a:off x="371643" y="5715537"/>
            <a:ext cx="11232813" cy="398459"/>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lvl="0" algn="ctr" defTabSz="1218682"/>
            <a:endParaRPr lang="de-DE" sz="1600" b="1" kern="0" dirty="0">
              <a:solidFill>
                <a:schemeClr val="accent4"/>
              </a:solidFill>
            </a:endParaRPr>
          </a:p>
          <a:p>
            <a:pPr lvl="0" algn="ctr" defTabSz="1218682"/>
            <a:endParaRPr lang="de-DE" sz="1600" b="1" kern="0" dirty="0">
              <a:solidFill>
                <a:schemeClr val="accent4"/>
              </a:solidFill>
            </a:endParaRPr>
          </a:p>
          <a:p>
            <a:pPr lvl="0" defTabSz="1218682"/>
            <a:r>
              <a:rPr lang="de-DE" sz="1600" b="1" kern="0" dirty="0">
                <a:solidFill>
                  <a:schemeClr val="accent4"/>
                </a:solidFill>
              </a:rPr>
              <a:t>Steuer- und Sozialversicherungsfreiheit (§ 3.63 EStG) – starke Argumente für Arbeitgeber und Arbeitnehmer. </a:t>
            </a:r>
          </a:p>
          <a:p>
            <a:pPr lvl="0" algn="ctr" defTabSz="1218682"/>
            <a:endParaRPr lang="de-DE" sz="1600" b="1" kern="0" dirty="0">
              <a:solidFill>
                <a:schemeClr val="accent4"/>
              </a:solidFill>
            </a:endParaRPr>
          </a:p>
          <a:p>
            <a:pPr lvl="0" algn="ctr" defTabSz="1218682"/>
            <a:endParaRPr lang="de-DE" sz="1600" b="1" kern="0" dirty="0">
              <a:solidFill>
                <a:schemeClr val="accent4"/>
              </a:solidFill>
            </a:endParaRPr>
          </a:p>
        </p:txBody>
      </p:sp>
    </p:spTree>
    <p:extLst>
      <p:ext uri="{BB962C8B-B14F-4D97-AF65-F5344CB8AC3E}">
        <p14:creationId xmlns:p14="http://schemas.microsoft.com/office/powerpoint/2010/main" val="14766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15CE6-541C-43F8-A67F-A13DC09AD60B}"/>
              </a:ext>
            </a:extLst>
          </p:cNvPr>
          <p:cNvSpPr>
            <a:spLocks noGrp="1"/>
          </p:cNvSpPr>
          <p:nvPr>
            <p:ph type="title"/>
          </p:nvPr>
        </p:nvSpPr>
        <p:spPr/>
        <p:txBody>
          <a:bodyPr/>
          <a:lstStyle/>
          <a:p>
            <a:r>
              <a:rPr lang="de-DE" dirty="0"/>
              <a:t>Betriebliche Altersversorgung ist ein Turbo für vermögenswirksame Leistungen</a:t>
            </a:r>
            <a:endParaRPr lang="en-GB" dirty="0"/>
          </a:p>
        </p:txBody>
      </p:sp>
      <p:sp>
        <p:nvSpPr>
          <p:cNvPr id="3" name="Foliennummernplatzhalter 2">
            <a:extLst>
              <a:ext uri="{FF2B5EF4-FFF2-40B4-BE49-F238E27FC236}">
                <a16:creationId xmlns:a16="http://schemas.microsoft.com/office/drawing/2014/main" id="{D0B694B5-21AE-4E83-9C1F-21FD4A3D8905}"/>
              </a:ext>
            </a:extLst>
          </p:cNvPr>
          <p:cNvSpPr>
            <a:spLocks noGrp="1"/>
          </p:cNvSpPr>
          <p:nvPr>
            <p:ph type="sldNum" sz="quarter" idx="11"/>
          </p:nvPr>
        </p:nvSpPr>
        <p:spPr/>
        <p:txBody>
          <a:bodyPr/>
          <a:lstStyle/>
          <a:p>
            <a:fld id="{56C449F3-BD9D-48DC-BFF1-0F66671DA7C6}" type="slidenum">
              <a:rPr lang="de-DE" smtClean="0"/>
              <a:pPr/>
              <a:t>16</a:t>
            </a:fld>
            <a:endParaRPr lang="de-DE" dirty="0"/>
          </a:p>
        </p:txBody>
      </p:sp>
      <p:sp>
        <p:nvSpPr>
          <p:cNvPr id="4" name="Textplatzhalter 3">
            <a:extLst>
              <a:ext uri="{FF2B5EF4-FFF2-40B4-BE49-F238E27FC236}">
                <a16:creationId xmlns:a16="http://schemas.microsoft.com/office/drawing/2014/main" id="{22654398-1512-419D-8186-91047C4522E1}"/>
              </a:ext>
            </a:extLst>
          </p:cNvPr>
          <p:cNvSpPr>
            <a:spLocks noGrp="1"/>
          </p:cNvSpPr>
          <p:nvPr>
            <p:ph type="body" sz="quarter" idx="12"/>
          </p:nvPr>
        </p:nvSpPr>
        <p:spPr/>
        <p:txBody>
          <a:bodyPr/>
          <a:lstStyle/>
          <a:p>
            <a:pPr lvl="0">
              <a:buClr>
                <a:srgbClr val="003781"/>
              </a:buClr>
            </a:pPr>
            <a:r>
              <a:rPr lang="de-DE" dirty="0"/>
              <a:t>Betriebliche Altersversorgung | Arbeitnehmerfinanzierung</a:t>
            </a:r>
          </a:p>
          <a:p>
            <a:pPr lvl="0">
              <a:buClr>
                <a:srgbClr val="003781"/>
              </a:buClr>
            </a:pPr>
            <a:endParaRPr lang="de-DE" dirty="0"/>
          </a:p>
          <a:p>
            <a:endParaRPr lang="en-GB" dirty="0"/>
          </a:p>
        </p:txBody>
      </p:sp>
      <p:sp>
        <p:nvSpPr>
          <p:cNvPr id="8" name="Fußzeilenplatzhalter 7">
            <a:extLst>
              <a:ext uri="{FF2B5EF4-FFF2-40B4-BE49-F238E27FC236}">
                <a16:creationId xmlns:a16="http://schemas.microsoft.com/office/drawing/2014/main" id="{71358F3C-9FBA-4558-AB46-81137F083D83}"/>
              </a:ext>
            </a:extLst>
          </p:cNvPr>
          <p:cNvSpPr txBox="1">
            <a:spLocks/>
          </p:cNvSpPr>
          <p:nvPr/>
        </p:nvSpPr>
        <p:spPr>
          <a:xfrm>
            <a:off x="479425" y="6103423"/>
            <a:ext cx="10419633" cy="479914"/>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a:t>
            </a:r>
            <a:r>
              <a:rPr kumimoji="0" lang="de-DE" sz="800" b="0" i="0" u="none" strike="noStrike" kern="1200" cap="none" spc="0" normalizeH="0" baseline="0" noProof="0" dirty="0">
                <a:ln>
                  <a:noFill/>
                </a:ln>
                <a:solidFill>
                  <a:schemeClr val="bg1"/>
                </a:solidFill>
                <a:effectLst/>
                <a:uLnTx/>
                <a:uFillTx/>
                <a:latin typeface="Arial"/>
                <a:ea typeface="+mn-ea"/>
                <a:cs typeface="+mn-cs"/>
              </a:rPr>
              <a:t> VWL-Einbeziehung als AG-Finanzierung (</a:t>
            </a:r>
            <a:r>
              <a:rPr kumimoji="0" lang="de-DE" sz="800" b="1" i="0" u="none" strike="noStrike" kern="1200" cap="none" spc="0" normalizeH="0" baseline="0" noProof="0" dirty="0">
                <a:ln>
                  <a:noFill/>
                </a:ln>
                <a:solidFill>
                  <a:schemeClr val="bg1"/>
                </a:solidFill>
                <a:effectLst/>
                <a:uLnTx/>
                <a:uFillTx/>
                <a:latin typeface="Arial"/>
                <a:ea typeface="+mn-ea"/>
                <a:cs typeface="+mn-cs"/>
              </a:rPr>
              <a:t>AVWL-Rente</a:t>
            </a:r>
            <a:r>
              <a:rPr kumimoji="0" lang="de-DE" sz="800" b="0" i="0" u="none" strike="noStrike" kern="1200" cap="none" spc="0" normalizeH="0" baseline="0" noProof="0" dirty="0">
                <a:ln>
                  <a:noFill/>
                </a:ln>
                <a:solidFill>
                  <a:schemeClr val="bg1"/>
                </a:solidFill>
                <a:effectLst/>
                <a:uLnTx/>
                <a:uFillTx/>
                <a:latin typeface="Arial"/>
                <a:ea typeface="+mn-ea"/>
                <a:cs typeface="+mn-cs"/>
              </a:rPr>
              <a:t> = altersvorsorgewirksame Leistungen); </a:t>
            </a:r>
            <a:r>
              <a:rPr kumimoji="0" lang="de-DE" sz="800" b="1" i="0" u="none" strike="noStrike" kern="1200" cap="none" spc="0" normalizeH="0" baseline="0" noProof="0" dirty="0">
                <a:ln>
                  <a:noFill/>
                </a:ln>
                <a:solidFill>
                  <a:schemeClr val="bg1"/>
                </a:solidFill>
                <a:effectLst/>
                <a:uLnTx/>
                <a:uFillTx/>
                <a:latin typeface="Arial"/>
                <a:ea typeface="+mn-ea"/>
                <a:cs typeface="+mn-cs"/>
              </a:rPr>
              <a:t>Steuer und Sozialversicherung: </a:t>
            </a:r>
            <a:r>
              <a:rPr kumimoji="0" lang="de-DE" sz="800" b="0" i="0" u="none" strike="noStrike" kern="1200" cap="none" spc="0" normalizeH="0" baseline="0" noProof="0" dirty="0">
                <a:ln>
                  <a:noFill/>
                </a:ln>
                <a:solidFill>
                  <a:schemeClr val="bg1"/>
                </a:solidFill>
                <a:effectLst/>
                <a:uLnTx/>
                <a:uFillTx/>
                <a:latin typeface="Arial"/>
                <a:ea typeface="+mn-ea"/>
                <a:cs typeface="+mn-cs"/>
              </a:rPr>
              <a:t> StKl. I, KiSt. 8 %, GKV inkl. Zusatzbeitrag von 1,3 %, GPV inkl. Beitragszuschlag für Kinderlose. Die Berechnungen basieren auf den steuer- und sozialversicherungsrechtlichen Regelungen des Jahres 2022. Die Entgeltumwandlung kann zu geringeren Leistungen aus den gesetzlichen Sozialsystemen führen. Die Leistungen sind individuell zu versteuern und unterliegen in der Regel der Beitragspflicht in der gesetzlichen Kranken- und Pflegeversicherung.</a:t>
            </a:r>
          </a:p>
        </p:txBody>
      </p:sp>
      <p:sp>
        <p:nvSpPr>
          <p:cNvPr id="9" name="Inhaltsplatzhalter 7">
            <a:extLst>
              <a:ext uri="{FF2B5EF4-FFF2-40B4-BE49-F238E27FC236}">
                <a16:creationId xmlns:a16="http://schemas.microsoft.com/office/drawing/2014/main" id="{B4014771-D46F-4839-9319-EB6BAF1462A6}"/>
              </a:ext>
            </a:extLst>
          </p:cNvPr>
          <p:cNvSpPr txBox="1">
            <a:spLocks/>
          </p:cNvSpPr>
          <p:nvPr/>
        </p:nvSpPr>
        <p:spPr>
          <a:xfrm>
            <a:off x="491744" y="2060575"/>
            <a:ext cx="8142942" cy="354633"/>
          </a:xfrm>
          <a:prstGeom prst="rect">
            <a:avLst/>
          </a:prstGeom>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altLang="de-DE" sz="1400" b="1" i="0" u="none" strike="noStrike" kern="1200" cap="none" spc="0" normalizeH="0" baseline="0" noProof="0">
                <a:ln>
                  <a:noFill/>
                </a:ln>
                <a:solidFill>
                  <a:srgbClr val="003781"/>
                </a:solidFill>
                <a:effectLst/>
                <a:uLnTx/>
                <a:uFillTx/>
                <a:latin typeface="Arial"/>
                <a:ea typeface="+mn-ea"/>
                <a:cs typeface="+mn-cs"/>
              </a:rPr>
              <a:t>Anlage von </a:t>
            </a:r>
            <a:r>
              <a:rPr kumimoji="0" lang="de-DE" sz="1400" b="1" i="0" u="none" strike="noStrike" kern="1200" cap="none" spc="0" normalizeH="0" baseline="0" noProof="0">
                <a:ln>
                  <a:noFill/>
                </a:ln>
                <a:solidFill>
                  <a:srgbClr val="003781"/>
                </a:solidFill>
                <a:effectLst/>
                <a:uLnTx/>
                <a:uFillTx/>
                <a:latin typeface="Arial"/>
                <a:ea typeface="+mn-ea"/>
                <a:cs typeface="+mn-cs"/>
              </a:rPr>
              <a:t>vermögenswirksamen Leistungen im Vergleich:</a:t>
            </a:r>
            <a:endParaRPr kumimoji="0" lang="de-DE" sz="1400" b="1" i="0" u="none" strike="noStrike" kern="1200" cap="none" spc="0" normalizeH="0" baseline="0" noProof="0" dirty="0">
              <a:ln>
                <a:noFill/>
              </a:ln>
              <a:solidFill>
                <a:srgbClr val="003781"/>
              </a:solidFill>
              <a:effectLst/>
              <a:uLnTx/>
              <a:uFillTx/>
              <a:latin typeface="Arial"/>
              <a:ea typeface="+mn-ea"/>
              <a:cs typeface="+mn-cs"/>
            </a:endParaRPr>
          </a:p>
        </p:txBody>
      </p:sp>
      <p:graphicFrame>
        <p:nvGraphicFramePr>
          <p:cNvPr id="10" name="Group 272">
            <a:extLst>
              <a:ext uri="{FF2B5EF4-FFF2-40B4-BE49-F238E27FC236}">
                <a16:creationId xmlns:a16="http://schemas.microsoft.com/office/drawing/2014/main" id="{5403C141-4F96-407E-96F7-CACB064DA1E9}"/>
              </a:ext>
            </a:extLst>
          </p:cNvPr>
          <p:cNvGraphicFramePr>
            <a:graphicFrameLocks noGrp="1"/>
          </p:cNvGraphicFramePr>
          <p:nvPr>
            <p:extLst>
              <p:ext uri="{D42A27DB-BD31-4B8C-83A1-F6EECF244321}">
                <p14:modId xmlns:p14="http://schemas.microsoft.com/office/powerpoint/2010/main" val="144356686"/>
              </p:ext>
            </p:extLst>
          </p:nvPr>
        </p:nvGraphicFramePr>
        <p:xfrm>
          <a:off x="485498" y="2312047"/>
          <a:ext cx="11214758" cy="3108882"/>
        </p:xfrm>
        <a:graphic>
          <a:graphicData uri="http://schemas.openxmlformats.org/drawingml/2006/table">
            <a:tbl>
              <a:tblPr/>
              <a:tblGrid>
                <a:gridCol w="4049631">
                  <a:extLst>
                    <a:ext uri="{9D8B030D-6E8A-4147-A177-3AD203B41FA5}">
                      <a16:colId xmlns:a16="http://schemas.microsoft.com/office/drawing/2014/main" val="20000"/>
                    </a:ext>
                  </a:extLst>
                </a:gridCol>
                <a:gridCol w="2794819">
                  <a:extLst>
                    <a:ext uri="{9D8B030D-6E8A-4147-A177-3AD203B41FA5}">
                      <a16:colId xmlns:a16="http://schemas.microsoft.com/office/drawing/2014/main" val="20001"/>
                    </a:ext>
                  </a:extLst>
                </a:gridCol>
                <a:gridCol w="4370308">
                  <a:extLst>
                    <a:ext uri="{9D8B030D-6E8A-4147-A177-3AD203B41FA5}">
                      <a16:colId xmlns:a16="http://schemas.microsoft.com/office/drawing/2014/main" val="20002"/>
                    </a:ext>
                  </a:extLst>
                </a:gridCol>
              </a:tblGrid>
              <a:tr h="363132">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endParaRPr kumimoji="0" lang="de-DE" altLang="de-DE" sz="900" b="1" i="0" u="none" strike="noStrike" cap="none" normalizeH="0" baseline="0" dirty="0">
                        <a:ln>
                          <a:noFill/>
                        </a:ln>
                        <a:solidFill>
                          <a:schemeClr val="bg1"/>
                        </a:solidFill>
                        <a:effectLst/>
                        <a:latin typeface="Arial" pitchFamily="34" charset="0"/>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defRPr/>
                      </a:pPr>
                      <a:r>
                        <a:rPr lang="de-DE" altLang="de-DE" sz="900" b="1" dirty="0">
                          <a:solidFill>
                            <a:schemeClr val="bg1"/>
                          </a:solidFill>
                          <a:cs typeface="Arial" pitchFamily="34" charset="0"/>
                        </a:rPr>
                        <a:t>Ohne bAV: </a:t>
                      </a:r>
                      <a:r>
                        <a:rPr lang="de-DE" altLang="de-DE" sz="900" dirty="0">
                          <a:solidFill>
                            <a:schemeClr val="bg1"/>
                          </a:solidFill>
                          <a:cs typeface="Arial" pitchFamily="34" charset="0"/>
                        </a:rPr>
                        <a:t>VWL-Beitrag von 27 € mit </a:t>
                      </a:r>
                      <a:br>
                        <a:rPr lang="de-DE" altLang="de-DE" sz="900" dirty="0">
                          <a:solidFill>
                            <a:schemeClr val="bg1"/>
                          </a:solidFill>
                          <a:cs typeface="Arial" pitchFamily="34" charset="0"/>
                        </a:rPr>
                      </a:br>
                      <a:r>
                        <a:rPr lang="de-DE" altLang="de-DE" sz="900" dirty="0">
                          <a:solidFill>
                            <a:schemeClr val="bg1"/>
                          </a:solidFill>
                          <a:cs typeface="Arial" pitchFamily="34" charset="0"/>
                        </a:rPr>
                        <a:t>Aufstockung des Arbeitnehmers auf 40 €</a:t>
                      </a:r>
                      <a:endParaRPr lang="de-DE" altLang="de-DE" sz="900" baseline="30000" dirty="0">
                        <a:solidFill>
                          <a:schemeClr val="bg1"/>
                        </a:solidFill>
                        <a:cs typeface="Arial" pitchFamily="34" charset="0"/>
                      </a:endParaRPr>
                    </a:p>
                  </a:txBody>
                  <a:tcPr marR="0"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defRPr/>
                      </a:pPr>
                      <a:r>
                        <a:rPr lang="de-DE" altLang="de-DE" sz="900" b="1" dirty="0">
                          <a:solidFill>
                            <a:schemeClr val="bg1"/>
                          </a:solidFill>
                          <a:cs typeface="Arial" pitchFamily="34" charset="0"/>
                        </a:rPr>
                        <a:t>Mit bAV nach § 3.63 EStG: </a:t>
                      </a:r>
                      <a:r>
                        <a:rPr lang="de-DE" altLang="de-DE" sz="900" b="0" dirty="0">
                          <a:solidFill>
                            <a:schemeClr val="bg1"/>
                          </a:solidFill>
                          <a:cs typeface="Arial" pitchFamily="34" charset="0"/>
                        </a:rPr>
                        <a:t>AVWL-Beitrag von 27 € mit</a:t>
                      </a:r>
                      <a:r>
                        <a:rPr lang="de-DE" altLang="de-DE" sz="900" b="0" baseline="0" dirty="0">
                          <a:solidFill>
                            <a:schemeClr val="bg1"/>
                          </a:solidFill>
                          <a:cs typeface="Arial" pitchFamily="34" charset="0"/>
                        </a:rPr>
                        <a:t> zusätzlicher</a:t>
                      </a:r>
                      <a:r>
                        <a:rPr lang="de-DE" altLang="de-DE" sz="900" b="0" dirty="0">
                          <a:solidFill>
                            <a:schemeClr val="bg1"/>
                          </a:solidFill>
                          <a:cs typeface="Arial" pitchFamily="34" charset="0"/>
                        </a:rPr>
                        <a:t> Entgeltumwandlung des Arbeitnehmers</a:t>
                      </a:r>
                      <a:r>
                        <a:rPr lang="de-DE" altLang="de-DE" sz="900" baseline="30000" dirty="0">
                          <a:solidFill>
                            <a:schemeClr val="bg1"/>
                          </a:solidFill>
                          <a:cs typeface="Arial" pitchFamily="34" charset="0"/>
                        </a:rPr>
                        <a:t>1</a:t>
                      </a:r>
                      <a:endParaRPr lang="de-DE" altLang="de-DE" sz="900" b="0" dirty="0">
                        <a:solidFill>
                          <a:schemeClr val="bg1"/>
                        </a:solidFill>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de-DE" altLang="de-DE" sz="900" b="1" i="0" u="none" strike="noStrike" cap="none" normalizeH="0" baseline="0" dirty="0">
                          <a:ln>
                            <a:noFill/>
                          </a:ln>
                          <a:solidFill>
                            <a:schemeClr val="bg1"/>
                          </a:solidFill>
                          <a:effectLst/>
                          <a:latin typeface="Arial" pitchFamily="34" charset="0"/>
                          <a:cs typeface="Arial" pitchFamily="34" charset="0"/>
                        </a:rPr>
                        <a:t>Gehaltsabrechnung</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de-DE" altLang="de-DE" sz="900" b="1" i="0" u="none" strike="noStrike" cap="none" normalizeH="0" baseline="0" dirty="0">
                          <a:ln>
                            <a:noFill/>
                          </a:ln>
                          <a:solidFill>
                            <a:schemeClr val="bg1"/>
                          </a:solidFill>
                          <a:effectLst/>
                          <a:latin typeface="Arial" pitchFamily="34" charset="0"/>
                          <a:cs typeface="Arial" pitchFamily="34" charset="0"/>
                        </a:rPr>
                        <a:t>Klassische VWL (z. B. Bausparen)</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de-DE" altLang="de-DE" sz="900" b="1" i="0" u="none" strike="noStrike" cap="none" normalizeH="0" baseline="0" dirty="0">
                          <a:ln>
                            <a:noFill/>
                          </a:ln>
                          <a:solidFill>
                            <a:schemeClr val="bg1"/>
                          </a:solidFill>
                          <a:effectLst/>
                          <a:latin typeface="Arial" pitchFamily="34" charset="0"/>
                          <a:cs typeface="Arial" pitchFamily="34" charset="0"/>
                        </a:rPr>
                        <a:t>VWL in bAV plus Entgeltumwandlung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Bruttogehalt</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3.500 €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3.500 €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VWL klassisch</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de-DE" altLang="de-DE" sz="900" b="1" i="0" u="none" strike="noStrike" kern="1200" cap="none" normalizeH="0" baseline="0" dirty="0">
                          <a:ln>
                            <a:noFill/>
                          </a:ln>
                          <a:solidFill>
                            <a:schemeClr val="bg1"/>
                          </a:solidFill>
                          <a:effectLst/>
                          <a:latin typeface="Arial" pitchFamily="34" charset="0"/>
                          <a:ea typeface="+mn-ea"/>
                          <a:cs typeface="Arial" pitchFamily="34" charset="0"/>
                        </a:rPr>
                        <a:t>+ 27 €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endPar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AVWL-Beitrag</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endPar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1" i="0" u="none" strike="noStrike" kern="1200" cap="none" normalizeH="0" baseline="0" dirty="0">
                          <a:ln>
                            <a:noFill/>
                          </a:ln>
                          <a:solidFill>
                            <a:schemeClr val="bg1"/>
                          </a:solidFill>
                          <a:effectLst/>
                          <a:latin typeface="Arial" pitchFamily="34" charset="0"/>
                          <a:ea typeface="+mn-ea"/>
                          <a:cs typeface="Arial" pitchFamily="34" charset="0"/>
                        </a:rPr>
                        <a:t>+ 27 €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Entgeltumwandlung</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endPar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de-DE" altLang="de-DE" sz="900" b="1" i="0" u="none" strike="noStrike" kern="1200" cap="none" normalizeH="0" baseline="0" dirty="0">
                          <a:ln>
                            <a:noFill/>
                          </a:ln>
                          <a:solidFill>
                            <a:schemeClr val="bg1"/>
                          </a:solidFill>
                          <a:effectLst/>
                          <a:latin typeface="Arial" pitchFamily="34" charset="0"/>
                          <a:ea typeface="+mn-ea"/>
                          <a:cs typeface="Arial" pitchFamily="34" charset="0"/>
                        </a:rPr>
                        <a:t>51 €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062531"/>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kern="1200" cap="none" normalizeH="0" baseline="0" dirty="0">
                          <a:ln>
                            <a:noFill/>
                          </a:ln>
                          <a:solidFill>
                            <a:schemeClr val="bg1"/>
                          </a:solidFill>
                          <a:effectLst/>
                          <a:latin typeface="+mn-lt"/>
                          <a:ea typeface="+mn-ea"/>
                          <a:cs typeface="+mn-cs"/>
                        </a:rPr>
                        <a:t>Gesetzlicher AG-Zuschuss</a:t>
                      </a:r>
                      <a:endParaRPr kumimoji="0" lang="de-DE" altLang="de-DE" sz="900" b="0" i="0" u="none" strike="noStrike" kern="1200" cap="none" normalizeH="0" baseline="30000" dirty="0">
                        <a:ln>
                          <a:noFill/>
                        </a:ln>
                        <a:solidFill>
                          <a:schemeClr val="bg1"/>
                        </a:solidFill>
                        <a:effectLst/>
                        <a:latin typeface="Arial" pitchFamily="34" charset="0"/>
                        <a:ea typeface="+mn-ea"/>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endPar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1" i="0" u="none" strike="noStrike" kern="1200" cap="none" normalizeH="0" baseline="0" dirty="0">
                          <a:ln>
                            <a:noFill/>
                          </a:ln>
                          <a:solidFill>
                            <a:schemeClr val="bg1"/>
                          </a:solidFill>
                          <a:effectLst/>
                          <a:latin typeface="Arial" pitchFamily="34" charset="0"/>
                          <a:ea typeface="+mn-ea"/>
                          <a:cs typeface="Arial" pitchFamily="34" charset="0"/>
                        </a:rPr>
                        <a:t>+ 8 €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1" i="0" u="none" strike="noStrike" cap="none" normalizeH="0" baseline="0" dirty="0">
                          <a:ln>
                            <a:noFill/>
                          </a:ln>
                          <a:solidFill>
                            <a:schemeClr val="bg1"/>
                          </a:solidFill>
                          <a:effectLst/>
                          <a:latin typeface="Arial" pitchFamily="34" charset="0"/>
                          <a:cs typeface="Arial" pitchFamily="34" charset="0"/>
                        </a:rPr>
                        <a:t>Abgabenpflichtiges Gehalt</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3.527 €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3.449 €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6"/>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cap="none" normalizeH="0" baseline="0" dirty="0">
                          <a:ln>
                            <a:noFill/>
                          </a:ln>
                          <a:solidFill>
                            <a:schemeClr val="bg1"/>
                          </a:solidFill>
                          <a:effectLst/>
                          <a:latin typeface="Arial" pitchFamily="34" charset="0"/>
                          <a:cs typeface="Arial" pitchFamily="34" charset="0"/>
                        </a:rPr>
                        <a:t>./. Steuern + Sozialversicherung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- 1.274 €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  1.237 €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1" i="0" u="none" strike="noStrike" cap="none" normalizeH="0" baseline="0" dirty="0">
                          <a:ln>
                            <a:noFill/>
                          </a:ln>
                          <a:solidFill>
                            <a:schemeClr val="bg1"/>
                          </a:solidFill>
                          <a:effectLst/>
                          <a:latin typeface="Arial" pitchFamily="34" charset="0"/>
                          <a:cs typeface="Arial" pitchFamily="34" charset="0"/>
                        </a:rPr>
                        <a:t>Nettogehalt</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cap="none" normalizeH="0" baseline="0" dirty="0">
                          <a:ln>
                            <a:noFill/>
                          </a:ln>
                          <a:solidFill>
                            <a:schemeClr val="bg1"/>
                          </a:solidFill>
                          <a:effectLst/>
                          <a:latin typeface="Arial" pitchFamily="34" charset="0"/>
                          <a:cs typeface="Arial" pitchFamily="34" charset="0"/>
                        </a:rPr>
                        <a:t>2.253 €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900" b="0" i="0" u="none" strike="noStrike" cap="none" normalizeH="0" baseline="0" dirty="0">
                        <a:ln>
                          <a:noFill/>
                        </a:ln>
                        <a:solidFill>
                          <a:schemeClr val="bg1"/>
                        </a:solidFill>
                        <a:effectLst/>
                        <a:latin typeface="Arial" pitchFamily="34" charset="0"/>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8"/>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cap="none" normalizeH="0" baseline="0" dirty="0">
                          <a:ln>
                            <a:noFill/>
                          </a:ln>
                          <a:solidFill>
                            <a:schemeClr val="bg1"/>
                          </a:solidFill>
                          <a:effectLst/>
                          <a:latin typeface="Arial" pitchFamily="34" charset="0"/>
                          <a:cs typeface="Arial" pitchFamily="34" charset="0"/>
                        </a:rPr>
                        <a:t>./. VWL-Sparbeitrag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cap="none" normalizeH="0" baseline="0" dirty="0">
                          <a:ln>
                            <a:noFill/>
                          </a:ln>
                          <a:solidFill>
                            <a:schemeClr val="bg1"/>
                          </a:solidFill>
                          <a:effectLst/>
                          <a:latin typeface="Arial" pitchFamily="34" charset="0"/>
                          <a:cs typeface="Arial" pitchFamily="34" charset="0"/>
                        </a:rPr>
                        <a:t>- 40 €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900" b="0" i="0" u="none" strike="noStrike" cap="none" normalizeH="0" baseline="0" dirty="0">
                        <a:ln>
                          <a:noFill/>
                        </a:ln>
                        <a:solidFill>
                          <a:schemeClr val="bg1"/>
                        </a:solidFill>
                        <a:effectLst/>
                        <a:latin typeface="Arial" pitchFamily="34" charset="0"/>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900" b="0" i="0" u="none" strike="noStrike" cap="none" normalizeH="0" baseline="0" dirty="0">
                          <a:ln>
                            <a:noFill/>
                          </a:ln>
                          <a:solidFill>
                            <a:schemeClr val="bg1"/>
                          </a:solidFill>
                          <a:effectLst/>
                          <a:latin typeface="Arial" pitchFamily="34" charset="0"/>
                          <a:cs typeface="Arial" pitchFamily="34" charset="0"/>
                        </a:rPr>
                        <a:t>Nettoauszahlung</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2.213 €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kern="1200" cap="none" normalizeH="0" baseline="0" dirty="0">
                          <a:ln>
                            <a:noFill/>
                          </a:ln>
                          <a:solidFill>
                            <a:schemeClr val="bg1"/>
                          </a:solidFill>
                          <a:effectLst/>
                          <a:latin typeface="Arial" pitchFamily="34" charset="0"/>
                          <a:ea typeface="+mn-ea"/>
                          <a:cs typeface="Arial" pitchFamily="34" charset="0"/>
                        </a:rPr>
                        <a:t>2.213 €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346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1" i="0" u="none" strike="noStrike" cap="none" normalizeH="0" baseline="0" dirty="0">
                          <a:ln>
                            <a:noFill/>
                          </a:ln>
                          <a:solidFill>
                            <a:schemeClr val="bg1"/>
                          </a:solidFill>
                          <a:effectLst/>
                          <a:latin typeface="Arial" pitchFamily="34" charset="0"/>
                          <a:cs typeface="Arial" pitchFamily="34" charset="0"/>
                        </a:rPr>
                        <a:t>Gesamter monatlicher Sparbetrag</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1" i="0" u="none" strike="noStrike" cap="none" normalizeH="0" baseline="0" dirty="0">
                          <a:ln>
                            <a:noFill/>
                          </a:ln>
                          <a:solidFill>
                            <a:schemeClr val="bg1"/>
                          </a:solidFill>
                          <a:effectLst/>
                          <a:latin typeface="Arial" pitchFamily="34" charset="0"/>
                          <a:cs typeface="Arial" pitchFamily="34" charset="0"/>
                        </a:rPr>
                        <a:t>40 €</a:t>
                      </a: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1" i="0" u="none" strike="noStrike" kern="1200" cap="none" normalizeH="0" baseline="0" dirty="0">
                          <a:ln>
                            <a:noFill/>
                          </a:ln>
                          <a:solidFill>
                            <a:schemeClr val="bg1"/>
                          </a:solidFill>
                          <a:effectLst/>
                          <a:latin typeface="Arial" pitchFamily="34" charset="0"/>
                          <a:ea typeface="+mn-ea"/>
                          <a:cs typeface="Arial" pitchFamily="34" charset="0"/>
                        </a:rPr>
                        <a:t>86 €</a:t>
                      </a:r>
                      <a:endParaRPr kumimoji="0" lang="de-DE" altLang="de-DE" sz="900" b="1" i="0" u="none" strike="noStrike" cap="none" normalizeH="0" baseline="0" dirty="0">
                        <a:ln>
                          <a:noFill/>
                        </a:ln>
                        <a:solidFill>
                          <a:schemeClr val="bg1"/>
                        </a:solidFill>
                        <a:effectLst/>
                        <a:latin typeface="Arial" pitchFamily="34" charset="0"/>
                        <a:cs typeface="Arial" pitchFamily="34" charset="0"/>
                      </a:endParaRPr>
                    </a:p>
                  </a:txBody>
                  <a:tcPr marT="45717" marB="4571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AB600"/>
                    </a:solidFill>
                  </a:tcPr>
                </a:tc>
                <a:extLst>
                  <a:ext uri="{0D108BD9-81ED-4DB2-BD59-A6C34878D82A}">
                    <a16:rowId xmlns:a16="http://schemas.microsoft.com/office/drawing/2014/main" val="10011"/>
                  </a:ext>
                </a:extLst>
              </a:tr>
            </a:tbl>
          </a:graphicData>
        </a:graphic>
      </p:graphicFrame>
      <p:sp>
        <p:nvSpPr>
          <p:cNvPr id="11" name="Rechteck 10">
            <a:extLst>
              <a:ext uri="{FF2B5EF4-FFF2-40B4-BE49-F238E27FC236}">
                <a16:creationId xmlns:a16="http://schemas.microsoft.com/office/drawing/2014/main" id="{CDD895F5-42C1-477C-8BCE-EAB422DB99A0}"/>
              </a:ext>
            </a:extLst>
          </p:cNvPr>
          <p:cNvSpPr/>
          <p:nvPr/>
        </p:nvSpPr>
        <p:spPr>
          <a:xfrm>
            <a:off x="371643" y="5584232"/>
            <a:ext cx="11232813" cy="398459"/>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Mit VWL in </a:t>
            </a:r>
            <a:r>
              <a:rPr lang="de-DE" sz="1600" b="1" kern="0" dirty="0" err="1">
                <a:solidFill>
                  <a:schemeClr val="accent4"/>
                </a:solidFill>
              </a:rPr>
              <a:t>bAV</a:t>
            </a:r>
            <a:r>
              <a:rPr lang="de-DE" sz="1600" b="1" kern="0" dirty="0">
                <a:solidFill>
                  <a:schemeClr val="accent4"/>
                </a:solidFill>
              </a:rPr>
              <a:t> erzielen Arbeitnehmer bei gleicher Nettoauszahlung einen </a:t>
            </a:r>
            <a:br>
              <a:rPr lang="de-DE" sz="1600" b="1" kern="0" dirty="0">
                <a:solidFill>
                  <a:schemeClr val="accent4"/>
                </a:solidFill>
              </a:rPr>
            </a:br>
            <a:r>
              <a:rPr lang="de-DE" sz="1600" b="1" kern="0" dirty="0">
                <a:solidFill>
                  <a:schemeClr val="accent4"/>
                </a:solidFill>
              </a:rPr>
              <a:t>höheren Sparbeitrag. Der zusätzliche AG-Zuschuss erhöht den Vorsorgebeitrag on top.</a:t>
            </a:r>
          </a:p>
        </p:txBody>
      </p:sp>
    </p:spTree>
    <p:extLst>
      <p:ext uri="{BB962C8B-B14F-4D97-AF65-F5344CB8AC3E}">
        <p14:creationId xmlns:p14="http://schemas.microsoft.com/office/powerpoint/2010/main" val="138477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5F70B-D982-4CB0-88D9-682DBFB21555}"/>
              </a:ext>
            </a:extLst>
          </p:cNvPr>
          <p:cNvSpPr>
            <a:spLocks noGrp="1"/>
          </p:cNvSpPr>
          <p:nvPr>
            <p:ph type="title"/>
          </p:nvPr>
        </p:nvSpPr>
        <p:spPr/>
        <p:txBody>
          <a:bodyPr/>
          <a:lstStyle/>
          <a:p>
            <a:r>
              <a:rPr lang="de-DE" altLang="de-DE" dirty="0"/>
              <a:t>VWL in </a:t>
            </a:r>
            <a:r>
              <a:rPr lang="de-DE" altLang="de-DE" dirty="0" err="1"/>
              <a:t>bAV</a:t>
            </a:r>
            <a:r>
              <a:rPr lang="de-DE" altLang="de-DE" dirty="0"/>
              <a:t> – </a:t>
            </a:r>
            <a:br>
              <a:rPr lang="de-DE" altLang="de-DE" dirty="0"/>
            </a:br>
            <a:r>
              <a:rPr lang="de-DE" altLang="de-DE" dirty="0"/>
              <a:t>nettoneutrale Beiträge im Vergleich</a:t>
            </a:r>
            <a:endParaRPr lang="en-GB" dirty="0"/>
          </a:p>
        </p:txBody>
      </p:sp>
      <p:sp>
        <p:nvSpPr>
          <p:cNvPr id="3" name="Foliennummernplatzhalter 2">
            <a:extLst>
              <a:ext uri="{FF2B5EF4-FFF2-40B4-BE49-F238E27FC236}">
                <a16:creationId xmlns:a16="http://schemas.microsoft.com/office/drawing/2014/main" id="{3F953D42-6D5C-48F6-8C04-7A8FA4AE031C}"/>
              </a:ext>
            </a:extLst>
          </p:cNvPr>
          <p:cNvSpPr>
            <a:spLocks noGrp="1"/>
          </p:cNvSpPr>
          <p:nvPr>
            <p:ph type="sldNum" sz="quarter" idx="11"/>
          </p:nvPr>
        </p:nvSpPr>
        <p:spPr/>
        <p:txBody>
          <a:bodyPr/>
          <a:lstStyle/>
          <a:p>
            <a:fld id="{56C449F3-BD9D-48DC-BFF1-0F66671DA7C6}" type="slidenum">
              <a:rPr lang="de-DE" smtClean="0"/>
              <a:pPr/>
              <a:t>17</a:t>
            </a:fld>
            <a:endParaRPr lang="de-DE" dirty="0"/>
          </a:p>
        </p:txBody>
      </p:sp>
      <p:sp>
        <p:nvSpPr>
          <p:cNvPr id="4" name="Textplatzhalter 3">
            <a:extLst>
              <a:ext uri="{FF2B5EF4-FFF2-40B4-BE49-F238E27FC236}">
                <a16:creationId xmlns:a16="http://schemas.microsoft.com/office/drawing/2014/main" id="{66C54044-BD69-4A75-B2C8-7B723AF9B417}"/>
              </a:ext>
            </a:extLst>
          </p:cNvPr>
          <p:cNvSpPr>
            <a:spLocks noGrp="1"/>
          </p:cNvSpPr>
          <p:nvPr>
            <p:ph type="body" sz="quarter" idx="12"/>
          </p:nvPr>
        </p:nvSpPr>
        <p:spPr/>
        <p:txBody>
          <a:bodyPr/>
          <a:lstStyle/>
          <a:p>
            <a:pPr lvl="0">
              <a:buClr>
                <a:srgbClr val="003781"/>
              </a:buClr>
            </a:pPr>
            <a:r>
              <a:rPr lang="de-DE" dirty="0"/>
              <a:t>Betriebliche Altersversorgung | Arbeitnehmerfinanzierung</a:t>
            </a:r>
          </a:p>
          <a:p>
            <a:pPr lvl="0">
              <a:buClr>
                <a:srgbClr val="003781"/>
              </a:buClr>
            </a:pPr>
            <a:endParaRPr lang="de-DE" dirty="0"/>
          </a:p>
          <a:p>
            <a:endParaRPr lang="en-GB" dirty="0"/>
          </a:p>
        </p:txBody>
      </p:sp>
      <p:sp>
        <p:nvSpPr>
          <p:cNvPr id="12" name="Fußzeilenplatzhalter 7">
            <a:extLst>
              <a:ext uri="{FF2B5EF4-FFF2-40B4-BE49-F238E27FC236}">
                <a16:creationId xmlns:a16="http://schemas.microsoft.com/office/drawing/2014/main" id="{4A5A1463-3840-4DC6-89A8-920048631056}"/>
              </a:ext>
            </a:extLst>
          </p:cNvPr>
          <p:cNvSpPr txBox="1">
            <a:spLocks/>
          </p:cNvSpPr>
          <p:nvPr/>
        </p:nvSpPr>
        <p:spPr>
          <a:xfrm>
            <a:off x="501927" y="5023496"/>
            <a:ext cx="8142243" cy="56653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base" latinLnBrk="0" hangingPunct="1">
              <a:lnSpc>
                <a:spcPct val="100000"/>
              </a:lnSpc>
              <a:spcBef>
                <a:spcPct val="0"/>
              </a:spcBef>
              <a:spcAft>
                <a:spcPts val="0"/>
              </a:spcAft>
              <a:buClr>
                <a:srgbClr val="5F5F5F"/>
              </a:buClr>
              <a:buSzTx/>
              <a:buFont typeface="Wingdings" pitchFamily="2" charset="2"/>
              <a:buNone/>
              <a:tabLst/>
              <a:defRPr/>
            </a:pPr>
            <a:endParaRPr kumimoji="0" lang="de-DE" altLang="de-D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Inhaltsplatzhalter 7">
            <a:extLst>
              <a:ext uri="{FF2B5EF4-FFF2-40B4-BE49-F238E27FC236}">
                <a16:creationId xmlns:a16="http://schemas.microsoft.com/office/drawing/2014/main" id="{5B1E2D21-16EE-44A5-A099-A79D015D4D35}"/>
              </a:ext>
            </a:extLst>
          </p:cNvPr>
          <p:cNvSpPr txBox="1">
            <a:spLocks/>
          </p:cNvSpPr>
          <p:nvPr/>
        </p:nvSpPr>
        <p:spPr>
          <a:xfrm>
            <a:off x="501228" y="2016953"/>
            <a:ext cx="8142942" cy="354633"/>
          </a:xfrm>
          <a:prstGeom prst="rect">
            <a:avLst/>
          </a:prstGeom>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altLang="de-DE" sz="1400" b="1" i="0" u="none" strike="noStrike" kern="1200" cap="none" spc="0" normalizeH="0" baseline="0" noProof="0" dirty="0">
                <a:ln>
                  <a:noFill/>
                </a:ln>
                <a:solidFill>
                  <a:srgbClr val="003781"/>
                </a:solidFill>
                <a:effectLst/>
                <a:uLnTx/>
                <a:uFillTx/>
                <a:latin typeface="Arial"/>
                <a:ea typeface="+mn-ea"/>
                <a:cs typeface="+mn-cs"/>
              </a:rPr>
              <a:t>Beispielrechnung mit unterschiedlichen Gehaltsklassen nach § 3 Nr. 63 EStG</a:t>
            </a:r>
          </a:p>
        </p:txBody>
      </p:sp>
      <p:sp>
        <p:nvSpPr>
          <p:cNvPr id="14" name="Fußzeilenplatzhalter 7">
            <a:extLst>
              <a:ext uri="{FF2B5EF4-FFF2-40B4-BE49-F238E27FC236}">
                <a16:creationId xmlns:a16="http://schemas.microsoft.com/office/drawing/2014/main" id="{A60278C5-5912-4F23-9ED9-0C0197FE6FE2}"/>
              </a:ext>
            </a:extLst>
          </p:cNvPr>
          <p:cNvSpPr txBox="1">
            <a:spLocks/>
          </p:cNvSpPr>
          <p:nvPr/>
        </p:nvSpPr>
        <p:spPr>
          <a:xfrm>
            <a:off x="479424" y="5958088"/>
            <a:ext cx="9401615" cy="56653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30000" noProof="0" dirty="0">
                <a:ln>
                  <a:noFill/>
                </a:ln>
                <a:solidFill>
                  <a:schemeClr val="bg1"/>
                </a:solidFill>
                <a:effectLst/>
                <a:uLnTx/>
                <a:uFillTx/>
                <a:latin typeface="Arial"/>
                <a:ea typeface="+mn-ea"/>
                <a:cs typeface="+mn-cs"/>
              </a:rPr>
              <a:t>1 </a:t>
            </a:r>
            <a:r>
              <a:rPr kumimoji="0" lang="de-DE" sz="800" b="1" i="0" u="none" strike="noStrike" kern="1200" cap="none" spc="0" normalizeH="0" baseline="0" noProof="0" dirty="0">
                <a:ln>
                  <a:noFill/>
                </a:ln>
                <a:solidFill>
                  <a:schemeClr val="bg1"/>
                </a:solidFill>
                <a:effectLst/>
                <a:uLnTx/>
                <a:uFillTx/>
                <a:latin typeface="Arial"/>
                <a:ea typeface="+mn-ea"/>
                <a:cs typeface="+mn-cs"/>
              </a:rPr>
              <a:t>Steuer und Sozialversicherung:</a:t>
            </a:r>
            <a:r>
              <a:rPr kumimoji="0" lang="de-DE" sz="800" b="1" i="1"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StKl. I und IV keine Kinder; StKl. III und V 2 Kinder; KiSt. 8 %, GKV inkl. Zusatzbeitrag von 1,3 %. Die Berechnungen basieren auf den steuer- und sozialversicherungsrechtlichen Regelungen des Jahres 2022. Die Entgeltumwandlung kann zu geringeren Leistungen aus den gesetzlichen Sozialsystemen und ggf. zur Versicherungs- und Beitragspflicht in der gesetzlichen Kranken- und Pflegeversicherung führen. Die Leistungen sind individuell zu versteuern und unterliegen in der Regel der Beitragspflicht in der gesetzlichen Kranken- und Pflegeversicherung.</a:t>
            </a:r>
          </a:p>
        </p:txBody>
      </p:sp>
      <p:graphicFrame>
        <p:nvGraphicFramePr>
          <p:cNvPr id="15" name="Group 199">
            <a:extLst>
              <a:ext uri="{FF2B5EF4-FFF2-40B4-BE49-F238E27FC236}">
                <a16:creationId xmlns:a16="http://schemas.microsoft.com/office/drawing/2014/main" id="{A418D3B7-0113-4F79-9B63-63C4D7813C32}"/>
              </a:ext>
            </a:extLst>
          </p:cNvPr>
          <p:cNvGraphicFramePr>
            <a:graphicFrameLocks noGrp="1"/>
          </p:cNvGraphicFramePr>
          <p:nvPr>
            <p:extLst>
              <p:ext uri="{D42A27DB-BD31-4B8C-83A1-F6EECF244321}">
                <p14:modId xmlns:p14="http://schemas.microsoft.com/office/powerpoint/2010/main" val="1040756570"/>
              </p:ext>
            </p:extLst>
          </p:nvPr>
        </p:nvGraphicFramePr>
        <p:xfrm>
          <a:off x="479424" y="2332235"/>
          <a:ext cx="11233151" cy="3605406"/>
        </p:xfrm>
        <a:graphic>
          <a:graphicData uri="http://schemas.openxmlformats.org/drawingml/2006/table">
            <a:tbl>
              <a:tblPr/>
              <a:tblGrid>
                <a:gridCol w="1737022">
                  <a:extLst>
                    <a:ext uri="{9D8B030D-6E8A-4147-A177-3AD203B41FA5}">
                      <a16:colId xmlns:a16="http://schemas.microsoft.com/office/drawing/2014/main" val="20000"/>
                    </a:ext>
                  </a:extLst>
                </a:gridCol>
                <a:gridCol w="1669245">
                  <a:extLst>
                    <a:ext uri="{9D8B030D-6E8A-4147-A177-3AD203B41FA5}">
                      <a16:colId xmlns:a16="http://schemas.microsoft.com/office/drawing/2014/main" val="20001"/>
                    </a:ext>
                  </a:extLst>
                </a:gridCol>
                <a:gridCol w="978360">
                  <a:extLst>
                    <a:ext uri="{9D8B030D-6E8A-4147-A177-3AD203B41FA5}">
                      <a16:colId xmlns:a16="http://schemas.microsoft.com/office/drawing/2014/main" val="20002"/>
                    </a:ext>
                  </a:extLst>
                </a:gridCol>
                <a:gridCol w="978361">
                  <a:extLst>
                    <a:ext uri="{9D8B030D-6E8A-4147-A177-3AD203B41FA5}">
                      <a16:colId xmlns:a16="http://schemas.microsoft.com/office/drawing/2014/main" val="20003"/>
                    </a:ext>
                  </a:extLst>
                </a:gridCol>
                <a:gridCol w="978360">
                  <a:extLst>
                    <a:ext uri="{9D8B030D-6E8A-4147-A177-3AD203B41FA5}">
                      <a16:colId xmlns:a16="http://schemas.microsoft.com/office/drawing/2014/main" val="20004"/>
                    </a:ext>
                  </a:extLst>
                </a:gridCol>
                <a:gridCol w="978361">
                  <a:extLst>
                    <a:ext uri="{9D8B030D-6E8A-4147-A177-3AD203B41FA5}">
                      <a16:colId xmlns:a16="http://schemas.microsoft.com/office/drawing/2014/main" val="20005"/>
                    </a:ext>
                  </a:extLst>
                </a:gridCol>
                <a:gridCol w="978360">
                  <a:extLst>
                    <a:ext uri="{9D8B030D-6E8A-4147-A177-3AD203B41FA5}">
                      <a16:colId xmlns:a16="http://schemas.microsoft.com/office/drawing/2014/main" val="20006"/>
                    </a:ext>
                  </a:extLst>
                </a:gridCol>
                <a:gridCol w="978361">
                  <a:extLst>
                    <a:ext uri="{9D8B030D-6E8A-4147-A177-3AD203B41FA5}">
                      <a16:colId xmlns:a16="http://schemas.microsoft.com/office/drawing/2014/main" val="20007"/>
                    </a:ext>
                  </a:extLst>
                </a:gridCol>
                <a:gridCol w="978360">
                  <a:extLst>
                    <a:ext uri="{9D8B030D-6E8A-4147-A177-3AD203B41FA5}">
                      <a16:colId xmlns:a16="http://schemas.microsoft.com/office/drawing/2014/main" val="20008"/>
                    </a:ext>
                  </a:extLst>
                </a:gridCol>
                <a:gridCol w="978361">
                  <a:extLst>
                    <a:ext uri="{9D8B030D-6E8A-4147-A177-3AD203B41FA5}">
                      <a16:colId xmlns:a16="http://schemas.microsoft.com/office/drawing/2014/main" val="20009"/>
                    </a:ext>
                  </a:extLst>
                </a:gridCol>
              </a:tblGrid>
              <a:tr h="275342">
                <a:tc rowSpan="5">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Bruttoeinkommen</a:t>
                      </a:r>
                      <a:br>
                        <a:rPr kumimoji="0" lang="de-DE" altLang="de-DE" sz="1200" b="1" i="0" u="none" strike="noStrike" cap="none" normalizeH="0" baseline="0" dirty="0">
                          <a:ln>
                            <a:noFill/>
                          </a:ln>
                          <a:solidFill>
                            <a:schemeClr val="bg1"/>
                          </a:solidFill>
                          <a:effectLst/>
                          <a:latin typeface="Arial" pitchFamily="34" charset="0"/>
                          <a:cs typeface="Arial" pitchFamily="34" charset="0"/>
                        </a:rPr>
                      </a:br>
                      <a:r>
                        <a:rPr kumimoji="0" lang="de-DE" altLang="de-DE" sz="1200" b="1" i="0" u="none" strike="noStrike" cap="none" normalizeH="0" baseline="0" dirty="0">
                          <a:ln>
                            <a:noFill/>
                          </a:ln>
                          <a:solidFill>
                            <a:schemeClr val="bg1"/>
                          </a:solidFill>
                          <a:effectLst/>
                          <a:latin typeface="Arial" pitchFamily="34" charset="0"/>
                          <a:cs typeface="Arial" pitchFamily="34" charset="0"/>
                        </a:rPr>
                        <a:t>in €</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9">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VWL-AG-Betrag in € (mtl.)</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75342">
                <a:tc vMerge="1">
                  <a:txBody>
                    <a:bodyPr/>
                    <a:lstStyle/>
                    <a:p>
                      <a:endParaRPr lang="de-DE"/>
                    </a:p>
                  </a:txBody>
                  <a:tcPr/>
                </a:tc>
                <a:tc gridSpan="3">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13</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27</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40</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275342">
                <a:tc vMerge="1">
                  <a:txBody>
                    <a:bodyPr/>
                    <a:lstStyle/>
                    <a:p>
                      <a:endParaRPr lang="de-DE"/>
                    </a:p>
                  </a:txBody>
                  <a:tcPr/>
                </a:tc>
                <a:tc gridSpan="9">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Steuerklasse</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275342">
                <a:tc vMerge="1">
                  <a:txBody>
                    <a:bodyPr/>
                    <a:lstStyle/>
                    <a:p>
                      <a:endParaRPr lang="de-DE"/>
                    </a:p>
                  </a:txBody>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I/IV</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III</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V</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I/IV</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III</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V</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I/IV</a:t>
                      </a: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III</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V</a:t>
                      </a:r>
                    </a:p>
                  </a:txBody>
                  <a:tcPr marL="36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5342">
                <a:tc vMerge="1">
                  <a:txBody>
                    <a:bodyPr/>
                    <a:lstStyle/>
                    <a:p>
                      <a:endParaRPr lang="de-DE"/>
                    </a:p>
                  </a:txBody>
                  <a:tcPr/>
                </a:tc>
                <a:tc gridSpan="9">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defRPr/>
                      </a:pPr>
                      <a:r>
                        <a:rPr lang="de-DE" altLang="de-DE" sz="1200" b="0" dirty="0">
                          <a:solidFill>
                            <a:schemeClr val="bg1"/>
                          </a:solidFill>
                          <a:cs typeface="Arial" pitchFamily="34" charset="0"/>
                        </a:rPr>
                        <a:t>AVWL-Beitrag mit</a:t>
                      </a:r>
                      <a:r>
                        <a:rPr lang="de-DE" altLang="de-DE" sz="1200" b="0" baseline="0" dirty="0">
                          <a:solidFill>
                            <a:schemeClr val="bg1"/>
                          </a:solidFill>
                          <a:cs typeface="Arial" pitchFamily="34" charset="0"/>
                        </a:rPr>
                        <a:t> zusätzlicher</a:t>
                      </a:r>
                      <a:r>
                        <a:rPr lang="de-DE" altLang="de-DE" sz="1200" b="0" dirty="0">
                          <a:solidFill>
                            <a:schemeClr val="bg1"/>
                          </a:solidFill>
                          <a:cs typeface="Arial" pitchFamily="34" charset="0"/>
                        </a:rPr>
                        <a:t> nettoneutraler Entgeltumwandlung</a:t>
                      </a:r>
                      <a:r>
                        <a:rPr lang="de-DE" altLang="de-DE" sz="1200" b="0" baseline="0" dirty="0">
                          <a:solidFill>
                            <a:schemeClr val="bg1"/>
                          </a:solidFill>
                          <a:cs typeface="Arial" pitchFamily="34" charset="0"/>
                        </a:rPr>
                        <a:t> </a:t>
                      </a:r>
                      <a:r>
                        <a:rPr lang="de-DE" altLang="de-DE" sz="1200" b="0" dirty="0">
                          <a:solidFill>
                            <a:schemeClr val="bg1"/>
                          </a:solidFill>
                          <a:cs typeface="Arial" pitchFamily="34" charset="0"/>
                        </a:rPr>
                        <a:t>des Arbeitnehmers</a:t>
                      </a:r>
                      <a:r>
                        <a:rPr lang="de-DE" altLang="de-DE" sz="1200" baseline="30000" dirty="0">
                          <a:solidFill>
                            <a:schemeClr val="bg1"/>
                          </a:solidFill>
                          <a:cs typeface="Arial" pitchFamily="34" charset="0"/>
                        </a:rPr>
                        <a:t>1</a:t>
                      </a:r>
                      <a:endParaRPr lang="de-DE" altLang="de-DE" sz="1200" b="0" dirty="0">
                        <a:solidFill>
                          <a:schemeClr val="bg1"/>
                        </a:solidFill>
                        <a:cs typeface="Arial" pitchFamily="34" charset="0"/>
                      </a:endParaRPr>
                    </a:p>
                  </a:txBody>
                  <a:tcPr marL="36000" marR="36000" marT="36000" marB="360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278587">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1.500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22</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16</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34</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46</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34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70</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68</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50</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104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8587">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2.000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23</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16</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31</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47</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34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63</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70</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50</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94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8587">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2.500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24</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20</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28</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49</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42</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58</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73</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63</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86</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8587">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3.000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24</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21</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31</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51</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63</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75</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65</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93</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8587">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3.500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25</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22</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31</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52</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45</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63</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78</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67</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94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8587">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4.000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26</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23</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31</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54</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47</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63</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81</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69</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94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8587">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4.500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27</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23</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31</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56</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48</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63</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83</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71</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94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8587">
                <a:tc>
                  <a:txBody>
                    <a:bodyPr/>
                    <a:lstStyle>
                      <a:lvl1pPr marL="0" algn="l" defTabSz="967710" rtl="0" eaLnBrk="0" latinLnBrk="0" hangingPunct="0">
                        <a:spcAft>
                          <a:spcPct val="30000"/>
                        </a:spcAft>
                        <a:tabLst>
                          <a:tab pos="195263" algn="l"/>
                        </a:tabLst>
                        <a:defRPr sz="1905" kern="1200">
                          <a:solidFill>
                            <a:schemeClr val="accent1"/>
                          </a:solidFill>
                          <a:latin typeface="Arial" pitchFamily="34" charset="0"/>
                        </a:defRPr>
                      </a:lvl1pPr>
                      <a:lvl2pPr marL="742950" indent="-285750" algn="l" defTabSz="967710" rtl="0" eaLnBrk="0" latinLnBrk="0" hangingPunct="0">
                        <a:spcAft>
                          <a:spcPct val="30000"/>
                        </a:spcAft>
                        <a:buFont typeface="Wingdings" pitchFamily="2" charset="2"/>
                        <a:tabLst>
                          <a:tab pos="195263" algn="l"/>
                        </a:tabLst>
                        <a:defRPr sz="1600" kern="1200">
                          <a:solidFill>
                            <a:schemeClr val="tx1"/>
                          </a:solidFill>
                          <a:latin typeface="Arial" pitchFamily="34" charset="0"/>
                        </a:defRPr>
                      </a:lvl2pPr>
                      <a:lvl3pPr marL="1143000" indent="-228600" algn="l" defTabSz="967710" rtl="0" eaLnBrk="0" latinLnBrk="0" hangingPunct="0">
                        <a:spcAft>
                          <a:spcPct val="30000"/>
                        </a:spcAft>
                        <a:buClr>
                          <a:schemeClr val="accent1"/>
                        </a:buClr>
                        <a:buFont typeface="Wingdings" pitchFamily="2" charset="2"/>
                        <a:tabLst>
                          <a:tab pos="195263" algn="l"/>
                        </a:tabLst>
                        <a:defRPr sz="1600" kern="1200">
                          <a:solidFill>
                            <a:schemeClr val="tx1"/>
                          </a:solidFill>
                          <a:latin typeface="Arial" pitchFamily="34" charset="0"/>
                        </a:defRPr>
                      </a:lvl3pPr>
                      <a:lvl4pPr marL="16002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4pPr>
                      <a:lvl5pPr marL="2057400" indent="-228600" algn="l" defTabSz="967710" rtl="0" eaLnBrk="0" latinLnBrk="0" hangingPunct="0">
                        <a:spcAft>
                          <a:spcPct val="30000"/>
                        </a:spcAft>
                        <a:buClr>
                          <a:schemeClr val="tx1"/>
                        </a:buClr>
                        <a:tabLst>
                          <a:tab pos="195263" algn="l"/>
                        </a:tabLst>
                        <a:defRPr sz="1600" kern="1200">
                          <a:solidFill>
                            <a:schemeClr val="tx1"/>
                          </a:solidFill>
                          <a:latin typeface="Arial" pitchFamily="34" charset="0"/>
                        </a:defRPr>
                      </a:lvl5pPr>
                      <a:lvl6pPr marL="25146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29718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34290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3886200" indent="-228600" algn="l" defTabSz="96771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5.000</a:t>
                      </a:r>
                    </a:p>
                  </a:txBody>
                  <a:tcPr marL="36000" marR="36000" marT="36000" marB="360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25</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21</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28</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52</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43</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58</a:t>
                      </a:r>
                    </a:p>
                  </a:txBody>
                  <a:tcPr marL="90000" marR="90000" marT="46800" marB="4680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77</a:t>
                      </a:r>
                    </a:p>
                  </a:txBody>
                  <a:tcPr marL="90000" marR="90000" marT="46800" marB="46800" anchor="ctr" horzOverflow="overflow">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64</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87</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6" name="Rechteck 15">
            <a:extLst>
              <a:ext uri="{FF2B5EF4-FFF2-40B4-BE49-F238E27FC236}">
                <a16:creationId xmlns:a16="http://schemas.microsoft.com/office/drawing/2014/main" id="{52F4DC00-48A2-4B4A-97D3-C95AD24A91B7}"/>
              </a:ext>
            </a:extLst>
          </p:cNvPr>
          <p:cNvSpPr/>
          <p:nvPr/>
        </p:nvSpPr>
        <p:spPr bwMode="auto">
          <a:xfrm rot="673315">
            <a:off x="9250747" y="1918266"/>
            <a:ext cx="2421875" cy="648512"/>
          </a:xfrm>
          <a:prstGeom prst="rect">
            <a:avLst/>
          </a:prstGeom>
          <a:solidFill>
            <a:srgbClr val="F86200"/>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30000"/>
              </a:spcAft>
              <a:buClr>
                <a:srgbClr val="96DCFA"/>
              </a:buClr>
              <a:buSzTx/>
              <a:buFont typeface="Wingdings" pitchFamily="2" charset="2"/>
              <a:buNone/>
              <a:tabLst/>
              <a:defRPr/>
            </a:pPr>
            <a:r>
              <a:rPr kumimoji="0" lang="de-DE" sz="1200" b="0" i="0" u="none" strike="noStrike" kern="0" cap="none" spc="0" normalizeH="0" baseline="0" noProof="0" dirty="0">
                <a:ln>
                  <a:noFill/>
                </a:ln>
                <a:effectLst/>
                <a:uLnTx/>
                <a:uFillTx/>
              </a:rPr>
              <a:t>Zusätzlicher AG-Zuschuss erhöht den Vorsorgebetrag bzw. verringert den Nettoaufwand.</a:t>
            </a:r>
          </a:p>
        </p:txBody>
      </p:sp>
    </p:spTree>
    <p:extLst>
      <p:ext uri="{BB962C8B-B14F-4D97-AF65-F5344CB8AC3E}">
        <p14:creationId xmlns:p14="http://schemas.microsoft.com/office/powerpoint/2010/main" val="220916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a:xfrm>
            <a:off x="479427" y="875309"/>
            <a:ext cx="9324974" cy="932854"/>
          </a:xfrm>
        </p:spPr>
        <p:txBody>
          <a:bodyPr/>
          <a:lstStyle/>
          <a:p>
            <a:r>
              <a:rPr lang="de-DE" dirty="0"/>
              <a:t>Verbesserungen bei Riester seit 2018</a:t>
            </a:r>
            <a:endParaRPr lang="de-DE" dirty="0">
              <a:solidFill>
                <a:srgbClr val="13A0D3"/>
              </a:solidFill>
            </a:endParaRPr>
          </a:p>
        </p:txBody>
      </p:sp>
      <p:sp>
        <p:nvSpPr>
          <p:cNvPr id="10" name="Foliennummernplatzhalter 9">
            <a:extLst>
              <a:ext uri="{FF2B5EF4-FFF2-40B4-BE49-F238E27FC236}">
                <a16:creationId xmlns:a16="http://schemas.microsoft.com/office/drawing/2014/main" id="{C6E74994-B757-4895-8831-9A0D51F6856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18</a:t>
            </a:fld>
            <a:endParaRPr lang="de-DE"/>
          </a:p>
        </p:txBody>
      </p:sp>
      <p:sp>
        <p:nvSpPr>
          <p:cNvPr id="14" name="Textplatzhalter 13">
            <a:extLst>
              <a:ext uri="{FF2B5EF4-FFF2-40B4-BE49-F238E27FC236}">
                <a16:creationId xmlns:a16="http://schemas.microsoft.com/office/drawing/2014/main" id="{6FFCC7E9-2DE2-47DA-975B-312B85303782}"/>
              </a:ext>
            </a:extLst>
          </p:cNvPr>
          <p:cNvSpPr>
            <a:spLocks noGrp="1"/>
          </p:cNvSpPr>
          <p:nvPr>
            <p:ph type="body" sz="quarter" idx="12"/>
          </p:nvPr>
        </p:nvSpPr>
        <p:spPr/>
        <p:txBody>
          <a:bodyPr/>
          <a:lstStyle/>
          <a:p>
            <a:pPr lvl="0"/>
            <a:r>
              <a:rPr lang="de-DE" dirty="0"/>
              <a:t>Betriebliche Altersversorgung | Arbeitnehmerfinanzierung</a:t>
            </a:r>
          </a:p>
        </p:txBody>
      </p:sp>
      <p:sp>
        <p:nvSpPr>
          <p:cNvPr id="9" name="Rechteck 8">
            <a:extLst>
              <a:ext uri="{FF2B5EF4-FFF2-40B4-BE49-F238E27FC236}">
                <a16:creationId xmlns:a16="http://schemas.microsoft.com/office/drawing/2014/main" id="{558F797C-4A58-48A4-BEBB-C135E58E9171}"/>
              </a:ext>
            </a:extLst>
          </p:cNvPr>
          <p:cNvSpPr/>
          <p:nvPr/>
        </p:nvSpPr>
        <p:spPr>
          <a:xfrm>
            <a:off x="371475" y="5639425"/>
            <a:ext cx="11233150" cy="531585"/>
          </a:xfrm>
          <a:prstGeom prst="rect">
            <a:avLst/>
          </a:prstGeom>
          <a:noFill/>
          <a:ln w="12700">
            <a:noFill/>
          </a:ln>
        </p:spPr>
        <p:txBody>
          <a:bodyPr rot="0" spcFirstLastPara="0" vertOverflow="overflow" horzOverflow="overflow" vert="horz" wrap="square" lIns="107958" tIns="107958" rIns="107958" bIns="107958" numCol="1" spcCol="0" rtlCol="0" fromWordArt="0" anchor="ctr" anchorCtr="0" forceAA="0" compatLnSpc="1">
            <a:prstTxWarp prst="textNoShape">
              <a:avLst/>
            </a:prstTxWarp>
            <a:noAutofit/>
          </a:bodyPr>
          <a:lstStyle/>
          <a:p>
            <a:pPr defTabSz="1215889"/>
            <a:r>
              <a:rPr lang="de-DE" sz="1600" b="1" dirty="0">
                <a:solidFill>
                  <a:srgbClr val="13A0D3"/>
                </a:solidFill>
              </a:rPr>
              <a:t>Das BRSG macht eine </a:t>
            </a:r>
            <a:r>
              <a:rPr lang="de-DE" sz="1600" b="1" dirty="0" err="1">
                <a:solidFill>
                  <a:srgbClr val="13A0D3"/>
                </a:solidFill>
              </a:rPr>
              <a:t>Riesterförderung</a:t>
            </a:r>
            <a:r>
              <a:rPr lang="de-DE" sz="1600" b="1" dirty="0">
                <a:solidFill>
                  <a:srgbClr val="13A0D3"/>
                </a:solidFill>
              </a:rPr>
              <a:t> auch in der </a:t>
            </a:r>
            <a:r>
              <a:rPr lang="de-DE" sz="1600" b="1" dirty="0" err="1">
                <a:solidFill>
                  <a:srgbClr val="13A0D3"/>
                </a:solidFill>
              </a:rPr>
              <a:t>bAV</a:t>
            </a:r>
            <a:r>
              <a:rPr lang="de-DE" sz="1600" b="1" dirty="0">
                <a:solidFill>
                  <a:srgbClr val="13A0D3"/>
                </a:solidFill>
              </a:rPr>
              <a:t> attraktiv.</a:t>
            </a:r>
          </a:p>
        </p:txBody>
      </p:sp>
      <p:pic>
        <p:nvPicPr>
          <p:cNvPr id="13" name="Picture 2">
            <a:extLst>
              <a:ext uri="{FF2B5EF4-FFF2-40B4-BE49-F238E27FC236}">
                <a16:creationId xmlns:a16="http://schemas.microsoft.com/office/drawing/2014/main" id="{501EF587-F3AB-4CA8-B287-D10916D5E8C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111" t="593" b="16195"/>
          <a:stretch/>
        </p:blipFill>
        <p:spPr bwMode="auto">
          <a:xfrm>
            <a:off x="8112125" y="1808163"/>
            <a:ext cx="4079875" cy="3914005"/>
          </a:xfrm>
          <a:prstGeom prst="rect">
            <a:avLst/>
          </a:prstGeom>
          <a:noFill/>
          <a:extLst>
            <a:ext uri="{909E8E84-426E-40DD-AFC4-6F175D3DCCD1}">
              <a14:hiddenFill xmlns:a14="http://schemas.microsoft.com/office/drawing/2010/main">
                <a:solidFill>
                  <a:srgbClr val="FFFFFF"/>
                </a:solidFill>
              </a14:hiddenFill>
            </a:ext>
          </a:extLst>
        </p:spPr>
      </p:pic>
      <p:sp>
        <p:nvSpPr>
          <p:cNvPr id="27" name="Inhaltsplatzhalter 5">
            <a:extLst>
              <a:ext uri="{FF2B5EF4-FFF2-40B4-BE49-F238E27FC236}">
                <a16:creationId xmlns:a16="http://schemas.microsoft.com/office/drawing/2014/main" id="{2010BE64-5C65-4EF6-A5FB-90E7A88BE04A}"/>
              </a:ext>
            </a:extLst>
          </p:cNvPr>
          <p:cNvSpPr txBox="1">
            <a:spLocks/>
          </p:cNvSpPr>
          <p:nvPr/>
        </p:nvSpPr>
        <p:spPr>
          <a:xfrm>
            <a:off x="739060" y="1818514"/>
            <a:ext cx="6930981" cy="802494"/>
          </a:xfrm>
          <a:prstGeom prst="rect">
            <a:avLst/>
          </a:prstGeom>
          <a:ln w="19050">
            <a:solidFill>
              <a:srgbClr val="5FCD8A"/>
            </a:solidFill>
          </a:ln>
        </p:spPr>
        <p:txBody>
          <a:bodyPr vert="horz" lIns="288000" tIns="72000" rIns="180000" bIns="72000" rtlCol="0" anchor="ctr" anchorCtr="0">
            <a:noAutofit/>
          </a:bodyPr>
          <a:lstStyle>
            <a:lvl1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spcBef>
                <a:spcPts val="100"/>
              </a:spcBef>
              <a:buClr>
                <a:srgbClr val="000000">
                  <a:lumMod val="95000"/>
                  <a:lumOff val="5000"/>
                </a:srgbClr>
              </a:buClr>
              <a:buFont typeface="Arial" panose="020B0604020202020204" pitchFamily="34" charset="0"/>
              <a:buNone/>
              <a:defRPr/>
            </a:pPr>
            <a:r>
              <a:rPr lang="de-DE" sz="1400" b="1" dirty="0">
                <a:cs typeface="Arial" panose="020B0604020202020204" pitchFamily="34" charset="0"/>
              </a:rPr>
              <a:t>Doppelverbeitragung ist entfallen</a:t>
            </a:r>
          </a:p>
          <a:p>
            <a:pPr lvl="2" defTabSz="1215889">
              <a:spcBef>
                <a:spcPts val="100"/>
              </a:spcBef>
              <a:buClr>
                <a:schemeClr val="bg1"/>
              </a:buClr>
            </a:pPr>
            <a:r>
              <a:rPr lang="de-DE" sz="1400" dirty="0">
                <a:cs typeface="Arial" panose="020B0604020202020204" pitchFamily="34" charset="0"/>
              </a:rPr>
              <a:t>Anwartschaftsphase: Sozialversicherungsbeiträge werden weiterhin erhoben</a:t>
            </a:r>
          </a:p>
          <a:p>
            <a:pPr lvl="2" defTabSz="1215889">
              <a:spcBef>
                <a:spcPts val="100"/>
              </a:spcBef>
              <a:buClr>
                <a:schemeClr val="bg1"/>
              </a:buClr>
            </a:pPr>
            <a:r>
              <a:rPr lang="de-DE" sz="1400" dirty="0">
                <a:cs typeface="Arial" panose="020B0604020202020204" pitchFamily="34" charset="0"/>
              </a:rPr>
              <a:t>Leistungsphase: Beitragspflicht zur </a:t>
            </a:r>
            <a:r>
              <a:rPr lang="de-DE" sz="1400" dirty="0" err="1">
                <a:cs typeface="Arial" panose="020B0604020202020204" pitchFamily="34" charset="0"/>
              </a:rPr>
              <a:t>KVdR</a:t>
            </a:r>
            <a:r>
              <a:rPr lang="de-DE" sz="1400" dirty="0">
                <a:cs typeface="Arial" panose="020B0604020202020204" pitchFamily="34" charset="0"/>
              </a:rPr>
              <a:t>/</a:t>
            </a:r>
            <a:r>
              <a:rPr lang="de-DE" sz="1400" dirty="0" err="1">
                <a:cs typeface="Arial" panose="020B0604020202020204" pitchFamily="34" charset="0"/>
              </a:rPr>
              <a:t>PVdR</a:t>
            </a:r>
            <a:r>
              <a:rPr lang="de-DE" sz="1400" dirty="0">
                <a:cs typeface="Arial" panose="020B0604020202020204" pitchFamily="34" charset="0"/>
              </a:rPr>
              <a:t> auf die Leistungen entfällt</a:t>
            </a:r>
          </a:p>
        </p:txBody>
      </p:sp>
      <p:sp>
        <p:nvSpPr>
          <p:cNvPr id="30" name="Inhaltsplatzhalter 5">
            <a:extLst>
              <a:ext uri="{FF2B5EF4-FFF2-40B4-BE49-F238E27FC236}">
                <a16:creationId xmlns:a16="http://schemas.microsoft.com/office/drawing/2014/main" id="{05FD9582-4014-41B2-A44D-0FFE15886AD7}"/>
              </a:ext>
            </a:extLst>
          </p:cNvPr>
          <p:cNvSpPr txBox="1">
            <a:spLocks/>
          </p:cNvSpPr>
          <p:nvPr/>
        </p:nvSpPr>
        <p:spPr>
          <a:xfrm>
            <a:off x="739060" y="2718078"/>
            <a:ext cx="6930981" cy="597310"/>
          </a:xfrm>
          <a:prstGeom prst="rect">
            <a:avLst/>
          </a:prstGeom>
          <a:ln w="19050">
            <a:solidFill>
              <a:srgbClr val="FAB600"/>
            </a:solidFill>
          </a:ln>
        </p:spPr>
        <p:txBody>
          <a:bodyPr vert="horz" lIns="288000" tIns="72000" rIns="180000" bIns="72000" rtlCol="0" anchor="ctr" anchorCtr="0">
            <a:noAutofit/>
          </a:bodyPr>
          <a:lstStyle>
            <a:lvl1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spcBef>
                <a:spcPts val="100"/>
              </a:spcBef>
              <a:buClr>
                <a:srgbClr val="000000">
                  <a:lumMod val="95000"/>
                  <a:lumOff val="5000"/>
                </a:srgbClr>
              </a:buClr>
              <a:buNone/>
              <a:defRPr/>
            </a:pPr>
            <a:r>
              <a:rPr lang="de-DE" sz="1400" b="1" dirty="0">
                <a:cs typeface="Arial" panose="020B0604020202020204" pitchFamily="34" charset="0"/>
              </a:rPr>
              <a:t>Grundzulage wurde erhöht</a:t>
            </a:r>
          </a:p>
          <a:p>
            <a:pPr marL="285750" lvl="2" indent="-285750" defTabSz="914400">
              <a:spcBef>
                <a:spcPts val="100"/>
              </a:spcBef>
              <a:buClr>
                <a:schemeClr val="bg1"/>
              </a:buClr>
              <a:defRPr/>
            </a:pPr>
            <a:r>
              <a:rPr lang="de-DE" sz="1400" dirty="0">
                <a:cs typeface="Arial" panose="020B0604020202020204" pitchFamily="34" charset="0"/>
              </a:rPr>
              <a:t>von 154 EUR auf 175 EUR p. a.</a:t>
            </a:r>
          </a:p>
        </p:txBody>
      </p:sp>
      <p:sp>
        <p:nvSpPr>
          <p:cNvPr id="31" name="Inhaltsplatzhalter 5">
            <a:extLst>
              <a:ext uri="{FF2B5EF4-FFF2-40B4-BE49-F238E27FC236}">
                <a16:creationId xmlns:a16="http://schemas.microsoft.com/office/drawing/2014/main" id="{81A4131C-1C45-47E8-BBE8-DD5DFC3461FF}"/>
              </a:ext>
            </a:extLst>
          </p:cNvPr>
          <p:cNvSpPr txBox="1">
            <a:spLocks/>
          </p:cNvSpPr>
          <p:nvPr/>
        </p:nvSpPr>
        <p:spPr>
          <a:xfrm>
            <a:off x="739060" y="4119082"/>
            <a:ext cx="6930981" cy="1603086"/>
          </a:xfrm>
          <a:prstGeom prst="rect">
            <a:avLst/>
          </a:prstGeom>
          <a:ln w="19050">
            <a:solidFill>
              <a:srgbClr val="13A0D3"/>
            </a:solidFill>
          </a:ln>
        </p:spPr>
        <p:txBody>
          <a:bodyPr vert="horz" lIns="288000" tIns="72000" rIns="180000" bIns="72000" rtlCol="0" anchor="ctr" anchorCtr="0">
            <a:noAutofit/>
          </a:bodyPr>
          <a:lstStyle>
            <a:lvl1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defTabSz="1215889">
              <a:spcBef>
                <a:spcPts val="100"/>
              </a:spcBef>
              <a:buClr>
                <a:srgbClr val="000000">
                  <a:lumMod val="95000"/>
                  <a:lumOff val="5000"/>
                </a:srgbClr>
              </a:buClr>
              <a:defRPr/>
            </a:pPr>
            <a:r>
              <a:rPr lang="de-DE" sz="1400" b="1" dirty="0"/>
              <a:t>Bisherige Vorteile sind unverändert</a:t>
            </a:r>
          </a:p>
          <a:p>
            <a:pPr lvl="2" defTabSz="1215889">
              <a:spcBef>
                <a:spcPts val="100"/>
              </a:spcBef>
              <a:buClr>
                <a:schemeClr val="bg1"/>
              </a:buClr>
              <a:defRPr/>
            </a:pPr>
            <a:r>
              <a:rPr lang="de-DE" sz="1400" dirty="0"/>
              <a:t>Sonderausgabenabzug von 2.100 EUR p. a.</a:t>
            </a:r>
          </a:p>
          <a:p>
            <a:pPr lvl="2" defTabSz="1215889">
              <a:spcBef>
                <a:spcPts val="100"/>
              </a:spcBef>
              <a:buClr>
                <a:schemeClr val="bg1"/>
              </a:buClr>
              <a:defRPr/>
            </a:pPr>
            <a:r>
              <a:rPr lang="de-DE" sz="1400" dirty="0"/>
              <a:t>Kinderzulagen von</a:t>
            </a:r>
          </a:p>
          <a:p>
            <a:pPr marL="642938" lvl="3" indent="-285750" defTabSz="1215889">
              <a:spcBef>
                <a:spcPts val="100"/>
              </a:spcBef>
              <a:buClr>
                <a:schemeClr val="bg1"/>
              </a:buClr>
              <a:defRPr/>
            </a:pPr>
            <a:r>
              <a:rPr lang="de-DE" sz="1400" dirty="0"/>
              <a:t> 185 EUR p.a. (geboren vor 2008) bzw.</a:t>
            </a:r>
          </a:p>
          <a:p>
            <a:pPr marL="642938" lvl="3" indent="-285750" defTabSz="1215889">
              <a:spcBef>
                <a:spcPts val="100"/>
              </a:spcBef>
              <a:buClr>
                <a:schemeClr val="bg1"/>
              </a:buClr>
              <a:defRPr/>
            </a:pPr>
            <a:r>
              <a:rPr lang="de-DE" sz="1400" dirty="0"/>
              <a:t> 300 EUR p.a. (geboren ab 2008)</a:t>
            </a:r>
          </a:p>
          <a:p>
            <a:pPr lvl="2" defTabSz="1215889">
              <a:spcBef>
                <a:spcPts val="100"/>
              </a:spcBef>
              <a:buClr>
                <a:schemeClr val="bg1"/>
              </a:buClr>
              <a:defRPr/>
            </a:pPr>
            <a:r>
              <a:rPr lang="de-DE" sz="1400" dirty="0"/>
              <a:t>Berufseinsteigerbonus 200 EUR einmalig</a:t>
            </a:r>
          </a:p>
        </p:txBody>
      </p:sp>
      <p:sp>
        <p:nvSpPr>
          <p:cNvPr id="32" name="Inhaltsplatzhalter 5">
            <a:extLst>
              <a:ext uri="{FF2B5EF4-FFF2-40B4-BE49-F238E27FC236}">
                <a16:creationId xmlns:a16="http://schemas.microsoft.com/office/drawing/2014/main" id="{B5CF4D18-7B31-4C0C-A977-456E994D4994}"/>
              </a:ext>
            </a:extLst>
          </p:cNvPr>
          <p:cNvSpPr txBox="1">
            <a:spLocks/>
          </p:cNvSpPr>
          <p:nvPr/>
        </p:nvSpPr>
        <p:spPr>
          <a:xfrm>
            <a:off x="739060" y="3418697"/>
            <a:ext cx="6930981" cy="597310"/>
          </a:xfrm>
          <a:prstGeom prst="rect">
            <a:avLst/>
          </a:prstGeom>
          <a:ln w="19050">
            <a:solidFill>
              <a:srgbClr val="F86200"/>
            </a:solidFill>
          </a:ln>
        </p:spPr>
        <p:txBody>
          <a:bodyPr vert="horz" lIns="288000" tIns="72000" rIns="180000" bIns="72000" rtlCol="0" anchor="ctr" anchorCtr="0">
            <a:noAutofit/>
          </a:bodyPr>
          <a:lstStyle>
            <a:lvl1pPr marL="0" indent="0" algn="l" defTabSz="967710" rtl="0" eaLnBrk="1" latinLnBrk="0" hangingPunct="1">
              <a:lnSpc>
                <a:spcPct val="100000"/>
              </a:lnSpc>
              <a:spcBef>
                <a:spcPts val="0"/>
              </a:spcBef>
              <a:buFont typeface="+mj-lt"/>
              <a:buNone/>
              <a:defRPr sz="16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16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lvl="2" indent="0" defTabSz="914400">
              <a:spcBef>
                <a:spcPts val="100"/>
              </a:spcBef>
              <a:buClr>
                <a:srgbClr val="000000">
                  <a:lumMod val="95000"/>
                  <a:lumOff val="5000"/>
                </a:srgbClr>
              </a:buClr>
              <a:buNone/>
              <a:defRPr/>
            </a:pPr>
            <a:r>
              <a:rPr lang="de-DE" altLang="de-DE" sz="1400" b="1" dirty="0">
                <a:cs typeface="Arial" panose="020B0604020202020204" pitchFamily="34" charset="0"/>
              </a:rPr>
              <a:t>Neuer Freibetrag in der Grundsicherung </a:t>
            </a:r>
            <a:endParaRPr lang="de-DE" altLang="de-DE" sz="1400" dirty="0">
              <a:cs typeface="Arial" panose="020B0604020202020204" pitchFamily="34" charset="0"/>
            </a:endParaRPr>
          </a:p>
          <a:p>
            <a:pPr marL="285750" lvl="2" indent="-285750" defTabSz="914400">
              <a:spcBef>
                <a:spcPts val="100"/>
              </a:spcBef>
              <a:buClr>
                <a:schemeClr val="bg1"/>
              </a:buClr>
              <a:defRPr/>
            </a:pPr>
            <a:r>
              <a:rPr lang="de-DE" altLang="de-DE" sz="1400" dirty="0">
                <a:cs typeface="Arial" panose="020B0604020202020204" pitchFamily="34" charset="0"/>
              </a:rPr>
              <a:t>wirkt auch bei Riester in der </a:t>
            </a:r>
            <a:r>
              <a:rPr lang="de-DE" altLang="de-DE" sz="1400" dirty="0" err="1">
                <a:cs typeface="Arial" panose="020B0604020202020204" pitchFamily="34" charset="0"/>
              </a:rPr>
              <a:t>bAV</a:t>
            </a:r>
            <a:endParaRPr lang="de-DE" sz="1400" dirty="0">
              <a:cs typeface="Arial" panose="020B0604020202020204" pitchFamily="34" charset="0"/>
            </a:endParaRPr>
          </a:p>
        </p:txBody>
      </p:sp>
      <p:grpSp>
        <p:nvGrpSpPr>
          <p:cNvPr id="3" name="Gruppieren 2">
            <a:extLst>
              <a:ext uri="{FF2B5EF4-FFF2-40B4-BE49-F238E27FC236}">
                <a16:creationId xmlns:a16="http://schemas.microsoft.com/office/drawing/2014/main" id="{D73DF053-D4C8-4256-8E79-02ECE5A9BE13}"/>
              </a:ext>
            </a:extLst>
          </p:cNvPr>
          <p:cNvGrpSpPr/>
          <p:nvPr/>
        </p:nvGrpSpPr>
        <p:grpSpPr>
          <a:xfrm>
            <a:off x="337507" y="1955878"/>
            <a:ext cx="531585" cy="531585"/>
            <a:chOff x="-194078" y="6444000"/>
            <a:chExt cx="531585" cy="531585"/>
          </a:xfrm>
        </p:grpSpPr>
        <p:sp>
          <p:nvSpPr>
            <p:cNvPr id="2" name="Ellipse 1">
              <a:extLst>
                <a:ext uri="{FF2B5EF4-FFF2-40B4-BE49-F238E27FC236}">
                  <a16:creationId xmlns:a16="http://schemas.microsoft.com/office/drawing/2014/main" id="{045F4375-7364-4A8A-AB7F-1F2A3599BB62}"/>
                </a:ext>
              </a:extLst>
            </p:cNvPr>
            <p:cNvSpPr/>
            <p:nvPr/>
          </p:nvSpPr>
          <p:spPr>
            <a:xfrm>
              <a:off x="-194078" y="6444000"/>
              <a:ext cx="531585" cy="5315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uppieren 14">
              <a:extLst>
                <a:ext uri="{FF2B5EF4-FFF2-40B4-BE49-F238E27FC236}">
                  <a16:creationId xmlns:a16="http://schemas.microsoft.com/office/drawing/2014/main" id="{A8735625-9EC7-4160-811D-B4537375F79D}"/>
                </a:ext>
              </a:extLst>
            </p:cNvPr>
            <p:cNvGrpSpPr>
              <a:grpSpLocks noChangeAspect="1"/>
            </p:cNvGrpSpPr>
            <p:nvPr/>
          </p:nvGrpSpPr>
          <p:grpSpPr>
            <a:xfrm>
              <a:off x="-194078" y="6444000"/>
              <a:ext cx="531585" cy="531585"/>
              <a:chOff x="3783873" y="2084643"/>
              <a:chExt cx="328528" cy="328528"/>
            </a:xfrm>
            <a:solidFill>
              <a:schemeClr val="bg1"/>
            </a:solidFill>
          </p:grpSpPr>
          <p:sp>
            <p:nvSpPr>
              <p:cNvPr id="16" name="Freihandform 1423">
                <a:extLst>
                  <a:ext uri="{FF2B5EF4-FFF2-40B4-BE49-F238E27FC236}">
                    <a16:creationId xmlns:a16="http://schemas.microsoft.com/office/drawing/2014/main" id="{7A6EDB0F-114A-4B85-BC6B-3E16B3D998DF}"/>
                  </a:ext>
                </a:extLst>
              </p:cNvPr>
              <p:cNvSpPr/>
              <p:nvPr/>
            </p:nvSpPr>
            <p:spPr>
              <a:xfrm>
                <a:off x="3783873"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7" name="Freihandform 1424">
                <a:extLst>
                  <a:ext uri="{FF2B5EF4-FFF2-40B4-BE49-F238E27FC236}">
                    <a16:creationId xmlns:a16="http://schemas.microsoft.com/office/drawing/2014/main" id="{93A18B59-E0FE-448E-A8F4-232AE41EBFBE}"/>
                  </a:ext>
                </a:extLst>
              </p:cNvPr>
              <p:cNvSpPr/>
              <p:nvPr/>
            </p:nvSpPr>
            <p:spPr>
              <a:xfrm>
                <a:off x="3853723" y="2174984"/>
                <a:ext cx="188595" cy="139700"/>
              </a:xfrm>
              <a:custGeom>
                <a:avLst/>
                <a:gdLst/>
                <a:ahLst/>
                <a:cxnLst>
                  <a:cxn ang="3cd4">
                    <a:pos x="hc" y="t"/>
                  </a:cxn>
                  <a:cxn ang="cd2">
                    <a:pos x="l" y="vc"/>
                  </a:cxn>
                  <a:cxn ang="cd4">
                    <a:pos x="hc" y="b"/>
                  </a:cxn>
                  <a:cxn ang="0">
                    <a:pos x="r" y="vc"/>
                  </a:cxn>
                </a:cxnLst>
                <a:rect l="l" t="t" r="r" b="b"/>
                <a:pathLst>
                  <a:path w="811" h="601">
                    <a:moveTo>
                      <a:pt x="781" y="6"/>
                    </a:moveTo>
                    <a:lnTo>
                      <a:pt x="263" y="556"/>
                    </a:lnTo>
                    <a:lnTo>
                      <a:pt x="30" y="323"/>
                    </a:lnTo>
                    <a:cubicBezTo>
                      <a:pt x="24" y="317"/>
                      <a:pt x="11" y="317"/>
                      <a:pt x="5" y="323"/>
                    </a:cubicBezTo>
                    <a:cubicBezTo>
                      <a:pt x="-2" y="330"/>
                      <a:pt x="-2" y="340"/>
                      <a:pt x="5" y="349"/>
                    </a:cubicBezTo>
                    <a:lnTo>
                      <a:pt x="252" y="594"/>
                    </a:lnTo>
                    <a:cubicBezTo>
                      <a:pt x="254" y="598"/>
                      <a:pt x="259" y="601"/>
                      <a:pt x="265" y="601"/>
                    </a:cubicBezTo>
                    <a:cubicBezTo>
                      <a:pt x="269" y="601"/>
                      <a:pt x="273" y="598"/>
                      <a:pt x="278" y="594"/>
                    </a:cubicBezTo>
                    <a:lnTo>
                      <a:pt x="807" y="29"/>
                    </a:lnTo>
                    <a:cubicBezTo>
                      <a:pt x="813" y="23"/>
                      <a:pt x="813" y="12"/>
                      <a:pt x="805" y="6"/>
                    </a:cubicBezTo>
                    <a:cubicBezTo>
                      <a:pt x="798" y="-3"/>
                      <a:pt x="788" y="-1"/>
                      <a:pt x="781" y="6"/>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nvGrpSpPr>
          <p:cNvPr id="28" name="Gruppieren 27">
            <a:extLst>
              <a:ext uri="{FF2B5EF4-FFF2-40B4-BE49-F238E27FC236}">
                <a16:creationId xmlns:a16="http://schemas.microsoft.com/office/drawing/2014/main" id="{DD3055FE-D9AB-4016-960F-8C5ADD78BBC7}"/>
              </a:ext>
            </a:extLst>
          </p:cNvPr>
          <p:cNvGrpSpPr/>
          <p:nvPr/>
        </p:nvGrpSpPr>
        <p:grpSpPr>
          <a:xfrm>
            <a:off x="329003" y="2734663"/>
            <a:ext cx="531585" cy="531585"/>
            <a:chOff x="-194078" y="6444000"/>
            <a:chExt cx="531585" cy="531585"/>
          </a:xfrm>
        </p:grpSpPr>
        <p:sp>
          <p:nvSpPr>
            <p:cNvPr id="29" name="Ellipse 28">
              <a:extLst>
                <a:ext uri="{FF2B5EF4-FFF2-40B4-BE49-F238E27FC236}">
                  <a16:creationId xmlns:a16="http://schemas.microsoft.com/office/drawing/2014/main" id="{A5691A67-17AF-4641-B666-940B2A6F35FA}"/>
                </a:ext>
              </a:extLst>
            </p:cNvPr>
            <p:cNvSpPr/>
            <p:nvPr/>
          </p:nvSpPr>
          <p:spPr>
            <a:xfrm>
              <a:off x="-194078" y="6444000"/>
              <a:ext cx="531585" cy="5315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uppieren 32">
              <a:extLst>
                <a:ext uri="{FF2B5EF4-FFF2-40B4-BE49-F238E27FC236}">
                  <a16:creationId xmlns:a16="http://schemas.microsoft.com/office/drawing/2014/main" id="{B5CF85CF-08C9-4789-BFC5-FAD4521B473A}"/>
                </a:ext>
              </a:extLst>
            </p:cNvPr>
            <p:cNvGrpSpPr>
              <a:grpSpLocks noChangeAspect="1"/>
            </p:cNvGrpSpPr>
            <p:nvPr/>
          </p:nvGrpSpPr>
          <p:grpSpPr>
            <a:xfrm>
              <a:off x="-194078" y="6444000"/>
              <a:ext cx="531585" cy="531585"/>
              <a:chOff x="3783873" y="2084643"/>
              <a:chExt cx="328528" cy="328528"/>
            </a:xfrm>
            <a:solidFill>
              <a:schemeClr val="bg1"/>
            </a:solidFill>
          </p:grpSpPr>
          <p:sp>
            <p:nvSpPr>
              <p:cNvPr id="34" name="Freihandform 1423">
                <a:extLst>
                  <a:ext uri="{FF2B5EF4-FFF2-40B4-BE49-F238E27FC236}">
                    <a16:creationId xmlns:a16="http://schemas.microsoft.com/office/drawing/2014/main" id="{943360B3-804D-4515-BC06-0EF9515E0417}"/>
                  </a:ext>
                </a:extLst>
              </p:cNvPr>
              <p:cNvSpPr/>
              <p:nvPr/>
            </p:nvSpPr>
            <p:spPr>
              <a:xfrm>
                <a:off x="3783873"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35" name="Freihandform 1424">
                <a:extLst>
                  <a:ext uri="{FF2B5EF4-FFF2-40B4-BE49-F238E27FC236}">
                    <a16:creationId xmlns:a16="http://schemas.microsoft.com/office/drawing/2014/main" id="{B6F4455B-04A8-4A9C-8316-E4A76F3C8BF9}"/>
                  </a:ext>
                </a:extLst>
              </p:cNvPr>
              <p:cNvSpPr/>
              <p:nvPr/>
            </p:nvSpPr>
            <p:spPr>
              <a:xfrm>
                <a:off x="3853723" y="2174984"/>
                <a:ext cx="188595" cy="139700"/>
              </a:xfrm>
              <a:custGeom>
                <a:avLst/>
                <a:gdLst/>
                <a:ahLst/>
                <a:cxnLst>
                  <a:cxn ang="3cd4">
                    <a:pos x="hc" y="t"/>
                  </a:cxn>
                  <a:cxn ang="cd2">
                    <a:pos x="l" y="vc"/>
                  </a:cxn>
                  <a:cxn ang="cd4">
                    <a:pos x="hc" y="b"/>
                  </a:cxn>
                  <a:cxn ang="0">
                    <a:pos x="r" y="vc"/>
                  </a:cxn>
                </a:cxnLst>
                <a:rect l="l" t="t" r="r" b="b"/>
                <a:pathLst>
                  <a:path w="811" h="601">
                    <a:moveTo>
                      <a:pt x="781" y="6"/>
                    </a:moveTo>
                    <a:lnTo>
                      <a:pt x="263" y="556"/>
                    </a:lnTo>
                    <a:lnTo>
                      <a:pt x="30" y="323"/>
                    </a:lnTo>
                    <a:cubicBezTo>
                      <a:pt x="24" y="317"/>
                      <a:pt x="11" y="317"/>
                      <a:pt x="5" y="323"/>
                    </a:cubicBezTo>
                    <a:cubicBezTo>
                      <a:pt x="-2" y="330"/>
                      <a:pt x="-2" y="340"/>
                      <a:pt x="5" y="349"/>
                    </a:cubicBezTo>
                    <a:lnTo>
                      <a:pt x="252" y="594"/>
                    </a:lnTo>
                    <a:cubicBezTo>
                      <a:pt x="254" y="598"/>
                      <a:pt x="259" y="601"/>
                      <a:pt x="265" y="601"/>
                    </a:cubicBezTo>
                    <a:cubicBezTo>
                      <a:pt x="269" y="601"/>
                      <a:pt x="273" y="598"/>
                      <a:pt x="278" y="594"/>
                    </a:cubicBezTo>
                    <a:lnTo>
                      <a:pt x="807" y="29"/>
                    </a:lnTo>
                    <a:cubicBezTo>
                      <a:pt x="813" y="23"/>
                      <a:pt x="813" y="12"/>
                      <a:pt x="805" y="6"/>
                    </a:cubicBezTo>
                    <a:cubicBezTo>
                      <a:pt x="798" y="-3"/>
                      <a:pt x="788" y="-1"/>
                      <a:pt x="781" y="6"/>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nvGrpSpPr>
          <p:cNvPr id="36" name="Gruppieren 35">
            <a:extLst>
              <a:ext uri="{FF2B5EF4-FFF2-40B4-BE49-F238E27FC236}">
                <a16:creationId xmlns:a16="http://schemas.microsoft.com/office/drawing/2014/main" id="{F9C6F37F-5490-404F-BC68-223C97526C3F}"/>
              </a:ext>
            </a:extLst>
          </p:cNvPr>
          <p:cNvGrpSpPr/>
          <p:nvPr/>
        </p:nvGrpSpPr>
        <p:grpSpPr>
          <a:xfrm>
            <a:off x="337507" y="3449298"/>
            <a:ext cx="531585" cy="531585"/>
            <a:chOff x="-194078" y="6444000"/>
            <a:chExt cx="531585" cy="531585"/>
          </a:xfrm>
        </p:grpSpPr>
        <p:sp>
          <p:nvSpPr>
            <p:cNvPr id="37" name="Ellipse 36">
              <a:extLst>
                <a:ext uri="{FF2B5EF4-FFF2-40B4-BE49-F238E27FC236}">
                  <a16:creationId xmlns:a16="http://schemas.microsoft.com/office/drawing/2014/main" id="{971EEF68-8FEE-49BD-A85F-6F7D7654BEB1}"/>
                </a:ext>
              </a:extLst>
            </p:cNvPr>
            <p:cNvSpPr/>
            <p:nvPr/>
          </p:nvSpPr>
          <p:spPr>
            <a:xfrm>
              <a:off x="-194078" y="6444000"/>
              <a:ext cx="531585" cy="5315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uppieren 37">
              <a:extLst>
                <a:ext uri="{FF2B5EF4-FFF2-40B4-BE49-F238E27FC236}">
                  <a16:creationId xmlns:a16="http://schemas.microsoft.com/office/drawing/2014/main" id="{3CB64DC9-68DD-40F6-9F91-184DA6006D4F}"/>
                </a:ext>
              </a:extLst>
            </p:cNvPr>
            <p:cNvGrpSpPr>
              <a:grpSpLocks noChangeAspect="1"/>
            </p:cNvGrpSpPr>
            <p:nvPr/>
          </p:nvGrpSpPr>
          <p:grpSpPr>
            <a:xfrm>
              <a:off x="-194078" y="6444000"/>
              <a:ext cx="531585" cy="531585"/>
              <a:chOff x="3783873" y="2084643"/>
              <a:chExt cx="328528" cy="328528"/>
            </a:xfrm>
            <a:solidFill>
              <a:schemeClr val="bg1"/>
            </a:solidFill>
          </p:grpSpPr>
          <p:sp>
            <p:nvSpPr>
              <p:cNvPr id="39" name="Freihandform 1423">
                <a:extLst>
                  <a:ext uri="{FF2B5EF4-FFF2-40B4-BE49-F238E27FC236}">
                    <a16:creationId xmlns:a16="http://schemas.microsoft.com/office/drawing/2014/main" id="{4055B5BB-FCCB-42A3-94F3-746AA4EE320B}"/>
                  </a:ext>
                </a:extLst>
              </p:cNvPr>
              <p:cNvSpPr/>
              <p:nvPr/>
            </p:nvSpPr>
            <p:spPr>
              <a:xfrm>
                <a:off x="3783873"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40" name="Freihandform 1424">
                <a:extLst>
                  <a:ext uri="{FF2B5EF4-FFF2-40B4-BE49-F238E27FC236}">
                    <a16:creationId xmlns:a16="http://schemas.microsoft.com/office/drawing/2014/main" id="{93C0E70F-89E2-439E-8DF9-B003B0B92947}"/>
                  </a:ext>
                </a:extLst>
              </p:cNvPr>
              <p:cNvSpPr/>
              <p:nvPr/>
            </p:nvSpPr>
            <p:spPr>
              <a:xfrm>
                <a:off x="3853723" y="2174984"/>
                <a:ext cx="188595" cy="139700"/>
              </a:xfrm>
              <a:custGeom>
                <a:avLst/>
                <a:gdLst/>
                <a:ahLst/>
                <a:cxnLst>
                  <a:cxn ang="3cd4">
                    <a:pos x="hc" y="t"/>
                  </a:cxn>
                  <a:cxn ang="cd2">
                    <a:pos x="l" y="vc"/>
                  </a:cxn>
                  <a:cxn ang="cd4">
                    <a:pos x="hc" y="b"/>
                  </a:cxn>
                  <a:cxn ang="0">
                    <a:pos x="r" y="vc"/>
                  </a:cxn>
                </a:cxnLst>
                <a:rect l="l" t="t" r="r" b="b"/>
                <a:pathLst>
                  <a:path w="811" h="601">
                    <a:moveTo>
                      <a:pt x="781" y="6"/>
                    </a:moveTo>
                    <a:lnTo>
                      <a:pt x="263" y="556"/>
                    </a:lnTo>
                    <a:lnTo>
                      <a:pt x="30" y="323"/>
                    </a:lnTo>
                    <a:cubicBezTo>
                      <a:pt x="24" y="317"/>
                      <a:pt x="11" y="317"/>
                      <a:pt x="5" y="323"/>
                    </a:cubicBezTo>
                    <a:cubicBezTo>
                      <a:pt x="-2" y="330"/>
                      <a:pt x="-2" y="340"/>
                      <a:pt x="5" y="349"/>
                    </a:cubicBezTo>
                    <a:lnTo>
                      <a:pt x="252" y="594"/>
                    </a:lnTo>
                    <a:cubicBezTo>
                      <a:pt x="254" y="598"/>
                      <a:pt x="259" y="601"/>
                      <a:pt x="265" y="601"/>
                    </a:cubicBezTo>
                    <a:cubicBezTo>
                      <a:pt x="269" y="601"/>
                      <a:pt x="273" y="598"/>
                      <a:pt x="278" y="594"/>
                    </a:cubicBezTo>
                    <a:lnTo>
                      <a:pt x="807" y="29"/>
                    </a:lnTo>
                    <a:cubicBezTo>
                      <a:pt x="813" y="23"/>
                      <a:pt x="813" y="12"/>
                      <a:pt x="805" y="6"/>
                    </a:cubicBezTo>
                    <a:cubicBezTo>
                      <a:pt x="798" y="-3"/>
                      <a:pt x="788" y="-1"/>
                      <a:pt x="781" y="6"/>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nvGrpSpPr>
          <p:cNvPr id="41" name="Gruppieren 40">
            <a:extLst>
              <a:ext uri="{FF2B5EF4-FFF2-40B4-BE49-F238E27FC236}">
                <a16:creationId xmlns:a16="http://schemas.microsoft.com/office/drawing/2014/main" id="{D1159D34-64EA-47A7-BA6B-7D8953A1519F}"/>
              </a:ext>
            </a:extLst>
          </p:cNvPr>
          <p:cNvGrpSpPr/>
          <p:nvPr/>
        </p:nvGrpSpPr>
        <p:grpSpPr>
          <a:xfrm>
            <a:off x="337507" y="4644856"/>
            <a:ext cx="531585" cy="531585"/>
            <a:chOff x="-194078" y="6444000"/>
            <a:chExt cx="531585" cy="531585"/>
          </a:xfrm>
        </p:grpSpPr>
        <p:sp>
          <p:nvSpPr>
            <p:cNvPr id="42" name="Ellipse 41">
              <a:extLst>
                <a:ext uri="{FF2B5EF4-FFF2-40B4-BE49-F238E27FC236}">
                  <a16:creationId xmlns:a16="http://schemas.microsoft.com/office/drawing/2014/main" id="{97583422-4DB5-4CDD-9260-2F7AA976E1A0}"/>
                </a:ext>
              </a:extLst>
            </p:cNvPr>
            <p:cNvSpPr/>
            <p:nvPr/>
          </p:nvSpPr>
          <p:spPr>
            <a:xfrm>
              <a:off x="-194078" y="6444000"/>
              <a:ext cx="531585" cy="5315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uppieren 42">
              <a:extLst>
                <a:ext uri="{FF2B5EF4-FFF2-40B4-BE49-F238E27FC236}">
                  <a16:creationId xmlns:a16="http://schemas.microsoft.com/office/drawing/2014/main" id="{5911F25D-5B97-459B-B0F7-75ABDCB46093}"/>
                </a:ext>
              </a:extLst>
            </p:cNvPr>
            <p:cNvGrpSpPr>
              <a:grpSpLocks noChangeAspect="1"/>
            </p:cNvGrpSpPr>
            <p:nvPr/>
          </p:nvGrpSpPr>
          <p:grpSpPr>
            <a:xfrm>
              <a:off x="-194078" y="6444000"/>
              <a:ext cx="531585" cy="531585"/>
              <a:chOff x="3783873" y="2084643"/>
              <a:chExt cx="328528" cy="328528"/>
            </a:xfrm>
            <a:solidFill>
              <a:schemeClr val="bg1"/>
            </a:solidFill>
          </p:grpSpPr>
          <p:sp>
            <p:nvSpPr>
              <p:cNvPr id="44" name="Freihandform 1423">
                <a:extLst>
                  <a:ext uri="{FF2B5EF4-FFF2-40B4-BE49-F238E27FC236}">
                    <a16:creationId xmlns:a16="http://schemas.microsoft.com/office/drawing/2014/main" id="{EC8396B3-ED2E-4CEF-89A7-9602833D3FF9}"/>
                  </a:ext>
                </a:extLst>
              </p:cNvPr>
              <p:cNvSpPr/>
              <p:nvPr/>
            </p:nvSpPr>
            <p:spPr>
              <a:xfrm>
                <a:off x="3783873"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45" name="Freihandform 1424">
                <a:extLst>
                  <a:ext uri="{FF2B5EF4-FFF2-40B4-BE49-F238E27FC236}">
                    <a16:creationId xmlns:a16="http://schemas.microsoft.com/office/drawing/2014/main" id="{69C90572-01E8-4458-8C75-EF16D1478E54}"/>
                  </a:ext>
                </a:extLst>
              </p:cNvPr>
              <p:cNvSpPr/>
              <p:nvPr/>
            </p:nvSpPr>
            <p:spPr>
              <a:xfrm>
                <a:off x="3853723" y="2174984"/>
                <a:ext cx="188595" cy="139700"/>
              </a:xfrm>
              <a:custGeom>
                <a:avLst/>
                <a:gdLst/>
                <a:ahLst/>
                <a:cxnLst>
                  <a:cxn ang="3cd4">
                    <a:pos x="hc" y="t"/>
                  </a:cxn>
                  <a:cxn ang="cd2">
                    <a:pos x="l" y="vc"/>
                  </a:cxn>
                  <a:cxn ang="cd4">
                    <a:pos x="hc" y="b"/>
                  </a:cxn>
                  <a:cxn ang="0">
                    <a:pos x="r" y="vc"/>
                  </a:cxn>
                </a:cxnLst>
                <a:rect l="l" t="t" r="r" b="b"/>
                <a:pathLst>
                  <a:path w="811" h="601">
                    <a:moveTo>
                      <a:pt x="781" y="6"/>
                    </a:moveTo>
                    <a:lnTo>
                      <a:pt x="263" y="556"/>
                    </a:lnTo>
                    <a:lnTo>
                      <a:pt x="30" y="323"/>
                    </a:lnTo>
                    <a:cubicBezTo>
                      <a:pt x="24" y="317"/>
                      <a:pt x="11" y="317"/>
                      <a:pt x="5" y="323"/>
                    </a:cubicBezTo>
                    <a:cubicBezTo>
                      <a:pt x="-2" y="330"/>
                      <a:pt x="-2" y="340"/>
                      <a:pt x="5" y="349"/>
                    </a:cubicBezTo>
                    <a:lnTo>
                      <a:pt x="252" y="594"/>
                    </a:lnTo>
                    <a:cubicBezTo>
                      <a:pt x="254" y="598"/>
                      <a:pt x="259" y="601"/>
                      <a:pt x="265" y="601"/>
                    </a:cubicBezTo>
                    <a:cubicBezTo>
                      <a:pt x="269" y="601"/>
                      <a:pt x="273" y="598"/>
                      <a:pt x="278" y="594"/>
                    </a:cubicBezTo>
                    <a:lnTo>
                      <a:pt x="807" y="29"/>
                    </a:lnTo>
                    <a:cubicBezTo>
                      <a:pt x="813" y="23"/>
                      <a:pt x="813" y="12"/>
                      <a:pt x="805" y="6"/>
                    </a:cubicBezTo>
                    <a:cubicBezTo>
                      <a:pt x="798" y="-3"/>
                      <a:pt x="788" y="-1"/>
                      <a:pt x="781" y="6"/>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spTree>
    <p:extLst>
      <p:ext uri="{BB962C8B-B14F-4D97-AF65-F5344CB8AC3E}">
        <p14:creationId xmlns:p14="http://schemas.microsoft.com/office/powerpoint/2010/main" val="4097142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B3A1A-561B-4FF1-BA48-98A7BCC537F7}"/>
              </a:ext>
            </a:extLst>
          </p:cNvPr>
          <p:cNvSpPr>
            <a:spLocks noGrp="1"/>
          </p:cNvSpPr>
          <p:nvPr>
            <p:ph type="title"/>
          </p:nvPr>
        </p:nvSpPr>
        <p:spPr/>
        <p:txBody>
          <a:bodyPr/>
          <a:lstStyle/>
          <a:p>
            <a:r>
              <a:rPr lang="de-DE" dirty="0"/>
              <a:t>Riester bei Allianz – die Riester-Direkt-versicherung ergänzt das Angebotsportfolio</a:t>
            </a:r>
            <a:endParaRPr lang="en-GB" dirty="0"/>
          </a:p>
        </p:txBody>
      </p:sp>
      <p:sp>
        <p:nvSpPr>
          <p:cNvPr id="5" name="Foliennummernplatzhalter 4">
            <a:extLst>
              <a:ext uri="{FF2B5EF4-FFF2-40B4-BE49-F238E27FC236}">
                <a16:creationId xmlns:a16="http://schemas.microsoft.com/office/drawing/2014/main" id="{D2D8184B-36E2-4E01-AA12-705F7A3192FD}"/>
              </a:ext>
            </a:extLst>
          </p:cNvPr>
          <p:cNvSpPr>
            <a:spLocks noGrp="1"/>
          </p:cNvSpPr>
          <p:nvPr>
            <p:ph type="sldNum" sz="quarter" idx="11"/>
          </p:nvPr>
        </p:nvSpPr>
        <p:spPr/>
        <p:txBody>
          <a:bodyPr/>
          <a:lstStyle/>
          <a:p>
            <a:fld id="{56C449F3-BD9D-48DC-BFF1-0F66671DA7C6}" type="slidenum">
              <a:rPr lang="de-DE" smtClean="0"/>
              <a:pPr/>
              <a:t>19</a:t>
            </a:fld>
            <a:endParaRPr lang="de-DE" dirty="0"/>
          </a:p>
        </p:txBody>
      </p:sp>
      <p:sp>
        <p:nvSpPr>
          <p:cNvPr id="7" name="Textplatzhalter 6">
            <a:extLst>
              <a:ext uri="{FF2B5EF4-FFF2-40B4-BE49-F238E27FC236}">
                <a16:creationId xmlns:a16="http://schemas.microsoft.com/office/drawing/2014/main" id="{345E6E75-B762-43F0-BA2D-7E891B351954}"/>
              </a:ext>
            </a:extLst>
          </p:cNvPr>
          <p:cNvSpPr>
            <a:spLocks noGrp="1"/>
          </p:cNvSpPr>
          <p:nvPr>
            <p:ph type="body" sz="quarter" idx="12"/>
          </p:nvPr>
        </p:nvSpPr>
        <p:spPr/>
        <p:txBody>
          <a:bodyPr/>
          <a:lstStyle/>
          <a:p>
            <a:pPr lvl="0"/>
            <a:r>
              <a:rPr lang="de-DE" dirty="0"/>
              <a:t>Betriebliche Altersversorgung | Arbeitnehmerfinanzierung</a:t>
            </a:r>
          </a:p>
          <a:p>
            <a:endParaRPr lang="de-DE" dirty="0"/>
          </a:p>
          <a:p>
            <a:endParaRPr lang="en-GB" dirty="0"/>
          </a:p>
        </p:txBody>
      </p:sp>
      <p:sp>
        <p:nvSpPr>
          <p:cNvPr id="21" name="Inhaltsplatzhalter 1">
            <a:extLst>
              <a:ext uri="{FF2B5EF4-FFF2-40B4-BE49-F238E27FC236}">
                <a16:creationId xmlns:a16="http://schemas.microsoft.com/office/drawing/2014/main" id="{38B48629-3B30-4C02-8B22-D4C1E4756C94}"/>
              </a:ext>
            </a:extLst>
          </p:cNvPr>
          <p:cNvSpPr txBox="1">
            <a:spLocks/>
          </p:cNvSpPr>
          <p:nvPr/>
        </p:nvSpPr>
        <p:spPr>
          <a:xfrm>
            <a:off x="504825" y="2067949"/>
            <a:ext cx="7311820" cy="621906"/>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In der </a:t>
            </a:r>
            <a:r>
              <a:rPr kumimoji="0" lang="de-DE" sz="1400" b="0" i="0" u="none" strike="noStrike" kern="1200" cap="none" spc="0" normalizeH="0" baseline="0" noProof="0" dirty="0" err="1">
                <a:ln>
                  <a:noFill/>
                </a:ln>
                <a:solidFill>
                  <a:schemeClr val="bg1"/>
                </a:solidFill>
                <a:effectLst/>
                <a:uLnTx/>
                <a:uFillTx/>
                <a:latin typeface="Arial"/>
                <a:ea typeface="+mn-ea"/>
                <a:cs typeface="+mn-cs"/>
              </a:rPr>
              <a:t>bAV</a:t>
            </a:r>
            <a:r>
              <a:rPr kumimoji="0" lang="de-DE" sz="1400" b="0" i="0" u="none" strike="noStrike" kern="1200" cap="none" spc="0" normalizeH="0" baseline="0" noProof="0" dirty="0">
                <a:ln>
                  <a:noFill/>
                </a:ln>
                <a:solidFill>
                  <a:schemeClr val="bg1"/>
                </a:solidFill>
                <a:effectLst/>
                <a:uLnTx/>
                <a:uFillTx/>
                <a:latin typeface="Arial"/>
                <a:ea typeface="+mn-ea"/>
                <a:cs typeface="+mn-cs"/>
              </a:rPr>
              <a:t> bietet die „Riester-Direktversicherung Perspektive“ eine attraktive Ergänzung. Alternativ zur </a:t>
            </a:r>
            <a:r>
              <a:rPr kumimoji="0" lang="de-DE" sz="1400" b="0" i="0" u="none" strike="noStrike" kern="1200" cap="none" spc="0" normalizeH="0" baseline="0" noProof="0" dirty="0" err="1">
                <a:ln>
                  <a:noFill/>
                </a:ln>
                <a:solidFill>
                  <a:schemeClr val="bg1"/>
                </a:solidFill>
                <a:effectLst/>
                <a:uLnTx/>
                <a:uFillTx/>
                <a:latin typeface="Arial"/>
                <a:ea typeface="+mn-ea"/>
                <a:cs typeface="+mn-cs"/>
              </a:rPr>
              <a:t>bAV</a:t>
            </a:r>
            <a:r>
              <a:rPr kumimoji="0" lang="de-DE" sz="1400" b="0" i="0" u="none" strike="noStrike" kern="1200" cap="none" spc="0" normalizeH="0" baseline="0" noProof="0" dirty="0">
                <a:ln>
                  <a:noFill/>
                </a:ln>
                <a:solidFill>
                  <a:schemeClr val="bg1"/>
                </a:solidFill>
                <a:effectLst/>
                <a:uLnTx/>
                <a:uFillTx/>
                <a:latin typeface="Arial"/>
                <a:ea typeface="+mn-ea"/>
                <a:cs typeface="+mn-cs"/>
              </a:rPr>
              <a:t> können auch private Riester-Produkte angeboten werden.</a:t>
            </a:r>
          </a:p>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endParaRPr kumimoji="0" lang="de-DE" sz="1400" b="0" i="0" u="none" strike="noStrike" kern="1200" cap="none" spc="0" normalizeH="0" baseline="0" noProof="0" dirty="0">
              <a:ln>
                <a:noFill/>
              </a:ln>
              <a:solidFill>
                <a:schemeClr val="bg1"/>
              </a:solidFill>
              <a:effectLst/>
              <a:uLnTx/>
              <a:uFillTx/>
              <a:latin typeface="Arial"/>
              <a:ea typeface="+mn-ea"/>
              <a:cs typeface="+mn-cs"/>
            </a:endParaRPr>
          </a:p>
        </p:txBody>
      </p:sp>
      <p:sp>
        <p:nvSpPr>
          <p:cNvPr id="22" name="Rechteck 21">
            <a:extLst>
              <a:ext uri="{FF2B5EF4-FFF2-40B4-BE49-F238E27FC236}">
                <a16:creationId xmlns:a16="http://schemas.microsoft.com/office/drawing/2014/main" id="{ECB78DC2-D9D5-4B7A-9D0C-EF72FB6757AA}"/>
              </a:ext>
            </a:extLst>
          </p:cNvPr>
          <p:cNvSpPr/>
          <p:nvPr/>
        </p:nvSpPr>
        <p:spPr>
          <a:xfrm>
            <a:off x="487489" y="4379200"/>
            <a:ext cx="5378104" cy="784225"/>
          </a:xfrm>
          <a:prstGeom prst="rect">
            <a:avLst/>
          </a:prstGeom>
          <a:noFill/>
          <a:ln w="19050">
            <a:solidFill>
              <a:schemeClr val="accent5"/>
            </a:solidFill>
          </a:ln>
        </p:spPr>
        <p:txBody>
          <a:bodyPr rot="0" spcFirstLastPara="0" vertOverflow="overflow" horzOverflow="overflow" vert="horz" wrap="square" lIns="216000" tIns="36000" rIns="36000" bIns="36000" numCol="1" spcCol="0" rtlCol="0" fromWordArt="0" anchor="ctr" anchorCtr="0" forceAA="0" compatLnSpc="1">
            <a:prstTxWarp prst="textNoShape">
              <a:avLst/>
            </a:prstTxWarp>
            <a:noAutofit/>
          </a:bodyPr>
          <a:lstStyle/>
          <a:p>
            <a:pPr marL="0" marR="0" lvl="0" indent="0" defTabSz="1215889" eaLnBrk="1" fontAlgn="auto" latinLnBrk="0" hangingPunct="1">
              <a:lnSpc>
                <a:spcPct val="100000"/>
              </a:lnSpc>
              <a:spcBef>
                <a:spcPts val="1200"/>
              </a:spcBef>
              <a:spcAft>
                <a:spcPts val="0"/>
              </a:spcAft>
              <a:buClrTx/>
              <a:buSzTx/>
              <a:buFontTx/>
              <a:buNone/>
              <a:tabLst/>
              <a:defRPr/>
            </a:pPr>
            <a:endParaRPr kumimoji="0" lang="de-DE" sz="1200" b="1" i="0" u="none" strike="noStrike" kern="0" cap="none" spc="0" normalizeH="0" baseline="0" noProof="0" dirty="0">
              <a:ln>
                <a:noFill/>
              </a:ln>
              <a:solidFill>
                <a:schemeClr val="bg1"/>
              </a:solidFill>
              <a:effectLst/>
              <a:uLnTx/>
              <a:uFillTx/>
            </a:endParaRPr>
          </a:p>
        </p:txBody>
      </p:sp>
      <p:sp>
        <p:nvSpPr>
          <p:cNvPr id="23" name="Rechteck 22">
            <a:extLst>
              <a:ext uri="{FF2B5EF4-FFF2-40B4-BE49-F238E27FC236}">
                <a16:creationId xmlns:a16="http://schemas.microsoft.com/office/drawing/2014/main" id="{A2ED01CC-BC73-405C-92CA-C2591F61B04B}"/>
              </a:ext>
            </a:extLst>
          </p:cNvPr>
          <p:cNvSpPr/>
          <p:nvPr/>
        </p:nvSpPr>
        <p:spPr bwMode="auto">
          <a:xfrm>
            <a:off x="489971" y="2637863"/>
            <a:ext cx="5375622" cy="363524"/>
          </a:xfrm>
          <a:prstGeom prst="rect">
            <a:avLst/>
          </a:prstGeom>
          <a:noFill/>
          <a:ln w="19050" cap="flat" cmpd="sng" algn="ctr">
            <a:solidFill>
              <a:srgbClr val="122B54"/>
            </a:solidFill>
            <a:prstDash val="solid"/>
            <a:round/>
            <a:headEnd type="none" w="med" len="med"/>
            <a:tailEnd type="none" w="med" len="med"/>
          </a:ln>
          <a:effectLst/>
          <a:extLst/>
        </p:spPr>
        <p:txBody>
          <a:bodyPr wrap="square" lIns="90000" tIns="46800" rIns="90000" bIns="46800" anchor="ctr"/>
          <a:lstStyle/>
          <a:p>
            <a:pPr marL="0" marR="0" lvl="0" indent="0" algn="ctr" defTabSz="914400" eaLnBrk="1" fontAlgn="auto" latinLnBrk="0" hangingPunct="1">
              <a:lnSpc>
                <a:spcPct val="100000"/>
              </a:lnSpc>
              <a:spcBef>
                <a:spcPts val="0"/>
              </a:spcBef>
              <a:spcAft>
                <a:spcPts val="0"/>
              </a:spcAft>
              <a:buClr>
                <a:srgbClr val="003781"/>
              </a:buClr>
              <a:buSzTx/>
              <a:buFontTx/>
              <a:buNone/>
              <a:tabLst/>
              <a:defRPr/>
            </a:pPr>
            <a:r>
              <a:rPr kumimoji="0" lang="de-DE" sz="1400" b="0" i="0" u="none" strike="noStrike" kern="0" cap="none" spc="0" normalizeH="0" baseline="0" noProof="0" dirty="0">
                <a:ln>
                  <a:noFill/>
                </a:ln>
                <a:solidFill>
                  <a:schemeClr val="bg1"/>
                </a:solidFill>
                <a:effectLst/>
                <a:uLnTx/>
                <a:uFillTx/>
              </a:rPr>
              <a:t>Riester </a:t>
            </a:r>
            <a:r>
              <a:rPr kumimoji="0" lang="de-DE" sz="1400" b="1" i="0" u="none" strike="noStrike" kern="0" cap="none" spc="0" normalizeH="0" baseline="0" noProof="0" dirty="0">
                <a:ln>
                  <a:noFill/>
                </a:ln>
                <a:solidFill>
                  <a:schemeClr val="bg1"/>
                </a:solidFill>
                <a:effectLst/>
                <a:uLnTx/>
                <a:uFillTx/>
              </a:rPr>
              <a:t>bAV</a:t>
            </a:r>
          </a:p>
        </p:txBody>
      </p:sp>
      <p:sp>
        <p:nvSpPr>
          <p:cNvPr id="24" name="Rechteck 23">
            <a:extLst>
              <a:ext uri="{FF2B5EF4-FFF2-40B4-BE49-F238E27FC236}">
                <a16:creationId xmlns:a16="http://schemas.microsoft.com/office/drawing/2014/main" id="{C06FB843-A755-49F3-96F6-CEB3FA2AE7EF}"/>
              </a:ext>
            </a:extLst>
          </p:cNvPr>
          <p:cNvSpPr/>
          <p:nvPr/>
        </p:nvSpPr>
        <p:spPr bwMode="auto">
          <a:xfrm>
            <a:off x="489971" y="3667038"/>
            <a:ext cx="5375622" cy="597082"/>
          </a:xfrm>
          <a:prstGeom prst="rect">
            <a:avLst/>
          </a:prstGeom>
          <a:noFill/>
          <a:ln w="19050" cap="flat" cmpd="sng" algn="ctr">
            <a:solidFill>
              <a:schemeClr val="bg1"/>
            </a:solidFill>
            <a:prstDash val="solid"/>
            <a:round/>
            <a:headEnd type="none" w="med" len="med"/>
            <a:tailEnd type="none" w="med" len="med"/>
          </a:ln>
          <a:effectLst/>
          <a:extLst/>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
                <a:srgbClr val="003781"/>
              </a:buClr>
              <a:buSzTx/>
              <a:buFontTx/>
              <a:buNone/>
              <a:tabLst/>
              <a:defRPr/>
            </a:pPr>
            <a:r>
              <a:rPr kumimoji="0" lang="de-DE" sz="1400" b="0" i="0" u="none" strike="noStrike" kern="0" cap="none" spc="0" normalizeH="0" baseline="0" noProof="0" dirty="0">
                <a:ln>
                  <a:noFill/>
                </a:ln>
                <a:solidFill>
                  <a:schemeClr val="bg1"/>
                </a:solidFill>
                <a:effectLst/>
                <a:uLnTx/>
                <a:uFillTx/>
              </a:rPr>
              <a:t>Direktversicherung Perspektive  </a:t>
            </a:r>
          </a:p>
        </p:txBody>
      </p:sp>
      <p:sp>
        <p:nvSpPr>
          <p:cNvPr id="25" name="Rechteck 24">
            <a:extLst>
              <a:ext uri="{FF2B5EF4-FFF2-40B4-BE49-F238E27FC236}">
                <a16:creationId xmlns:a16="http://schemas.microsoft.com/office/drawing/2014/main" id="{B2019985-CBE4-4E8F-ADD0-51EBE143A530}"/>
              </a:ext>
            </a:extLst>
          </p:cNvPr>
          <p:cNvSpPr/>
          <p:nvPr/>
        </p:nvSpPr>
        <p:spPr bwMode="auto">
          <a:xfrm>
            <a:off x="6028602" y="2637862"/>
            <a:ext cx="5691700" cy="363524"/>
          </a:xfrm>
          <a:prstGeom prst="rect">
            <a:avLst/>
          </a:prstGeom>
          <a:noFill/>
          <a:ln w="19050" cap="flat" cmpd="sng" algn="ctr">
            <a:solidFill>
              <a:srgbClr val="122B54"/>
            </a:solidFill>
            <a:prstDash val="solid"/>
            <a:round/>
            <a:headEnd type="none" w="med" len="med"/>
            <a:tailEnd type="none" w="med" len="med"/>
          </a:ln>
          <a:effectLst/>
          <a:extLst/>
        </p:spPr>
        <p:txBody>
          <a:bodyPr wrap="square" lIns="90000" tIns="46800" rIns="90000" bIns="46800" anchor="ctr"/>
          <a:lstStyle/>
          <a:p>
            <a:pPr marL="0" marR="0" lvl="0" indent="0" algn="ctr" defTabSz="914400" eaLnBrk="1" fontAlgn="auto" latinLnBrk="0" hangingPunct="1">
              <a:lnSpc>
                <a:spcPct val="100000"/>
              </a:lnSpc>
              <a:spcBef>
                <a:spcPts val="0"/>
              </a:spcBef>
              <a:spcAft>
                <a:spcPts val="0"/>
              </a:spcAft>
              <a:buClr>
                <a:srgbClr val="003781"/>
              </a:buClr>
              <a:buSzTx/>
              <a:buFontTx/>
              <a:buNone/>
              <a:tabLst/>
              <a:defRPr/>
            </a:pPr>
            <a:r>
              <a:rPr kumimoji="0" lang="de-DE" sz="1400" b="0" i="0" u="none" strike="noStrike" kern="0" cap="none" spc="0" normalizeH="0" baseline="0" noProof="0" dirty="0">
                <a:ln>
                  <a:noFill/>
                </a:ln>
                <a:solidFill>
                  <a:schemeClr val="bg1"/>
                </a:solidFill>
                <a:effectLst/>
                <a:uLnTx/>
                <a:uFillTx/>
              </a:rPr>
              <a:t>Riester </a:t>
            </a:r>
            <a:r>
              <a:rPr kumimoji="0" lang="de-DE" sz="1400" b="1" i="0" u="none" strike="noStrike" kern="0" cap="none" spc="0" normalizeH="0" baseline="0" noProof="0" dirty="0">
                <a:ln>
                  <a:noFill/>
                </a:ln>
                <a:solidFill>
                  <a:schemeClr val="bg1"/>
                </a:solidFill>
                <a:effectLst/>
                <a:uLnTx/>
                <a:uFillTx/>
              </a:rPr>
              <a:t>privat</a:t>
            </a:r>
          </a:p>
        </p:txBody>
      </p:sp>
      <p:sp>
        <p:nvSpPr>
          <p:cNvPr id="26" name="Rechteck 25">
            <a:extLst>
              <a:ext uri="{FF2B5EF4-FFF2-40B4-BE49-F238E27FC236}">
                <a16:creationId xmlns:a16="http://schemas.microsoft.com/office/drawing/2014/main" id="{C0A82D9C-3CE9-44D8-99AA-76DBC2E46DE3}"/>
              </a:ext>
            </a:extLst>
          </p:cNvPr>
          <p:cNvSpPr/>
          <p:nvPr/>
        </p:nvSpPr>
        <p:spPr bwMode="auto">
          <a:xfrm>
            <a:off x="6037361" y="3658826"/>
            <a:ext cx="5682942" cy="597082"/>
          </a:xfrm>
          <a:prstGeom prst="rect">
            <a:avLst/>
          </a:prstGeom>
          <a:noFill/>
          <a:ln w="19050" cap="flat" cmpd="sng" algn="ctr">
            <a:solidFill>
              <a:schemeClr val="bg1"/>
            </a:solidFill>
            <a:prstDash val="solid"/>
            <a:round/>
            <a:headEnd type="none" w="med" len="med"/>
            <a:tailEnd type="none" w="med" len="med"/>
          </a:ln>
          <a:effectLst/>
          <a:extLst/>
        </p:spPr>
        <p:txBody>
          <a:bodyPr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3781"/>
              </a:buClr>
              <a:buSzTx/>
              <a:buFontTx/>
              <a:buNone/>
              <a:tabLst/>
              <a:defRPr/>
            </a:pPr>
            <a:r>
              <a:rPr kumimoji="0" lang="de-DE" sz="1400" b="0" i="0" u="none" strike="noStrike" kern="0" cap="none" spc="0" normalizeH="0" baseline="0" noProof="0" dirty="0">
                <a:ln>
                  <a:noFill/>
                </a:ln>
                <a:solidFill>
                  <a:schemeClr val="bg1"/>
                </a:solidFill>
                <a:effectLst/>
                <a:uLnTx/>
                <a:uFillTx/>
              </a:rPr>
              <a:t/>
            </a:r>
            <a:br>
              <a:rPr kumimoji="0" lang="de-DE" sz="1400" b="0" i="0" u="none" strike="noStrike" kern="0" cap="none" spc="0" normalizeH="0" baseline="0" noProof="0" dirty="0">
                <a:ln>
                  <a:noFill/>
                </a:ln>
                <a:solidFill>
                  <a:schemeClr val="bg1"/>
                </a:solidFill>
                <a:effectLst/>
                <a:uLnTx/>
                <a:uFillTx/>
              </a:rPr>
            </a:br>
            <a:r>
              <a:rPr kumimoji="0" lang="de-DE" sz="1400" b="0" i="0" u="none" strike="noStrike" kern="0" cap="none" spc="0" normalizeH="0" baseline="0" noProof="0" dirty="0">
                <a:ln>
                  <a:noFill/>
                </a:ln>
                <a:solidFill>
                  <a:schemeClr val="bg1"/>
                </a:solidFill>
                <a:effectLst/>
                <a:uLnTx/>
                <a:uFillTx/>
              </a:rPr>
              <a:t>private Riester-Produkte</a:t>
            </a:r>
            <a:br>
              <a:rPr kumimoji="0" lang="de-DE" sz="1400" b="0" i="0" u="none" strike="noStrike" kern="0" cap="none" spc="0" normalizeH="0" baseline="0" noProof="0" dirty="0">
                <a:ln>
                  <a:noFill/>
                </a:ln>
                <a:solidFill>
                  <a:schemeClr val="bg1"/>
                </a:solidFill>
                <a:effectLst/>
                <a:uLnTx/>
                <a:uFillTx/>
              </a:rPr>
            </a:br>
            <a:r>
              <a:rPr kumimoji="0" lang="de-DE" sz="1400" b="0" i="0" u="none" strike="noStrike" kern="0" cap="none" spc="0" normalizeH="0" baseline="0" noProof="0" dirty="0">
                <a:ln>
                  <a:noFill/>
                </a:ln>
                <a:solidFill>
                  <a:schemeClr val="bg1"/>
                </a:solidFill>
                <a:effectLst/>
                <a:uLnTx/>
                <a:uFillTx/>
              </a:rPr>
              <a:t> </a:t>
            </a:r>
          </a:p>
        </p:txBody>
      </p:sp>
      <p:sp>
        <p:nvSpPr>
          <p:cNvPr id="27" name="Rechteck 26">
            <a:extLst>
              <a:ext uri="{FF2B5EF4-FFF2-40B4-BE49-F238E27FC236}">
                <a16:creationId xmlns:a16="http://schemas.microsoft.com/office/drawing/2014/main" id="{880E9EA6-BF5B-4918-BEE8-B6E3F3D873C2}"/>
              </a:ext>
            </a:extLst>
          </p:cNvPr>
          <p:cNvSpPr/>
          <p:nvPr/>
        </p:nvSpPr>
        <p:spPr bwMode="auto">
          <a:xfrm>
            <a:off x="489971" y="3142861"/>
            <a:ext cx="5375622" cy="363524"/>
          </a:xfrm>
          <a:prstGeom prst="rect">
            <a:avLst/>
          </a:prstGeom>
          <a:noFill/>
          <a:ln w="19050" cap="flat" cmpd="sng" algn="ctr">
            <a:solidFill>
              <a:schemeClr val="tx1">
                <a:lumMod val="50000"/>
              </a:schemeClr>
            </a:solidFill>
            <a:prstDash val="solid"/>
            <a:round/>
            <a:headEnd type="none" w="med" len="med"/>
            <a:tailEnd type="none" w="med" len="med"/>
          </a:ln>
          <a:effectLst/>
          <a:extLst/>
        </p:spPr>
        <p:txBody>
          <a:bodyPr wrap="square" lIns="90000" tIns="46800" rIns="90000" bIns="46800" anchor="ctr"/>
          <a:lstStyle/>
          <a:p>
            <a:pPr marL="0" marR="0" lvl="0" indent="0" algn="ctr" defTabSz="914400" eaLnBrk="1" fontAlgn="auto" latinLnBrk="0" hangingPunct="1">
              <a:lnSpc>
                <a:spcPct val="100000"/>
              </a:lnSpc>
              <a:spcBef>
                <a:spcPts val="0"/>
              </a:spcBef>
              <a:spcAft>
                <a:spcPts val="0"/>
              </a:spcAft>
              <a:buClr>
                <a:srgbClr val="003781"/>
              </a:buClr>
              <a:buSzTx/>
              <a:buFontTx/>
              <a:buNone/>
              <a:tabLst/>
              <a:defRPr/>
            </a:pPr>
            <a:r>
              <a:rPr kumimoji="0" lang="de-DE" sz="1400" b="0" i="0" u="none" strike="noStrike" kern="0" cap="none" spc="0" normalizeH="0" baseline="0" noProof="0" dirty="0">
                <a:ln>
                  <a:noFill/>
                </a:ln>
                <a:solidFill>
                  <a:schemeClr val="bg1"/>
                </a:solidFill>
                <a:effectLst/>
                <a:uLnTx/>
                <a:uFillTx/>
              </a:rPr>
              <a:t>... über den Betrieb </a:t>
            </a:r>
            <a:endParaRPr kumimoji="0" lang="de-DE" sz="1400" b="1" i="0" u="none" strike="noStrike" kern="0" cap="none" spc="0" normalizeH="0" baseline="0" noProof="0" dirty="0">
              <a:ln>
                <a:noFill/>
              </a:ln>
              <a:solidFill>
                <a:schemeClr val="bg1"/>
              </a:solidFill>
              <a:effectLst/>
              <a:uLnTx/>
              <a:uFillTx/>
            </a:endParaRPr>
          </a:p>
        </p:txBody>
      </p:sp>
      <p:sp>
        <p:nvSpPr>
          <p:cNvPr id="28" name="Rechteck 27">
            <a:extLst>
              <a:ext uri="{FF2B5EF4-FFF2-40B4-BE49-F238E27FC236}">
                <a16:creationId xmlns:a16="http://schemas.microsoft.com/office/drawing/2014/main" id="{E6DFCF01-E3B8-444A-A4F1-C94737F2C80F}"/>
              </a:ext>
            </a:extLst>
          </p:cNvPr>
          <p:cNvSpPr/>
          <p:nvPr/>
        </p:nvSpPr>
        <p:spPr bwMode="auto">
          <a:xfrm>
            <a:off x="6028604" y="3134396"/>
            <a:ext cx="5682943" cy="363524"/>
          </a:xfrm>
          <a:prstGeom prst="rect">
            <a:avLst/>
          </a:prstGeom>
          <a:noFill/>
          <a:ln w="19050" cap="flat" cmpd="sng" algn="ctr">
            <a:solidFill>
              <a:schemeClr val="tx1">
                <a:lumMod val="50000"/>
              </a:schemeClr>
            </a:solidFill>
            <a:prstDash val="solid"/>
            <a:round/>
            <a:headEnd type="none" w="med" len="med"/>
            <a:tailEnd type="none" w="med" len="med"/>
          </a:ln>
          <a:effectLst/>
          <a:extLst/>
        </p:spPr>
        <p:txBody>
          <a:bodyPr wrap="square" lIns="90000" tIns="46800" rIns="90000" bIns="46800" anchor="ctr"/>
          <a:lstStyle/>
          <a:p>
            <a:pPr marL="0" marR="0" lvl="0" indent="0" algn="ctr" defTabSz="914400" eaLnBrk="1" fontAlgn="auto" latinLnBrk="0" hangingPunct="1">
              <a:lnSpc>
                <a:spcPct val="100000"/>
              </a:lnSpc>
              <a:spcBef>
                <a:spcPts val="0"/>
              </a:spcBef>
              <a:spcAft>
                <a:spcPts val="0"/>
              </a:spcAft>
              <a:buClr>
                <a:srgbClr val="003781"/>
              </a:buClr>
              <a:buSzTx/>
              <a:buFontTx/>
              <a:buNone/>
              <a:tabLst/>
              <a:defRPr/>
            </a:pPr>
            <a:r>
              <a:rPr kumimoji="0" lang="de-DE" sz="1400" b="0" i="0" u="none" strike="noStrike" kern="0" cap="none" spc="0" normalizeH="0" baseline="0" noProof="0" dirty="0">
                <a:ln>
                  <a:noFill/>
                </a:ln>
                <a:solidFill>
                  <a:schemeClr val="bg1"/>
                </a:solidFill>
                <a:effectLst/>
                <a:uLnTx/>
                <a:uFillTx/>
              </a:rPr>
              <a:t>... außerhalb des Betriebs</a:t>
            </a:r>
          </a:p>
        </p:txBody>
      </p:sp>
      <p:sp>
        <p:nvSpPr>
          <p:cNvPr id="29" name="Rechteckige Legende 46">
            <a:extLst>
              <a:ext uri="{FF2B5EF4-FFF2-40B4-BE49-F238E27FC236}">
                <a16:creationId xmlns:a16="http://schemas.microsoft.com/office/drawing/2014/main" id="{B8E76AEF-26EE-4A7D-95B4-62952E88634C}"/>
              </a:ext>
            </a:extLst>
          </p:cNvPr>
          <p:cNvSpPr/>
          <p:nvPr/>
        </p:nvSpPr>
        <p:spPr>
          <a:xfrm>
            <a:off x="964351" y="4573806"/>
            <a:ext cx="4177560" cy="371302"/>
          </a:xfrm>
          <a:prstGeom prst="wedgeRectCallout">
            <a:avLst>
              <a:gd name="adj1" fmla="val -15909"/>
              <a:gd name="adj2" fmla="val 23947"/>
            </a:avLst>
          </a:prstGeom>
          <a:noFill/>
          <a:ln>
            <a:noFill/>
          </a:ln>
        </p:spPr>
        <p:txBody>
          <a:bodyPr rot="0" spcFirstLastPara="0" vertOverflow="overflow" horzOverflow="overflow" vert="horz" wrap="square" lIns="216000" tIns="36000" rIns="36000" bIns="3600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120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Erweiterung / Befüllung bestehender</a:t>
            </a:r>
            <a:r>
              <a:rPr lang="de-DE" sz="1400" kern="0" dirty="0">
                <a:solidFill>
                  <a:schemeClr val="bg1"/>
                </a:solidFill>
              </a:rPr>
              <a:t> </a:t>
            </a:r>
            <a:r>
              <a:rPr kumimoji="0" lang="de-DE" sz="1400" b="0" i="0" u="none" strike="noStrike" kern="0" cap="none" spc="0" normalizeH="0" baseline="0" noProof="0" dirty="0">
                <a:ln>
                  <a:noFill/>
                </a:ln>
                <a:solidFill>
                  <a:schemeClr val="bg1"/>
                </a:solidFill>
                <a:effectLst/>
                <a:uLnTx/>
                <a:uFillTx/>
              </a:rPr>
              <a:t>Gruppenverträge</a:t>
            </a:r>
            <a:endParaRPr kumimoji="0" lang="de-DE" sz="1400" b="0" i="0" u="none" strike="sngStrike" kern="0" cap="none" spc="0" normalizeH="0" baseline="0" noProof="0" dirty="0">
              <a:ln>
                <a:noFill/>
              </a:ln>
              <a:solidFill>
                <a:schemeClr val="bg1"/>
              </a:solidFill>
              <a:effectLst/>
              <a:uLnTx/>
              <a:uFillTx/>
            </a:endParaRPr>
          </a:p>
        </p:txBody>
      </p:sp>
      <p:sp>
        <p:nvSpPr>
          <p:cNvPr id="30" name="Rechteck 29">
            <a:extLst>
              <a:ext uri="{FF2B5EF4-FFF2-40B4-BE49-F238E27FC236}">
                <a16:creationId xmlns:a16="http://schemas.microsoft.com/office/drawing/2014/main" id="{120953FC-6274-4F4A-B5CC-F1D98C446C57}"/>
              </a:ext>
            </a:extLst>
          </p:cNvPr>
          <p:cNvSpPr/>
          <p:nvPr/>
        </p:nvSpPr>
        <p:spPr>
          <a:xfrm>
            <a:off x="489971" y="5286717"/>
            <a:ext cx="11230331" cy="338554"/>
          </a:xfrm>
          <a:prstGeom prst="rect">
            <a:avLst/>
          </a:prstGeom>
          <a:noFill/>
          <a:ln w="19050">
            <a:solidFill>
              <a:schemeClr val="accent5"/>
            </a:solidFill>
            <a:prstDash val="dash"/>
          </a:ln>
        </p:spPr>
        <p:txBody>
          <a:bodyPr wrap="square">
            <a:spAutoFit/>
          </a:bodyPr>
          <a:lstStyle/>
          <a:p>
            <a:pPr marL="0" marR="0" lvl="0" indent="0" algn="ctr" defTabSz="1215889" eaLnBrk="1" fontAlgn="auto" latinLnBrk="0" hangingPunct="1">
              <a:lnSpc>
                <a:spcPct val="100000"/>
              </a:lnSpc>
              <a:spcBef>
                <a:spcPts val="100"/>
              </a:spcBef>
              <a:spcAft>
                <a:spcPts val="0"/>
              </a:spcAft>
              <a:buClrTx/>
              <a:buSzTx/>
              <a:buFontTx/>
              <a:buNone/>
              <a:tabLst/>
              <a:defRPr/>
            </a:pPr>
            <a:r>
              <a:rPr kumimoji="0" lang="de-DE" sz="1600" b="1" i="0" u="none" strike="noStrike" kern="0" cap="none" spc="0" normalizeH="0" baseline="0" noProof="0" dirty="0">
                <a:ln>
                  <a:noFill/>
                </a:ln>
                <a:solidFill>
                  <a:schemeClr val="bg1"/>
                </a:solidFill>
                <a:effectLst/>
                <a:uLnTx/>
                <a:uFillTx/>
              </a:rPr>
              <a:t>Lohnt sich für Sie</a:t>
            </a:r>
            <a:endParaRPr kumimoji="0" lang="de-DE" sz="1100" b="1" i="0" u="none" strike="noStrike" kern="0" cap="none" spc="0" normalizeH="0" baseline="0" noProof="0" dirty="0">
              <a:ln>
                <a:noFill/>
              </a:ln>
              <a:solidFill>
                <a:schemeClr val="bg1"/>
              </a:solidFill>
              <a:effectLst/>
              <a:uLnTx/>
              <a:uFillTx/>
            </a:endParaRPr>
          </a:p>
        </p:txBody>
      </p:sp>
      <p:sp>
        <p:nvSpPr>
          <p:cNvPr id="31" name="Rechteck 30">
            <a:extLst>
              <a:ext uri="{FF2B5EF4-FFF2-40B4-BE49-F238E27FC236}">
                <a16:creationId xmlns:a16="http://schemas.microsoft.com/office/drawing/2014/main" id="{6D962797-2069-4D71-AB44-6D7A61CB938D}"/>
              </a:ext>
            </a:extLst>
          </p:cNvPr>
          <p:cNvSpPr/>
          <p:nvPr/>
        </p:nvSpPr>
        <p:spPr>
          <a:xfrm>
            <a:off x="5987779" y="4379200"/>
            <a:ext cx="5732523" cy="784225"/>
          </a:xfrm>
          <a:prstGeom prst="rect">
            <a:avLst/>
          </a:prstGeom>
          <a:noFill/>
          <a:ln w="19050">
            <a:solidFill>
              <a:schemeClr val="accent5"/>
            </a:solidFill>
          </a:ln>
        </p:spPr>
        <p:txBody>
          <a:bodyPr rot="0" spcFirstLastPara="0" vertOverflow="overflow" horzOverflow="overflow" vert="horz" wrap="square" lIns="216000" tIns="36000" rIns="36000" bIns="36000" numCol="1" spcCol="0" rtlCol="0" fromWordArt="0" anchor="ctr" anchorCtr="0" forceAA="0" compatLnSpc="1">
            <a:prstTxWarp prst="textNoShape">
              <a:avLst/>
            </a:prstTxWarp>
            <a:noAutofit/>
          </a:bodyPr>
          <a:lstStyle/>
          <a:p>
            <a:pPr marL="0" marR="0" lvl="0" indent="0" defTabSz="1215889" eaLnBrk="1" fontAlgn="auto" latinLnBrk="0" hangingPunct="1">
              <a:lnSpc>
                <a:spcPct val="100000"/>
              </a:lnSpc>
              <a:spcBef>
                <a:spcPts val="1200"/>
              </a:spcBef>
              <a:spcAft>
                <a:spcPts val="0"/>
              </a:spcAft>
              <a:buClrTx/>
              <a:buSzTx/>
              <a:buFontTx/>
              <a:buNone/>
              <a:tabLst/>
              <a:defRPr/>
            </a:pPr>
            <a:endParaRPr kumimoji="0" lang="de-DE" sz="1200" b="1" i="0" u="none" strike="noStrike" kern="0" cap="none" spc="0" normalizeH="0" baseline="0" noProof="0" dirty="0">
              <a:ln>
                <a:noFill/>
              </a:ln>
              <a:solidFill>
                <a:schemeClr val="bg1"/>
              </a:solidFill>
              <a:effectLst/>
              <a:uLnTx/>
              <a:uFillTx/>
            </a:endParaRPr>
          </a:p>
        </p:txBody>
      </p:sp>
      <p:sp>
        <p:nvSpPr>
          <p:cNvPr id="32" name="Rechteckige Legende 24">
            <a:extLst>
              <a:ext uri="{FF2B5EF4-FFF2-40B4-BE49-F238E27FC236}">
                <a16:creationId xmlns:a16="http://schemas.microsoft.com/office/drawing/2014/main" id="{AA620075-C680-49EF-8EC1-AC8DBB16FB14}"/>
              </a:ext>
            </a:extLst>
          </p:cNvPr>
          <p:cNvSpPr/>
          <p:nvPr/>
        </p:nvSpPr>
        <p:spPr>
          <a:xfrm>
            <a:off x="7261005" y="4517442"/>
            <a:ext cx="3760165" cy="468397"/>
          </a:xfrm>
          <a:prstGeom prst="wedgeRectCallout">
            <a:avLst>
              <a:gd name="adj1" fmla="val -15909"/>
              <a:gd name="adj2" fmla="val 23947"/>
            </a:avLst>
          </a:prstGeom>
          <a:noFill/>
          <a:ln>
            <a:noFill/>
          </a:ln>
        </p:spPr>
        <p:txBody>
          <a:bodyPr rot="0" spcFirstLastPara="0" vertOverflow="overflow" horzOverflow="overflow" vert="horz" wrap="square" lIns="216000" tIns="36000" rIns="36000" bIns="3600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120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Weiteres Potenzial für Riester-Abschlüsse</a:t>
            </a:r>
          </a:p>
        </p:txBody>
      </p:sp>
      <p:sp>
        <p:nvSpPr>
          <p:cNvPr id="34" name="Rechteck 33">
            <a:extLst>
              <a:ext uri="{FF2B5EF4-FFF2-40B4-BE49-F238E27FC236}">
                <a16:creationId xmlns:a16="http://schemas.microsoft.com/office/drawing/2014/main" id="{4CEAE144-1056-422D-88BE-DE175DB28236}"/>
              </a:ext>
            </a:extLst>
          </p:cNvPr>
          <p:cNvSpPr/>
          <p:nvPr/>
        </p:nvSpPr>
        <p:spPr>
          <a:xfrm>
            <a:off x="-147131" y="5704788"/>
            <a:ext cx="11232813" cy="398459"/>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Für alle Fälle: Passende Produktangebote für effektive Riester-Förderung.</a:t>
            </a:r>
          </a:p>
        </p:txBody>
      </p:sp>
      <p:grpSp>
        <p:nvGrpSpPr>
          <p:cNvPr id="36" name="Gruppieren 35">
            <a:extLst>
              <a:ext uri="{FF2B5EF4-FFF2-40B4-BE49-F238E27FC236}">
                <a16:creationId xmlns:a16="http://schemas.microsoft.com/office/drawing/2014/main" id="{ED095CCE-2096-4D90-A73F-FCC9FE23369B}"/>
              </a:ext>
            </a:extLst>
          </p:cNvPr>
          <p:cNvGrpSpPr/>
          <p:nvPr/>
        </p:nvGrpSpPr>
        <p:grpSpPr>
          <a:xfrm>
            <a:off x="7129139" y="5189462"/>
            <a:ext cx="531585" cy="531585"/>
            <a:chOff x="-194078" y="6444000"/>
            <a:chExt cx="531585" cy="531585"/>
          </a:xfrm>
        </p:grpSpPr>
        <p:sp>
          <p:nvSpPr>
            <p:cNvPr id="37" name="Ellipse 36">
              <a:extLst>
                <a:ext uri="{FF2B5EF4-FFF2-40B4-BE49-F238E27FC236}">
                  <a16:creationId xmlns:a16="http://schemas.microsoft.com/office/drawing/2014/main" id="{E2103754-89A0-45DE-BE1D-162CBCE5D319}"/>
                </a:ext>
              </a:extLst>
            </p:cNvPr>
            <p:cNvSpPr/>
            <p:nvPr/>
          </p:nvSpPr>
          <p:spPr>
            <a:xfrm>
              <a:off x="-194078" y="6444000"/>
              <a:ext cx="531585" cy="5315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uppieren 37">
              <a:extLst>
                <a:ext uri="{FF2B5EF4-FFF2-40B4-BE49-F238E27FC236}">
                  <a16:creationId xmlns:a16="http://schemas.microsoft.com/office/drawing/2014/main" id="{BB3E580B-16BE-4EF9-BDDF-D07959B76251}"/>
                </a:ext>
              </a:extLst>
            </p:cNvPr>
            <p:cNvGrpSpPr>
              <a:grpSpLocks noChangeAspect="1"/>
            </p:cNvGrpSpPr>
            <p:nvPr/>
          </p:nvGrpSpPr>
          <p:grpSpPr>
            <a:xfrm>
              <a:off x="-194078" y="6444000"/>
              <a:ext cx="531585" cy="531585"/>
              <a:chOff x="3783873" y="2084643"/>
              <a:chExt cx="328528" cy="328528"/>
            </a:xfrm>
            <a:solidFill>
              <a:schemeClr val="bg1"/>
            </a:solidFill>
          </p:grpSpPr>
          <p:sp>
            <p:nvSpPr>
              <p:cNvPr id="39" name="Freihandform 1423">
                <a:extLst>
                  <a:ext uri="{FF2B5EF4-FFF2-40B4-BE49-F238E27FC236}">
                    <a16:creationId xmlns:a16="http://schemas.microsoft.com/office/drawing/2014/main" id="{2C8668B2-6AA6-4C1F-B735-5492C4B5269E}"/>
                  </a:ext>
                </a:extLst>
              </p:cNvPr>
              <p:cNvSpPr/>
              <p:nvPr/>
            </p:nvSpPr>
            <p:spPr>
              <a:xfrm>
                <a:off x="3783873"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40" name="Freihandform 1424">
                <a:extLst>
                  <a:ext uri="{FF2B5EF4-FFF2-40B4-BE49-F238E27FC236}">
                    <a16:creationId xmlns:a16="http://schemas.microsoft.com/office/drawing/2014/main" id="{37CC6D4A-EAF8-4FB3-9F8B-73A4B610394C}"/>
                  </a:ext>
                </a:extLst>
              </p:cNvPr>
              <p:cNvSpPr/>
              <p:nvPr/>
            </p:nvSpPr>
            <p:spPr>
              <a:xfrm>
                <a:off x="3853723" y="2174984"/>
                <a:ext cx="188595" cy="139700"/>
              </a:xfrm>
              <a:custGeom>
                <a:avLst/>
                <a:gdLst/>
                <a:ahLst/>
                <a:cxnLst>
                  <a:cxn ang="3cd4">
                    <a:pos x="hc" y="t"/>
                  </a:cxn>
                  <a:cxn ang="cd2">
                    <a:pos x="l" y="vc"/>
                  </a:cxn>
                  <a:cxn ang="cd4">
                    <a:pos x="hc" y="b"/>
                  </a:cxn>
                  <a:cxn ang="0">
                    <a:pos x="r" y="vc"/>
                  </a:cxn>
                </a:cxnLst>
                <a:rect l="l" t="t" r="r" b="b"/>
                <a:pathLst>
                  <a:path w="811" h="601">
                    <a:moveTo>
                      <a:pt x="781" y="6"/>
                    </a:moveTo>
                    <a:lnTo>
                      <a:pt x="263" y="556"/>
                    </a:lnTo>
                    <a:lnTo>
                      <a:pt x="30" y="323"/>
                    </a:lnTo>
                    <a:cubicBezTo>
                      <a:pt x="24" y="317"/>
                      <a:pt x="11" y="317"/>
                      <a:pt x="5" y="323"/>
                    </a:cubicBezTo>
                    <a:cubicBezTo>
                      <a:pt x="-2" y="330"/>
                      <a:pt x="-2" y="340"/>
                      <a:pt x="5" y="349"/>
                    </a:cubicBezTo>
                    <a:lnTo>
                      <a:pt x="252" y="594"/>
                    </a:lnTo>
                    <a:cubicBezTo>
                      <a:pt x="254" y="598"/>
                      <a:pt x="259" y="601"/>
                      <a:pt x="265" y="601"/>
                    </a:cubicBezTo>
                    <a:cubicBezTo>
                      <a:pt x="269" y="601"/>
                      <a:pt x="273" y="598"/>
                      <a:pt x="278" y="594"/>
                    </a:cubicBezTo>
                    <a:lnTo>
                      <a:pt x="807" y="29"/>
                    </a:lnTo>
                    <a:cubicBezTo>
                      <a:pt x="813" y="23"/>
                      <a:pt x="813" y="12"/>
                      <a:pt x="805" y="6"/>
                    </a:cubicBezTo>
                    <a:cubicBezTo>
                      <a:pt x="798" y="-3"/>
                      <a:pt x="788" y="-1"/>
                      <a:pt x="781" y="6"/>
                    </a:cubicBezTo>
                    <a:close/>
                  </a:path>
                </a:pathLst>
              </a:custGeom>
              <a:grpFill/>
              <a:ln w="0" cap="flat">
                <a:solidFill>
                  <a:schemeClr val="bg1"/>
                </a:solid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spTree>
    <p:extLst>
      <p:ext uri="{BB962C8B-B14F-4D97-AF65-F5344CB8AC3E}">
        <p14:creationId xmlns:p14="http://schemas.microsoft.com/office/powerpoint/2010/main" val="104830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758B7-299A-461B-B9E5-2069B24608C5}"/>
              </a:ext>
            </a:extLst>
          </p:cNvPr>
          <p:cNvSpPr>
            <a:spLocks noGrp="1"/>
          </p:cNvSpPr>
          <p:nvPr>
            <p:ph type="title"/>
          </p:nvPr>
        </p:nvSpPr>
        <p:spPr/>
        <p:txBody>
          <a:bodyPr/>
          <a:lstStyle/>
          <a:p>
            <a:r>
              <a:rPr lang="de-DE" dirty="0"/>
              <a:t>Referentenhinweis</a:t>
            </a:r>
          </a:p>
        </p:txBody>
      </p:sp>
      <p:sp>
        <p:nvSpPr>
          <p:cNvPr id="3" name="Foliennummernplatzhalter 2">
            <a:extLst>
              <a:ext uri="{FF2B5EF4-FFF2-40B4-BE49-F238E27FC236}">
                <a16:creationId xmlns:a16="http://schemas.microsoft.com/office/drawing/2014/main" id="{763839E8-0A4A-42A7-BCC7-4C3EE14D028F}"/>
              </a:ext>
            </a:extLst>
          </p:cNvPr>
          <p:cNvSpPr>
            <a:spLocks noGrp="1"/>
          </p:cNvSpPr>
          <p:nvPr>
            <p:ph type="sldNum" sz="quarter" idx="11"/>
          </p:nvPr>
        </p:nvSpPr>
        <p:spPr/>
        <p:txBody>
          <a:bodyPr/>
          <a:lstStyle/>
          <a:p>
            <a:fld id="{56C449F3-BD9D-48DC-BFF1-0F66671DA7C6}" type="slidenum">
              <a:rPr lang="de-DE" smtClean="0"/>
              <a:pPr/>
              <a:t>2</a:t>
            </a:fld>
            <a:endParaRPr lang="de-DE" dirty="0"/>
          </a:p>
        </p:txBody>
      </p:sp>
      <p:sp>
        <p:nvSpPr>
          <p:cNvPr id="4" name="Textplatzhalter 3">
            <a:extLst>
              <a:ext uri="{FF2B5EF4-FFF2-40B4-BE49-F238E27FC236}">
                <a16:creationId xmlns:a16="http://schemas.microsoft.com/office/drawing/2014/main" id="{6CE24412-9A4F-4B66-8A49-0AB8FCE075F2}"/>
              </a:ext>
            </a:extLst>
          </p:cNvPr>
          <p:cNvSpPr>
            <a:spLocks noGrp="1"/>
          </p:cNvSpPr>
          <p:nvPr>
            <p:ph type="body" sz="quarter" idx="12"/>
          </p:nvPr>
        </p:nvSpPr>
        <p:spPr/>
        <p:txBody>
          <a:bodyPr/>
          <a:lstStyle/>
          <a:p>
            <a:endParaRPr lang="de-DE"/>
          </a:p>
        </p:txBody>
      </p:sp>
      <p:sp>
        <p:nvSpPr>
          <p:cNvPr id="5" name="Textfeld 4">
            <a:extLst>
              <a:ext uri="{FF2B5EF4-FFF2-40B4-BE49-F238E27FC236}">
                <a16:creationId xmlns:a16="http://schemas.microsoft.com/office/drawing/2014/main" id="{5A6E6D26-C1B5-40A9-8D57-79309ED3FF36}"/>
              </a:ext>
            </a:extLst>
          </p:cNvPr>
          <p:cNvSpPr txBox="1"/>
          <p:nvPr/>
        </p:nvSpPr>
        <p:spPr>
          <a:xfrm>
            <a:off x="479425" y="1808163"/>
            <a:ext cx="11233148" cy="4357687"/>
          </a:xfrm>
          <a:prstGeom prst="rect">
            <a:avLst/>
          </a:prstGeom>
          <a:noFill/>
        </p:spPr>
        <p:txBody>
          <a:bodyPr wrap="square" lIns="0" tIns="0" rIns="0" bIns="0" rtlCol="0" anchor="t" anchorCtr="0">
            <a:noAutofit/>
          </a:bodyPr>
          <a:lstStyle/>
          <a:p>
            <a:pPr algn="l"/>
            <a:r>
              <a:rPr lang="de-DE" sz="1600" dirty="0">
                <a:solidFill>
                  <a:schemeClr val="bg1"/>
                </a:solidFill>
              </a:rPr>
              <a:t>Bitte beachten Sie die </a:t>
            </a:r>
            <a:r>
              <a:rPr lang="de-DE" sz="1600" b="1" dirty="0" err="1">
                <a:solidFill>
                  <a:schemeClr val="bg1"/>
                </a:solidFill>
              </a:rPr>
              <a:t>Speakernotes</a:t>
            </a:r>
            <a:r>
              <a:rPr lang="de-DE" sz="1600" dirty="0">
                <a:solidFill>
                  <a:schemeClr val="bg1"/>
                </a:solidFill>
              </a:rPr>
              <a:t> der einzelnen Folien: Damit stellen wir Ihnen </a:t>
            </a:r>
            <a:r>
              <a:rPr lang="de-DE" sz="1600" b="1" dirty="0">
                <a:solidFill>
                  <a:schemeClr val="bg1"/>
                </a:solidFill>
              </a:rPr>
              <a:t>wichtige Hinweise</a:t>
            </a:r>
            <a:r>
              <a:rPr lang="de-DE" sz="1600" dirty="0">
                <a:solidFill>
                  <a:schemeClr val="bg1"/>
                </a:solidFill>
              </a:rPr>
              <a:t> und </a:t>
            </a:r>
            <a:r>
              <a:rPr lang="de-DE" sz="1600" b="1" dirty="0">
                <a:solidFill>
                  <a:schemeClr val="bg1"/>
                </a:solidFill>
              </a:rPr>
              <a:t>weiterführende Informationen</a:t>
            </a:r>
            <a:r>
              <a:rPr lang="de-DE" sz="1600" dirty="0">
                <a:solidFill>
                  <a:schemeClr val="bg1"/>
                </a:solidFill>
              </a:rPr>
              <a:t> zur Verfügung.</a:t>
            </a:r>
          </a:p>
          <a:p>
            <a:pPr algn="l"/>
            <a:endParaRPr lang="de-DE" sz="1600" dirty="0">
              <a:solidFill>
                <a:schemeClr val="bg1"/>
              </a:solidFill>
            </a:endParaRPr>
          </a:p>
          <a:p>
            <a:pPr algn="l"/>
            <a:r>
              <a:rPr lang="de-DE" sz="1600" dirty="0">
                <a:solidFill>
                  <a:schemeClr val="bg1"/>
                </a:solidFill>
              </a:rPr>
              <a:t>Die </a:t>
            </a:r>
            <a:r>
              <a:rPr lang="de-DE" sz="1600" dirty="0" err="1">
                <a:solidFill>
                  <a:schemeClr val="bg1"/>
                </a:solidFill>
              </a:rPr>
              <a:t>Speakernotes</a:t>
            </a:r>
            <a:r>
              <a:rPr lang="de-DE" sz="1600" dirty="0">
                <a:solidFill>
                  <a:schemeClr val="bg1"/>
                </a:solidFill>
              </a:rPr>
              <a:t> werden Ihnen nur in der </a:t>
            </a:r>
            <a:r>
              <a:rPr lang="de-DE" sz="1600" b="1" dirty="0">
                <a:solidFill>
                  <a:schemeClr val="bg1"/>
                </a:solidFill>
              </a:rPr>
              <a:t>Notizenseiten-Ansicht vollständig angezeigt.</a:t>
            </a:r>
          </a:p>
        </p:txBody>
      </p:sp>
    </p:spTree>
    <p:extLst>
      <p:ext uri="{BB962C8B-B14F-4D97-AF65-F5344CB8AC3E}">
        <p14:creationId xmlns:p14="http://schemas.microsoft.com/office/powerpoint/2010/main" val="45502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ihandform 1357">
            <a:extLst>
              <a:ext uri="{FF2B5EF4-FFF2-40B4-BE49-F238E27FC236}">
                <a16:creationId xmlns:a16="http://schemas.microsoft.com/office/drawing/2014/main" id="{4CFD8967-34FD-4AD7-9E24-B4B128DB4B37}"/>
              </a:ext>
            </a:extLst>
          </p:cNvPr>
          <p:cNvSpPr/>
          <p:nvPr/>
        </p:nvSpPr>
        <p:spPr>
          <a:xfrm>
            <a:off x="3132366" y="4470715"/>
            <a:ext cx="201989" cy="201751"/>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solidFill>
            <a:schemeClr val="accent6"/>
          </a:solidFill>
          <a:ln cap="flat">
            <a:noFill/>
            <a:prstDash val="solid"/>
          </a:ln>
        </p:spPr>
        <p:txBody>
          <a:bodyPr vert="horz" wrap="none" lIns="95246" tIns="47623" rIns="95246" bIns="47623" anchor="ctr" anchorCtr="1" compatLnSpc="0"/>
          <a:lstStyle/>
          <a:p>
            <a:pPr hangingPunct="0"/>
            <a:endParaRPr lang="de-DE" sz="1400">
              <a:solidFill>
                <a:schemeClr val="bg1"/>
              </a:solidFill>
              <a:ea typeface="Arial Unicode MS" pitchFamily="2"/>
              <a:cs typeface="Arial Unicode MS" pitchFamily="2"/>
            </a:endParaRPr>
          </a:p>
        </p:txBody>
      </p:sp>
      <p:sp>
        <p:nvSpPr>
          <p:cNvPr id="8" name="Rechteck 7">
            <a:extLst>
              <a:ext uri="{FF2B5EF4-FFF2-40B4-BE49-F238E27FC236}">
                <a16:creationId xmlns:a16="http://schemas.microsoft.com/office/drawing/2014/main" id="{12927C30-4253-4350-91CD-B84C2F8956D0}"/>
              </a:ext>
            </a:extLst>
          </p:cNvPr>
          <p:cNvSpPr/>
          <p:nvPr/>
        </p:nvSpPr>
        <p:spPr>
          <a:xfrm>
            <a:off x="325973" y="2409640"/>
            <a:ext cx="5877977" cy="34858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r>
              <a:rPr lang="de-DE" sz="1400" b="1" dirty="0">
                <a:solidFill>
                  <a:schemeClr val="bg1"/>
                </a:solidFill>
              </a:rPr>
              <a:t>Der Verlust von guten Mitarbeitern kann erhebliche Folgen haben:</a:t>
            </a:r>
          </a:p>
        </p:txBody>
      </p:sp>
      <p:sp>
        <p:nvSpPr>
          <p:cNvPr id="25" name="Freihandform: Form 24">
            <a:extLst>
              <a:ext uri="{FF2B5EF4-FFF2-40B4-BE49-F238E27FC236}">
                <a16:creationId xmlns:a16="http://schemas.microsoft.com/office/drawing/2014/main" id="{C781A970-5B37-4E3D-93A1-187A4DBF1370}"/>
              </a:ext>
            </a:extLst>
          </p:cNvPr>
          <p:cNvSpPr/>
          <p:nvPr/>
        </p:nvSpPr>
        <p:spPr>
          <a:xfrm flipV="1">
            <a:off x="787254" y="3830623"/>
            <a:ext cx="4920917" cy="654216"/>
          </a:xfrm>
          <a:custGeom>
            <a:avLst/>
            <a:gdLst>
              <a:gd name="connsiteX0" fmla="*/ 1 w 4920917"/>
              <a:gd name="connsiteY0" fmla="*/ 601580 h 601580"/>
              <a:gd name="connsiteX1" fmla="*/ 4920917 w 4920917"/>
              <a:gd name="connsiteY1" fmla="*/ 601580 h 601580"/>
              <a:gd name="connsiteX2" fmla="*/ 4920917 w 4920917"/>
              <a:gd name="connsiteY2" fmla="*/ 228601 h 601580"/>
              <a:gd name="connsiteX3" fmla="*/ 4857836 w 4920917"/>
              <a:gd name="connsiteY3" fmla="*/ 228601 h 601580"/>
              <a:gd name="connsiteX4" fmla="*/ 2460458 w 4920917"/>
              <a:gd name="connsiteY4" fmla="*/ 0 h 601580"/>
              <a:gd name="connsiteX5" fmla="*/ 63080 w 4920917"/>
              <a:gd name="connsiteY5" fmla="*/ 228601 h 601580"/>
              <a:gd name="connsiteX6" fmla="*/ 1 w 4920917"/>
              <a:gd name="connsiteY6" fmla="*/ 228601 h 601580"/>
              <a:gd name="connsiteX7" fmla="*/ 1 w 4920917"/>
              <a:gd name="connsiteY7" fmla="*/ 234616 h 601580"/>
              <a:gd name="connsiteX8" fmla="*/ 0 w 4920917"/>
              <a:gd name="connsiteY8" fmla="*/ 234616 h 601580"/>
              <a:gd name="connsiteX9" fmla="*/ 1 w 4920917"/>
              <a:gd name="connsiteY9" fmla="*/ 234616 h 60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0917" h="601580">
                <a:moveTo>
                  <a:pt x="1" y="601580"/>
                </a:moveTo>
                <a:lnTo>
                  <a:pt x="4920917" y="601580"/>
                </a:lnTo>
                <a:lnTo>
                  <a:pt x="4920917" y="228601"/>
                </a:lnTo>
                <a:lnTo>
                  <a:pt x="4857836" y="228601"/>
                </a:lnTo>
                <a:lnTo>
                  <a:pt x="2460458" y="0"/>
                </a:lnTo>
                <a:lnTo>
                  <a:pt x="63080" y="228601"/>
                </a:lnTo>
                <a:lnTo>
                  <a:pt x="1" y="228601"/>
                </a:lnTo>
                <a:lnTo>
                  <a:pt x="1" y="234616"/>
                </a:lnTo>
                <a:lnTo>
                  <a:pt x="0" y="234616"/>
                </a:lnTo>
                <a:lnTo>
                  <a:pt x="1" y="234616"/>
                </a:lnTo>
                <a:close/>
              </a:path>
            </a:pathLst>
          </a:custGeom>
          <a:solidFill>
            <a:schemeClr val="tx1"/>
          </a:solidFill>
          <a:ln w="1587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3" name="Freihandform: Form 12">
            <a:extLst>
              <a:ext uri="{FF2B5EF4-FFF2-40B4-BE49-F238E27FC236}">
                <a16:creationId xmlns:a16="http://schemas.microsoft.com/office/drawing/2014/main" id="{84C6D1CB-C7D1-4601-9573-B13BA0D518C4}"/>
              </a:ext>
            </a:extLst>
          </p:cNvPr>
          <p:cNvSpPr/>
          <p:nvPr/>
        </p:nvSpPr>
        <p:spPr>
          <a:xfrm flipV="1">
            <a:off x="788067" y="3434167"/>
            <a:ext cx="4920917" cy="654216"/>
          </a:xfrm>
          <a:custGeom>
            <a:avLst/>
            <a:gdLst>
              <a:gd name="connsiteX0" fmla="*/ 1 w 4920917"/>
              <a:gd name="connsiteY0" fmla="*/ 601580 h 601580"/>
              <a:gd name="connsiteX1" fmla="*/ 4920917 w 4920917"/>
              <a:gd name="connsiteY1" fmla="*/ 601580 h 601580"/>
              <a:gd name="connsiteX2" fmla="*/ 4920917 w 4920917"/>
              <a:gd name="connsiteY2" fmla="*/ 228601 h 601580"/>
              <a:gd name="connsiteX3" fmla="*/ 4857836 w 4920917"/>
              <a:gd name="connsiteY3" fmla="*/ 228601 h 601580"/>
              <a:gd name="connsiteX4" fmla="*/ 2460458 w 4920917"/>
              <a:gd name="connsiteY4" fmla="*/ 0 h 601580"/>
              <a:gd name="connsiteX5" fmla="*/ 63080 w 4920917"/>
              <a:gd name="connsiteY5" fmla="*/ 228601 h 601580"/>
              <a:gd name="connsiteX6" fmla="*/ 1 w 4920917"/>
              <a:gd name="connsiteY6" fmla="*/ 228601 h 601580"/>
              <a:gd name="connsiteX7" fmla="*/ 1 w 4920917"/>
              <a:gd name="connsiteY7" fmla="*/ 234616 h 601580"/>
              <a:gd name="connsiteX8" fmla="*/ 0 w 4920917"/>
              <a:gd name="connsiteY8" fmla="*/ 234616 h 601580"/>
              <a:gd name="connsiteX9" fmla="*/ 1 w 4920917"/>
              <a:gd name="connsiteY9" fmla="*/ 234616 h 60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0917" h="601580">
                <a:moveTo>
                  <a:pt x="1" y="601580"/>
                </a:moveTo>
                <a:lnTo>
                  <a:pt x="4920917" y="601580"/>
                </a:lnTo>
                <a:lnTo>
                  <a:pt x="4920917" y="228601"/>
                </a:lnTo>
                <a:lnTo>
                  <a:pt x="4857836" y="228601"/>
                </a:lnTo>
                <a:lnTo>
                  <a:pt x="2460458" y="0"/>
                </a:lnTo>
                <a:lnTo>
                  <a:pt x="63080" y="228601"/>
                </a:lnTo>
                <a:lnTo>
                  <a:pt x="1" y="228601"/>
                </a:lnTo>
                <a:lnTo>
                  <a:pt x="1" y="234616"/>
                </a:lnTo>
                <a:lnTo>
                  <a:pt x="0" y="234616"/>
                </a:lnTo>
                <a:lnTo>
                  <a:pt x="1" y="234616"/>
                </a:lnTo>
                <a:close/>
              </a:path>
            </a:pathLst>
          </a:custGeom>
          <a:solidFill>
            <a:schemeClr val="tx1"/>
          </a:solidFill>
          <a:ln w="1587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 name="Titel 1">
            <a:extLst>
              <a:ext uri="{FF2B5EF4-FFF2-40B4-BE49-F238E27FC236}">
                <a16:creationId xmlns:a16="http://schemas.microsoft.com/office/drawing/2014/main" id="{3041DA42-C4D9-4D72-9650-2C0E10CCA78D}"/>
              </a:ext>
            </a:extLst>
          </p:cNvPr>
          <p:cNvSpPr>
            <a:spLocks noGrp="1"/>
          </p:cNvSpPr>
          <p:nvPr>
            <p:ph type="title"/>
          </p:nvPr>
        </p:nvSpPr>
        <p:spPr/>
        <p:txBody>
          <a:bodyPr/>
          <a:lstStyle/>
          <a:p>
            <a:r>
              <a:rPr lang="de-DE" dirty="0"/>
              <a:t>Qualifizierte Mitarbeiter sichern den Erfolg eines Unternehmens</a:t>
            </a:r>
          </a:p>
        </p:txBody>
      </p:sp>
      <p:sp>
        <p:nvSpPr>
          <p:cNvPr id="3" name="Foliennummernplatzhalter 2">
            <a:extLst>
              <a:ext uri="{FF2B5EF4-FFF2-40B4-BE49-F238E27FC236}">
                <a16:creationId xmlns:a16="http://schemas.microsoft.com/office/drawing/2014/main" id="{A98E2C90-C002-4FD8-9EA1-905F8F0D80E3}"/>
              </a:ext>
            </a:extLst>
          </p:cNvPr>
          <p:cNvSpPr>
            <a:spLocks noGrp="1"/>
          </p:cNvSpPr>
          <p:nvPr>
            <p:ph type="sldNum" sz="quarter" idx="11"/>
          </p:nvPr>
        </p:nvSpPr>
        <p:spPr/>
        <p:txBody>
          <a:bodyPr/>
          <a:lstStyle/>
          <a:p>
            <a:fld id="{56C449F3-BD9D-48DC-BFF1-0F66671DA7C6}" type="slidenum">
              <a:rPr lang="de-DE" smtClean="0"/>
              <a:pPr/>
              <a:t>20</a:t>
            </a:fld>
            <a:endParaRPr lang="de-DE" dirty="0"/>
          </a:p>
        </p:txBody>
      </p:sp>
      <p:sp>
        <p:nvSpPr>
          <p:cNvPr id="4" name="Textplatzhalter 3">
            <a:extLst>
              <a:ext uri="{FF2B5EF4-FFF2-40B4-BE49-F238E27FC236}">
                <a16:creationId xmlns:a16="http://schemas.microsoft.com/office/drawing/2014/main" id="{D457A0E0-9D5A-4E0E-AF40-BCE5D5132032}"/>
              </a:ext>
            </a:extLst>
          </p:cNvPr>
          <p:cNvSpPr>
            <a:spLocks noGrp="1"/>
          </p:cNvSpPr>
          <p:nvPr>
            <p:ph type="body" sz="quarter" idx="12"/>
          </p:nvPr>
        </p:nvSpPr>
        <p:spPr/>
        <p:txBody>
          <a:bodyPr/>
          <a:lstStyle/>
          <a:p>
            <a:r>
              <a:rPr lang="de-DE" dirty="0"/>
              <a:t>Betriebliche Altersversorgung | Arbeitgeberfinanzierung</a:t>
            </a:r>
          </a:p>
        </p:txBody>
      </p:sp>
      <p:sp>
        <p:nvSpPr>
          <p:cNvPr id="5" name="Rechteck 4">
            <a:extLst>
              <a:ext uri="{FF2B5EF4-FFF2-40B4-BE49-F238E27FC236}">
                <a16:creationId xmlns:a16="http://schemas.microsoft.com/office/drawing/2014/main" id="{4464F2CF-96E9-4606-9048-7CB2BD805931}"/>
              </a:ext>
            </a:extLst>
          </p:cNvPr>
          <p:cNvSpPr/>
          <p:nvPr/>
        </p:nvSpPr>
        <p:spPr>
          <a:xfrm>
            <a:off x="391947" y="5697064"/>
            <a:ext cx="11233150" cy="4267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rgbClr val="13A0D3"/>
                </a:solidFill>
              </a:rPr>
              <a:t>Wer in Zukunft als Arbeitgeber bestehen will, muss zusätzliche Anreize bieten.</a:t>
            </a:r>
          </a:p>
        </p:txBody>
      </p:sp>
      <p:sp>
        <p:nvSpPr>
          <p:cNvPr id="6" name="Textfeld 5">
            <a:extLst>
              <a:ext uri="{FF2B5EF4-FFF2-40B4-BE49-F238E27FC236}">
                <a16:creationId xmlns:a16="http://schemas.microsoft.com/office/drawing/2014/main" id="{B93C3F3B-CCDB-499F-BEA1-3DDF64E80B9C}"/>
              </a:ext>
            </a:extLst>
          </p:cNvPr>
          <p:cNvSpPr txBox="1"/>
          <p:nvPr/>
        </p:nvSpPr>
        <p:spPr>
          <a:xfrm>
            <a:off x="479425" y="2036661"/>
            <a:ext cx="11233150" cy="258679"/>
          </a:xfrm>
          <a:prstGeom prst="rect">
            <a:avLst/>
          </a:prstGeom>
          <a:noFill/>
        </p:spPr>
        <p:txBody>
          <a:bodyPr wrap="square" lIns="0" tIns="0" rIns="0" bIns="0" rtlCol="0" anchor="t" anchorCtr="0">
            <a:noAutofit/>
          </a:bodyPr>
          <a:lstStyle/>
          <a:p>
            <a:pPr algn="l"/>
            <a:r>
              <a:rPr lang="de-DE" sz="1400" b="1" dirty="0">
                <a:solidFill>
                  <a:schemeClr val="bg1"/>
                </a:solidFill>
              </a:rPr>
              <a:t>Was passiert, wenn die besten Mitarbeiter ein Unternehmen verlassen?</a:t>
            </a:r>
          </a:p>
        </p:txBody>
      </p:sp>
      <p:sp>
        <p:nvSpPr>
          <p:cNvPr id="18" name="Rechteck 17">
            <a:extLst>
              <a:ext uri="{FF2B5EF4-FFF2-40B4-BE49-F238E27FC236}">
                <a16:creationId xmlns:a16="http://schemas.microsoft.com/office/drawing/2014/main" id="{8A4A237A-C14E-4AC9-8603-E9AF867134BD}"/>
              </a:ext>
            </a:extLst>
          </p:cNvPr>
          <p:cNvSpPr/>
          <p:nvPr/>
        </p:nvSpPr>
        <p:spPr>
          <a:xfrm>
            <a:off x="788067" y="4705404"/>
            <a:ext cx="4920917" cy="445051"/>
          </a:xfrm>
          <a:prstGeom prst="rect">
            <a:avLst/>
          </a:prstGeom>
          <a:solidFill>
            <a:srgbClr val="5FCD8A"/>
          </a:solidFill>
          <a:ln w="15875">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Umsatz- und Reputationsverlust</a:t>
            </a:r>
          </a:p>
        </p:txBody>
      </p:sp>
      <p:sp>
        <p:nvSpPr>
          <p:cNvPr id="9" name="Rechteck 8">
            <a:extLst>
              <a:ext uri="{FF2B5EF4-FFF2-40B4-BE49-F238E27FC236}">
                <a16:creationId xmlns:a16="http://schemas.microsoft.com/office/drawing/2014/main" id="{AF49FC84-E255-4448-A2F2-7E43D5AD1787}"/>
              </a:ext>
            </a:extLst>
          </p:cNvPr>
          <p:cNvSpPr/>
          <p:nvPr/>
        </p:nvSpPr>
        <p:spPr>
          <a:xfrm>
            <a:off x="6203952" y="2411645"/>
            <a:ext cx="5508625" cy="34858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r>
              <a:rPr lang="de-DE" sz="1400" b="1" dirty="0">
                <a:solidFill>
                  <a:schemeClr val="bg1"/>
                </a:solidFill>
              </a:rPr>
              <a:t>Die Anzahl der offenen Stellen, die nicht nachbesetzt werden können steigt kontinuierlich:</a:t>
            </a:r>
            <a:r>
              <a:rPr lang="de-DE" sz="1400" b="1" baseline="30000" dirty="0">
                <a:solidFill>
                  <a:schemeClr val="bg1"/>
                </a:solidFill>
              </a:rPr>
              <a:t>1</a:t>
            </a:r>
          </a:p>
        </p:txBody>
      </p:sp>
      <p:sp>
        <p:nvSpPr>
          <p:cNvPr id="12" name="Freihandform: Form 11">
            <a:extLst>
              <a:ext uri="{FF2B5EF4-FFF2-40B4-BE49-F238E27FC236}">
                <a16:creationId xmlns:a16="http://schemas.microsoft.com/office/drawing/2014/main" id="{61E5A998-39B9-443E-87F5-B1441E81A69D}"/>
              </a:ext>
            </a:extLst>
          </p:cNvPr>
          <p:cNvSpPr/>
          <p:nvPr/>
        </p:nvSpPr>
        <p:spPr>
          <a:xfrm flipV="1">
            <a:off x="788067" y="3071377"/>
            <a:ext cx="4920917" cy="601580"/>
          </a:xfrm>
          <a:custGeom>
            <a:avLst/>
            <a:gdLst>
              <a:gd name="connsiteX0" fmla="*/ 1 w 4920917"/>
              <a:gd name="connsiteY0" fmla="*/ 601580 h 601580"/>
              <a:gd name="connsiteX1" fmla="*/ 4920917 w 4920917"/>
              <a:gd name="connsiteY1" fmla="*/ 601580 h 601580"/>
              <a:gd name="connsiteX2" fmla="*/ 4920917 w 4920917"/>
              <a:gd name="connsiteY2" fmla="*/ 228601 h 601580"/>
              <a:gd name="connsiteX3" fmla="*/ 4857836 w 4920917"/>
              <a:gd name="connsiteY3" fmla="*/ 228601 h 601580"/>
              <a:gd name="connsiteX4" fmla="*/ 2460458 w 4920917"/>
              <a:gd name="connsiteY4" fmla="*/ 0 h 601580"/>
              <a:gd name="connsiteX5" fmla="*/ 63080 w 4920917"/>
              <a:gd name="connsiteY5" fmla="*/ 228601 h 601580"/>
              <a:gd name="connsiteX6" fmla="*/ 1 w 4920917"/>
              <a:gd name="connsiteY6" fmla="*/ 228601 h 601580"/>
              <a:gd name="connsiteX7" fmla="*/ 1 w 4920917"/>
              <a:gd name="connsiteY7" fmla="*/ 234616 h 601580"/>
              <a:gd name="connsiteX8" fmla="*/ 0 w 4920917"/>
              <a:gd name="connsiteY8" fmla="*/ 234616 h 601580"/>
              <a:gd name="connsiteX9" fmla="*/ 1 w 4920917"/>
              <a:gd name="connsiteY9" fmla="*/ 234616 h 60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0917" h="601580">
                <a:moveTo>
                  <a:pt x="1" y="601580"/>
                </a:moveTo>
                <a:lnTo>
                  <a:pt x="4920917" y="601580"/>
                </a:lnTo>
                <a:lnTo>
                  <a:pt x="4920917" y="228601"/>
                </a:lnTo>
                <a:lnTo>
                  <a:pt x="4857836" y="228601"/>
                </a:lnTo>
                <a:lnTo>
                  <a:pt x="2460458" y="0"/>
                </a:lnTo>
                <a:lnTo>
                  <a:pt x="63080" y="228601"/>
                </a:lnTo>
                <a:lnTo>
                  <a:pt x="1" y="228601"/>
                </a:lnTo>
                <a:lnTo>
                  <a:pt x="1" y="234616"/>
                </a:lnTo>
                <a:lnTo>
                  <a:pt x="0" y="234616"/>
                </a:lnTo>
                <a:lnTo>
                  <a:pt x="1" y="234616"/>
                </a:lnTo>
                <a:close/>
              </a:path>
            </a:pathLst>
          </a:custGeom>
          <a:solidFill>
            <a:schemeClr val="tx1"/>
          </a:solidFill>
          <a:ln w="158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9" name="Rechteck 18">
            <a:extLst>
              <a:ext uri="{FF2B5EF4-FFF2-40B4-BE49-F238E27FC236}">
                <a16:creationId xmlns:a16="http://schemas.microsoft.com/office/drawing/2014/main" id="{796A49EB-CB42-4448-947A-0FE177B98D12}"/>
              </a:ext>
            </a:extLst>
          </p:cNvPr>
          <p:cNvSpPr/>
          <p:nvPr/>
        </p:nvSpPr>
        <p:spPr>
          <a:xfrm>
            <a:off x="787696" y="5255518"/>
            <a:ext cx="4920917" cy="445051"/>
          </a:xfrm>
          <a:prstGeom prst="rect">
            <a:avLst/>
          </a:prstGeom>
          <a:solidFill>
            <a:srgbClr val="5FCD8A"/>
          </a:solidFill>
          <a:ln w="15875">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Know-how-Verlust</a:t>
            </a:r>
          </a:p>
        </p:txBody>
      </p:sp>
      <p:sp>
        <p:nvSpPr>
          <p:cNvPr id="22" name="Textfeld 21">
            <a:extLst>
              <a:ext uri="{FF2B5EF4-FFF2-40B4-BE49-F238E27FC236}">
                <a16:creationId xmlns:a16="http://schemas.microsoft.com/office/drawing/2014/main" id="{A4B1CD37-67BD-45EE-8C1F-64DD35933CFC}"/>
              </a:ext>
            </a:extLst>
          </p:cNvPr>
          <p:cNvSpPr txBox="1"/>
          <p:nvPr/>
        </p:nvSpPr>
        <p:spPr>
          <a:xfrm>
            <a:off x="989596" y="3129800"/>
            <a:ext cx="4517858" cy="294590"/>
          </a:xfrm>
          <a:prstGeom prst="rect">
            <a:avLst/>
          </a:prstGeom>
          <a:noFill/>
        </p:spPr>
        <p:txBody>
          <a:bodyPr wrap="square" lIns="0" tIns="0" rIns="0" bIns="0" rtlCol="0" anchor="ctr" anchorCtr="0">
            <a:noAutofit/>
          </a:bodyPr>
          <a:lstStyle/>
          <a:p>
            <a:pPr algn="ctr"/>
            <a:r>
              <a:rPr lang="de-DE" sz="1400" dirty="0">
                <a:solidFill>
                  <a:schemeClr val="bg1"/>
                </a:solidFill>
              </a:rPr>
              <a:t>Verzögerte Abarbeitung der Aufträge</a:t>
            </a:r>
          </a:p>
        </p:txBody>
      </p:sp>
      <p:sp>
        <p:nvSpPr>
          <p:cNvPr id="23" name="Textfeld 22">
            <a:extLst>
              <a:ext uri="{FF2B5EF4-FFF2-40B4-BE49-F238E27FC236}">
                <a16:creationId xmlns:a16="http://schemas.microsoft.com/office/drawing/2014/main" id="{F892C8C3-457E-4AEB-8B38-C186D51B0D30}"/>
              </a:ext>
            </a:extLst>
          </p:cNvPr>
          <p:cNvSpPr txBox="1"/>
          <p:nvPr/>
        </p:nvSpPr>
        <p:spPr>
          <a:xfrm>
            <a:off x="974808" y="3674083"/>
            <a:ext cx="4517858" cy="294590"/>
          </a:xfrm>
          <a:prstGeom prst="rect">
            <a:avLst/>
          </a:prstGeom>
          <a:noFill/>
        </p:spPr>
        <p:txBody>
          <a:bodyPr wrap="square" lIns="0" tIns="0" rIns="0" bIns="0" rtlCol="0" anchor="ctr" anchorCtr="0">
            <a:noAutofit/>
          </a:bodyPr>
          <a:lstStyle/>
          <a:p>
            <a:pPr algn="ctr"/>
            <a:r>
              <a:rPr lang="de-DE" sz="1400" dirty="0">
                <a:solidFill>
                  <a:schemeClr val="bg1"/>
                </a:solidFill>
              </a:rPr>
              <a:t>Produktions- und Auftragsausfälle</a:t>
            </a:r>
          </a:p>
        </p:txBody>
      </p:sp>
      <p:sp>
        <p:nvSpPr>
          <p:cNvPr id="24" name="Textfeld 23">
            <a:extLst>
              <a:ext uri="{FF2B5EF4-FFF2-40B4-BE49-F238E27FC236}">
                <a16:creationId xmlns:a16="http://schemas.microsoft.com/office/drawing/2014/main" id="{47B2E1C2-7C74-4761-B55C-34E6689E1E74}"/>
              </a:ext>
            </a:extLst>
          </p:cNvPr>
          <p:cNvSpPr txBox="1"/>
          <p:nvPr/>
        </p:nvSpPr>
        <p:spPr>
          <a:xfrm>
            <a:off x="974808" y="4079023"/>
            <a:ext cx="4517858" cy="294590"/>
          </a:xfrm>
          <a:prstGeom prst="rect">
            <a:avLst/>
          </a:prstGeom>
          <a:noFill/>
        </p:spPr>
        <p:txBody>
          <a:bodyPr wrap="square" lIns="0" tIns="0" rIns="0" bIns="0" rtlCol="0" anchor="ctr" anchorCtr="0">
            <a:noAutofit/>
          </a:bodyPr>
          <a:lstStyle/>
          <a:p>
            <a:pPr algn="ctr"/>
            <a:r>
              <a:rPr lang="de-DE" sz="1400" dirty="0">
                <a:solidFill>
                  <a:schemeClr val="bg1"/>
                </a:solidFill>
              </a:rPr>
              <a:t>Kundenabwanderung</a:t>
            </a:r>
          </a:p>
        </p:txBody>
      </p:sp>
      <p:sp>
        <p:nvSpPr>
          <p:cNvPr id="29" name="Fußzeilenplatzhalter 7">
            <a:extLst>
              <a:ext uri="{FF2B5EF4-FFF2-40B4-BE49-F238E27FC236}">
                <a16:creationId xmlns:a16="http://schemas.microsoft.com/office/drawing/2014/main" id="{9FB8BD6F-779A-4EBF-B685-6848A07C56BB}"/>
              </a:ext>
            </a:extLst>
          </p:cNvPr>
          <p:cNvSpPr txBox="1">
            <a:spLocks/>
          </p:cNvSpPr>
          <p:nvPr/>
        </p:nvSpPr>
        <p:spPr>
          <a:xfrm>
            <a:off x="479425" y="6368382"/>
            <a:ext cx="6519139" cy="139492"/>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lvl="0"/>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lang="de-DE" dirty="0">
                <a:solidFill>
                  <a:schemeClr val="bg1"/>
                </a:solidFill>
              </a:rPr>
              <a:t>Stellenerhebung des Instituts für Arbeitsmarkt- und Berufsforschung (IAB), Datenstand: Februar 2022, Zahlen ab 2021 vorläufig</a:t>
            </a:r>
            <a:endParaRPr kumimoji="0" lang="de-DE" sz="800" b="0" i="0" u="none" strike="noStrike" kern="1200" cap="none" spc="0" normalizeH="0" baseline="0" noProof="0" dirty="0">
              <a:ln>
                <a:noFill/>
              </a:ln>
              <a:solidFill>
                <a:schemeClr val="bg1"/>
              </a:solidFill>
              <a:effectLst/>
              <a:uLnTx/>
              <a:uFillTx/>
              <a:latin typeface="Arial"/>
              <a:ea typeface="+mn-ea"/>
              <a:cs typeface="+mn-cs"/>
            </a:endParaRPr>
          </a:p>
        </p:txBody>
      </p:sp>
      <p:grpSp>
        <p:nvGrpSpPr>
          <p:cNvPr id="31" name="Gruppieren 30">
            <a:extLst>
              <a:ext uri="{FF2B5EF4-FFF2-40B4-BE49-F238E27FC236}">
                <a16:creationId xmlns:a16="http://schemas.microsoft.com/office/drawing/2014/main" id="{D2B2C9C8-402E-404C-9530-2F889F99E0EB}"/>
              </a:ext>
            </a:extLst>
          </p:cNvPr>
          <p:cNvGrpSpPr/>
          <p:nvPr/>
        </p:nvGrpSpPr>
        <p:grpSpPr>
          <a:xfrm>
            <a:off x="3080286" y="4415064"/>
            <a:ext cx="334851" cy="334851"/>
            <a:chOff x="723765" y="6276327"/>
            <a:chExt cx="334851" cy="334851"/>
          </a:xfrm>
        </p:grpSpPr>
        <p:sp>
          <p:nvSpPr>
            <p:cNvPr id="32" name="Ellipse 31">
              <a:extLst>
                <a:ext uri="{FF2B5EF4-FFF2-40B4-BE49-F238E27FC236}">
                  <a16:creationId xmlns:a16="http://schemas.microsoft.com/office/drawing/2014/main" id="{12AFA0D6-9A6B-4B0B-ACCF-D702BEDC87AC}"/>
                </a:ext>
              </a:extLst>
            </p:cNvPr>
            <p:cNvSpPr/>
            <p:nvPr/>
          </p:nvSpPr>
          <p:spPr>
            <a:xfrm>
              <a:off x="723765" y="6276327"/>
              <a:ext cx="334851" cy="334851"/>
            </a:xfrm>
            <a:prstGeom prst="ellipse">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ihandform 1357">
              <a:extLst>
                <a:ext uri="{FF2B5EF4-FFF2-40B4-BE49-F238E27FC236}">
                  <a16:creationId xmlns:a16="http://schemas.microsoft.com/office/drawing/2014/main" id="{F0DC6276-2F8E-45D5-A626-2B5ECF091DED}"/>
                </a:ext>
              </a:extLst>
            </p:cNvPr>
            <p:cNvSpPr/>
            <p:nvPr/>
          </p:nvSpPr>
          <p:spPr>
            <a:xfrm>
              <a:off x="786962" y="6339647"/>
              <a:ext cx="208458" cy="208213"/>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solidFill>
              <a:schemeClr val="tx1"/>
            </a:solid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nvGrpSpPr>
          <p:cNvPr id="34" name="Gruppieren 33">
            <a:extLst>
              <a:ext uri="{FF2B5EF4-FFF2-40B4-BE49-F238E27FC236}">
                <a16:creationId xmlns:a16="http://schemas.microsoft.com/office/drawing/2014/main" id="{9DAF2423-444C-411F-A357-A9A5D4FFA3F1}"/>
              </a:ext>
            </a:extLst>
          </p:cNvPr>
          <p:cNvGrpSpPr/>
          <p:nvPr/>
        </p:nvGrpSpPr>
        <p:grpSpPr>
          <a:xfrm>
            <a:off x="3065934" y="5054805"/>
            <a:ext cx="334851" cy="334851"/>
            <a:chOff x="1156925" y="6276326"/>
            <a:chExt cx="334851" cy="334851"/>
          </a:xfrm>
        </p:grpSpPr>
        <p:sp>
          <p:nvSpPr>
            <p:cNvPr id="35" name="Ellipse 34">
              <a:extLst>
                <a:ext uri="{FF2B5EF4-FFF2-40B4-BE49-F238E27FC236}">
                  <a16:creationId xmlns:a16="http://schemas.microsoft.com/office/drawing/2014/main" id="{B496ED87-0977-4E88-A16E-B3D0B058D053}"/>
                </a:ext>
              </a:extLst>
            </p:cNvPr>
            <p:cNvSpPr/>
            <p:nvPr/>
          </p:nvSpPr>
          <p:spPr>
            <a:xfrm>
              <a:off x="1156925" y="6276326"/>
              <a:ext cx="334851" cy="334851"/>
            </a:xfrm>
            <a:prstGeom prst="ellipse">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Gerader Verbinder 35">
              <a:extLst>
                <a:ext uri="{FF2B5EF4-FFF2-40B4-BE49-F238E27FC236}">
                  <a16:creationId xmlns:a16="http://schemas.microsoft.com/office/drawing/2014/main" id="{3AC27405-FA96-4865-9B5A-DE9C342FCE26}"/>
                </a:ext>
              </a:extLst>
            </p:cNvPr>
            <p:cNvCxnSpPr>
              <a:cxnSpLocks/>
            </p:cNvCxnSpPr>
            <p:nvPr/>
          </p:nvCxnSpPr>
          <p:spPr>
            <a:xfrm>
              <a:off x="1225183" y="6416255"/>
              <a:ext cx="1983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ECE8E2DA-DF29-4E10-A5CC-75EB29FEFC74}"/>
                </a:ext>
              </a:extLst>
            </p:cNvPr>
            <p:cNvCxnSpPr>
              <a:cxnSpLocks/>
            </p:cNvCxnSpPr>
            <p:nvPr/>
          </p:nvCxnSpPr>
          <p:spPr>
            <a:xfrm>
              <a:off x="1225183" y="6470775"/>
              <a:ext cx="1983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 name="Grafik 37">
            <a:extLst>
              <a:ext uri="{FF2B5EF4-FFF2-40B4-BE49-F238E27FC236}">
                <a16:creationId xmlns:a16="http://schemas.microsoft.com/office/drawing/2014/main" id="{AE51964A-A3E3-4AF8-993C-181B0D0B9F7F}"/>
              </a:ext>
            </a:extLst>
          </p:cNvPr>
          <p:cNvPicPr>
            <a:picLocks noChangeAspect="1"/>
          </p:cNvPicPr>
          <p:nvPr/>
        </p:nvPicPr>
        <p:blipFill>
          <a:blip r:embed="rId3"/>
          <a:stretch>
            <a:fillRect/>
          </a:stretch>
        </p:blipFill>
        <p:spPr>
          <a:xfrm>
            <a:off x="6342924" y="3034430"/>
            <a:ext cx="4107976" cy="2740020"/>
          </a:xfrm>
          <a:prstGeom prst="rect">
            <a:avLst/>
          </a:prstGeom>
        </p:spPr>
      </p:pic>
    </p:spTree>
    <p:extLst>
      <p:ext uri="{BB962C8B-B14F-4D97-AF65-F5344CB8AC3E}">
        <p14:creationId xmlns:p14="http://schemas.microsoft.com/office/powerpoint/2010/main" val="351911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11233148" cy="932854"/>
          </a:xfrm>
        </p:spPr>
        <p:txBody>
          <a:bodyPr/>
          <a:lstStyle/>
          <a:p>
            <a:r>
              <a:rPr lang="de-DE" dirty="0"/>
              <a:t>Herausforderung Fachkräftemangel –</a:t>
            </a:r>
            <a:br>
              <a:rPr lang="de-DE" dirty="0"/>
            </a:br>
            <a:r>
              <a:rPr lang="de-DE" dirty="0"/>
              <a:t>die gesetzlichen Standards reichen nicht aus</a:t>
            </a: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21</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pPr lvl="0">
              <a:buClr>
                <a:srgbClr val="003781"/>
              </a:buClr>
            </a:pPr>
            <a:r>
              <a:rPr lang="de-DE" dirty="0"/>
              <a:t>Betriebliche Altersversorgung | Arbeitgeberfinanzierung</a:t>
            </a:r>
          </a:p>
          <a:p>
            <a:pPr lvl="0">
              <a:buClr>
                <a:srgbClr val="003781"/>
              </a:buClr>
            </a:pPr>
            <a:endParaRPr lang="de-DE" dirty="0"/>
          </a:p>
          <a:p>
            <a:endParaRPr lang="de-DE" dirty="0"/>
          </a:p>
        </p:txBody>
      </p:sp>
      <p:sp>
        <p:nvSpPr>
          <p:cNvPr id="16" name="Rechteck 15">
            <a:extLst>
              <a:ext uri="{FF2B5EF4-FFF2-40B4-BE49-F238E27FC236}">
                <a16:creationId xmlns:a16="http://schemas.microsoft.com/office/drawing/2014/main" id="{36989522-B094-4F3D-BA5C-94A31B3A09F4}"/>
              </a:ext>
            </a:extLst>
          </p:cNvPr>
          <p:cNvSpPr/>
          <p:nvPr/>
        </p:nvSpPr>
        <p:spPr>
          <a:xfrm>
            <a:off x="-128684" y="5683913"/>
            <a:ext cx="12151579"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rgbClr val="13A0D3"/>
                </a:solidFill>
              </a:rPr>
              <a:t>Mit einer attraktiven, arbeitgeberfinanzierten </a:t>
            </a:r>
            <a:r>
              <a:rPr lang="de-DE" sz="1600" b="1" dirty="0" err="1">
                <a:solidFill>
                  <a:srgbClr val="13A0D3"/>
                </a:solidFill>
              </a:rPr>
              <a:t>bAV</a:t>
            </a:r>
            <a:r>
              <a:rPr lang="de-DE" sz="1600" b="1" dirty="0">
                <a:solidFill>
                  <a:srgbClr val="13A0D3"/>
                </a:solidFill>
              </a:rPr>
              <a:t> sind Sie im Wettbewerb um fähige Mitarbeiter bestens aufgestellt.</a:t>
            </a:r>
          </a:p>
        </p:txBody>
      </p:sp>
      <p:sp>
        <p:nvSpPr>
          <p:cNvPr id="11" name="Rechteck 10">
            <a:extLst>
              <a:ext uri="{FF2B5EF4-FFF2-40B4-BE49-F238E27FC236}">
                <a16:creationId xmlns:a16="http://schemas.microsoft.com/office/drawing/2014/main" id="{7161C502-BCB9-49E3-B200-900752D81DC9}"/>
              </a:ext>
            </a:extLst>
          </p:cNvPr>
          <p:cNvSpPr/>
          <p:nvPr/>
        </p:nvSpPr>
        <p:spPr>
          <a:xfrm>
            <a:off x="6419850" y="2060575"/>
            <a:ext cx="3600450" cy="398770"/>
          </a:xfrm>
          <a:prstGeom prst="rect">
            <a:avLst/>
          </a:prstGeom>
          <a:noFill/>
          <a:ln w="19050">
            <a:solidFill>
              <a:schemeClr val="accent4"/>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a:solidFill>
                <a:schemeClr val="bg1"/>
              </a:solidFill>
            </a:endParaRPr>
          </a:p>
        </p:txBody>
      </p:sp>
      <p:sp>
        <p:nvSpPr>
          <p:cNvPr id="12" name="Rechteck 11">
            <a:extLst>
              <a:ext uri="{FF2B5EF4-FFF2-40B4-BE49-F238E27FC236}">
                <a16:creationId xmlns:a16="http://schemas.microsoft.com/office/drawing/2014/main" id="{D1AE8629-F6B8-4E68-A6BF-44000D304679}"/>
              </a:ext>
            </a:extLst>
          </p:cNvPr>
          <p:cNvSpPr/>
          <p:nvPr/>
        </p:nvSpPr>
        <p:spPr>
          <a:xfrm>
            <a:off x="6538673" y="2129155"/>
            <a:ext cx="3420613" cy="276999"/>
          </a:xfrm>
          <a:prstGeom prst="rect">
            <a:avLst/>
          </a:prstGeom>
        </p:spPr>
        <p:txBody>
          <a:bodyPr wrap="square">
            <a:spAutoFit/>
          </a:bodyPr>
          <a:lstStyle/>
          <a:p>
            <a:pPr algn="ctr">
              <a:lnSpc>
                <a:spcPct val="100000"/>
              </a:lnSpc>
              <a:spcBef>
                <a:spcPts val="600"/>
              </a:spcBef>
            </a:pPr>
            <a:r>
              <a:rPr lang="de-DE" sz="1200" b="1" dirty="0">
                <a:solidFill>
                  <a:schemeClr val="bg1"/>
                </a:solidFill>
              </a:rPr>
              <a:t>Fachkräftemangel nach Region</a:t>
            </a:r>
            <a:r>
              <a:rPr lang="de-DE" sz="1200" b="1" baseline="30000" dirty="0">
                <a:solidFill>
                  <a:schemeClr val="bg1"/>
                </a:solidFill>
              </a:rPr>
              <a:t>1</a:t>
            </a:r>
          </a:p>
        </p:txBody>
      </p:sp>
      <p:sp>
        <p:nvSpPr>
          <p:cNvPr id="14" name="Fußzeilenplatzhalter 5">
            <a:extLst>
              <a:ext uri="{FF2B5EF4-FFF2-40B4-BE49-F238E27FC236}">
                <a16:creationId xmlns:a16="http://schemas.microsoft.com/office/drawing/2014/main" id="{B999C68E-4C8B-4CA2-BC21-5A92CEFDC25F}"/>
              </a:ext>
            </a:extLst>
          </p:cNvPr>
          <p:cNvSpPr txBox="1">
            <a:spLocks/>
          </p:cNvSpPr>
          <p:nvPr/>
        </p:nvSpPr>
        <p:spPr>
          <a:xfrm>
            <a:off x="479424" y="6421234"/>
            <a:ext cx="5005994" cy="181382"/>
          </a:xfrm>
          <a:prstGeom prst="rect">
            <a:avLst/>
          </a:prstGeom>
        </p:spPr>
        <p:txBody>
          <a:bodyPr vert="horz" wrap="square" lIns="0" tIns="0" rIns="0" bIns="0" rtlCol="0" anchor="t">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914583"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30000" noProof="0">
                <a:ln>
                  <a:noFill/>
                </a:ln>
                <a:solidFill>
                  <a:schemeClr val="bg1"/>
                </a:solidFill>
                <a:effectLst/>
                <a:uLnTx/>
                <a:uFillTx/>
                <a:latin typeface="Arial"/>
                <a:ea typeface="+mn-ea"/>
                <a:cs typeface="+mn-cs"/>
              </a:rPr>
              <a:t>1  </a:t>
            </a:r>
            <a:r>
              <a:rPr kumimoji="0" lang="de-DE" sz="800" b="0" i="0" u="none" strike="noStrike" kern="1200" cap="none" spc="0" normalizeH="0" baseline="0" noProof="0">
                <a:ln>
                  <a:noFill/>
                </a:ln>
                <a:solidFill>
                  <a:schemeClr val="bg1"/>
                </a:solidFill>
                <a:effectLst/>
                <a:uLnTx/>
                <a:uFillTx/>
                <a:latin typeface="Arial"/>
                <a:ea typeface="+mn-ea"/>
                <a:cs typeface="+mn-cs"/>
              </a:rPr>
              <a:t>Quelle: KOFA-Berechnungen auf Basis von Sonderauswertungen der Bundesagentur für Arbeit, 2020.</a:t>
            </a:r>
            <a:endParaRPr kumimoji="0" lang="de-DE" sz="800" b="0" i="0" u="none" strike="noStrike" kern="1200" cap="none" spc="0" normalizeH="0" baseline="0" noProof="0" dirty="0">
              <a:ln>
                <a:noFill/>
              </a:ln>
              <a:solidFill>
                <a:schemeClr val="bg1"/>
              </a:solidFill>
              <a:effectLst/>
              <a:uLnTx/>
              <a:uFillTx/>
              <a:latin typeface="Arial"/>
              <a:ea typeface="+mn-ea"/>
              <a:cs typeface="+mn-cs"/>
            </a:endParaRPr>
          </a:p>
        </p:txBody>
      </p:sp>
      <p:sp>
        <p:nvSpPr>
          <p:cNvPr id="19" name="Inhaltsplatzhalter 1">
            <a:extLst>
              <a:ext uri="{FF2B5EF4-FFF2-40B4-BE49-F238E27FC236}">
                <a16:creationId xmlns:a16="http://schemas.microsoft.com/office/drawing/2014/main" id="{1CD97AC9-55A2-4FBC-9243-F14A34EA7109}"/>
              </a:ext>
            </a:extLst>
          </p:cNvPr>
          <p:cNvSpPr txBox="1">
            <a:spLocks/>
          </p:cNvSpPr>
          <p:nvPr/>
        </p:nvSpPr>
        <p:spPr>
          <a:xfrm>
            <a:off x="501927" y="2034757"/>
            <a:ext cx="5486123" cy="2835693"/>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271436" marR="0" lvl="0" indent="-271436" algn="l" defTabSz="121917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1400" b="1" i="0" u="none" strike="noStrike" kern="1200" cap="none" spc="0" normalizeH="0" baseline="0" noProof="0" dirty="0">
                <a:ln>
                  <a:noFill/>
                </a:ln>
                <a:solidFill>
                  <a:schemeClr val="bg1"/>
                </a:solidFill>
                <a:effectLst/>
                <a:uLnTx/>
                <a:uFillTx/>
                <a:latin typeface="Arial"/>
                <a:ea typeface="+mn-ea"/>
                <a:cs typeface="+mn-cs"/>
              </a:rPr>
              <a:t>Mit einer bedarfsgerechten </a:t>
            </a:r>
            <a:r>
              <a:rPr kumimoji="0" lang="de-DE" sz="1400" b="1" i="0" u="none" strike="noStrike" kern="1200" cap="none" spc="0" normalizeH="0" baseline="0" noProof="0" dirty="0" err="1">
                <a:ln>
                  <a:noFill/>
                </a:ln>
                <a:solidFill>
                  <a:schemeClr val="bg1"/>
                </a:solidFill>
                <a:effectLst/>
                <a:uLnTx/>
                <a:uFillTx/>
                <a:latin typeface="Arial"/>
                <a:ea typeface="+mn-ea"/>
                <a:cs typeface="+mn-cs"/>
              </a:rPr>
              <a:t>bAV</a:t>
            </a:r>
            <a:r>
              <a:rPr kumimoji="0" lang="de-DE" sz="1400" b="1" i="0" u="none" strike="noStrike" kern="1200" cap="none" spc="0" normalizeH="0" baseline="0" noProof="0" dirty="0">
                <a:ln>
                  <a:noFill/>
                </a:ln>
                <a:solidFill>
                  <a:schemeClr val="bg1"/>
                </a:solidFill>
                <a:effectLst/>
                <a:uLnTx/>
                <a:uFillTx/>
                <a:latin typeface="Arial"/>
                <a:ea typeface="+mn-ea"/>
                <a:cs typeface="+mn-cs"/>
              </a:rPr>
              <a:t> erreichen Sie:</a:t>
            </a:r>
          </a:p>
          <a:p>
            <a:pPr marL="271436" marR="0" lvl="2" indent="-271436" algn="l" defTabSz="1219170" rtl="0" eaLnBrk="1" fontAlgn="auto" latinLnBrk="0" hangingPunct="1">
              <a:lnSpc>
                <a:spcPct val="100000"/>
              </a:lnSpc>
              <a:spcBef>
                <a:spcPts val="600"/>
              </a:spcBef>
              <a:spcAft>
                <a:spcPts val="2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itchFamily="34" charset="0"/>
                <a:ea typeface="+mn-ea"/>
                <a:cs typeface="+mn-cs"/>
              </a:rPr>
              <a:t>Top-Versorgung auf dem Niveau von Großunternehmen</a:t>
            </a:r>
          </a:p>
          <a:p>
            <a:pPr marL="271436" marR="0" lvl="2" indent="-271436" algn="l" defTabSz="1219170" rtl="0" eaLnBrk="1" fontAlgn="auto" latinLnBrk="0" hangingPunct="1">
              <a:lnSpc>
                <a:spcPct val="100000"/>
              </a:lnSpc>
              <a:spcBef>
                <a:spcPts val="600"/>
              </a:spcBef>
              <a:spcAft>
                <a:spcPts val="2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itchFamily="34" charset="0"/>
                <a:ea typeface="+mn-ea"/>
                <a:cs typeface="+mn-cs"/>
              </a:rPr>
              <a:t>Langfristige Mitarbeiterbindung durch Leistungen, die sich über Jahre aufbauen</a:t>
            </a:r>
          </a:p>
          <a:p>
            <a:pPr marL="271436" marR="0" lvl="2" indent="-271436" algn="l" defTabSz="1219170" rtl="0" eaLnBrk="1" fontAlgn="auto" latinLnBrk="0" hangingPunct="1">
              <a:lnSpc>
                <a:spcPct val="100000"/>
              </a:lnSpc>
              <a:spcBef>
                <a:spcPts val="600"/>
              </a:spcBef>
              <a:spcAft>
                <a:spcPts val="2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itchFamily="34" charset="0"/>
                <a:ea typeface="+mn-ea"/>
                <a:cs typeface="+mn-cs"/>
              </a:rPr>
              <a:t>Einen Rechtsanspruch auf die Mitnahme einer AG-finanzierten </a:t>
            </a:r>
            <a:r>
              <a:rPr kumimoji="0" lang="de-DE" sz="1400" b="0" i="0" u="none" strike="noStrike" kern="1200" cap="none" spc="0" normalizeH="0" baseline="0" noProof="0" dirty="0" err="1">
                <a:ln>
                  <a:noFill/>
                </a:ln>
                <a:solidFill>
                  <a:schemeClr val="bg1"/>
                </a:solidFill>
                <a:effectLst/>
                <a:uLnTx/>
                <a:uFillTx/>
                <a:latin typeface="Arial" pitchFamily="34" charset="0"/>
                <a:ea typeface="+mn-ea"/>
                <a:cs typeface="+mn-cs"/>
              </a:rPr>
              <a:t>bAV</a:t>
            </a:r>
            <a:r>
              <a:rPr kumimoji="0" lang="de-DE" sz="1400" b="0" i="0" u="none" strike="noStrike" kern="1200" cap="none" spc="0" normalizeH="0" baseline="0" noProof="0" dirty="0">
                <a:ln>
                  <a:noFill/>
                </a:ln>
                <a:solidFill>
                  <a:schemeClr val="bg1"/>
                </a:solidFill>
                <a:effectLst/>
                <a:uLnTx/>
                <a:uFillTx/>
                <a:latin typeface="Arial" pitchFamily="34" charset="0"/>
                <a:ea typeface="+mn-ea"/>
                <a:cs typeface="+mn-cs"/>
              </a:rPr>
              <a:t> hat der AN erst, wenn die Versorgungszusage nach mindestens 3 Jahren besteht und der AN 21 Jahre alt ist. Somit wird die Fachkraft über einen längeren Zeitraum gebunden!</a:t>
            </a:r>
          </a:p>
        </p:txBody>
      </p:sp>
      <p:pic>
        <p:nvPicPr>
          <p:cNvPr id="23" name="Grafik 22">
            <a:extLst>
              <a:ext uri="{FF2B5EF4-FFF2-40B4-BE49-F238E27FC236}">
                <a16:creationId xmlns:a16="http://schemas.microsoft.com/office/drawing/2014/main" id="{8CBC5DC3-2F9B-4C00-B4A2-473FE6523196}"/>
              </a:ext>
            </a:extLst>
          </p:cNvPr>
          <p:cNvPicPr>
            <a:picLocks noChangeAspect="1"/>
          </p:cNvPicPr>
          <p:nvPr/>
        </p:nvPicPr>
        <p:blipFill>
          <a:blip r:embed="rId3"/>
          <a:stretch>
            <a:fillRect/>
          </a:stretch>
        </p:blipFill>
        <p:spPr>
          <a:xfrm>
            <a:off x="7273409" y="2502107"/>
            <a:ext cx="2242043" cy="2907861"/>
          </a:xfrm>
          <a:prstGeom prst="rect">
            <a:avLst/>
          </a:prstGeom>
        </p:spPr>
      </p:pic>
      <p:pic>
        <p:nvPicPr>
          <p:cNvPr id="24" name="Grafik 23">
            <a:extLst>
              <a:ext uri="{FF2B5EF4-FFF2-40B4-BE49-F238E27FC236}">
                <a16:creationId xmlns:a16="http://schemas.microsoft.com/office/drawing/2014/main" id="{EB3AECF2-A2FA-4F92-804C-3322A5A97FE7}"/>
              </a:ext>
            </a:extLst>
          </p:cNvPr>
          <p:cNvPicPr>
            <a:picLocks noChangeAspect="1"/>
          </p:cNvPicPr>
          <p:nvPr/>
        </p:nvPicPr>
        <p:blipFill rotWithShape="1">
          <a:blip r:embed="rId4"/>
          <a:srcRect r="72435"/>
          <a:stretch/>
        </p:blipFill>
        <p:spPr>
          <a:xfrm>
            <a:off x="6369050" y="2645623"/>
            <a:ext cx="276638" cy="1553420"/>
          </a:xfrm>
          <a:prstGeom prst="rect">
            <a:avLst/>
          </a:prstGeom>
        </p:spPr>
      </p:pic>
      <p:sp>
        <p:nvSpPr>
          <p:cNvPr id="25" name="Fußzeilenplatzhalter 5">
            <a:extLst>
              <a:ext uri="{FF2B5EF4-FFF2-40B4-BE49-F238E27FC236}">
                <a16:creationId xmlns:a16="http://schemas.microsoft.com/office/drawing/2014/main" id="{DBA0918E-59FC-4B43-9033-899F75F7C8F8}"/>
              </a:ext>
            </a:extLst>
          </p:cNvPr>
          <p:cNvSpPr txBox="1">
            <a:spLocks/>
          </p:cNvSpPr>
          <p:nvPr/>
        </p:nvSpPr>
        <p:spPr>
          <a:xfrm>
            <a:off x="6645687" y="2685551"/>
            <a:ext cx="684934" cy="1758835"/>
          </a:xfrm>
          <a:prstGeom prst="rect">
            <a:avLst/>
          </a:prstGeom>
        </p:spPr>
        <p:txBody>
          <a:bodyPr vert="horz" wrap="square" lIns="0" tIns="0" rIns="0" bIns="0" rtlCol="0" anchor="t">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914583"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Arial"/>
                <a:ea typeface="+mn-ea"/>
                <a:cs typeface="+mn-cs"/>
              </a:rPr>
              <a:t>≤ 30 %</a:t>
            </a:r>
          </a:p>
          <a:p>
            <a:pPr marL="0" marR="0" lvl="0" indent="0" algn="l" defTabSz="914583"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Arial"/>
                <a:ea typeface="+mn-ea"/>
                <a:cs typeface="+mn-cs"/>
              </a:rPr>
              <a:t>&gt; 30 %</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&gt; 40 %</a:t>
            </a:r>
          </a:p>
          <a:p>
            <a:pPr marL="0" marR="0" lvl="0" indent="0" algn="l" defTabSz="914583"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Arial"/>
                <a:ea typeface="+mn-ea"/>
                <a:cs typeface="+mn-cs"/>
              </a:rPr>
              <a:t>&gt; 50 %</a:t>
            </a:r>
          </a:p>
          <a:p>
            <a:pPr marL="0" marR="0" lvl="0" indent="0" algn="l" defTabSz="914583"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Arial"/>
                <a:ea typeface="+mn-ea"/>
                <a:cs typeface="+mn-cs"/>
              </a:rPr>
              <a:t>&gt; 60 %</a:t>
            </a:r>
          </a:p>
          <a:p>
            <a:pPr marL="0" marR="0" lvl="0" indent="0" algn="l" defTabSz="914583"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Arial"/>
                <a:ea typeface="+mn-ea"/>
                <a:cs typeface="+mn-cs"/>
              </a:rPr>
              <a:t>&gt; 70 %</a:t>
            </a:r>
          </a:p>
          <a:p>
            <a:pPr marL="0" marR="0" lvl="0" indent="0" algn="l" defTabSz="914583"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Arial"/>
                <a:ea typeface="+mn-ea"/>
                <a:cs typeface="+mn-cs"/>
              </a:rPr>
              <a:t>&gt; 80 %</a:t>
            </a:r>
          </a:p>
          <a:p>
            <a:pPr marL="0" marR="0" lvl="0" indent="0" algn="l" defTabSz="914583"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Arial"/>
                <a:ea typeface="+mn-ea"/>
                <a:cs typeface="+mn-cs"/>
              </a:rPr>
              <a:t>&gt; 90 %</a:t>
            </a:r>
          </a:p>
        </p:txBody>
      </p:sp>
    </p:spTree>
    <p:extLst>
      <p:ext uri="{BB962C8B-B14F-4D97-AF65-F5344CB8AC3E}">
        <p14:creationId xmlns:p14="http://schemas.microsoft.com/office/powerpoint/2010/main" val="1059492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9A351-326B-4081-94E8-5A696D9126E6}"/>
              </a:ext>
            </a:extLst>
          </p:cNvPr>
          <p:cNvSpPr>
            <a:spLocks noGrp="1"/>
          </p:cNvSpPr>
          <p:nvPr>
            <p:ph type="title"/>
          </p:nvPr>
        </p:nvSpPr>
        <p:spPr/>
        <p:txBody>
          <a:bodyPr/>
          <a:lstStyle/>
          <a:p>
            <a:r>
              <a:rPr lang="de-DE" altLang="de-DE" dirty="0">
                <a:solidFill>
                  <a:srgbClr val="113388"/>
                </a:solidFill>
                <a:ea typeface="MS PGothic" pitchFamily="34" charset="-128"/>
              </a:rPr>
              <a:t>Den Herausforderungen begegnen –</a:t>
            </a:r>
            <a:br>
              <a:rPr lang="de-DE" altLang="de-DE" dirty="0">
                <a:solidFill>
                  <a:srgbClr val="113388"/>
                </a:solidFill>
                <a:ea typeface="MS PGothic" pitchFamily="34" charset="-128"/>
              </a:rPr>
            </a:br>
            <a:r>
              <a:rPr lang="de-DE" altLang="de-DE" dirty="0">
                <a:solidFill>
                  <a:srgbClr val="113388"/>
                </a:solidFill>
                <a:ea typeface="MS PGothic" pitchFamily="34" charset="-128"/>
              </a:rPr>
              <a:t>mit einer </a:t>
            </a:r>
            <a:r>
              <a:rPr lang="de-DE" altLang="de-DE" dirty="0" err="1">
                <a:solidFill>
                  <a:srgbClr val="113388"/>
                </a:solidFill>
                <a:ea typeface="MS PGothic" pitchFamily="34" charset="-128"/>
              </a:rPr>
              <a:t>bAV</a:t>
            </a:r>
            <a:r>
              <a:rPr lang="de-DE" altLang="de-DE" dirty="0">
                <a:solidFill>
                  <a:srgbClr val="113388"/>
                </a:solidFill>
                <a:ea typeface="MS PGothic" pitchFamily="34" charset="-128"/>
              </a:rPr>
              <a:t> als Lösung</a:t>
            </a:r>
            <a:endParaRPr lang="en-GB" dirty="0"/>
          </a:p>
        </p:txBody>
      </p:sp>
      <p:sp>
        <p:nvSpPr>
          <p:cNvPr id="3" name="Foliennummernplatzhalter 2">
            <a:extLst>
              <a:ext uri="{FF2B5EF4-FFF2-40B4-BE49-F238E27FC236}">
                <a16:creationId xmlns:a16="http://schemas.microsoft.com/office/drawing/2014/main" id="{D28559AA-1FDF-4CFC-8114-F6AE96EED4AE}"/>
              </a:ext>
            </a:extLst>
          </p:cNvPr>
          <p:cNvSpPr>
            <a:spLocks noGrp="1"/>
          </p:cNvSpPr>
          <p:nvPr>
            <p:ph type="sldNum" sz="quarter" idx="11"/>
          </p:nvPr>
        </p:nvSpPr>
        <p:spPr/>
        <p:txBody>
          <a:bodyPr/>
          <a:lstStyle/>
          <a:p>
            <a:fld id="{56C449F3-BD9D-48DC-BFF1-0F66671DA7C6}" type="slidenum">
              <a:rPr lang="de-DE" smtClean="0"/>
              <a:pPr/>
              <a:t>22</a:t>
            </a:fld>
            <a:endParaRPr lang="de-DE" dirty="0"/>
          </a:p>
        </p:txBody>
      </p:sp>
      <p:sp>
        <p:nvSpPr>
          <p:cNvPr id="4" name="Textplatzhalter 3">
            <a:extLst>
              <a:ext uri="{FF2B5EF4-FFF2-40B4-BE49-F238E27FC236}">
                <a16:creationId xmlns:a16="http://schemas.microsoft.com/office/drawing/2014/main" id="{F61A3A38-9BF9-4339-89AC-12ED55DF988C}"/>
              </a:ext>
            </a:extLst>
          </p:cNvPr>
          <p:cNvSpPr>
            <a:spLocks noGrp="1"/>
          </p:cNvSpPr>
          <p:nvPr>
            <p:ph type="body" sz="quarter" idx="12"/>
          </p:nvPr>
        </p:nvSpPr>
        <p:spPr/>
        <p:txBody>
          <a:bodyPr/>
          <a:lstStyle/>
          <a:p>
            <a:pPr lvl="0">
              <a:buClr>
                <a:srgbClr val="003781"/>
              </a:buClr>
            </a:pPr>
            <a:r>
              <a:rPr lang="de-DE" dirty="0"/>
              <a:t>Betriebliche Altersversorgung | Arbeitgeberfinanzierung</a:t>
            </a:r>
          </a:p>
          <a:p>
            <a:pPr lvl="0">
              <a:buClr>
                <a:srgbClr val="003781"/>
              </a:buClr>
            </a:pPr>
            <a:endParaRPr lang="de-DE" dirty="0"/>
          </a:p>
          <a:p>
            <a:endParaRPr lang="en-GB" dirty="0"/>
          </a:p>
        </p:txBody>
      </p:sp>
      <p:sp>
        <p:nvSpPr>
          <p:cNvPr id="34" name="Rechteck 33">
            <a:extLst>
              <a:ext uri="{FF2B5EF4-FFF2-40B4-BE49-F238E27FC236}">
                <a16:creationId xmlns:a16="http://schemas.microsoft.com/office/drawing/2014/main" id="{EEFB6433-6F75-4048-8C16-62A3AC7F5943}"/>
              </a:ext>
            </a:extLst>
          </p:cNvPr>
          <p:cNvSpPr/>
          <p:nvPr/>
        </p:nvSpPr>
        <p:spPr>
          <a:xfrm>
            <a:off x="490078" y="5102323"/>
            <a:ext cx="11222496" cy="594778"/>
          </a:xfrm>
          <a:prstGeom prst="rect">
            <a:avLst/>
          </a:prstGeom>
          <a:solidFill>
            <a:schemeClr val="accent5">
              <a:alpha val="60000"/>
            </a:schemeClr>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6" name="Fußzeilenplatzhalter 7">
            <a:extLst>
              <a:ext uri="{FF2B5EF4-FFF2-40B4-BE49-F238E27FC236}">
                <a16:creationId xmlns:a16="http://schemas.microsoft.com/office/drawing/2014/main" id="{0A711334-3846-4275-BCFB-20C9D8391B6A}"/>
              </a:ext>
            </a:extLst>
          </p:cNvPr>
          <p:cNvSpPr txBox="1">
            <a:spLocks/>
          </p:cNvSpPr>
          <p:nvPr/>
        </p:nvSpPr>
        <p:spPr>
          <a:xfrm>
            <a:off x="440755" y="5544126"/>
            <a:ext cx="8142243" cy="56653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base" latinLnBrk="0" hangingPunct="1">
              <a:lnSpc>
                <a:spcPct val="100000"/>
              </a:lnSpc>
              <a:spcBef>
                <a:spcPct val="0"/>
              </a:spcBef>
              <a:spcAft>
                <a:spcPts val="0"/>
              </a:spcAft>
              <a:buClr>
                <a:srgbClr val="5F5F5F"/>
              </a:buClr>
              <a:buSzTx/>
              <a:buFont typeface="Wingdings" pitchFamily="2" charset="2"/>
              <a:buNone/>
              <a:tabLst/>
              <a:defRPr/>
            </a:pPr>
            <a:endParaRPr kumimoji="0" lang="de-DE" altLang="de-DE" sz="800" b="0" i="0" u="none" strike="noStrike" kern="1200" cap="none" spc="0" normalizeH="0" baseline="0" noProof="0" dirty="0">
              <a:ln>
                <a:noFill/>
              </a:ln>
              <a:solidFill>
                <a:schemeClr val="bg1"/>
              </a:solidFill>
              <a:effectLst/>
              <a:uLnTx/>
              <a:uFillTx/>
              <a:latin typeface="Arial"/>
              <a:ea typeface="+mn-ea"/>
              <a:cs typeface="+mn-cs"/>
            </a:endParaRPr>
          </a:p>
        </p:txBody>
      </p:sp>
      <p:sp>
        <p:nvSpPr>
          <p:cNvPr id="37" name="Rechteck 36">
            <a:extLst>
              <a:ext uri="{FF2B5EF4-FFF2-40B4-BE49-F238E27FC236}">
                <a16:creationId xmlns:a16="http://schemas.microsoft.com/office/drawing/2014/main" id="{D84991F7-9F69-4E69-896F-2492A5924418}"/>
              </a:ext>
            </a:extLst>
          </p:cNvPr>
          <p:cNvSpPr/>
          <p:nvPr/>
        </p:nvSpPr>
        <p:spPr>
          <a:xfrm>
            <a:off x="1006805" y="5144843"/>
            <a:ext cx="10243886" cy="538609"/>
          </a:xfrm>
          <a:prstGeom prst="rect">
            <a:avLst/>
          </a:prstGeom>
        </p:spPr>
        <p:txBody>
          <a:bodyPr wrap="square">
            <a:spAutoFit/>
          </a:bodyPr>
          <a:lstStyle/>
          <a:p>
            <a:pPr marL="0" marR="0" lvl="0" indent="0" defTabSz="1218682" eaLnBrk="1" fontAlgn="auto" latinLnBrk="0" hangingPunct="1">
              <a:lnSpc>
                <a:spcPct val="100000"/>
              </a:lnSpc>
              <a:spcBef>
                <a:spcPts val="60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rPr>
              <a:t>Die bAV bietet eine sichere Rente und ermöglicht, den Lebensstandard im Alter halten zu können.</a:t>
            </a:r>
          </a:p>
          <a:p>
            <a:pPr marL="0" marR="0" lvl="0" indent="0" defTabSz="1218682" eaLnBrk="1" fontAlgn="auto" latinLnBrk="0" hangingPunct="1">
              <a:lnSpc>
                <a:spcPct val="100000"/>
              </a:lnSpc>
              <a:spcBef>
                <a:spcPts val="60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rPr>
              <a:t>Arbeitgeberfinanzierung ohne Risiko: Bei Ausscheiden des Mitarbeiters innerhalb der ersten drei Beitragsjahre bleibt vorhandenes Kapital erhalten.</a:t>
            </a:r>
          </a:p>
        </p:txBody>
      </p:sp>
      <p:sp>
        <p:nvSpPr>
          <p:cNvPr id="38" name="Rectangle 3">
            <a:extLst>
              <a:ext uri="{FF2B5EF4-FFF2-40B4-BE49-F238E27FC236}">
                <a16:creationId xmlns:a16="http://schemas.microsoft.com/office/drawing/2014/main" id="{D7B2103C-ACB8-4981-A6CC-C1CAA5B27564}"/>
              </a:ext>
            </a:extLst>
          </p:cNvPr>
          <p:cNvSpPr>
            <a:spLocks noChangeArrowheads="1"/>
          </p:cNvSpPr>
          <p:nvPr/>
        </p:nvSpPr>
        <p:spPr bwMode="gray">
          <a:xfrm>
            <a:off x="479425" y="3080163"/>
            <a:ext cx="2237469" cy="1161003"/>
          </a:xfrm>
          <a:prstGeom prst="rect">
            <a:avLst/>
          </a:prstGeom>
          <a:noFill/>
          <a:ln w="19050">
            <a:solidFill>
              <a:schemeClr val="accent4"/>
            </a:solidFill>
          </a:ln>
          <a:effectLst/>
          <a:extLst/>
        </p:spPr>
        <p:txBody>
          <a:bodyPr wrap="none" lIns="72000" tIns="108000" rIns="90000" bIns="46800" anchor="t"/>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171450" marR="0" lvl="0" indent="-171450" defTabSz="1218682" eaLnBrk="0" fontAlgn="base" latinLnBrk="0" hangingPunct="0">
              <a:lnSpc>
                <a:spcPct val="100000"/>
              </a:lnSpc>
              <a:spcBef>
                <a:spcPct val="0"/>
              </a:spcBef>
              <a:spcAft>
                <a:spcPts val="0"/>
              </a:spcAft>
              <a:buClrTx/>
              <a:buSzTx/>
              <a:buFont typeface="Symbol" panose="05050102010706020507" pitchFamily="18" charset="2"/>
              <a:buChar char="-"/>
              <a:tabLst/>
              <a:defRPr/>
            </a:pPr>
            <a:r>
              <a:rPr kumimoji="0" lang="de-DE" altLang="de-DE" sz="1200" b="1" i="0" u="none" strike="noStrike" kern="0" cap="none" spc="0" normalizeH="0" baseline="0" noProof="0" dirty="0">
                <a:ln>
                  <a:noFill/>
                </a:ln>
                <a:solidFill>
                  <a:schemeClr val="bg1"/>
                </a:solidFill>
                <a:effectLst/>
                <a:uLnTx/>
                <a:uFillTx/>
                <a:latin typeface="Arial" charset="0"/>
                <a:cs typeface="Arial" charset="0"/>
              </a:rPr>
              <a:t>Gesteigerte Motivation </a:t>
            </a:r>
            <a:br>
              <a:rPr kumimoji="0" lang="de-DE" altLang="de-DE" sz="1200" b="1" i="0" u="none" strike="noStrike" kern="0" cap="none" spc="0" normalizeH="0" baseline="0" noProof="0" dirty="0">
                <a:ln>
                  <a:noFill/>
                </a:ln>
                <a:solidFill>
                  <a:schemeClr val="bg1"/>
                </a:solidFill>
                <a:effectLst/>
                <a:uLnTx/>
                <a:uFillTx/>
                <a:latin typeface="Arial" charset="0"/>
                <a:cs typeface="Arial" charset="0"/>
              </a:rPr>
            </a:br>
            <a:r>
              <a:rPr kumimoji="0" lang="de-DE" altLang="de-DE" sz="1200" b="1" i="0" u="none" strike="noStrike" kern="0" cap="none" spc="0" normalizeH="0" baseline="0" noProof="0" dirty="0">
                <a:ln>
                  <a:noFill/>
                </a:ln>
                <a:solidFill>
                  <a:schemeClr val="bg1"/>
                </a:solidFill>
                <a:effectLst/>
                <a:uLnTx/>
                <a:uFillTx/>
                <a:latin typeface="Arial" charset="0"/>
                <a:cs typeface="Arial" charset="0"/>
              </a:rPr>
              <a:t>der Mitarbeiter</a:t>
            </a:r>
          </a:p>
          <a:p>
            <a:pPr marL="171450" marR="0" lvl="0" indent="-171450" defTabSz="1218682" eaLnBrk="0" fontAlgn="base" latinLnBrk="0" hangingPunct="0">
              <a:lnSpc>
                <a:spcPct val="100000"/>
              </a:lnSpc>
              <a:spcBef>
                <a:spcPct val="0"/>
              </a:spcBef>
              <a:spcAft>
                <a:spcPts val="0"/>
              </a:spcAft>
              <a:buClrTx/>
              <a:buSzTx/>
              <a:buFont typeface="Symbol" panose="05050102010706020507" pitchFamily="18" charset="2"/>
              <a:buChar char="-"/>
              <a:tabLst/>
              <a:defRPr/>
            </a:pPr>
            <a:endParaRPr kumimoji="0" lang="de-DE" altLang="de-DE" sz="1200" b="1" i="0" u="none" strike="noStrike" kern="0" cap="none" spc="0" normalizeH="0" baseline="0" noProof="0" dirty="0">
              <a:ln>
                <a:noFill/>
              </a:ln>
              <a:solidFill>
                <a:schemeClr val="bg1"/>
              </a:solidFill>
              <a:effectLst/>
              <a:uLnTx/>
              <a:uFillTx/>
              <a:latin typeface="Arial" charset="0"/>
              <a:cs typeface="Arial" charset="0"/>
            </a:endParaRPr>
          </a:p>
          <a:p>
            <a:pPr marL="171450" marR="0" lvl="0" indent="-171450" defTabSz="1218682" eaLnBrk="0" fontAlgn="base" latinLnBrk="0" hangingPunct="0">
              <a:lnSpc>
                <a:spcPct val="100000"/>
              </a:lnSpc>
              <a:spcBef>
                <a:spcPct val="0"/>
              </a:spcBef>
              <a:spcAft>
                <a:spcPts val="0"/>
              </a:spcAft>
              <a:buClrTx/>
              <a:buSzTx/>
              <a:buFont typeface="Symbol" panose="05050102010706020507" pitchFamily="18" charset="2"/>
              <a:buChar char="-"/>
              <a:tabLst/>
              <a:defRPr/>
            </a:pPr>
            <a:r>
              <a:rPr kumimoji="0" lang="de-DE" altLang="de-DE" sz="1200" b="1" i="0" u="none" strike="noStrike" kern="0" cap="none" spc="0" normalizeH="0" baseline="0" noProof="0" dirty="0">
                <a:ln>
                  <a:noFill/>
                </a:ln>
                <a:solidFill>
                  <a:schemeClr val="bg1"/>
                </a:solidFill>
                <a:effectLst/>
                <a:uLnTx/>
                <a:uFillTx/>
                <a:latin typeface="Arial" charset="0"/>
                <a:cs typeface="Arial" charset="0"/>
              </a:rPr>
              <a:t>Verstärken der </a:t>
            </a:r>
            <a:br>
              <a:rPr kumimoji="0" lang="de-DE" altLang="de-DE" sz="1200" b="1" i="0" u="none" strike="noStrike" kern="0" cap="none" spc="0" normalizeH="0" baseline="0" noProof="0" dirty="0">
                <a:ln>
                  <a:noFill/>
                </a:ln>
                <a:solidFill>
                  <a:schemeClr val="bg1"/>
                </a:solidFill>
                <a:effectLst/>
                <a:uLnTx/>
                <a:uFillTx/>
                <a:latin typeface="Arial" charset="0"/>
                <a:cs typeface="Arial" charset="0"/>
              </a:rPr>
            </a:br>
            <a:r>
              <a:rPr kumimoji="0" lang="de-DE" altLang="de-DE" sz="1200" b="1" i="0" u="none" strike="noStrike" kern="0" cap="none" spc="0" normalizeH="0" baseline="0" noProof="0" dirty="0">
                <a:ln>
                  <a:noFill/>
                </a:ln>
                <a:solidFill>
                  <a:schemeClr val="bg1"/>
                </a:solidFill>
                <a:effectLst/>
                <a:uLnTx/>
                <a:uFillTx/>
                <a:latin typeface="Arial" charset="0"/>
                <a:cs typeface="Arial" charset="0"/>
              </a:rPr>
              <a:t>Mitarbeiterbindung</a:t>
            </a:r>
          </a:p>
        </p:txBody>
      </p:sp>
      <p:sp>
        <p:nvSpPr>
          <p:cNvPr id="39" name="Rectangle 10">
            <a:extLst>
              <a:ext uri="{FF2B5EF4-FFF2-40B4-BE49-F238E27FC236}">
                <a16:creationId xmlns:a16="http://schemas.microsoft.com/office/drawing/2014/main" id="{DA4C8509-FAEE-40A1-A2E0-D2BB0C6C6A2E}"/>
              </a:ext>
            </a:extLst>
          </p:cNvPr>
          <p:cNvSpPr>
            <a:spLocks noChangeArrowheads="1"/>
          </p:cNvSpPr>
          <p:nvPr/>
        </p:nvSpPr>
        <p:spPr bwMode="gray">
          <a:xfrm>
            <a:off x="7815528" y="3246305"/>
            <a:ext cx="2502173" cy="852595"/>
          </a:xfrm>
          <a:prstGeom prst="rect">
            <a:avLst/>
          </a:prstGeom>
          <a:noFill/>
          <a:ln w="19050">
            <a:solidFill>
              <a:schemeClr val="accent4"/>
            </a:solidFill>
          </a:ln>
          <a:effectLst/>
          <a:extLst/>
        </p:spPr>
        <p:txBody>
          <a:bodyPr wrap="none" lIns="108000" tIns="108000" rIns="108000" bIns="46800" anchor="t"/>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171450" marR="0" lvl="0" indent="-171450" defTabSz="1218682" eaLnBrk="1" fontAlgn="base" latinLnBrk="0" hangingPunct="1">
              <a:lnSpc>
                <a:spcPct val="100000"/>
              </a:lnSpc>
              <a:spcBef>
                <a:spcPct val="0"/>
              </a:spcBef>
              <a:spcAft>
                <a:spcPct val="30000"/>
              </a:spcAft>
              <a:buClrTx/>
              <a:buSzTx/>
              <a:buFont typeface="Symbol" panose="05050102010706020507" pitchFamily="18" charset="2"/>
              <a:buChar char="-"/>
              <a:tabLst>
                <a:tab pos="195263" algn="l"/>
              </a:tabLst>
              <a:defRPr/>
            </a:pPr>
            <a:r>
              <a:rPr kumimoji="0" lang="de-DE" sz="1200" b="1" i="0" u="none" strike="noStrike" kern="0" cap="none" spc="0" normalizeH="0" baseline="0" noProof="0" dirty="0">
                <a:ln>
                  <a:noFill/>
                </a:ln>
                <a:solidFill>
                  <a:schemeClr val="bg1"/>
                </a:solidFill>
                <a:effectLst/>
                <a:uLnTx/>
                <a:uFillTx/>
                <a:latin typeface="Arial" charset="0"/>
                <a:cs typeface="Arial" charset="0"/>
              </a:rPr>
              <a:t>Verbesserung des Images </a:t>
            </a:r>
            <a:br>
              <a:rPr kumimoji="0" lang="de-DE" sz="1200" b="1" i="0" u="none" strike="noStrike" kern="0" cap="none" spc="0" normalizeH="0" baseline="0" noProof="0" dirty="0">
                <a:ln>
                  <a:noFill/>
                </a:ln>
                <a:solidFill>
                  <a:schemeClr val="bg1"/>
                </a:solidFill>
                <a:effectLst/>
                <a:uLnTx/>
                <a:uFillTx/>
                <a:latin typeface="Arial" charset="0"/>
                <a:cs typeface="Arial" charset="0"/>
              </a:rPr>
            </a:br>
            <a:r>
              <a:rPr kumimoji="0" lang="de-DE" sz="1200" b="1" i="0" u="none" strike="noStrike" kern="0" cap="none" spc="0" normalizeH="0" baseline="0" noProof="0" dirty="0">
                <a:ln>
                  <a:noFill/>
                </a:ln>
                <a:solidFill>
                  <a:schemeClr val="bg1"/>
                </a:solidFill>
                <a:effectLst/>
                <a:uLnTx/>
                <a:uFillTx/>
                <a:latin typeface="Arial" charset="0"/>
                <a:cs typeface="Arial" charset="0"/>
              </a:rPr>
              <a:t>als attraktiver Arbeitgeber</a:t>
            </a:r>
          </a:p>
          <a:p>
            <a:pPr marL="171450" marR="0" lvl="0" indent="-171450" defTabSz="1218682" eaLnBrk="1" fontAlgn="base" latinLnBrk="0" hangingPunct="1">
              <a:lnSpc>
                <a:spcPct val="100000"/>
              </a:lnSpc>
              <a:spcBef>
                <a:spcPct val="0"/>
              </a:spcBef>
              <a:spcAft>
                <a:spcPct val="30000"/>
              </a:spcAft>
              <a:buClrTx/>
              <a:buSzTx/>
              <a:buFont typeface="Symbol" panose="05050102010706020507" pitchFamily="18" charset="2"/>
              <a:buChar char="-"/>
              <a:tabLst>
                <a:tab pos="195263" algn="l"/>
              </a:tabLst>
              <a:defRPr/>
            </a:pPr>
            <a:r>
              <a:rPr kumimoji="0" lang="de-DE" sz="1200" b="1" i="0" u="none" strike="noStrike" kern="0" cap="none" spc="0" normalizeH="0" baseline="0" noProof="0" dirty="0">
                <a:ln>
                  <a:noFill/>
                </a:ln>
                <a:solidFill>
                  <a:schemeClr val="bg1"/>
                </a:solidFill>
                <a:effectLst/>
                <a:uLnTx/>
                <a:uFillTx/>
                <a:latin typeface="Arial" charset="0"/>
                <a:cs typeface="Arial" charset="0"/>
              </a:rPr>
              <a:t>Gewinnen neuer Mitarbeiter</a:t>
            </a:r>
          </a:p>
          <a:p>
            <a:pPr marL="0" marR="0" lvl="0" indent="0" defTabSz="1218682" eaLnBrk="1" fontAlgn="base" latinLnBrk="0" hangingPunct="1">
              <a:lnSpc>
                <a:spcPct val="100000"/>
              </a:lnSpc>
              <a:spcBef>
                <a:spcPct val="0"/>
              </a:spcBef>
              <a:spcAft>
                <a:spcPct val="30000"/>
              </a:spcAft>
              <a:buClrTx/>
              <a:buSzTx/>
              <a:buFontTx/>
              <a:buNone/>
              <a:tabLst>
                <a:tab pos="195263" algn="l"/>
              </a:tabLst>
              <a:defRPr/>
            </a:pPr>
            <a:endParaRPr kumimoji="0" lang="de-DE" sz="1200" b="0" i="0" u="none" strike="noStrike" kern="0" cap="none" spc="0" normalizeH="0" baseline="0" noProof="0" dirty="0">
              <a:ln>
                <a:noFill/>
              </a:ln>
              <a:solidFill>
                <a:schemeClr val="bg1"/>
              </a:solidFill>
              <a:effectLst/>
              <a:uLnTx/>
              <a:uFillTx/>
              <a:latin typeface="Arial" charset="0"/>
              <a:cs typeface="Arial" charset="0"/>
            </a:endParaRPr>
          </a:p>
        </p:txBody>
      </p:sp>
      <p:sp>
        <p:nvSpPr>
          <p:cNvPr id="42" name="Rechteck 41">
            <a:extLst>
              <a:ext uri="{FF2B5EF4-FFF2-40B4-BE49-F238E27FC236}">
                <a16:creationId xmlns:a16="http://schemas.microsoft.com/office/drawing/2014/main" id="{6E654263-5B34-4906-82E4-BDE1BDBE7E34}"/>
              </a:ext>
            </a:extLst>
          </p:cNvPr>
          <p:cNvSpPr/>
          <p:nvPr/>
        </p:nvSpPr>
        <p:spPr>
          <a:xfrm>
            <a:off x="394811" y="1993834"/>
            <a:ext cx="11317764" cy="292388"/>
          </a:xfrm>
          <a:prstGeom prst="rect">
            <a:avLst/>
          </a:prstGeom>
        </p:spPr>
        <p:txBody>
          <a:bodyPr wrap="square">
            <a:spAutoFit/>
          </a:bodyPr>
          <a:lstStyle/>
          <a:p>
            <a:pPr marL="0" marR="0" lvl="0" indent="0" defTabSz="1218682" eaLnBrk="1" fontAlgn="auto" latinLnBrk="0" hangingPunct="1">
              <a:lnSpc>
                <a:spcPct val="100000"/>
              </a:lnSpc>
              <a:spcBef>
                <a:spcPts val="1200"/>
              </a:spcBef>
              <a:spcAft>
                <a:spcPts val="0"/>
              </a:spcAft>
              <a:buClrTx/>
              <a:buSzTx/>
              <a:buFontTx/>
              <a:buNone/>
              <a:tabLst/>
              <a:defRPr/>
            </a:pPr>
            <a:r>
              <a:rPr kumimoji="0" lang="de-DE" sz="1300" b="0" i="0" u="none" strike="noStrike" kern="0" cap="none" spc="0" normalizeH="0" baseline="0" noProof="0" dirty="0">
                <a:ln>
                  <a:noFill/>
                </a:ln>
                <a:solidFill>
                  <a:schemeClr val="bg1"/>
                </a:solidFill>
                <a:effectLst/>
                <a:uLnTx/>
                <a:uFillTx/>
              </a:rPr>
              <a:t>Als Arbeitgeber durch nachhaltige und wertvolle Zusatzleistungen im Rahmen eines modernen Vergütungssystems den Herausforderungen begegnen</a:t>
            </a:r>
          </a:p>
        </p:txBody>
      </p:sp>
      <p:grpSp>
        <p:nvGrpSpPr>
          <p:cNvPr id="43" name="Gruppieren 42">
            <a:extLst>
              <a:ext uri="{FF2B5EF4-FFF2-40B4-BE49-F238E27FC236}">
                <a16:creationId xmlns:a16="http://schemas.microsoft.com/office/drawing/2014/main" id="{3E041863-3BA9-46A8-8B20-2DC11D153186}"/>
              </a:ext>
            </a:extLst>
          </p:cNvPr>
          <p:cNvGrpSpPr/>
          <p:nvPr/>
        </p:nvGrpSpPr>
        <p:grpSpPr>
          <a:xfrm>
            <a:off x="3383258" y="2281605"/>
            <a:ext cx="3853672" cy="2753614"/>
            <a:chOff x="2499105" y="1978714"/>
            <a:chExt cx="3853672" cy="2753614"/>
          </a:xfrm>
        </p:grpSpPr>
        <p:grpSp>
          <p:nvGrpSpPr>
            <p:cNvPr id="44" name="Grafik 57">
              <a:extLst>
                <a:ext uri="{FF2B5EF4-FFF2-40B4-BE49-F238E27FC236}">
                  <a16:creationId xmlns:a16="http://schemas.microsoft.com/office/drawing/2014/main" id="{88386A41-5794-4A81-97C5-FD6B90D9B9E1}"/>
                </a:ext>
              </a:extLst>
            </p:cNvPr>
            <p:cNvGrpSpPr/>
            <p:nvPr/>
          </p:nvGrpSpPr>
          <p:grpSpPr>
            <a:xfrm>
              <a:off x="2538512" y="1978714"/>
              <a:ext cx="3814265" cy="2753614"/>
              <a:chOff x="2882427" y="1978714"/>
              <a:chExt cx="3814265" cy="2753614"/>
            </a:xfrm>
          </p:grpSpPr>
          <p:sp>
            <p:nvSpPr>
              <p:cNvPr id="55" name="Freihandform: Form 54">
                <a:extLst>
                  <a:ext uri="{FF2B5EF4-FFF2-40B4-BE49-F238E27FC236}">
                    <a16:creationId xmlns:a16="http://schemas.microsoft.com/office/drawing/2014/main" id="{6F675BC3-535C-4CCB-A7D9-C79B85DDEBBF}"/>
                  </a:ext>
                </a:extLst>
              </p:cNvPr>
              <p:cNvSpPr/>
              <p:nvPr/>
            </p:nvSpPr>
            <p:spPr>
              <a:xfrm>
                <a:off x="2884009" y="1980296"/>
                <a:ext cx="1437998" cy="917871"/>
              </a:xfrm>
              <a:custGeom>
                <a:avLst/>
                <a:gdLst>
                  <a:gd name="connsiteX0" fmla="*/ 1303155 w 1437998"/>
                  <a:gd name="connsiteY0" fmla="*/ 384944 h 917871"/>
                  <a:gd name="connsiteX1" fmla="*/ 1269160 w 1437998"/>
                  <a:gd name="connsiteY1" fmla="*/ 389364 h 917871"/>
                  <a:gd name="connsiteX2" fmla="*/ 1269160 w 1437998"/>
                  <a:gd name="connsiteY2" fmla="*/ 1818 h 917871"/>
                  <a:gd name="connsiteX3" fmla="*/ 1818 w 1437998"/>
                  <a:gd name="connsiteY3" fmla="*/ 1818 h 917871"/>
                  <a:gd name="connsiteX4" fmla="*/ 1818 w 1437998"/>
                  <a:gd name="connsiteY4" fmla="*/ 917310 h 917871"/>
                  <a:gd name="connsiteX5" fmla="*/ 482171 w 1437998"/>
                  <a:gd name="connsiteY5" fmla="*/ 917310 h 917871"/>
                  <a:gd name="connsiteX6" fmla="*/ 477751 w 1437998"/>
                  <a:gd name="connsiteY6" fmla="*/ 883314 h 917871"/>
                  <a:gd name="connsiteX7" fmla="*/ 611352 w 1437998"/>
                  <a:gd name="connsiteY7" fmla="*/ 749713 h 917871"/>
                  <a:gd name="connsiteX8" fmla="*/ 744954 w 1437998"/>
                  <a:gd name="connsiteY8" fmla="*/ 883314 h 917871"/>
                  <a:gd name="connsiteX9" fmla="*/ 740534 w 1437998"/>
                  <a:gd name="connsiteY9" fmla="*/ 917310 h 917871"/>
                  <a:gd name="connsiteX10" fmla="*/ 1269160 w 1437998"/>
                  <a:gd name="connsiteY10" fmla="*/ 917310 h 917871"/>
                  <a:gd name="connsiteX11" fmla="*/ 1269160 w 1437998"/>
                  <a:gd name="connsiteY11" fmla="*/ 647727 h 917871"/>
                  <a:gd name="connsiteX12" fmla="*/ 1303155 w 1437998"/>
                  <a:gd name="connsiteY12" fmla="*/ 652147 h 917871"/>
                  <a:gd name="connsiteX13" fmla="*/ 1436757 w 1437998"/>
                  <a:gd name="connsiteY13" fmla="*/ 518546 h 917871"/>
                  <a:gd name="connsiteX14" fmla="*/ 1303155 w 1437998"/>
                  <a:gd name="connsiteY14" fmla="*/ 384944 h 91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7998" h="917871">
                    <a:moveTo>
                      <a:pt x="1303155" y="384944"/>
                    </a:moveTo>
                    <a:cubicBezTo>
                      <a:pt x="1291257" y="384944"/>
                      <a:pt x="1280039" y="386304"/>
                      <a:pt x="1269160" y="389364"/>
                    </a:cubicBezTo>
                    <a:lnTo>
                      <a:pt x="1269160" y="1818"/>
                    </a:lnTo>
                    <a:lnTo>
                      <a:pt x="1818" y="1818"/>
                    </a:lnTo>
                    <a:lnTo>
                      <a:pt x="1818" y="917310"/>
                    </a:lnTo>
                    <a:lnTo>
                      <a:pt x="482171" y="917310"/>
                    </a:lnTo>
                    <a:cubicBezTo>
                      <a:pt x="479451" y="906431"/>
                      <a:pt x="477751" y="895213"/>
                      <a:pt x="477751" y="883314"/>
                    </a:cubicBezTo>
                    <a:cubicBezTo>
                      <a:pt x="477751" y="809545"/>
                      <a:pt x="537583" y="749713"/>
                      <a:pt x="611352" y="749713"/>
                    </a:cubicBezTo>
                    <a:cubicBezTo>
                      <a:pt x="685122" y="749713"/>
                      <a:pt x="744954" y="809545"/>
                      <a:pt x="744954" y="883314"/>
                    </a:cubicBezTo>
                    <a:cubicBezTo>
                      <a:pt x="744954" y="895213"/>
                      <a:pt x="743594" y="906431"/>
                      <a:pt x="740534" y="917310"/>
                    </a:cubicBezTo>
                    <a:lnTo>
                      <a:pt x="1269160" y="917310"/>
                    </a:lnTo>
                    <a:lnTo>
                      <a:pt x="1269160" y="647727"/>
                    </a:lnTo>
                    <a:cubicBezTo>
                      <a:pt x="1280039" y="650447"/>
                      <a:pt x="1291257" y="652147"/>
                      <a:pt x="1303155" y="652147"/>
                    </a:cubicBezTo>
                    <a:cubicBezTo>
                      <a:pt x="1376925" y="652147"/>
                      <a:pt x="1436757" y="592315"/>
                      <a:pt x="1436757" y="518546"/>
                    </a:cubicBezTo>
                    <a:cubicBezTo>
                      <a:pt x="1436757" y="444776"/>
                      <a:pt x="1377265" y="384944"/>
                      <a:pt x="1303155" y="384944"/>
                    </a:cubicBezTo>
                    <a:close/>
                  </a:path>
                </a:pathLst>
              </a:custGeom>
              <a:solidFill>
                <a:schemeClr val="accent6"/>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56" name="Freihandform: Form 55">
                <a:extLst>
                  <a:ext uri="{FF2B5EF4-FFF2-40B4-BE49-F238E27FC236}">
                    <a16:creationId xmlns:a16="http://schemas.microsoft.com/office/drawing/2014/main" id="{03AD0FE8-7DC0-409D-943C-2DBC98F44965}"/>
                  </a:ext>
                </a:extLst>
              </p:cNvPr>
              <p:cNvSpPr/>
              <p:nvPr/>
            </p:nvSpPr>
            <p:spPr>
              <a:xfrm>
                <a:off x="4157810" y="1980296"/>
                <a:ext cx="1437998" cy="1084448"/>
              </a:xfrm>
              <a:custGeom>
                <a:avLst/>
                <a:gdLst>
                  <a:gd name="connsiteX0" fmla="*/ 1303155 w 1437998"/>
                  <a:gd name="connsiteY0" fmla="*/ 384944 h 1084447"/>
                  <a:gd name="connsiteX1" fmla="*/ 1269160 w 1437998"/>
                  <a:gd name="connsiteY1" fmla="*/ 389364 h 1084447"/>
                  <a:gd name="connsiteX2" fmla="*/ 1269160 w 1437998"/>
                  <a:gd name="connsiteY2" fmla="*/ 1818 h 1084447"/>
                  <a:gd name="connsiteX3" fmla="*/ 1818 w 1437998"/>
                  <a:gd name="connsiteY3" fmla="*/ 1818 h 1084447"/>
                  <a:gd name="connsiteX4" fmla="*/ 1818 w 1437998"/>
                  <a:gd name="connsiteY4" fmla="*/ 387664 h 1084447"/>
                  <a:gd name="connsiteX5" fmla="*/ 29694 w 1437998"/>
                  <a:gd name="connsiteY5" fmla="*/ 384604 h 1084447"/>
                  <a:gd name="connsiteX6" fmla="*/ 163295 w 1437998"/>
                  <a:gd name="connsiteY6" fmla="*/ 518206 h 1084447"/>
                  <a:gd name="connsiteX7" fmla="*/ 29694 w 1437998"/>
                  <a:gd name="connsiteY7" fmla="*/ 651807 h 1084447"/>
                  <a:gd name="connsiteX8" fmla="*/ 1818 w 1437998"/>
                  <a:gd name="connsiteY8" fmla="*/ 648747 h 1084447"/>
                  <a:gd name="connsiteX9" fmla="*/ 1818 w 1437998"/>
                  <a:gd name="connsiteY9" fmla="*/ 916970 h 1084447"/>
                  <a:gd name="connsiteX10" fmla="*/ 503248 w 1437998"/>
                  <a:gd name="connsiteY10" fmla="*/ 916970 h 1084447"/>
                  <a:gd name="connsiteX11" fmla="*/ 498828 w 1437998"/>
                  <a:gd name="connsiteY11" fmla="*/ 950965 h 1084447"/>
                  <a:gd name="connsiteX12" fmla="*/ 632430 w 1437998"/>
                  <a:gd name="connsiteY12" fmla="*/ 1084566 h 1084447"/>
                  <a:gd name="connsiteX13" fmla="*/ 766031 w 1437998"/>
                  <a:gd name="connsiteY13" fmla="*/ 950965 h 1084447"/>
                  <a:gd name="connsiteX14" fmla="*/ 761611 w 1437998"/>
                  <a:gd name="connsiteY14" fmla="*/ 916970 h 1084447"/>
                  <a:gd name="connsiteX15" fmla="*/ 1269160 w 1437998"/>
                  <a:gd name="connsiteY15" fmla="*/ 916970 h 1084447"/>
                  <a:gd name="connsiteX16" fmla="*/ 1269160 w 1437998"/>
                  <a:gd name="connsiteY16" fmla="*/ 647727 h 1084447"/>
                  <a:gd name="connsiteX17" fmla="*/ 1303155 w 1437998"/>
                  <a:gd name="connsiteY17" fmla="*/ 652147 h 1084447"/>
                  <a:gd name="connsiteX18" fmla="*/ 1436757 w 1437998"/>
                  <a:gd name="connsiteY18" fmla="*/ 518546 h 1084447"/>
                  <a:gd name="connsiteX19" fmla="*/ 1303155 w 1437998"/>
                  <a:gd name="connsiteY19" fmla="*/ 384944 h 108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37998" h="1084447">
                    <a:moveTo>
                      <a:pt x="1303155" y="384944"/>
                    </a:moveTo>
                    <a:cubicBezTo>
                      <a:pt x="1291257" y="384944"/>
                      <a:pt x="1280039" y="386304"/>
                      <a:pt x="1269160" y="389364"/>
                    </a:cubicBezTo>
                    <a:lnTo>
                      <a:pt x="1269160" y="1818"/>
                    </a:lnTo>
                    <a:lnTo>
                      <a:pt x="1818" y="1818"/>
                    </a:lnTo>
                    <a:lnTo>
                      <a:pt x="1818" y="387664"/>
                    </a:lnTo>
                    <a:cubicBezTo>
                      <a:pt x="10657" y="385624"/>
                      <a:pt x="20175" y="384604"/>
                      <a:pt x="29694" y="384604"/>
                    </a:cubicBezTo>
                    <a:cubicBezTo>
                      <a:pt x="103464" y="384604"/>
                      <a:pt x="163295" y="444436"/>
                      <a:pt x="163295" y="518206"/>
                    </a:cubicBezTo>
                    <a:cubicBezTo>
                      <a:pt x="163295" y="591975"/>
                      <a:pt x="103464" y="651807"/>
                      <a:pt x="29694" y="651807"/>
                    </a:cubicBezTo>
                    <a:cubicBezTo>
                      <a:pt x="20175" y="651807"/>
                      <a:pt x="10997" y="650787"/>
                      <a:pt x="1818" y="648747"/>
                    </a:cubicBezTo>
                    <a:lnTo>
                      <a:pt x="1818" y="916970"/>
                    </a:lnTo>
                    <a:lnTo>
                      <a:pt x="503248" y="916970"/>
                    </a:lnTo>
                    <a:cubicBezTo>
                      <a:pt x="500528" y="927848"/>
                      <a:pt x="498828" y="939067"/>
                      <a:pt x="498828" y="950965"/>
                    </a:cubicBezTo>
                    <a:cubicBezTo>
                      <a:pt x="498828" y="1024735"/>
                      <a:pt x="558660" y="1084566"/>
                      <a:pt x="632430" y="1084566"/>
                    </a:cubicBezTo>
                    <a:cubicBezTo>
                      <a:pt x="706199" y="1084566"/>
                      <a:pt x="766031" y="1024735"/>
                      <a:pt x="766031" y="950965"/>
                    </a:cubicBezTo>
                    <a:cubicBezTo>
                      <a:pt x="766031" y="939067"/>
                      <a:pt x="764671" y="927848"/>
                      <a:pt x="761611" y="916970"/>
                    </a:cubicBezTo>
                    <a:lnTo>
                      <a:pt x="1269160" y="916970"/>
                    </a:lnTo>
                    <a:lnTo>
                      <a:pt x="1269160" y="647727"/>
                    </a:lnTo>
                    <a:cubicBezTo>
                      <a:pt x="1280039" y="650447"/>
                      <a:pt x="1291257" y="652147"/>
                      <a:pt x="1303155" y="652147"/>
                    </a:cubicBezTo>
                    <a:cubicBezTo>
                      <a:pt x="1376925" y="652147"/>
                      <a:pt x="1436757" y="592315"/>
                      <a:pt x="1436757" y="518546"/>
                    </a:cubicBezTo>
                    <a:cubicBezTo>
                      <a:pt x="1436757" y="444776"/>
                      <a:pt x="1376925" y="384944"/>
                      <a:pt x="1303155" y="384944"/>
                    </a:cubicBezTo>
                    <a:close/>
                  </a:path>
                </a:pathLst>
              </a:custGeom>
              <a:solidFill>
                <a:schemeClr val="accent6"/>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57" name="Freihandform: Form 56">
                <a:extLst>
                  <a:ext uri="{FF2B5EF4-FFF2-40B4-BE49-F238E27FC236}">
                    <a16:creationId xmlns:a16="http://schemas.microsoft.com/office/drawing/2014/main" id="{0737512F-8F80-4347-8F92-53E18BBFBFB1}"/>
                  </a:ext>
                </a:extLst>
              </p:cNvPr>
              <p:cNvSpPr/>
              <p:nvPr/>
            </p:nvSpPr>
            <p:spPr>
              <a:xfrm>
                <a:off x="5425152" y="1980296"/>
                <a:ext cx="1268022" cy="1084448"/>
              </a:xfrm>
              <a:custGeom>
                <a:avLst/>
                <a:gdLst>
                  <a:gd name="connsiteX0" fmla="*/ 1269160 w 1268022"/>
                  <a:gd name="connsiteY0" fmla="*/ 1818 h 1084447"/>
                  <a:gd name="connsiteX1" fmla="*/ 1818 w 1268022"/>
                  <a:gd name="connsiteY1" fmla="*/ 1818 h 1084447"/>
                  <a:gd name="connsiteX2" fmla="*/ 1818 w 1268022"/>
                  <a:gd name="connsiteY2" fmla="*/ 389364 h 1084447"/>
                  <a:gd name="connsiteX3" fmla="*/ 35813 w 1268022"/>
                  <a:gd name="connsiteY3" fmla="*/ 384944 h 1084447"/>
                  <a:gd name="connsiteX4" fmla="*/ 169414 w 1268022"/>
                  <a:gd name="connsiteY4" fmla="*/ 518546 h 1084447"/>
                  <a:gd name="connsiteX5" fmla="*/ 35813 w 1268022"/>
                  <a:gd name="connsiteY5" fmla="*/ 652147 h 1084447"/>
                  <a:gd name="connsiteX6" fmla="*/ 1818 w 1268022"/>
                  <a:gd name="connsiteY6" fmla="*/ 647727 h 1084447"/>
                  <a:gd name="connsiteX7" fmla="*/ 1818 w 1268022"/>
                  <a:gd name="connsiteY7" fmla="*/ 917310 h 1084447"/>
                  <a:gd name="connsiteX8" fmla="*/ 506307 w 1268022"/>
                  <a:gd name="connsiteY8" fmla="*/ 917310 h 1084447"/>
                  <a:gd name="connsiteX9" fmla="*/ 501888 w 1268022"/>
                  <a:gd name="connsiteY9" fmla="*/ 951305 h 1084447"/>
                  <a:gd name="connsiteX10" fmla="*/ 635489 w 1268022"/>
                  <a:gd name="connsiteY10" fmla="*/ 1084906 h 1084447"/>
                  <a:gd name="connsiteX11" fmla="*/ 769090 w 1268022"/>
                  <a:gd name="connsiteY11" fmla="*/ 951305 h 1084447"/>
                  <a:gd name="connsiteX12" fmla="*/ 764671 w 1268022"/>
                  <a:gd name="connsiteY12" fmla="*/ 917310 h 1084447"/>
                  <a:gd name="connsiteX13" fmla="*/ 1269160 w 1268022"/>
                  <a:gd name="connsiteY13" fmla="*/ 917310 h 1084447"/>
                  <a:gd name="connsiteX14" fmla="*/ 1269160 w 1268022"/>
                  <a:gd name="connsiteY14" fmla="*/ 1818 h 108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8022" h="1084447">
                    <a:moveTo>
                      <a:pt x="1269160" y="1818"/>
                    </a:moveTo>
                    <a:lnTo>
                      <a:pt x="1818" y="1818"/>
                    </a:lnTo>
                    <a:lnTo>
                      <a:pt x="1818" y="389364"/>
                    </a:lnTo>
                    <a:cubicBezTo>
                      <a:pt x="12696" y="386644"/>
                      <a:pt x="23915" y="384944"/>
                      <a:pt x="35813" y="384944"/>
                    </a:cubicBezTo>
                    <a:cubicBezTo>
                      <a:pt x="109583" y="384944"/>
                      <a:pt x="169414" y="444776"/>
                      <a:pt x="169414" y="518546"/>
                    </a:cubicBezTo>
                    <a:cubicBezTo>
                      <a:pt x="169414" y="592315"/>
                      <a:pt x="109583" y="652147"/>
                      <a:pt x="35813" y="652147"/>
                    </a:cubicBezTo>
                    <a:cubicBezTo>
                      <a:pt x="23915" y="652147"/>
                      <a:pt x="12696" y="650787"/>
                      <a:pt x="1818" y="647727"/>
                    </a:cubicBezTo>
                    <a:lnTo>
                      <a:pt x="1818" y="917310"/>
                    </a:lnTo>
                    <a:lnTo>
                      <a:pt x="506307" y="917310"/>
                    </a:lnTo>
                    <a:cubicBezTo>
                      <a:pt x="503587" y="928188"/>
                      <a:pt x="501888" y="939406"/>
                      <a:pt x="501888" y="951305"/>
                    </a:cubicBezTo>
                    <a:cubicBezTo>
                      <a:pt x="501888" y="1025075"/>
                      <a:pt x="561719" y="1084906"/>
                      <a:pt x="635489" y="1084906"/>
                    </a:cubicBezTo>
                    <a:cubicBezTo>
                      <a:pt x="709259" y="1084906"/>
                      <a:pt x="769090" y="1025075"/>
                      <a:pt x="769090" y="951305"/>
                    </a:cubicBezTo>
                    <a:cubicBezTo>
                      <a:pt x="769090" y="939406"/>
                      <a:pt x="767730" y="928188"/>
                      <a:pt x="764671" y="917310"/>
                    </a:cubicBezTo>
                    <a:lnTo>
                      <a:pt x="1269160" y="917310"/>
                    </a:lnTo>
                    <a:lnTo>
                      <a:pt x="1269160" y="1818"/>
                    </a:lnTo>
                    <a:close/>
                  </a:path>
                </a:pathLst>
              </a:custGeom>
              <a:solidFill>
                <a:schemeClr val="accent6"/>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58" name="Freihandform: Form 57">
                <a:extLst>
                  <a:ext uri="{FF2B5EF4-FFF2-40B4-BE49-F238E27FC236}">
                    <a16:creationId xmlns:a16="http://schemas.microsoft.com/office/drawing/2014/main" id="{DE40A28C-9599-488A-B779-B26DF9ECDFC1}"/>
                  </a:ext>
                </a:extLst>
              </p:cNvPr>
              <p:cNvSpPr/>
              <p:nvPr/>
            </p:nvSpPr>
            <p:spPr>
              <a:xfrm>
                <a:off x="5425152" y="2895787"/>
                <a:ext cx="1268022" cy="1084448"/>
              </a:xfrm>
              <a:custGeom>
                <a:avLst/>
                <a:gdLst>
                  <a:gd name="connsiteX0" fmla="*/ 1269160 w 1268022"/>
                  <a:gd name="connsiteY0" fmla="*/ 1818 h 1084447"/>
                  <a:gd name="connsiteX1" fmla="*/ 765011 w 1268022"/>
                  <a:gd name="connsiteY1" fmla="*/ 1818 h 1084447"/>
                  <a:gd name="connsiteX2" fmla="*/ 769430 w 1268022"/>
                  <a:gd name="connsiteY2" fmla="*/ 35813 h 1084447"/>
                  <a:gd name="connsiteX3" fmla="*/ 635829 w 1268022"/>
                  <a:gd name="connsiteY3" fmla="*/ 169415 h 1084447"/>
                  <a:gd name="connsiteX4" fmla="*/ 502228 w 1268022"/>
                  <a:gd name="connsiteY4" fmla="*/ 35813 h 1084447"/>
                  <a:gd name="connsiteX5" fmla="*/ 506647 w 1268022"/>
                  <a:gd name="connsiteY5" fmla="*/ 1818 h 1084447"/>
                  <a:gd name="connsiteX6" fmla="*/ 1818 w 1268022"/>
                  <a:gd name="connsiteY6" fmla="*/ 1818 h 1084447"/>
                  <a:gd name="connsiteX7" fmla="*/ 1818 w 1268022"/>
                  <a:gd name="connsiteY7" fmla="*/ 330552 h 1084447"/>
                  <a:gd name="connsiteX8" fmla="*/ 35813 w 1268022"/>
                  <a:gd name="connsiteY8" fmla="*/ 326133 h 1084447"/>
                  <a:gd name="connsiteX9" fmla="*/ 169414 w 1268022"/>
                  <a:gd name="connsiteY9" fmla="*/ 459734 h 1084447"/>
                  <a:gd name="connsiteX10" fmla="*/ 35813 w 1268022"/>
                  <a:gd name="connsiteY10" fmla="*/ 593335 h 1084447"/>
                  <a:gd name="connsiteX11" fmla="*/ 1818 w 1268022"/>
                  <a:gd name="connsiteY11" fmla="*/ 588916 h 1084447"/>
                  <a:gd name="connsiteX12" fmla="*/ 1818 w 1268022"/>
                  <a:gd name="connsiteY12" fmla="*/ 917310 h 1084447"/>
                  <a:gd name="connsiteX13" fmla="*/ 506307 w 1268022"/>
                  <a:gd name="connsiteY13" fmla="*/ 917310 h 1084447"/>
                  <a:gd name="connsiteX14" fmla="*/ 501888 w 1268022"/>
                  <a:gd name="connsiteY14" fmla="*/ 951305 h 1084447"/>
                  <a:gd name="connsiteX15" fmla="*/ 635489 w 1268022"/>
                  <a:gd name="connsiteY15" fmla="*/ 1084906 h 1084447"/>
                  <a:gd name="connsiteX16" fmla="*/ 769090 w 1268022"/>
                  <a:gd name="connsiteY16" fmla="*/ 951305 h 1084447"/>
                  <a:gd name="connsiteX17" fmla="*/ 764671 w 1268022"/>
                  <a:gd name="connsiteY17" fmla="*/ 917310 h 1084447"/>
                  <a:gd name="connsiteX18" fmla="*/ 1269160 w 1268022"/>
                  <a:gd name="connsiteY18" fmla="*/ 917310 h 1084447"/>
                  <a:gd name="connsiteX19" fmla="*/ 1269160 w 1268022"/>
                  <a:gd name="connsiteY19" fmla="*/ 1818 h 108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8022" h="1084447">
                    <a:moveTo>
                      <a:pt x="1269160" y="1818"/>
                    </a:moveTo>
                    <a:lnTo>
                      <a:pt x="765011" y="1818"/>
                    </a:lnTo>
                    <a:cubicBezTo>
                      <a:pt x="767730" y="12696"/>
                      <a:pt x="769430" y="23915"/>
                      <a:pt x="769430" y="35813"/>
                    </a:cubicBezTo>
                    <a:cubicBezTo>
                      <a:pt x="769430" y="109583"/>
                      <a:pt x="709599" y="169415"/>
                      <a:pt x="635829" y="169415"/>
                    </a:cubicBezTo>
                    <a:cubicBezTo>
                      <a:pt x="562059" y="169415"/>
                      <a:pt x="502228" y="109583"/>
                      <a:pt x="502228" y="35813"/>
                    </a:cubicBezTo>
                    <a:cubicBezTo>
                      <a:pt x="502228" y="23915"/>
                      <a:pt x="503587" y="12696"/>
                      <a:pt x="506647" y="1818"/>
                    </a:cubicBezTo>
                    <a:lnTo>
                      <a:pt x="1818" y="1818"/>
                    </a:lnTo>
                    <a:lnTo>
                      <a:pt x="1818" y="330552"/>
                    </a:lnTo>
                    <a:cubicBezTo>
                      <a:pt x="12696" y="327832"/>
                      <a:pt x="23915" y="326133"/>
                      <a:pt x="35813" y="326133"/>
                    </a:cubicBezTo>
                    <a:cubicBezTo>
                      <a:pt x="109583" y="326133"/>
                      <a:pt x="169414" y="385964"/>
                      <a:pt x="169414" y="459734"/>
                    </a:cubicBezTo>
                    <a:cubicBezTo>
                      <a:pt x="169414" y="533504"/>
                      <a:pt x="109583" y="593335"/>
                      <a:pt x="35813" y="593335"/>
                    </a:cubicBezTo>
                    <a:cubicBezTo>
                      <a:pt x="23915" y="593335"/>
                      <a:pt x="12696" y="591975"/>
                      <a:pt x="1818" y="588916"/>
                    </a:cubicBezTo>
                    <a:lnTo>
                      <a:pt x="1818" y="917310"/>
                    </a:lnTo>
                    <a:lnTo>
                      <a:pt x="506307" y="917310"/>
                    </a:lnTo>
                    <a:cubicBezTo>
                      <a:pt x="503587" y="928188"/>
                      <a:pt x="501888" y="939406"/>
                      <a:pt x="501888" y="951305"/>
                    </a:cubicBezTo>
                    <a:cubicBezTo>
                      <a:pt x="501888" y="1025075"/>
                      <a:pt x="561719" y="1084906"/>
                      <a:pt x="635489" y="1084906"/>
                    </a:cubicBezTo>
                    <a:cubicBezTo>
                      <a:pt x="709259" y="1084906"/>
                      <a:pt x="769090" y="1025075"/>
                      <a:pt x="769090" y="951305"/>
                    </a:cubicBezTo>
                    <a:cubicBezTo>
                      <a:pt x="769090" y="939406"/>
                      <a:pt x="767730" y="928188"/>
                      <a:pt x="764671" y="917310"/>
                    </a:cubicBezTo>
                    <a:lnTo>
                      <a:pt x="1269160" y="917310"/>
                    </a:lnTo>
                    <a:lnTo>
                      <a:pt x="1269160" y="1818"/>
                    </a:lnTo>
                    <a:close/>
                  </a:path>
                </a:pathLst>
              </a:custGeom>
              <a:solidFill>
                <a:schemeClr val="accent6"/>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59" name="Freihandform: Form 58">
                <a:extLst>
                  <a:ext uri="{FF2B5EF4-FFF2-40B4-BE49-F238E27FC236}">
                    <a16:creationId xmlns:a16="http://schemas.microsoft.com/office/drawing/2014/main" id="{FCF671B7-49AC-42F7-B796-10A55F0BC1E1}"/>
                  </a:ext>
                </a:extLst>
              </p:cNvPr>
              <p:cNvSpPr/>
              <p:nvPr/>
            </p:nvSpPr>
            <p:spPr>
              <a:xfrm>
                <a:off x="5425152" y="3811619"/>
                <a:ext cx="1268022" cy="917871"/>
              </a:xfrm>
              <a:custGeom>
                <a:avLst/>
                <a:gdLst>
                  <a:gd name="connsiteX0" fmla="*/ 765011 w 1268022"/>
                  <a:gd name="connsiteY0" fmla="*/ 1818 h 917871"/>
                  <a:gd name="connsiteX1" fmla="*/ 769430 w 1268022"/>
                  <a:gd name="connsiteY1" fmla="*/ 35813 h 917871"/>
                  <a:gd name="connsiteX2" fmla="*/ 635829 w 1268022"/>
                  <a:gd name="connsiteY2" fmla="*/ 169414 h 917871"/>
                  <a:gd name="connsiteX3" fmla="*/ 502228 w 1268022"/>
                  <a:gd name="connsiteY3" fmla="*/ 35813 h 917871"/>
                  <a:gd name="connsiteX4" fmla="*/ 506647 w 1268022"/>
                  <a:gd name="connsiteY4" fmla="*/ 1818 h 917871"/>
                  <a:gd name="connsiteX5" fmla="*/ 1818 w 1268022"/>
                  <a:gd name="connsiteY5" fmla="*/ 1818 h 917871"/>
                  <a:gd name="connsiteX6" fmla="*/ 1818 w 1268022"/>
                  <a:gd name="connsiteY6" fmla="*/ 330212 h 917871"/>
                  <a:gd name="connsiteX7" fmla="*/ 35813 w 1268022"/>
                  <a:gd name="connsiteY7" fmla="*/ 325792 h 917871"/>
                  <a:gd name="connsiteX8" fmla="*/ 169414 w 1268022"/>
                  <a:gd name="connsiteY8" fmla="*/ 459394 h 917871"/>
                  <a:gd name="connsiteX9" fmla="*/ 35813 w 1268022"/>
                  <a:gd name="connsiteY9" fmla="*/ 592995 h 917871"/>
                  <a:gd name="connsiteX10" fmla="*/ 1818 w 1268022"/>
                  <a:gd name="connsiteY10" fmla="*/ 588576 h 917871"/>
                  <a:gd name="connsiteX11" fmla="*/ 1818 w 1268022"/>
                  <a:gd name="connsiteY11" fmla="*/ 917310 h 917871"/>
                  <a:gd name="connsiteX12" fmla="*/ 1269160 w 1268022"/>
                  <a:gd name="connsiteY12" fmla="*/ 917310 h 917871"/>
                  <a:gd name="connsiteX13" fmla="*/ 1269160 w 1268022"/>
                  <a:gd name="connsiteY13" fmla="*/ 1818 h 917871"/>
                  <a:gd name="connsiteX14" fmla="*/ 765011 w 1268022"/>
                  <a:gd name="connsiteY14" fmla="*/ 1818 h 91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8022" h="917871">
                    <a:moveTo>
                      <a:pt x="765011" y="1818"/>
                    </a:moveTo>
                    <a:cubicBezTo>
                      <a:pt x="767730" y="12696"/>
                      <a:pt x="769430" y="23915"/>
                      <a:pt x="769430" y="35813"/>
                    </a:cubicBezTo>
                    <a:cubicBezTo>
                      <a:pt x="769430" y="109583"/>
                      <a:pt x="709599" y="169414"/>
                      <a:pt x="635829" y="169414"/>
                    </a:cubicBezTo>
                    <a:cubicBezTo>
                      <a:pt x="562059" y="169414"/>
                      <a:pt x="502228" y="109583"/>
                      <a:pt x="502228" y="35813"/>
                    </a:cubicBezTo>
                    <a:cubicBezTo>
                      <a:pt x="502228" y="23915"/>
                      <a:pt x="503587" y="12696"/>
                      <a:pt x="506647" y="1818"/>
                    </a:cubicBezTo>
                    <a:lnTo>
                      <a:pt x="1818" y="1818"/>
                    </a:lnTo>
                    <a:lnTo>
                      <a:pt x="1818" y="330212"/>
                    </a:lnTo>
                    <a:cubicBezTo>
                      <a:pt x="12696" y="327492"/>
                      <a:pt x="23915" y="325792"/>
                      <a:pt x="35813" y="325792"/>
                    </a:cubicBezTo>
                    <a:cubicBezTo>
                      <a:pt x="109583" y="325792"/>
                      <a:pt x="169414" y="385624"/>
                      <a:pt x="169414" y="459394"/>
                    </a:cubicBezTo>
                    <a:cubicBezTo>
                      <a:pt x="169414" y="533163"/>
                      <a:pt x="109583" y="592995"/>
                      <a:pt x="35813" y="592995"/>
                    </a:cubicBezTo>
                    <a:cubicBezTo>
                      <a:pt x="23915" y="592995"/>
                      <a:pt x="12696" y="591635"/>
                      <a:pt x="1818" y="588576"/>
                    </a:cubicBezTo>
                    <a:lnTo>
                      <a:pt x="1818" y="917310"/>
                    </a:lnTo>
                    <a:lnTo>
                      <a:pt x="1269160" y="917310"/>
                    </a:lnTo>
                    <a:lnTo>
                      <a:pt x="1269160" y="1818"/>
                    </a:lnTo>
                    <a:lnTo>
                      <a:pt x="765011" y="1818"/>
                    </a:lnTo>
                    <a:close/>
                  </a:path>
                </a:pathLst>
              </a:custGeom>
              <a:solidFill>
                <a:schemeClr val="accent6"/>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60" name="Freihandform: Form 59">
                <a:extLst>
                  <a:ext uri="{FF2B5EF4-FFF2-40B4-BE49-F238E27FC236}">
                    <a16:creationId xmlns:a16="http://schemas.microsoft.com/office/drawing/2014/main" id="{3F7A4D6F-00D6-435D-9CED-D051434554AD}"/>
                  </a:ext>
                </a:extLst>
              </p:cNvPr>
              <p:cNvSpPr/>
              <p:nvPr/>
            </p:nvSpPr>
            <p:spPr>
              <a:xfrm>
                <a:off x="3984094" y="2896127"/>
                <a:ext cx="1611374" cy="1084448"/>
              </a:xfrm>
              <a:custGeom>
                <a:avLst/>
                <a:gdLst>
                  <a:gd name="connsiteX0" fmla="*/ 1476871 w 1611373"/>
                  <a:gd name="connsiteY0" fmla="*/ 325793 h 1084447"/>
                  <a:gd name="connsiteX1" fmla="*/ 1442876 w 1611373"/>
                  <a:gd name="connsiteY1" fmla="*/ 330212 h 1084447"/>
                  <a:gd name="connsiteX2" fmla="*/ 1442876 w 1611373"/>
                  <a:gd name="connsiteY2" fmla="*/ 1818 h 1084447"/>
                  <a:gd name="connsiteX3" fmla="*/ 935327 w 1611373"/>
                  <a:gd name="connsiteY3" fmla="*/ 1818 h 1084447"/>
                  <a:gd name="connsiteX4" fmla="*/ 939746 w 1611373"/>
                  <a:gd name="connsiteY4" fmla="*/ 35813 h 1084447"/>
                  <a:gd name="connsiteX5" fmla="*/ 806145 w 1611373"/>
                  <a:gd name="connsiteY5" fmla="*/ 169415 h 1084447"/>
                  <a:gd name="connsiteX6" fmla="*/ 672544 w 1611373"/>
                  <a:gd name="connsiteY6" fmla="*/ 35813 h 1084447"/>
                  <a:gd name="connsiteX7" fmla="*/ 676963 w 1611373"/>
                  <a:gd name="connsiteY7" fmla="*/ 1818 h 1084447"/>
                  <a:gd name="connsiteX8" fmla="*/ 175534 w 1611373"/>
                  <a:gd name="connsiteY8" fmla="*/ 1818 h 1084447"/>
                  <a:gd name="connsiteX9" fmla="*/ 175534 w 1611373"/>
                  <a:gd name="connsiteY9" fmla="*/ 331912 h 1084447"/>
                  <a:gd name="connsiteX10" fmla="*/ 135419 w 1611373"/>
                  <a:gd name="connsiteY10" fmla="*/ 325793 h 1084447"/>
                  <a:gd name="connsiteX11" fmla="*/ 1818 w 1611373"/>
                  <a:gd name="connsiteY11" fmla="*/ 459394 h 1084447"/>
                  <a:gd name="connsiteX12" fmla="*/ 135419 w 1611373"/>
                  <a:gd name="connsiteY12" fmla="*/ 592995 h 1084447"/>
                  <a:gd name="connsiteX13" fmla="*/ 175534 w 1611373"/>
                  <a:gd name="connsiteY13" fmla="*/ 586876 h 1084447"/>
                  <a:gd name="connsiteX14" fmla="*/ 175534 w 1611373"/>
                  <a:gd name="connsiteY14" fmla="*/ 916970 h 1084447"/>
                  <a:gd name="connsiteX15" fmla="*/ 676963 w 1611373"/>
                  <a:gd name="connsiteY15" fmla="*/ 916970 h 1084447"/>
                  <a:gd name="connsiteX16" fmla="*/ 672544 w 1611373"/>
                  <a:gd name="connsiteY16" fmla="*/ 950965 h 1084447"/>
                  <a:gd name="connsiteX17" fmla="*/ 806145 w 1611373"/>
                  <a:gd name="connsiteY17" fmla="*/ 1084566 h 1084447"/>
                  <a:gd name="connsiteX18" fmla="*/ 939746 w 1611373"/>
                  <a:gd name="connsiteY18" fmla="*/ 950965 h 1084447"/>
                  <a:gd name="connsiteX19" fmla="*/ 935327 w 1611373"/>
                  <a:gd name="connsiteY19" fmla="*/ 916970 h 1084447"/>
                  <a:gd name="connsiteX20" fmla="*/ 1442876 w 1611373"/>
                  <a:gd name="connsiteY20" fmla="*/ 916970 h 1084447"/>
                  <a:gd name="connsiteX21" fmla="*/ 1442876 w 1611373"/>
                  <a:gd name="connsiteY21" fmla="*/ 588576 h 1084447"/>
                  <a:gd name="connsiteX22" fmla="*/ 1476871 w 1611373"/>
                  <a:gd name="connsiteY22" fmla="*/ 592995 h 1084447"/>
                  <a:gd name="connsiteX23" fmla="*/ 1610472 w 1611373"/>
                  <a:gd name="connsiteY23" fmla="*/ 459394 h 1084447"/>
                  <a:gd name="connsiteX24" fmla="*/ 1476871 w 1611373"/>
                  <a:gd name="connsiteY24" fmla="*/ 325793 h 108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11373" h="1084447">
                    <a:moveTo>
                      <a:pt x="1476871" y="325793"/>
                    </a:moveTo>
                    <a:cubicBezTo>
                      <a:pt x="1464973" y="325793"/>
                      <a:pt x="1453754" y="327152"/>
                      <a:pt x="1442876" y="330212"/>
                    </a:cubicBezTo>
                    <a:lnTo>
                      <a:pt x="1442876" y="1818"/>
                    </a:lnTo>
                    <a:lnTo>
                      <a:pt x="935327" y="1818"/>
                    </a:lnTo>
                    <a:cubicBezTo>
                      <a:pt x="938047" y="12696"/>
                      <a:pt x="939746" y="23915"/>
                      <a:pt x="939746" y="35813"/>
                    </a:cubicBezTo>
                    <a:cubicBezTo>
                      <a:pt x="939746" y="109583"/>
                      <a:pt x="879915" y="169415"/>
                      <a:pt x="806145" y="169415"/>
                    </a:cubicBezTo>
                    <a:cubicBezTo>
                      <a:pt x="732375" y="169415"/>
                      <a:pt x="672544" y="109583"/>
                      <a:pt x="672544" y="35813"/>
                    </a:cubicBezTo>
                    <a:cubicBezTo>
                      <a:pt x="672544" y="23915"/>
                      <a:pt x="673904" y="12696"/>
                      <a:pt x="676963" y="1818"/>
                    </a:cubicBezTo>
                    <a:lnTo>
                      <a:pt x="175534" y="1818"/>
                    </a:lnTo>
                    <a:lnTo>
                      <a:pt x="175534" y="331912"/>
                    </a:lnTo>
                    <a:cubicBezTo>
                      <a:pt x="162955" y="327832"/>
                      <a:pt x="149357" y="325793"/>
                      <a:pt x="135419" y="325793"/>
                    </a:cubicBezTo>
                    <a:cubicBezTo>
                      <a:pt x="61650" y="325793"/>
                      <a:pt x="1818" y="385624"/>
                      <a:pt x="1818" y="459394"/>
                    </a:cubicBezTo>
                    <a:cubicBezTo>
                      <a:pt x="1818" y="533164"/>
                      <a:pt x="61650" y="592995"/>
                      <a:pt x="135419" y="592995"/>
                    </a:cubicBezTo>
                    <a:cubicBezTo>
                      <a:pt x="149357" y="592995"/>
                      <a:pt x="162955" y="590955"/>
                      <a:pt x="175534" y="586876"/>
                    </a:cubicBezTo>
                    <a:lnTo>
                      <a:pt x="175534" y="916970"/>
                    </a:lnTo>
                    <a:lnTo>
                      <a:pt x="676963" y="916970"/>
                    </a:lnTo>
                    <a:cubicBezTo>
                      <a:pt x="674244" y="927848"/>
                      <a:pt x="672544" y="939067"/>
                      <a:pt x="672544" y="950965"/>
                    </a:cubicBezTo>
                    <a:cubicBezTo>
                      <a:pt x="672544" y="1024735"/>
                      <a:pt x="732375" y="1084566"/>
                      <a:pt x="806145" y="1084566"/>
                    </a:cubicBezTo>
                    <a:cubicBezTo>
                      <a:pt x="879915" y="1084566"/>
                      <a:pt x="939746" y="1024735"/>
                      <a:pt x="939746" y="950965"/>
                    </a:cubicBezTo>
                    <a:cubicBezTo>
                      <a:pt x="939746" y="939067"/>
                      <a:pt x="938386" y="927848"/>
                      <a:pt x="935327" y="916970"/>
                    </a:cubicBezTo>
                    <a:lnTo>
                      <a:pt x="1442876" y="916970"/>
                    </a:lnTo>
                    <a:lnTo>
                      <a:pt x="1442876" y="588576"/>
                    </a:lnTo>
                    <a:cubicBezTo>
                      <a:pt x="1453754" y="591295"/>
                      <a:pt x="1464973" y="592995"/>
                      <a:pt x="1476871" y="592995"/>
                    </a:cubicBezTo>
                    <a:cubicBezTo>
                      <a:pt x="1550641" y="592995"/>
                      <a:pt x="1610472" y="533164"/>
                      <a:pt x="1610472" y="459394"/>
                    </a:cubicBezTo>
                    <a:cubicBezTo>
                      <a:pt x="1610472" y="385624"/>
                      <a:pt x="1550641" y="325793"/>
                      <a:pt x="1476871" y="325793"/>
                    </a:cubicBezTo>
                    <a:close/>
                  </a:path>
                </a:pathLst>
              </a:custGeom>
              <a:solidFill>
                <a:srgbClr val="122B54"/>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61" name="Freihandform: Form 60">
                <a:extLst>
                  <a:ext uri="{FF2B5EF4-FFF2-40B4-BE49-F238E27FC236}">
                    <a16:creationId xmlns:a16="http://schemas.microsoft.com/office/drawing/2014/main" id="{DBC4D0B7-9BBC-4999-97C7-ED040A0756C7}"/>
                  </a:ext>
                </a:extLst>
              </p:cNvPr>
              <p:cNvSpPr/>
              <p:nvPr/>
            </p:nvSpPr>
            <p:spPr>
              <a:xfrm>
                <a:off x="4157810" y="3811619"/>
                <a:ext cx="1437998" cy="917871"/>
              </a:xfrm>
              <a:custGeom>
                <a:avLst/>
                <a:gdLst>
                  <a:gd name="connsiteX0" fmla="*/ 1303155 w 1437998"/>
                  <a:gd name="connsiteY0" fmla="*/ 325792 h 917871"/>
                  <a:gd name="connsiteX1" fmla="*/ 1269160 w 1437998"/>
                  <a:gd name="connsiteY1" fmla="*/ 330212 h 917871"/>
                  <a:gd name="connsiteX2" fmla="*/ 1269160 w 1437998"/>
                  <a:gd name="connsiteY2" fmla="*/ 1818 h 917871"/>
                  <a:gd name="connsiteX3" fmla="*/ 761611 w 1437998"/>
                  <a:gd name="connsiteY3" fmla="*/ 1818 h 917871"/>
                  <a:gd name="connsiteX4" fmla="*/ 766031 w 1437998"/>
                  <a:gd name="connsiteY4" fmla="*/ 35813 h 917871"/>
                  <a:gd name="connsiteX5" fmla="*/ 632430 w 1437998"/>
                  <a:gd name="connsiteY5" fmla="*/ 169414 h 917871"/>
                  <a:gd name="connsiteX6" fmla="*/ 498828 w 1437998"/>
                  <a:gd name="connsiteY6" fmla="*/ 35813 h 917871"/>
                  <a:gd name="connsiteX7" fmla="*/ 503248 w 1437998"/>
                  <a:gd name="connsiteY7" fmla="*/ 1818 h 917871"/>
                  <a:gd name="connsiteX8" fmla="*/ 1818 w 1437998"/>
                  <a:gd name="connsiteY8" fmla="*/ 1818 h 917871"/>
                  <a:gd name="connsiteX9" fmla="*/ 1818 w 1437998"/>
                  <a:gd name="connsiteY9" fmla="*/ 328852 h 917871"/>
                  <a:gd name="connsiteX10" fmla="*/ 29694 w 1437998"/>
                  <a:gd name="connsiteY10" fmla="*/ 325792 h 917871"/>
                  <a:gd name="connsiteX11" fmla="*/ 163295 w 1437998"/>
                  <a:gd name="connsiteY11" fmla="*/ 459394 h 917871"/>
                  <a:gd name="connsiteX12" fmla="*/ 29694 w 1437998"/>
                  <a:gd name="connsiteY12" fmla="*/ 592995 h 917871"/>
                  <a:gd name="connsiteX13" fmla="*/ 1818 w 1437998"/>
                  <a:gd name="connsiteY13" fmla="*/ 589936 h 917871"/>
                  <a:gd name="connsiteX14" fmla="*/ 1818 w 1437998"/>
                  <a:gd name="connsiteY14" fmla="*/ 917310 h 917871"/>
                  <a:gd name="connsiteX15" fmla="*/ 1269160 w 1437998"/>
                  <a:gd name="connsiteY15" fmla="*/ 917310 h 917871"/>
                  <a:gd name="connsiteX16" fmla="*/ 1269160 w 1437998"/>
                  <a:gd name="connsiteY16" fmla="*/ 588916 h 917871"/>
                  <a:gd name="connsiteX17" fmla="*/ 1303155 w 1437998"/>
                  <a:gd name="connsiteY17" fmla="*/ 593335 h 917871"/>
                  <a:gd name="connsiteX18" fmla="*/ 1436757 w 1437998"/>
                  <a:gd name="connsiteY18" fmla="*/ 459734 h 917871"/>
                  <a:gd name="connsiteX19" fmla="*/ 1303155 w 1437998"/>
                  <a:gd name="connsiteY19" fmla="*/ 325792 h 91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37998" h="917871">
                    <a:moveTo>
                      <a:pt x="1303155" y="325792"/>
                    </a:moveTo>
                    <a:cubicBezTo>
                      <a:pt x="1291257" y="325792"/>
                      <a:pt x="1280039" y="327152"/>
                      <a:pt x="1269160" y="330212"/>
                    </a:cubicBezTo>
                    <a:lnTo>
                      <a:pt x="1269160" y="1818"/>
                    </a:lnTo>
                    <a:lnTo>
                      <a:pt x="761611" y="1818"/>
                    </a:lnTo>
                    <a:cubicBezTo>
                      <a:pt x="764331" y="12696"/>
                      <a:pt x="766031" y="23915"/>
                      <a:pt x="766031" y="35813"/>
                    </a:cubicBezTo>
                    <a:cubicBezTo>
                      <a:pt x="766031" y="109583"/>
                      <a:pt x="706199" y="169414"/>
                      <a:pt x="632430" y="169414"/>
                    </a:cubicBezTo>
                    <a:cubicBezTo>
                      <a:pt x="558660" y="169414"/>
                      <a:pt x="498828" y="109583"/>
                      <a:pt x="498828" y="35813"/>
                    </a:cubicBezTo>
                    <a:cubicBezTo>
                      <a:pt x="498828" y="23915"/>
                      <a:pt x="500188" y="12696"/>
                      <a:pt x="503248" y="1818"/>
                    </a:cubicBezTo>
                    <a:lnTo>
                      <a:pt x="1818" y="1818"/>
                    </a:lnTo>
                    <a:lnTo>
                      <a:pt x="1818" y="328852"/>
                    </a:lnTo>
                    <a:cubicBezTo>
                      <a:pt x="10657" y="326812"/>
                      <a:pt x="20175" y="325792"/>
                      <a:pt x="29694" y="325792"/>
                    </a:cubicBezTo>
                    <a:cubicBezTo>
                      <a:pt x="103464" y="325792"/>
                      <a:pt x="163295" y="385624"/>
                      <a:pt x="163295" y="459394"/>
                    </a:cubicBezTo>
                    <a:cubicBezTo>
                      <a:pt x="163295" y="533163"/>
                      <a:pt x="103464" y="592995"/>
                      <a:pt x="29694" y="592995"/>
                    </a:cubicBezTo>
                    <a:cubicBezTo>
                      <a:pt x="20175" y="592995"/>
                      <a:pt x="10997" y="591975"/>
                      <a:pt x="1818" y="589936"/>
                    </a:cubicBezTo>
                    <a:lnTo>
                      <a:pt x="1818" y="917310"/>
                    </a:lnTo>
                    <a:lnTo>
                      <a:pt x="1269160" y="917310"/>
                    </a:lnTo>
                    <a:lnTo>
                      <a:pt x="1269160" y="588916"/>
                    </a:lnTo>
                    <a:cubicBezTo>
                      <a:pt x="1280039" y="591635"/>
                      <a:pt x="1291257" y="593335"/>
                      <a:pt x="1303155" y="593335"/>
                    </a:cubicBezTo>
                    <a:cubicBezTo>
                      <a:pt x="1376925" y="593335"/>
                      <a:pt x="1436757" y="533503"/>
                      <a:pt x="1436757" y="459734"/>
                    </a:cubicBezTo>
                    <a:cubicBezTo>
                      <a:pt x="1436757" y="385624"/>
                      <a:pt x="1376925" y="325792"/>
                      <a:pt x="1303155" y="325792"/>
                    </a:cubicBezTo>
                    <a:close/>
                  </a:path>
                </a:pathLst>
              </a:custGeom>
              <a:solidFill>
                <a:schemeClr val="accent6"/>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62" name="Freihandform: Form 61">
                <a:extLst>
                  <a:ext uri="{FF2B5EF4-FFF2-40B4-BE49-F238E27FC236}">
                    <a16:creationId xmlns:a16="http://schemas.microsoft.com/office/drawing/2014/main" id="{C83D1D8E-A767-4914-8C20-271CA0920FB8}"/>
                  </a:ext>
                </a:extLst>
              </p:cNvPr>
              <p:cNvSpPr/>
              <p:nvPr/>
            </p:nvSpPr>
            <p:spPr>
              <a:xfrm>
                <a:off x="2884009" y="3644022"/>
                <a:ext cx="1437998" cy="1084448"/>
              </a:xfrm>
              <a:custGeom>
                <a:avLst/>
                <a:gdLst>
                  <a:gd name="connsiteX0" fmla="*/ 1303155 w 1437998"/>
                  <a:gd name="connsiteY0" fmla="*/ 493389 h 1084447"/>
                  <a:gd name="connsiteX1" fmla="*/ 1269160 w 1437998"/>
                  <a:gd name="connsiteY1" fmla="*/ 497808 h 1084447"/>
                  <a:gd name="connsiteX2" fmla="*/ 1269160 w 1437998"/>
                  <a:gd name="connsiteY2" fmla="*/ 169415 h 1084447"/>
                  <a:gd name="connsiteX3" fmla="*/ 740874 w 1437998"/>
                  <a:gd name="connsiteY3" fmla="*/ 169415 h 1084447"/>
                  <a:gd name="connsiteX4" fmla="*/ 745294 w 1437998"/>
                  <a:gd name="connsiteY4" fmla="*/ 135419 h 1084447"/>
                  <a:gd name="connsiteX5" fmla="*/ 611692 w 1437998"/>
                  <a:gd name="connsiteY5" fmla="*/ 1818 h 1084447"/>
                  <a:gd name="connsiteX6" fmla="*/ 477751 w 1437998"/>
                  <a:gd name="connsiteY6" fmla="*/ 135419 h 1084447"/>
                  <a:gd name="connsiteX7" fmla="*/ 482171 w 1437998"/>
                  <a:gd name="connsiteY7" fmla="*/ 169415 h 1084447"/>
                  <a:gd name="connsiteX8" fmla="*/ 1818 w 1437998"/>
                  <a:gd name="connsiteY8" fmla="*/ 169415 h 1084447"/>
                  <a:gd name="connsiteX9" fmla="*/ 1818 w 1437998"/>
                  <a:gd name="connsiteY9" fmla="*/ 1084906 h 1084447"/>
                  <a:gd name="connsiteX10" fmla="*/ 1269160 w 1437998"/>
                  <a:gd name="connsiteY10" fmla="*/ 1084906 h 1084447"/>
                  <a:gd name="connsiteX11" fmla="*/ 1269160 w 1437998"/>
                  <a:gd name="connsiteY11" fmla="*/ 756512 h 1084447"/>
                  <a:gd name="connsiteX12" fmla="*/ 1303155 w 1437998"/>
                  <a:gd name="connsiteY12" fmla="*/ 760932 h 1084447"/>
                  <a:gd name="connsiteX13" fmla="*/ 1436757 w 1437998"/>
                  <a:gd name="connsiteY13" fmla="*/ 627330 h 1084447"/>
                  <a:gd name="connsiteX14" fmla="*/ 1303155 w 1437998"/>
                  <a:gd name="connsiteY14" fmla="*/ 493389 h 108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7998" h="1084447">
                    <a:moveTo>
                      <a:pt x="1303155" y="493389"/>
                    </a:moveTo>
                    <a:cubicBezTo>
                      <a:pt x="1291257" y="493389"/>
                      <a:pt x="1280039" y="494749"/>
                      <a:pt x="1269160" y="497808"/>
                    </a:cubicBezTo>
                    <a:lnTo>
                      <a:pt x="1269160" y="169415"/>
                    </a:lnTo>
                    <a:lnTo>
                      <a:pt x="740874" y="169415"/>
                    </a:lnTo>
                    <a:cubicBezTo>
                      <a:pt x="743594" y="158536"/>
                      <a:pt x="745294" y="147318"/>
                      <a:pt x="745294" y="135419"/>
                    </a:cubicBezTo>
                    <a:cubicBezTo>
                      <a:pt x="745294" y="61650"/>
                      <a:pt x="685462" y="1818"/>
                      <a:pt x="611692" y="1818"/>
                    </a:cubicBezTo>
                    <a:cubicBezTo>
                      <a:pt x="537923" y="1818"/>
                      <a:pt x="477751" y="61310"/>
                      <a:pt x="477751" y="135419"/>
                    </a:cubicBezTo>
                    <a:cubicBezTo>
                      <a:pt x="477751" y="147318"/>
                      <a:pt x="479111" y="158536"/>
                      <a:pt x="482171" y="169415"/>
                    </a:cubicBezTo>
                    <a:lnTo>
                      <a:pt x="1818" y="169415"/>
                    </a:lnTo>
                    <a:lnTo>
                      <a:pt x="1818" y="1084906"/>
                    </a:lnTo>
                    <a:lnTo>
                      <a:pt x="1269160" y="1084906"/>
                    </a:lnTo>
                    <a:lnTo>
                      <a:pt x="1269160" y="756512"/>
                    </a:lnTo>
                    <a:cubicBezTo>
                      <a:pt x="1280039" y="759232"/>
                      <a:pt x="1291257" y="760932"/>
                      <a:pt x="1303155" y="760932"/>
                    </a:cubicBezTo>
                    <a:cubicBezTo>
                      <a:pt x="1376925" y="760932"/>
                      <a:pt x="1436757" y="701100"/>
                      <a:pt x="1436757" y="627330"/>
                    </a:cubicBezTo>
                    <a:cubicBezTo>
                      <a:pt x="1437097" y="553221"/>
                      <a:pt x="1377265" y="493389"/>
                      <a:pt x="1303155" y="493389"/>
                    </a:cubicBezTo>
                    <a:close/>
                  </a:path>
                </a:pathLst>
              </a:custGeom>
              <a:solidFill>
                <a:schemeClr val="accent6"/>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grpSp>
        <p:sp>
          <p:nvSpPr>
            <p:cNvPr id="45" name="Rechteck 44">
              <a:extLst>
                <a:ext uri="{FF2B5EF4-FFF2-40B4-BE49-F238E27FC236}">
                  <a16:creationId xmlns:a16="http://schemas.microsoft.com/office/drawing/2014/main" id="{AE3EB644-F21D-4AFD-B738-7AB31DEED7EF}"/>
                </a:ext>
              </a:extLst>
            </p:cNvPr>
            <p:cNvSpPr/>
            <p:nvPr/>
          </p:nvSpPr>
          <p:spPr>
            <a:xfrm>
              <a:off x="2750752" y="2249370"/>
              <a:ext cx="876033" cy="400110"/>
            </a:xfrm>
            <a:prstGeom prst="rect">
              <a:avLst/>
            </a:prstGeom>
          </p:spPr>
          <p:txBody>
            <a:bodyPr wrap="square">
              <a:spAutoFit/>
            </a:bodyPr>
            <a:lstStyle/>
            <a:p>
              <a:pPr marL="0" marR="0" lvl="0" indent="0" algn="ctr" defTabSz="1218682" eaLnBrk="1" fontAlgn="auto" latinLnBrk="0" hangingPunct="1">
                <a:lnSpc>
                  <a:spcPts val="1200"/>
                </a:lnSpc>
                <a:spcBef>
                  <a:spcPts val="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cs typeface="Arial" charset="0"/>
                </a:rPr>
                <a:t>Grund-vergütung</a:t>
              </a:r>
              <a:endParaRPr kumimoji="0" lang="de-DE" sz="1200" b="0" i="0" u="none" strike="noStrike" kern="0" cap="none" spc="0" normalizeH="0" baseline="0" noProof="0" dirty="0">
                <a:ln>
                  <a:noFill/>
                </a:ln>
                <a:solidFill>
                  <a:schemeClr val="bg1"/>
                </a:solidFill>
                <a:effectLst/>
                <a:uLnTx/>
                <a:uFillTx/>
              </a:endParaRPr>
            </a:p>
          </p:txBody>
        </p:sp>
        <p:sp>
          <p:nvSpPr>
            <p:cNvPr id="46" name="Rechteck 45">
              <a:extLst>
                <a:ext uri="{FF2B5EF4-FFF2-40B4-BE49-F238E27FC236}">
                  <a16:creationId xmlns:a16="http://schemas.microsoft.com/office/drawing/2014/main" id="{332E8B3D-B408-4AEC-B596-82AA5B8CF96D}"/>
                </a:ext>
              </a:extLst>
            </p:cNvPr>
            <p:cNvSpPr/>
            <p:nvPr/>
          </p:nvSpPr>
          <p:spPr>
            <a:xfrm>
              <a:off x="4087329" y="3190267"/>
              <a:ext cx="783426" cy="400110"/>
            </a:xfrm>
            <a:prstGeom prst="rect">
              <a:avLst/>
            </a:prstGeom>
          </p:spPr>
          <p:txBody>
            <a:bodyPr wrap="square">
              <a:spAutoFit/>
            </a:bodyPr>
            <a:lstStyle/>
            <a:p>
              <a:pPr marL="0" marR="0" lvl="0" indent="0" algn="ctr" defTabSz="1218682" eaLnBrk="1" fontAlgn="auto" latinLnBrk="0" hangingPunct="1">
                <a:lnSpc>
                  <a:spcPts val="1200"/>
                </a:lnSpc>
                <a:spcBef>
                  <a:spcPts val="0"/>
                </a:spcBef>
                <a:spcAft>
                  <a:spcPts val="0"/>
                </a:spcAft>
                <a:buClrTx/>
                <a:buSzTx/>
                <a:buFontTx/>
                <a:buNone/>
                <a:tabLst/>
                <a:defRPr/>
              </a:pPr>
              <a:r>
                <a:rPr kumimoji="0" lang="de-DE" sz="1200" b="0" i="0" u="none" strike="noStrike" kern="0" cap="none" spc="0" normalizeH="0" baseline="0" noProof="0" dirty="0">
                  <a:ln>
                    <a:noFill/>
                  </a:ln>
                  <a:effectLst/>
                  <a:uLnTx/>
                  <a:uFillTx/>
                  <a:cs typeface="Arial" charset="0"/>
                </a:rPr>
                <a:t>Zeitwert-konten</a:t>
              </a:r>
              <a:endParaRPr kumimoji="0" lang="de-DE" sz="1200" b="0" i="0" u="none" strike="noStrike" kern="0" cap="none" spc="0" normalizeH="0" baseline="0" noProof="0" dirty="0">
                <a:ln>
                  <a:noFill/>
                </a:ln>
                <a:effectLst/>
                <a:uLnTx/>
                <a:uFillTx/>
              </a:endParaRPr>
            </a:p>
          </p:txBody>
        </p:sp>
        <p:sp>
          <p:nvSpPr>
            <p:cNvPr id="47" name="Rechteck 46">
              <a:extLst>
                <a:ext uri="{FF2B5EF4-FFF2-40B4-BE49-F238E27FC236}">
                  <a16:creationId xmlns:a16="http://schemas.microsoft.com/office/drawing/2014/main" id="{08820AF6-B2A7-4274-8260-6C55D9920C3A}"/>
                </a:ext>
              </a:extLst>
            </p:cNvPr>
            <p:cNvSpPr/>
            <p:nvPr/>
          </p:nvSpPr>
          <p:spPr>
            <a:xfrm>
              <a:off x="3978503" y="2249370"/>
              <a:ext cx="1001078" cy="400110"/>
            </a:xfrm>
            <a:prstGeom prst="rect">
              <a:avLst/>
            </a:prstGeom>
          </p:spPr>
          <p:txBody>
            <a:bodyPr wrap="square">
              <a:spAutoFit/>
            </a:bodyPr>
            <a:lstStyle/>
            <a:p>
              <a:pPr marL="0" marR="0" lvl="0" indent="0" algn="ctr" defTabSz="1218682" eaLnBrk="1" fontAlgn="auto" latinLnBrk="0" hangingPunct="1">
                <a:lnSpc>
                  <a:spcPts val="1200"/>
                </a:lnSpc>
                <a:spcBef>
                  <a:spcPts val="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cs typeface="Arial" charset="0"/>
                </a:rPr>
                <a:t>Tarifliche</a:t>
              </a:r>
            </a:p>
            <a:p>
              <a:pPr marL="0" marR="0" lvl="0" indent="0" algn="ctr" defTabSz="1218682" eaLnBrk="1" fontAlgn="auto" latinLnBrk="0" hangingPunct="1">
                <a:lnSpc>
                  <a:spcPts val="1200"/>
                </a:lnSpc>
                <a:spcBef>
                  <a:spcPts val="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cs typeface="Arial" charset="0"/>
                </a:rPr>
                <a:t>Leistungen</a:t>
              </a:r>
              <a:endParaRPr kumimoji="0" lang="de-DE" sz="1200" b="0" i="0" u="none" strike="noStrike" kern="0" cap="none" spc="0" normalizeH="0" baseline="0" noProof="0" dirty="0">
                <a:ln>
                  <a:noFill/>
                </a:ln>
                <a:solidFill>
                  <a:schemeClr val="bg1"/>
                </a:solidFill>
                <a:effectLst/>
                <a:uLnTx/>
                <a:uFillTx/>
              </a:endParaRPr>
            </a:p>
          </p:txBody>
        </p:sp>
        <p:sp>
          <p:nvSpPr>
            <p:cNvPr id="48" name="Rechteck 47">
              <a:extLst>
                <a:ext uri="{FF2B5EF4-FFF2-40B4-BE49-F238E27FC236}">
                  <a16:creationId xmlns:a16="http://schemas.microsoft.com/office/drawing/2014/main" id="{1E788045-3F4C-4A4D-8526-35E64E96F2A9}"/>
                </a:ext>
              </a:extLst>
            </p:cNvPr>
            <p:cNvSpPr/>
            <p:nvPr/>
          </p:nvSpPr>
          <p:spPr>
            <a:xfrm>
              <a:off x="5260029" y="2249370"/>
              <a:ext cx="938116" cy="400110"/>
            </a:xfrm>
            <a:prstGeom prst="rect">
              <a:avLst/>
            </a:prstGeom>
          </p:spPr>
          <p:txBody>
            <a:bodyPr wrap="square">
              <a:spAutoFit/>
            </a:bodyPr>
            <a:lstStyle/>
            <a:p>
              <a:pPr marL="0" marR="0" lvl="0" indent="0" algn="ctr" defTabSz="1218682" eaLnBrk="1" fontAlgn="auto" latinLnBrk="0" hangingPunct="1">
                <a:lnSpc>
                  <a:spcPts val="1200"/>
                </a:lnSpc>
                <a:spcBef>
                  <a:spcPts val="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cs typeface="Arial" charset="0"/>
                </a:rPr>
                <a:t>Zusatz-</a:t>
              </a:r>
              <a:br>
                <a:rPr kumimoji="0" lang="de-DE" sz="1200" b="0" i="0" u="none" strike="noStrike" kern="0" cap="none" spc="0" normalizeH="0" baseline="0" noProof="0" dirty="0">
                  <a:ln>
                    <a:noFill/>
                  </a:ln>
                  <a:solidFill>
                    <a:schemeClr val="bg1"/>
                  </a:solidFill>
                  <a:effectLst/>
                  <a:uLnTx/>
                  <a:uFillTx/>
                  <a:cs typeface="Arial" charset="0"/>
                </a:rPr>
              </a:br>
              <a:r>
                <a:rPr kumimoji="0" lang="de-DE" sz="1200" b="0" i="0" u="none" strike="noStrike" kern="0" cap="none" spc="0" normalizeH="0" baseline="0" noProof="0" dirty="0">
                  <a:ln>
                    <a:noFill/>
                  </a:ln>
                  <a:solidFill>
                    <a:schemeClr val="bg1"/>
                  </a:solidFill>
                  <a:effectLst/>
                  <a:uLnTx/>
                  <a:uFillTx/>
                  <a:cs typeface="Arial" charset="0"/>
                </a:rPr>
                <a:t>leistungen</a:t>
              </a:r>
              <a:endParaRPr kumimoji="0" lang="de-DE" sz="1200" b="0" i="0" u="none" strike="noStrike" kern="0" cap="none" spc="0" normalizeH="0" baseline="0" noProof="0" dirty="0">
                <a:ln>
                  <a:noFill/>
                </a:ln>
                <a:solidFill>
                  <a:schemeClr val="bg1"/>
                </a:solidFill>
                <a:effectLst/>
                <a:uLnTx/>
                <a:uFillTx/>
              </a:endParaRPr>
            </a:p>
          </p:txBody>
        </p:sp>
        <p:sp>
          <p:nvSpPr>
            <p:cNvPr id="49" name="Rechteck 48">
              <a:extLst>
                <a:ext uri="{FF2B5EF4-FFF2-40B4-BE49-F238E27FC236}">
                  <a16:creationId xmlns:a16="http://schemas.microsoft.com/office/drawing/2014/main" id="{DC1BF681-7169-444D-BA8B-981E18CDF0C3}"/>
                </a:ext>
              </a:extLst>
            </p:cNvPr>
            <p:cNvSpPr/>
            <p:nvPr/>
          </p:nvSpPr>
          <p:spPr>
            <a:xfrm>
              <a:off x="5291071" y="3251823"/>
              <a:ext cx="876033" cy="276999"/>
            </a:xfrm>
            <a:prstGeom prst="rect">
              <a:avLst/>
            </a:prstGeom>
          </p:spPr>
          <p:txBody>
            <a:bodyPr wrap="square">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cs typeface="Arial" charset="0"/>
                </a:rPr>
                <a:t>bKV</a:t>
              </a:r>
              <a:endParaRPr kumimoji="0" lang="de-DE" sz="1200" b="0" i="0" u="none" strike="noStrike" kern="0" cap="none" spc="0" normalizeH="0" baseline="0" noProof="0" dirty="0">
                <a:ln>
                  <a:noFill/>
                </a:ln>
                <a:solidFill>
                  <a:schemeClr val="bg1"/>
                </a:solidFill>
                <a:effectLst/>
                <a:uLnTx/>
                <a:uFillTx/>
              </a:endParaRPr>
            </a:p>
          </p:txBody>
        </p:sp>
        <p:sp>
          <p:nvSpPr>
            <p:cNvPr id="50" name="Rechteck 49">
              <a:extLst>
                <a:ext uri="{FF2B5EF4-FFF2-40B4-BE49-F238E27FC236}">
                  <a16:creationId xmlns:a16="http://schemas.microsoft.com/office/drawing/2014/main" id="{7B2670B2-56F1-46B2-ACBC-3E2BB5F2DA51}"/>
                </a:ext>
              </a:extLst>
            </p:cNvPr>
            <p:cNvSpPr/>
            <p:nvPr/>
          </p:nvSpPr>
          <p:spPr>
            <a:xfrm>
              <a:off x="4125374" y="4117548"/>
              <a:ext cx="707336" cy="400110"/>
            </a:xfrm>
            <a:prstGeom prst="rect">
              <a:avLst/>
            </a:prstGeom>
          </p:spPr>
          <p:txBody>
            <a:bodyPr wrap="square">
              <a:spAutoFit/>
            </a:bodyPr>
            <a:lstStyle/>
            <a:p>
              <a:pPr marL="0" marR="0" lvl="0" indent="0" algn="ctr" defTabSz="1218682" eaLnBrk="1" fontAlgn="auto" latinLnBrk="0" hangingPunct="1">
                <a:lnSpc>
                  <a:spcPts val="1200"/>
                </a:lnSpc>
                <a:spcBef>
                  <a:spcPts val="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cs typeface="Arial" charset="0"/>
                </a:rPr>
                <a:t>Dienst-</a:t>
              </a:r>
              <a:br>
                <a:rPr kumimoji="0" lang="de-DE" sz="1200" b="0" i="0" u="none" strike="noStrike" kern="0" cap="none" spc="0" normalizeH="0" baseline="0" noProof="0" dirty="0">
                  <a:ln>
                    <a:noFill/>
                  </a:ln>
                  <a:solidFill>
                    <a:schemeClr val="bg1"/>
                  </a:solidFill>
                  <a:effectLst/>
                  <a:uLnTx/>
                  <a:uFillTx/>
                  <a:cs typeface="Arial" charset="0"/>
                </a:rPr>
              </a:br>
              <a:r>
                <a:rPr kumimoji="0" lang="de-DE" sz="1200" b="0" i="0" u="none" strike="noStrike" kern="0" cap="none" spc="0" normalizeH="0" baseline="0" noProof="0" dirty="0">
                  <a:ln>
                    <a:noFill/>
                  </a:ln>
                  <a:solidFill>
                    <a:schemeClr val="bg1"/>
                  </a:solidFill>
                  <a:effectLst/>
                  <a:uLnTx/>
                  <a:uFillTx/>
                  <a:cs typeface="Arial" charset="0"/>
                </a:rPr>
                <a:t>wagen</a:t>
              </a:r>
              <a:endParaRPr kumimoji="0" lang="de-DE" sz="1200" b="0" i="0" u="none" strike="noStrike" kern="0" cap="none" spc="0" normalizeH="0" baseline="0" noProof="0" dirty="0">
                <a:ln>
                  <a:noFill/>
                </a:ln>
                <a:solidFill>
                  <a:schemeClr val="bg1"/>
                </a:solidFill>
                <a:effectLst/>
                <a:uLnTx/>
                <a:uFillTx/>
              </a:endParaRPr>
            </a:p>
          </p:txBody>
        </p:sp>
        <p:sp>
          <p:nvSpPr>
            <p:cNvPr id="51" name="Rechteck 50">
              <a:extLst>
                <a:ext uri="{FF2B5EF4-FFF2-40B4-BE49-F238E27FC236}">
                  <a16:creationId xmlns:a16="http://schemas.microsoft.com/office/drawing/2014/main" id="{0D42BBE4-983E-43C2-BA79-6487DDB58647}"/>
                </a:ext>
              </a:extLst>
            </p:cNvPr>
            <p:cNvSpPr/>
            <p:nvPr/>
          </p:nvSpPr>
          <p:spPr>
            <a:xfrm>
              <a:off x="2750752" y="4117548"/>
              <a:ext cx="876033" cy="400110"/>
            </a:xfrm>
            <a:prstGeom prst="rect">
              <a:avLst/>
            </a:prstGeom>
          </p:spPr>
          <p:txBody>
            <a:bodyPr wrap="square">
              <a:spAutoFit/>
            </a:bodyPr>
            <a:lstStyle/>
            <a:p>
              <a:pPr marL="0" marR="0" lvl="0" indent="0" algn="ctr" defTabSz="1218682" eaLnBrk="1" fontAlgn="auto" latinLnBrk="0" hangingPunct="1">
                <a:lnSpc>
                  <a:spcPts val="1200"/>
                </a:lnSpc>
                <a:spcBef>
                  <a:spcPts val="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cs typeface="Arial" charset="0"/>
                </a:rPr>
                <a:t>Prämien/Boni</a:t>
              </a:r>
              <a:endParaRPr kumimoji="0" lang="de-DE" sz="1200" b="0" i="0" u="none" strike="noStrike" kern="0" cap="none" spc="0" normalizeH="0" baseline="0" noProof="0" dirty="0">
                <a:ln>
                  <a:noFill/>
                </a:ln>
                <a:solidFill>
                  <a:schemeClr val="bg1"/>
                </a:solidFill>
                <a:effectLst/>
                <a:uLnTx/>
                <a:uFillTx/>
              </a:endParaRPr>
            </a:p>
          </p:txBody>
        </p:sp>
        <p:sp>
          <p:nvSpPr>
            <p:cNvPr id="52" name="Rechteck 51">
              <a:extLst>
                <a:ext uri="{FF2B5EF4-FFF2-40B4-BE49-F238E27FC236}">
                  <a16:creationId xmlns:a16="http://schemas.microsoft.com/office/drawing/2014/main" id="{80FA86D5-D369-496F-BA38-199436930CF5}"/>
                </a:ext>
              </a:extLst>
            </p:cNvPr>
            <p:cNvSpPr/>
            <p:nvPr/>
          </p:nvSpPr>
          <p:spPr>
            <a:xfrm>
              <a:off x="5218996" y="4117548"/>
              <a:ext cx="1020182" cy="400110"/>
            </a:xfrm>
            <a:prstGeom prst="rect">
              <a:avLst/>
            </a:prstGeom>
          </p:spPr>
          <p:txBody>
            <a:bodyPr wrap="square">
              <a:spAutoFit/>
            </a:bodyPr>
            <a:lstStyle/>
            <a:p>
              <a:pPr marL="0" marR="0" lvl="0" indent="0" algn="ctr" defTabSz="1218682" eaLnBrk="1" fontAlgn="auto" latinLnBrk="0" hangingPunct="1">
                <a:lnSpc>
                  <a:spcPts val="1200"/>
                </a:lnSpc>
                <a:spcBef>
                  <a:spcPts val="0"/>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cs typeface="Arial" charset="0"/>
                </a:rPr>
                <a:t>Mitarbeiter-rabatte</a:t>
              </a:r>
              <a:endParaRPr kumimoji="0" lang="de-DE" sz="1200" b="0" i="0" u="none" strike="noStrike" kern="0" cap="none" spc="0" normalizeH="0" baseline="0" noProof="0" dirty="0">
                <a:ln>
                  <a:noFill/>
                </a:ln>
                <a:solidFill>
                  <a:schemeClr val="bg1"/>
                </a:solidFill>
                <a:effectLst/>
                <a:uLnTx/>
                <a:uFillTx/>
              </a:endParaRPr>
            </a:p>
          </p:txBody>
        </p:sp>
        <p:sp>
          <p:nvSpPr>
            <p:cNvPr id="53" name="Grafik 58">
              <a:extLst>
                <a:ext uri="{FF2B5EF4-FFF2-40B4-BE49-F238E27FC236}">
                  <a16:creationId xmlns:a16="http://schemas.microsoft.com/office/drawing/2014/main" id="{F87C430F-9E2C-4DE4-AE2F-5B2668CFB022}"/>
                </a:ext>
              </a:extLst>
            </p:cNvPr>
            <p:cNvSpPr/>
            <p:nvPr/>
          </p:nvSpPr>
          <p:spPr>
            <a:xfrm rot="20709410">
              <a:off x="2499105" y="2705980"/>
              <a:ext cx="1271659" cy="1087557"/>
            </a:xfrm>
            <a:custGeom>
              <a:avLst/>
              <a:gdLst>
                <a:gd name="connsiteX0" fmla="*/ 1238712 w 1271659"/>
                <a:gd name="connsiteY0" fmla="*/ 495149 h 1087557"/>
                <a:gd name="connsiteX1" fmla="*/ 1272805 w 1271659"/>
                <a:gd name="connsiteY1" fmla="*/ 499581 h 1087557"/>
                <a:gd name="connsiteX2" fmla="*/ 1272805 w 1271659"/>
                <a:gd name="connsiteY2" fmla="*/ 169904 h 1087557"/>
                <a:gd name="connsiteX3" fmla="*/ 743004 w 1271659"/>
                <a:gd name="connsiteY3" fmla="*/ 169904 h 1087557"/>
                <a:gd name="connsiteX4" fmla="*/ 747436 w 1271659"/>
                <a:gd name="connsiteY4" fmla="*/ 135812 h 1087557"/>
                <a:gd name="connsiteX5" fmla="*/ 613451 w 1271659"/>
                <a:gd name="connsiteY5" fmla="*/ 1827 h 1087557"/>
                <a:gd name="connsiteX6" fmla="*/ 479126 w 1271659"/>
                <a:gd name="connsiteY6" fmla="*/ 135812 h 1087557"/>
                <a:gd name="connsiteX7" fmla="*/ 483558 w 1271659"/>
                <a:gd name="connsiteY7" fmla="*/ 169904 h 1087557"/>
                <a:gd name="connsiteX8" fmla="*/ 1827 w 1271659"/>
                <a:gd name="connsiteY8" fmla="*/ 169904 h 1087557"/>
                <a:gd name="connsiteX9" fmla="*/ 1827 w 1271659"/>
                <a:gd name="connsiteY9" fmla="*/ 1088021 h 1087557"/>
                <a:gd name="connsiteX10" fmla="*/ 483558 w 1271659"/>
                <a:gd name="connsiteY10" fmla="*/ 1088021 h 1087557"/>
                <a:gd name="connsiteX11" fmla="*/ 479126 w 1271659"/>
                <a:gd name="connsiteY11" fmla="*/ 1053928 h 1087557"/>
                <a:gd name="connsiteX12" fmla="*/ 613110 w 1271659"/>
                <a:gd name="connsiteY12" fmla="*/ 919944 h 1087557"/>
                <a:gd name="connsiteX13" fmla="*/ 747095 w 1271659"/>
                <a:gd name="connsiteY13" fmla="*/ 1053928 h 1087557"/>
                <a:gd name="connsiteX14" fmla="*/ 742663 w 1271659"/>
                <a:gd name="connsiteY14" fmla="*/ 1088021 h 1087557"/>
                <a:gd name="connsiteX15" fmla="*/ 1272805 w 1271659"/>
                <a:gd name="connsiteY15" fmla="*/ 1088021 h 1087557"/>
                <a:gd name="connsiteX16" fmla="*/ 1272805 w 1271659"/>
                <a:gd name="connsiteY16" fmla="*/ 758686 h 1087557"/>
                <a:gd name="connsiteX17" fmla="*/ 1238712 w 1271659"/>
                <a:gd name="connsiteY17" fmla="*/ 763118 h 1087557"/>
                <a:gd name="connsiteX18" fmla="*/ 1104728 w 1271659"/>
                <a:gd name="connsiteY18" fmla="*/ 629133 h 1087557"/>
                <a:gd name="connsiteX19" fmla="*/ 1238712 w 1271659"/>
                <a:gd name="connsiteY19" fmla="*/ 495149 h 108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1659" h="1087557">
                  <a:moveTo>
                    <a:pt x="1238712" y="495149"/>
                  </a:moveTo>
                  <a:cubicBezTo>
                    <a:pt x="1250645" y="495149"/>
                    <a:pt x="1261895" y="496513"/>
                    <a:pt x="1272805" y="499581"/>
                  </a:cubicBezTo>
                  <a:lnTo>
                    <a:pt x="1272805" y="169904"/>
                  </a:lnTo>
                  <a:lnTo>
                    <a:pt x="743004" y="169904"/>
                  </a:lnTo>
                  <a:cubicBezTo>
                    <a:pt x="745731" y="158995"/>
                    <a:pt x="747436" y="147744"/>
                    <a:pt x="747436" y="135812"/>
                  </a:cubicBezTo>
                  <a:cubicBezTo>
                    <a:pt x="747436" y="61831"/>
                    <a:pt x="687433" y="1827"/>
                    <a:pt x="613451" y="1827"/>
                  </a:cubicBezTo>
                  <a:cubicBezTo>
                    <a:pt x="539470" y="1827"/>
                    <a:pt x="479126" y="61831"/>
                    <a:pt x="479126" y="135812"/>
                  </a:cubicBezTo>
                  <a:cubicBezTo>
                    <a:pt x="479126" y="147744"/>
                    <a:pt x="480490" y="158995"/>
                    <a:pt x="483558" y="169904"/>
                  </a:cubicBezTo>
                  <a:lnTo>
                    <a:pt x="1827" y="169904"/>
                  </a:lnTo>
                  <a:lnTo>
                    <a:pt x="1827" y="1088021"/>
                  </a:lnTo>
                  <a:lnTo>
                    <a:pt x="483558" y="1088021"/>
                  </a:lnTo>
                  <a:cubicBezTo>
                    <a:pt x="480830" y="1077111"/>
                    <a:pt x="479126" y="1065861"/>
                    <a:pt x="479126" y="1053928"/>
                  </a:cubicBezTo>
                  <a:cubicBezTo>
                    <a:pt x="479126" y="979947"/>
                    <a:pt x="539129" y="919944"/>
                    <a:pt x="613110" y="919944"/>
                  </a:cubicBezTo>
                  <a:cubicBezTo>
                    <a:pt x="687092" y="919944"/>
                    <a:pt x="747095" y="979947"/>
                    <a:pt x="747095" y="1053928"/>
                  </a:cubicBezTo>
                  <a:cubicBezTo>
                    <a:pt x="747095" y="1065861"/>
                    <a:pt x="745731" y="1077111"/>
                    <a:pt x="742663" y="1088021"/>
                  </a:cubicBezTo>
                  <a:lnTo>
                    <a:pt x="1272805" y="1088021"/>
                  </a:lnTo>
                  <a:lnTo>
                    <a:pt x="1272805" y="758686"/>
                  </a:lnTo>
                  <a:cubicBezTo>
                    <a:pt x="1261895" y="761413"/>
                    <a:pt x="1250645" y="763118"/>
                    <a:pt x="1238712" y="763118"/>
                  </a:cubicBezTo>
                  <a:cubicBezTo>
                    <a:pt x="1164731" y="763118"/>
                    <a:pt x="1104728" y="703114"/>
                    <a:pt x="1104728" y="629133"/>
                  </a:cubicBezTo>
                  <a:cubicBezTo>
                    <a:pt x="1104728" y="555152"/>
                    <a:pt x="1164731" y="495149"/>
                    <a:pt x="1238712" y="495149"/>
                  </a:cubicBezTo>
                  <a:close/>
                </a:path>
              </a:pathLst>
            </a:custGeom>
            <a:solidFill>
              <a:srgbClr val="5FCD8A"/>
            </a:solidFill>
            <a:ln w="19050" cap="flat">
              <a:solidFill>
                <a:srgbClr val="FCFCFC"/>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54" name="Rechteck 53">
              <a:extLst>
                <a:ext uri="{FF2B5EF4-FFF2-40B4-BE49-F238E27FC236}">
                  <a16:creationId xmlns:a16="http://schemas.microsoft.com/office/drawing/2014/main" id="{5B31B83A-C777-4014-8525-087D20D26869}"/>
                </a:ext>
              </a:extLst>
            </p:cNvPr>
            <p:cNvSpPr/>
            <p:nvPr/>
          </p:nvSpPr>
          <p:spPr>
            <a:xfrm rot="20918195">
              <a:off x="2839139" y="3146056"/>
              <a:ext cx="543739" cy="307777"/>
            </a:xfrm>
            <a:prstGeom prst="rect">
              <a:avLst/>
            </a:prstGeom>
          </p:spPr>
          <p:txBody>
            <a:bodyPr wrap="none">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effectLst/>
                  <a:uLnTx/>
                  <a:uFillTx/>
                  <a:cs typeface="Arial" charset="0"/>
                </a:rPr>
                <a:t>bAV</a:t>
              </a:r>
              <a:endParaRPr kumimoji="0" lang="de-DE" sz="1400" b="0" i="0" u="none" strike="noStrike" kern="0" cap="none" spc="0" normalizeH="0" baseline="0" noProof="0" dirty="0">
                <a:ln>
                  <a:noFill/>
                </a:ln>
                <a:effectLst/>
                <a:uLnTx/>
                <a:uFillTx/>
              </a:endParaRPr>
            </a:p>
          </p:txBody>
        </p:sp>
      </p:grpSp>
      <p:sp>
        <p:nvSpPr>
          <p:cNvPr id="63" name="Rechteck 62">
            <a:extLst>
              <a:ext uri="{FF2B5EF4-FFF2-40B4-BE49-F238E27FC236}">
                <a16:creationId xmlns:a16="http://schemas.microsoft.com/office/drawing/2014/main" id="{00EF89FF-55E2-4B91-94E1-B6A1FDB494F9}"/>
              </a:ext>
            </a:extLst>
          </p:cNvPr>
          <p:cNvSpPr/>
          <p:nvPr/>
        </p:nvSpPr>
        <p:spPr>
          <a:xfrm>
            <a:off x="-148373" y="5778132"/>
            <a:ext cx="11233150" cy="287961"/>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rgbClr val="13A0D3"/>
                </a:solidFill>
              </a:rPr>
              <a:t>Mit einer leistungsfähigen </a:t>
            </a:r>
            <a:r>
              <a:rPr lang="de-DE" sz="1600" b="1" dirty="0" err="1">
                <a:solidFill>
                  <a:srgbClr val="13A0D3"/>
                </a:solidFill>
              </a:rPr>
              <a:t>bAV</a:t>
            </a:r>
            <a:r>
              <a:rPr lang="de-DE" sz="1600" b="1" dirty="0">
                <a:solidFill>
                  <a:srgbClr val="13A0D3"/>
                </a:solidFill>
              </a:rPr>
              <a:t> für Mitarbeiter steigt die Attraktivität des Arbeitgebers.</a:t>
            </a:r>
          </a:p>
        </p:txBody>
      </p:sp>
      <p:grpSp>
        <p:nvGrpSpPr>
          <p:cNvPr id="64" name="Gruppieren 63">
            <a:extLst>
              <a:ext uri="{FF2B5EF4-FFF2-40B4-BE49-F238E27FC236}">
                <a16:creationId xmlns:a16="http://schemas.microsoft.com/office/drawing/2014/main" id="{1B872428-40DA-4B0C-8EC5-F938A15133E8}"/>
              </a:ext>
            </a:extLst>
          </p:cNvPr>
          <p:cNvGrpSpPr>
            <a:grpSpLocks noChangeAspect="1"/>
          </p:cNvGrpSpPr>
          <p:nvPr/>
        </p:nvGrpSpPr>
        <p:grpSpPr>
          <a:xfrm rot="5400000">
            <a:off x="6857316" y="3496779"/>
            <a:ext cx="1337824" cy="302503"/>
            <a:chOff x="8617260" y="686292"/>
            <a:chExt cx="1977774" cy="823669"/>
          </a:xfrm>
        </p:grpSpPr>
        <p:cxnSp>
          <p:nvCxnSpPr>
            <p:cNvPr id="65" name="Gerader Verbinder 64">
              <a:extLst>
                <a:ext uri="{FF2B5EF4-FFF2-40B4-BE49-F238E27FC236}">
                  <a16:creationId xmlns:a16="http://schemas.microsoft.com/office/drawing/2014/main" id="{495A233D-F1BE-4446-ACB8-54D390ECECBC}"/>
                </a:ext>
              </a:extLst>
            </p:cNvPr>
            <p:cNvCxnSpPr>
              <a:cxnSpLocks/>
            </p:cNvCxnSpPr>
            <p:nvPr/>
          </p:nvCxnSpPr>
          <p:spPr>
            <a:xfrm flipV="1">
              <a:off x="8617260" y="686294"/>
              <a:ext cx="993061" cy="823666"/>
            </a:xfrm>
            <a:prstGeom prst="line">
              <a:avLst/>
            </a:prstGeom>
            <a:ln w="25400">
              <a:solidFill>
                <a:srgbClr val="5FCD8A"/>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15FA9B6A-9D8F-4A4E-B188-089071672824}"/>
                </a:ext>
              </a:extLst>
            </p:cNvPr>
            <p:cNvCxnSpPr>
              <a:cxnSpLocks/>
            </p:cNvCxnSpPr>
            <p:nvPr/>
          </p:nvCxnSpPr>
          <p:spPr>
            <a:xfrm>
              <a:off x="9601980" y="686292"/>
              <a:ext cx="993054" cy="823669"/>
            </a:xfrm>
            <a:prstGeom prst="line">
              <a:avLst/>
            </a:prstGeom>
            <a:ln w="25400">
              <a:solidFill>
                <a:srgbClr val="5FCD8A"/>
              </a:solidFill>
            </a:ln>
          </p:spPr>
          <p:style>
            <a:lnRef idx="1">
              <a:schemeClr val="accent1"/>
            </a:lnRef>
            <a:fillRef idx="0">
              <a:schemeClr val="accent1"/>
            </a:fillRef>
            <a:effectRef idx="0">
              <a:schemeClr val="accent1"/>
            </a:effectRef>
            <a:fontRef idx="minor">
              <a:schemeClr val="tx1"/>
            </a:fontRef>
          </p:style>
        </p:cxnSp>
      </p:grpSp>
      <p:grpSp>
        <p:nvGrpSpPr>
          <p:cNvPr id="67" name="Gruppieren 66">
            <a:extLst>
              <a:ext uri="{FF2B5EF4-FFF2-40B4-BE49-F238E27FC236}">
                <a16:creationId xmlns:a16="http://schemas.microsoft.com/office/drawing/2014/main" id="{1BE073BC-5ABB-4E26-B3F5-05FAD0E3CBC1}"/>
              </a:ext>
            </a:extLst>
          </p:cNvPr>
          <p:cNvGrpSpPr>
            <a:grpSpLocks noChangeAspect="1"/>
          </p:cNvGrpSpPr>
          <p:nvPr/>
        </p:nvGrpSpPr>
        <p:grpSpPr>
          <a:xfrm rot="16200000">
            <a:off x="2383258" y="3502938"/>
            <a:ext cx="1337824" cy="302503"/>
            <a:chOff x="8617260" y="686292"/>
            <a:chExt cx="1977774" cy="823669"/>
          </a:xfrm>
        </p:grpSpPr>
        <p:cxnSp>
          <p:nvCxnSpPr>
            <p:cNvPr id="68" name="Gerader Verbinder 67">
              <a:extLst>
                <a:ext uri="{FF2B5EF4-FFF2-40B4-BE49-F238E27FC236}">
                  <a16:creationId xmlns:a16="http://schemas.microsoft.com/office/drawing/2014/main" id="{209B7BD6-9577-4AB1-AB5C-20270B4449D7}"/>
                </a:ext>
              </a:extLst>
            </p:cNvPr>
            <p:cNvCxnSpPr>
              <a:cxnSpLocks/>
            </p:cNvCxnSpPr>
            <p:nvPr/>
          </p:nvCxnSpPr>
          <p:spPr>
            <a:xfrm flipV="1">
              <a:off x="8617260" y="686294"/>
              <a:ext cx="993061" cy="823666"/>
            </a:xfrm>
            <a:prstGeom prst="line">
              <a:avLst/>
            </a:prstGeom>
            <a:ln w="25400">
              <a:solidFill>
                <a:srgbClr val="5FCD8A"/>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ED3E3824-FF9B-4ACE-9D62-7BBDB5FE235C}"/>
                </a:ext>
              </a:extLst>
            </p:cNvPr>
            <p:cNvCxnSpPr>
              <a:cxnSpLocks/>
            </p:cNvCxnSpPr>
            <p:nvPr/>
          </p:nvCxnSpPr>
          <p:spPr>
            <a:xfrm>
              <a:off x="9601980" y="686292"/>
              <a:ext cx="993054" cy="823669"/>
            </a:xfrm>
            <a:prstGeom prst="line">
              <a:avLst/>
            </a:prstGeom>
            <a:ln w="25400">
              <a:solidFill>
                <a:srgbClr val="5FCD8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1664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11233148" cy="932854"/>
          </a:xfrm>
        </p:spPr>
        <p:txBody>
          <a:bodyPr/>
          <a:lstStyle/>
          <a:p>
            <a:r>
              <a:rPr lang="de-DE" dirty="0"/>
              <a:t>Das erwarten Mitarbeiter von einer </a:t>
            </a:r>
            <a:br>
              <a:rPr lang="de-DE" dirty="0"/>
            </a:br>
            <a:r>
              <a:rPr lang="de-DE" dirty="0"/>
              <a:t>Betriebsrente</a:t>
            </a:r>
            <a:r>
              <a:rPr lang="de-DE" baseline="30000" dirty="0"/>
              <a:t>1</a:t>
            </a:r>
            <a:br>
              <a:rPr lang="de-DE" baseline="30000" dirty="0"/>
            </a:br>
            <a:endParaRPr lang="de-DE" dirty="0"/>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23</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pPr lvl="0">
              <a:buClr>
                <a:srgbClr val="003781"/>
              </a:buClr>
            </a:pPr>
            <a:r>
              <a:rPr lang="de-DE" dirty="0"/>
              <a:t>Betriebliche Altersversorgung | Arbeitgeberfinanzierung</a:t>
            </a:r>
          </a:p>
        </p:txBody>
      </p:sp>
      <p:sp>
        <p:nvSpPr>
          <p:cNvPr id="16" name="Rechteck 15">
            <a:extLst>
              <a:ext uri="{FF2B5EF4-FFF2-40B4-BE49-F238E27FC236}">
                <a16:creationId xmlns:a16="http://schemas.microsoft.com/office/drawing/2014/main" id="{36989522-B094-4F3D-BA5C-94A31B3A09F4}"/>
              </a:ext>
            </a:extLst>
          </p:cNvPr>
          <p:cNvSpPr/>
          <p:nvPr/>
        </p:nvSpPr>
        <p:spPr>
          <a:xfrm>
            <a:off x="-134725" y="5764769"/>
            <a:ext cx="11233150" cy="287961"/>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rgbClr val="13A0D3"/>
                </a:solidFill>
              </a:rPr>
              <a:t>Es braucht mehr als gesetzliche Standards!</a:t>
            </a:r>
          </a:p>
        </p:txBody>
      </p:sp>
      <p:sp>
        <p:nvSpPr>
          <p:cNvPr id="13" name="TextBox 16">
            <a:extLst>
              <a:ext uri="{FF2B5EF4-FFF2-40B4-BE49-F238E27FC236}">
                <a16:creationId xmlns:a16="http://schemas.microsoft.com/office/drawing/2014/main" id="{A12F9A70-7A08-449C-98BD-EAE2BDBC684D}"/>
              </a:ext>
            </a:extLst>
          </p:cNvPr>
          <p:cNvSpPr txBox="1"/>
          <p:nvPr/>
        </p:nvSpPr>
        <p:spPr>
          <a:xfrm>
            <a:off x="479426" y="2067788"/>
            <a:ext cx="5508624" cy="545758"/>
          </a:xfrm>
          <a:prstGeom prst="rect">
            <a:avLst/>
          </a:prstGeom>
          <a:noFill/>
          <a:ln w="19050">
            <a:noFill/>
          </a:ln>
        </p:spPr>
        <p:txBody>
          <a:bodyPr wrap="square" lIns="144000" tIns="61200" rIns="144000" bIns="60960" rtlCol="0" anchor="ctr" anchorCtr="0">
            <a:noAutofit/>
          </a:bodyPr>
          <a:lstStyle/>
          <a:p>
            <a:pPr lvl="0">
              <a:lnSpc>
                <a:spcPts val="1920"/>
              </a:lnSpc>
              <a:spcBef>
                <a:spcPts val="200"/>
              </a:spcBef>
            </a:pPr>
            <a:r>
              <a:rPr lang="de-DE" sz="1400" b="1" dirty="0">
                <a:solidFill>
                  <a:schemeClr val="bg1"/>
                </a:solidFill>
              </a:rPr>
              <a:t>Anforderungen von Mitarbeitern an eine Betriebsrente</a:t>
            </a:r>
            <a:r>
              <a:rPr lang="de-DE" sz="1000" b="1" baseline="42000" dirty="0">
                <a:solidFill>
                  <a:schemeClr val="bg1"/>
                </a:solidFill>
              </a:rPr>
              <a:t>1</a:t>
            </a:r>
          </a:p>
        </p:txBody>
      </p:sp>
      <p:sp>
        <p:nvSpPr>
          <p:cNvPr id="17" name="TextBox 16">
            <a:extLst>
              <a:ext uri="{FF2B5EF4-FFF2-40B4-BE49-F238E27FC236}">
                <a16:creationId xmlns:a16="http://schemas.microsoft.com/office/drawing/2014/main" id="{32AD5E15-239E-43DB-886E-D9CF3A7BB15D}"/>
              </a:ext>
            </a:extLst>
          </p:cNvPr>
          <p:cNvSpPr txBox="1"/>
          <p:nvPr/>
        </p:nvSpPr>
        <p:spPr>
          <a:xfrm>
            <a:off x="6203950" y="2067721"/>
            <a:ext cx="5508624" cy="545758"/>
          </a:xfrm>
          <a:prstGeom prst="rect">
            <a:avLst/>
          </a:prstGeom>
          <a:noFill/>
          <a:ln w="19050">
            <a:noFill/>
          </a:ln>
        </p:spPr>
        <p:txBody>
          <a:bodyPr wrap="square" lIns="144000" tIns="61200" rIns="144000" bIns="60960" rtlCol="0" anchor="ctr" anchorCtr="0">
            <a:noAutofit/>
          </a:bodyPr>
          <a:lstStyle/>
          <a:p>
            <a:pPr lvl="0" algn="ctr"/>
            <a:r>
              <a:rPr lang="de-DE" sz="1400" b="1" dirty="0">
                <a:solidFill>
                  <a:schemeClr val="bg1"/>
                </a:solidFill>
              </a:rPr>
              <a:t>Das hat die Mitarbeiter für eine betriebliche </a:t>
            </a:r>
            <a:br>
              <a:rPr lang="de-DE" sz="1400" b="1" dirty="0">
                <a:solidFill>
                  <a:schemeClr val="bg1"/>
                </a:solidFill>
              </a:rPr>
            </a:br>
            <a:r>
              <a:rPr lang="de-DE" sz="1400" b="1" dirty="0">
                <a:solidFill>
                  <a:schemeClr val="bg1"/>
                </a:solidFill>
              </a:rPr>
              <a:t>Altersversorgung am meisten überzeugt</a:t>
            </a:r>
            <a:r>
              <a:rPr lang="de-DE" sz="1400" b="1" baseline="30000" dirty="0">
                <a:solidFill>
                  <a:schemeClr val="bg1"/>
                </a:solidFill>
              </a:rPr>
              <a:t>2</a:t>
            </a:r>
          </a:p>
        </p:txBody>
      </p:sp>
      <p:pic>
        <p:nvPicPr>
          <p:cNvPr id="20" name="Picture 2">
            <a:extLst>
              <a:ext uri="{FF2B5EF4-FFF2-40B4-BE49-F238E27FC236}">
                <a16:creationId xmlns:a16="http://schemas.microsoft.com/office/drawing/2014/main" id="{CEA46597-AF1F-4AB9-BFAA-18E714D440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92" b="5321"/>
          <a:stretch/>
        </p:blipFill>
        <p:spPr bwMode="auto">
          <a:xfrm>
            <a:off x="1337090" y="3147635"/>
            <a:ext cx="3793292" cy="164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ieren 23">
            <a:extLst>
              <a:ext uri="{FF2B5EF4-FFF2-40B4-BE49-F238E27FC236}">
                <a16:creationId xmlns:a16="http://schemas.microsoft.com/office/drawing/2014/main" id="{778D3935-87F0-4B82-93EB-BA0B049B3A32}"/>
              </a:ext>
            </a:extLst>
          </p:cNvPr>
          <p:cNvGrpSpPr>
            <a:grpSpLocks noChangeAspect="1"/>
          </p:cNvGrpSpPr>
          <p:nvPr/>
        </p:nvGrpSpPr>
        <p:grpSpPr>
          <a:xfrm>
            <a:off x="11180965" y="1302853"/>
            <a:ext cx="525230" cy="525600"/>
            <a:chOff x="10455168" y="2528192"/>
            <a:chExt cx="328296" cy="328528"/>
          </a:xfrm>
          <a:solidFill>
            <a:schemeClr val="bg1"/>
          </a:solidFill>
        </p:grpSpPr>
        <p:sp>
          <p:nvSpPr>
            <p:cNvPr id="25" name="Freihandform 1648">
              <a:extLst>
                <a:ext uri="{FF2B5EF4-FFF2-40B4-BE49-F238E27FC236}">
                  <a16:creationId xmlns:a16="http://schemas.microsoft.com/office/drawing/2014/main" id="{8E790B10-9FF2-416E-90F3-E6F8F472B6AC}"/>
                </a:ext>
              </a:extLst>
            </p:cNvPr>
            <p:cNvSpPr/>
            <p:nvPr/>
          </p:nvSpPr>
          <p:spPr>
            <a:xfrm>
              <a:off x="1045516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6" name="Freihandform 1649">
              <a:extLst>
                <a:ext uri="{FF2B5EF4-FFF2-40B4-BE49-F238E27FC236}">
                  <a16:creationId xmlns:a16="http://schemas.microsoft.com/office/drawing/2014/main" id="{E4A3B79E-A0D7-461F-8F9C-46B51003CC02}"/>
                </a:ext>
              </a:extLst>
            </p:cNvPr>
            <p:cNvSpPr/>
            <p:nvPr/>
          </p:nvSpPr>
          <p:spPr>
            <a:xfrm>
              <a:off x="10521061" y="2618531"/>
              <a:ext cx="196745" cy="147151"/>
            </a:xfrm>
            <a:custGeom>
              <a:avLst/>
              <a:gdLst/>
              <a:ahLst/>
              <a:cxnLst>
                <a:cxn ang="3cd4">
                  <a:pos x="hc" y="t"/>
                </a:cxn>
                <a:cxn ang="cd2">
                  <a:pos x="l" y="vc"/>
                </a:cxn>
                <a:cxn ang="cd4">
                  <a:pos x="hc" y="b"/>
                </a:cxn>
                <a:cxn ang="0">
                  <a:pos x="r" y="vc"/>
                </a:cxn>
              </a:cxnLst>
              <a:rect l="l" t="t" r="r" b="b"/>
              <a:pathLst>
                <a:path w="846" h="633">
                  <a:moveTo>
                    <a:pt x="722" y="310"/>
                  </a:moveTo>
                  <a:lnTo>
                    <a:pt x="536" y="123"/>
                  </a:lnTo>
                  <a:lnTo>
                    <a:pt x="616" y="41"/>
                  </a:lnTo>
                  <a:lnTo>
                    <a:pt x="802" y="229"/>
                  </a:lnTo>
                  <a:close/>
                  <a:moveTo>
                    <a:pt x="606" y="392"/>
                  </a:moveTo>
                  <a:cubicBezTo>
                    <a:pt x="582" y="367"/>
                    <a:pt x="532" y="312"/>
                    <a:pt x="506" y="290"/>
                  </a:cubicBezTo>
                  <a:cubicBezTo>
                    <a:pt x="491" y="278"/>
                    <a:pt x="472" y="263"/>
                    <a:pt x="455" y="261"/>
                  </a:cubicBezTo>
                  <a:cubicBezTo>
                    <a:pt x="441" y="257"/>
                    <a:pt x="415" y="267"/>
                    <a:pt x="407" y="271"/>
                  </a:cubicBezTo>
                  <a:cubicBezTo>
                    <a:pt x="396" y="276"/>
                    <a:pt x="379" y="295"/>
                    <a:pt x="373" y="301"/>
                  </a:cubicBezTo>
                  <a:cubicBezTo>
                    <a:pt x="369" y="303"/>
                    <a:pt x="366" y="305"/>
                    <a:pt x="360" y="305"/>
                  </a:cubicBezTo>
                  <a:cubicBezTo>
                    <a:pt x="356" y="305"/>
                    <a:pt x="352" y="303"/>
                    <a:pt x="350" y="301"/>
                  </a:cubicBezTo>
                  <a:cubicBezTo>
                    <a:pt x="343" y="295"/>
                    <a:pt x="343" y="284"/>
                    <a:pt x="350" y="278"/>
                  </a:cubicBezTo>
                  <a:lnTo>
                    <a:pt x="409" y="221"/>
                  </a:lnTo>
                  <a:lnTo>
                    <a:pt x="419" y="214"/>
                  </a:lnTo>
                  <a:lnTo>
                    <a:pt x="532" y="168"/>
                  </a:lnTo>
                  <a:lnTo>
                    <a:pt x="669" y="307"/>
                  </a:lnTo>
                  <a:close/>
                  <a:moveTo>
                    <a:pt x="593" y="458"/>
                  </a:moveTo>
                  <a:cubicBezTo>
                    <a:pt x="589" y="462"/>
                    <a:pt x="584" y="464"/>
                    <a:pt x="580" y="464"/>
                  </a:cubicBezTo>
                  <a:lnTo>
                    <a:pt x="565" y="464"/>
                  </a:lnTo>
                  <a:cubicBezTo>
                    <a:pt x="557" y="464"/>
                    <a:pt x="548" y="473"/>
                    <a:pt x="548" y="481"/>
                  </a:cubicBezTo>
                  <a:lnTo>
                    <a:pt x="548" y="496"/>
                  </a:lnTo>
                  <a:cubicBezTo>
                    <a:pt x="546" y="500"/>
                    <a:pt x="544" y="504"/>
                    <a:pt x="542" y="509"/>
                  </a:cubicBezTo>
                  <a:cubicBezTo>
                    <a:pt x="538" y="511"/>
                    <a:pt x="534" y="513"/>
                    <a:pt x="529" y="513"/>
                  </a:cubicBezTo>
                  <a:lnTo>
                    <a:pt x="515" y="513"/>
                  </a:lnTo>
                  <a:cubicBezTo>
                    <a:pt x="506" y="513"/>
                    <a:pt x="498" y="521"/>
                    <a:pt x="498" y="530"/>
                  </a:cubicBezTo>
                  <a:lnTo>
                    <a:pt x="496" y="545"/>
                  </a:lnTo>
                  <a:cubicBezTo>
                    <a:pt x="496" y="549"/>
                    <a:pt x="493" y="553"/>
                    <a:pt x="491" y="557"/>
                  </a:cubicBezTo>
                  <a:cubicBezTo>
                    <a:pt x="487" y="559"/>
                    <a:pt x="479" y="564"/>
                    <a:pt x="474" y="564"/>
                  </a:cubicBezTo>
                  <a:cubicBezTo>
                    <a:pt x="466" y="564"/>
                    <a:pt x="457" y="572"/>
                    <a:pt x="457" y="580"/>
                  </a:cubicBezTo>
                  <a:cubicBezTo>
                    <a:pt x="457" y="589"/>
                    <a:pt x="455" y="597"/>
                    <a:pt x="443" y="600"/>
                  </a:cubicBezTo>
                  <a:lnTo>
                    <a:pt x="430" y="593"/>
                  </a:lnTo>
                  <a:lnTo>
                    <a:pt x="432" y="591"/>
                  </a:lnTo>
                  <a:cubicBezTo>
                    <a:pt x="441" y="580"/>
                    <a:pt x="447" y="570"/>
                    <a:pt x="449" y="555"/>
                  </a:cubicBezTo>
                  <a:cubicBezTo>
                    <a:pt x="449" y="542"/>
                    <a:pt x="445" y="528"/>
                    <a:pt x="434" y="519"/>
                  </a:cubicBezTo>
                  <a:cubicBezTo>
                    <a:pt x="428" y="511"/>
                    <a:pt x="415" y="506"/>
                    <a:pt x="402" y="504"/>
                  </a:cubicBezTo>
                  <a:cubicBezTo>
                    <a:pt x="402" y="494"/>
                    <a:pt x="398" y="483"/>
                    <a:pt x="390" y="475"/>
                  </a:cubicBezTo>
                  <a:cubicBezTo>
                    <a:pt x="381" y="464"/>
                    <a:pt x="371" y="462"/>
                    <a:pt x="358" y="460"/>
                  </a:cubicBezTo>
                  <a:cubicBezTo>
                    <a:pt x="358" y="447"/>
                    <a:pt x="354" y="437"/>
                    <a:pt x="345" y="428"/>
                  </a:cubicBezTo>
                  <a:cubicBezTo>
                    <a:pt x="337" y="420"/>
                    <a:pt x="326" y="415"/>
                    <a:pt x="314" y="415"/>
                  </a:cubicBezTo>
                  <a:cubicBezTo>
                    <a:pt x="311" y="403"/>
                    <a:pt x="307" y="392"/>
                    <a:pt x="301" y="384"/>
                  </a:cubicBezTo>
                  <a:cubicBezTo>
                    <a:pt x="290" y="373"/>
                    <a:pt x="280" y="369"/>
                    <a:pt x="265" y="369"/>
                  </a:cubicBezTo>
                  <a:cubicBezTo>
                    <a:pt x="250" y="369"/>
                    <a:pt x="237" y="375"/>
                    <a:pt x="229" y="386"/>
                  </a:cubicBezTo>
                  <a:lnTo>
                    <a:pt x="174" y="307"/>
                  </a:lnTo>
                  <a:lnTo>
                    <a:pt x="314" y="170"/>
                  </a:lnTo>
                  <a:lnTo>
                    <a:pt x="377" y="202"/>
                  </a:lnTo>
                  <a:lnTo>
                    <a:pt x="326" y="252"/>
                  </a:lnTo>
                  <a:cubicBezTo>
                    <a:pt x="305" y="271"/>
                    <a:pt x="305" y="303"/>
                    <a:pt x="324" y="324"/>
                  </a:cubicBezTo>
                  <a:cubicBezTo>
                    <a:pt x="335" y="335"/>
                    <a:pt x="347" y="339"/>
                    <a:pt x="360" y="341"/>
                  </a:cubicBezTo>
                  <a:cubicBezTo>
                    <a:pt x="375" y="339"/>
                    <a:pt x="388" y="335"/>
                    <a:pt x="398" y="326"/>
                  </a:cubicBezTo>
                  <a:cubicBezTo>
                    <a:pt x="409" y="316"/>
                    <a:pt x="419" y="305"/>
                    <a:pt x="424" y="303"/>
                  </a:cubicBezTo>
                  <a:cubicBezTo>
                    <a:pt x="430" y="299"/>
                    <a:pt x="445" y="295"/>
                    <a:pt x="449" y="295"/>
                  </a:cubicBezTo>
                  <a:cubicBezTo>
                    <a:pt x="453" y="297"/>
                    <a:pt x="462" y="301"/>
                    <a:pt x="485" y="318"/>
                  </a:cubicBezTo>
                  <a:cubicBezTo>
                    <a:pt x="515" y="343"/>
                    <a:pt x="591" y="428"/>
                    <a:pt x="591" y="430"/>
                  </a:cubicBezTo>
                  <a:cubicBezTo>
                    <a:pt x="593" y="430"/>
                    <a:pt x="593" y="432"/>
                    <a:pt x="595" y="432"/>
                  </a:cubicBezTo>
                  <a:lnTo>
                    <a:pt x="597" y="437"/>
                  </a:lnTo>
                  <a:cubicBezTo>
                    <a:pt x="597" y="439"/>
                    <a:pt x="599" y="443"/>
                    <a:pt x="597" y="447"/>
                  </a:cubicBezTo>
                  <a:cubicBezTo>
                    <a:pt x="597" y="451"/>
                    <a:pt x="595" y="456"/>
                    <a:pt x="593" y="458"/>
                  </a:cubicBezTo>
                  <a:close/>
                  <a:moveTo>
                    <a:pt x="407" y="566"/>
                  </a:moveTo>
                  <a:lnTo>
                    <a:pt x="388" y="583"/>
                  </a:lnTo>
                  <a:cubicBezTo>
                    <a:pt x="385" y="587"/>
                    <a:pt x="381" y="589"/>
                    <a:pt x="375" y="589"/>
                  </a:cubicBezTo>
                  <a:cubicBezTo>
                    <a:pt x="373" y="589"/>
                    <a:pt x="369" y="589"/>
                    <a:pt x="366" y="585"/>
                  </a:cubicBezTo>
                  <a:cubicBezTo>
                    <a:pt x="364" y="583"/>
                    <a:pt x="362" y="578"/>
                    <a:pt x="362" y="576"/>
                  </a:cubicBezTo>
                  <a:cubicBezTo>
                    <a:pt x="364" y="570"/>
                    <a:pt x="366" y="566"/>
                    <a:pt x="369" y="564"/>
                  </a:cubicBezTo>
                  <a:lnTo>
                    <a:pt x="388" y="545"/>
                  </a:lnTo>
                  <a:cubicBezTo>
                    <a:pt x="392" y="542"/>
                    <a:pt x="396" y="540"/>
                    <a:pt x="400" y="540"/>
                  </a:cubicBezTo>
                  <a:cubicBezTo>
                    <a:pt x="402" y="540"/>
                    <a:pt x="407" y="540"/>
                    <a:pt x="409" y="542"/>
                  </a:cubicBezTo>
                  <a:cubicBezTo>
                    <a:pt x="413" y="547"/>
                    <a:pt x="413" y="551"/>
                    <a:pt x="413" y="553"/>
                  </a:cubicBezTo>
                  <a:cubicBezTo>
                    <a:pt x="413" y="557"/>
                    <a:pt x="411" y="561"/>
                    <a:pt x="407" y="566"/>
                  </a:cubicBezTo>
                  <a:close/>
                  <a:moveTo>
                    <a:pt x="343" y="538"/>
                  </a:moveTo>
                  <a:cubicBezTo>
                    <a:pt x="339" y="542"/>
                    <a:pt x="335" y="545"/>
                    <a:pt x="330" y="545"/>
                  </a:cubicBezTo>
                  <a:cubicBezTo>
                    <a:pt x="328" y="545"/>
                    <a:pt x="324" y="542"/>
                    <a:pt x="322" y="540"/>
                  </a:cubicBezTo>
                  <a:cubicBezTo>
                    <a:pt x="318" y="536"/>
                    <a:pt x="318" y="534"/>
                    <a:pt x="318" y="530"/>
                  </a:cubicBezTo>
                  <a:cubicBezTo>
                    <a:pt x="318" y="525"/>
                    <a:pt x="320" y="521"/>
                    <a:pt x="324" y="517"/>
                  </a:cubicBezTo>
                  <a:lnTo>
                    <a:pt x="343" y="500"/>
                  </a:lnTo>
                  <a:cubicBezTo>
                    <a:pt x="345" y="496"/>
                    <a:pt x="350" y="494"/>
                    <a:pt x="356" y="494"/>
                  </a:cubicBezTo>
                  <a:cubicBezTo>
                    <a:pt x="358" y="494"/>
                    <a:pt x="362" y="496"/>
                    <a:pt x="364" y="498"/>
                  </a:cubicBezTo>
                  <a:cubicBezTo>
                    <a:pt x="369" y="502"/>
                    <a:pt x="369" y="504"/>
                    <a:pt x="369" y="509"/>
                  </a:cubicBezTo>
                  <a:cubicBezTo>
                    <a:pt x="369" y="513"/>
                    <a:pt x="366" y="517"/>
                    <a:pt x="362" y="521"/>
                  </a:cubicBezTo>
                  <a:close/>
                  <a:moveTo>
                    <a:pt x="299" y="494"/>
                  </a:moveTo>
                  <a:cubicBezTo>
                    <a:pt x="294" y="496"/>
                    <a:pt x="290" y="498"/>
                    <a:pt x="286" y="498"/>
                  </a:cubicBezTo>
                  <a:cubicBezTo>
                    <a:pt x="284" y="500"/>
                    <a:pt x="280" y="498"/>
                    <a:pt x="275" y="496"/>
                  </a:cubicBezTo>
                  <a:cubicBezTo>
                    <a:pt x="273" y="492"/>
                    <a:pt x="273" y="487"/>
                    <a:pt x="273" y="485"/>
                  </a:cubicBezTo>
                  <a:cubicBezTo>
                    <a:pt x="273" y="481"/>
                    <a:pt x="275" y="477"/>
                    <a:pt x="280" y="473"/>
                  </a:cubicBezTo>
                  <a:lnTo>
                    <a:pt x="297" y="456"/>
                  </a:lnTo>
                  <a:cubicBezTo>
                    <a:pt x="301" y="451"/>
                    <a:pt x="305" y="449"/>
                    <a:pt x="309" y="449"/>
                  </a:cubicBezTo>
                  <a:lnTo>
                    <a:pt x="311" y="449"/>
                  </a:lnTo>
                  <a:cubicBezTo>
                    <a:pt x="314" y="449"/>
                    <a:pt x="318" y="449"/>
                    <a:pt x="320" y="453"/>
                  </a:cubicBezTo>
                  <a:cubicBezTo>
                    <a:pt x="322" y="456"/>
                    <a:pt x="322" y="460"/>
                    <a:pt x="322" y="462"/>
                  </a:cubicBezTo>
                  <a:cubicBezTo>
                    <a:pt x="322" y="468"/>
                    <a:pt x="320" y="473"/>
                    <a:pt x="316" y="475"/>
                  </a:cubicBezTo>
                  <a:close/>
                  <a:moveTo>
                    <a:pt x="254" y="449"/>
                  </a:moveTo>
                  <a:cubicBezTo>
                    <a:pt x="250" y="451"/>
                    <a:pt x="246" y="453"/>
                    <a:pt x="242" y="453"/>
                  </a:cubicBezTo>
                  <a:cubicBezTo>
                    <a:pt x="239" y="453"/>
                    <a:pt x="235" y="453"/>
                    <a:pt x="231" y="449"/>
                  </a:cubicBezTo>
                  <a:cubicBezTo>
                    <a:pt x="229" y="447"/>
                    <a:pt x="229" y="443"/>
                    <a:pt x="229" y="441"/>
                  </a:cubicBezTo>
                  <a:cubicBezTo>
                    <a:pt x="229" y="437"/>
                    <a:pt x="231" y="432"/>
                    <a:pt x="233" y="428"/>
                  </a:cubicBezTo>
                  <a:lnTo>
                    <a:pt x="235" y="428"/>
                  </a:lnTo>
                  <a:lnTo>
                    <a:pt x="252" y="409"/>
                  </a:lnTo>
                  <a:cubicBezTo>
                    <a:pt x="256" y="407"/>
                    <a:pt x="261" y="405"/>
                    <a:pt x="265" y="405"/>
                  </a:cubicBezTo>
                  <a:cubicBezTo>
                    <a:pt x="269" y="405"/>
                    <a:pt x="271" y="405"/>
                    <a:pt x="275" y="409"/>
                  </a:cubicBezTo>
                  <a:cubicBezTo>
                    <a:pt x="278" y="411"/>
                    <a:pt x="278" y="415"/>
                    <a:pt x="278" y="418"/>
                  </a:cubicBezTo>
                  <a:cubicBezTo>
                    <a:pt x="278" y="422"/>
                    <a:pt x="275" y="426"/>
                    <a:pt x="271" y="430"/>
                  </a:cubicBezTo>
                  <a:close/>
                  <a:moveTo>
                    <a:pt x="123" y="310"/>
                  </a:moveTo>
                  <a:lnTo>
                    <a:pt x="40" y="229"/>
                  </a:lnTo>
                  <a:lnTo>
                    <a:pt x="229" y="41"/>
                  </a:lnTo>
                  <a:lnTo>
                    <a:pt x="309" y="123"/>
                  </a:lnTo>
                  <a:close/>
                  <a:moveTo>
                    <a:pt x="629" y="5"/>
                  </a:moveTo>
                  <a:cubicBezTo>
                    <a:pt x="623" y="-2"/>
                    <a:pt x="610" y="-2"/>
                    <a:pt x="603" y="5"/>
                  </a:cubicBezTo>
                  <a:lnTo>
                    <a:pt x="498" y="111"/>
                  </a:lnTo>
                  <a:cubicBezTo>
                    <a:pt x="491" y="117"/>
                    <a:pt x="491" y="128"/>
                    <a:pt x="498" y="136"/>
                  </a:cubicBezTo>
                  <a:lnTo>
                    <a:pt x="504" y="140"/>
                  </a:lnTo>
                  <a:lnTo>
                    <a:pt x="411" y="178"/>
                  </a:lnTo>
                  <a:lnTo>
                    <a:pt x="339" y="142"/>
                  </a:lnTo>
                  <a:lnTo>
                    <a:pt x="347" y="136"/>
                  </a:lnTo>
                  <a:cubicBezTo>
                    <a:pt x="354" y="128"/>
                    <a:pt x="354" y="117"/>
                    <a:pt x="347" y="111"/>
                  </a:cubicBezTo>
                  <a:lnTo>
                    <a:pt x="242" y="5"/>
                  </a:lnTo>
                  <a:cubicBezTo>
                    <a:pt x="233" y="-2"/>
                    <a:pt x="223" y="-2"/>
                    <a:pt x="216" y="5"/>
                  </a:cubicBezTo>
                  <a:lnTo>
                    <a:pt x="4" y="216"/>
                  </a:lnTo>
                  <a:cubicBezTo>
                    <a:pt x="-1" y="223"/>
                    <a:pt x="-1" y="233"/>
                    <a:pt x="4" y="242"/>
                  </a:cubicBezTo>
                  <a:lnTo>
                    <a:pt x="110" y="348"/>
                  </a:lnTo>
                  <a:cubicBezTo>
                    <a:pt x="112" y="350"/>
                    <a:pt x="119" y="352"/>
                    <a:pt x="123" y="352"/>
                  </a:cubicBezTo>
                  <a:cubicBezTo>
                    <a:pt x="127" y="352"/>
                    <a:pt x="131" y="350"/>
                    <a:pt x="136" y="348"/>
                  </a:cubicBezTo>
                  <a:lnTo>
                    <a:pt x="148" y="333"/>
                  </a:lnTo>
                  <a:lnTo>
                    <a:pt x="203" y="411"/>
                  </a:lnTo>
                  <a:cubicBezTo>
                    <a:pt x="197" y="420"/>
                    <a:pt x="193" y="428"/>
                    <a:pt x="193" y="439"/>
                  </a:cubicBezTo>
                  <a:cubicBezTo>
                    <a:pt x="193" y="451"/>
                    <a:pt x="197" y="464"/>
                    <a:pt x="206" y="475"/>
                  </a:cubicBezTo>
                  <a:cubicBezTo>
                    <a:pt x="214" y="483"/>
                    <a:pt x="225" y="487"/>
                    <a:pt x="237" y="489"/>
                  </a:cubicBezTo>
                  <a:cubicBezTo>
                    <a:pt x="239" y="500"/>
                    <a:pt x="244" y="511"/>
                    <a:pt x="250" y="519"/>
                  </a:cubicBezTo>
                  <a:cubicBezTo>
                    <a:pt x="258" y="528"/>
                    <a:pt x="271" y="534"/>
                    <a:pt x="284" y="534"/>
                  </a:cubicBezTo>
                  <a:cubicBezTo>
                    <a:pt x="284" y="545"/>
                    <a:pt x="288" y="555"/>
                    <a:pt x="297" y="564"/>
                  </a:cubicBezTo>
                  <a:cubicBezTo>
                    <a:pt x="305" y="574"/>
                    <a:pt x="316" y="578"/>
                    <a:pt x="328" y="578"/>
                  </a:cubicBezTo>
                  <a:cubicBezTo>
                    <a:pt x="328" y="591"/>
                    <a:pt x="333" y="602"/>
                    <a:pt x="341" y="610"/>
                  </a:cubicBezTo>
                  <a:cubicBezTo>
                    <a:pt x="350" y="619"/>
                    <a:pt x="362" y="625"/>
                    <a:pt x="375" y="625"/>
                  </a:cubicBezTo>
                  <a:cubicBezTo>
                    <a:pt x="377" y="625"/>
                    <a:pt x="377" y="625"/>
                    <a:pt x="377" y="625"/>
                  </a:cubicBezTo>
                  <a:cubicBezTo>
                    <a:pt x="385" y="623"/>
                    <a:pt x="392" y="621"/>
                    <a:pt x="400" y="619"/>
                  </a:cubicBezTo>
                  <a:lnTo>
                    <a:pt x="432" y="633"/>
                  </a:lnTo>
                  <a:cubicBezTo>
                    <a:pt x="434" y="633"/>
                    <a:pt x="436" y="633"/>
                    <a:pt x="441" y="633"/>
                  </a:cubicBezTo>
                  <a:cubicBezTo>
                    <a:pt x="470" y="633"/>
                    <a:pt x="485" y="614"/>
                    <a:pt x="491" y="595"/>
                  </a:cubicBezTo>
                  <a:cubicBezTo>
                    <a:pt x="500" y="593"/>
                    <a:pt x="508" y="589"/>
                    <a:pt x="515" y="583"/>
                  </a:cubicBezTo>
                  <a:cubicBezTo>
                    <a:pt x="525" y="572"/>
                    <a:pt x="529" y="561"/>
                    <a:pt x="532" y="549"/>
                  </a:cubicBezTo>
                  <a:cubicBezTo>
                    <a:pt x="544" y="547"/>
                    <a:pt x="557" y="542"/>
                    <a:pt x="565" y="534"/>
                  </a:cubicBezTo>
                  <a:cubicBezTo>
                    <a:pt x="576" y="523"/>
                    <a:pt x="580" y="513"/>
                    <a:pt x="582" y="500"/>
                  </a:cubicBezTo>
                  <a:cubicBezTo>
                    <a:pt x="595" y="498"/>
                    <a:pt x="608" y="494"/>
                    <a:pt x="616" y="483"/>
                  </a:cubicBezTo>
                  <a:cubicBezTo>
                    <a:pt x="625" y="475"/>
                    <a:pt x="631" y="464"/>
                    <a:pt x="633" y="453"/>
                  </a:cubicBezTo>
                  <a:cubicBezTo>
                    <a:pt x="635" y="443"/>
                    <a:pt x="633" y="430"/>
                    <a:pt x="629" y="422"/>
                  </a:cubicBezTo>
                  <a:lnTo>
                    <a:pt x="695" y="333"/>
                  </a:lnTo>
                  <a:lnTo>
                    <a:pt x="709" y="348"/>
                  </a:lnTo>
                  <a:cubicBezTo>
                    <a:pt x="714" y="350"/>
                    <a:pt x="718" y="352"/>
                    <a:pt x="722" y="352"/>
                  </a:cubicBezTo>
                  <a:cubicBezTo>
                    <a:pt x="726" y="352"/>
                    <a:pt x="730" y="350"/>
                    <a:pt x="735" y="348"/>
                  </a:cubicBezTo>
                  <a:lnTo>
                    <a:pt x="841" y="242"/>
                  </a:lnTo>
                  <a:cubicBezTo>
                    <a:pt x="847" y="233"/>
                    <a:pt x="847" y="223"/>
                    <a:pt x="841" y="21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7" name="Freihandform 1650">
              <a:extLst>
                <a:ext uri="{FF2B5EF4-FFF2-40B4-BE49-F238E27FC236}">
                  <a16:creationId xmlns:a16="http://schemas.microsoft.com/office/drawing/2014/main" id="{7C98C41F-F4EF-4F37-B657-6A341BD7AC47}"/>
                </a:ext>
              </a:extLst>
            </p:cNvPr>
            <p:cNvSpPr/>
            <p:nvPr/>
          </p:nvSpPr>
          <p:spPr>
            <a:xfrm>
              <a:off x="10545741" y="2667659"/>
              <a:ext cx="7684" cy="8149"/>
            </a:xfrm>
            <a:custGeom>
              <a:avLst/>
              <a:gdLst/>
              <a:ahLst/>
              <a:cxnLst>
                <a:cxn ang="3cd4">
                  <a:pos x="hc" y="t"/>
                </a:cxn>
                <a:cxn ang="cd2">
                  <a:pos x="l" y="vc"/>
                </a:cxn>
                <a:cxn ang="cd4">
                  <a:pos x="hc" y="b"/>
                </a:cxn>
                <a:cxn ang="0">
                  <a:pos x="r" y="vc"/>
                </a:cxn>
              </a:cxnLst>
              <a:rect l="l" t="t" r="r" b="b"/>
              <a:pathLst>
                <a:path w="34" h="36">
                  <a:moveTo>
                    <a:pt x="17" y="0"/>
                  </a:moveTo>
                  <a:cubicBezTo>
                    <a:pt x="6" y="0"/>
                    <a:pt x="0" y="9"/>
                    <a:pt x="0" y="19"/>
                  </a:cubicBezTo>
                  <a:cubicBezTo>
                    <a:pt x="0" y="28"/>
                    <a:pt x="6" y="36"/>
                    <a:pt x="17" y="36"/>
                  </a:cubicBezTo>
                  <a:cubicBezTo>
                    <a:pt x="28" y="36"/>
                    <a:pt x="34" y="28"/>
                    <a:pt x="34" y="19"/>
                  </a:cubicBezTo>
                  <a:cubicBezTo>
                    <a:pt x="34" y="9"/>
                    <a:pt x="28" y="0"/>
                    <a:pt x="17"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22" name="Fußzeilenplatzhalter 5">
            <a:extLst>
              <a:ext uri="{FF2B5EF4-FFF2-40B4-BE49-F238E27FC236}">
                <a16:creationId xmlns:a16="http://schemas.microsoft.com/office/drawing/2014/main" id="{27622FAC-44EC-4BFA-BFF4-C332A30262E7}"/>
              </a:ext>
            </a:extLst>
          </p:cNvPr>
          <p:cNvSpPr txBox="1">
            <a:spLocks/>
          </p:cNvSpPr>
          <p:nvPr/>
        </p:nvSpPr>
        <p:spPr>
          <a:xfrm>
            <a:off x="479424" y="6172719"/>
            <a:ext cx="7104673" cy="346026"/>
          </a:xfrm>
          <a:prstGeom prst="rect">
            <a:avLst/>
          </a:prstGeom>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Studie Tower Watson Benefits! Spezial – Höhepunkte der BAV Konferenz 2018.</a:t>
            </a:r>
          </a:p>
          <a:p>
            <a:pPr marL="0" marR="0" lvl="0" indent="0" algn="l" defTabSz="1219170" rtl="0" eaLnBrk="1" fontAlgn="ctr"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2 </a:t>
            </a:r>
            <a:r>
              <a:rPr kumimoji="0" lang="de-DE" sz="800" b="0" i="0" u="none" strike="noStrike" kern="1200" cap="none" spc="0" normalizeH="0" baseline="0" noProof="0" dirty="0">
                <a:ln>
                  <a:noFill/>
                </a:ln>
                <a:solidFill>
                  <a:schemeClr val="bg1"/>
                </a:solidFill>
                <a:effectLst/>
                <a:uLnTx/>
                <a:uFillTx/>
                <a:latin typeface="Arial"/>
                <a:ea typeface="+mn-ea"/>
                <a:cs typeface="+mn-cs"/>
              </a:rPr>
              <a:t>Deloitte: bAV in unsicheren Zeiten - Studie zur betrieblichen Altersversorgung 2020, Stand 10.2020 </a:t>
            </a:r>
          </a:p>
        </p:txBody>
      </p:sp>
      <p:graphicFrame>
        <p:nvGraphicFramePr>
          <p:cNvPr id="23" name="Tabelle 22">
            <a:extLst>
              <a:ext uri="{FF2B5EF4-FFF2-40B4-BE49-F238E27FC236}">
                <a16:creationId xmlns:a16="http://schemas.microsoft.com/office/drawing/2014/main" id="{A1B3D74F-2608-4A97-B74D-64C18018FD7A}"/>
              </a:ext>
            </a:extLst>
          </p:cNvPr>
          <p:cNvGraphicFramePr>
            <a:graphicFrameLocks noGrp="1"/>
          </p:cNvGraphicFramePr>
          <p:nvPr>
            <p:extLst>
              <p:ext uri="{D42A27DB-BD31-4B8C-83A1-F6EECF244321}">
                <p14:modId xmlns:p14="http://schemas.microsoft.com/office/powerpoint/2010/main" val="378954576"/>
              </p:ext>
            </p:extLst>
          </p:nvPr>
        </p:nvGraphicFramePr>
        <p:xfrm>
          <a:off x="7132704" y="2469700"/>
          <a:ext cx="4445373" cy="3363987"/>
        </p:xfrm>
        <a:graphic>
          <a:graphicData uri="http://schemas.openxmlformats.org/drawingml/2006/table">
            <a:tbl>
              <a:tblPr firstRow="1" bandRow="1">
                <a:tableStyleId>{5C22544A-7EE6-4342-B048-85BDC9FD1C3A}</a:tableStyleId>
              </a:tblPr>
              <a:tblGrid>
                <a:gridCol w="1092263">
                  <a:extLst>
                    <a:ext uri="{9D8B030D-6E8A-4147-A177-3AD203B41FA5}">
                      <a16:colId xmlns:a16="http://schemas.microsoft.com/office/drawing/2014/main" val="20000"/>
                    </a:ext>
                  </a:extLst>
                </a:gridCol>
                <a:gridCol w="3353110">
                  <a:extLst>
                    <a:ext uri="{9D8B030D-6E8A-4147-A177-3AD203B41FA5}">
                      <a16:colId xmlns:a16="http://schemas.microsoft.com/office/drawing/2014/main" val="20001"/>
                    </a:ext>
                  </a:extLst>
                </a:gridCol>
              </a:tblGrid>
              <a:tr h="905151">
                <a:tc>
                  <a:txBody>
                    <a:bodyPr/>
                    <a:lstStyle/>
                    <a:p>
                      <a:pPr algn="ctr"/>
                      <a:r>
                        <a:rPr lang="de-DE" sz="2800" b="1" dirty="0">
                          <a:solidFill>
                            <a:schemeClr val="accent4"/>
                          </a:solidFill>
                        </a:rPr>
                        <a:t>36 </a:t>
                      </a:r>
                      <a:r>
                        <a:rPr lang="de-DE" b="1" dirty="0">
                          <a:solidFill>
                            <a:schemeClr val="accent4"/>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de-DE" sz="1400" b="0" dirty="0">
                        <a:solidFill>
                          <a:schemeClr val="bg1"/>
                        </a:solidFill>
                      </a:endParaRPr>
                    </a:p>
                    <a:p>
                      <a:pPr marL="0" marR="0" indent="0" algn="l" defTabSz="1219170" rtl="0" eaLnBrk="1" fontAlgn="auto" latinLnBrk="0" hangingPunct="1">
                        <a:lnSpc>
                          <a:spcPct val="100000"/>
                        </a:lnSpc>
                        <a:spcBef>
                          <a:spcPts val="0"/>
                        </a:spcBef>
                        <a:spcAft>
                          <a:spcPts val="0"/>
                        </a:spcAft>
                        <a:buClrTx/>
                        <a:buSzTx/>
                        <a:buFontTx/>
                        <a:buNone/>
                        <a:tabLst/>
                        <a:defRPr/>
                      </a:pPr>
                      <a:r>
                        <a:rPr lang="de-DE" sz="1400" b="0" dirty="0">
                          <a:solidFill>
                            <a:schemeClr val="bg1"/>
                          </a:solidFill>
                        </a:rPr>
                        <a:t>Arbeitgeber-Zuschuss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19612">
                <a:tc>
                  <a:txBody>
                    <a:bodyPr/>
                    <a:lstStyle/>
                    <a:p>
                      <a:pPr algn="ctr"/>
                      <a:r>
                        <a:rPr lang="de-DE" sz="2400" b="1" kern="1200" dirty="0">
                          <a:solidFill>
                            <a:schemeClr val="accent4"/>
                          </a:solidFill>
                          <a:latin typeface="+mn-lt"/>
                          <a:ea typeface="+mn-ea"/>
                          <a:cs typeface="+mn-cs"/>
                        </a:rPr>
                        <a:t>18% </a:t>
                      </a:r>
                      <a:endParaRPr lang="de-DE" b="1" dirty="0">
                        <a:solidFill>
                          <a:schemeClr val="accent4"/>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de-DE" sz="1400" b="0" kern="1200" dirty="0">
                          <a:solidFill>
                            <a:schemeClr val="bg1"/>
                          </a:solidFill>
                          <a:latin typeface="+mn-lt"/>
                          <a:ea typeface="+mn-ea"/>
                          <a:cs typeface="+mn-cs"/>
                        </a:rPr>
                        <a:t>Steuervorteile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7239091"/>
                  </a:ext>
                </a:extLst>
              </a:tr>
              <a:tr h="819612">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accent4"/>
                          </a:solidFill>
                          <a:latin typeface="+mn-lt"/>
                          <a:ea typeface="+mn-ea"/>
                          <a:cs typeface="+mn-cs"/>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de-DE" sz="1400" b="0" kern="1200" dirty="0">
                          <a:solidFill>
                            <a:schemeClr val="bg1"/>
                          </a:solidFill>
                          <a:latin typeface="+mn-lt"/>
                          <a:ea typeface="+mn-ea"/>
                          <a:cs typeface="+mn-cs"/>
                        </a:rPr>
                        <a:t>Vorsorgegedanke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9612">
                <a:tc>
                  <a:txBody>
                    <a:bodyPr/>
                    <a:lstStyle/>
                    <a:p>
                      <a:pPr algn="ctr"/>
                      <a:r>
                        <a:rPr lang="de-DE" sz="1000" b="1" dirty="0">
                          <a:solidFill>
                            <a:schemeClr val="accent4"/>
                          </a:solidFill>
                        </a:rPr>
                        <a:t> </a:t>
                      </a:r>
                      <a:r>
                        <a:rPr lang="de-DE" b="1" dirty="0">
                          <a:solidFill>
                            <a:schemeClr val="accent4"/>
                          </a:solidFill>
                        </a:rPr>
                        <a:t>7 %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de-DE" sz="1400" b="0" kern="1200" dirty="0">
                          <a:solidFill>
                            <a:schemeClr val="bg1"/>
                          </a:solidFill>
                          <a:latin typeface="+mn-lt"/>
                          <a:ea typeface="+mn-ea"/>
                          <a:cs typeface="+mn-cs"/>
                        </a:rPr>
                        <a:t>Gute Renditen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8" name="Rechteck 17">
            <a:extLst>
              <a:ext uri="{FF2B5EF4-FFF2-40B4-BE49-F238E27FC236}">
                <a16:creationId xmlns:a16="http://schemas.microsoft.com/office/drawing/2014/main" id="{632BEA0F-5EF5-45A0-AAF7-B0F5D6710230}"/>
              </a:ext>
            </a:extLst>
          </p:cNvPr>
          <p:cNvSpPr/>
          <p:nvPr/>
        </p:nvSpPr>
        <p:spPr>
          <a:xfrm>
            <a:off x="6203949" y="2067721"/>
            <a:ext cx="5507517" cy="35616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249A99C8-8FED-4CDE-A1C2-60D174216876}"/>
              </a:ext>
            </a:extLst>
          </p:cNvPr>
          <p:cNvSpPr/>
          <p:nvPr/>
        </p:nvSpPr>
        <p:spPr>
          <a:xfrm>
            <a:off x="480533" y="2067721"/>
            <a:ext cx="5507517" cy="35616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solidFill>
            </a:endParaRPr>
          </a:p>
        </p:txBody>
      </p:sp>
    </p:spTree>
    <p:extLst>
      <p:ext uri="{BB962C8B-B14F-4D97-AF65-F5344CB8AC3E}">
        <p14:creationId xmlns:p14="http://schemas.microsoft.com/office/powerpoint/2010/main" val="422020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9540873" cy="932854"/>
          </a:xfrm>
        </p:spPr>
        <p:txBody>
          <a:bodyPr/>
          <a:lstStyle/>
          <a:p>
            <a:r>
              <a:rPr lang="de-DE" dirty="0"/>
              <a:t>Mögliche Modelle der </a:t>
            </a:r>
            <a:br>
              <a:rPr lang="de-DE" dirty="0"/>
            </a:br>
            <a:r>
              <a:rPr lang="de-DE" dirty="0" err="1"/>
              <a:t>bAV</a:t>
            </a:r>
            <a:r>
              <a:rPr lang="de-DE" dirty="0"/>
              <a:t>-Mitarbeiterbindung 1/3</a:t>
            </a:r>
            <a:br>
              <a:rPr lang="de-DE" dirty="0"/>
            </a:br>
            <a:endParaRPr lang="de-DE" dirty="0"/>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24</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pPr lvl="0">
              <a:buClr>
                <a:srgbClr val="003781"/>
              </a:buClr>
            </a:pPr>
            <a:r>
              <a:rPr lang="de-DE" dirty="0"/>
              <a:t>Betriebliche Altersversorgung | Arbeitgeberfinanzierung</a:t>
            </a:r>
          </a:p>
        </p:txBody>
      </p:sp>
      <p:grpSp>
        <p:nvGrpSpPr>
          <p:cNvPr id="24" name="Gruppieren 23">
            <a:extLst>
              <a:ext uri="{FF2B5EF4-FFF2-40B4-BE49-F238E27FC236}">
                <a16:creationId xmlns:a16="http://schemas.microsoft.com/office/drawing/2014/main" id="{778D3935-87F0-4B82-93EB-BA0B049B3A32}"/>
              </a:ext>
            </a:extLst>
          </p:cNvPr>
          <p:cNvGrpSpPr>
            <a:grpSpLocks noChangeAspect="1"/>
          </p:cNvGrpSpPr>
          <p:nvPr/>
        </p:nvGrpSpPr>
        <p:grpSpPr>
          <a:xfrm>
            <a:off x="11187345" y="1292146"/>
            <a:ext cx="525230" cy="525600"/>
            <a:chOff x="10455168" y="2528192"/>
            <a:chExt cx="328296" cy="328528"/>
          </a:xfrm>
          <a:solidFill>
            <a:schemeClr val="bg1"/>
          </a:solidFill>
        </p:grpSpPr>
        <p:sp>
          <p:nvSpPr>
            <p:cNvPr id="25" name="Freihandform 1648">
              <a:extLst>
                <a:ext uri="{FF2B5EF4-FFF2-40B4-BE49-F238E27FC236}">
                  <a16:creationId xmlns:a16="http://schemas.microsoft.com/office/drawing/2014/main" id="{8E790B10-9FF2-416E-90F3-E6F8F472B6AC}"/>
                </a:ext>
              </a:extLst>
            </p:cNvPr>
            <p:cNvSpPr/>
            <p:nvPr/>
          </p:nvSpPr>
          <p:spPr>
            <a:xfrm>
              <a:off x="1045516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6" name="Freihandform 1649">
              <a:extLst>
                <a:ext uri="{FF2B5EF4-FFF2-40B4-BE49-F238E27FC236}">
                  <a16:creationId xmlns:a16="http://schemas.microsoft.com/office/drawing/2014/main" id="{E4A3B79E-A0D7-461F-8F9C-46B51003CC02}"/>
                </a:ext>
              </a:extLst>
            </p:cNvPr>
            <p:cNvSpPr/>
            <p:nvPr/>
          </p:nvSpPr>
          <p:spPr>
            <a:xfrm>
              <a:off x="10521061" y="2618531"/>
              <a:ext cx="196745" cy="147151"/>
            </a:xfrm>
            <a:custGeom>
              <a:avLst/>
              <a:gdLst/>
              <a:ahLst/>
              <a:cxnLst>
                <a:cxn ang="3cd4">
                  <a:pos x="hc" y="t"/>
                </a:cxn>
                <a:cxn ang="cd2">
                  <a:pos x="l" y="vc"/>
                </a:cxn>
                <a:cxn ang="cd4">
                  <a:pos x="hc" y="b"/>
                </a:cxn>
                <a:cxn ang="0">
                  <a:pos x="r" y="vc"/>
                </a:cxn>
              </a:cxnLst>
              <a:rect l="l" t="t" r="r" b="b"/>
              <a:pathLst>
                <a:path w="846" h="633">
                  <a:moveTo>
                    <a:pt x="722" y="310"/>
                  </a:moveTo>
                  <a:lnTo>
                    <a:pt x="536" y="123"/>
                  </a:lnTo>
                  <a:lnTo>
                    <a:pt x="616" y="41"/>
                  </a:lnTo>
                  <a:lnTo>
                    <a:pt x="802" y="229"/>
                  </a:lnTo>
                  <a:close/>
                  <a:moveTo>
                    <a:pt x="606" y="392"/>
                  </a:moveTo>
                  <a:cubicBezTo>
                    <a:pt x="582" y="367"/>
                    <a:pt x="532" y="312"/>
                    <a:pt x="506" y="290"/>
                  </a:cubicBezTo>
                  <a:cubicBezTo>
                    <a:pt x="491" y="278"/>
                    <a:pt x="472" y="263"/>
                    <a:pt x="455" y="261"/>
                  </a:cubicBezTo>
                  <a:cubicBezTo>
                    <a:pt x="441" y="257"/>
                    <a:pt x="415" y="267"/>
                    <a:pt x="407" y="271"/>
                  </a:cubicBezTo>
                  <a:cubicBezTo>
                    <a:pt x="396" y="276"/>
                    <a:pt x="379" y="295"/>
                    <a:pt x="373" y="301"/>
                  </a:cubicBezTo>
                  <a:cubicBezTo>
                    <a:pt x="369" y="303"/>
                    <a:pt x="366" y="305"/>
                    <a:pt x="360" y="305"/>
                  </a:cubicBezTo>
                  <a:cubicBezTo>
                    <a:pt x="356" y="305"/>
                    <a:pt x="352" y="303"/>
                    <a:pt x="350" y="301"/>
                  </a:cubicBezTo>
                  <a:cubicBezTo>
                    <a:pt x="343" y="295"/>
                    <a:pt x="343" y="284"/>
                    <a:pt x="350" y="278"/>
                  </a:cubicBezTo>
                  <a:lnTo>
                    <a:pt x="409" y="221"/>
                  </a:lnTo>
                  <a:lnTo>
                    <a:pt x="419" y="214"/>
                  </a:lnTo>
                  <a:lnTo>
                    <a:pt x="532" y="168"/>
                  </a:lnTo>
                  <a:lnTo>
                    <a:pt x="669" y="307"/>
                  </a:lnTo>
                  <a:close/>
                  <a:moveTo>
                    <a:pt x="593" y="458"/>
                  </a:moveTo>
                  <a:cubicBezTo>
                    <a:pt x="589" y="462"/>
                    <a:pt x="584" y="464"/>
                    <a:pt x="580" y="464"/>
                  </a:cubicBezTo>
                  <a:lnTo>
                    <a:pt x="565" y="464"/>
                  </a:lnTo>
                  <a:cubicBezTo>
                    <a:pt x="557" y="464"/>
                    <a:pt x="548" y="473"/>
                    <a:pt x="548" y="481"/>
                  </a:cubicBezTo>
                  <a:lnTo>
                    <a:pt x="548" y="496"/>
                  </a:lnTo>
                  <a:cubicBezTo>
                    <a:pt x="546" y="500"/>
                    <a:pt x="544" y="504"/>
                    <a:pt x="542" y="509"/>
                  </a:cubicBezTo>
                  <a:cubicBezTo>
                    <a:pt x="538" y="511"/>
                    <a:pt x="534" y="513"/>
                    <a:pt x="529" y="513"/>
                  </a:cubicBezTo>
                  <a:lnTo>
                    <a:pt x="515" y="513"/>
                  </a:lnTo>
                  <a:cubicBezTo>
                    <a:pt x="506" y="513"/>
                    <a:pt x="498" y="521"/>
                    <a:pt x="498" y="530"/>
                  </a:cubicBezTo>
                  <a:lnTo>
                    <a:pt x="496" y="545"/>
                  </a:lnTo>
                  <a:cubicBezTo>
                    <a:pt x="496" y="549"/>
                    <a:pt x="493" y="553"/>
                    <a:pt x="491" y="557"/>
                  </a:cubicBezTo>
                  <a:cubicBezTo>
                    <a:pt x="487" y="559"/>
                    <a:pt x="479" y="564"/>
                    <a:pt x="474" y="564"/>
                  </a:cubicBezTo>
                  <a:cubicBezTo>
                    <a:pt x="466" y="564"/>
                    <a:pt x="457" y="572"/>
                    <a:pt x="457" y="580"/>
                  </a:cubicBezTo>
                  <a:cubicBezTo>
                    <a:pt x="457" y="589"/>
                    <a:pt x="455" y="597"/>
                    <a:pt x="443" y="600"/>
                  </a:cubicBezTo>
                  <a:lnTo>
                    <a:pt x="430" y="593"/>
                  </a:lnTo>
                  <a:lnTo>
                    <a:pt x="432" y="591"/>
                  </a:lnTo>
                  <a:cubicBezTo>
                    <a:pt x="441" y="580"/>
                    <a:pt x="447" y="570"/>
                    <a:pt x="449" y="555"/>
                  </a:cubicBezTo>
                  <a:cubicBezTo>
                    <a:pt x="449" y="542"/>
                    <a:pt x="445" y="528"/>
                    <a:pt x="434" y="519"/>
                  </a:cubicBezTo>
                  <a:cubicBezTo>
                    <a:pt x="428" y="511"/>
                    <a:pt x="415" y="506"/>
                    <a:pt x="402" y="504"/>
                  </a:cubicBezTo>
                  <a:cubicBezTo>
                    <a:pt x="402" y="494"/>
                    <a:pt x="398" y="483"/>
                    <a:pt x="390" y="475"/>
                  </a:cubicBezTo>
                  <a:cubicBezTo>
                    <a:pt x="381" y="464"/>
                    <a:pt x="371" y="462"/>
                    <a:pt x="358" y="460"/>
                  </a:cubicBezTo>
                  <a:cubicBezTo>
                    <a:pt x="358" y="447"/>
                    <a:pt x="354" y="437"/>
                    <a:pt x="345" y="428"/>
                  </a:cubicBezTo>
                  <a:cubicBezTo>
                    <a:pt x="337" y="420"/>
                    <a:pt x="326" y="415"/>
                    <a:pt x="314" y="415"/>
                  </a:cubicBezTo>
                  <a:cubicBezTo>
                    <a:pt x="311" y="403"/>
                    <a:pt x="307" y="392"/>
                    <a:pt x="301" y="384"/>
                  </a:cubicBezTo>
                  <a:cubicBezTo>
                    <a:pt x="290" y="373"/>
                    <a:pt x="280" y="369"/>
                    <a:pt x="265" y="369"/>
                  </a:cubicBezTo>
                  <a:cubicBezTo>
                    <a:pt x="250" y="369"/>
                    <a:pt x="237" y="375"/>
                    <a:pt x="229" y="386"/>
                  </a:cubicBezTo>
                  <a:lnTo>
                    <a:pt x="174" y="307"/>
                  </a:lnTo>
                  <a:lnTo>
                    <a:pt x="314" y="170"/>
                  </a:lnTo>
                  <a:lnTo>
                    <a:pt x="377" y="202"/>
                  </a:lnTo>
                  <a:lnTo>
                    <a:pt x="326" y="252"/>
                  </a:lnTo>
                  <a:cubicBezTo>
                    <a:pt x="305" y="271"/>
                    <a:pt x="305" y="303"/>
                    <a:pt x="324" y="324"/>
                  </a:cubicBezTo>
                  <a:cubicBezTo>
                    <a:pt x="335" y="335"/>
                    <a:pt x="347" y="339"/>
                    <a:pt x="360" y="341"/>
                  </a:cubicBezTo>
                  <a:cubicBezTo>
                    <a:pt x="375" y="339"/>
                    <a:pt x="388" y="335"/>
                    <a:pt x="398" y="326"/>
                  </a:cubicBezTo>
                  <a:cubicBezTo>
                    <a:pt x="409" y="316"/>
                    <a:pt x="419" y="305"/>
                    <a:pt x="424" y="303"/>
                  </a:cubicBezTo>
                  <a:cubicBezTo>
                    <a:pt x="430" y="299"/>
                    <a:pt x="445" y="295"/>
                    <a:pt x="449" y="295"/>
                  </a:cubicBezTo>
                  <a:cubicBezTo>
                    <a:pt x="453" y="297"/>
                    <a:pt x="462" y="301"/>
                    <a:pt x="485" y="318"/>
                  </a:cubicBezTo>
                  <a:cubicBezTo>
                    <a:pt x="515" y="343"/>
                    <a:pt x="591" y="428"/>
                    <a:pt x="591" y="430"/>
                  </a:cubicBezTo>
                  <a:cubicBezTo>
                    <a:pt x="593" y="430"/>
                    <a:pt x="593" y="432"/>
                    <a:pt x="595" y="432"/>
                  </a:cubicBezTo>
                  <a:lnTo>
                    <a:pt x="597" y="437"/>
                  </a:lnTo>
                  <a:cubicBezTo>
                    <a:pt x="597" y="439"/>
                    <a:pt x="599" y="443"/>
                    <a:pt x="597" y="447"/>
                  </a:cubicBezTo>
                  <a:cubicBezTo>
                    <a:pt x="597" y="451"/>
                    <a:pt x="595" y="456"/>
                    <a:pt x="593" y="458"/>
                  </a:cubicBezTo>
                  <a:close/>
                  <a:moveTo>
                    <a:pt x="407" y="566"/>
                  </a:moveTo>
                  <a:lnTo>
                    <a:pt x="388" y="583"/>
                  </a:lnTo>
                  <a:cubicBezTo>
                    <a:pt x="385" y="587"/>
                    <a:pt x="381" y="589"/>
                    <a:pt x="375" y="589"/>
                  </a:cubicBezTo>
                  <a:cubicBezTo>
                    <a:pt x="373" y="589"/>
                    <a:pt x="369" y="589"/>
                    <a:pt x="366" y="585"/>
                  </a:cubicBezTo>
                  <a:cubicBezTo>
                    <a:pt x="364" y="583"/>
                    <a:pt x="362" y="578"/>
                    <a:pt x="362" y="576"/>
                  </a:cubicBezTo>
                  <a:cubicBezTo>
                    <a:pt x="364" y="570"/>
                    <a:pt x="366" y="566"/>
                    <a:pt x="369" y="564"/>
                  </a:cubicBezTo>
                  <a:lnTo>
                    <a:pt x="388" y="545"/>
                  </a:lnTo>
                  <a:cubicBezTo>
                    <a:pt x="392" y="542"/>
                    <a:pt x="396" y="540"/>
                    <a:pt x="400" y="540"/>
                  </a:cubicBezTo>
                  <a:cubicBezTo>
                    <a:pt x="402" y="540"/>
                    <a:pt x="407" y="540"/>
                    <a:pt x="409" y="542"/>
                  </a:cubicBezTo>
                  <a:cubicBezTo>
                    <a:pt x="413" y="547"/>
                    <a:pt x="413" y="551"/>
                    <a:pt x="413" y="553"/>
                  </a:cubicBezTo>
                  <a:cubicBezTo>
                    <a:pt x="413" y="557"/>
                    <a:pt x="411" y="561"/>
                    <a:pt x="407" y="566"/>
                  </a:cubicBezTo>
                  <a:close/>
                  <a:moveTo>
                    <a:pt x="343" y="538"/>
                  </a:moveTo>
                  <a:cubicBezTo>
                    <a:pt x="339" y="542"/>
                    <a:pt x="335" y="545"/>
                    <a:pt x="330" y="545"/>
                  </a:cubicBezTo>
                  <a:cubicBezTo>
                    <a:pt x="328" y="545"/>
                    <a:pt x="324" y="542"/>
                    <a:pt x="322" y="540"/>
                  </a:cubicBezTo>
                  <a:cubicBezTo>
                    <a:pt x="318" y="536"/>
                    <a:pt x="318" y="534"/>
                    <a:pt x="318" y="530"/>
                  </a:cubicBezTo>
                  <a:cubicBezTo>
                    <a:pt x="318" y="525"/>
                    <a:pt x="320" y="521"/>
                    <a:pt x="324" y="517"/>
                  </a:cubicBezTo>
                  <a:lnTo>
                    <a:pt x="343" y="500"/>
                  </a:lnTo>
                  <a:cubicBezTo>
                    <a:pt x="345" y="496"/>
                    <a:pt x="350" y="494"/>
                    <a:pt x="356" y="494"/>
                  </a:cubicBezTo>
                  <a:cubicBezTo>
                    <a:pt x="358" y="494"/>
                    <a:pt x="362" y="496"/>
                    <a:pt x="364" y="498"/>
                  </a:cubicBezTo>
                  <a:cubicBezTo>
                    <a:pt x="369" y="502"/>
                    <a:pt x="369" y="504"/>
                    <a:pt x="369" y="509"/>
                  </a:cubicBezTo>
                  <a:cubicBezTo>
                    <a:pt x="369" y="513"/>
                    <a:pt x="366" y="517"/>
                    <a:pt x="362" y="521"/>
                  </a:cubicBezTo>
                  <a:close/>
                  <a:moveTo>
                    <a:pt x="299" y="494"/>
                  </a:moveTo>
                  <a:cubicBezTo>
                    <a:pt x="294" y="496"/>
                    <a:pt x="290" y="498"/>
                    <a:pt x="286" y="498"/>
                  </a:cubicBezTo>
                  <a:cubicBezTo>
                    <a:pt x="284" y="500"/>
                    <a:pt x="280" y="498"/>
                    <a:pt x="275" y="496"/>
                  </a:cubicBezTo>
                  <a:cubicBezTo>
                    <a:pt x="273" y="492"/>
                    <a:pt x="273" y="487"/>
                    <a:pt x="273" y="485"/>
                  </a:cubicBezTo>
                  <a:cubicBezTo>
                    <a:pt x="273" y="481"/>
                    <a:pt x="275" y="477"/>
                    <a:pt x="280" y="473"/>
                  </a:cubicBezTo>
                  <a:lnTo>
                    <a:pt x="297" y="456"/>
                  </a:lnTo>
                  <a:cubicBezTo>
                    <a:pt x="301" y="451"/>
                    <a:pt x="305" y="449"/>
                    <a:pt x="309" y="449"/>
                  </a:cubicBezTo>
                  <a:lnTo>
                    <a:pt x="311" y="449"/>
                  </a:lnTo>
                  <a:cubicBezTo>
                    <a:pt x="314" y="449"/>
                    <a:pt x="318" y="449"/>
                    <a:pt x="320" y="453"/>
                  </a:cubicBezTo>
                  <a:cubicBezTo>
                    <a:pt x="322" y="456"/>
                    <a:pt x="322" y="460"/>
                    <a:pt x="322" y="462"/>
                  </a:cubicBezTo>
                  <a:cubicBezTo>
                    <a:pt x="322" y="468"/>
                    <a:pt x="320" y="473"/>
                    <a:pt x="316" y="475"/>
                  </a:cubicBezTo>
                  <a:close/>
                  <a:moveTo>
                    <a:pt x="254" y="449"/>
                  </a:moveTo>
                  <a:cubicBezTo>
                    <a:pt x="250" y="451"/>
                    <a:pt x="246" y="453"/>
                    <a:pt x="242" y="453"/>
                  </a:cubicBezTo>
                  <a:cubicBezTo>
                    <a:pt x="239" y="453"/>
                    <a:pt x="235" y="453"/>
                    <a:pt x="231" y="449"/>
                  </a:cubicBezTo>
                  <a:cubicBezTo>
                    <a:pt x="229" y="447"/>
                    <a:pt x="229" y="443"/>
                    <a:pt x="229" y="441"/>
                  </a:cubicBezTo>
                  <a:cubicBezTo>
                    <a:pt x="229" y="437"/>
                    <a:pt x="231" y="432"/>
                    <a:pt x="233" y="428"/>
                  </a:cubicBezTo>
                  <a:lnTo>
                    <a:pt x="235" y="428"/>
                  </a:lnTo>
                  <a:lnTo>
                    <a:pt x="252" y="409"/>
                  </a:lnTo>
                  <a:cubicBezTo>
                    <a:pt x="256" y="407"/>
                    <a:pt x="261" y="405"/>
                    <a:pt x="265" y="405"/>
                  </a:cubicBezTo>
                  <a:cubicBezTo>
                    <a:pt x="269" y="405"/>
                    <a:pt x="271" y="405"/>
                    <a:pt x="275" y="409"/>
                  </a:cubicBezTo>
                  <a:cubicBezTo>
                    <a:pt x="278" y="411"/>
                    <a:pt x="278" y="415"/>
                    <a:pt x="278" y="418"/>
                  </a:cubicBezTo>
                  <a:cubicBezTo>
                    <a:pt x="278" y="422"/>
                    <a:pt x="275" y="426"/>
                    <a:pt x="271" y="430"/>
                  </a:cubicBezTo>
                  <a:close/>
                  <a:moveTo>
                    <a:pt x="123" y="310"/>
                  </a:moveTo>
                  <a:lnTo>
                    <a:pt x="40" y="229"/>
                  </a:lnTo>
                  <a:lnTo>
                    <a:pt x="229" y="41"/>
                  </a:lnTo>
                  <a:lnTo>
                    <a:pt x="309" y="123"/>
                  </a:lnTo>
                  <a:close/>
                  <a:moveTo>
                    <a:pt x="629" y="5"/>
                  </a:moveTo>
                  <a:cubicBezTo>
                    <a:pt x="623" y="-2"/>
                    <a:pt x="610" y="-2"/>
                    <a:pt x="603" y="5"/>
                  </a:cubicBezTo>
                  <a:lnTo>
                    <a:pt x="498" y="111"/>
                  </a:lnTo>
                  <a:cubicBezTo>
                    <a:pt x="491" y="117"/>
                    <a:pt x="491" y="128"/>
                    <a:pt x="498" y="136"/>
                  </a:cubicBezTo>
                  <a:lnTo>
                    <a:pt x="504" y="140"/>
                  </a:lnTo>
                  <a:lnTo>
                    <a:pt x="411" y="178"/>
                  </a:lnTo>
                  <a:lnTo>
                    <a:pt x="339" y="142"/>
                  </a:lnTo>
                  <a:lnTo>
                    <a:pt x="347" y="136"/>
                  </a:lnTo>
                  <a:cubicBezTo>
                    <a:pt x="354" y="128"/>
                    <a:pt x="354" y="117"/>
                    <a:pt x="347" y="111"/>
                  </a:cubicBezTo>
                  <a:lnTo>
                    <a:pt x="242" y="5"/>
                  </a:lnTo>
                  <a:cubicBezTo>
                    <a:pt x="233" y="-2"/>
                    <a:pt x="223" y="-2"/>
                    <a:pt x="216" y="5"/>
                  </a:cubicBezTo>
                  <a:lnTo>
                    <a:pt x="4" y="216"/>
                  </a:lnTo>
                  <a:cubicBezTo>
                    <a:pt x="-1" y="223"/>
                    <a:pt x="-1" y="233"/>
                    <a:pt x="4" y="242"/>
                  </a:cubicBezTo>
                  <a:lnTo>
                    <a:pt x="110" y="348"/>
                  </a:lnTo>
                  <a:cubicBezTo>
                    <a:pt x="112" y="350"/>
                    <a:pt x="119" y="352"/>
                    <a:pt x="123" y="352"/>
                  </a:cubicBezTo>
                  <a:cubicBezTo>
                    <a:pt x="127" y="352"/>
                    <a:pt x="131" y="350"/>
                    <a:pt x="136" y="348"/>
                  </a:cubicBezTo>
                  <a:lnTo>
                    <a:pt x="148" y="333"/>
                  </a:lnTo>
                  <a:lnTo>
                    <a:pt x="203" y="411"/>
                  </a:lnTo>
                  <a:cubicBezTo>
                    <a:pt x="197" y="420"/>
                    <a:pt x="193" y="428"/>
                    <a:pt x="193" y="439"/>
                  </a:cubicBezTo>
                  <a:cubicBezTo>
                    <a:pt x="193" y="451"/>
                    <a:pt x="197" y="464"/>
                    <a:pt x="206" y="475"/>
                  </a:cubicBezTo>
                  <a:cubicBezTo>
                    <a:pt x="214" y="483"/>
                    <a:pt x="225" y="487"/>
                    <a:pt x="237" y="489"/>
                  </a:cubicBezTo>
                  <a:cubicBezTo>
                    <a:pt x="239" y="500"/>
                    <a:pt x="244" y="511"/>
                    <a:pt x="250" y="519"/>
                  </a:cubicBezTo>
                  <a:cubicBezTo>
                    <a:pt x="258" y="528"/>
                    <a:pt x="271" y="534"/>
                    <a:pt x="284" y="534"/>
                  </a:cubicBezTo>
                  <a:cubicBezTo>
                    <a:pt x="284" y="545"/>
                    <a:pt x="288" y="555"/>
                    <a:pt x="297" y="564"/>
                  </a:cubicBezTo>
                  <a:cubicBezTo>
                    <a:pt x="305" y="574"/>
                    <a:pt x="316" y="578"/>
                    <a:pt x="328" y="578"/>
                  </a:cubicBezTo>
                  <a:cubicBezTo>
                    <a:pt x="328" y="591"/>
                    <a:pt x="333" y="602"/>
                    <a:pt x="341" y="610"/>
                  </a:cubicBezTo>
                  <a:cubicBezTo>
                    <a:pt x="350" y="619"/>
                    <a:pt x="362" y="625"/>
                    <a:pt x="375" y="625"/>
                  </a:cubicBezTo>
                  <a:cubicBezTo>
                    <a:pt x="377" y="625"/>
                    <a:pt x="377" y="625"/>
                    <a:pt x="377" y="625"/>
                  </a:cubicBezTo>
                  <a:cubicBezTo>
                    <a:pt x="385" y="623"/>
                    <a:pt x="392" y="621"/>
                    <a:pt x="400" y="619"/>
                  </a:cubicBezTo>
                  <a:lnTo>
                    <a:pt x="432" y="633"/>
                  </a:lnTo>
                  <a:cubicBezTo>
                    <a:pt x="434" y="633"/>
                    <a:pt x="436" y="633"/>
                    <a:pt x="441" y="633"/>
                  </a:cubicBezTo>
                  <a:cubicBezTo>
                    <a:pt x="470" y="633"/>
                    <a:pt x="485" y="614"/>
                    <a:pt x="491" y="595"/>
                  </a:cubicBezTo>
                  <a:cubicBezTo>
                    <a:pt x="500" y="593"/>
                    <a:pt x="508" y="589"/>
                    <a:pt x="515" y="583"/>
                  </a:cubicBezTo>
                  <a:cubicBezTo>
                    <a:pt x="525" y="572"/>
                    <a:pt x="529" y="561"/>
                    <a:pt x="532" y="549"/>
                  </a:cubicBezTo>
                  <a:cubicBezTo>
                    <a:pt x="544" y="547"/>
                    <a:pt x="557" y="542"/>
                    <a:pt x="565" y="534"/>
                  </a:cubicBezTo>
                  <a:cubicBezTo>
                    <a:pt x="576" y="523"/>
                    <a:pt x="580" y="513"/>
                    <a:pt x="582" y="500"/>
                  </a:cubicBezTo>
                  <a:cubicBezTo>
                    <a:pt x="595" y="498"/>
                    <a:pt x="608" y="494"/>
                    <a:pt x="616" y="483"/>
                  </a:cubicBezTo>
                  <a:cubicBezTo>
                    <a:pt x="625" y="475"/>
                    <a:pt x="631" y="464"/>
                    <a:pt x="633" y="453"/>
                  </a:cubicBezTo>
                  <a:cubicBezTo>
                    <a:pt x="635" y="443"/>
                    <a:pt x="633" y="430"/>
                    <a:pt x="629" y="422"/>
                  </a:cubicBezTo>
                  <a:lnTo>
                    <a:pt x="695" y="333"/>
                  </a:lnTo>
                  <a:lnTo>
                    <a:pt x="709" y="348"/>
                  </a:lnTo>
                  <a:cubicBezTo>
                    <a:pt x="714" y="350"/>
                    <a:pt x="718" y="352"/>
                    <a:pt x="722" y="352"/>
                  </a:cubicBezTo>
                  <a:cubicBezTo>
                    <a:pt x="726" y="352"/>
                    <a:pt x="730" y="350"/>
                    <a:pt x="735" y="348"/>
                  </a:cubicBezTo>
                  <a:lnTo>
                    <a:pt x="841" y="242"/>
                  </a:lnTo>
                  <a:cubicBezTo>
                    <a:pt x="847" y="233"/>
                    <a:pt x="847" y="223"/>
                    <a:pt x="841" y="21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7" name="Freihandform 1650">
              <a:extLst>
                <a:ext uri="{FF2B5EF4-FFF2-40B4-BE49-F238E27FC236}">
                  <a16:creationId xmlns:a16="http://schemas.microsoft.com/office/drawing/2014/main" id="{7C98C41F-F4EF-4F37-B657-6A341BD7AC47}"/>
                </a:ext>
              </a:extLst>
            </p:cNvPr>
            <p:cNvSpPr/>
            <p:nvPr/>
          </p:nvSpPr>
          <p:spPr>
            <a:xfrm>
              <a:off x="10545741" y="2667659"/>
              <a:ext cx="7684" cy="8149"/>
            </a:xfrm>
            <a:custGeom>
              <a:avLst/>
              <a:gdLst/>
              <a:ahLst/>
              <a:cxnLst>
                <a:cxn ang="3cd4">
                  <a:pos x="hc" y="t"/>
                </a:cxn>
                <a:cxn ang="cd2">
                  <a:pos x="l" y="vc"/>
                </a:cxn>
                <a:cxn ang="cd4">
                  <a:pos x="hc" y="b"/>
                </a:cxn>
                <a:cxn ang="0">
                  <a:pos x="r" y="vc"/>
                </a:cxn>
              </a:cxnLst>
              <a:rect l="l" t="t" r="r" b="b"/>
              <a:pathLst>
                <a:path w="34" h="36">
                  <a:moveTo>
                    <a:pt x="17" y="0"/>
                  </a:moveTo>
                  <a:cubicBezTo>
                    <a:pt x="6" y="0"/>
                    <a:pt x="0" y="9"/>
                    <a:pt x="0" y="19"/>
                  </a:cubicBezTo>
                  <a:cubicBezTo>
                    <a:pt x="0" y="28"/>
                    <a:pt x="6" y="36"/>
                    <a:pt x="17" y="36"/>
                  </a:cubicBezTo>
                  <a:cubicBezTo>
                    <a:pt x="28" y="36"/>
                    <a:pt x="34" y="28"/>
                    <a:pt x="34" y="19"/>
                  </a:cubicBezTo>
                  <a:cubicBezTo>
                    <a:pt x="34" y="9"/>
                    <a:pt x="28" y="0"/>
                    <a:pt x="17"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50" name="Rechteck 49">
            <a:extLst>
              <a:ext uri="{FF2B5EF4-FFF2-40B4-BE49-F238E27FC236}">
                <a16:creationId xmlns:a16="http://schemas.microsoft.com/office/drawing/2014/main" id="{D7C66311-F2BD-43A1-99DE-9D4F58015B3A}"/>
              </a:ext>
            </a:extLst>
          </p:cNvPr>
          <p:cNvSpPr/>
          <p:nvPr/>
        </p:nvSpPr>
        <p:spPr>
          <a:xfrm>
            <a:off x="479424" y="2074998"/>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sp>
        <p:nvSpPr>
          <p:cNvPr id="51" name="Rechteck 50">
            <a:extLst>
              <a:ext uri="{FF2B5EF4-FFF2-40B4-BE49-F238E27FC236}">
                <a16:creationId xmlns:a16="http://schemas.microsoft.com/office/drawing/2014/main" id="{0FE18BF1-8543-49B4-B511-F86D387AE6B7}"/>
              </a:ext>
            </a:extLst>
          </p:cNvPr>
          <p:cNvSpPr/>
          <p:nvPr/>
        </p:nvSpPr>
        <p:spPr>
          <a:xfrm>
            <a:off x="479424" y="4210590"/>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sp>
        <p:nvSpPr>
          <p:cNvPr id="52" name="Rechteck 51">
            <a:extLst>
              <a:ext uri="{FF2B5EF4-FFF2-40B4-BE49-F238E27FC236}">
                <a16:creationId xmlns:a16="http://schemas.microsoft.com/office/drawing/2014/main" id="{81A5B3C4-7736-4FB6-9D05-DD78F2BBD1B8}"/>
              </a:ext>
            </a:extLst>
          </p:cNvPr>
          <p:cNvSpPr/>
          <p:nvPr/>
        </p:nvSpPr>
        <p:spPr>
          <a:xfrm>
            <a:off x="6483997" y="2074998"/>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sp>
        <p:nvSpPr>
          <p:cNvPr id="53" name="Rechteck 52">
            <a:extLst>
              <a:ext uri="{FF2B5EF4-FFF2-40B4-BE49-F238E27FC236}">
                <a16:creationId xmlns:a16="http://schemas.microsoft.com/office/drawing/2014/main" id="{0A471E60-F256-48FA-BF62-1C9BDF1972B9}"/>
              </a:ext>
            </a:extLst>
          </p:cNvPr>
          <p:cNvSpPr/>
          <p:nvPr/>
        </p:nvSpPr>
        <p:spPr>
          <a:xfrm>
            <a:off x="6483997" y="4210590"/>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grpSp>
        <p:nvGrpSpPr>
          <p:cNvPr id="54" name="Gruppieren 53">
            <a:extLst>
              <a:ext uri="{FF2B5EF4-FFF2-40B4-BE49-F238E27FC236}">
                <a16:creationId xmlns:a16="http://schemas.microsoft.com/office/drawing/2014/main" id="{41ADE15E-0D15-4578-8849-FB68F9303E1A}"/>
              </a:ext>
            </a:extLst>
          </p:cNvPr>
          <p:cNvGrpSpPr>
            <a:grpSpLocks noChangeAspect="1"/>
          </p:cNvGrpSpPr>
          <p:nvPr/>
        </p:nvGrpSpPr>
        <p:grpSpPr>
          <a:xfrm rot="5400000">
            <a:off x="5427085" y="2860102"/>
            <a:ext cx="1337824" cy="302503"/>
            <a:chOff x="8617260" y="686292"/>
            <a:chExt cx="1977774" cy="823669"/>
          </a:xfrm>
        </p:grpSpPr>
        <p:cxnSp>
          <p:nvCxnSpPr>
            <p:cNvPr id="55" name="Gerader Verbinder 54">
              <a:extLst>
                <a:ext uri="{FF2B5EF4-FFF2-40B4-BE49-F238E27FC236}">
                  <a16:creationId xmlns:a16="http://schemas.microsoft.com/office/drawing/2014/main" id="{73ED9AF5-EA09-4098-9DEB-F6519F5F03D9}"/>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9CC329E1-8702-4F43-902A-779E29B37C05}"/>
                </a:ext>
              </a:extLst>
            </p:cNvPr>
            <p:cNvCxnSpPr>
              <a:cxnSpLocks/>
            </p:cNvCxnSpPr>
            <p:nvPr/>
          </p:nvCxnSpPr>
          <p:spPr>
            <a:xfrm>
              <a:off x="9601980" y="686292"/>
              <a:ext cx="993054"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grpSp>
        <p:nvGrpSpPr>
          <p:cNvPr id="57" name="Gruppieren 56">
            <a:extLst>
              <a:ext uri="{FF2B5EF4-FFF2-40B4-BE49-F238E27FC236}">
                <a16:creationId xmlns:a16="http://schemas.microsoft.com/office/drawing/2014/main" id="{3BE7F654-6545-4C79-A633-1769B75365CA}"/>
              </a:ext>
            </a:extLst>
          </p:cNvPr>
          <p:cNvGrpSpPr>
            <a:grpSpLocks noChangeAspect="1"/>
          </p:cNvGrpSpPr>
          <p:nvPr/>
        </p:nvGrpSpPr>
        <p:grpSpPr>
          <a:xfrm rot="5400000">
            <a:off x="5427086" y="4995694"/>
            <a:ext cx="1337824" cy="302503"/>
            <a:chOff x="8617260" y="686292"/>
            <a:chExt cx="1977774" cy="823669"/>
          </a:xfrm>
        </p:grpSpPr>
        <p:cxnSp>
          <p:nvCxnSpPr>
            <p:cNvPr id="58" name="Gerader Verbinder 57">
              <a:extLst>
                <a:ext uri="{FF2B5EF4-FFF2-40B4-BE49-F238E27FC236}">
                  <a16:creationId xmlns:a16="http://schemas.microsoft.com/office/drawing/2014/main" id="{C6857313-2CF5-4382-A2C9-0C3694FCA6FB}"/>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03F83813-91E4-4563-BFEB-932B96A32B03}"/>
                </a:ext>
              </a:extLst>
            </p:cNvPr>
            <p:cNvCxnSpPr>
              <a:cxnSpLocks/>
            </p:cNvCxnSpPr>
            <p:nvPr/>
          </p:nvCxnSpPr>
          <p:spPr>
            <a:xfrm>
              <a:off x="9601980" y="686292"/>
              <a:ext cx="993054"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sp>
        <p:nvSpPr>
          <p:cNvPr id="60" name="Rechteck 59">
            <a:extLst>
              <a:ext uri="{FF2B5EF4-FFF2-40B4-BE49-F238E27FC236}">
                <a16:creationId xmlns:a16="http://schemas.microsoft.com/office/drawing/2014/main" id="{605C4E11-B8B5-462C-8568-68D7FC1EF060}"/>
              </a:ext>
            </a:extLst>
          </p:cNvPr>
          <p:cNvSpPr/>
          <p:nvPr/>
        </p:nvSpPr>
        <p:spPr>
          <a:xfrm>
            <a:off x="3723084" y="2665308"/>
            <a:ext cx="1633764" cy="499232"/>
          </a:xfrm>
          <a:prstGeom prst="rect">
            <a:avLst/>
          </a:prstGeom>
          <a:solidFill>
            <a:srgbClr val="DFEFF2"/>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200" dirty="0">
                <a:solidFill>
                  <a:schemeClr val="bg1"/>
                </a:solidFill>
              </a:rPr>
              <a:t>30 % AG Anteil</a:t>
            </a:r>
            <a:r>
              <a:rPr lang="de-DE" sz="1200" baseline="30000" dirty="0">
                <a:solidFill>
                  <a:schemeClr val="bg1"/>
                </a:solidFill>
              </a:rPr>
              <a:t>1</a:t>
            </a:r>
          </a:p>
        </p:txBody>
      </p:sp>
      <p:sp>
        <p:nvSpPr>
          <p:cNvPr id="61" name="Rechteck 60">
            <a:extLst>
              <a:ext uri="{FF2B5EF4-FFF2-40B4-BE49-F238E27FC236}">
                <a16:creationId xmlns:a16="http://schemas.microsoft.com/office/drawing/2014/main" id="{7BB476E0-C612-44F4-9425-72F05D0A51EF}"/>
              </a:ext>
            </a:extLst>
          </p:cNvPr>
          <p:cNvSpPr/>
          <p:nvPr/>
        </p:nvSpPr>
        <p:spPr>
          <a:xfrm>
            <a:off x="3723084" y="3309184"/>
            <a:ext cx="1633764" cy="499232"/>
          </a:xfrm>
          <a:prstGeom prst="rect">
            <a:avLst/>
          </a:prstGeom>
          <a:solidFill>
            <a:srgbClr val="DFEFF2"/>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200" dirty="0">
                <a:solidFill>
                  <a:schemeClr val="bg1"/>
                </a:solidFill>
              </a:rPr>
              <a:t>Entgeltumwandlung 100 €</a:t>
            </a:r>
          </a:p>
        </p:txBody>
      </p:sp>
      <p:grpSp>
        <p:nvGrpSpPr>
          <p:cNvPr id="66" name="Gruppieren 65">
            <a:extLst>
              <a:ext uri="{FF2B5EF4-FFF2-40B4-BE49-F238E27FC236}">
                <a16:creationId xmlns:a16="http://schemas.microsoft.com/office/drawing/2014/main" id="{6C6BC816-6B4F-4825-9D9E-06036B823EA5}"/>
              </a:ext>
            </a:extLst>
          </p:cNvPr>
          <p:cNvGrpSpPr/>
          <p:nvPr/>
        </p:nvGrpSpPr>
        <p:grpSpPr>
          <a:xfrm>
            <a:off x="4272982" y="3016214"/>
            <a:ext cx="533968" cy="626448"/>
            <a:chOff x="10582734" y="2507802"/>
            <a:chExt cx="360046" cy="422405"/>
          </a:xfrm>
        </p:grpSpPr>
        <p:sp>
          <p:nvSpPr>
            <p:cNvPr id="67" name="Ellipse 66">
              <a:extLst>
                <a:ext uri="{FF2B5EF4-FFF2-40B4-BE49-F238E27FC236}">
                  <a16:creationId xmlns:a16="http://schemas.microsoft.com/office/drawing/2014/main" id="{7140B820-88EE-48C3-BEA9-3D5A77E3CCB1}"/>
                </a:ext>
              </a:extLst>
            </p:cNvPr>
            <p:cNvSpPr/>
            <p:nvPr/>
          </p:nvSpPr>
          <p:spPr>
            <a:xfrm>
              <a:off x="10672896" y="2565432"/>
              <a:ext cx="180000" cy="180000"/>
            </a:xfrm>
            <a:prstGeom prst="ellipse">
              <a:avLst/>
            </a:prstGeom>
            <a:solidFill>
              <a:srgbClr val="13A0D3"/>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spcBef>
                  <a:spcPts val="100"/>
                </a:spcBef>
                <a:spcAft>
                  <a:spcPts val="100"/>
                </a:spcAft>
              </a:pPr>
              <a:endParaRPr lang="de-DE" sz="1400" dirty="0">
                <a:solidFill>
                  <a:srgbClr val="000000"/>
                </a:solidFill>
              </a:endParaRPr>
            </a:p>
          </p:txBody>
        </p:sp>
        <p:sp>
          <p:nvSpPr>
            <p:cNvPr id="68" name="Textfeld 67">
              <a:extLst>
                <a:ext uri="{FF2B5EF4-FFF2-40B4-BE49-F238E27FC236}">
                  <a16:creationId xmlns:a16="http://schemas.microsoft.com/office/drawing/2014/main" id="{C741B2F8-818F-4A03-B2BA-A93CCBCF66C4}"/>
                </a:ext>
              </a:extLst>
            </p:cNvPr>
            <p:cNvSpPr txBox="1"/>
            <p:nvPr/>
          </p:nvSpPr>
          <p:spPr>
            <a:xfrm>
              <a:off x="10582734" y="2507802"/>
              <a:ext cx="360046" cy="422405"/>
            </a:xfrm>
            <a:prstGeom prst="rect">
              <a:avLst/>
            </a:prstGeom>
          </p:spPr>
          <p:txBody>
            <a:bodyPr vert="horz" wrap="square" lIns="72000" tIns="72000" rIns="72000" bIns="72000" rtlCol="0">
              <a:spAutoFit/>
            </a:bodyPr>
            <a:lstStyle/>
            <a:p>
              <a:pPr algn="ctr"/>
              <a:r>
                <a:rPr lang="de-DE" sz="1800" dirty="0">
                  <a:solidFill>
                    <a:srgbClr val="FFFFFF"/>
                  </a:solidFill>
                </a:rPr>
                <a:t>+</a:t>
              </a:r>
            </a:p>
          </p:txBody>
        </p:sp>
      </p:grpSp>
      <p:sp>
        <p:nvSpPr>
          <p:cNvPr id="69" name="Textfeld 68">
            <a:extLst>
              <a:ext uri="{FF2B5EF4-FFF2-40B4-BE49-F238E27FC236}">
                <a16:creationId xmlns:a16="http://schemas.microsoft.com/office/drawing/2014/main" id="{39F5EFD8-134E-4799-A573-14F00BC02F2A}"/>
              </a:ext>
            </a:extLst>
          </p:cNvPr>
          <p:cNvSpPr txBox="1"/>
          <p:nvPr/>
        </p:nvSpPr>
        <p:spPr>
          <a:xfrm>
            <a:off x="3723083" y="2400638"/>
            <a:ext cx="1633765" cy="283906"/>
          </a:xfrm>
          <a:prstGeom prst="rect">
            <a:avLst/>
          </a:prstGeom>
        </p:spPr>
        <p:txBody>
          <a:bodyPr vert="horz" wrap="square" lIns="72000" tIns="72000" rIns="72000" bIns="72000" rtlCol="0">
            <a:spAutoFit/>
          </a:bodyPr>
          <a:lstStyle/>
          <a:p>
            <a:pPr algn="ctr"/>
            <a:r>
              <a:rPr lang="de-DE" sz="900" dirty="0">
                <a:solidFill>
                  <a:schemeClr val="bg1"/>
                </a:solidFill>
              </a:rPr>
              <a:t>Beispieldarstellung</a:t>
            </a:r>
          </a:p>
        </p:txBody>
      </p:sp>
      <p:sp>
        <p:nvSpPr>
          <p:cNvPr id="70" name="Rechteck 69">
            <a:extLst>
              <a:ext uri="{FF2B5EF4-FFF2-40B4-BE49-F238E27FC236}">
                <a16:creationId xmlns:a16="http://schemas.microsoft.com/office/drawing/2014/main" id="{C2C41F7D-3B15-4A24-BEB8-708BA637ADE2}"/>
              </a:ext>
            </a:extLst>
          </p:cNvPr>
          <p:cNvSpPr/>
          <p:nvPr/>
        </p:nvSpPr>
        <p:spPr>
          <a:xfrm>
            <a:off x="3723084" y="4807064"/>
            <a:ext cx="1633764" cy="499232"/>
          </a:xfrm>
          <a:prstGeom prst="rect">
            <a:avLst/>
          </a:prstGeom>
          <a:solidFill>
            <a:srgbClr val="DFEFF2"/>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200" dirty="0">
                <a:solidFill>
                  <a:schemeClr val="bg1"/>
                </a:solidFill>
              </a:rPr>
              <a:t>Arbeitgeberbeitrag </a:t>
            </a:r>
            <a:br>
              <a:rPr lang="de-DE" sz="1200" dirty="0">
                <a:solidFill>
                  <a:schemeClr val="bg1"/>
                </a:solidFill>
              </a:rPr>
            </a:br>
            <a:r>
              <a:rPr lang="de-DE" sz="1200" dirty="0">
                <a:solidFill>
                  <a:schemeClr val="bg1"/>
                </a:solidFill>
              </a:rPr>
              <a:t>100 €</a:t>
            </a:r>
            <a:r>
              <a:rPr lang="de-DE" sz="1200" baseline="30000" dirty="0">
                <a:solidFill>
                  <a:schemeClr val="bg1"/>
                </a:solidFill>
              </a:rPr>
              <a:t>1</a:t>
            </a:r>
            <a:endParaRPr lang="de-DE" sz="1200" dirty="0">
              <a:solidFill>
                <a:schemeClr val="bg1"/>
              </a:solidFill>
            </a:endParaRPr>
          </a:p>
        </p:txBody>
      </p:sp>
      <p:sp>
        <p:nvSpPr>
          <p:cNvPr id="71" name="Rechteck 70">
            <a:extLst>
              <a:ext uri="{FF2B5EF4-FFF2-40B4-BE49-F238E27FC236}">
                <a16:creationId xmlns:a16="http://schemas.microsoft.com/office/drawing/2014/main" id="{98275F5F-9574-4378-8261-249BB546758B}"/>
              </a:ext>
            </a:extLst>
          </p:cNvPr>
          <p:cNvSpPr/>
          <p:nvPr/>
        </p:nvSpPr>
        <p:spPr>
          <a:xfrm>
            <a:off x="3723084" y="5450940"/>
            <a:ext cx="1633764" cy="499232"/>
          </a:xfrm>
          <a:prstGeom prst="rect">
            <a:avLst/>
          </a:prstGeom>
          <a:solidFill>
            <a:srgbClr val="DFEFF2"/>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200" dirty="0">
                <a:solidFill>
                  <a:schemeClr val="bg1"/>
                </a:solidFill>
              </a:rPr>
              <a:t>Entgeltumwandlung 100 €</a:t>
            </a:r>
          </a:p>
        </p:txBody>
      </p:sp>
      <p:grpSp>
        <p:nvGrpSpPr>
          <p:cNvPr id="72" name="Gruppieren 71">
            <a:extLst>
              <a:ext uri="{FF2B5EF4-FFF2-40B4-BE49-F238E27FC236}">
                <a16:creationId xmlns:a16="http://schemas.microsoft.com/office/drawing/2014/main" id="{4E9277B4-CCB0-408A-BA31-0654747AED31}"/>
              </a:ext>
            </a:extLst>
          </p:cNvPr>
          <p:cNvGrpSpPr/>
          <p:nvPr/>
        </p:nvGrpSpPr>
        <p:grpSpPr>
          <a:xfrm>
            <a:off x="4272982" y="5157970"/>
            <a:ext cx="533968" cy="626448"/>
            <a:chOff x="10582734" y="2507802"/>
            <a:chExt cx="360046" cy="422405"/>
          </a:xfrm>
        </p:grpSpPr>
        <p:sp>
          <p:nvSpPr>
            <p:cNvPr id="73" name="Ellipse 72">
              <a:extLst>
                <a:ext uri="{FF2B5EF4-FFF2-40B4-BE49-F238E27FC236}">
                  <a16:creationId xmlns:a16="http://schemas.microsoft.com/office/drawing/2014/main" id="{CAC5EEF7-1114-4508-9A5A-E8AB9328DB57}"/>
                </a:ext>
              </a:extLst>
            </p:cNvPr>
            <p:cNvSpPr/>
            <p:nvPr/>
          </p:nvSpPr>
          <p:spPr>
            <a:xfrm>
              <a:off x="10672896" y="2565432"/>
              <a:ext cx="180000" cy="180000"/>
            </a:xfrm>
            <a:prstGeom prst="ellipse">
              <a:avLst/>
            </a:prstGeom>
            <a:solidFill>
              <a:srgbClr val="13A0D3"/>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spcBef>
                  <a:spcPts val="100"/>
                </a:spcBef>
                <a:spcAft>
                  <a:spcPts val="100"/>
                </a:spcAft>
              </a:pPr>
              <a:endParaRPr lang="de-DE" sz="1400" dirty="0">
                <a:solidFill>
                  <a:srgbClr val="000000"/>
                </a:solidFill>
              </a:endParaRPr>
            </a:p>
          </p:txBody>
        </p:sp>
        <p:sp>
          <p:nvSpPr>
            <p:cNvPr id="74" name="Textfeld 73">
              <a:extLst>
                <a:ext uri="{FF2B5EF4-FFF2-40B4-BE49-F238E27FC236}">
                  <a16:creationId xmlns:a16="http://schemas.microsoft.com/office/drawing/2014/main" id="{A3784757-D797-4DE1-93F4-33B0A7B22D5D}"/>
                </a:ext>
              </a:extLst>
            </p:cNvPr>
            <p:cNvSpPr txBox="1"/>
            <p:nvPr/>
          </p:nvSpPr>
          <p:spPr>
            <a:xfrm>
              <a:off x="10582734" y="2507802"/>
              <a:ext cx="360046" cy="422405"/>
            </a:xfrm>
            <a:prstGeom prst="rect">
              <a:avLst/>
            </a:prstGeom>
          </p:spPr>
          <p:txBody>
            <a:bodyPr vert="horz" wrap="square" lIns="72000" tIns="72000" rIns="72000" bIns="72000" rtlCol="0">
              <a:spAutoFit/>
            </a:bodyPr>
            <a:lstStyle/>
            <a:p>
              <a:pPr algn="ctr"/>
              <a:r>
                <a:rPr lang="de-DE" sz="1800" dirty="0">
                  <a:solidFill>
                    <a:srgbClr val="FFFFFF"/>
                  </a:solidFill>
                </a:rPr>
                <a:t>+</a:t>
              </a:r>
            </a:p>
          </p:txBody>
        </p:sp>
      </p:grpSp>
      <p:sp>
        <p:nvSpPr>
          <p:cNvPr id="75" name="Textfeld 74">
            <a:extLst>
              <a:ext uri="{FF2B5EF4-FFF2-40B4-BE49-F238E27FC236}">
                <a16:creationId xmlns:a16="http://schemas.microsoft.com/office/drawing/2014/main" id="{860AAD6E-DE02-4411-939E-5AB08FEEA6C7}"/>
              </a:ext>
            </a:extLst>
          </p:cNvPr>
          <p:cNvSpPr txBox="1"/>
          <p:nvPr/>
        </p:nvSpPr>
        <p:spPr>
          <a:xfrm>
            <a:off x="3723083" y="4542394"/>
            <a:ext cx="1633765" cy="283906"/>
          </a:xfrm>
          <a:prstGeom prst="rect">
            <a:avLst/>
          </a:prstGeom>
        </p:spPr>
        <p:txBody>
          <a:bodyPr vert="horz" wrap="square" lIns="72000" tIns="72000" rIns="72000" bIns="72000" rtlCol="0">
            <a:spAutoFit/>
          </a:bodyPr>
          <a:lstStyle/>
          <a:p>
            <a:pPr algn="ctr"/>
            <a:r>
              <a:rPr lang="de-DE" sz="900" dirty="0">
                <a:solidFill>
                  <a:schemeClr val="bg1"/>
                </a:solidFill>
              </a:rPr>
              <a:t>Beispieldarstellung</a:t>
            </a:r>
          </a:p>
        </p:txBody>
      </p:sp>
      <p:sp>
        <p:nvSpPr>
          <p:cNvPr id="76" name="Textfeld 75">
            <a:extLst>
              <a:ext uri="{FF2B5EF4-FFF2-40B4-BE49-F238E27FC236}">
                <a16:creationId xmlns:a16="http://schemas.microsoft.com/office/drawing/2014/main" id="{77BB186F-182C-480C-89D5-050438EAA1B5}"/>
              </a:ext>
            </a:extLst>
          </p:cNvPr>
          <p:cNvSpPr txBox="1"/>
          <p:nvPr/>
        </p:nvSpPr>
        <p:spPr>
          <a:xfrm>
            <a:off x="619125" y="2223062"/>
            <a:ext cx="5087768" cy="360850"/>
          </a:xfrm>
          <a:prstGeom prst="rect">
            <a:avLst/>
          </a:prstGeom>
        </p:spPr>
        <p:txBody>
          <a:bodyPr vert="horz" wrap="square" lIns="72000" tIns="72000" rIns="72000" bIns="72000" rtlCol="0">
            <a:spAutoFit/>
          </a:bodyPr>
          <a:lstStyle/>
          <a:p>
            <a:r>
              <a:rPr lang="de-DE" sz="1400" b="1" dirty="0">
                <a:solidFill>
                  <a:schemeClr val="bg1"/>
                </a:solidFill>
              </a:rPr>
              <a:t>Zuschuss-Modell</a:t>
            </a:r>
          </a:p>
        </p:txBody>
      </p:sp>
      <p:sp>
        <p:nvSpPr>
          <p:cNvPr id="77" name="Textfeld 76">
            <a:extLst>
              <a:ext uri="{FF2B5EF4-FFF2-40B4-BE49-F238E27FC236}">
                <a16:creationId xmlns:a16="http://schemas.microsoft.com/office/drawing/2014/main" id="{41A55D60-208C-4264-A75E-B8C8FA4C1986}"/>
              </a:ext>
            </a:extLst>
          </p:cNvPr>
          <p:cNvSpPr txBox="1"/>
          <p:nvPr/>
        </p:nvSpPr>
        <p:spPr>
          <a:xfrm>
            <a:off x="616192" y="2607519"/>
            <a:ext cx="2879686" cy="884070"/>
          </a:xfrm>
          <a:prstGeom prst="rect">
            <a:avLst/>
          </a:prstGeom>
        </p:spPr>
        <p:txBody>
          <a:bodyPr vert="horz" wrap="square" lIns="72000" tIns="72000" rIns="72000" bIns="72000" rtlCol="0">
            <a:spAutoFit/>
          </a:bodyPr>
          <a:lstStyle/>
          <a:p>
            <a:r>
              <a:rPr lang="de-DE" sz="1200" dirty="0">
                <a:solidFill>
                  <a:schemeClr val="bg1"/>
                </a:solidFill>
              </a:rPr>
              <a:t>Entgeltumwandlungsbeiträge werden neben dem verpflichtenden AG-Zuschuss ggf. um einen weiteren Arbeitgeberbeitrag aufgestockt. </a:t>
            </a:r>
          </a:p>
        </p:txBody>
      </p:sp>
      <p:sp>
        <p:nvSpPr>
          <p:cNvPr id="78" name="Textfeld 77">
            <a:extLst>
              <a:ext uri="{FF2B5EF4-FFF2-40B4-BE49-F238E27FC236}">
                <a16:creationId xmlns:a16="http://schemas.microsoft.com/office/drawing/2014/main" id="{BDA0CF46-4470-405E-A86C-D1218A35836E}"/>
              </a:ext>
            </a:extLst>
          </p:cNvPr>
          <p:cNvSpPr txBox="1"/>
          <p:nvPr/>
        </p:nvSpPr>
        <p:spPr>
          <a:xfrm>
            <a:off x="621420" y="4368490"/>
            <a:ext cx="5087768" cy="360850"/>
          </a:xfrm>
          <a:prstGeom prst="rect">
            <a:avLst/>
          </a:prstGeom>
        </p:spPr>
        <p:txBody>
          <a:bodyPr vert="horz" wrap="square" lIns="72000" tIns="72000" rIns="72000" bIns="72000" rtlCol="0">
            <a:spAutoFit/>
          </a:bodyPr>
          <a:lstStyle/>
          <a:p>
            <a:r>
              <a:rPr lang="de-DE" sz="1400" b="1" dirty="0" err="1">
                <a:solidFill>
                  <a:schemeClr val="bg1"/>
                </a:solidFill>
              </a:rPr>
              <a:t>Matching</a:t>
            </a:r>
            <a:r>
              <a:rPr lang="de-DE" sz="1400" b="1" dirty="0">
                <a:solidFill>
                  <a:schemeClr val="bg1"/>
                </a:solidFill>
              </a:rPr>
              <a:t>-Modell</a:t>
            </a:r>
          </a:p>
        </p:txBody>
      </p:sp>
      <p:sp>
        <p:nvSpPr>
          <p:cNvPr id="79" name="Textfeld 78">
            <a:extLst>
              <a:ext uri="{FF2B5EF4-FFF2-40B4-BE49-F238E27FC236}">
                <a16:creationId xmlns:a16="http://schemas.microsoft.com/office/drawing/2014/main" id="{8B72504E-66DE-47D5-B3DB-95D23372B0F4}"/>
              </a:ext>
            </a:extLst>
          </p:cNvPr>
          <p:cNvSpPr txBox="1"/>
          <p:nvPr/>
        </p:nvSpPr>
        <p:spPr>
          <a:xfrm>
            <a:off x="618487" y="4752947"/>
            <a:ext cx="2879686" cy="699404"/>
          </a:xfrm>
          <a:prstGeom prst="rect">
            <a:avLst/>
          </a:prstGeom>
        </p:spPr>
        <p:txBody>
          <a:bodyPr vert="horz" wrap="square" lIns="72000" tIns="72000" rIns="72000" bIns="72000" rtlCol="0">
            <a:spAutoFit/>
          </a:bodyPr>
          <a:lstStyle/>
          <a:p>
            <a:r>
              <a:rPr lang="de-DE" sz="1200" dirty="0">
                <a:solidFill>
                  <a:schemeClr val="bg1"/>
                </a:solidFill>
              </a:rPr>
              <a:t>Der Beitrag, den ein Arbeitnehmer in die </a:t>
            </a:r>
            <a:r>
              <a:rPr lang="de-DE" sz="1200" dirty="0" err="1">
                <a:solidFill>
                  <a:schemeClr val="bg1"/>
                </a:solidFill>
              </a:rPr>
              <a:t>bAV</a:t>
            </a:r>
            <a:r>
              <a:rPr lang="de-DE" sz="1200" dirty="0">
                <a:solidFill>
                  <a:schemeClr val="bg1"/>
                </a:solidFill>
              </a:rPr>
              <a:t> investiert, wird vom AG in gleicher Höhe unterstützt. </a:t>
            </a:r>
          </a:p>
        </p:txBody>
      </p:sp>
      <p:sp>
        <p:nvSpPr>
          <p:cNvPr id="82" name="Textfeld 81">
            <a:extLst>
              <a:ext uri="{FF2B5EF4-FFF2-40B4-BE49-F238E27FC236}">
                <a16:creationId xmlns:a16="http://schemas.microsoft.com/office/drawing/2014/main" id="{178E9B50-97E3-4E57-BBC5-1BABE076803B}"/>
              </a:ext>
            </a:extLst>
          </p:cNvPr>
          <p:cNvSpPr txBox="1"/>
          <p:nvPr/>
        </p:nvSpPr>
        <p:spPr>
          <a:xfrm>
            <a:off x="6627428" y="2229002"/>
            <a:ext cx="5087768" cy="360850"/>
          </a:xfrm>
          <a:prstGeom prst="rect">
            <a:avLst/>
          </a:prstGeom>
        </p:spPr>
        <p:txBody>
          <a:bodyPr vert="horz" wrap="square" lIns="72000" tIns="72000" rIns="72000" bIns="72000" rtlCol="0">
            <a:spAutoFit/>
          </a:bodyPr>
          <a:lstStyle/>
          <a:p>
            <a:r>
              <a:rPr lang="de-DE" sz="1400" b="1" dirty="0">
                <a:solidFill>
                  <a:schemeClr val="bg1"/>
                </a:solidFill>
              </a:rPr>
              <a:t>Merkmale/Vorteile:</a:t>
            </a:r>
          </a:p>
        </p:txBody>
      </p:sp>
      <p:sp>
        <p:nvSpPr>
          <p:cNvPr id="83" name="Textfeld 82">
            <a:extLst>
              <a:ext uri="{FF2B5EF4-FFF2-40B4-BE49-F238E27FC236}">
                <a16:creationId xmlns:a16="http://schemas.microsoft.com/office/drawing/2014/main" id="{BB2779D8-6C71-4246-9DF1-D80CB4FCFEE3}"/>
              </a:ext>
            </a:extLst>
          </p:cNvPr>
          <p:cNvSpPr txBox="1"/>
          <p:nvPr/>
        </p:nvSpPr>
        <p:spPr>
          <a:xfrm>
            <a:off x="6624494" y="2613459"/>
            <a:ext cx="4981927" cy="1068736"/>
          </a:xfrm>
          <a:prstGeom prst="rect">
            <a:avLst/>
          </a:prstGeom>
        </p:spPr>
        <p:txBody>
          <a:bodyPr vert="horz" wrap="square" lIns="72000" tIns="72000" rIns="72000" bIns="72000" rtlCol="0">
            <a:spAutoFit/>
          </a:bodyPr>
          <a:lstStyle/>
          <a:p>
            <a:pPr marL="171450" indent="-171450">
              <a:buFont typeface="Arial" panose="020B0604020202020204" pitchFamily="34" charset="0"/>
              <a:buChar char="•"/>
            </a:pPr>
            <a:r>
              <a:rPr lang="de-DE" sz="1200" dirty="0">
                <a:solidFill>
                  <a:schemeClr val="bg1"/>
                </a:solidFill>
              </a:rPr>
              <a:t>Ggf. kostensparendes Modell, wenn Umwandlungsbeiträge der Mitarbeiter SV-frei sind.</a:t>
            </a:r>
          </a:p>
          <a:p>
            <a:endParaRPr lang="de-DE" sz="1200" dirty="0">
              <a:solidFill>
                <a:schemeClr val="bg1"/>
              </a:solidFill>
            </a:endParaRPr>
          </a:p>
          <a:p>
            <a:pPr marL="171450" indent="-171450">
              <a:buFont typeface="Arial" panose="020B0604020202020204" pitchFamily="34" charset="0"/>
              <a:buChar char="•"/>
            </a:pPr>
            <a:r>
              <a:rPr lang="de-DE" sz="1200" dirty="0">
                <a:solidFill>
                  <a:schemeClr val="bg1"/>
                </a:solidFill>
              </a:rPr>
              <a:t>Aufwände für AG-Beiträge werden ggf. durch den verpflichtenden AG-Zuschuss verringert. </a:t>
            </a:r>
          </a:p>
        </p:txBody>
      </p:sp>
      <p:sp>
        <p:nvSpPr>
          <p:cNvPr id="84" name="Textfeld 83">
            <a:extLst>
              <a:ext uri="{FF2B5EF4-FFF2-40B4-BE49-F238E27FC236}">
                <a16:creationId xmlns:a16="http://schemas.microsoft.com/office/drawing/2014/main" id="{B862227A-926E-4A41-8205-22D35FBA3946}"/>
              </a:ext>
            </a:extLst>
          </p:cNvPr>
          <p:cNvSpPr txBox="1"/>
          <p:nvPr/>
        </p:nvSpPr>
        <p:spPr>
          <a:xfrm>
            <a:off x="6599836" y="4372224"/>
            <a:ext cx="5087768" cy="360850"/>
          </a:xfrm>
          <a:prstGeom prst="rect">
            <a:avLst/>
          </a:prstGeom>
        </p:spPr>
        <p:txBody>
          <a:bodyPr vert="horz" wrap="square" lIns="72000" tIns="72000" rIns="72000" bIns="72000" rtlCol="0">
            <a:spAutoFit/>
          </a:bodyPr>
          <a:lstStyle/>
          <a:p>
            <a:r>
              <a:rPr lang="de-DE" sz="1400" b="1" dirty="0">
                <a:solidFill>
                  <a:schemeClr val="bg1"/>
                </a:solidFill>
              </a:rPr>
              <a:t>Merkmale/Vorteile:</a:t>
            </a:r>
          </a:p>
        </p:txBody>
      </p:sp>
      <p:sp>
        <p:nvSpPr>
          <p:cNvPr id="85" name="Textfeld 84">
            <a:extLst>
              <a:ext uri="{FF2B5EF4-FFF2-40B4-BE49-F238E27FC236}">
                <a16:creationId xmlns:a16="http://schemas.microsoft.com/office/drawing/2014/main" id="{90FC9B2F-BE4D-4276-9D58-FFDC5628B851}"/>
              </a:ext>
            </a:extLst>
          </p:cNvPr>
          <p:cNvSpPr txBox="1"/>
          <p:nvPr/>
        </p:nvSpPr>
        <p:spPr>
          <a:xfrm>
            <a:off x="6596902" y="4756681"/>
            <a:ext cx="4981927" cy="884070"/>
          </a:xfrm>
          <a:prstGeom prst="rect">
            <a:avLst/>
          </a:prstGeom>
        </p:spPr>
        <p:txBody>
          <a:bodyPr vert="horz" wrap="square" lIns="72000" tIns="72000" rIns="72000" bIns="72000" rtlCol="0">
            <a:spAutoFit/>
          </a:bodyPr>
          <a:lstStyle/>
          <a:p>
            <a:pPr marL="171450" indent="-171450">
              <a:buFont typeface="Arial" panose="020B0604020202020204" pitchFamily="34" charset="0"/>
              <a:buChar char="•"/>
            </a:pPr>
            <a:r>
              <a:rPr lang="de-DE" sz="1200" dirty="0">
                <a:solidFill>
                  <a:schemeClr val="bg1"/>
                </a:solidFill>
              </a:rPr>
              <a:t>Der Fokus liegt auf den Mitarbeitern, die die Notwendigkeit der Vorsorge für sich erkannt haben. </a:t>
            </a:r>
            <a:br>
              <a:rPr lang="de-DE" sz="1200" dirty="0">
                <a:solidFill>
                  <a:schemeClr val="bg1"/>
                </a:solidFill>
              </a:rPr>
            </a:br>
            <a:endParaRPr lang="de-DE" sz="1200" dirty="0">
              <a:solidFill>
                <a:schemeClr val="bg1"/>
              </a:solidFill>
            </a:endParaRPr>
          </a:p>
          <a:p>
            <a:pPr marL="171450" indent="-171450">
              <a:buFont typeface="Arial" panose="020B0604020202020204" pitchFamily="34" charset="0"/>
              <a:buChar char="•"/>
            </a:pPr>
            <a:r>
              <a:rPr lang="de-DE" sz="1200" dirty="0">
                <a:solidFill>
                  <a:schemeClr val="bg1"/>
                </a:solidFill>
              </a:rPr>
              <a:t>Vorsorge wird durch einen Zuschuss in gleicher Höhe  belohnt</a:t>
            </a:r>
          </a:p>
        </p:txBody>
      </p:sp>
      <p:sp>
        <p:nvSpPr>
          <p:cNvPr id="41" name="Rechteck 40">
            <a:extLst>
              <a:ext uri="{FF2B5EF4-FFF2-40B4-BE49-F238E27FC236}">
                <a16:creationId xmlns:a16="http://schemas.microsoft.com/office/drawing/2014/main" id="{F2705D20-1C38-43FD-A22E-E060FE1BB15E}"/>
              </a:ext>
            </a:extLst>
          </p:cNvPr>
          <p:cNvSpPr/>
          <p:nvPr/>
        </p:nvSpPr>
        <p:spPr>
          <a:xfrm>
            <a:off x="508000" y="6200995"/>
            <a:ext cx="8144869" cy="571709"/>
          </a:xfrm>
          <a:prstGeom prst="rect">
            <a:avLst/>
          </a:prstGeom>
          <a:noFill/>
          <a:ln>
            <a:noFill/>
          </a:ln>
        </p:spPr>
        <p:txBody>
          <a:bodyPr rot="0" spcFirstLastPara="0" vertOverflow="overflow" horzOverflow="overflow" vert="horz" wrap="square" lIns="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30000" noProof="0" dirty="0">
                <a:ln>
                  <a:noFill/>
                </a:ln>
                <a:solidFill>
                  <a:schemeClr val="bg1"/>
                </a:solidFill>
                <a:effectLst/>
                <a:uLnTx/>
                <a:uFillTx/>
              </a:rPr>
              <a:t>1 </a:t>
            </a:r>
            <a:r>
              <a:rPr kumimoji="0" lang="de-DE" sz="800" b="1" i="0" u="none" strike="noStrike" kern="0" cap="none" spc="0" normalizeH="0" baseline="0" noProof="0" dirty="0">
                <a:ln>
                  <a:noFill/>
                </a:ln>
                <a:solidFill>
                  <a:schemeClr val="bg1"/>
                </a:solidFill>
                <a:effectLst/>
                <a:uLnTx/>
                <a:uFillTx/>
              </a:rPr>
              <a:t>Hinweis</a:t>
            </a:r>
            <a:r>
              <a:rPr kumimoji="0" lang="de-DE" sz="800" b="0" i="0" u="none" strike="noStrike" kern="0" cap="none" spc="0" normalizeH="0" baseline="0" noProof="0" dirty="0">
                <a:ln>
                  <a:noFill/>
                </a:ln>
                <a:solidFill>
                  <a:schemeClr val="bg1"/>
                </a:solidFill>
                <a:effectLst/>
                <a:uLnTx/>
                <a:uFillTx/>
              </a:rPr>
              <a:t>: ggf. inkl. verpflichtendem Arbeitgeberzuschuss: Soweit die Entgeltumwandlung in eine Direktversicherung, Pensionskasse oder einen Pensionsfonds sozialabgabenfrei ist, ist der Arbeitgeber zu einem Zuschuss i. H. v. bis zu 15 % des umgewandelten Entgelts bis 4 % der BBG West verpflichtet.</a:t>
            </a:r>
          </a:p>
          <a:p>
            <a:pPr marL="0" marR="0" lvl="0" indent="0" defTabSz="1218682" eaLnBrk="1" fontAlgn="auto" latinLnBrk="0" hangingPunct="1">
              <a:lnSpc>
                <a:spcPct val="100000"/>
              </a:lnSpc>
              <a:spcBef>
                <a:spcPts val="100"/>
              </a:spcBef>
              <a:spcAft>
                <a:spcPts val="100"/>
              </a:spcAft>
              <a:buClrTx/>
              <a:buSzTx/>
              <a:buFontTx/>
              <a:buNone/>
              <a:tabLst/>
              <a:defRPr/>
            </a:pPr>
            <a:r>
              <a:rPr kumimoji="0" lang="de-DE" sz="800" b="0" i="0" u="none" strike="noStrike" kern="0" cap="none" spc="0" normalizeH="0" baseline="0" noProof="0" dirty="0">
                <a:ln>
                  <a:noFill/>
                </a:ln>
                <a:solidFill>
                  <a:schemeClr val="bg1"/>
                </a:solidFill>
                <a:effectLst/>
                <a:uLnTx/>
                <a:uFillTx/>
              </a:rPr>
              <a:t> </a:t>
            </a:r>
          </a:p>
        </p:txBody>
      </p:sp>
    </p:spTree>
    <p:extLst>
      <p:ext uri="{BB962C8B-B14F-4D97-AF65-F5344CB8AC3E}">
        <p14:creationId xmlns:p14="http://schemas.microsoft.com/office/powerpoint/2010/main" val="292917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11233148" cy="932854"/>
          </a:xfrm>
        </p:spPr>
        <p:txBody>
          <a:bodyPr/>
          <a:lstStyle/>
          <a:p>
            <a:r>
              <a:rPr lang="de-DE" dirty="0"/>
              <a:t>Mögliche Modelle der </a:t>
            </a:r>
            <a:br>
              <a:rPr lang="de-DE" dirty="0"/>
            </a:br>
            <a:r>
              <a:rPr lang="de-DE" dirty="0" err="1"/>
              <a:t>bAV</a:t>
            </a:r>
            <a:r>
              <a:rPr lang="de-DE" dirty="0"/>
              <a:t>-Mitarbeiterbindung 2/3</a:t>
            </a:r>
            <a:br>
              <a:rPr lang="de-DE" dirty="0"/>
            </a:br>
            <a:endParaRPr lang="de-DE" dirty="0"/>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25</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pPr lvl="0">
              <a:buClr>
                <a:srgbClr val="003781"/>
              </a:buClr>
            </a:pPr>
            <a:r>
              <a:rPr lang="de-DE" dirty="0"/>
              <a:t>Betriebliche Altersversorgung | Arbeitgeberfinanzierung</a:t>
            </a:r>
          </a:p>
        </p:txBody>
      </p:sp>
      <p:grpSp>
        <p:nvGrpSpPr>
          <p:cNvPr id="24" name="Gruppieren 23">
            <a:extLst>
              <a:ext uri="{FF2B5EF4-FFF2-40B4-BE49-F238E27FC236}">
                <a16:creationId xmlns:a16="http://schemas.microsoft.com/office/drawing/2014/main" id="{778D3935-87F0-4B82-93EB-BA0B049B3A32}"/>
              </a:ext>
            </a:extLst>
          </p:cNvPr>
          <p:cNvGrpSpPr>
            <a:grpSpLocks noChangeAspect="1"/>
          </p:cNvGrpSpPr>
          <p:nvPr/>
        </p:nvGrpSpPr>
        <p:grpSpPr>
          <a:xfrm>
            <a:off x="11195004" y="1296252"/>
            <a:ext cx="525230" cy="525600"/>
            <a:chOff x="10455168" y="2528192"/>
            <a:chExt cx="328296" cy="328528"/>
          </a:xfrm>
          <a:solidFill>
            <a:schemeClr val="bg1"/>
          </a:solidFill>
        </p:grpSpPr>
        <p:sp>
          <p:nvSpPr>
            <p:cNvPr id="25" name="Freihandform 1648">
              <a:extLst>
                <a:ext uri="{FF2B5EF4-FFF2-40B4-BE49-F238E27FC236}">
                  <a16:creationId xmlns:a16="http://schemas.microsoft.com/office/drawing/2014/main" id="{8E790B10-9FF2-416E-90F3-E6F8F472B6AC}"/>
                </a:ext>
              </a:extLst>
            </p:cNvPr>
            <p:cNvSpPr/>
            <p:nvPr/>
          </p:nvSpPr>
          <p:spPr>
            <a:xfrm>
              <a:off x="1045516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6" name="Freihandform 1649">
              <a:extLst>
                <a:ext uri="{FF2B5EF4-FFF2-40B4-BE49-F238E27FC236}">
                  <a16:creationId xmlns:a16="http://schemas.microsoft.com/office/drawing/2014/main" id="{E4A3B79E-A0D7-461F-8F9C-46B51003CC02}"/>
                </a:ext>
              </a:extLst>
            </p:cNvPr>
            <p:cNvSpPr/>
            <p:nvPr/>
          </p:nvSpPr>
          <p:spPr>
            <a:xfrm>
              <a:off x="10521061" y="2618531"/>
              <a:ext cx="196745" cy="147151"/>
            </a:xfrm>
            <a:custGeom>
              <a:avLst/>
              <a:gdLst/>
              <a:ahLst/>
              <a:cxnLst>
                <a:cxn ang="3cd4">
                  <a:pos x="hc" y="t"/>
                </a:cxn>
                <a:cxn ang="cd2">
                  <a:pos x="l" y="vc"/>
                </a:cxn>
                <a:cxn ang="cd4">
                  <a:pos x="hc" y="b"/>
                </a:cxn>
                <a:cxn ang="0">
                  <a:pos x="r" y="vc"/>
                </a:cxn>
              </a:cxnLst>
              <a:rect l="l" t="t" r="r" b="b"/>
              <a:pathLst>
                <a:path w="846" h="633">
                  <a:moveTo>
                    <a:pt x="722" y="310"/>
                  </a:moveTo>
                  <a:lnTo>
                    <a:pt x="536" y="123"/>
                  </a:lnTo>
                  <a:lnTo>
                    <a:pt x="616" y="41"/>
                  </a:lnTo>
                  <a:lnTo>
                    <a:pt x="802" y="229"/>
                  </a:lnTo>
                  <a:close/>
                  <a:moveTo>
                    <a:pt x="606" y="392"/>
                  </a:moveTo>
                  <a:cubicBezTo>
                    <a:pt x="582" y="367"/>
                    <a:pt x="532" y="312"/>
                    <a:pt x="506" y="290"/>
                  </a:cubicBezTo>
                  <a:cubicBezTo>
                    <a:pt x="491" y="278"/>
                    <a:pt x="472" y="263"/>
                    <a:pt x="455" y="261"/>
                  </a:cubicBezTo>
                  <a:cubicBezTo>
                    <a:pt x="441" y="257"/>
                    <a:pt x="415" y="267"/>
                    <a:pt x="407" y="271"/>
                  </a:cubicBezTo>
                  <a:cubicBezTo>
                    <a:pt x="396" y="276"/>
                    <a:pt x="379" y="295"/>
                    <a:pt x="373" y="301"/>
                  </a:cubicBezTo>
                  <a:cubicBezTo>
                    <a:pt x="369" y="303"/>
                    <a:pt x="366" y="305"/>
                    <a:pt x="360" y="305"/>
                  </a:cubicBezTo>
                  <a:cubicBezTo>
                    <a:pt x="356" y="305"/>
                    <a:pt x="352" y="303"/>
                    <a:pt x="350" y="301"/>
                  </a:cubicBezTo>
                  <a:cubicBezTo>
                    <a:pt x="343" y="295"/>
                    <a:pt x="343" y="284"/>
                    <a:pt x="350" y="278"/>
                  </a:cubicBezTo>
                  <a:lnTo>
                    <a:pt x="409" y="221"/>
                  </a:lnTo>
                  <a:lnTo>
                    <a:pt x="419" y="214"/>
                  </a:lnTo>
                  <a:lnTo>
                    <a:pt x="532" y="168"/>
                  </a:lnTo>
                  <a:lnTo>
                    <a:pt x="669" y="307"/>
                  </a:lnTo>
                  <a:close/>
                  <a:moveTo>
                    <a:pt x="593" y="458"/>
                  </a:moveTo>
                  <a:cubicBezTo>
                    <a:pt x="589" y="462"/>
                    <a:pt x="584" y="464"/>
                    <a:pt x="580" y="464"/>
                  </a:cubicBezTo>
                  <a:lnTo>
                    <a:pt x="565" y="464"/>
                  </a:lnTo>
                  <a:cubicBezTo>
                    <a:pt x="557" y="464"/>
                    <a:pt x="548" y="473"/>
                    <a:pt x="548" y="481"/>
                  </a:cubicBezTo>
                  <a:lnTo>
                    <a:pt x="548" y="496"/>
                  </a:lnTo>
                  <a:cubicBezTo>
                    <a:pt x="546" y="500"/>
                    <a:pt x="544" y="504"/>
                    <a:pt x="542" y="509"/>
                  </a:cubicBezTo>
                  <a:cubicBezTo>
                    <a:pt x="538" y="511"/>
                    <a:pt x="534" y="513"/>
                    <a:pt x="529" y="513"/>
                  </a:cubicBezTo>
                  <a:lnTo>
                    <a:pt x="515" y="513"/>
                  </a:lnTo>
                  <a:cubicBezTo>
                    <a:pt x="506" y="513"/>
                    <a:pt x="498" y="521"/>
                    <a:pt x="498" y="530"/>
                  </a:cubicBezTo>
                  <a:lnTo>
                    <a:pt x="496" y="545"/>
                  </a:lnTo>
                  <a:cubicBezTo>
                    <a:pt x="496" y="549"/>
                    <a:pt x="493" y="553"/>
                    <a:pt x="491" y="557"/>
                  </a:cubicBezTo>
                  <a:cubicBezTo>
                    <a:pt x="487" y="559"/>
                    <a:pt x="479" y="564"/>
                    <a:pt x="474" y="564"/>
                  </a:cubicBezTo>
                  <a:cubicBezTo>
                    <a:pt x="466" y="564"/>
                    <a:pt x="457" y="572"/>
                    <a:pt x="457" y="580"/>
                  </a:cubicBezTo>
                  <a:cubicBezTo>
                    <a:pt x="457" y="589"/>
                    <a:pt x="455" y="597"/>
                    <a:pt x="443" y="600"/>
                  </a:cubicBezTo>
                  <a:lnTo>
                    <a:pt x="430" y="593"/>
                  </a:lnTo>
                  <a:lnTo>
                    <a:pt x="432" y="591"/>
                  </a:lnTo>
                  <a:cubicBezTo>
                    <a:pt x="441" y="580"/>
                    <a:pt x="447" y="570"/>
                    <a:pt x="449" y="555"/>
                  </a:cubicBezTo>
                  <a:cubicBezTo>
                    <a:pt x="449" y="542"/>
                    <a:pt x="445" y="528"/>
                    <a:pt x="434" y="519"/>
                  </a:cubicBezTo>
                  <a:cubicBezTo>
                    <a:pt x="428" y="511"/>
                    <a:pt x="415" y="506"/>
                    <a:pt x="402" y="504"/>
                  </a:cubicBezTo>
                  <a:cubicBezTo>
                    <a:pt x="402" y="494"/>
                    <a:pt x="398" y="483"/>
                    <a:pt x="390" y="475"/>
                  </a:cubicBezTo>
                  <a:cubicBezTo>
                    <a:pt x="381" y="464"/>
                    <a:pt x="371" y="462"/>
                    <a:pt x="358" y="460"/>
                  </a:cubicBezTo>
                  <a:cubicBezTo>
                    <a:pt x="358" y="447"/>
                    <a:pt x="354" y="437"/>
                    <a:pt x="345" y="428"/>
                  </a:cubicBezTo>
                  <a:cubicBezTo>
                    <a:pt x="337" y="420"/>
                    <a:pt x="326" y="415"/>
                    <a:pt x="314" y="415"/>
                  </a:cubicBezTo>
                  <a:cubicBezTo>
                    <a:pt x="311" y="403"/>
                    <a:pt x="307" y="392"/>
                    <a:pt x="301" y="384"/>
                  </a:cubicBezTo>
                  <a:cubicBezTo>
                    <a:pt x="290" y="373"/>
                    <a:pt x="280" y="369"/>
                    <a:pt x="265" y="369"/>
                  </a:cubicBezTo>
                  <a:cubicBezTo>
                    <a:pt x="250" y="369"/>
                    <a:pt x="237" y="375"/>
                    <a:pt x="229" y="386"/>
                  </a:cubicBezTo>
                  <a:lnTo>
                    <a:pt x="174" y="307"/>
                  </a:lnTo>
                  <a:lnTo>
                    <a:pt x="314" y="170"/>
                  </a:lnTo>
                  <a:lnTo>
                    <a:pt x="377" y="202"/>
                  </a:lnTo>
                  <a:lnTo>
                    <a:pt x="326" y="252"/>
                  </a:lnTo>
                  <a:cubicBezTo>
                    <a:pt x="305" y="271"/>
                    <a:pt x="305" y="303"/>
                    <a:pt x="324" y="324"/>
                  </a:cubicBezTo>
                  <a:cubicBezTo>
                    <a:pt x="335" y="335"/>
                    <a:pt x="347" y="339"/>
                    <a:pt x="360" y="341"/>
                  </a:cubicBezTo>
                  <a:cubicBezTo>
                    <a:pt x="375" y="339"/>
                    <a:pt x="388" y="335"/>
                    <a:pt x="398" y="326"/>
                  </a:cubicBezTo>
                  <a:cubicBezTo>
                    <a:pt x="409" y="316"/>
                    <a:pt x="419" y="305"/>
                    <a:pt x="424" y="303"/>
                  </a:cubicBezTo>
                  <a:cubicBezTo>
                    <a:pt x="430" y="299"/>
                    <a:pt x="445" y="295"/>
                    <a:pt x="449" y="295"/>
                  </a:cubicBezTo>
                  <a:cubicBezTo>
                    <a:pt x="453" y="297"/>
                    <a:pt x="462" y="301"/>
                    <a:pt x="485" y="318"/>
                  </a:cubicBezTo>
                  <a:cubicBezTo>
                    <a:pt x="515" y="343"/>
                    <a:pt x="591" y="428"/>
                    <a:pt x="591" y="430"/>
                  </a:cubicBezTo>
                  <a:cubicBezTo>
                    <a:pt x="593" y="430"/>
                    <a:pt x="593" y="432"/>
                    <a:pt x="595" y="432"/>
                  </a:cubicBezTo>
                  <a:lnTo>
                    <a:pt x="597" y="437"/>
                  </a:lnTo>
                  <a:cubicBezTo>
                    <a:pt x="597" y="439"/>
                    <a:pt x="599" y="443"/>
                    <a:pt x="597" y="447"/>
                  </a:cubicBezTo>
                  <a:cubicBezTo>
                    <a:pt x="597" y="451"/>
                    <a:pt x="595" y="456"/>
                    <a:pt x="593" y="458"/>
                  </a:cubicBezTo>
                  <a:close/>
                  <a:moveTo>
                    <a:pt x="407" y="566"/>
                  </a:moveTo>
                  <a:lnTo>
                    <a:pt x="388" y="583"/>
                  </a:lnTo>
                  <a:cubicBezTo>
                    <a:pt x="385" y="587"/>
                    <a:pt x="381" y="589"/>
                    <a:pt x="375" y="589"/>
                  </a:cubicBezTo>
                  <a:cubicBezTo>
                    <a:pt x="373" y="589"/>
                    <a:pt x="369" y="589"/>
                    <a:pt x="366" y="585"/>
                  </a:cubicBezTo>
                  <a:cubicBezTo>
                    <a:pt x="364" y="583"/>
                    <a:pt x="362" y="578"/>
                    <a:pt x="362" y="576"/>
                  </a:cubicBezTo>
                  <a:cubicBezTo>
                    <a:pt x="364" y="570"/>
                    <a:pt x="366" y="566"/>
                    <a:pt x="369" y="564"/>
                  </a:cubicBezTo>
                  <a:lnTo>
                    <a:pt x="388" y="545"/>
                  </a:lnTo>
                  <a:cubicBezTo>
                    <a:pt x="392" y="542"/>
                    <a:pt x="396" y="540"/>
                    <a:pt x="400" y="540"/>
                  </a:cubicBezTo>
                  <a:cubicBezTo>
                    <a:pt x="402" y="540"/>
                    <a:pt x="407" y="540"/>
                    <a:pt x="409" y="542"/>
                  </a:cubicBezTo>
                  <a:cubicBezTo>
                    <a:pt x="413" y="547"/>
                    <a:pt x="413" y="551"/>
                    <a:pt x="413" y="553"/>
                  </a:cubicBezTo>
                  <a:cubicBezTo>
                    <a:pt x="413" y="557"/>
                    <a:pt x="411" y="561"/>
                    <a:pt x="407" y="566"/>
                  </a:cubicBezTo>
                  <a:close/>
                  <a:moveTo>
                    <a:pt x="343" y="538"/>
                  </a:moveTo>
                  <a:cubicBezTo>
                    <a:pt x="339" y="542"/>
                    <a:pt x="335" y="545"/>
                    <a:pt x="330" y="545"/>
                  </a:cubicBezTo>
                  <a:cubicBezTo>
                    <a:pt x="328" y="545"/>
                    <a:pt x="324" y="542"/>
                    <a:pt x="322" y="540"/>
                  </a:cubicBezTo>
                  <a:cubicBezTo>
                    <a:pt x="318" y="536"/>
                    <a:pt x="318" y="534"/>
                    <a:pt x="318" y="530"/>
                  </a:cubicBezTo>
                  <a:cubicBezTo>
                    <a:pt x="318" y="525"/>
                    <a:pt x="320" y="521"/>
                    <a:pt x="324" y="517"/>
                  </a:cubicBezTo>
                  <a:lnTo>
                    <a:pt x="343" y="500"/>
                  </a:lnTo>
                  <a:cubicBezTo>
                    <a:pt x="345" y="496"/>
                    <a:pt x="350" y="494"/>
                    <a:pt x="356" y="494"/>
                  </a:cubicBezTo>
                  <a:cubicBezTo>
                    <a:pt x="358" y="494"/>
                    <a:pt x="362" y="496"/>
                    <a:pt x="364" y="498"/>
                  </a:cubicBezTo>
                  <a:cubicBezTo>
                    <a:pt x="369" y="502"/>
                    <a:pt x="369" y="504"/>
                    <a:pt x="369" y="509"/>
                  </a:cubicBezTo>
                  <a:cubicBezTo>
                    <a:pt x="369" y="513"/>
                    <a:pt x="366" y="517"/>
                    <a:pt x="362" y="521"/>
                  </a:cubicBezTo>
                  <a:close/>
                  <a:moveTo>
                    <a:pt x="299" y="494"/>
                  </a:moveTo>
                  <a:cubicBezTo>
                    <a:pt x="294" y="496"/>
                    <a:pt x="290" y="498"/>
                    <a:pt x="286" y="498"/>
                  </a:cubicBezTo>
                  <a:cubicBezTo>
                    <a:pt x="284" y="500"/>
                    <a:pt x="280" y="498"/>
                    <a:pt x="275" y="496"/>
                  </a:cubicBezTo>
                  <a:cubicBezTo>
                    <a:pt x="273" y="492"/>
                    <a:pt x="273" y="487"/>
                    <a:pt x="273" y="485"/>
                  </a:cubicBezTo>
                  <a:cubicBezTo>
                    <a:pt x="273" y="481"/>
                    <a:pt x="275" y="477"/>
                    <a:pt x="280" y="473"/>
                  </a:cubicBezTo>
                  <a:lnTo>
                    <a:pt x="297" y="456"/>
                  </a:lnTo>
                  <a:cubicBezTo>
                    <a:pt x="301" y="451"/>
                    <a:pt x="305" y="449"/>
                    <a:pt x="309" y="449"/>
                  </a:cubicBezTo>
                  <a:lnTo>
                    <a:pt x="311" y="449"/>
                  </a:lnTo>
                  <a:cubicBezTo>
                    <a:pt x="314" y="449"/>
                    <a:pt x="318" y="449"/>
                    <a:pt x="320" y="453"/>
                  </a:cubicBezTo>
                  <a:cubicBezTo>
                    <a:pt x="322" y="456"/>
                    <a:pt x="322" y="460"/>
                    <a:pt x="322" y="462"/>
                  </a:cubicBezTo>
                  <a:cubicBezTo>
                    <a:pt x="322" y="468"/>
                    <a:pt x="320" y="473"/>
                    <a:pt x="316" y="475"/>
                  </a:cubicBezTo>
                  <a:close/>
                  <a:moveTo>
                    <a:pt x="254" y="449"/>
                  </a:moveTo>
                  <a:cubicBezTo>
                    <a:pt x="250" y="451"/>
                    <a:pt x="246" y="453"/>
                    <a:pt x="242" y="453"/>
                  </a:cubicBezTo>
                  <a:cubicBezTo>
                    <a:pt x="239" y="453"/>
                    <a:pt x="235" y="453"/>
                    <a:pt x="231" y="449"/>
                  </a:cubicBezTo>
                  <a:cubicBezTo>
                    <a:pt x="229" y="447"/>
                    <a:pt x="229" y="443"/>
                    <a:pt x="229" y="441"/>
                  </a:cubicBezTo>
                  <a:cubicBezTo>
                    <a:pt x="229" y="437"/>
                    <a:pt x="231" y="432"/>
                    <a:pt x="233" y="428"/>
                  </a:cubicBezTo>
                  <a:lnTo>
                    <a:pt x="235" y="428"/>
                  </a:lnTo>
                  <a:lnTo>
                    <a:pt x="252" y="409"/>
                  </a:lnTo>
                  <a:cubicBezTo>
                    <a:pt x="256" y="407"/>
                    <a:pt x="261" y="405"/>
                    <a:pt x="265" y="405"/>
                  </a:cubicBezTo>
                  <a:cubicBezTo>
                    <a:pt x="269" y="405"/>
                    <a:pt x="271" y="405"/>
                    <a:pt x="275" y="409"/>
                  </a:cubicBezTo>
                  <a:cubicBezTo>
                    <a:pt x="278" y="411"/>
                    <a:pt x="278" y="415"/>
                    <a:pt x="278" y="418"/>
                  </a:cubicBezTo>
                  <a:cubicBezTo>
                    <a:pt x="278" y="422"/>
                    <a:pt x="275" y="426"/>
                    <a:pt x="271" y="430"/>
                  </a:cubicBezTo>
                  <a:close/>
                  <a:moveTo>
                    <a:pt x="123" y="310"/>
                  </a:moveTo>
                  <a:lnTo>
                    <a:pt x="40" y="229"/>
                  </a:lnTo>
                  <a:lnTo>
                    <a:pt x="229" y="41"/>
                  </a:lnTo>
                  <a:lnTo>
                    <a:pt x="309" y="123"/>
                  </a:lnTo>
                  <a:close/>
                  <a:moveTo>
                    <a:pt x="629" y="5"/>
                  </a:moveTo>
                  <a:cubicBezTo>
                    <a:pt x="623" y="-2"/>
                    <a:pt x="610" y="-2"/>
                    <a:pt x="603" y="5"/>
                  </a:cubicBezTo>
                  <a:lnTo>
                    <a:pt x="498" y="111"/>
                  </a:lnTo>
                  <a:cubicBezTo>
                    <a:pt x="491" y="117"/>
                    <a:pt x="491" y="128"/>
                    <a:pt x="498" y="136"/>
                  </a:cubicBezTo>
                  <a:lnTo>
                    <a:pt x="504" y="140"/>
                  </a:lnTo>
                  <a:lnTo>
                    <a:pt x="411" y="178"/>
                  </a:lnTo>
                  <a:lnTo>
                    <a:pt x="339" y="142"/>
                  </a:lnTo>
                  <a:lnTo>
                    <a:pt x="347" y="136"/>
                  </a:lnTo>
                  <a:cubicBezTo>
                    <a:pt x="354" y="128"/>
                    <a:pt x="354" y="117"/>
                    <a:pt x="347" y="111"/>
                  </a:cubicBezTo>
                  <a:lnTo>
                    <a:pt x="242" y="5"/>
                  </a:lnTo>
                  <a:cubicBezTo>
                    <a:pt x="233" y="-2"/>
                    <a:pt x="223" y="-2"/>
                    <a:pt x="216" y="5"/>
                  </a:cubicBezTo>
                  <a:lnTo>
                    <a:pt x="4" y="216"/>
                  </a:lnTo>
                  <a:cubicBezTo>
                    <a:pt x="-1" y="223"/>
                    <a:pt x="-1" y="233"/>
                    <a:pt x="4" y="242"/>
                  </a:cubicBezTo>
                  <a:lnTo>
                    <a:pt x="110" y="348"/>
                  </a:lnTo>
                  <a:cubicBezTo>
                    <a:pt x="112" y="350"/>
                    <a:pt x="119" y="352"/>
                    <a:pt x="123" y="352"/>
                  </a:cubicBezTo>
                  <a:cubicBezTo>
                    <a:pt x="127" y="352"/>
                    <a:pt x="131" y="350"/>
                    <a:pt x="136" y="348"/>
                  </a:cubicBezTo>
                  <a:lnTo>
                    <a:pt x="148" y="333"/>
                  </a:lnTo>
                  <a:lnTo>
                    <a:pt x="203" y="411"/>
                  </a:lnTo>
                  <a:cubicBezTo>
                    <a:pt x="197" y="420"/>
                    <a:pt x="193" y="428"/>
                    <a:pt x="193" y="439"/>
                  </a:cubicBezTo>
                  <a:cubicBezTo>
                    <a:pt x="193" y="451"/>
                    <a:pt x="197" y="464"/>
                    <a:pt x="206" y="475"/>
                  </a:cubicBezTo>
                  <a:cubicBezTo>
                    <a:pt x="214" y="483"/>
                    <a:pt x="225" y="487"/>
                    <a:pt x="237" y="489"/>
                  </a:cubicBezTo>
                  <a:cubicBezTo>
                    <a:pt x="239" y="500"/>
                    <a:pt x="244" y="511"/>
                    <a:pt x="250" y="519"/>
                  </a:cubicBezTo>
                  <a:cubicBezTo>
                    <a:pt x="258" y="528"/>
                    <a:pt x="271" y="534"/>
                    <a:pt x="284" y="534"/>
                  </a:cubicBezTo>
                  <a:cubicBezTo>
                    <a:pt x="284" y="545"/>
                    <a:pt x="288" y="555"/>
                    <a:pt x="297" y="564"/>
                  </a:cubicBezTo>
                  <a:cubicBezTo>
                    <a:pt x="305" y="574"/>
                    <a:pt x="316" y="578"/>
                    <a:pt x="328" y="578"/>
                  </a:cubicBezTo>
                  <a:cubicBezTo>
                    <a:pt x="328" y="591"/>
                    <a:pt x="333" y="602"/>
                    <a:pt x="341" y="610"/>
                  </a:cubicBezTo>
                  <a:cubicBezTo>
                    <a:pt x="350" y="619"/>
                    <a:pt x="362" y="625"/>
                    <a:pt x="375" y="625"/>
                  </a:cubicBezTo>
                  <a:cubicBezTo>
                    <a:pt x="377" y="625"/>
                    <a:pt x="377" y="625"/>
                    <a:pt x="377" y="625"/>
                  </a:cubicBezTo>
                  <a:cubicBezTo>
                    <a:pt x="385" y="623"/>
                    <a:pt x="392" y="621"/>
                    <a:pt x="400" y="619"/>
                  </a:cubicBezTo>
                  <a:lnTo>
                    <a:pt x="432" y="633"/>
                  </a:lnTo>
                  <a:cubicBezTo>
                    <a:pt x="434" y="633"/>
                    <a:pt x="436" y="633"/>
                    <a:pt x="441" y="633"/>
                  </a:cubicBezTo>
                  <a:cubicBezTo>
                    <a:pt x="470" y="633"/>
                    <a:pt x="485" y="614"/>
                    <a:pt x="491" y="595"/>
                  </a:cubicBezTo>
                  <a:cubicBezTo>
                    <a:pt x="500" y="593"/>
                    <a:pt x="508" y="589"/>
                    <a:pt x="515" y="583"/>
                  </a:cubicBezTo>
                  <a:cubicBezTo>
                    <a:pt x="525" y="572"/>
                    <a:pt x="529" y="561"/>
                    <a:pt x="532" y="549"/>
                  </a:cubicBezTo>
                  <a:cubicBezTo>
                    <a:pt x="544" y="547"/>
                    <a:pt x="557" y="542"/>
                    <a:pt x="565" y="534"/>
                  </a:cubicBezTo>
                  <a:cubicBezTo>
                    <a:pt x="576" y="523"/>
                    <a:pt x="580" y="513"/>
                    <a:pt x="582" y="500"/>
                  </a:cubicBezTo>
                  <a:cubicBezTo>
                    <a:pt x="595" y="498"/>
                    <a:pt x="608" y="494"/>
                    <a:pt x="616" y="483"/>
                  </a:cubicBezTo>
                  <a:cubicBezTo>
                    <a:pt x="625" y="475"/>
                    <a:pt x="631" y="464"/>
                    <a:pt x="633" y="453"/>
                  </a:cubicBezTo>
                  <a:cubicBezTo>
                    <a:pt x="635" y="443"/>
                    <a:pt x="633" y="430"/>
                    <a:pt x="629" y="422"/>
                  </a:cubicBezTo>
                  <a:lnTo>
                    <a:pt x="695" y="333"/>
                  </a:lnTo>
                  <a:lnTo>
                    <a:pt x="709" y="348"/>
                  </a:lnTo>
                  <a:cubicBezTo>
                    <a:pt x="714" y="350"/>
                    <a:pt x="718" y="352"/>
                    <a:pt x="722" y="352"/>
                  </a:cubicBezTo>
                  <a:cubicBezTo>
                    <a:pt x="726" y="352"/>
                    <a:pt x="730" y="350"/>
                    <a:pt x="735" y="348"/>
                  </a:cubicBezTo>
                  <a:lnTo>
                    <a:pt x="841" y="242"/>
                  </a:lnTo>
                  <a:cubicBezTo>
                    <a:pt x="847" y="233"/>
                    <a:pt x="847" y="223"/>
                    <a:pt x="841" y="21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7" name="Freihandform 1650">
              <a:extLst>
                <a:ext uri="{FF2B5EF4-FFF2-40B4-BE49-F238E27FC236}">
                  <a16:creationId xmlns:a16="http://schemas.microsoft.com/office/drawing/2014/main" id="{7C98C41F-F4EF-4F37-B657-6A341BD7AC47}"/>
                </a:ext>
              </a:extLst>
            </p:cNvPr>
            <p:cNvSpPr/>
            <p:nvPr/>
          </p:nvSpPr>
          <p:spPr>
            <a:xfrm>
              <a:off x="10545741" y="2667659"/>
              <a:ext cx="7684" cy="8149"/>
            </a:xfrm>
            <a:custGeom>
              <a:avLst/>
              <a:gdLst/>
              <a:ahLst/>
              <a:cxnLst>
                <a:cxn ang="3cd4">
                  <a:pos x="hc" y="t"/>
                </a:cxn>
                <a:cxn ang="cd2">
                  <a:pos x="l" y="vc"/>
                </a:cxn>
                <a:cxn ang="cd4">
                  <a:pos x="hc" y="b"/>
                </a:cxn>
                <a:cxn ang="0">
                  <a:pos x="r" y="vc"/>
                </a:cxn>
              </a:cxnLst>
              <a:rect l="l" t="t" r="r" b="b"/>
              <a:pathLst>
                <a:path w="34" h="36">
                  <a:moveTo>
                    <a:pt x="17" y="0"/>
                  </a:moveTo>
                  <a:cubicBezTo>
                    <a:pt x="6" y="0"/>
                    <a:pt x="0" y="9"/>
                    <a:pt x="0" y="19"/>
                  </a:cubicBezTo>
                  <a:cubicBezTo>
                    <a:pt x="0" y="28"/>
                    <a:pt x="6" y="36"/>
                    <a:pt x="17" y="36"/>
                  </a:cubicBezTo>
                  <a:cubicBezTo>
                    <a:pt x="28" y="36"/>
                    <a:pt x="34" y="28"/>
                    <a:pt x="34" y="19"/>
                  </a:cubicBezTo>
                  <a:cubicBezTo>
                    <a:pt x="34" y="9"/>
                    <a:pt x="28" y="0"/>
                    <a:pt x="17"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50" name="Rechteck 49">
            <a:extLst>
              <a:ext uri="{FF2B5EF4-FFF2-40B4-BE49-F238E27FC236}">
                <a16:creationId xmlns:a16="http://schemas.microsoft.com/office/drawing/2014/main" id="{D7C66311-F2BD-43A1-99DE-9D4F58015B3A}"/>
              </a:ext>
            </a:extLst>
          </p:cNvPr>
          <p:cNvSpPr/>
          <p:nvPr/>
        </p:nvSpPr>
        <p:spPr>
          <a:xfrm>
            <a:off x="479424" y="2074998"/>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sp>
        <p:nvSpPr>
          <p:cNvPr id="51" name="Rechteck 50">
            <a:extLst>
              <a:ext uri="{FF2B5EF4-FFF2-40B4-BE49-F238E27FC236}">
                <a16:creationId xmlns:a16="http://schemas.microsoft.com/office/drawing/2014/main" id="{0FE18BF1-8543-49B4-B511-F86D387AE6B7}"/>
              </a:ext>
            </a:extLst>
          </p:cNvPr>
          <p:cNvSpPr/>
          <p:nvPr/>
        </p:nvSpPr>
        <p:spPr>
          <a:xfrm>
            <a:off x="479424" y="4210590"/>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sp>
        <p:nvSpPr>
          <p:cNvPr id="52" name="Rechteck 51">
            <a:extLst>
              <a:ext uri="{FF2B5EF4-FFF2-40B4-BE49-F238E27FC236}">
                <a16:creationId xmlns:a16="http://schemas.microsoft.com/office/drawing/2014/main" id="{81A5B3C4-7736-4FB6-9D05-DD78F2BBD1B8}"/>
              </a:ext>
            </a:extLst>
          </p:cNvPr>
          <p:cNvSpPr/>
          <p:nvPr/>
        </p:nvSpPr>
        <p:spPr>
          <a:xfrm>
            <a:off x="6483997" y="2074998"/>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sp>
        <p:nvSpPr>
          <p:cNvPr id="53" name="Rechteck 52">
            <a:extLst>
              <a:ext uri="{FF2B5EF4-FFF2-40B4-BE49-F238E27FC236}">
                <a16:creationId xmlns:a16="http://schemas.microsoft.com/office/drawing/2014/main" id="{0A471E60-F256-48FA-BF62-1C9BDF1972B9}"/>
              </a:ext>
            </a:extLst>
          </p:cNvPr>
          <p:cNvSpPr/>
          <p:nvPr/>
        </p:nvSpPr>
        <p:spPr>
          <a:xfrm>
            <a:off x="6483997" y="4210590"/>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grpSp>
        <p:nvGrpSpPr>
          <p:cNvPr id="54" name="Gruppieren 53">
            <a:extLst>
              <a:ext uri="{FF2B5EF4-FFF2-40B4-BE49-F238E27FC236}">
                <a16:creationId xmlns:a16="http://schemas.microsoft.com/office/drawing/2014/main" id="{41ADE15E-0D15-4578-8849-FB68F9303E1A}"/>
              </a:ext>
            </a:extLst>
          </p:cNvPr>
          <p:cNvGrpSpPr>
            <a:grpSpLocks noChangeAspect="1"/>
          </p:cNvGrpSpPr>
          <p:nvPr/>
        </p:nvGrpSpPr>
        <p:grpSpPr>
          <a:xfrm rot="5400000">
            <a:off x="5427085" y="2860102"/>
            <a:ext cx="1337824" cy="302503"/>
            <a:chOff x="8617260" y="686292"/>
            <a:chExt cx="1977774" cy="823669"/>
          </a:xfrm>
        </p:grpSpPr>
        <p:cxnSp>
          <p:nvCxnSpPr>
            <p:cNvPr id="55" name="Gerader Verbinder 54">
              <a:extLst>
                <a:ext uri="{FF2B5EF4-FFF2-40B4-BE49-F238E27FC236}">
                  <a16:creationId xmlns:a16="http://schemas.microsoft.com/office/drawing/2014/main" id="{73ED9AF5-EA09-4098-9DEB-F6519F5F03D9}"/>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9CC329E1-8702-4F43-902A-779E29B37C05}"/>
                </a:ext>
              </a:extLst>
            </p:cNvPr>
            <p:cNvCxnSpPr>
              <a:cxnSpLocks/>
            </p:cNvCxnSpPr>
            <p:nvPr/>
          </p:nvCxnSpPr>
          <p:spPr>
            <a:xfrm>
              <a:off x="9601980" y="686292"/>
              <a:ext cx="993054"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grpSp>
        <p:nvGrpSpPr>
          <p:cNvPr id="57" name="Gruppieren 56">
            <a:extLst>
              <a:ext uri="{FF2B5EF4-FFF2-40B4-BE49-F238E27FC236}">
                <a16:creationId xmlns:a16="http://schemas.microsoft.com/office/drawing/2014/main" id="{3BE7F654-6545-4C79-A633-1769B75365CA}"/>
              </a:ext>
            </a:extLst>
          </p:cNvPr>
          <p:cNvGrpSpPr>
            <a:grpSpLocks noChangeAspect="1"/>
          </p:cNvGrpSpPr>
          <p:nvPr/>
        </p:nvGrpSpPr>
        <p:grpSpPr>
          <a:xfrm rot="5400000">
            <a:off x="5427086" y="4995694"/>
            <a:ext cx="1337824" cy="302503"/>
            <a:chOff x="8617260" y="686292"/>
            <a:chExt cx="1977774" cy="823669"/>
          </a:xfrm>
        </p:grpSpPr>
        <p:cxnSp>
          <p:nvCxnSpPr>
            <p:cNvPr id="58" name="Gerader Verbinder 57">
              <a:extLst>
                <a:ext uri="{FF2B5EF4-FFF2-40B4-BE49-F238E27FC236}">
                  <a16:creationId xmlns:a16="http://schemas.microsoft.com/office/drawing/2014/main" id="{C6857313-2CF5-4382-A2C9-0C3694FCA6FB}"/>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03F83813-91E4-4563-BFEB-932B96A32B03}"/>
                </a:ext>
              </a:extLst>
            </p:cNvPr>
            <p:cNvCxnSpPr>
              <a:cxnSpLocks/>
            </p:cNvCxnSpPr>
            <p:nvPr/>
          </p:nvCxnSpPr>
          <p:spPr>
            <a:xfrm>
              <a:off x="9601980" y="686292"/>
              <a:ext cx="993054"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sp>
        <p:nvSpPr>
          <p:cNvPr id="60" name="Rechteck 59">
            <a:extLst>
              <a:ext uri="{FF2B5EF4-FFF2-40B4-BE49-F238E27FC236}">
                <a16:creationId xmlns:a16="http://schemas.microsoft.com/office/drawing/2014/main" id="{605C4E11-B8B5-462C-8568-68D7FC1EF060}"/>
              </a:ext>
            </a:extLst>
          </p:cNvPr>
          <p:cNvSpPr/>
          <p:nvPr/>
        </p:nvSpPr>
        <p:spPr>
          <a:xfrm>
            <a:off x="3723084" y="2665308"/>
            <a:ext cx="1633764" cy="499232"/>
          </a:xfrm>
          <a:prstGeom prst="rect">
            <a:avLst/>
          </a:prstGeom>
          <a:solidFill>
            <a:srgbClr val="DFEFF2"/>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de-DE" sz="1200" dirty="0">
                <a:solidFill>
                  <a:schemeClr val="bg1"/>
                </a:solidFill>
              </a:rPr>
              <a:t>Gehalt 3.000 €</a:t>
            </a:r>
          </a:p>
        </p:txBody>
      </p:sp>
      <p:sp>
        <p:nvSpPr>
          <p:cNvPr id="61" name="Rechteck 60">
            <a:extLst>
              <a:ext uri="{FF2B5EF4-FFF2-40B4-BE49-F238E27FC236}">
                <a16:creationId xmlns:a16="http://schemas.microsoft.com/office/drawing/2014/main" id="{7BB476E0-C612-44F4-9425-72F05D0A51EF}"/>
              </a:ext>
            </a:extLst>
          </p:cNvPr>
          <p:cNvSpPr/>
          <p:nvPr/>
        </p:nvSpPr>
        <p:spPr>
          <a:xfrm>
            <a:off x="3723084" y="3309184"/>
            <a:ext cx="1633764" cy="499232"/>
          </a:xfrm>
          <a:prstGeom prst="rect">
            <a:avLst/>
          </a:prstGeom>
          <a:solidFill>
            <a:srgbClr val="DFEFF2"/>
          </a:solidFill>
          <a:ln>
            <a:noFill/>
          </a:ln>
        </p:spPr>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spcBef>
                <a:spcPts val="100"/>
              </a:spcBef>
              <a:spcAft>
                <a:spcPts val="100"/>
              </a:spcAft>
            </a:pPr>
            <a:r>
              <a:rPr lang="de-DE" sz="1000" dirty="0">
                <a:solidFill>
                  <a:schemeClr val="bg1"/>
                </a:solidFill>
              </a:rPr>
              <a:t>90 € mtl. Arbeitgeberbeitrag in die </a:t>
            </a:r>
            <a:r>
              <a:rPr lang="de-DE" sz="1000" dirty="0" err="1">
                <a:solidFill>
                  <a:schemeClr val="bg1"/>
                </a:solidFill>
              </a:rPr>
              <a:t>bAV</a:t>
            </a:r>
            <a:endParaRPr lang="de-DE" sz="1000" dirty="0">
              <a:solidFill>
                <a:schemeClr val="bg1"/>
              </a:solidFill>
            </a:endParaRPr>
          </a:p>
        </p:txBody>
      </p:sp>
      <p:sp>
        <p:nvSpPr>
          <p:cNvPr id="69" name="Textfeld 68">
            <a:extLst>
              <a:ext uri="{FF2B5EF4-FFF2-40B4-BE49-F238E27FC236}">
                <a16:creationId xmlns:a16="http://schemas.microsoft.com/office/drawing/2014/main" id="{39F5EFD8-134E-4799-A573-14F00BC02F2A}"/>
              </a:ext>
            </a:extLst>
          </p:cNvPr>
          <p:cNvSpPr txBox="1"/>
          <p:nvPr/>
        </p:nvSpPr>
        <p:spPr>
          <a:xfrm>
            <a:off x="3723083" y="2400638"/>
            <a:ext cx="1633765" cy="283906"/>
          </a:xfrm>
          <a:prstGeom prst="rect">
            <a:avLst/>
          </a:prstGeom>
        </p:spPr>
        <p:txBody>
          <a:bodyPr vert="horz" wrap="square" lIns="72000" tIns="72000" rIns="72000" bIns="72000" rtlCol="0">
            <a:spAutoFit/>
          </a:bodyPr>
          <a:lstStyle/>
          <a:p>
            <a:pPr algn="ctr"/>
            <a:r>
              <a:rPr lang="de-DE" sz="900" dirty="0">
                <a:solidFill>
                  <a:schemeClr val="bg1"/>
                </a:solidFill>
              </a:rPr>
              <a:t>Beispieldarstellung</a:t>
            </a:r>
          </a:p>
        </p:txBody>
      </p:sp>
      <p:sp>
        <p:nvSpPr>
          <p:cNvPr id="75" name="Textfeld 74">
            <a:extLst>
              <a:ext uri="{FF2B5EF4-FFF2-40B4-BE49-F238E27FC236}">
                <a16:creationId xmlns:a16="http://schemas.microsoft.com/office/drawing/2014/main" id="{860AAD6E-DE02-4411-939E-5AB08FEEA6C7}"/>
              </a:ext>
            </a:extLst>
          </p:cNvPr>
          <p:cNvSpPr txBox="1"/>
          <p:nvPr/>
        </p:nvSpPr>
        <p:spPr>
          <a:xfrm>
            <a:off x="625250" y="4623367"/>
            <a:ext cx="3627108" cy="283906"/>
          </a:xfrm>
          <a:prstGeom prst="rect">
            <a:avLst/>
          </a:prstGeom>
        </p:spPr>
        <p:txBody>
          <a:bodyPr vert="horz" wrap="square" lIns="72000" tIns="72000" rIns="72000" bIns="72000" rtlCol="0">
            <a:spAutoFit/>
          </a:bodyPr>
          <a:lstStyle/>
          <a:p>
            <a:r>
              <a:rPr lang="de-DE" sz="900" dirty="0">
                <a:solidFill>
                  <a:schemeClr val="bg1"/>
                </a:solidFill>
              </a:rPr>
              <a:t>Je nach Arbeitnehmergruppe unterschiedliche Arbeitgeberbeiträge</a:t>
            </a:r>
          </a:p>
        </p:txBody>
      </p:sp>
      <p:sp>
        <p:nvSpPr>
          <p:cNvPr id="76" name="Textfeld 75">
            <a:extLst>
              <a:ext uri="{FF2B5EF4-FFF2-40B4-BE49-F238E27FC236}">
                <a16:creationId xmlns:a16="http://schemas.microsoft.com/office/drawing/2014/main" id="{77BB186F-182C-480C-89D5-050438EAA1B5}"/>
              </a:ext>
            </a:extLst>
          </p:cNvPr>
          <p:cNvSpPr txBox="1"/>
          <p:nvPr/>
        </p:nvSpPr>
        <p:spPr>
          <a:xfrm>
            <a:off x="619125" y="2223062"/>
            <a:ext cx="5087768" cy="360850"/>
          </a:xfrm>
          <a:prstGeom prst="rect">
            <a:avLst/>
          </a:prstGeom>
        </p:spPr>
        <p:txBody>
          <a:bodyPr vert="horz" wrap="square" lIns="72000" tIns="72000" rIns="72000" bIns="72000" rtlCol="0">
            <a:spAutoFit/>
          </a:bodyPr>
          <a:lstStyle/>
          <a:p>
            <a:r>
              <a:rPr lang="de-DE" sz="1400" b="1" dirty="0">
                <a:solidFill>
                  <a:schemeClr val="bg1"/>
                </a:solidFill>
              </a:rPr>
              <a:t>Lohnzuschuss-Modell</a:t>
            </a:r>
          </a:p>
        </p:txBody>
      </p:sp>
      <p:sp>
        <p:nvSpPr>
          <p:cNvPr id="77" name="Textfeld 76">
            <a:extLst>
              <a:ext uri="{FF2B5EF4-FFF2-40B4-BE49-F238E27FC236}">
                <a16:creationId xmlns:a16="http://schemas.microsoft.com/office/drawing/2014/main" id="{41A55D60-208C-4264-A75E-B8C8FA4C1986}"/>
              </a:ext>
            </a:extLst>
          </p:cNvPr>
          <p:cNvSpPr txBox="1"/>
          <p:nvPr/>
        </p:nvSpPr>
        <p:spPr>
          <a:xfrm>
            <a:off x="616192" y="2607519"/>
            <a:ext cx="2875678" cy="1068736"/>
          </a:xfrm>
          <a:prstGeom prst="rect">
            <a:avLst/>
          </a:prstGeom>
        </p:spPr>
        <p:txBody>
          <a:bodyPr vert="horz" wrap="square" lIns="72000" tIns="72000" rIns="72000" bIns="72000" rtlCol="0">
            <a:spAutoFit/>
          </a:bodyPr>
          <a:lstStyle/>
          <a:p>
            <a:r>
              <a:rPr lang="de-DE" sz="1200" dirty="0">
                <a:solidFill>
                  <a:schemeClr val="bg1"/>
                </a:solidFill>
              </a:rPr>
              <a:t>Als Basis des Zuschusses dient der Arbeitslohn. Jeder Mitarbeiter erhält einen Prozentsatz von seinem</a:t>
            </a:r>
            <a:br>
              <a:rPr lang="de-DE" sz="1200" dirty="0">
                <a:solidFill>
                  <a:schemeClr val="bg1"/>
                </a:solidFill>
              </a:rPr>
            </a:br>
            <a:r>
              <a:rPr lang="de-DE" sz="1200" dirty="0">
                <a:solidFill>
                  <a:schemeClr val="bg1"/>
                </a:solidFill>
              </a:rPr>
              <a:t>Gehalt in seine </a:t>
            </a:r>
            <a:r>
              <a:rPr lang="de-DE" sz="1200" dirty="0" err="1">
                <a:solidFill>
                  <a:schemeClr val="bg1"/>
                </a:solidFill>
              </a:rPr>
              <a:t>bAV</a:t>
            </a:r>
            <a:r>
              <a:rPr lang="de-DE" sz="1200" dirty="0">
                <a:solidFill>
                  <a:schemeClr val="bg1"/>
                </a:solidFill>
              </a:rPr>
              <a:t> Zum Beispiel 3 % vom mtl. Gehalt </a:t>
            </a:r>
          </a:p>
        </p:txBody>
      </p:sp>
      <p:sp>
        <p:nvSpPr>
          <p:cNvPr id="78" name="Textfeld 77">
            <a:extLst>
              <a:ext uri="{FF2B5EF4-FFF2-40B4-BE49-F238E27FC236}">
                <a16:creationId xmlns:a16="http://schemas.microsoft.com/office/drawing/2014/main" id="{BDA0CF46-4470-405E-A86C-D1218A35836E}"/>
              </a:ext>
            </a:extLst>
          </p:cNvPr>
          <p:cNvSpPr txBox="1"/>
          <p:nvPr/>
        </p:nvSpPr>
        <p:spPr>
          <a:xfrm>
            <a:off x="621420" y="4368490"/>
            <a:ext cx="5087768" cy="360850"/>
          </a:xfrm>
          <a:prstGeom prst="rect">
            <a:avLst/>
          </a:prstGeom>
        </p:spPr>
        <p:txBody>
          <a:bodyPr vert="horz" wrap="square" lIns="72000" tIns="72000" rIns="72000" bIns="72000" rtlCol="0">
            <a:spAutoFit/>
          </a:bodyPr>
          <a:lstStyle/>
          <a:p>
            <a:r>
              <a:rPr lang="de-DE" sz="1400" b="1" dirty="0">
                <a:solidFill>
                  <a:schemeClr val="bg1"/>
                </a:solidFill>
              </a:rPr>
              <a:t>Leistungs-Modell</a:t>
            </a:r>
          </a:p>
        </p:txBody>
      </p:sp>
      <p:sp>
        <p:nvSpPr>
          <p:cNvPr id="82" name="Textfeld 81">
            <a:extLst>
              <a:ext uri="{FF2B5EF4-FFF2-40B4-BE49-F238E27FC236}">
                <a16:creationId xmlns:a16="http://schemas.microsoft.com/office/drawing/2014/main" id="{178E9B50-97E3-4E57-BBC5-1BABE076803B}"/>
              </a:ext>
            </a:extLst>
          </p:cNvPr>
          <p:cNvSpPr txBox="1"/>
          <p:nvPr/>
        </p:nvSpPr>
        <p:spPr>
          <a:xfrm>
            <a:off x="6627428" y="2229002"/>
            <a:ext cx="5087768" cy="360850"/>
          </a:xfrm>
          <a:prstGeom prst="rect">
            <a:avLst/>
          </a:prstGeom>
        </p:spPr>
        <p:txBody>
          <a:bodyPr vert="horz" wrap="square" lIns="72000" tIns="72000" rIns="72000" bIns="72000" rtlCol="0">
            <a:spAutoFit/>
          </a:bodyPr>
          <a:lstStyle/>
          <a:p>
            <a:r>
              <a:rPr lang="de-DE" sz="1400" b="1" dirty="0">
                <a:solidFill>
                  <a:schemeClr val="bg1"/>
                </a:solidFill>
              </a:rPr>
              <a:t>Merkmale/Vorteile:</a:t>
            </a:r>
          </a:p>
        </p:txBody>
      </p:sp>
      <p:sp>
        <p:nvSpPr>
          <p:cNvPr id="83" name="Textfeld 82">
            <a:extLst>
              <a:ext uri="{FF2B5EF4-FFF2-40B4-BE49-F238E27FC236}">
                <a16:creationId xmlns:a16="http://schemas.microsoft.com/office/drawing/2014/main" id="{BB2779D8-6C71-4246-9DF1-D80CB4FCFEE3}"/>
              </a:ext>
            </a:extLst>
          </p:cNvPr>
          <p:cNvSpPr txBox="1"/>
          <p:nvPr/>
        </p:nvSpPr>
        <p:spPr>
          <a:xfrm>
            <a:off x="6624494" y="2613459"/>
            <a:ext cx="4981927" cy="1253402"/>
          </a:xfrm>
          <a:prstGeom prst="rect">
            <a:avLst/>
          </a:prstGeom>
        </p:spPr>
        <p:txBody>
          <a:bodyPr vert="horz" wrap="square" lIns="72000" tIns="72000" rIns="72000" bIns="72000" rtlCol="0">
            <a:spAutoFit/>
          </a:bodyPr>
          <a:lstStyle/>
          <a:p>
            <a:pPr marL="171450" indent="-171450">
              <a:buFont typeface="Arial" panose="020B0604020202020204" pitchFamily="34" charset="0"/>
              <a:buChar char="•"/>
            </a:pPr>
            <a:r>
              <a:rPr lang="de-DE" sz="1200" dirty="0">
                <a:solidFill>
                  <a:schemeClr val="bg1"/>
                </a:solidFill>
              </a:rPr>
              <a:t>Hohes soziales Engagement des Arbeitgebers</a:t>
            </a:r>
          </a:p>
          <a:p>
            <a:pPr marL="171450" indent="-171450">
              <a:buFont typeface="Arial" panose="020B0604020202020204" pitchFamily="34" charset="0"/>
              <a:buChar char="•"/>
            </a:pPr>
            <a:r>
              <a:rPr lang="de-DE" sz="1200" dirty="0">
                <a:solidFill>
                  <a:schemeClr val="bg1"/>
                </a:solidFill>
              </a:rPr>
              <a:t>Sehr hohe Mitarbeiterbindung</a:t>
            </a:r>
          </a:p>
          <a:p>
            <a:pPr marL="171450" indent="-171450">
              <a:buFont typeface="Arial" panose="020B0604020202020204" pitchFamily="34" charset="0"/>
              <a:buChar char="•"/>
            </a:pPr>
            <a:r>
              <a:rPr lang="de-DE" sz="1200" dirty="0">
                <a:solidFill>
                  <a:schemeClr val="bg1"/>
                </a:solidFill>
              </a:rPr>
              <a:t>Möglichkeit der Aufteilung einer Gehaltserhöhung </a:t>
            </a:r>
            <a:br>
              <a:rPr lang="de-DE" sz="1200" dirty="0">
                <a:solidFill>
                  <a:schemeClr val="bg1"/>
                </a:solidFill>
              </a:rPr>
            </a:br>
            <a:r>
              <a:rPr lang="de-DE" sz="1200" dirty="0">
                <a:solidFill>
                  <a:schemeClr val="bg1"/>
                </a:solidFill>
              </a:rPr>
              <a:t>(z.B. 50 % Gehalt 50 % </a:t>
            </a:r>
            <a:r>
              <a:rPr lang="de-DE" sz="1200" dirty="0" err="1">
                <a:solidFill>
                  <a:schemeClr val="bg1"/>
                </a:solidFill>
              </a:rPr>
              <a:t>bAV</a:t>
            </a:r>
            <a:r>
              <a:rPr lang="de-DE" sz="1200" dirty="0">
                <a:solidFill>
                  <a:schemeClr val="bg1"/>
                </a:solidFill>
              </a:rPr>
              <a:t>)</a:t>
            </a:r>
          </a:p>
          <a:p>
            <a:pPr marL="171450" indent="-171450">
              <a:buFont typeface="Arial" panose="020B0604020202020204" pitchFamily="34" charset="0"/>
              <a:buChar char="•"/>
            </a:pPr>
            <a:endParaRPr lang="de-DE" sz="1200" dirty="0">
              <a:solidFill>
                <a:schemeClr val="bg1"/>
              </a:solidFill>
            </a:endParaRPr>
          </a:p>
          <a:p>
            <a:pPr marL="171450" indent="-171450">
              <a:buFont typeface="Arial" panose="020B0604020202020204" pitchFamily="34" charset="0"/>
              <a:buChar char="•"/>
            </a:pPr>
            <a:endParaRPr lang="de-DE" sz="1200" dirty="0">
              <a:solidFill>
                <a:schemeClr val="bg1"/>
              </a:solidFill>
            </a:endParaRPr>
          </a:p>
        </p:txBody>
      </p:sp>
      <p:sp>
        <p:nvSpPr>
          <p:cNvPr id="84" name="Textfeld 83">
            <a:extLst>
              <a:ext uri="{FF2B5EF4-FFF2-40B4-BE49-F238E27FC236}">
                <a16:creationId xmlns:a16="http://schemas.microsoft.com/office/drawing/2014/main" id="{B862227A-926E-4A41-8205-22D35FBA3946}"/>
              </a:ext>
            </a:extLst>
          </p:cNvPr>
          <p:cNvSpPr txBox="1"/>
          <p:nvPr/>
        </p:nvSpPr>
        <p:spPr>
          <a:xfrm>
            <a:off x="6599836" y="4372224"/>
            <a:ext cx="5087768" cy="360850"/>
          </a:xfrm>
          <a:prstGeom prst="rect">
            <a:avLst/>
          </a:prstGeom>
        </p:spPr>
        <p:txBody>
          <a:bodyPr vert="horz" wrap="square" lIns="72000" tIns="72000" rIns="72000" bIns="72000" rtlCol="0">
            <a:spAutoFit/>
          </a:bodyPr>
          <a:lstStyle/>
          <a:p>
            <a:r>
              <a:rPr lang="de-DE" sz="1400" b="1" dirty="0">
                <a:solidFill>
                  <a:schemeClr val="bg1"/>
                </a:solidFill>
              </a:rPr>
              <a:t>Merkmale/Vorteile:</a:t>
            </a:r>
          </a:p>
        </p:txBody>
      </p:sp>
      <p:sp>
        <p:nvSpPr>
          <p:cNvPr id="85" name="Textfeld 84">
            <a:extLst>
              <a:ext uri="{FF2B5EF4-FFF2-40B4-BE49-F238E27FC236}">
                <a16:creationId xmlns:a16="http://schemas.microsoft.com/office/drawing/2014/main" id="{90FC9B2F-BE4D-4276-9D58-FFDC5628B851}"/>
              </a:ext>
            </a:extLst>
          </p:cNvPr>
          <p:cNvSpPr txBox="1"/>
          <p:nvPr/>
        </p:nvSpPr>
        <p:spPr>
          <a:xfrm>
            <a:off x="6596902" y="4756681"/>
            <a:ext cx="4981927" cy="514738"/>
          </a:xfrm>
          <a:prstGeom prst="rect">
            <a:avLst/>
          </a:prstGeom>
        </p:spPr>
        <p:txBody>
          <a:bodyPr vert="horz" wrap="square" lIns="72000" tIns="72000" rIns="72000" bIns="72000" rtlCol="0">
            <a:spAutoFit/>
          </a:bodyPr>
          <a:lstStyle/>
          <a:p>
            <a:pPr marL="171450" indent="-171450">
              <a:buFont typeface="Arial" panose="020B0604020202020204" pitchFamily="34" charset="0"/>
              <a:buChar char="•"/>
            </a:pPr>
            <a:r>
              <a:rPr lang="de-DE" sz="1200" dirty="0">
                <a:solidFill>
                  <a:schemeClr val="bg1"/>
                </a:solidFill>
              </a:rPr>
              <a:t>Erfassung aller Arbeitnehmer möglich</a:t>
            </a:r>
          </a:p>
          <a:p>
            <a:pPr marL="171450" indent="-171450">
              <a:buFont typeface="Arial" panose="020B0604020202020204" pitchFamily="34" charset="0"/>
              <a:buChar char="•"/>
            </a:pPr>
            <a:r>
              <a:rPr lang="de-DE" sz="1200" dirty="0">
                <a:solidFill>
                  <a:schemeClr val="bg1"/>
                </a:solidFill>
              </a:rPr>
              <a:t>Leistungsbezogenes Anreizmodel</a:t>
            </a:r>
          </a:p>
        </p:txBody>
      </p:sp>
      <p:grpSp>
        <p:nvGrpSpPr>
          <p:cNvPr id="45" name="Gruppieren 44">
            <a:extLst>
              <a:ext uri="{FF2B5EF4-FFF2-40B4-BE49-F238E27FC236}">
                <a16:creationId xmlns:a16="http://schemas.microsoft.com/office/drawing/2014/main" id="{E63B1055-EACB-484D-A77E-3AF9F1D6E4EA}"/>
              </a:ext>
            </a:extLst>
          </p:cNvPr>
          <p:cNvGrpSpPr>
            <a:grpSpLocks noChangeAspect="1"/>
          </p:cNvGrpSpPr>
          <p:nvPr/>
        </p:nvGrpSpPr>
        <p:grpSpPr>
          <a:xfrm rot="10800000" flipH="1">
            <a:off x="4408664" y="3198904"/>
            <a:ext cx="257840" cy="60456"/>
            <a:chOff x="8617260" y="686292"/>
            <a:chExt cx="1907322" cy="823669"/>
          </a:xfrm>
        </p:grpSpPr>
        <p:cxnSp>
          <p:nvCxnSpPr>
            <p:cNvPr id="46" name="Gerader Verbinder 45">
              <a:extLst>
                <a:ext uri="{FF2B5EF4-FFF2-40B4-BE49-F238E27FC236}">
                  <a16:creationId xmlns:a16="http://schemas.microsoft.com/office/drawing/2014/main" id="{F83F1C6E-16AE-4EE9-A04F-9A8988234C8B}"/>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A5491803-0D16-487C-81A7-24F9B685B121}"/>
                </a:ext>
              </a:extLst>
            </p:cNvPr>
            <p:cNvCxnSpPr>
              <a:cxnSpLocks/>
            </p:cNvCxnSpPr>
            <p:nvPr/>
          </p:nvCxnSpPr>
          <p:spPr>
            <a:xfrm>
              <a:off x="9531530" y="686292"/>
              <a:ext cx="993052"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grpSp>
        <p:nvGrpSpPr>
          <p:cNvPr id="3" name="Gruppieren 2">
            <a:extLst>
              <a:ext uri="{FF2B5EF4-FFF2-40B4-BE49-F238E27FC236}">
                <a16:creationId xmlns:a16="http://schemas.microsoft.com/office/drawing/2014/main" id="{3CE4B508-F53F-4B5D-8F65-015E12CF7BB6}"/>
              </a:ext>
            </a:extLst>
          </p:cNvPr>
          <p:cNvGrpSpPr/>
          <p:nvPr/>
        </p:nvGrpSpPr>
        <p:grpSpPr>
          <a:xfrm>
            <a:off x="551032" y="4812024"/>
            <a:ext cx="5087768" cy="1226826"/>
            <a:chOff x="551032" y="4812024"/>
            <a:chExt cx="5087768" cy="1124689"/>
          </a:xfrm>
        </p:grpSpPr>
        <p:graphicFrame>
          <p:nvGraphicFramePr>
            <p:cNvPr id="97" name="Diagramm 96">
              <a:extLst>
                <a:ext uri="{FF2B5EF4-FFF2-40B4-BE49-F238E27FC236}">
                  <a16:creationId xmlns:a16="http://schemas.microsoft.com/office/drawing/2014/main" id="{2A035D23-C622-44C5-803F-3825B92CE893}"/>
                </a:ext>
              </a:extLst>
            </p:cNvPr>
            <p:cNvGraphicFramePr/>
            <p:nvPr>
              <p:extLst>
                <p:ext uri="{D42A27DB-BD31-4B8C-83A1-F6EECF244321}">
                  <p14:modId xmlns:p14="http://schemas.microsoft.com/office/powerpoint/2010/main" val="2868513043"/>
                </p:ext>
              </p:extLst>
            </p:nvPr>
          </p:nvGraphicFramePr>
          <p:xfrm>
            <a:off x="876283" y="4812024"/>
            <a:ext cx="4762517" cy="965433"/>
          </p:xfrm>
          <a:graphic>
            <a:graphicData uri="http://schemas.openxmlformats.org/drawingml/2006/chart">
              <c:chart xmlns:c="http://schemas.openxmlformats.org/drawingml/2006/chart" xmlns:r="http://schemas.openxmlformats.org/officeDocument/2006/relationships" r:id="rId3"/>
            </a:graphicData>
          </a:graphic>
        </p:graphicFrame>
        <p:sp>
          <p:nvSpPr>
            <p:cNvPr id="98" name="Textfeld 97">
              <a:extLst>
                <a:ext uri="{FF2B5EF4-FFF2-40B4-BE49-F238E27FC236}">
                  <a16:creationId xmlns:a16="http://schemas.microsoft.com/office/drawing/2014/main" id="{DCCBF9B2-6D19-4114-931A-65EB37A6396E}"/>
                </a:ext>
              </a:extLst>
            </p:cNvPr>
            <p:cNvSpPr txBox="1"/>
            <p:nvPr/>
          </p:nvSpPr>
          <p:spPr>
            <a:xfrm>
              <a:off x="4642407" y="5654140"/>
              <a:ext cx="763439" cy="187699"/>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schemeClr val="bg1"/>
                  </a:solidFill>
                  <a:effectLst/>
                  <a:uLnTx/>
                  <a:uFillTx/>
                </a:rPr>
                <a:t>Geschäfts-führer</a:t>
              </a:r>
            </a:p>
          </p:txBody>
        </p:sp>
        <p:sp>
          <p:nvSpPr>
            <p:cNvPr id="99" name="Textfeld 98">
              <a:extLst>
                <a:ext uri="{FF2B5EF4-FFF2-40B4-BE49-F238E27FC236}">
                  <a16:creationId xmlns:a16="http://schemas.microsoft.com/office/drawing/2014/main" id="{3A2E817D-E7AC-47FF-BBC7-95916846FC25}"/>
                </a:ext>
              </a:extLst>
            </p:cNvPr>
            <p:cNvSpPr txBox="1"/>
            <p:nvPr/>
          </p:nvSpPr>
          <p:spPr>
            <a:xfrm>
              <a:off x="4671615" y="4839586"/>
              <a:ext cx="763439" cy="105923"/>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chemeClr val="bg1"/>
                  </a:solidFill>
                  <a:effectLst/>
                  <a:uLnTx/>
                  <a:uFillTx/>
                </a:rPr>
                <a:t>564 €</a:t>
              </a:r>
            </a:p>
          </p:txBody>
        </p:sp>
        <p:sp>
          <p:nvSpPr>
            <p:cNvPr id="100" name="Textfeld 99">
              <a:extLst>
                <a:ext uri="{FF2B5EF4-FFF2-40B4-BE49-F238E27FC236}">
                  <a16:creationId xmlns:a16="http://schemas.microsoft.com/office/drawing/2014/main" id="{03AC8350-DFF8-4795-8D88-F765DE453625}"/>
                </a:ext>
              </a:extLst>
            </p:cNvPr>
            <p:cNvSpPr txBox="1"/>
            <p:nvPr/>
          </p:nvSpPr>
          <p:spPr>
            <a:xfrm>
              <a:off x="3764857" y="5654140"/>
              <a:ext cx="763439" cy="149498"/>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schemeClr val="bg1"/>
                  </a:solidFill>
                  <a:effectLst/>
                  <a:uLnTx/>
                  <a:uFillTx/>
                </a:rPr>
                <a:t>Führungskraft</a:t>
              </a:r>
            </a:p>
          </p:txBody>
        </p:sp>
        <p:sp>
          <p:nvSpPr>
            <p:cNvPr id="101" name="Textfeld 100">
              <a:extLst>
                <a:ext uri="{FF2B5EF4-FFF2-40B4-BE49-F238E27FC236}">
                  <a16:creationId xmlns:a16="http://schemas.microsoft.com/office/drawing/2014/main" id="{5D854BF4-D96A-4E12-98C2-3B4671C628EA}"/>
                </a:ext>
              </a:extLst>
            </p:cNvPr>
            <p:cNvSpPr txBox="1"/>
            <p:nvPr/>
          </p:nvSpPr>
          <p:spPr>
            <a:xfrm>
              <a:off x="2887306" y="5654140"/>
              <a:ext cx="763439" cy="105923"/>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schemeClr val="bg1"/>
                  </a:solidFill>
                  <a:effectLst/>
                  <a:uLnTx/>
                  <a:uFillTx/>
                </a:rPr>
                <a:t>Fachkraft</a:t>
              </a:r>
            </a:p>
          </p:txBody>
        </p:sp>
        <p:sp>
          <p:nvSpPr>
            <p:cNvPr id="102" name="Textfeld 101">
              <a:extLst>
                <a:ext uri="{FF2B5EF4-FFF2-40B4-BE49-F238E27FC236}">
                  <a16:creationId xmlns:a16="http://schemas.microsoft.com/office/drawing/2014/main" id="{2B80F433-D424-47E8-AAD1-05E8DA4D049F}"/>
                </a:ext>
              </a:extLst>
            </p:cNvPr>
            <p:cNvSpPr txBox="1"/>
            <p:nvPr/>
          </p:nvSpPr>
          <p:spPr>
            <a:xfrm>
              <a:off x="1886190" y="5654140"/>
              <a:ext cx="1131204" cy="282573"/>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schemeClr val="bg1"/>
                  </a:solidFill>
                  <a:effectLst/>
                  <a:uLnTx/>
                  <a:uFillTx/>
                </a:rPr>
                <a:t>Arbeiter und kfm. Angestellte</a:t>
              </a:r>
            </a:p>
          </p:txBody>
        </p:sp>
        <p:sp>
          <p:nvSpPr>
            <p:cNvPr id="103" name="Textfeld 102">
              <a:extLst>
                <a:ext uri="{FF2B5EF4-FFF2-40B4-BE49-F238E27FC236}">
                  <a16:creationId xmlns:a16="http://schemas.microsoft.com/office/drawing/2014/main" id="{19F2F4D1-3E35-4B8A-94FB-D1D19D80DED8}"/>
                </a:ext>
              </a:extLst>
            </p:cNvPr>
            <p:cNvSpPr txBox="1"/>
            <p:nvPr/>
          </p:nvSpPr>
          <p:spPr>
            <a:xfrm>
              <a:off x="1112763" y="5654140"/>
              <a:ext cx="763439" cy="187699"/>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schemeClr val="bg1"/>
                  </a:solidFill>
                  <a:effectLst/>
                  <a:uLnTx/>
                  <a:uFillTx/>
                </a:rPr>
                <a:t>Azubi nach Probezeit</a:t>
              </a:r>
            </a:p>
          </p:txBody>
        </p:sp>
        <p:sp>
          <p:nvSpPr>
            <p:cNvPr id="104" name="Textfeld 103">
              <a:extLst>
                <a:ext uri="{FF2B5EF4-FFF2-40B4-BE49-F238E27FC236}">
                  <a16:creationId xmlns:a16="http://schemas.microsoft.com/office/drawing/2014/main" id="{8C2CE82D-2A4A-4A7A-A70E-61EBC465BF0E}"/>
                </a:ext>
              </a:extLst>
            </p:cNvPr>
            <p:cNvSpPr txBox="1"/>
            <p:nvPr/>
          </p:nvSpPr>
          <p:spPr>
            <a:xfrm>
              <a:off x="3788852" y="5156269"/>
              <a:ext cx="763439" cy="105923"/>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chemeClr val="bg1"/>
                  </a:solidFill>
                  <a:effectLst/>
                  <a:uLnTx/>
                  <a:uFillTx/>
                </a:rPr>
                <a:t>282 €</a:t>
              </a:r>
            </a:p>
          </p:txBody>
        </p:sp>
        <p:sp>
          <p:nvSpPr>
            <p:cNvPr id="105" name="Textfeld 104">
              <a:extLst>
                <a:ext uri="{FF2B5EF4-FFF2-40B4-BE49-F238E27FC236}">
                  <a16:creationId xmlns:a16="http://schemas.microsoft.com/office/drawing/2014/main" id="{CCC6BB90-F0AF-4CBA-83BC-E457E7897A15}"/>
                </a:ext>
              </a:extLst>
            </p:cNvPr>
            <p:cNvSpPr txBox="1"/>
            <p:nvPr/>
          </p:nvSpPr>
          <p:spPr>
            <a:xfrm>
              <a:off x="2889983" y="5362063"/>
              <a:ext cx="763439" cy="105923"/>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chemeClr val="bg1"/>
                  </a:solidFill>
                  <a:effectLst/>
                  <a:uLnTx/>
                  <a:uFillTx/>
                </a:rPr>
                <a:t>100 €</a:t>
              </a:r>
            </a:p>
          </p:txBody>
        </p:sp>
        <p:sp>
          <p:nvSpPr>
            <p:cNvPr id="106" name="Textfeld 105">
              <a:extLst>
                <a:ext uri="{FF2B5EF4-FFF2-40B4-BE49-F238E27FC236}">
                  <a16:creationId xmlns:a16="http://schemas.microsoft.com/office/drawing/2014/main" id="{37EF3687-5316-4EEF-A675-C122D6CEFEBD}"/>
                </a:ext>
              </a:extLst>
            </p:cNvPr>
            <p:cNvSpPr txBox="1"/>
            <p:nvPr/>
          </p:nvSpPr>
          <p:spPr>
            <a:xfrm>
              <a:off x="2012046" y="5424364"/>
              <a:ext cx="763439" cy="105923"/>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chemeClr val="bg1"/>
                  </a:solidFill>
                  <a:effectLst/>
                  <a:uLnTx/>
                  <a:uFillTx/>
                </a:rPr>
                <a:t>20 €</a:t>
              </a:r>
            </a:p>
          </p:txBody>
        </p:sp>
        <p:sp>
          <p:nvSpPr>
            <p:cNvPr id="107" name="Textfeld 106">
              <a:extLst>
                <a:ext uri="{FF2B5EF4-FFF2-40B4-BE49-F238E27FC236}">
                  <a16:creationId xmlns:a16="http://schemas.microsoft.com/office/drawing/2014/main" id="{81998940-B8D7-4BC3-9B27-06B41DAAED00}"/>
                </a:ext>
              </a:extLst>
            </p:cNvPr>
            <p:cNvSpPr txBox="1"/>
            <p:nvPr/>
          </p:nvSpPr>
          <p:spPr>
            <a:xfrm>
              <a:off x="1134109" y="5447896"/>
              <a:ext cx="763439" cy="105923"/>
            </a:xfrm>
            <a:prstGeom prst="rect">
              <a:avLst/>
            </a:prstGeom>
          </p:spPr>
          <p:txBody>
            <a:bodyPr vert="horz" wrap="square" lIns="0" tIns="3600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chemeClr val="bg1"/>
                  </a:solidFill>
                  <a:effectLst/>
                  <a:uLnTx/>
                  <a:uFillTx/>
                </a:rPr>
                <a:t>25 €</a:t>
              </a:r>
            </a:p>
          </p:txBody>
        </p:sp>
        <p:sp>
          <p:nvSpPr>
            <p:cNvPr id="108" name="Textfeld 107">
              <a:extLst>
                <a:ext uri="{FF2B5EF4-FFF2-40B4-BE49-F238E27FC236}">
                  <a16:creationId xmlns:a16="http://schemas.microsoft.com/office/drawing/2014/main" id="{30FFB77B-4942-45D4-988D-6040FB62C108}"/>
                </a:ext>
              </a:extLst>
            </p:cNvPr>
            <p:cNvSpPr txBox="1"/>
            <p:nvPr/>
          </p:nvSpPr>
          <p:spPr>
            <a:xfrm>
              <a:off x="551032" y="4834525"/>
              <a:ext cx="401896" cy="105923"/>
            </a:xfrm>
            <a:prstGeom prst="rect">
              <a:avLst/>
            </a:prstGeom>
          </p:spPr>
          <p:txBody>
            <a:bodyPr vert="horz" wrap="square" lIns="0" tIns="36000" rIns="0" bIns="0" rtlCol="0">
              <a:spAutoFit/>
            </a:bodyPr>
            <a:lstStyle/>
            <a:p>
              <a:pPr marL="0" marR="0" lvl="0" indent="0" algn="r"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schemeClr val="bg1"/>
                  </a:solidFill>
                  <a:effectLst/>
                  <a:uLnTx/>
                  <a:uFillTx/>
                </a:rPr>
                <a:t>600 € </a:t>
              </a:r>
            </a:p>
          </p:txBody>
        </p:sp>
        <p:sp>
          <p:nvSpPr>
            <p:cNvPr id="109" name="Textfeld 108">
              <a:extLst>
                <a:ext uri="{FF2B5EF4-FFF2-40B4-BE49-F238E27FC236}">
                  <a16:creationId xmlns:a16="http://schemas.microsoft.com/office/drawing/2014/main" id="{2260692D-C566-47B7-83C0-F6E446E6273F}"/>
                </a:ext>
              </a:extLst>
            </p:cNvPr>
            <p:cNvSpPr txBox="1"/>
            <p:nvPr/>
          </p:nvSpPr>
          <p:spPr>
            <a:xfrm>
              <a:off x="551032" y="5103308"/>
              <a:ext cx="401896" cy="105923"/>
            </a:xfrm>
            <a:prstGeom prst="rect">
              <a:avLst/>
            </a:prstGeom>
          </p:spPr>
          <p:txBody>
            <a:bodyPr vert="horz" wrap="square" lIns="0" tIns="36000" rIns="0" bIns="0" rtlCol="0">
              <a:spAutoFit/>
            </a:bodyPr>
            <a:lstStyle/>
            <a:p>
              <a:pPr marL="0" marR="0" lvl="0" indent="0" algn="r"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schemeClr val="bg1"/>
                  </a:solidFill>
                  <a:effectLst/>
                  <a:uLnTx/>
                  <a:uFillTx/>
                </a:rPr>
                <a:t>400 € </a:t>
              </a:r>
            </a:p>
          </p:txBody>
        </p:sp>
        <p:sp>
          <p:nvSpPr>
            <p:cNvPr id="110" name="Textfeld 109">
              <a:extLst>
                <a:ext uri="{FF2B5EF4-FFF2-40B4-BE49-F238E27FC236}">
                  <a16:creationId xmlns:a16="http://schemas.microsoft.com/office/drawing/2014/main" id="{D1EA7725-F1FE-48BC-A323-88F2182D8539}"/>
                </a:ext>
              </a:extLst>
            </p:cNvPr>
            <p:cNvSpPr txBox="1"/>
            <p:nvPr/>
          </p:nvSpPr>
          <p:spPr>
            <a:xfrm>
              <a:off x="562829" y="5362183"/>
              <a:ext cx="401896" cy="105923"/>
            </a:xfrm>
            <a:prstGeom prst="rect">
              <a:avLst/>
            </a:prstGeom>
          </p:spPr>
          <p:txBody>
            <a:bodyPr vert="horz" wrap="square" lIns="0" tIns="36000" rIns="0" bIns="0" rtlCol="0">
              <a:spAutoFit/>
            </a:bodyPr>
            <a:lstStyle/>
            <a:p>
              <a:pPr marL="0" marR="0" lvl="0" indent="0" algn="r" defTabSz="1218682" eaLnBrk="1" fontAlgn="auto" latinLnBrk="0" hangingPunct="1">
                <a:lnSpc>
                  <a:spcPct val="100000"/>
                </a:lnSpc>
                <a:spcBef>
                  <a:spcPts val="0"/>
                </a:spcBef>
                <a:spcAft>
                  <a:spcPts val="0"/>
                </a:spcAft>
                <a:buClrTx/>
                <a:buSzTx/>
                <a:buFontTx/>
                <a:buNone/>
                <a:tabLst/>
                <a:defRPr/>
              </a:pPr>
              <a:r>
                <a:rPr kumimoji="0" lang="de-DE" sz="800" b="1" i="0" u="none" strike="noStrike" kern="0" cap="none" spc="0" normalizeH="0" baseline="0" noProof="0" dirty="0">
                  <a:ln>
                    <a:noFill/>
                  </a:ln>
                  <a:solidFill>
                    <a:schemeClr val="bg1"/>
                  </a:solidFill>
                  <a:effectLst/>
                  <a:uLnTx/>
                  <a:uFillTx/>
                </a:rPr>
                <a:t>200 € </a:t>
              </a:r>
            </a:p>
          </p:txBody>
        </p:sp>
      </p:grpSp>
    </p:spTree>
    <p:extLst>
      <p:ext uri="{BB962C8B-B14F-4D97-AF65-F5344CB8AC3E}">
        <p14:creationId xmlns:p14="http://schemas.microsoft.com/office/powerpoint/2010/main" val="610796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11233148" cy="932854"/>
          </a:xfrm>
        </p:spPr>
        <p:txBody>
          <a:bodyPr/>
          <a:lstStyle/>
          <a:p>
            <a:r>
              <a:rPr lang="de-DE" dirty="0"/>
              <a:t>Mögliche Modelle der </a:t>
            </a:r>
            <a:br>
              <a:rPr lang="de-DE" dirty="0"/>
            </a:br>
            <a:r>
              <a:rPr lang="de-DE" dirty="0" err="1"/>
              <a:t>bAV</a:t>
            </a:r>
            <a:r>
              <a:rPr lang="de-DE" dirty="0"/>
              <a:t>-Mitarbeiterbindung 3/3</a:t>
            </a:r>
            <a:br>
              <a:rPr lang="de-DE" dirty="0"/>
            </a:br>
            <a:endParaRPr lang="de-DE" dirty="0"/>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26</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pPr lvl="0">
              <a:buClr>
                <a:srgbClr val="003781"/>
              </a:buClr>
            </a:pPr>
            <a:r>
              <a:rPr lang="de-DE" dirty="0"/>
              <a:t>Betriebliche Altersversorgung | Arbeitgeberfinanzierung</a:t>
            </a:r>
          </a:p>
        </p:txBody>
      </p:sp>
      <p:grpSp>
        <p:nvGrpSpPr>
          <p:cNvPr id="24" name="Gruppieren 23">
            <a:extLst>
              <a:ext uri="{FF2B5EF4-FFF2-40B4-BE49-F238E27FC236}">
                <a16:creationId xmlns:a16="http://schemas.microsoft.com/office/drawing/2014/main" id="{778D3935-87F0-4B82-93EB-BA0B049B3A32}"/>
              </a:ext>
            </a:extLst>
          </p:cNvPr>
          <p:cNvGrpSpPr>
            <a:grpSpLocks noChangeAspect="1"/>
          </p:cNvGrpSpPr>
          <p:nvPr/>
        </p:nvGrpSpPr>
        <p:grpSpPr>
          <a:xfrm>
            <a:off x="11186236" y="1282563"/>
            <a:ext cx="525230" cy="525600"/>
            <a:chOff x="10455168" y="2528192"/>
            <a:chExt cx="328296" cy="328528"/>
          </a:xfrm>
          <a:solidFill>
            <a:schemeClr val="bg1"/>
          </a:solidFill>
        </p:grpSpPr>
        <p:sp>
          <p:nvSpPr>
            <p:cNvPr id="25" name="Freihandform 1648">
              <a:extLst>
                <a:ext uri="{FF2B5EF4-FFF2-40B4-BE49-F238E27FC236}">
                  <a16:creationId xmlns:a16="http://schemas.microsoft.com/office/drawing/2014/main" id="{8E790B10-9FF2-416E-90F3-E6F8F472B6AC}"/>
                </a:ext>
              </a:extLst>
            </p:cNvPr>
            <p:cNvSpPr/>
            <p:nvPr/>
          </p:nvSpPr>
          <p:spPr>
            <a:xfrm>
              <a:off x="1045516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6" name="Freihandform 1649">
              <a:extLst>
                <a:ext uri="{FF2B5EF4-FFF2-40B4-BE49-F238E27FC236}">
                  <a16:creationId xmlns:a16="http://schemas.microsoft.com/office/drawing/2014/main" id="{E4A3B79E-A0D7-461F-8F9C-46B51003CC02}"/>
                </a:ext>
              </a:extLst>
            </p:cNvPr>
            <p:cNvSpPr/>
            <p:nvPr/>
          </p:nvSpPr>
          <p:spPr>
            <a:xfrm>
              <a:off x="10521061" y="2618531"/>
              <a:ext cx="196745" cy="147151"/>
            </a:xfrm>
            <a:custGeom>
              <a:avLst/>
              <a:gdLst/>
              <a:ahLst/>
              <a:cxnLst>
                <a:cxn ang="3cd4">
                  <a:pos x="hc" y="t"/>
                </a:cxn>
                <a:cxn ang="cd2">
                  <a:pos x="l" y="vc"/>
                </a:cxn>
                <a:cxn ang="cd4">
                  <a:pos x="hc" y="b"/>
                </a:cxn>
                <a:cxn ang="0">
                  <a:pos x="r" y="vc"/>
                </a:cxn>
              </a:cxnLst>
              <a:rect l="l" t="t" r="r" b="b"/>
              <a:pathLst>
                <a:path w="846" h="633">
                  <a:moveTo>
                    <a:pt x="722" y="310"/>
                  </a:moveTo>
                  <a:lnTo>
                    <a:pt x="536" y="123"/>
                  </a:lnTo>
                  <a:lnTo>
                    <a:pt x="616" y="41"/>
                  </a:lnTo>
                  <a:lnTo>
                    <a:pt x="802" y="229"/>
                  </a:lnTo>
                  <a:close/>
                  <a:moveTo>
                    <a:pt x="606" y="392"/>
                  </a:moveTo>
                  <a:cubicBezTo>
                    <a:pt x="582" y="367"/>
                    <a:pt x="532" y="312"/>
                    <a:pt x="506" y="290"/>
                  </a:cubicBezTo>
                  <a:cubicBezTo>
                    <a:pt x="491" y="278"/>
                    <a:pt x="472" y="263"/>
                    <a:pt x="455" y="261"/>
                  </a:cubicBezTo>
                  <a:cubicBezTo>
                    <a:pt x="441" y="257"/>
                    <a:pt x="415" y="267"/>
                    <a:pt x="407" y="271"/>
                  </a:cubicBezTo>
                  <a:cubicBezTo>
                    <a:pt x="396" y="276"/>
                    <a:pt x="379" y="295"/>
                    <a:pt x="373" y="301"/>
                  </a:cubicBezTo>
                  <a:cubicBezTo>
                    <a:pt x="369" y="303"/>
                    <a:pt x="366" y="305"/>
                    <a:pt x="360" y="305"/>
                  </a:cubicBezTo>
                  <a:cubicBezTo>
                    <a:pt x="356" y="305"/>
                    <a:pt x="352" y="303"/>
                    <a:pt x="350" y="301"/>
                  </a:cubicBezTo>
                  <a:cubicBezTo>
                    <a:pt x="343" y="295"/>
                    <a:pt x="343" y="284"/>
                    <a:pt x="350" y="278"/>
                  </a:cubicBezTo>
                  <a:lnTo>
                    <a:pt x="409" y="221"/>
                  </a:lnTo>
                  <a:lnTo>
                    <a:pt x="419" y="214"/>
                  </a:lnTo>
                  <a:lnTo>
                    <a:pt x="532" y="168"/>
                  </a:lnTo>
                  <a:lnTo>
                    <a:pt x="669" y="307"/>
                  </a:lnTo>
                  <a:close/>
                  <a:moveTo>
                    <a:pt x="593" y="458"/>
                  </a:moveTo>
                  <a:cubicBezTo>
                    <a:pt x="589" y="462"/>
                    <a:pt x="584" y="464"/>
                    <a:pt x="580" y="464"/>
                  </a:cubicBezTo>
                  <a:lnTo>
                    <a:pt x="565" y="464"/>
                  </a:lnTo>
                  <a:cubicBezTo>
                    <a:pt x="557" y="464"/>
                    <a:pt x="548" y="473"/>
                    <a:pt x="548" y="481"/>
                  </a:cubicBezTo>
                  <a:lnTo>
                    <a:pt x="548" y="496"/>
                  </a:lnTo>
                  <a:cubicBezTo>
                    <a:pt x="546" y="500"/>
                    <a:pt x="544" y="504"/>
                    <a:pt x="542" y="509"/>
                  </a:cubicBezTo>
                  <a:cubicBezTo>
                    <a:pt x="538" y="511"/>
                    <a:pt x="534" y="513"/>
                    <a:pt x="529" y="513"/>
                  </a:cubicBezTo>
                  <a:lnTo>
                    <a:pt x="515" y="513"/>
                  </a:lnTo>
                  <a:cubicBezTo>
                    <a:pt x="506" y="513"/>
                    <a:pt x="498" y="521"/>
                    <a:pt x="498" y="530"/>
                  </a:cubicBezTo>
                  <a:lnTo>
                    <a:pt x="496" y="545"/>
                  </a:lnTo>
                  <a:cubicBezTo>
                    <a:pt x="496" y="549"/>
                    <a:pt x="493" y="553"/>
                    <a:pt x="491" y="557"/>
                  </a:cubicBezTo>
                  <a:cubicBezTo>
                    <a:pt x="487" y="559"/>
                    <a:pt x="479" y="564"/>
                    <a:pt x="474" y="564"/>
                  </a:cubicBezTo>
                  <a:cubicBezTo>
                    <a:pt x="466" y="564"/>
                    <a:pt x="457" y="572"/>
                    <a:pt x="457" y="580"/>
                  </a:cubicBezTo>
                  <a:cubicBezTo>
                    <a:pt x="457" y="589"/>
                    <a:pt x="455" y="597"/>
                    <a:pt x="443" y="600"/>
                  </a:cubicBezTo>
                  <a:lnTo>
                    <a:pt x="430" y="593"/>
                  </a:lnTo>
                  <a:lnTo>
                    <a:pt x="432" y="591"/>
                  </a:lnTo>
                  <a:cubicBezTo>
                    <a:pt x="441" y="580"/>
                    <a:pt x="447" y="570"/>
                    <a:pt x="449" y="555"/>
                  </a:cubicBezTo>
                  <a:cubicBezTo>
                    <a:pt x="449" y="542"/>
                    <a:pt x="445" y="528"/>
                    <a:pt x="434" y="519"/>
                  </a:cubicBezTo>
                  <a:cubicBezTo>
                    <a:pt x="428" y="511"/>
                    <a:pt x="415" y="506"/>
                    <a:pt x="402" y="504"/>
                  </a:cubicBezTo>
                  <a:cubicBezTo>
                    <a:pt x="402" y="494"/>
                    <a:pt x="398" y="483"/>
                    <a:pt x="390" y="475"/>
                  </a:cubicBezTo>
                  <a:cubicBezTo>
                    <a:pt x="381" y="464"/>
                    <a:pt x="371" y="462"/>
                    <a:pt x="358" y="460"/>
                  </a:cubicBezTo>
                  <a:cubicBezTo>
                    <a:pt x="358" y="447"/>
                    <a:pt x="354" y="437"/>
                    <a:pt x="345" y="428"/>
                  </a:cubicBezTo>
                  <a:cubicBezTo>
                    <a:pt x="337" y="420"/>
                    <a:pt x="326" y="415"/>
                    <a:pt x="314" y="415"/>
                  </a:cubicBezTo>
                  <a:cubicBezTo>
                    <a:pt x="311" y="403"/>
                    <a:pt x="307" y="392"/>
                    <a:pt x="301" y="384"/>
                  </a:cubicBezTo>
                  <a:cubicBezTo>
                    <a:pt x="290" y="373"/>
                    <a:pt x="280" y="369"/>
                    <a:pt x="265" y="369"/>
                  </a:cubicBezTo>
                  <a:cubicBezTo>
                    <a:pt x="250" y="369"/>
                    <a:pt x="237" y="375"/>
                    <a:pt x="229" y="386"/>
                  </a:cubicBezTo>
                  <a:lnTo>
                    <a:pt x="174" y="307"/>
                  </a:lnTo>
                  <a:lnTo>
                    <a:pt x="314" y="170"/>
                  </a:lnTo>
                  <a:lnTo>
                    <a:pt x="377" y="202"/>
                  </a:lnTo>
                  <a:lnTo>
                    <a:pt x="326" y="252"/>
                  </a:lnTo>
                  <a:cubicBezTo>
                    <a:pt x="305" y="271"/>
                    <a:pt x="305" y="303"/>
                    <a:pt x="324" y="324"/>
                  </a:cubicBezTo>
                  <a:cubicBezTo>
                    <a:pt x="335" y="335"/>
                    <a:pt x="347" y="339"/>
                    <a:pt x="360" y="341"/>
                  </a:cubicBezTo>
                  <a:cubicBezTo>
                    <a:pt x="375" y="339"/>
                    <a:pt x="388" y="335"/>
                    <a:pt x="398" y="326"/>
                  </a:cubicBezTo>
                  <a:cubicBezTo>
                    <a:pt x="409" y="316"/>
                    <a:pt x="419" y="305"/>
                    <a:pt x="424" y="303"/>
                  </a:cubicBezTo>
                  <a:cubicBezTo>
                    <a:pt x="430" y="299"/>
                    <a:pt x="445" y="295"/>
                    <a:pt x="449" y="295"/>
                  </a:cubicBezTo>
                  <a:cubicBezTo>
                    <a:pt x="453" y="297"/>
                    <a:pt x="462" y="301"/>
                    <a:pt x="485" y="318"/>
                  </a:cubicBezTo>
                  <a:cubicBezTo>
                    <a:pt x="515" y="343"/>
                    <a:pt x="591" y="428"/>
                    <a:pt x="591" y="430"/>
                  </a:cubicBezTo>
                  <a:cubicBezTo>
                    <a:pt x="593" y="430"/>
                    <a:pt x="593" y="432"/>
                    <a:pt x="595" y="432"/>
                  </a:cubicBezTo>
                  <a:lnTo>
                    <a:pt x="597" y="437"/>
                  </a:lnTo>
                  <a:cubicBezTo>
                    <a:pt x="597" y="439"/>
                    <a:pt x="599" y="443"/>
                    <a:pt x="597" y="447"/>
                  </a:cubicBezTo>
                  <a:cubicBezTo>
                    <a:pt x="597" y="451"/>
                    <a:pt x="595" y="456"/>
                    <a:pt x="593" y="458"/>
                  </a:cubicBezTo>
                  <a:close/>
                  <a:moveTo>
                    <a:pt x="407" y="566"/>
                  </a:moveTo>
                  <a:lnTo>
                    <a:pt x="388" y="583"/>
                  </a:lnTo>
                  <a:cubicBezTo>
                    <a:pt x="385" y="587"/>
                    <a:pt x="381" y="589"/>
                    <a:pt x="375" y="589"/>
                  </a:cubicBezTo>
                  <a:cubicBezTo>
                    <a:pt x="373" y="589"/>
                    <a:pt x="369" y="589"/>
                    <a:pt x="366" y="585"/>
                  </a:cubicBezTo>
                  <a:cubicBezTo>
                    <a:pt x="364" y="583"/>
                    <a:pt x="362" y="578"/>
                    <a:pt x="362" y="576"/>
                  </a:cubicBezTo>
                  <a:cubicBezTo>
                    <a:pt x="364" y="570"/>
                    <a:pt x="366" y="566"/>
                    <a:pt x="369" y="564"/>
                  </a:cubicBezTo>
                  <a:lnTo>
                    <a:pt x="388" y="545"/>
                  </a:lnTo>
                  <a:cubicBezTo>
                    <a:pt x="392" y="542"/>
                    <a:pt x="396" y="540"/>
                    <a:pt x="400" y="540"/>
                  </a:cubicBezTo>
                  <a:cubicBezTo>
                    <a:pt x="402" y="540"/>
                    <a:pt x="407" y="540"/>
                    <a:pt x="409" y="542"/>
                  </a:cubicBezTo>
                  <a:cubicBezTo>
                    <a:pt x="413" y="547"/>
                    <a:pt x="413" y="551"/>
                    <a:pt x="413" y="553"/>
                  </a:cubicBezTo>
                  <a:cubicBezTo>
                    <a:pt x="413" y="557"/>
                    <a:pt x="411" y="561"/>
                    <a:pt x="407" y="566"/>
                  </a:cubicBezTo>
                  <a:close/>
                  <a:moveTo>
                    <a:pt x="343" y="538"/>
                  </a:moveTo>
                  <a:cubicBezTo>
                    <a:pt x="339" y="542"/>
                    <a:pt x="335" y="545"/>
                    <a:pt x="330" y="545"/>
                  </a:cubicBezTo>
                  <a:cubicBezTo>
                    <a:pt x="328" y="545"/>
                    <a:pt x="324" y="542"/>
                    <a:pt x="322" y="540"/>
                  </a:cubicBezTo>
                  <a:cubicBezTo>
                    <a:pt x="318" y="536"/>
                    <a:pt x="318" y="534"/>
                    <a:pt x="318" y="530"/>
                  </a:cubicBezTo>
                  <a:cubicBezTo>
                    <a:pt x="318" y="525"/>
                    <a:pt x="320" y="521"/>
                    <a:pt x="324" y="517"/>
                  </a:cubicBezTo>
                  <a:lnTo>
                    <a:pt x="343" y="500"/>
                  </a:lnTo>
                  <a:cubicBezTo>
                    <a:pt x="345" y="496"/>
                    <a:pt x="350" y="494"/>
                    <a:pt x="356" y="494"/>
                  </a:cubicBezTo>
                  <a:cubicBezTo>
                    <a:pt x="358" y="494"/>
                    <a:pt x="362" y="496"/>
                    <a:pt x="364" y="498"/>
                  </a:cubicBezTo>
                  <a:cubicBezTo>
                    <a:pt x="369" y="502"/>
                    <a:pt x="369" y="504"/>
                    <a:pt x="369" y="509"/>
                  </a:cubicBezTo>
                  <a:cubicBezTo>
                    <a:pt x="369" y="513"/>
                    <a:pt x="366" y="517"/>
                    <a:pt x="362" y="521"/>
                  </a:cubicBezTo>
                  <a:close/>
                  <a:moveTo>
                    <a:pt x="299" y="494"/>
                  </a:moveTo>
                  <a:cubicBezTo>
                    <a:pt x="294" y="496"/>
                    <a:pt x="290" y="498"/>
                    <a:pt x="286" y="498"/>
                  </a:cubicBezTo>
                  <a:cubicBezTo>
                    <a:pt x="284" y="500"/>
                    <a:pt x="280" y="498"/>
                    <a:pt x="275" y="496"/>
                  </a:cubicBezTo>
                  <a:cubicBezTo>
                    <a:pt x="273" y="492"/>
                    <a:pt x="273" y="487"/>
                    <a:pt x="273" y="485"/>
                  </a:cubicBezTo>
                  <a:cubicBezTo>
                    <a:pt x="273" y="481"/>
                    <a:pt x="275" y="477"/>
                    <a:pt x="280" y="473"/>
                  </a:cubicBezTo>
                  <a:lnTo>
                    <a:pt x="297" y="456"/>
                  </a:lnTo>
                  <a:cubicBezTo>
                    <a:pt x="301" y="451"/>
                    <a:pt x="305" y="449"/>
                    <a:pt x="309" y="449"/>
                  </a:cubicBezTo>
                  <a:lnTo>
                    <a:pt x="311" y="449"/>
                  </a:lnTo>
                  <a:cubicBezTo>
                    <a:pt x="314" y="449"/>
                    <a:pt x="318" y="449"/>
                    <a:pt x="320" y="453"/>
                  </a:cubicBezTo>
                  <a:cubicBezTo>
                    <a:pt x="322" y="456"/>
                    <a:pt x="322" y="460"/>
                    <a:pt x="322" y="462"/>
                  </a:cubicBezTo>
                  <a:cubicBezTo>
                    <a:pt x="322" y="468"/>
                    <a:pt x="320" y="473"/>
                    <a:pt x="316" y="475"/>
                  </a:cubicBezTo>
                  <a:close/>
                  <a:moveTo>
                    <a:pt x="254" y="449"/>
                  </a:moveTo>
                  <a:cubicBezTo>
                    <a:pt x="250" y="451"/>
                    <a:pt x="246" y="453"/>
                    <a:pt x="242" y="453"/>
                  </a:cubicBezTo>
                  <a:cubicBezTo>
                    <a:pt x="239" y="453"/>
                    <a:pt x="235" y="453"/>
                    <a:pt x="231" y="449"/>
                  </a:cubicBezTo>
                  <a:cubicBezTo>
                    <a:pt x="229" y="447"/>
                    <a:pt x="229" y="443"/>
                    <a:pt x="229" y="441"/>
                  </a:cubicBezTo>
                  <a:cubicBezTo>
                    <a:pt x="229" y="437"/>
                    <a:pt x="231" y="432"/>
                    <a:pt x="233" y="428"/>
                  </a:cubicBezTo>
                  <a:lnTo>
                    <a:pt x="235" y="428"/>
                  </a:lnTo>
                  <a:lnTo>
                    <a:pt x="252" y="409"/>
                  </a:lnTo>
                  <a:cubicBezTo>
                    <a:pt x="256" y="407"/>
                    <a:pt x="261" y="405"/>
                    <a:pt x="265" y="405"/>
                  </a:cubicBezTo>
                  <a:cubicBezTo>
                    <a:pt x="269" y="405"/>
                    <a:pt x="271" y="405"/>
                    <a:pt x="275" y="409"/>
                  </a:cubicBezTo>
                  <a:cubicBezTo>
                    <a:pt x="278" y="411"/>
                    <a:pt x="278" y="415"/>
                    <a:pt x="278" y="418"/>
                  </a:cubicBezTo>
                  <a:cubicBezTo>
                    <a:pt x="278" y="422"/>
                    <a:pt x="275" y="426"/>
                    <a:pt x="271" y="430"/>
                  </a:cubicBezTo>
                  <a:close/>
                  <a:moveTo>
                    <a:pt x="123" y="310"/>
                  </a:moveTo>
                  <a:lnTo>
                    <a:pt x="40" y="229"/>
                  </a:lnTo>
                  <a:lnTo>
                    <a:pt x="229" y="41"/>
                  </a:lnTo>
                  <a:lnTo>
                    <a:pt x="309" y="123"/>
                  </a:lnTo>
                  <a:close/>
                  <a:moveTo>
                    <a:pt x="629" y="5"/>
                  </a:moveTo>
                  <a:cubicBezTo>
                    <a:pt x="623" y="-2"/>
                    <a:pt x="610" y="-2"/>
                    <a:pt x="603" y="5"/>
                  </a:cubicBezTo>
                  <a:lnTo>
                    <a:pt x="498" y="111"/>
                  </a:lnTo>
                  <a:cubicBezTo>
                    <a:pt x="491" y="117"/>
                    <a:pt x="491" y="128"/>
                    <a:pt x="498" y="136"/>
                  </a:cubicBezTo>
                  <a:lnTo>
                    <a:pt x="504" y="140"/>
                  </a:lnTo>
                  <a:lnTo>
                    <a:pt x="411" y="178"/>
                  </a:lnTo>
                  <a:lnTo>
                    <a:pt x="339" y="142"/>
                  </a:lnTo>
                  <a:lnTo>
                    <a:pt x="347" y="136"/>
                  </a:lnTo>
                  <a:cubicBezTo>
                    <a:pt x="354" y="128"/>
                    <a:pt x="354" y="117"/>
                    <a:pt x="347" y="111"/>
                  </a:cubicBezTo>
                  <a:lnTo>
                    <a:pt x="242" y="5"/>
                  </a:lnTo>
                  <a:cubicBezTo>
                    <a:pt x="233" y="-2"/>
                    <a:pt x="223" y="-2"/>
                    <a:pt x="216" y="5"/>
                  </a:cubicBezTo>
                  <a:lnTo>
                    <a:pt x="4" y="216"/>
                  </a:lnTo>
                  <a:cubicBezTo>
                    <a:pt x="-1" y="223"/>
                    <a:pt x="-1" y="233"/>
                    <a:pt x="4" y="242"/>
                  </a:cubicBezTo>
                  <a:lnTo>
                    <a:pt x="110" y="348"/>
                  </a:lnTo>
                  <a:cubicBezTo>
                    <a:pt x="112" y="350"/>
                    <a:pt x="119" y="352"/>
                    <a:pt x="123" y="352"/>
                  </a:cubicBezTo>
                  <a:cubicBezTo>
                    <a:pt x="127" y="352"/>
                    <a:pt x="131" y="350"/>
                    <a:pt x="136" y="348"/>
                  </a:cubicBezTo>
                  <a:lnTo>
                    <a:pt x="148" y="333"/>
                  </a:lnTo>
                  <a:lnTo>
                    <a:pt x="203" y="411"/>
                  </a:lnTo>
                  <a:cubicBezTo>
                    <a:pt x="197" y="420"/>
                    <a:pt x="193" y="428"/>
                    <a:pt x="193" y="439"/>
                  </a:cubicBezTo>
                  <a:cubicBezTo>
                    <a:pt x="193" y="451"/>
                    <a:pt x="197" y="464"/>
                    <a:pt x="206" y="475"/>
                  </a:cubicBezTo>
                  <a:cubicBezTo>
                    <a:pt x="214" y="483"/>
                    <a:pt x="225" y="487"/>
                    <a:pt x="237" y="489"/>
                  </a:cubicBezTo>
                  <a:cubicBezTo>
                    <a:pt x="239" y="500"/>
                    <a:pt x="244" y="511"/>
                    <a:pt x="250" y="519"/>
                  </a:cubicBezTo>
                  <a:cubicBezTo>
                    <a:pt x="258" y="528"/>
                    <a:pt x="271" y="534"/>
                    <a:pt x="284" y="534"/>
                  </a:cubicBezTo>
                  <a:cubicBezTo>
                    <a:pt x="284" y="545"/>
                    <a:pt x="288" y="555"/>
                    <a:pt x="297" y="564"/>
                  </a:cubicBezTo>
                  <a:cubicBezTo>
                    <a:pt x="305" y="574"/>
                    <a:pt x="316" y="578"/>
                    <a:pt x="328" y="578"/>
                  </a:cubicBezTo>
                  <a:cubicBezTo>
                    <a:pt x="328" y="591"/>
                    <a:pt x="333" y="602"/>
                    <a:pt x="341" y="610"/>
                  </a:cubicBezTo>
                  <a:cubicBezTo>
                    <a:pt x="350" y="619"/>
                    <a:pt x="362" y="625"/>
                    <a:pt x="375" y="625"/>
                  </a:cubicBezTo>
                  <a:cubicBezTo>
                    <a:pt x="377" y="625"/>
                    <a:pt x="377" y="625"/>
                    <a:pt x="377" y="625"/>
                  </a:cubicBezTo>
                  <a:cubicBezTo>
                    <a:pt x="385" y="623"/>
                    <a:pt x="392" y="621"/>
                    <a:pt x="400" y="619"/>
                  </a:cubicBezTo>
                  <a:lnTo>
                    <a:pt x="432" y="633"/>
                  </a:lnTo>
                  <a:cubicBezTo>
                    <a:pt x="434" y="633"/>
                    <a:pt x="436" y="633"/>
                    <a:pt x="441" y="633"/>
                  </a:cubicBezTo>
                  <a:cubicBezTo>
                    <a:pt x="470" y="633"/>
                    <a:pt x="485" y="614"/>
                    <a:pt x="491" y="595"/>
                  </a:cubicBezTo>
                  <a:cubicBezTo>
                    <a:pt x="500" y="593"/>
                    <a:pt x="508" y="589"/>
                    <a:pt x="515" y="583"/>
                  </a:cubicBezTo>
                  <a:cubicBezTo>
                    <a:pt x="525" y="572"/>
                    <a:pt x="529" y="561"/>
                    <a:pt x="532" y="549"/>
                  </a:cubicBezTo>
                  <a:cubicBezTo>
                    <a:pt x="544" y="547"/>
                    <a:pt x="557" y="542"/>
                    <a:pt x="565" y="534"/>
                  </a:cubicBezTo>
                  <a:cubicBezTo>
                    <a:pt x="576" y="523"/>
                    <a:pt x="580" y="513"/>
                    <a:pt x="582" y="500"/>
                  </a:cubicBezTo>
                  <a:cubicBezTo>
                    <a:pt x="595" y="498"/>
                    <a:pt x="608" y="494"/>
                    <a:pt x="616" y="483"/>
                  </a:cubicBezTo>
                  <a:cubicBezTo>
                    <a:pt x="625" y="475"/>
                    <a:pt x="631" y="464"/>
                    <a:pt x="633" y="453"/>
                  </a:cubicBezTo>
                  <a:cubicBezTo>
                    <a:pt x="635" y="443"/>
                    <a:pt x="633" y="430"/>
                    <a:pt x="629" y="422"/>
                  </a:cubicBezTo>
                  <a:lnTo>
                    <a:pt x="695" y="333"/>
                  </a:lnTo>
                  <a:lnTo>
                    <a:pt x="709" y="348"/>
                  </a:lnTo>
                  <a:cubicBezTo>
                    <a:pt x="714" y="350"/>
                    <a:pt x="718" y="352"/>
                    <a:pt x="722" y="352"/>
                  </a:cubicBezTo>
                  <a:cubicBezTo>
                    <a:pt x="726" y="352"/>
                    <a:pt x="730" y="350"/>
                    <a:pt x="735" y="348"/>
                  </a:cubicBezTo>
                  <a:lnTo>
                    <a:pt x="841" y="242"/>
                  </a:lnTo>
                  <a:cubicBezTo>
                    <a:pt x="847" y="233"/>
                    <a:pt x="847" y="223"/>
                    <a:pt x="841" y="21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7" name="Freihandform 1650">
              <a:extLst>
                <a:ext uri="{FF2B5EF4-FFF2-40B4-BE49-F238E27FC236}">
                  <a16:creationId xmlns:a16="http://schemas.microsoft.com/office/drawing/2014/main" id="{7C98C41F-F4EF-4F37-B657-6A341BD7AC47}"/>
                </a:ext>
              </a:extLst>
            </p:cNvPr>
            <p:cNvSpPr/>
            <p:nvPr/>
          </p:nvSpPr>
          <p:spPr>
            <a:xfrm>
              <a:off x="10545741" y="2667659"/>
              <a:ext cx="7684" cy="8149"/>
            </a:xfrm>
            <a:custGeom>
              <a:avLst/>
              <a:gdLst/>
              <a:ahLst/>
              <a:cxnLst>
                <a:cxn ang="3cd4">
                  <a:pos x="hc" y="t"/>
                </a:cxn>
                <a:cxn ang="cd2">
                  <a:pos x="l" y="vc"/>
                </a:cxn>
                <a:cxn ang="cd4">
                  <a:pos x="hc" y="b"/>
                </a:cxn>
                <a:cxn ang="0">
                  <a:pos x="r" y="vc"/>
                </a:cxn>
              </a:cxnLst>
              <a:rect l="l" t="t" r="r" b="b"/>
              <a:pathLst>
                <a:path w="34" h="36">
                  <a:moveTo>
                    <a:pt x="17" y="0"/>
                  </a:moveTo>
                  <a:cubicBezTo>
                    <a:pt x="6" y="0"/>
                    <a:pt x="0" y="9"/>
                    <a:pt x="0" y="19"/>
                  </a:cubicBezTo>
                  <a:cubicBezTo>
                    <a:pt x="0" y="28"/>
                    <a:pt x="6" y="36"/>
                    <a:pt x="17" y="36"/>
                  </a:cubicBezTo>
                  <a:cubicBezTo>
                    <a:pt x="28" y="36"/>
                    <a:pt x="34" y="28"/>
                    <a:pt x="34" y="19"/>
                  </a:cubicBezTo>
                  <a:cubicBezTo>
                    <a:pt x="34" y="9"/>
                    <a:pt x="28" y="0"/>
                    <a:pt x="17"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50" name="Rechteck 49">
            <a:extLst>
              <a:ext uri="{FF2B5EF4-FFF2-40B4-BE49-F238E27FC236}">
                <a16:creationId xmlns:a16="http://schemas.microsoft.com/office/drawing/2014/main" id="{D7C66311-F2BD-43A1-99DE-9D4F58015B3A}"/>
              </a:ext>
            </a:extLst>
          </p:cNvPr>
          <p:cNvSpPr/>
          <p:nvPr/>
        </p:nvSpPr>
        <p:spPr>
          <a:xfrm>
            <a:off x="479424" y="2074998"/>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sp>
        <p:nvSpPr>
          <p:cNvPr id="51" name="Rechteck 50">
            <a:extLst>
              <a:ext uri="{FF2B5EF4-FFF2-40B4-BE49-F238E27FC236}">
                <a16:creationId xmlns:a16="http://schemas.microsoft.com/office/drawing/2014/main" id="{0FE18BF1-8543-49B4-B511-F86D387AE6B7}"/>
              </a:ext>
            </a:extLst>
          </p:cNvPr>
          <p:cNvSpPr/>
          <p:nvPr/>
        </p:nvSpPr>
        <p:spPr>
          <a:xfrm>
            <a:off x="479425" y="4210590"/>
            <a:ext cx="11233148"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sp>
        <p:nvSpPr>
          <p:cNvPr id="52" name="Rechteck 51">
            <a:extLst>
              <a:ext uri="{FF2B5EF4-FFF2-40B4-BE49-F238E27FC236}">
                <a16:creationId xmlns:a16="http://schemas.microsoft.com/office/drawing/2014/main" id="{81A5B3C4-7736-4FB6-9D05-DD78F2BBD1B8}"/>
              </a:ext>
            </a:extLst>
          </p:cNvPr>
          <p:cNvSpPr/>
          <p:nvPr/>
        </p:nvSpPr>
        <p:spPr>
          <a:xfrm>
            <a:off x="6483997" y="2074998"/>
            <a:ext cx="5227469" cy="1872710"/>
          </a:xfrm>
          <a:prstGeom prst="rect">
            <a:avLst/>
          </a:prstGeom>
          <a:solidFill>
            <a:schemeClr val="tx1"/>
          </a:solidFill>
          <a:ln w="25400">
            <a:solidFill>
              <a:srgbClr val="13A0D3"/>
            </a:solidFill>
          </a:ln>
        </p:spPr>
        <p:txBody>
          <a:bodyPr vert="horz" lIns="0" tIns="0" rIns="0" bIns="0" rtlCol="0" anchor="ctr">
            <a:noAutofit/>
          </a:bodyPr>
          <a:lstStyle/>
          <a:p>
            <a:endParaRPr lang="de-DE" dirty="0">
              <a:solidFill>
                <a:srgbClr val="000000"/>
              </a:solidFill>
            </a:endParaRPr>
          </a:p>
        </p:txBody>
      </p:sp>
      <p:grpSp>
        <p:nvGrpSpPr>
          <p:cNvPr id="54" name="Gruppieren 53">
            <a:extLst>
              <a:ext uri="{FF2B5EF4-FFF2-40B4-BE49-F238E27FC236}">
                <a16:creationId xmlns:a16="http://schemas.microsoft.com/office/drawing/2014/main" id="{41ADE15E-0D15-4578-8849-FB68F9303E1A}"/>
              </a:ext>
            </a:extLst>
          </p:cNvPr>
          <p:cNvGrpSpPr>
            <a:grpSpLocks noChangeAspect="1"/>
          </p:cNvGrpSpPr>
          <p:nvPr/>
        </p:nvGrpSpPr>
        <p:grpSpPr>
          <a:xfrm rot="5400000">
            <a:off x="5427085" y="2860102"/>
            <a:ext cx="1337824" cy="302503"/>
            <a:chOff x="8617260" y="686292"/>
            <a:chExt cx="1977774" cy="823669"/>
          </a:xfrm>
        </p:grpSpPr>
        <p:cxnSp>
          <p:nvCxnSpPr>
            <p:cNvPr id="55" name="Gerader Verbinder 54">
              <a:extLst>
                <a:ext uri="{FF2B5EF4-FFF2-40B4-BE49-F238E27FC236}">
                  <a16:creationId xmlns:a16="http://schemas.microsoft.com/office/drawing/2014/main" id="{73ED9AF5-EA09-4098-9DEB-F6519F5F03D9}"/>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9CC329E1-8702-4F43-902A-779E29B37C05}"/>
                </a:ext>
              </a:extLst>
            </p:cNvPr>
            <p:cNvCxnSpPr>
              <a:cxnSpLocks/>
            </p:cNvCxnSpPr>
            <p:nvPr/>
          </p:nvCxnSpPr>
          <p:spPr>
            <a:xfrm>
              <a:off x="9601980" y="686292"/>
              <a:ext cx="993054"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sp>
        <p:nvSpPr>
          <p:cNvPr id="76" name="Textfeld 75">
            <a:extLst>
              <a:ext uri="{FF2B5EF4-FFF2-40B4-BE49-F238E27FC236}">
                <a16:creationId xmlns:a16="http://schemas.microsoft.com/office/drawing/2014/main" id="{77BB186F-182C-480C-89D5-050438EAA1B5}"/>
              </a:ext>
            </a:extLst>
          </p:cNvPr>
          <p:cNvSpPr txBox="1"/>
          <p:nvPr/>
        </p:nvSpPr>
        <p:spPr>
          <a:xfrm>
            <a:off x="619125" y="2223062"/>
            <a:ext cx="5087768" cy="360850"/>
          </a:xfrm>
          <a:prstGeom prst="rect">
            <a:avLst/>
          </a:prstGeom>
        </p:spPr>
        <p:txBody>
          <a:bodyPr vert="horz" wrap="square" lIns="72000" tIns="72000" rIns="72000" bIns="72000" rtlCol="0">
            <a:spAutoFit/>
          </a:bodyPr>
          <a:lstStyle/>
          <a:p>
            <a:r>
              <a:rPr lang="de-DE" sz="1400" b="1" dirty="0">
                <a:solidFill>
                  <a:schemeClr val="bg1"/>
                </a:solidFill>
              </a:rPr>
              <a:t>Betriebszugehörigkeits-Modell</a:t>
            </a:r>
          </a:p>
        </p:txBody>
      </p:sp>
      <p:sp>
        <p:nvSpPr>
          <p:cNvPr id="77" name="Textfeld 76">
            <a:extLst>
              <a:ext uri="{FF2B5EF4-FFF2-40B4-BE49-F238E27FC236}">
                <a16:creationId xmlns:a16="http://schemas.microsoft.com/office/drawing/2014/main" id="{41A55D60-208C-4264-A75E-B8C8FA4C1986}"/>
              </a:ext>
            </a:extLst>
          </p:cNvPr>
          <p:cNvSpPr txBox="1"/>
          <p:nvPr/>
        </p:nvSpPr>
        <p:spPr>
          <a:xfrm>
            <a:off x="616192" y="2544019"/>
            <a:ext cx="3771563" cy="1253402"/>
          </a:xfrm>
          <a:prstGeom prst="rect">
            <a:avLst/>
          </a:prstGeom>
        </p:spPr>
        <p:txBody>
          <a:bodyPr vert="horz" wrap="square" lIns="72000" tIns="72000" rIns="72000" bIns="72000" rtlCol="0">
            <a:spAutoFit/>
          </a:bodyPr>
          <a:lstStyle/>
          <a:p>
            <a:pPr marL="171450" indent="-171450">
              <a:buFont typeface="Arial" panose="020B0604020202020204" pitchFamily="34" charset="0"/>
              <a:buChar char="•"/>
            </a:pPr>
            <a:r>
              <a:rPr lang="de-DE" sz="1200" dirty="0">
                <a:solidFill>
                  <a:schemeClr val="bg1"/>
                </a:solidFill>
              </a:rPr>
              <a:t>Eine Arbeitgeberfinanzierung wird in Abhängigkeit der Betriebszugehörigkeit bezahlt. </a:t>
            </a:r>
          </a:p>
          <a:p>
            <a:pPr marL="171450" indent="-171450">
              <a:buFont typeface="Arial" panose="020B0604020202020204" pitchFamily="34" charset="0"/>
              <a:buChar char="•"/>
            </a:pPr>
            <a:r>
              <a:rPr lang="de-DE" sz="1200" dirty="0">
                <a:solidFill>
                  <a:schemeClr val="bg1"/>
                </a:solidFill>
              </a:rPr>
              <a:t>Prozentualer Wert vom Gehalt oder Festbeitrag kann vereinbart werden</a:t>
            </a:r>
          </a:p>
          <a:p>
            <a:pPr marL="171450" indent="-171450">
              <a:buFont typeface="Arial" panose="020B0604020202020204" pitchFamily="34" charset="0"/>
              <a:buChar char="•"/>
            </a:pPr>
            <a:r>
              <a:rPr lang="de-DE" sz="1200" dirty="0">
                <a:solidFill>
                  <a:schemeClr val="bg1"/>
                </a:solidFill>
              </a:rPr>
              <a:t>Unterschiedliche zeitliche Betriebszugehörigkeit löst eine Arbeitgeberfinanzierung aus</a:t>
            </a:r>
          </a:p>
        </p:txBody>
      </p:sp>
      <p:sp>
        <p:nvSpPr>
          <p:cNvPr id="78" name="Textfeld 77">
            <a:extLst>
              <a:ext uri="{FF2B5EF4-FFF2-40B4-BE49-F238E27FC236}">
                <a16:creationId xmlns:a16="http://schemas.microsoft.com/office/drawing/2014/main" id="{BDA0CF46-4470-405E-A86C-D1218A35836E}"/>
              </a:ext>
            </a:extLst>
          </p:cNvPr>
          <p:cNvSpPr txBox="1"/>
          <p:nvPr/>
        </p:nvSpPr>
        <p:spPr>
          <a:xfrm>
            <a:off x="621420" y="4368490"/>
            <a:ext cx="5087768" cy="360850"/>
          </a:xfrm>
          <a:prstGeom prst="rect">
            <a:avLst/>
          </a:prstGeom>
        </p:spPr>
        <p:txBody>
          <a:bodyPr vert="horz" wrap="square" lIns="72000" tIns="72000" rIns="72000" bIns="72000" rtlCol="0">
            <a:spAutoFit/>
          </a:bodyPr>
          <a:lstStyle/>
          <a:p>
            <a:r>
              <a:rPr lang="de-DE" sz="1400" b="1" dirty="0">
                <a:solidFill>
                  <a:schemeClr val="bg1"/>
                </a:solidFill>
              </a:rPr>
              <a:t>Beispiel:</a:t>
            </a:r>
          </a:p>
        </p:txBody>
      </p:sp>
      <p:sp>
        <p:nvSpPr>
          <p:cNvPr id="82" name="Textfeld 81">
            <a:extLst>
              <a:ext uri="{FF2B5EF4-FFF2-40B4-BE49-F238E27FC236}">
                <a16:creationId xmlns:a16="http://schemas.microsoft.com/office/drawing/2014/main" id="{178E9B50-97E3-4E57-BBC5-1BABE076803B}"/>
              </a:ext>
            </a:extLst>
          </p:cNvPr>
          <p:cNvSpPr txBox="1"/>
          <p:nvPr/>
        </p:nvSpPr>
        <p:spPr>
          <a:xfrm>
            <a:off x="6627428" y="2229002"/>
            <a:ext cx="5087768" cy="360850"/>
          </a:xfrm>
          <a:prstGeom prst="rect">
            <a:avLst/>
          </a:prstGeom>
        </p:spPr>
        <p:txBody>
          <a:bodyPr vert="horz" wrap="square" lIns="72000" tIns="72000" rIns="72000" bIns="72000" rtlCol="0">
            <a:spAutoFit/>
          </a:bodyPr>
          <a:lstStyle/>
          <a:p>
            <a:r>
              <a:rPr lang="de-DE" sz="1400" b="1" dirty="0">
                <a:solidFill>
                  <a:schemeClr val="bg1"/>
                </a:solidFill>
              </a:rPr>
              <a:t>Merkmale/Vorteile:</a:t>
            </a:r>
          </a:p>
        </p:txBody>
      </p:sp>
      <p:sp>
        <p:nvSpPr>
          <p:cNvPr id="83" name="Textfeld 82">
            <a:extLst>
              <a:ext uri="{FF2B5EF4-FFF2-40B4-BE49-F238E27FC236}">
                <a16:creationId xmlns:a16="http://schemas.microsoft.com/office/drawing/2014/main" id="{BB2779D8-6C71-4246-9DF1-D80CB4FCFEE3}"/>
              </a:ext>
            </a:extLst>
          </p:cNvPr>
          <p:cNvSpPr txBox="1"/>
          <p:nvPr/>
        </p:nvSpPr>
        <p:spPr>
          <a:xfrm>
            <a:off x="6624494" y="2613459"/>
            <a:ext cx="4667161" cy="514738"/>
          </a:xfrm>
          <a:prstGeom prst="rect">
            <a:avLst/>
          </a:prstGeom>
        </p:spPr>
        <p:txBody>
          <a:bodyPr vert="horz" wrap="square" lIns="72000" tIns="72000" rIns="72000" bIns="72000" rtlCol="0">
            <a:spAutoFit/>
          </a:bodyPr>
          <a:lstStyle/>
          <a:p>
            <a:pPr marL="171450" indent="-171450">
              <a:buFont typeface="Arial" panose="020B0604020202020204" pitchFamily="34" charset="0"/>
              <a:buChar char="•"/>
            </a:pPr>
            <a:r>
              <a:rPr lang="de-DE" sz="1200" dirty="0">
                <a:solidFill>
                  <a:schemeClr val="bg1"/>
                </a:solidFill>
              </a:rPr>
              <a:t>Loyalität durch eine lange Betriebszugehörigkeit wird belohnt</a:t>
            </a:r>
          </a:p>
          <a:p>
            <a:pPr marL="171450" indent="-171450">
              <a:buFont typeface="Arial" panose="020B0604020202020204" pitchFamily="34" charset="0"/>
              <a:buChar char="•"/>
            </a:pPr>
            <a:r>
              <a:rPr lang="de-DE" sz="1200" dirty="0">
                <a:solidFill>
                  <a:schemeClr val="bg1"/>
                </a:solidFill>
              </a:rPr>
              <a:t>Hohe Bindungsmöglichkeit der Mitarbeiter</a:t>
            </a:r>
          </a:p>
        </p:txBody>
      </p:sp>
      <p:graphicFrame>
        <p:nvGraphicFramePr>
          <p:cNvPr id="20" name="Diagramm 19">
            <a:extLst>
              <a:ext uri="{FF2B5EF4-FFF2-40B4-BE49-F238E27FC236}">
                <a16:creationId xmlns:a16="http://schemas.microsoft.com/office/drawing/2014/main" id="{5A400D03-DEE9-4D5A-82B9-6D37239181CC}"/>
              </a:ext>
            </a:extLst>
          </p:cNvPr>
          <p:cNvGraphicFramePr/>
          <p:nvPr>
            <p:extLst>
              <p:ext uri="{D42A27DB-BD31-4B8C-83A1-F6EECF244321}">
                <p14:modId xmlns:p14="http://schemas.microsoft.com/office/powerpoint/2010/main" val="3403951313"/>
              </p:ext>
            </p:extLst>
          </p:nvPr>
        </p:nvGraphicFramePr>
        <p:xfrm>
          <a:off x="1439694" y="4443545"/>
          <a:ext cx="10130886" cy="145886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20">
            <a:extLst>
              <a:ext uri="{FF2B5EF4-FFF2-40B4-BE49-F238E27FC236}">
                <a16:creationId xmlns:a16="http://schemas.microsoft.com/office/drawing/2014/main" id="{DCE53842-050F-4EB2-A3B9-888F74525388}"/>
              </a:ext>
            </a:extLst>
          </p:cNvPr>
          <p:cNvSpPr txBox="1"/>
          <p:nvPr/>
        </p:nvSpPr>
        <p:spPr>
          <a:xfrm>
            <a:off x="7308178" y="5758065"/>
            <a:ext cx="959866" cy="299295"/>
          </a:xfrm>
          <a:prstGeom prst="rect">
            <a:avLst/>
          </a:prstGeom>
        </p:spPr>
        <p:txBody>
          <a:bodyPr vert="horz" wrap="square" lIns="72000" tIns="72000" rIns="72000" bIns="72000" rtlCol="0">
            <a:spAutoFit/>
          </a:bodyPr>
          <a:lstStyle/>
          <a:p>
            <a:pPr algn="ctr"/>
            <a:r>
              <a:rPr lang="de-DE" sz="1000" b="1" dirty="0">
                <a:solidFill>
                  <a:schemeClr val="bg1"/>
                </a:solidFill>
              </a:rPr>
              <a:t>Beitrag mtl.</a:t>
            </a:r>
          </a:p>
        </p:txBody>
      </p:sp>
      <p:sp>
        <p:nvSpPr>
          <p:cNvPr id="22" name="Textfeld 21">
            <a:extLst>
              <a:ext uri="{FF2B5EF4-FFF2-40B4-BE49-F238E27FC236}">
                <a16:creationId xmlns:a16="http://schemas.microsoft.com/office/drawing/2014/main" id="{84840C0A-7F88-4209-B956-8A8A8391E84D}"/>
              </a:ext>
            </a:extLst>
          </p:cNvPr>
          <p:cNvSpPr txBox="1"/>
          <p:nvPr/>
        </p:nvSpPr>
        <p:spPr>
          <a:xfrm>
            <a:off x="6960923" y="4428370"/>
            <a:ext cx="509568" cy="299295"/>
          </a:xfrm>
          <a:prstGeom prst="rect">
            <a:avLst/>
          </a:prstGeom>
        </p:spPr>
        <p:txBody>
          <a:bodyPr vert="horz" wrap="square" lIns="72000" tIns="72000" rIns="72000" bIns="72000" rtlCol="0">
            <a:spAutoFit/>
          </a:bodyPr>
          <a:lstStyle/>
          <a:p>
            <a:pPr algn="ctr"/>
            <a:r>
              <a:rPr lang="de-DE" sz="1000" dirty="0">
                <a:solidFill>
                  <a:schemeClr val="bg1"/>
                </a:solidFill>
              </a:rPr>
              <a:t>150 €</a:t>
            </a:r>
          </a:p>
        </p:txBody>
      </p:sp>
      <p:sp>
        <p:nvSpPr>
          <p:cNvPr id="23" name="Textfeld 22">
            <a:extLst>
              <a:ext uri="{FF2B5EF4-FFF2-40B4-BE49-F238E27FC236}">
                <a16:creationId xmlns:a16="http://schemas.microsoft.com/office/drawing/2014/main" id="{83E753CA-3BEC-45CF-BC0D-2B78D74A0990}"/>
              </a:ext>
            </a:extLst>
          </p:cNvPr>
          <p:cNvSpPr txBox="1"/>
          <p:nvPr/>
        </p:nvSpPr>
        <p:spPr>
          <a:xfrm>
            <a:off x="5577193" y="4772512"/>
            <a:ext cx="509568" cy="299295"/>
          </a:xfrm>
          <a:prstGeom prst="rect">
            <a:avLst/>
          </a:prstGeom>
        </p:spPr>
        <p:txBody>
          <a:bodyPr vert="horz" wrap="square" lIns="72000" tIns="72000" rIns="72000" bIns="72000" rtlCol="0">
            <a:spAutoFit/>
          </a:bodyPr>
          <a:lstStyle/>
          <a:p>
            <a:pPr algn="ctr"/>
            <a:r>
              <a:rPr lang="de-DE" sz="1000" dirty="0">
                <a:solidFill>
                  <a:schemeClr val="bg1"/>
                </a:solidFill>
              </a:rPr>
              <a:t>100 €</a:t>
            </a:r>
          </a:p>
        </p:txBody>
      </p:sp>
      <p:sp>
        <p:nvSpPr>
          <p:cNvPr id="28" name="Textfeld 27">
            <a:extLst>
              <a:ext uri="{FF2B5EF4-FFF2-40B4-BE49-F238E27FC236}">
                <a16:creationId xmlns:a16="http://schemas.microsoft.com/office/drawing/2014/main" id="{8E4F9784-1236-4155-90AB-99AD10832500}"/>
              </a:ext>
            </a:extLst>
          </p:cNvPr>
          <p:cNvSpPr txBox="1"/>
          <p:nvPr/>
        </p:nvSpPr>
        <p:spPr>
          <a:xfrm>
            <a:off x="4205590" y="5121314"/>
            <a:ext cx="509568" cy="299295"/>
          </a:xfrm>
          <a:prstGeom prst="rect">
            <a:avLst/>
          </a:prstGeom>
        </p:spPr>
        <p:txBody>
          <a:bodyPr vert="horz" wrap="square" lIns="72000" tIns="72000" rIns="72000" bIns="72000" rtlCol="0">
            <a:spAutoFit/>
          </a:bodyPr>
          <a:lstStyle/>
          <a:p>
            <a:pPr algn="ctr"/>
            <a:r>
              <a:rPr lang="de-DE" sz="1000" dirty="0">
                <a:solidFill>
                  <a:schemeClr val="bg1"/>
                </a:solidFill>
              </a:rPr>
              <a:t>50 €</a:t>
            </a:r>
          </a:p>
        </p:txBody>
      </p:sp>
      <p:sp>
        <p:nvSpPr>
          <p:cNvPr id="29" name="Textfeld 28">
            <a:extLst>
              <a:ext uri="{FF2B5EF4-FFF2-40B4-BE49-F238E27FC236}">
                <a16:creationId xmlns:a16="http://schemas.microsoft.com/office/drawing/2014/main" id="{2C97CD72-1D2E-4C60-8070-BADDDC3A585D}"/>
              </a:ext>
            </a:extLst>
          </p:cNvPr>
          <p:cNvSpPr txBox="1"/>
          <p:nvPr/>
        </p:nvSpPr>
        <p:spPr>
          <a:xfrm>
            <a:off x="2825217" y="5317845"/>
            <a:ext cx="509568" cy="299295"/>
          </a:xfrm>
          <a:prstGeom prst="rect">
            <a:avLst/>
          </a:prstGeom>
        </p:spPr>
        <p:txBody>
          <a:bodyPr vert="horz" wrap="square" lIns="72000" tIns="72000" rIns="72000" bIns="72000" rtlCol="0">
            <a:spAutoFit/>
          </a:bodyPr>
          <a:lstStyle/>
          <a:p>
            <a:pPr algn="ctr"/>
            <a:r>
              <a:rPr lang="de-DE" sz="1000" dirty="0">
                <a:solidFill>
                  <a:schemeClr val="bg1"/>
                </a:solidFill>
              </a:rPr>
              <a:t>25 €</a:t>
            </a:r>
          </a:p>
        </p:txBody>
      </p:sp>
    </p:spTree>
    <p:extLst>
      <p:ext uri="{BB962C8B-B14F-4D97-AF65-F5344CB8AC3E}">
        <p14:creationId xmlns:p14="http://schemas.microsoft.com/office/powerpoint/2010/main" val="195445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hteck 77">
            <a:extLst>
              <a:ext uri="{FF2B5EF4-FFF2-40B4-BE49-F238E27FC236}">
                <a16:creationId xmlns:a16="http://schemas.microsoft.com/office/drawing/2014/main" id="{FBBB059F-07A4-4508-94D6-3A07C9F5DE2F}"/>
              </a:ext>
            </a:extLst>
          </p:cNvPr>
          <p:cNvSpPr/>
          <p:nvPr/>
        </p:nvSpPr>
        <p:spPr>
          <a:xfrm>
            <a:off x="6216276" y="3787697"/>
            <a:ext cx="5496300" cy="1949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hteck 3">
            <a:extLst>
              <a:ext uri="{FF2B5EF4-FFF2-40B4-BE49-F238E27FC236}">
                <a16:creationId xmlns:a16="http://schemas.microsoft.com/office/drawing/2014/main" id="{92CC539F-2E16-4630-AEDA-7B9076861A4E}"/>
              </a:ext>
            </a:extLst>
          </p:cNvPr>
          <p:cNvSpPr/>
          <p:nvPr/>
        </p:nvSpPr>
        <p:spPr>
          <a:xfrm>
            <a:off x="479426" y="3797300"/>
            <a:ext cx="5496300" cy="1949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11233148" cy="932854"/>
          </a:xfrm>
        </p:spPr>
        <p:txBody>
          <a:bodyPr/>
          <a:lstStyle/>
          <a:p>
            <a:r>
              <a:rPr lang="de-DE" dirty="0"/>
              <a:t>Ist die langfristige Verpflichtung ein Problem?</a:t>
            </a:r>
            <a:br>
              <a:rPr lang="de-DE" dirty="0"/>
            </a:br>
            <a:endParaRPr lang="de-DE" dirty="0">
              <a:solidFill>
                <a:srgbClr val="13A0D3"/>
              </a:solidFill>
            </a:endParaRP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27</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pPr lvl="0">
              <a:buClr>
                <a:srgbClr val="003781"/>
              </a:buClr>
            </a:pPr>
            <a:r>
              <a:rPr lang="de-DE" dirty="0"/>
              <a:t>Betriebliche Altersversorgung | Arbeitgeberfinanzierung</a:t>
            </a:r>
          </a:p>
        </p:txBody>
      </p:sp>
      <p:grpSp>
        <p:nvGrpSpPr>
          <p:cNvPr id="24" name="Gruppieren 23">
            <a:extLst>
              <a:ext uri="{FF2B5EF4-FFF2-40B4-BE49-F238E27FC236}">
                <a16:creationId xmlns:a16="http://schemas.microsoft.com/office/drawing/2014/main" id="{778D3935-87F0-4B82-93EB-BA0B049B3A32}"/>
              </a:ext>
            </a:extLst>
          </p:cNvPr>
          <p:cNvGrpSpPr>
            <a:grpSpLocks noChangeAspect="1"/>
          </p:cNvGrpSpPr>
          <p:nvPr/>
        </p:nvGrpSpPr>
        <p:grpSpPr>
          <a:xfrm>
            <a:off x="11187343" y="1282563"/>
            <a:ext cx="525230" cy="525600"/>
            <a:chOff x="10455168" y="2528192"/>
            <a:chExt cx="328296" cy="328528"/>
          </a:xfrm>
          <a:solidFill>
            <a:schemeClr val="bg1"/>
          </a:solidFill>
        </p:grpSpPr>
        <p:sp>
          <p:nvSpPr>
            <p:cNvPr id="25" name="Freihandform 1648">
              <a:extLst>
                <a:ext uri="{FF2B5EF4-FFF2-40B4-BE49-F238E27FC236}">
                  <a16:creationId xmlns:a16="http://schemas.microsoft.com/office/drawing/2014/main" id="{8E790B10-9FF2-416E-90F3-E6F8F472B6AC}"/>
                </a:ext>
              </a:extLst>
            </p:cNvPr>
            <p:cNvSpPr/>
            <p:nvPr/>
          </p:nvSpPr>
          <p:spPr>
            <a:xfrm>
              <a:off x="1045516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6" name="Freihandform 1649">
              <a:extLst>
                <a:ext uri="{FF2B5EF4-FFF2-40B4-BE49-F238E27FC236}">
                  <a16:creationId xmlns:a16="http://schemas.microsoft.com/office/drawing/2014/main" id="{E4A3B79E-A0D7-461F-8F9C-46B51003CC02}"/>
                </a:ext>
              </a:extLst>
            </p:cNvPr>
            <p:cNvSpPr/>
            <p:nvPr/>
          </p:nvSpPr>
          <p:spPr>
            <a:xfrm>
              <a:off x="10521061" y="2618531"/>
              <a:ext cx="196745" cy="147151"/>
            </a:xfrm>
            <a:custGeom>
              <a:avLst/>
              <a:gdLst/>
              <a:ahLst/>
              <a:cxnLst>
                <a:cxn ang="3cd4">
                  <a:pos x="hc" y="t"/>
                </a:cxn>
                <a:cxn ang="cd2">
                  <a:pos x="l" y="vc"/>
                </a:cxn>
                <a:cxn ang="cd4">
                  <a:pos x="hc" y="b"/>
                </a:cxn>
                <a:cxn ang="0">
                  <a:pos x="r" y="vc"/>
                </a:cxn>
              </a:cxnLst>
              <a:rect l="l" t="t" r="r" b="b"/>
              <a:pathLst>
                <a:path w="846" h="633">
                  <a:moveTo>
                    <a:pt x="722" y="310"/>
                  </a:moveTo>
                  <a:lnTo>
                    <a:pt x="536" y="123"/>
                  </a:lnTo>
                  <a:lnTo>
                    <a:pt x="616" y="41"/>
                  </a:lnTo>
                  <a:lnTo>
                    <a:pt x="802" y="229"/>
                  </a:lnTo>
                  <a:close/>
                  <a:moveTo>
                    <a:pt x="606" y="392"/>
                  </a:moveTo>
                  <a:cubicBezTo>
                    <a:pt x="582" y="367"/>
                    <a:pt x="532" y="312"/>
                    <a:pt x="506" y="290"/>
                  </a:cubicBezTo>
                  <a:cubicBezTo>
                    <a:pt x="491" y="278"/>
                    <a:pt x="472" y="263"/>
                    <a:pt x="455" y="261"/>
                  </a:cubicBezTo>
                  <a:cubicBezTo>
                    <a:pt x="441" y="257"/>
                    <a:pt x="415" y="267"/>
                    <a:pt x="407" y="271"/>
                  </a:cubicBezTo>
                  <a:cubicBezTo>
                    <a:pt x="396" y="276"/>
                    <a:pt x="379" y="295"/>
                    <a:pt x="373" y="301"/>
                  </a:cubicBezTo>
                  <a:cubicBezTo>
                    <a:pt x="369" y="303"/>
                    <a:pt x="366" y="305"/>
                    <a:pt x="360" y="305"/>
                  </a:cubicBezTo>
                  <a:cubicBezTo>
                    <a:pt x="356" y="305"/>
                    <a:pt x="352" y="303"/>
                    <a:pt x="350" y="301"/>
                  </a:cubicBezTo>
                  <a:cubicBezTo>
                    <a:pt x="343" y="295"/>
                    <a:pt x="343" y="284"/>
                    <a:pt x="350" y="278"/>
                  </a:cubicBezTo>
                  <a:lnTo>
                    <a:pt x="409" y="221"/>
                  </a:lnTo>
                  <a:lnTo>
                    <a:pt x="419" y="214"/>
                  </a:lnTo>
                  <a:lnTo>
                    <a:pt x="532" y="168"/>
                  </a:lnTo>
                  <a:lnTo>
                    <a:pt x="669" y="307"/>
                  </a:lnTo>
                  <a:close/>
                  <a:moveTo>
                    <a:pt x="593" y="458"/>
                  </a:moveTo>
                  <a:cubicBezTo>
                    <a:pt x="589" y="462"/>
                    <a:pt x="584" y="464"/>
                    <a:pt x="580" y="464"/>
                  </a:cubicBezTo>
                  <a:lnTo>
                    <a:pt x="565" y="464"/>
                  </a:lnTo>
                  <a:cubicBezTo>
                    <a:pt x="557" y="464"/>
                    <a:pt x="548" y="473"/>
                    <a:pt x="548" y="481"/>
                  </a:cubicBezTo>
                  <a:lnTo>
                    <a:pt x="548" y="496"/>
                  </a:lnTo>
                  <a:cubicBezTo>
                    <a:pt x="546" y="500"/>
                    <a:pt x="544" y="504"/>
                    <a:pt x="542" y="509"/>
                  </a:cubicBezTo>
                  <a:cubicBezTo>
                    <a:pt x="538" y="511"/>
                    <a:pt x="534" y="513"/>
                    <a:pt x="529" y="513"/>
                  </a:cubicBezTo>
                  <a:lnTo>
                    <a:pt x="515" y="513"/>
                  </a:lnTo>
                  <a:cubicBezTo>
                    <a:pt x="506" y="513"/>
                    <a:pt x="498" y="521"/>
                    <a:pt x="498" y="530"/>
                  </a:cubicBezTo>
                  <a:lnTo>
                    <a:pt x="496" y="545"/>
                  </a:lnTo>
                  <a:cubicBezTo>
                    <a:pt x="496" y="549"/>
                    <a:pt x="493" y="553"/>
                    <a:pt x="491" y="557"/>
                  </a:cubicBezTo>
                  <a:cubicBezTo>
                    <a:pt x="487" y="559"/>
                    <a:pt x="479" y="564"/>
                    <a:pt x="474" y="564"/>
                  </a:cubicBezTo>
                  <a:cubicBezTo>
                    <a:pt x="466" y="564"/>
                    <a:pt x="457" y="572"/>
                    <a:pt x="457" y="580"/>
                  </a:cubicBezTo>
                  <a:cubicBezTo>
                    <a:pt x="457" y="589"/>
                    <a:pt x="455" y="597"/>
                    <a:pt x="443" y="600"/>
                  </a:cubicBezTo>
                  <a:lnTo>
                    <a:pt x="430" y="593"/>
                  </a:lnTo>
                  <a:lnTo>
                    <a:pt x="432" y="591"/>
                  </a:lnTo>
                  <a:cubicBezTo>
                    <a:pt x="441" y="580"/>
                    <a:pt x="447" y="570"/>
                    <a:pt x="449" y="555"/>
                  </a:cubicBezTo>
                  <a:cubicBezTo>
                    <a:pt x="449" y="542"/>
                    <a:pt x="445" y="528"/>
                    <a:pt x="434" y="519"/>
                  </a:cubicBezTo>
                  <a:cubicBezTo>
                    <a:pt x="428" y="511"/>
                    <a:pt x="415" y="506"/>
                    <a:pt x="402" y="504"/>
                  </a:cubicBezTo>
                  <a:cubicBezTo>
                    <a:pt x="402" y="494"/>
                    <a:pt x="398" y="483"/>
                    <a:pt x="390" y="475"/>
                  </a:cubicBezTo>
                  <a:cubicBezTo>
                    <a:pt x="381" y="464"/>
                    <a:pt x="371" y="462"/>
                    <a:pt x="358" y="460"/>
                  </a:cubicBezTo>
                  <a:cubicBezTo>
                    <a:pt x="358" y="447"/>
                    <a:pt x="354" y="437"/>
                    <a:pt x="345" y="428"/>
                  </a:cubicBezTo>
                  <a:cubicBezTo>
                    <a:pt x="337" y="420"/>
                    <a:pt x="326" y="415"/>
                    <a:pt x="314" y="415"/>
                  </a:cubicBezTo>
                  <a:cubicBezTo>
                    <a:pt x="311" y="403"/>
                    <a:pt x="307" y="392"/>
                    <a:pt x="301" y="384"/>
                  </a:cubicBezTo>
                  <a:cubicBezTo>
                    <a:pt x="290" y="373"/>
                    <a:pt x="280" y="369"/>
                    <a:pt x="265" y="369"/>
                  </a:cubicBezTo>
                  <a:cubicBezTo>
                    <a:pt x="250" y="369"/>
                    <a:pt x="237" y="375"/>
                    <a:pt x="229" y="386"/>
                  </a:cubicBezTo>
                  <a:lnTo>
                    <a:pt x="174" y="307"/>
                  </a:lnTo>
                  <a:lnTo>
                    <a:pt x="314" y="170"/>
                  </a:lnTo>
                  <a:lnTo>
                    <a:pt x="377" y="202"/>
                  </a:lnTo>
                  <a:lnTo>
                    <a:pt x="326" y="252"/>
                  </a:lnTo>
                  <a:cubicBezTo>
                    <a:pt x="305" y="271"/>
                    <a:pt x="305" y="303"/>
                    <a:pt x="324" y="324"/>
                  </a:cubicBezTo>
                  <a:cubicBezTo>
                    <a:pt x="335" y="335"/>
                    <a:pt x="347" y="339"/>
                    <a:pt x="360" y="341"/>
                  </a:cubicBezTo>
                  <a:cubicBezTo>
                    <a:pt x="375" y="339"/>
                    <a:pt x="388" y="335"/>
                    <a:pt x="398" y="326"/>
                  </a:cubicBezTo>
                  <a:cubicBezTo>
                    <a:pt x="409" y="316"/>
                    <a:pt x="419" y="305"/>
                    <a:pt x="424" y="303"/>
                  </a:cubicBezTo>
                  <a:cubicBezTo>
                    <a:pt x="430" y="299"/>
                    <a:pt x="445" y="295"/>
                    <a:pt x="449" y="295"/>
                  </a:cubicBezTo>
                  <a:cubicBezTo>
                    <a:pt x="453" y="297"/>
                    <a:pt x="462" y="301"/>
                    <a:pt x="485" y="318"/>
                  </a:cubicBezTo>
                  <a:cubicBezTo>
                    <a:pt x="515" y="343"/>
                    <a:pt x="591" y="428"/>
                    <a:pt x="591" y="430"/>
                  </a:cubicBezTo>
                  <a:cubicBezTo>
                    <a:pt x="593" y="430"/>
                    <a:pt x="593" y="432"/>
                    <a:pt x="595" y="432"/>
                  </a:cubicBezTo>
                  <a:lnTo>
                    <a:pt x="597" y="437"/>
                  </a:lnTo>
                  <a:cubicBezTo>
                    <a:pt x="597" y="439"/>
                    <a:pt x="599" y="443"/>
                    <a:pt x="597" y="447"/>
                  </a:cubicBezTo>
                  <a:cubicBezTo>
                    <a:pt x="597" y="451"/>
                    <a:pt x="595" y="456"/>
                    <a:pt x="593" y="458"/>
                  </a:cubicBezTo>
                  <a:close/>
                  <a:moveTo>
                    <a:pt x="407" y="566"/>
                  </a:moveTo>
                  <a:lnTo>
                    <a:pt x="388" y="583"/>
                  </a:lnTo>
                  <a:cubicBezTo>
                    <a:pt x="385" y="587"/>
                    <a:pt x="381" y="589"/>
                    <a:pt x="375" y="589"/>
                  </a:cubicBezTo>
                  <a:cubicBezTo>
                    <a:pt x="373" y="589"/>
                    <a:pt x="369" y="589"/>
                    <a:pt x="366" y="585"/>
                  </a:cubicBezTo>
                  <a:cubicBezTo>
                    <a:pt x="364" y="583"/>
                    <a:pt x="362" y="578"/>
                    <a:pt x="362" y="576"/>
                  </a:cubicBezTo>
                  <a:cubicBezTo>
                    <a:pt x="364" y="570"/>
                    <a:pt x="366" y="566"/>
                    <a:pt x="369" y="564"/>
                  </a:cubicBezTo>
                  <a:lnTo>
                    <a:pt x="388" y="545"/>
                  </a:lnTo>
                  <a:cubicBezTo>
                    <a:pt x="392" y="542"/>
                    <a:pt x="396" y="540"/>
                    <a:pt x="400" y="540"/>
                  </a:cubicBezTo>
                  <a:cubicBezTo>
                    <a:pt x="402" y="540"/>
                    <a:pt x="407" y="540"/>
                    <a:pt x="409" y="542"/>
                  </a:cubicBezTo>
                  <a:cubicBezTo>
                    <a:pt x="413" y="547"/>
                    <a:pt x="413" y="551"/>
                    <a:pt x="413" y="553"/>
                  </a:cubicBezTo>
                  <a:cubicBezTo>
                    <a:pt x="413" y="557"/>
                    <a:pt x="411" y="561"/>
                    <a:pt x="407" y="566"/>
                  </a:cubicBezTo>
                  <a:close/>
                  <a:moveTo>
                    <a:pt x="343" y="538"/>
                  </a:moveTo>
                  <a:cubicBezTo>
                    <a:pt x="339" y="542"/>
                    <a:pt x="335" y="545"/>
                    <a:pt x="330" y="545"/>
                  </a:cubicBezTo>
                  <a:cubicBezTo>
                    <a:pt x="328" y="545"/>
                    <a:pt x="324" y="542"/>
                    <a:pt x="322" y="540"/>
                  </a:cubicBezTo>
                  <a:cubicBezTo>
                    <a:pt x="318" y="536"/>
                    <a:pt x="318" y="534"/>
                    <a:pt x="318" y="530"/>
                  </a:cubicBezTo>
                  <a:cubicBezTo>
                    <a:pt x="318" y="525"/>
                    <a:pt x="320" y="521"/>
                    <a:pt x="324" y="517"/>
                  </a:cubicBezTo>
                  <a:lnTo>
                    <a:pt x="343" y="500"/>
                  </a:lnTo>
                  <a:cubicBezTo>
                    <a:pt x="345" y="496"/>
                    <a:pt x="350" y="494"/>
                    <a:pt x="356" y="494"/>
                  </a:cubicBezTo>
                  <a:cubicBezTo>
                    <a:pt x="358" y="494"/>
                    <a:pt x="362" y="496"/>
                    <a:pt x="364" y="498"/>
                  </a:cubicBezTo>
                  <a:cubicBezTo>
                    <a:pt x="369" y="502"/>
                    <a:pt x="369" y="504"/>
                    <a:pt x="369" y="509"/>
                  </a:cubicBezTo>
                  <a:cubicBezTo>
                    <a:pt x="369" y="513"/>
                    <a:pt x="366" y="517"/>
                    <a:pt x="362" y="521"/>
                  </a:cubicBezTo>
                  <a:close/>
                  <a:moveTo>
                    <a:pt x="299" y="494"/>
                  </a:moveTo>
                  <a:cubicBezTo>
                    <a:pt x="294" y="496"/>
                    <a:pt x="290" y="498"/>
                    <a:pt x="286" y="498"/>
                  </a:cubicBezTo>
                  <a:cubicBezTo>
                    <a:pt x="284" y="500"/>
                    <a:pt x="280" y="498"/>
                    <a:pt x="275" y="496"/>
                  </a:cubicBezTo>
                  <a:cubicBezTo>
                    <a:pt x="273" y="492"/>
                    <a:pt x="273" y="487"/>
                    <a:pt x="273" y="485"/>
                  </a:cubicBezTo>
                  <a:cubicBezTo>
                    <a:pt x="273" y="481"/>
                    <a:pt x="275" y="477"/>
                    <a:pt x="280" y="473"/>
                  </a:cubicBezTo>
                  <a:lnTo>
                    <a:pt x="297" y="456"/>
                  </a:lnTo>
                  <a:cubicBezTo>
                    <a:pt x="301" y="451"/>
                    <a:pt x="305" y="449"/>
                    <a:pt x="309" y="449"/>
                  </a:cubicBezTo>
                  <a:lnTo>
                    <a:pt x="311" y="449"/>
                  </a:lnTo>
                  <a:cubicBezTo>
                    <a:pt x="314" y="449"/>
                    <a:pt x="318" y="449"/>
                    <a:pt x="320" y="453"/>
                  </a:cubicBezTo>
                  <a:cubicBezTo>
                    <a:pt x="322" y="456"/>
                    <a:pt x="322" y="460"/>
                    <a:pt x="322" y="462"/>
                  </a:cubicBezTo>
                  <a:cubicBezTo>
                    <a:pt x="322" y="468"/>
                    <a:pt x="320" y="473"/>
                    <a:pt x="316" y="475"/>
                  </a:cubicBezTo>
                  <a:close/>
                  <a:moveTo>
                    <a:pt x="254" y="449"/>
                  </a:moveTo>
                  <a:cubicBezTo>
                    <a:pt x="250" y="451"/>
                    <a:pt x="246" y="453"/>
                    <a:pt x="242" y="453"/>
                  </a:cubicBezTo>
                  <a:cubicBezTo>
                    <a:pt x="239" y="453"/>
                    <a:pt x="235" y="453"/>
                    <a:pt x="231" y="449"/>
                  </a:cubicBezTo>
                  <a:cubicBezTo>
                    <a:pt x="229" y="447"/>
                    <a:pt x="229" y="443"/>
                    <a:pt x="229" y="441"/>
                  </a:cubicBezTo>
                  <a:cubicBezTo>
                    <a:pt x="229" y="437"/>
                    <a:pt x="231" y="432"/>
                    <a:pt x="233" y="428"/>
                  </a:cubicBezTo>
                  <a:lnTo>
                    <a:pt x="235" y="428"/>
                  </a:lnTo>
                  <a:lnTo>
                    <a:pt x="252" y="409"/>
                  </a:lnTo>
                  <a:cubicBezTo>
                    <a:pt x="256" y="407"/>
                    <a:pt x="261" y="405"/>
                    <a:pt x="265" y="405"/>
                  </a:cubicBezTo>
                  <a:cubicBezTo>
                    <a:pt x="269" y="405"/>
                    <a:pt x="271" y="405"/>
                    <a:pt x="275" y="409"/>
                  </a:cubicBezTo>
                  <a:cubicBezTo>
                    <a:pt x="278" y="411"/>
                    <a:pt x="278" y="415"/>
                    <a:pt x="278" y="418"/>
                  </a:cubicBezTo>
                  <a:cubicBezTo>
                    <a:pt x="278" y="422"/>
                    <a:pt x="275" y="426"/>
                    <a:pt x="271" y="430"/>
                  </a:cubicBezTo>
                  <a:close/>
                  <a:moveTo>
                    <a:pt x="123" y="310"/>
                  </a:moveTo>
                  <a:lnTo>
                    <a:pt x="40" y="229"/>
                  </a:lnTo>
                  <a:lnTo>
                    <a:pt x="229" y="41"/>
                  </a:lnTo>
                  <a:lnTo>
                    <a:pt x="309" y="123"/>
                  </a:lnTo>
                  <a:close/>
                  <a:moveTo>
                    <a:pt x="629" y="5"/>
                  </a:moveTo>
                  <a:cubicBezTo>
                    <a:pt x="623" y="-2"/>
                    <a:pt x="610" y="-2"/>
                    <a:pt x="603" y="5"/>
                  </a:cubicBezTo>
                  <a:lnTo>
                    <a:pt x="498" y="111"/>
                  </a:lnTo>
                  <a:cubicBezTo>
                    <a:pt x="491" y="117"/>
                    <a:pt x="491" y="128"/>
                    <a:pt x="498" y="136"/>
                  </a:cubicBezTo>
                  <a:lnTo>
                    <a:pt x="504" y="140"/>
                  </a:lnTo>
                  <a:lnTo>
                    <a:pt x="411" y="178"/>
                  </a:lnTo>
                  <a:lnTo>
                    <a:pt x="339" y="142"/>
                  </a:lnTo>
                  <a:lnTo>
                    <a:pt x="347" y="136"/>
                  </a:lnTo>
                  <a:cubicBezTo>
                    <a:pt x="354" y="128"/>
                    <a:pt x="354" y="117"/>
                    <a:pt x="347" y="111"/>
                  </a:cubicBezTo>
                  <a:lnTo>
                    <a:pt x="242" y="5"/>
                  </a:lnTo>
                  <a:cubicBezTo>
                    <a:pt x="233" y="-2"/>
                    <a:pt x="223" y="-2"/>
                    <a:pt x="216" y="5"/>
                  </a:cubicBezTo>
                  <a:lnTo>
                    <a:pt x="4" y="216"/>
                  </a:lnTo>
                  <a:cubicBezTo>
                    <a:pt x="-1" y="223"/>
                    <a:pt x="-1" y="233"/>
                    <a:pt x="4" y="242"/>
                  </a:cubicBezTo>
                  <a:lnTo>
                    <a:pt x="110" y="348"/>
                  </a:lnTo>
                  <a:cubicBezTo>
                    <a:pt x="112" y="350"/>
                    <a:pt x="119" y="352"/>
                    <a:pt x="123" y="352"/>
                  </a:cubicBezTo>
                  <a:cubicBezTo>
                    <a:pt x="127" y="352"/>
                    <a:pt x="131" y="350"/>
                    <a:pt x="136" y="348"/>
                  </a:cubicBezTo>
                  <a:lnTo>
                    <a:pt x="148" y="333"/>
                  </a:lnTo>
                  <a:lnTo>
                    <a:pt x="203" y="411"/>
                  </a:lnTo>
                  <a:cubicBezTo>
                    <a:pt x="197" y="420"/>
                    <a:pt x="193" y="428"/>
                    <a:pt x="193" y="439"/>
                  </a:cubicBezTo>
                  <a:cubicBezTo>
                    <a:pt x="193" y="451"/>
                    <a:pt x="197" y="464"/>
                    <a:pt x="206" y="475"/>
                  </a:cubicBezTo>
                  <a:cubicBezTo>
                    <a:pt x="214" y="483"/>
                    <a:pt x="225" y="487"/>
                    <a:pt x="237" y="489"/>
                  </a:cubicBezTo>
                  <a:cubicBezTo>
                    <a:pt x="239" y="500"/>
                    <a:pt x="244" y="511"/>
                    <a:pt x="250" y="519"/>
                  </a:cubicBezTo>
                  <a:cubicBezTo>
                    <a:pt x="258" y="528"/>
                    <a:pt x="271" y="534"/>
                    <a:pt x="284" y="534"/>
                  </a:cubicBezTo>
                  <a:cubicBezTo>
                    <a:pt x="284" y="545"/>
                    <a:pt x="288" y="555"/>
                    <a:pt x="297" y="564"/>
                  </a:cubicBezTo>
                  <a:cubicBezTo>
                    <a:pt x="305" y="574"/>
                    <a:pt x="316" y="578"/>
                    <a:pt x="328" y="578"/>
                  </a:cubicBezTo>
                  <a:cubicBezTo>
                    <a:pt x="328" y="591"/>
                    <a:pt x="333" y="602"/>
                    <a:pt x="341" y="610"/>
                  </a:cubicBezTo>
                  <a:cubicBezTo>
                    <a:pt x="350" y="619"/>
                    <a:pt x="362" y="625"/>
                    <a:pt x="375" y="625"/>
                  </a:cubicBezTo>
                  <a:cubicBezTo>
                    <a:pt x="377" y="625"/>
                    <a:pt x="377" y="625"/>
                    <a:pt x="377" y="625"/>
                  </a:cubicBezTo>
                  <a:cubicBezTo>
                    <a:pt x="385" y="623"/>
                    <a:pt x="392" y="621"/>
                    <a:pt x="400" y="619"/>
                  </a:cubicBezTo>
                  <a:lnTo>
                    <a:pt x="432" y="633"/>
                  </a:lnTo>
                  <a:cubicBezTo>
                    <a:pt x="434" y="633"/>
                    <a:pt x="436" y="633"/>
                    <a:pt x="441" y="633"/>
                  </a:cubicBezTo>
                  <a:cubicBezTo>
                    <a:pt x="470" y="633"/>
                    <a:pt x="485" y="614"/>
                    <a:pt x="491" y="595"/>
                  </a:cubicBezTo>
                  <a:cubicBezTo>
                    <a:pt x="500" y="593"/>
                    <a:pt x="508" y="589"/>
                    <a:pt x="515" y="583"/>
                  </a:cubicBezTo>
                  <a:cubicBezTo>
                    <a:pt x="525" y="572"/>
                    <a:pt x="529" y="561"/>
                    <a:pt x="532" y="549"/>
                  </a:cubicBezTo>
                  <a:cubicBezTo>
                    <a:pt x="544" y="547"/>
                    <a:pt x="557" y="542"/>
                    <a:pt x="565" y="534"/>
                  </a:cubicBezTo>
                  <a:cubicBezTo>
                    <a:pt x="576" y="523"/>
                    <a:pt x="580" y="513"/>
                    <a:pt x="582" y="500"/>
                  </a:cubicBezTo>
                  <a:cubicBezTo>
                    <a:pt x="595" y="498"/>
                    <a:pt x="608" y="494"/>
                    <a:pt x="616" y="483"/>
                  </a:cubicBezTo>
                  <a:cubicBezTo>
                    <a:pt x="625" y="475"/>
                    <a:pt x="631" y="464"/>
                    <a:pt x="633" y="453"/>
                  </a:cubicBezTo>
                  <a:cubicBezTo>
                    <a:pt x="635" y="443"/>
                    <a:pt x="633" y="430"/>
                    <a:pt x="629" y="422"/>
                  </a:cubicBezTo>
                  <a:lnTo>
                    <a:pt x="695" y="333"/>
                  </a:lnTo>
                  <a:lnTo>
                    <a:pt x="709" y="348"/>
                  </a:lnTo>
                  <a:cubicBezTo>
                    <a:pt x="714" y="350"/>
                    <a:pt x="718" y="352"/>
                    <a:pt x="722" y="352"/>
                  </a:cubicBezTo>
                  <a:cubicBezTo>
                    <a:pt x="726" y="352"/>
                    <a:pt x="730" y="350"/>
                    <a:pt x="735" y="348"/>
                  </a:cubicBezTo>
                  <a:lnTo>
                    <a:pt x="841" y="242"/>
                  </a:lnTo>
                  <a:cubicBezTo>
                    <a:pt x="847" y="233"/>
                    <a:pt x="847" y="223"/>
                    <a:pt x="841" y="21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7" name="Freihandform 1650">
              <a:extLst>
                <a:ext uri="{FF2B5EF4-FFF2-40B4-BE49-F238E27FC236}">
                  <a16:creationId xmlns:a16="http://schemas.microsoft.com/office/drawing/2014/main" id="{7C98C41F-F4EF-4F37-B657-6A341BD7AC47}"/>
                </a:ext>
              </a:extLst>
            </p:cNvPr>
            <p:cNvSpPr/>
            <p:nvPr/>
          </p:nvSpPr>
          <p:spPr>
            <a:xfrm>
              <a:off x="10545741" y="2667659"/>
              <a:ext cx="7684" cy="8149"/>
            </a:xfrm>
            <a:custGeom>
              <a:avLst/>
              <a:gdLst/>
              <a:ahLst/>
              <a:cxnLst>
                <a:cxn ang="3cd4">
                  <a:pos x="hc" y="t"/>
                </a:cxn>
                <a:cxn ang="cd2">
                  <a:pos x="l" y="vc"/>
                </a:cxn>
                <a:cxn ang="cd4">
                  <a:pos x="hc" y="b"/>
                </a:cxn>
                <a:cxn ang="0">
                  <a:pos x="r" y="vc"/>
                </a:cxn>
              </a:cxnLst>
              <a:rect l="l" t="t" r="r" b="b"/>
              <a:pathLst>
                <a:path w="34" h="36">
                  <a:moveTo>
                    <a:pt x="17" y="0"/>
                  </a:moveTo>
                  <a:cubicBezTo>
                    <a:pt x="6" y="0"/>
                    <a:pt x="0" y="9"/>
                    <a:pt x="0" y="19"/>
                  </a:cubicBezTo>
                  <a:cubicBezTo>
                    <a:pt x="0" y="28"/>
                    <a:pt x="6" y="36"/>
                    <a:pt x="17" y="36"/>
                  </a:cubicBezTo>
                  <a:cubicBezTo>
                    <a:pt x="28" y="36"/>
                    <a:pt x="34" y="28"/>
                    <a:pt x="34" y="19"/>
                  </a:cubicBezTo>
                  <a:cubicBezTo>
                    <a:pt x="34" y="9"/>
                    <a:pt x="28" y="0"/>
                    <a:pt x="17"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50" name="Rechteck 49">
            <a:extLst>
              <a:ext uri="{FF2B5EF4-FFF2-40B4-BE49-F238E27FC236}">
                <a16:creationId xmlns:a16="http://schemas.microsoft.com/office/drawing/2014/main" id="{D7C66311-F2BD-43A1-99DE-9D4F58015B3A}"/>
              </a:ext>
            </a:extLst>
          </p:cNvPr>
          <p:cNvSpPr/>
          <p:nvPr/>
        </p:nvSpPr>
        <p:spPr>
          <a:xfrm>
            <a:off x="479424" y="2354398"/>
            <a:ext cx="5508626" cy="577917"/>
          </a:xfrm>
          <a:prstGeom prst="rect">
            <a:avLst/>
          </a:prstGeom>
          <a:noFill/>
          <a:ln w="19050">
            <a:solidFill>
              <a:schemeClr val="accent4"/>
            </a:solidFill>
          </a:ln>
        </p:spPr>
        <p:txBody>
          <a:bodyPr vert="horz" lIns="0" tIns="0" rIns="0" bIns="0" rtlCol="0" anchor="ctr">
            <a:noAutofit/>
          </a:bodyPr>
          <a:lstStyle/>
          <a:p>
            <a:pPr algn="ctr"/>
            <a:r>
              <a:rPr lang="de-DE" sz="1400" dirty="0">
                <a:solidFill>
                  <a:schemeClr val="bg1"/>
                </a:solidFill>
              </a:rPr>
              <a:t>„Wer weiß, ob wir die finanziellen Verpflichtungen </a:t>
            </a:r>
            <a:br>
              <a:rPr lang="de-DE" sz="1400" dirty="0">
                <a:solidFill>
                  <a:schemeClr val="bg1"/>
                </a:solidFill>
              </a:rPr>
            </a:br>
            <a:r>
              <a:rPr lang="de-DE" sz="1400" dirty="0">
                <a:solidFill>
                  <a:schemeClr val="bg1"/>
                </a:solidFill>
              </a:rPr>
              <a:t>überhaupt erfüllen können.“</a:t>
            </a:r>
          </a:p>
        </p:txBody>
      </p:sp>
      <p:grpSp>
        <p:nvGrpSpPr>
          <p:cNvPr id="54" name="Gruppieren 53">
            <a:extLst>
              <a:ext uri="{FF2B5EF4-FFF2-40B4-BE49-F238E27FC236}">
                <a16:creationId xmlns:a16="http://schemas.microsoft.com/office/drawing/2014/main" id="{41ADE15E-0D15-4578-8849-FB68F9303E1A}"/>
              </a:ext>
            </a:extLst>
          </p:cNvPr>
          <p:cNvGrpSpPr>
            <a:grpSpLocks noChangeAspect="1"/>
          </p:cNvGrpSpPr>
          <p:nvPr/>
        </p:nvGrpSpPr>
        <p:grpSpPr>
          <a:xfrm rot="10800000">
            <a:off x="4856812" y="3014474"/>
            <a:ext cx="2478376" cy="302503"/>
            <a:chOff x="8617260" y="686292"/>
            <a:chExt cx="1977774" cy="823669"/>
          </a:xfrm>
        </p:grpSpPr>
        <p:cxnSp>
          <p:nvCxnSpPr>
            <p:cNvPr id="55" name="Gerader Verbinder 54">
              <a:extLst>
                <a:ext uri="{FF2B5EF4-FFF2-40B4-BE49-F238E27FC236}">
                  <a16:creationId xmlns:a16="http://schemas.microsoft.com/office/drawing/2014/main" id="{73ED9AF5-EA09-4098-9DEB-F6519F5F03D9}"/>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9CC329E1-8702-4F43-902A-779E29B37C05}"/>
                </a:ext>
              </a:extLst>
            </p:cNvPr>
            <p:cNvCxnSpPr>
              <a:cxnSpLocks/>
            </p:cNvCxnSpPr>
            <p:nvPr/>
          </p:nvCxnSpPr>
          <p:spPr>
            <a:xfrm>
              <a:off x="9601980" y="686292"/>
              <a:ext cx="993054"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sp>
        <p:nvSpPr>
          <p:cNvPr id="30" name="Rechteck 29">
            <a:extLst>
              <a:ext uri="{FF2B5EF4-FFF2-40B4-BE49-F238E27FC236}">
                <a16:creationId xmlns:a16="http://schemas.microsoft.com/office/drawing/2014/main" id="{1F0C0913-D269-46AE-A9A8-2E96ECCED1CF}"/>
              </a:ext>
            </a:extLst>
          </p:cNvPr>
          <p:cNvSpPr/>
          <p:nvPr/>
        </p:nvSpPr>
        <p:spPr>
          <a:xfrm>
            <a:off x="6203952" y="2349163"/>
            <a:ext cx="5508626" cy="577917"/>
          </a:xfrm>
          <a:prstGeom prst="rect">
            <a:avLst/>
          </a:prstGeom>
          <a:noFill/>
          <a:ln w="19050">
            <a:solidFill>
              <a:schemeClr val="accent4"/>
            </a:solidFill>
          </a:ln>
        </p:spPr>
        <p:txBody>
          <a:bodyPr vert="horz" lIns="0" tIns="0" rIns="0" bIns="0" rtlCol="0" anchor="ctr">
            <a:noAutofit/>
          </a:bodyPr>
          <a:lstStyle/>
          <a:p>
            <a:pPr algn="ctr"/>
            <a:r>
              <a:rPr lang="de-DE" sz="1400" dirty="0">
                <a:solidFill>
                  <a:schemeClr val="bg1"/>
                </a:solidFill>
              </a:rPr>
              <a:t>„Als Unternehmen wollen wir keine langfristigen Beitrags­verpflichtungen eingehen.“</a:t>
            </a:r>
          </a:p>
        </p:txBody>
      </p:sp>
      <p:sp>
        <p:nvSpPr>
          <p:cNvPr id="32" name="Rechteck 31">
            <a:extLst>
              <a:ext uri="{FF2B5EF4-FFF2-40B4-BE49-F238E27FC236}">
                <a16:creationId xmlns:a16="http://schemas.microsoft.com/office/drawing/2014/main" id="{A2FE9FA8-A153-47DC-9F66-1FF117B9D0FE}"/>
              </a:ext>
            </a:extLst>
          </p:cNvPr>
          <p:cNvSpPr/>
          <p:nvPr/>
        </p:nvSpPr>
        <p:spPr>
          <a:xfrm>
            <a:off x="479424" y="3422576"/>
            <a:ext cx="11233154" cy="302502"/>
          </a:xfrm>
          <a:prstGeom prst="rect">
            <a:avLst/>
          </a:prstGeom>
          <a:solidFill>
            <a:schemeClr val="tx1"/>
          </a:solidFill>
          <a:ln w="19050">
            <a:solidFill>
              <a:srgbClr val="FAB600"/>
            </a:solidFill>
          </a:ln>
        </p:spPr>
        <p:txBody>
          <a:bodyPr vert="horz" lIns="0" tIns="0" rIns="0" bIns="0" rtlCol="0" anchor="ctr">
            <a:noAutofit/>
          </a:bodyPr>
          <a:lstStyle/>
          <a:p>
            <a:pPr algn="ctr"/>
            <a:r>
              <a:rPr lang="de-DE" sz="1400" dirty="0">
                <a:solidFill>
                  <a:schemeClr val="bg1"/>
                </a:solidFill>
              </a:rPr>
              <a:t>Flexibilität in der arbeitgeberfinanzierten BAV durch das Stufenmodell gewinnen!</a:t>
            </a:r>
          </a:p>
        </p:txBody>
      </p:sp>
      <p:sp>
        <p:nvSpPr>
          <p:cNvPr id="33" name="Rechteck 32">
            <a:extLst>
              <a:ext uri="{FF2B5EF4-FFF2-40B4-BE49-F238E27FC236}">
                <a16:creationId xmlns:a16="http://schemas.microsoft.com/office/drawing/2014/main" id="{874BA018-D656-48C9-AFDA-7EC7610C9721}"/>
              </a:ext>
            </a:extLst>
          </p:cNvPr>
          <p:cNvSpPr/>
          <p:nvPr/>
        </p:nvSpPr>
        <p:spPr>
          <a:xfrm>
            <a:off x="-137558" y="5678137"/>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rgbClr val="13A0D3"/>
                </a:solidFill>
              </a:rPr>
              <a:t>Regelmäßige Motivation: Nach jeder Stufe wird über die Fortsetzung der Zahlungen informiert. </a:t>
            </a:r>
          </a:p>
        </p:txBody>
      </p:sp>
      <p:sp>
        <p:nvSpPr>
          <p:cNvPr id="34" name="Rechteck 33">
            <a:extLst>
              <a:ext uri="{FF2B5EF4-FFF2-40B4-BE49-F238E27FC236}">
                <a16:creationId xmlns:a16="http://schemas.microsoft.com/office/drawing/2014/main" id="{60CD234A-83D1-4660-A3FA-D106F1E39698}"/>
              </a:ext>
            </a:extLst>
          </p:cNvPr>
          <p:cNvSpPr/>
          <p:nvPr/>
        </p:nvSpPr>
        <p:spPr>
          <a:xfrm>
            <a:off x="479423" y="3850981"/>
            <a:ext cx="5508627" cy="1754326"/>
          </a:xfrm>
          <a:prstGeom prst="rect">
            <a:avLst/>
          </a:prstGeom>
        </p:spPr>
        <p:txBody>
          <a:bodyPr wrap="square">
            <a:spAutoFit/>
          </a:bodyPr>
          <a:lstStyle/>
          <a:p>
            <a:pPr>
              <a:spcBef>
                <a:spcPts val="1200"/>
              </a:spcBef>
            </a:pPr>
            <a:r>
              <a:rPr lang="de-DE" altLang="de-DE" sz="1400" b="1" dirty="0">
                <a:solidFill>
                  <a:schemeClr val="bg1"/>
                </a:solidFill>
              </a:rPr>
              <a:t>Das Prinzip ist einfach:</a:t>
            </a:r>
          </a:p>
          <a:p>
            <a:pPr marL="271463" indent="-271463">
              <a:lnSpc>
                <a:spcPct val="100000"/>
              </a:lnSpc>
              <a:spcBef>
                <a:spcPts val="600"/>
              </a:spcBef>
            </a:pPr>
            <a:endParaRPr lang="de-DE" sz="1200" b="1" dirty="0">
              <a:solidFill>
                <a:schemeClr val="bg1"/>
              </a:solidFill>
            </a:endParaRPr>
          </a:p>
          <a:p>
            <a:pPr marL="285750" lvl="0" indent="-285750" defTabSz="1218682">
              <a:spcBef>
                <a:spcPts val="600"/>
              </a:spcBef>
              <a:buFont typeface="Arial" panose="020B0604020202020204" pitchFamily="34" charset="0"/>
              <a:buChar char="•"/>
            </a:pPr>
            <a:r>
              <a:rPr lang="de-DE" sz="1200" dirty="0">
                <a:solidFill>
                  <a:schemeClr val="bg1"/>
                </a:solidFill>
              </a:rPr>
              <a:t>Stufe 1: Arbeitsrechtliche Zusage auf 5 Jahre begrenzt.</a:t>
            </a:r>
          </a:p>
          <a:p>
            <a:pPr marL="285750" lvl="0" indent="-285750" defTabSz="1218682">
              <a:spcBef>
                <a:spcPts val="600"/>
              </a:spcBef>
              <a:buFont typeface="Arial" panose="020B0604020202020204" pitchFamily="34" charset="0"/>
              <a:buChar char="•"/>
            </a:pPr>
            <a:r>
              <a:rPr lang="de-DE" sz="1200" dirty="0">
                <a:solidFill>
                  <a:schemeClr val="bg1"/>
                </a:solidFill>
              </a:rPr>
              <a:t>Ab Stufe 2: Anschließend verlängert sich die Beitragszahlung automatisch</a:t>
            </a:r>
            <a:br>
              <a:rPr lang="de-DE" sz="1200" dirty="0">
                <a:solidFill>
                  <a:schemeClr val="bg1"/>
                </a:solidFill>
              </a:rPr>
            </a:br>
            <a:r>
              <a:rPr lang="de-DE" sz="1200" dirty="0">
                <a:solidFill>
                  <a:schemeClr val="bg1"/>
                </a:solidFill>
              </a:rPr>
              <a:t>wieder für 3 Jahre, sofern der Arbeitgeber nicht aktiv widerspricht.</a:t>
            </a:r>
          </a:p>
          <a:p>
            <a:pPr marL="285750" lvl="0" indent="-285750" defTabSz="1218682">
              <a:spcBef>
                <a:spcPts val="600"/>
              </a:spcBef>
              <a:buFont typeface="Arial" panose="020B0604020202020204" pitchFamily="34" charset="0"/>
              <a:buChar char="•"/>
            </a:pPr>
            <a:r>
              <a:rPr lang="de-DE" sz="1200" dirty="0">
                <a:solidFill>
                  <a:schemeClr val="bg1"/>
                </a:solidFill>
              </a:rPr>
              <a:t>Der Arbeitgeber kann immer wieder neu über die weitere Beitragszahlung entscheiden.</a:t>
            </a:r>
          </a:p>
        </p:txBody>
      </p:sp>
      <p:sp>
        <p:nvSpPr>
          <p:cNvPr id="40" name="Rectangle 90">
            <a:extLst>
              <a:ext uri="{FF2B5EF4-FFF2-40B4-BE49-F238E27FC236}">
                <a16:creationId xmlns:a16="http://schemas.microsoft.com/office/drawing/2014/main" id="{D2AEAB0C-328E-4231-8B64-15A6BC0163CE}"/>
              </a:ext>
            </a:extLst>
          </p:cNvPr>
          <p:cNvSpPr>
            <a:spLocks noChangeArrowheads="1"/>
          </p:cNvSpPr>
          <p:nvPr/>
        </p:nvSpPr>
        <p:spPr bwMode="gray">
          <a:xfrm>
            <a:off x="10628474" y="5295160"/>
            <a:ext cx="902836" cy="193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2800" rIns="0" bIns="46800"/>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r>
              <a:rPr lang="de-DE" altLang="de-DE" sz="1200" dirty="0">
                <a:solidFill>
                  <a:schemeClr val="bg1"/>
                </a:solidFill>
                <a:ea typeface="ＭＳ Ｐゴシック" pitchFamily="34" charset="-128"/>
              </a:rPr>
              <a:t>35</a:t>
            </a:r>
          </a:p>
        </p:txBody>
      </p:sp>
      <p:sp>
        <p:nvSpPr>
          <p:cNvPr id="41" name="Rectangle 55">
            <a:extLst>
              <a:ext uri="{FF2B5EF4-FFF2-40B4-BE49-F238E27FC236}">
                <a16:creationId xmlns:a16="http://schemas.microsoft.com/office/drawing/2014/main" id="{7556B21F-1DE2-4012-94E1-BCE64B753BC5}"/>
              </a:ext>
            </a:extLst>
          </p:cNvPr>
          <p:cNvSpPr>
            <a:spLocks noChangeArrowheads="1"/>
          </p:cNvSpPr>
          <p:nvPr/>
        </p:nvSpPr>
        <p:spPr bwMode="gray">
          <a:xfrm>
            <a:off x="10617768" y="4200213"/>
            <a:ext cx="913542" cy="671062"/>
          </a:xfrm>
          <a:prstGeom prst="rect">
            <a:avLst/>
          </a:prstGeom>
          <a:solidFill>
            <a:srgbClr val="006192"/>
          </a:solidFill>
          <a:ln w="19050">
            <a:noFill/>
            <a:miter lim="800000"/>
            <a:headEnd/>
            <a:tailEnd/>
          </a:ln>
          <a:effectLst/>
          <a:extLst/>
        </p:spPr>
        <p:txBody>
          <a:bodyPr wrap="none" lIns="91430" tIns="45716" rIns="91430" bIns="45716" anchor="ct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endParaRPr lang="de-DE" altLang="de-DE" sz="1200" dirty="0">
              <a:solidFill>
                <a:schemeClr val="bg1"/>
              </a:solidFill>
            </a:endParaRPr>
          </a:p>
        </p:txBody>
      </p:sp>
      <p:sp>
        <p:nvSpPr>
          <p:cNvPr id="42" name="Rectangle 56">
            <a:extLst>
              <a:ext uri="{FF2B5EF4-FFF2-40B4-BE49-F238E27FC236}">
                <a16:creationId xmlns:a16="http://schemas.microsoft.com/office/drawing/2014/main" id="{A9D7E3E3-7FFB-41C8-AB11-B1C6015B0592}"/>
              </a:ext>
            </a:extLst>
          </p:cNvPr>
          <p:cNvSpPr>
            <a:spLocks noChangeArrowheads="1"/>
          </p:cNvSpPr>
          <p:nvPr/>
        </p:nvSpPr>
        <p:spPr bwMode="gray">
          <a:xfrm>
            <a:off x="10617768" y="4867279"/>
            <a:ext cx="913542" cy="458289"/>
          </a:xfrm>
          <a:prstGeom prst="rect">
            <a:avLst/>
          </a:prstGeom>
          <a:solidFill>
            <a:srgbClr val="13A0D3"/>
          </a:solidFill>
          <a:ln w="19050">
            <a:noFill/>
            <a:miter lim="800000"/>
            <a:headEnd/>
            <a:tailEnd/>
          </a:ln>
          <a:effectLst/>
          <a:extLst/>
        </p:spPr>
        <p:txBody>
          <a:bodyPr wrap="none" lIns="78365" tIns="39183" rIns="78365" bIns="39183" anchor="ctr"/>
          <a:lstStyle>
            <a:lvl1pPr defTabSz="784225" eaLnBrk="0" hangingPunct="0">
              <a:defRPr sz="2200">
                <a:solidFill>
                  <a:schemeClr val="tx1"/>
                </a:solidFill>
                <a:latin typeface="Arial" pitchFamily="34" charset="0"/>
                <a:cs typeface="Arial" pitchFamily="34" charset="0"/>
              </a:defRPr>
            </a:lvl1pPr>
            <a:lvl2pPr marL="742950" indent="-285750" defTabSz="784225" eaLnBrk="0" hangingPunct="0">
              <a:defRPr sz="2200">
                <a:solidFill>
                  <a:schemeClr val="tx1"/>
                </a:solidFill>
                <a:latin typeface="Arial" pitchFamily="34" charset="0"/>
                <a:cs typeface="Arial" pitchFamily="34" charset="0"/>
              </a:defRPr>
            </a:lvl2pPr>
            <a:lvl3pPr marL="1143000" indent="-228600" defTabSz="784225" eaLnBrk="0" hangingPunct="0">
              <a:defRPr sz="2200">
                <a:solidFill>
                  <a:schemeClr val="tx1"/>
                </a:solidFill>
                <a:latin typeface="Arial" pitchFamily="34" charset="0"/>
                <a:cs typeface="Arial" pitchFamily="34" charset="0"/>
              </a:defRPr>
            </a:lvl3pPr>
            <a:lvl4pPr marL="1600200" indent="-228600" defTabSz="784225" eaLnBrk="0" hangingPunct="0">
              <a:defRPr sz="2200">
                <a:solidFill>
                  <a:schemeClr val="tx1"/>
                </a:solidFill>
                <a:latin typeface="Arial" pitchFamily="34" charset="0"/>
                <a:cs typeface="Arial" pitchFamily="34" charset="0"/>
              </a:defRPr>
            </a:lvl4pPr>
            <a:lvl5pPr marL="2057400" indent="-228600" defTabSz="784225" eaLnBrk="0" hangingPunct="0">
              <a:defRPr sz="2200">
                <a:solidFill>
                  <a:schemeClr val="tx1"/>
                </a:solidFill>
                <a:latin typeface="Arial" pitchFamily="34" charset="0"/>
                <a:cs typeface="Arial" pitchFamily="34" charset="0"/>
              </a:defRPr>
            </a:lvl5pPr>
            <a:lvl6pPr marL="2514600" indent="-228600" defTabSz="784225"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defTabSz="784225"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defTabSz="784225"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defTabSz="784225" eaLnBrk="0" fontAlgn="base" hangingPunct="0">
              <a:spcBef>
                <a:spcPct val="0"/>
              </a:spcBef>
              <a:spcAft>
                <a:spcPct val="0"/>
              </a:spcAft>
              <a:defRPr sz="2200">
                <a:solidFill>
                  <a:schemeClr val="tx1"/>
                </a:solidFill>
                <a:latin typeface="Arial" pitchFamily="34" charset="0"/>
                <a:cs typeface="Arial" pitchFamily="34" charset="0"/>
              </a:defRPr>
            </a:lvl9pPr>
          </a:lstStyle>
          <a:p>
            <a:pPr algn="ctr" fontAlgn="base">
              <a:lnSpc>
                <a:spcPct val="125000"/>
              </a:lnSpc>
              <a:spcBef>
                <a:spcPct val="0"/>
              </a:spcBef>
              <a:spcAft>
                <a:spcPct val="0"/>
              </a:spcAft>
            </a:pPr>
            <a:endParaRPr lang="de-DE" altLang="de-DE" sz="1200" dirty="0">
              <a:solidFill>
                <a:schemeClr val="bg1"/>
              </a:solidFill>
              <a:ea typeface="ＭＳ Ｐゴシック" pitchFamily="34" charset="-128"/>
            </a:endParaRPr>
          </a:p>
        </p:txBody>
      </p:sp>
      <p:grpSp>
        <p:nvGrpSpPr>
          <p:cNvPr id="3" name="Gruppieren 2">
            <a:extLst>
              <a:ext uri="{FF2B5EF4-FFF2-40B4-BE49-F238E27FC236}">
                <a16:creationId xmlns:a16="http://schemas.microsoft.com/office/drawing/2014/main" id="{875EA6DF-6B0F-4DC5-8BFE-C40A1F6B2D48}"/>
              </a:ext>
            </a:extLst>
          </p:cNvPr>
          <p:cNvGrpSpPr/>
          <p:nvPr/>
        </p:nvGrpSpPr>
        <p:grpSpPr>
          <a:xfrm>
            <a:off x="7089373" y="4395430"/>
            <a:ext cx="2281266" cy="500528"/>
            <a:chOff x="7597828" y="4083018"/>
            <a:chExt cx="2281266" cy="500528"/>
          </a:xfrm>
        </p:grpSpPr>
        <p:sp>
          <p:nvSpPr>
            <p:cNvPr id="89" name="Pfeil nach rechts 193">
              <a:extLst>
                <a:ext uri="{FF2B5EF4-FFF2-40B4-BE49-F238E27FC236}">
                  <a16:creationId xmlns:a16="http://schemas.microsoft.com/office/drawing/2014/main" id="{EA3E824B-85DC-4EB5-B307-1D4AA2F976FF}"/>
                </a:ext>
              </a:extLst>
            </p:cNvPr>
            <p:cNvSpPr/>
            <p:nvPr/>
          </p:nvSpPr>
          <p:spPr>
            <a:xfrm rot="21113903">
              <a:off x="7597828" y="4083018"/>
              <a:ext cx="2281266" cy="500528"/>
            </a:xfrm>
            <a:prstGeom prst="rightArrow">
              <a:avLst/>
            </a:prstGeom>
            <a:solidFill>
              <a:srgbClr val="FA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30000"/>
                </a:spcAft>
                <a:buClr>
                  <a:srgbClr val="5F5F5F"/>
                </a:buClr>
                <a:buFont typeface="Wingdings" pitchFamily="2" charset="2"/>
                <a:buNone/>
              </a:pPr>
              <a:endParaRPr lang="de-DE" sz="1600" dirty="0">
                <a:solidFill>
                  <a:schemeClr val="bg1"/>
                </a:solidFill>
              </a:endParaRPr>
            </a:p>
          </p:txBody>
        </p:sp>
        <p:sp>
          <p:nvSpPr>
            <p:cNvPr id="90" name="Textfeld 89">
              <a:extLst>
                <a:ext uri="{FF2B5EF4-FFF2-40B4-BE49-F238E27FC236}">
                  <a16:creationId xmlns:a16="http://schemas.microsoft.com/office/drawing/2014/main" id="{7FA59C32-4203-4399-AFF6-67B0D78D21A2}"/>
                </a:ext>
              </a:extLst>
            </p:cNvPr>
            <p:cNvSpPr txBox="1"/>
            <p:nvPr/>
          </p:nvSpPr>
          <p:spPr>
            <a:xfrm rot="21116485">
              <a:off x="7779536" y="4207197"/>
              <a:ext cx="1917848" cy="246221"/>
            </a:xfrm>
            <a:prstGeom prst="rect">
              <a:avLst/>
            </a:prstGeom>
            <a:noFill/>
          </p:spPr>
          <p:txBody>
            <a:bodyPr wrap="square" rtlCol="0">
              <a:spAutoFit/>
            </a:bodyPr>
            <a:lstStyle/>
            <a:p>
              <a:pPr algn="ctr" fontAlgn="base">
                <a:spcBef>
                  <a:spcPct val="0"/>
                </a:spcBef>
                <a:spcAft>
                  <a:spcPct val="30000"/>
                </a:spcAft>
                <a:buClr>
                  <a:srgbClr val="5F5F5F"/>
                </a:buClr>
                <a:buFont typeface="Wingdings" pitchFamily="2" charset="2"/>
                <a:buNone/>
              </a:pPr>
              <a:r>
                <a:rPr lang="de-DE" sz="1000" dirty="0"/>
                <a:t>Zzgl. Überschussbeteiligung</a:t>
              </a:r>
            </a:p>
          </p:txBody>
        </p:sp>
      </p:grpSp>
      <p:grpSp>
        <p:nvGrpSpPr>
          <p:cNvPr id="2" name="Gruppieren 1">
            <a:extLst>
              <a:ext uri="{FF2B5EF4-FFF2-40B4-BE49-F238E27FC236}">
                <a16:creationId xmlns:a16="http://schemas.microsoft.com/office/drawing/2014/main" id="{FAA23665-2A35-4CBF-91C3-F4FCB3878926}"/>
              </a:ext>
            </a:extLst>
          </p:cNvPr>
          <p:cNvGrpSpPr/>
          <p:nvPr/>
        </p:nvGrpSpPr>
        <p:grpSpPr>
          <a:xfrm>
            <a:off x="6400811" y="5018553"/>
            <a:ext cx="3540915" cy="532242"/>
            <a:chOff x="7286607" y="4727747"/>
            <a:chExt cx="2795804" cy="420243"/>
          </a:xfrm>
        </p:grpSpPr>
        <p:sp>
          <p:nvSpPr>
            <p:cNvPr id="92" name="Rectangle 69">
              <a:extLst>
                <a:ext uri="{FF2B5EF4-FFF2-40B4-BE49-F238E27FC236}">
                  <a16:creationId xmlns:a16="http://schemas.microsoft.com/office/drawing/2014/main" id="{6AD89EC7-8643-4934-B040-0339E7B35A03}"/>
                </a:ext>
              </a:extLst>
            </p:cNvPr>
            <p:cNvSpPr>
              <a:spLocks noChangeArrowheads="1"/>
            </p:cNvSpPr>
            <p:nvPr/>
          </p:nvSpPr>
          <p:spPr bwMode="gray">
            <a:xfrm>
              <a:off x="7387786" y="4889346"/>
              <a:ext cx="884994" cy="81473"/>
            </a:xfrm>
            <a:prstGeom prst="rect">
              <a:avLst/>
            </a:prstGeom>
            <a:solidFill>
              <a:srgbClr val="13A0D3"/>
            </a:solidFill>
            <a:ln w="19050">
              <a:noFill/>
              <a:miter lim="800000"/>
              <a:headEnd/>
              <a:tailEnd/>
            </a:ln>
            <a:effectLst/>
            <a:extLst/>
          </p:spPr>
          <p:txBody>
            <a:bodyPr wrap="none" lIns="91430" tIns="45716" rIns="91430" bIns="45716" anchor="ct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endParaRPr lang="de-DE" altLang="de-DE" sz="1200" dirty="0">
                <a:solidFill>
                  <a:srgbClr val="003781"/>
                </a:solidFill>
              </a:endParaRPr>
            </a:p>
          </p:txBody>
        </p:sp>
        <p:sp>
          <p:nvSpPr>
            <p:cNvPr id="35" name="Rectangle 85">
              <a:extLst>
                <a:ext uri="{FF2B5EF4-FFF2-40B4-BE49-F238E27FC236}">
                  <a16:creationId xmlns:a16="http://schemas.microsoft.com/office/drawing/2014/main" id="{6587229F-88B0-4CA7-AF5C-4136FC193F29}"/>
                </a:ext>
              </a:extLst>
            </p:cNvPr>
            <p:cNvSpPr>
              <a:spLocks noChangeArrowheads="1"/>
            </p:cNvSpPr>
            <p:nvPr/>
          </p:nvSpPr>
          <p:spPr bwMode="gray">
            <a:xfrm>
              <a:off x="7286607" y="4946851"/>
              <a:ext cx="599512" cy="193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2800" rIns="90000" bIns="46800"/>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fontAlgn="base" hangingPunct="1">
                <a:spcBef>
                  <a:spcPct val="0"/>
                </a:spcBef>
                <a:spcAft>
                  <a:spcPct val="30000"/>
                </a:spcAft>
                <a:buClr>
                  <a:srgbClr val="113388"/>
                </a:buClr>
                <a:buFont typeface="Wingdings" pitchFamily="2" charset="2"/>
                <a:buNone/>
              </a:pPr>
              <a:r>
                <a:rPr lang="de-DE" altLang="de-DE" sz="1200" b="1" dirty="0">
                  <a:solidFill>
                    <a:schemeClr val="bg1"/>
                  </a:solidFill>
                  <a:ea typeface="ＭＳ Ｐゴシック" pitchFamily="34" charset="-128"/>
                </a:rPr>
                <a:t>Dauer</a:t>
              </a:r>
            </a:p>
          </p:txBody>
        </p:sp>
        <p:sp>
          <p:nvSpPr>
            <p:cNvPr id="36" name="Rectangle 86">
              <a:extLst>
                <a:ext uri="{FF2B5EF4-FFF2-40B4-BE49-F238E27FC236}">
                  <a16:creationId xmlns:a16="http://schemas.microsoft.com/office/drawing/2014/main" id="{6C700872-088D-4504-9344-8A1B5C21AE62}"/>
                </a:ext>
              </a:extLst>
            </p:cNvPr>
            <p:cNvSpPr>
              <a:spLocks noChangeArrowheads="1"/>
            </p:cNvSpPr>
            <p:nvPr/>
          </p:nvSpPr>
          <p:spPr bwMode="gray">
            <a:xfrm>
              <a:off x="7707170" y="4954490"/>
              <a:ext cx="524573" cy="193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2800" rIns="0" bIns="46800"/>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r>
                <a:rPr lang="de-DE" altLang="de-DE" sz="1200" dirty="0">
                  <a:solidFill>
                    <a:schemeClr val="bg1"/>
                  </a:solidFill>
                  <a:ea typeface="ＭＳ Ｐゴシック" pitchFamily="34" charset="-128"/>
                </a:rPr>
                <a:t>5</a:t>
              </a:r>
            </a:p>
          </p:txBody>
        </p:sp>
        <p:sp>
          <p:nvSpPr>
            <p:cNvPr id="37" name="Rectangle 87">
              <a:extLst>
                <a:ext uri="{FF2B5EF4-FFF2-40B4-BE49-F238E27FC236}">
                  <a16:creationId xmlns:a16="http://schemas.microsoft.com/office/drawing/2014/main" id="{8A4FCEBA-325F-4213-B60E-504D9A6F29BF}"/>
                </a:ext>
              </a:extLst>
            </p:cNvPr>
            <p:cNvSpPr>
              <a:spLocks noChangeArrowheads="1"/>
            </p:cNvSpPr>
            <p:nvPr/>
          </p:nvSpPr>
          <p:spPr bwMode="gray">
            <a:xfrm>
              <a:off x="8288840" y="4954490"/>
              <a:ext cx="526357" cy="193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2800" rIns="0" bIns="46800"/>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r>
                <a:rPr lang="de-DE" altLang="de-DE" sz="1200" dirty="0">
                  <a:solidFill>
                    <a:schemeClr val="bg1"/>
                  </a:solidFill>
                  <a:ea typeface="ＭＳ Ｐゴシック" pitchFamily="34" charset="-128"/>
                </a:rPr>
                <a:t>8</a:t>
              </a:r>
            </a:p>
          </p:txBody>
        </p:sp>
        <p:sp>
          <p:nvSpPr>
            <p:cNvPr id="38" name="Rectangle 88">
              <a:extLst>
                <a:ext uri="{FF2B5EF4-FFF2-40B4-BE49-F238E27FC236}">
                  <a16:creationId xmlns:a16="http://schemas.microsoft.com/office/drawing/2014/main" id="{E864249B-5662-463C-A445-D7FBADB9A854}"/>
                </a:ext>
              </a:extLst>
            </p:cNvPr>
            <p:cNvSpPr>
              <a:spLocks noChangeArrowheads="1"/>
            </p:cNvSpPr>
            <p:nvPr/>
          </p:nvSpPr>
          <p:spPr bwMode="gray">
            <a:xfrm>
              <a:off x="8829470" y="4954490"/>
              <a:ext cx="524573" cy="193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2800" rIns="0" bIns="46800"/>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r>
                <a:rPr lang="de-DE" altLang="de-DE" sz="1200" dirty="0">
                  <a:solidFill>
                    <a:schemeClr val="bg1"/>
                  </a:solidFill>
                  <a:ea typeface="ＭＳ Ｐゴシック" pitchFamily="34" charset="-128"/>
                </a:rPr>
                <a:t>11</a:t>
              </a:r>
            </a:p>
          </p:txBody>
        </p:sp>
        <p:sp>
          <p:nvSpPr>
            <p:cNvPr id="39" name="Rectangle 89">
              <a:extLst>
                <a:ext uri="{FF2B5EF4-FFF2-40B4-BE49-F238E27FC236}">
                  <a16:creationId xmlns:a16="http://schemas.microsoft.com/office/drawing/2014/main" id="{C1569555-7D21-49E8-A30D-D176736F8606}"/>
                </a:ext>
              </a:extLst>
            </p:cNvPr>
            <p:cNvSpPr>
              <a:spLocks noChangeArrowheads="1"/>
            </p:cNvSpPr>
            <p:nvPr/>
          </p:nvSpPr>
          <p:spPr bwMode="gray">
            <a:xfrm>
              <a:off x="9370103" y="4954490"/>
              <a:ext cx="526357" cy="193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2800" rIns="0" bIns="46800"/>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r>
                <a:rPr lang="de-DE" altLang="de-DE" sz="1200" dirty="0">
                  <a:solidFill>
                    <a:schemeClr val="bg1"/>
                  </a:solidFill>
                  <a:ea typeface="ＭＳ Ｐゴシック" pitchFamily="34" charset="-128"/>
                </a:rPr>
                <a:t>14</a:t>
              </a:r>
            </a:p>
          </p:txBody>
        </p:sp>
        <p:sp>
          <p:nvSpPr>
            <p:cNvPr id="43" name="Rectangle 70">
              <a:extLst>
                <a:ext uri="{FF2B5EF4-FFF2-40B4-BE49-F238E27FC236}">
                  <a16:creationId xmlns:a16="http://schemas.microsoft.com/office/drawing/2014/main" id="{EE084350-DCD0-444A-A205-4AA7F9113A58}"/>
                </a:ext>
              </a:extLst>
            </p:cNvPr>
            <p:cNvSpPr>
              <a:spLocks noChangeArrowheads="1"/>
            </p:cNvSpPr>
            <p:nvPr/>
          </p:nvSpPr>
          <p:spPr bwMode="gray">
            <a:xfrm>
              <a:off x="8297085" y="4842319"/>
              <a:ext cx="540631" cy="134941"/>
            </a:xfrm>
            <a:prstGeom prst="rect">
              <a:avLst/>
            </a:prstGeom>
            <a:solidFill>
              <a:srgbClr val="13A0D3"/>
            </a:solidFill>
            <a:ln w="19050">
              <a:noFill/>
              <a:miter lim="800000"/>
              <a:headEnd/>
              <a:tailEnd/>
            </a:ln>
            <a:effectLst/>
            <a:extLst/>
          </p:spPr>
          <p:txBody>
            <a:bodyPr wrap="none" lIns="91430" tIns="45716" rIns="91430" bIns="45716" anchor="ct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endParaRPr lang="de-DE" altLang="de-DE" sz="1200" dirty="0">
                <a:solidFill>
                  <a:schemeClr val="bg1"/>
                </a:solidFill>
              </a:endParaRPr>
            </a:p>
          </p:txBody>
        </p:sp>
        <p:sp>
          <p:nvSpPr>
            <p:cNvPr id="44" name="Rectangle 71">
              <a:extLst>
                <a:ext uri="{FF2B5EF4-FFF2-40B4-BE49-F238E27FC236}">
                  <a16:creationId xmlns:a16="http://schemas.microsoft.com/office/drawing/2014/main" id="{9FAF70A6-631E-4BDA-B9BB-C9360079DECE}"/>
                </a:ext>
              </a:extLst>
            </p:cNvPr>
            <p:cNvSpPr>
              <a:spLocks noChangeArrowheads="1"/>
            </p:cNvSpPr>
            <p:nvPr/>
          </p:nvSpPr>
          <p:spPr bwMode="gray">
            <a:xfrm>
              <a:off x="8853099" y="4788852"/>
              <a:ext cx="538847" cy="188408"/>
            </a:xfrm>
            <a:prstGeom prst="rect">
              <a:avLst/>
            </a:prstGeom>
            <a:solidFill>
              <a:srgbClr val="13A0D3"/>
            </a:solidFill>
            <a:ln w="19050">
              <a:noFill/>
              <a:miter lim="800000"/>
              <a:headEnd/>
              <a:tailEnd/>
            </a:ln>
            <a:effectLst/>
            <a:extLst/>
          </p:spPr>
          <p:txBody>
            <a:bodyPr wrap="none" lIns="91430" tIns="45716" rIns="91430" bIns="45716" anchor="ct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endParaRPr lang="de-DE" altLang="de-DE" sz="1200" dirty="0">
                <a:solidFill>
                  <a:schemeClr val="bg1"/>
                </a:solidFill>
              </a:endParaRPr>
            </a:p>
          </p:txBody>
        </p:sp>
        <p:sp>
          <p:nvSpPr>
            <p:cNvPr id="45" name="Rectangle 72">
              <a:extLst>
                <a:ext uri="{FF2B5EF4-FFF2-40B4-BE49-F238E27FC236}">
                  <a16:creationId xmlns:a16="http://schemas.microsoft.com/office/drawing/2014/main" id="{8B1CDC9F-C7E3-4B70-BF26-D400C4B04C61}"/>
                </a:ext>
              </a:extLst>
            </p:cNvPr>
            <p:cNvSpPr>
              <a:spLocks noChangeArrowheads="1"/>
            </p:cNvSpPr>
            <p:nvPr/>
          </p:nvSpPr>
          <p:spPr bwMode="gray">
            <a:xfrm>
              <a:off x="9407328" y="4727747"/>
              <a:ext cx="542416" cy="249513"/>
            </a:xfrm>
            <a:prstGeom prst="rect">
              <a:avLst/>
            </a:prstGeom>
            <a:solidFill>
              <a:srgbClr val="13A0D3"/>
            </a:solidFill>
            <a:ln w="19050">
              <a:noFill/>
              <a:miter lim="800000"/>
              <a:headEnd/>
              <a:tailEnd/>
            </a:ln>
            <a:effectLst/>
            <a:extLst/>
          </p:spPr>
          <p:txBody>
            <a:bodyPr wrap="none" lIns="91430" tIns="45716" rIns="91430" bIns="45716" anchor="ct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eaLnBrk="1" fontAlgn="base" hangingPunct="1">
                <a:spcBef>
                  <a:spcPct val="0"/>
                </a:spcBef>
                <a:spcAft>
                  <a:spcPct val="30000"/>
                </a:spcAft>
                <a:buClr>
                  <a:srgbClr val="113388"/>
                </a:buClr>
                <a:buFont typeface="Wingdings" pitchFamily="2" charset="2"/>
                <a:buNone/>
              </a:pPr>
              <a:endParaRPr lang="de-DE" altLang="de-DE" sz="1200" dirty="0">
                <a:solidFill>
                  <a:schemeClr val="bg1"/>
                </a:solidFill>
              </a:endParaRPr>
            </a:p>
          </p:txBody>
        </p:sp>
        <p:sp>
          <p:nvSpPr>
            <p:cNvPr id="48" name="Line 35">
              <a:extLst>
                <a:ext uri="{FF2B5EF4-FFF2-40B4-BE49-F238E27FC236}">
                  <a16:creationId xmlns:a16="http://schemas.microsoft.com/office/drawing/2014/main" id="{A3E3368F-A757-4D63-9804-BFAC8502F2FE}"/>
                </a:ext>
              </a:extLst>
            </p:cNvPr>
            <p:cNvSpPr>
              <a:spLocks noChangeShapeType="1"/>
            </p:cNvSpPr>
            <p:nvPr/>
          </p:nvSpPr>
          <p:spPr bwMode="gray">
            <a:xfrm>
              <a:off x="9373671" y="497598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49" name="Line 36">
              <a:extLst>
                <a:ext uri="{FF2B5EF4-FFF2-40B4-BE49-F238E27FC236}">
                  <a16:creationId xmlns:a16="http://schemas.microsoft.com/office/drawing/2014/main" id="{FCA2ED60-B892-47A8-B9C5-AB3C915403C1}"/>
                </a:ext>
              </a:extLst>
            </p:cNvPr>
            <p:cNvSpPr>
              <a:spLocks noChangeShapeType="1"/>
            </p:cNvSpPr>
            <p:nvPr/>
          </p:nvSpPr>
          <p:spPr bwMode="gray">
            <a:xfrm>
              <a:off x="9908950" y="497598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53" name="Line 37">
              <a:extLst>
                <a:ext uri="{FF2B5EF4-FFF2-40B4-BE49-F238E27FC236}">
                  <a16:creationId xmlns:a16="http://schemas.microsoft.com/office/drawing/2014/main" id="{0D9E41EA-E348-464F-95F8-4324FC614E8B}"/>
                </a:ext>
              </a:extLst>
            </p:cNvPr>
            <p:cNvSpPr>
              <a:spLocks noChangeShapeType="1"/>
            </p:cNvSpPr>
            <p:nvPr/>
          </p:nvSpPr>
          <p:spPr bwMode="gray">
            <a:xfrm>
              <a:off x="9552098"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57" name="Line 38">
              <a:extLst>
                <a:ext uri="{FF2B5EF4-FFF2-40B4-BE49-F238E27FC236}">
                  <a16:creationId xmlns:a16="http://schemas.microsoft.com/office/drawing/2014/main" id="{2BA99B88-8989-49FD-98B4-51225DFAD784}"/>
                </a:ext>
              </a:extLst>
            </p:cNvPr>
            <p:cNvSpPr>
              <a:spLocks noChangeShapeType="1"/>
            </p:cNvSpPr>
            <p:nvPr/>
          </p:nvSpPr>
          <p:spPr bwMode="gray">
            <a:xfrm>
              <a:off x="7569781"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58" name="Line 39">
              <a:extLst>
                <a:ext uri="{FF2B5EF4-FFF2-40B4-BE49-F238E27FC236}">
                  <a16:creationId xmlns:a16="http://schemas.microsoft.com/office/drawing/2014/main" id="{A175CC87-1A12-4C7A-B586-DD4906EAF478}"/>
                </a:ext>
              </a:extLst>
            </p:cNvPr>
            <p:cNvSpPr>
              <a:spLocks noChangeShapeType="1"/>
            </p:cNvSpPr>
            <p:nvPr/>
          </p:nvSpPr>
          <p:spPr bwMode="gray">
            <a:xfrm>
              <a:off x="8108629"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59" name="Line 40">
              <a:extLst>
                <a:ext uri="{FF2B5EF4-FFF2-40B4-BE49-F238E27FC236}">
                  <a16:creationId xmlns:a16="http://schemas.microsoft.com/office/drawing/2014/main" id="{11E09C6D-6A23-4C45-AEE2-E91FBF4B260E}"/>
                </a:ext>
              </a:extLst>
            </p:cNvPr>
            <p:cNvSpPr>
              <a:spLocks noChangeShapeType="1"/>
            </p:cNvSpPr>
            <p:nvPr/>
          </p:nvSpPr>
          <p:spPr bwMode="gray">
            <a:xfrm>
              <a:off x="7928419" y="4978533"/>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0" name="Line 41">
              <a:extLst>
                <a:ext uri="{FF2B5EF4-FFF2-40B4-BE49-F238E27FC236}">
                  <a16:creationId xmlns:a16="http://schemas.microsoft.com/office/drawing/2014/main" id="{8723F851-D165-4A8A-A96C-E44F3B622D67}"/>
                </a:ext>
              </a:extLst>
            </p:cNvPr>
            <p:cNvSpPr>
              <a:spLocks noChangeShapeType="1"/>
            </p:cNvSpPr>
            <p:nvPr/>
          </p:nvSpPr>
          <p:spPr bwMode="gray">
            <a:xfrm>
              <a:off x="8287055" y="4977260"/>
              <a:ext cx="0" cy="36918"/>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1" name="Line 42">
              <a:extLst>
                <a:ext uri="{FF2B5EF4-FFF2-40B4-BE49-F238E27FC236}">
                  <a16:creationId xmlns:a16="http://schemas.microsoft.com/office/drawing/2014/main" id="{2097FE34-CE67-41FB-9789-999BF31C6367}"/>
                </a:ext>
              </a:extLst>
            </p:cNvPr>
            <p:cNvSpPr>
              <a:spLocks noChangeShapeType="1"/>
            </p:cNvSpPr>
            <p:nvPr/>
          </p:nvSpPr>
          <p:spPr bwMode="gray">
            <a:xfrm>
              <a:off x="8470834" y="4977260"/>
              <a:ext cx="0" cy="36918"/>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2" name="Line 43">
              <a:extLst>
                <a:ext uri="{FF2B5EF4-FFF2-40B4-BE49-F238E27FC236}">
                  <a16:creationId xmlns:a16="http://schemas.microsoft.com/office/drawing/2014/main" id="{A38F958A-75C7-4A57-9F30-42525432A307}"/>
                </a:ext>
              </a:extLst>
            </p:cNvPr>
            <p:cNvSpPr>
              <a:spLocks noChangeShapeType="1"/>
            </p:cNvSpPr>
            <p:nvPr/>
          </p:nvSpPr>
          <p:spPr bwMode="gray">
            <a:xfrm>
              <a:off x="9018602" y="4977260"/>
              <a:ext cx="0" cy="36918"/>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3" name="Line 44">
              <a:extLst>
                <a:ext uri="{FF2B5EF4-FFF2-40B4-BE49-F238E27FC236}">
                  <a16:creationId xmlns:a16="http://schemas.microsoft.com/office/drawing/2014/main" id="{4ED08F85-3FFE-41EC-8A1E-D922D58D155A}"/>
                </a:ext>
              </a:extLst>
            </p:cNvPr>
            <p:cNvSpPr>
              <a:spLocks noChangeShapeType="1"/>
            </p:cNvSpPr>
            <p:nvPr/>
          </p:nvSpPr>
          <p:spPr bwMode="gray">
            <a:xfrm>
              <a:off x="8656397" y="4978533"/>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4" name="Line 45">
              <a:extLst>
                <a:ext uri="{FF2B5EF4-FFF2-40B4-BE49-F238E27FC236}">
                  <a16:creationId xmlns:a16="http://schemas.microsoft.com/office/drawing/2014/main" id="{26718114-5204-4601-8D31-870EC2A0B7F2}"/>
                </a:ext>
              </a:extLst>
            </p:cNvPr>
            <p:cNvSpPr>
              <a:spLocks noChangeShapeType="1"/>
            </p:cNvSpPr>
            <p:nvPr/>
          </p:nvSpPr>
          <p:spPr bwMode="gray">
            <a:xfrm>
              <a:off x="8840176" y="4978533"/>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5" name="Line 50">
              <a:extLst>
                <a:ext uri="{FF2B5EF4-FFF2-40B4-BE49-F238E27FC236}">
                  <a16:creationId xmlns:a16="http://schemas.microsoft.com/office/drawing/2014/main" id="{563D6C8C-097C-4136-A784-A11F8A60BF66}"/>
                </a:ext>
              </a:extLst>
            </p:cNvPr>
            <p:cNvSpPr>
              <a:spLocks noChangeShapeType="1"/>
            </p:cNvSpPr>
            <p:nvPr/>
          </p:nvSpPr>
          <p:spPr bwMode="gray">
            <a:xfrm>
              <a:off x="7387786" y="4975987"/>
              <a:ext cx="2572907" cy="1274"/>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6" name="Line 51">
              <a:extLst>
                <a:ext uri="{FF2B5EF4-FFF2-40B4-BE49-F238E27FC236}">
                  <a16:creationId xmlns:a16="http://schemas.microsoft.com/office/drawing/2014/main" id="{79E06658-F8C0-42FD-BA57-DB409EC01D2E}"/>
                </a:ext>
              </a:extLst>
            </p:cNvPr>
            <p:cNvSpPr>
              <a:spLocks noChangeShapeType="1"/>
            </p:cNvSpPr>
            <p:nvPr/>
          </p:nvSpPr>
          <p:spPr bwMode="gray">
            <a:xfrm>
              <a:off x="7748208"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7" name="Line 52">
              <a:extLst>
                <a:ext uri="{FF2B5EF4-FFF2-40B4-BE49-F238E27FC236}">
                  <a16:creationId xmlns:a16="http://schemas.microsoft.com/office/drawing/2014/main" id="{42CF4008-4D20-4EC2-ACEC-185111B7799E}"/>
                </a:ext>
              </a:extLst>
            </p:cNvPr>
            <p:cNvSpPr>
              <a:spLocks noChangeShapeType="1"/>
            </p:cNvSpPr>
            <p:nvPr/>
          </p:nvSpPr>
          <p:spPr bwMode="gray">
            <a:xfrm>
              <a:off x="9195245"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8" name="Line 53">
              <a:extLst>
                <a:ext uri="{FF2B5EF4-FFF2-40B4-BE49-F238E27FC236}">
                  <a16:creationId xmlns:a16="http://schemas.microsoft.com/office/drawing/2014/main" id="{B3E0D75E-9CEC-48BB-8E14-F6FADDD18D40}"/>
                </a:ext>
              </a:extLst>
            </p:cNvPr>
            <p:cNvSpPr>
              <a:spLocks noChangeShapeType="1"/>
            </p:cNvSpPr>
            <p:nvPr/>
          </p:nvSpPr>
          <p:spPr bwMode="gray">
            <a:xfrm>
              <a:off x="9730523" y="4978533"/>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69" name="Line 58">
              <a:extLst>
                <a:ext uri="{FF2B5EF4-FFF2-40B4-BE49-F238E27FC236}">
                  <a16:creationId xmlns:a16="http://schemas.microsoft.com/office/drawing/2014/main" id="{0D8CD9D6-F709-4EA1-AAC5-CCD89DEB068A}"/>
                </a:ext>
              </a:extLst>
            </p:cNvPr>
            <p:cNvSpPr>
              <a:spLocks noChangeShapeType="1"/>
            </p:cNvSpPr>
            <p:nvPr/>
          </p:nvSpPr>
          <p:spPr bwMode="gray">
            <a:xfrm>
              <a:off x="9373671" y="497598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70" name="Line 59">
              <a:extLst>
                <a:ext uri="{FF2B5EF4-FFF2-40B4-BE49-F238E27FC236}">
                  <a16:creationId xmlns:a16="http://schemas.microsoft.com/office/drawing/2014/main" id="{0FD1460A-DA51-41D9-85EA-FAE63E646181}"/>
                </a:ext>
              </a:extLst>
            </p:cNvPr>
            <p:cNvSpPr>
              <a:spLocks noChangeShapeType="1"/>
            </p:cNvSpPr>
            <p:nvPr/>
          </p:nvSpPr>
          <p:spPr bwMode="gray">
            <a:xfrm>
              <a:off x="9908950" y="497598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71" name="Line 60">
              <a:extLst>
                <a:ext uri="{FF2B5EF4-FFF2-40B4-BE49-F238E27FC236}">
                  <a16:creationId xmlns:a16="http://schemas.microsoft.com/office/drawing/2014/main" id="{F5517E59-0CD9-494B-A9C6-2379873E5CAA}"/>
                </a:ext>
              </a:extLst>
            </p:cNvPr>
            <p:cNvSpPr>
              <a:spLocks noChangeShapeType="1"/>
            </p:cNvSpPr>
            <p:nvPr/>
          </p:nvSpPr>
          <p:spPr bwMode="gray">
            <a:xfrm>
              <a:off x="9552098"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72" name="Line 61">
              <a:extLst>
                <a:ext uri="{FF2B5EF4-FFF2-40B4-BE49-F238E27FC236}">
                  <a16:creationId xmlns:a16="http://schemas.microsoft.com/office/drawing/2014/main" id="{F3357D1C-CF28-4D53-8A58-3B313518444A}"/>
                </a:ext>
              </a:extLst>
            </p:cNvPr>
            <p:cNvSpPr>
              <a:spLocks noChangeShapeType="1"/>
            </p:cNvSpPr>
            <p:nvPr/>
          </p:nvSpPr>
          <p:spPr bwMode="gray">
            <a:xfrm>
              <a:off x="7569781"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73" name="Line 62">
              <a:extLst>
                <a:ext uri="{FF2B5EF4-FFF2-40B4-BE49-F238E27FC236}">
                  <a16:creationId xmlns:a16="http://schemas.microsoft.com/office/drawing/2014/main" id="{34E62CAE-7955-468F-989E-4DF9B8D7C9E5}"/>
                </a:ext>
              </a:extLst>
            </p:cNvPr>
            <p:cNvSpPr>
              <a:spLocks noChangeShapeType="1"/>
            </p:cNvSpPr>
            <p:nvPr/>
          </p:nvSpPr>
          <p:spPr bwMode="gray">
            <a:xfrm>
              <a:off x="8108629"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74" name="Line 63">
              <a:extLst>
                <a:ext uri="{FF2B5EF4-FFF2-40B4-BE49-F238E27FC236}">
                  <a16:creationId xmlns:a16="http://schemas.microsoft.com/office/drawing/2014/main" id="{5316C322-E8B8-4DB7-B16F-2CCDD1388BC9}"/>
                </a:ext>
              </a:extLst>
            </p:cNvPr>
            <p:cNvSpPr>
              <a:spLocks noChangeShapeType="1"/>
            </p:cNvSpPr>
            <p:nvPr/>
          </p:nvSpPr>
          <p:spPr bwMode="gray">
            <a:xfrm>
              <a:off x="7928419" y="4978533"/>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75" name="Line 64">
              <a:extLst>
                <a:ext uri="{FF2B5EF4-FFF2-40B4-BE49-F238E27FC236}">
                  <a16:creationId xmlns:a16="http://schemas.microsoft.com/office/drawing/2014/main" id="{48D6EB5D-0B83-4398-ABA5-D4F6C28BD9A1}"/>
                </a:ext>
              </a:extLst>
            </p:cNvPr>
            <p:cNvSpPr>
              <a:spLocks noChangeShapeType="1"/>
            </p:cNvSpPr>
            <p:nvPr/>
          </p:nvSpPr>
          <p:spPr bwMode="gray">
            <a:xfrm>
              <a:off x="8287055" y="4977260"/>
              <a:ext cx="0" cy="36918"/>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79" name="Line 65">
              <a:extLst>
                <a:ext uri="{FF2B5EF4-FFF2-40B4-BE49-F238E27FC236}">
                  <a16:creationId xmlns:a16="http://schemas.microsoft.com/office/drawing/2014/main" id="{CA9CFF40-9409-41EF-9361-FD120A9C50F8}"/>
                </a:ext>
              </a:extLst>
            </p:cNvPr>
            <p:cNvSpPr>
              <a:spLocks noChangeShapeType="1"/>
            </p:cNvSpPr>
            <p:nvPr/>
          </p:nvSpPr>
          <p:spPr bwMode="gray">
            <a:xfrm>
              <a:off x="8470834" y="4977260"/>
              <a:ext cx="0" cy="36918"/>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80" name="Line 66">
              <a:extLst>
                <a:ext uri="{FF2B5EF4-FFF2-40B4-BE49-F238E27FC236}">
                  <a16:creationId xmlns:a16="http://schemas.microsoft.com/office/drawing/2014/main" id="{4400B4A2-E33C-4D5D-9FA0-2FC53799674D}"/>
                </a:ext>
              </a:extLst>
            </p:cNvPr>
            <p:cNvSpPr>
              <a:spLocks noChangeShapeType="1"/>
            </p:cNvSpPr>
            <p:nvPr/>
          </p:nvSpPr>
          <p:spPr bwMode="gray">
            <a:xfrm>
              <a:off x="9018602" y="4977260"/>
              <a:ext cx="0" cy="36918"/>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81" name="Line 67">
              <a:extLst>
                <a:ext uri="{FF2B5EF4-FFF2-40B4-BE49-F238E27FC236}">
                  <a16:creationId xmlns:a16="http://schemas.microsoft.com/office/drawing/2014/main" id="{52C88368-1174-4458-9A99-CDAC765A5F0E}"/>
                </a:ext>
              </a:extLst>
            </p:cNvPr>
            <p:cNvSpPr>
              <a:spLocks noChangeShapeType="1"/>
            </p:cNvSpPr>
            <p:nvPr/>
          </p:nvSpPr>
          <p:spPr bwMode="gray">
            <a:xfrm>
              <a:off x="8656397" y="4978533"/>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84" name="Line 68">
              <a:extLst>
                <a:ext uri="{FF2B5EF4-FFF2-40B4-BE49-F238E27FC236}">
                  <a16:creationId xmlns:a16="http://schemas.microsoft.com/office/drawing/2014/main" id="{ADDCE10A-D315-49A9-B993-E8FCA08CB21B}"/>
                </a:ext>
              </a:extLst>
            </p:cNvPr>
            <p:cNvSpPr>
              <a:spLocks noChangeShapeType="1"/>
            </p:cNvSpPr>
            <p:nvPr/>
          </p:nvSpPr>
          <p:spPr bwMode="gray">
            <a:xfrm>
              <a:off x="8840176" y="4978533"/>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85" name="Line 74">
              <a:extLst>
                <a:ext uri="{FF2B5EF4-FFF2-40B4-BE49-F238E27FC236}">
                  <a16:creationId xmlns:a16="http://schemas.microsoft.com/office/drawing/2014/main" id="{EB06B341-AF65-48A6-A5FD-0201B27F9914}"/>
                </a:ext>
              </a:extLst>
            </p:cNvPr>
            <p:cNvSpPr>
              <a:spLocks noChangeShapeType="1"/>
            </p:cNvSpPr>
            <p:nvPr/>
          </p:nvSpPr>
          <p:spPr bwMode="gray">
            <a:xfrm>
              <a:off x="7748208"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86" name="Line 75">
              <a:extLst>
                <a:ext uri="{FF2B5EF4-FFF2-40B4-BE49-F238E27FC236}">
                  <a16:creationId xmlns:a16="http://schemas.microsoft.com/office/drawing/2014/main" id="{5E74C78C-9E20-4CBE-8C9C-CAB675089802}"/>
                </a:ext>
              </a:extLst>
            </p:cNvPr>
            <p:cNvSpPr>
              <a:spLocks noChangeShapeType="1"/>
            </p:cNvSpPr>
            <p:nvPr/>
          </p:nvSpPr>
          <p:spPr bwMode="gray">
            <a:xfrm>
              <a:off x="9195245" y="4979807"/>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87" name="Line 76">
              <a:extLst>
                <a:ext uri="{FF2B5EF4-FFF2-40B4-BE49-F238E27FC236}">
                  <a16:creationId xmlns:a16="http://schemas.microsoft.com/office/drawing/2014/main" id="{BCBE4D20-EF34-4D83-BEDA-8E41810C0AA5}"/>
                </a:ext>
              </a:extLst>
            </p:cNvPr>
            <p:cNvSpPr>
              <a:spLocks noChangeShapeType="1"/>
            </p:cNvSpPr>
            <p:nvPr/>
          </p:nvSpPr>
          <p:spPr bwMode="gray">
            <a:xfrm>
              <a:off x="9730523" y="4978533"/>
              <a:ext cx="0" cy="35645"/>
            </a:xfrm>
            <a:prstGeom prst="line">
              <a:avLst/>
            </a:prstGeom>
            <a:noFill/>
            <a:ln w="19050">
              <a:solidFill>
                <a:schemeClr val="bg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88" name="Line 73">
              <a:extLst>
                <a:ext uri="{FF2B5EF4-FFF2-40B4-BE49-F238E27FC236}">
                  <a16:creationId xmlns:a16="http://schemas.microsoft.com/office/drawing/2014/main" id="{4AFC3270-FBEF-44C6-8715-A95028D7EF21}"/>
                </a:ext>
              </a:extLst>
            </p:cNvPr>
            <p:cNvSpPr>
              <a:spLocks noChangeShapeType="1"/>
            </p:cNvSpPr>
            <p:nvPr/>
          </p:nvSpPr>
          <p:spPr bwMode="gray">
            <a:xfrm>
              <a:off x="7387786" y="4975987"/>
              <a:ext cx="2572907" cy="0"/>
            </a:xfrm>
            <a:prstGeom prst="line">
              <a:avLst/>
            </a:prstGeom>
            <a:noFill/>
            <a:ln w="19050">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endParaRPr lang="de-DE" sz="1200" dirty="0">
                <a:solidFill>
                  <a:schemeClr val="bg1"/>
                </a:solidFill>
                <a:cs typeface="Arial" pitchFamily="34" charset="0"/>
              </a:endParaRPr>
            </a:p>
          </p:txBody>
        </p:sp>
        <p:sp>
          <p:nvSpPr>
            <p:cNvPr id="93" name="Line 34">
              <a:extLst>
                <a:ext uri="{FF2B5EF4-FFF2-40B4-BE49-F238E27FC236}">
                  <a16:creationId xmlns:a16="http://schemas.microsoft.com/office/drawing/2014/main" id="{1B0EF26B-7D0D-4BB6-AC13-6725D86BAF23}"/>
                </a:ext>
              </a:extLst>
            </p:cNvPr>
            <p:cNvSpPr>
              <a:spLocks noChangeShapeType="1"/>
            </p:cNvSpPr>
            <p:nvPr/>
          </p:nvSpPr>
          <p:spPr bwMode="gray">
            <a:xfrm>
              <a:off x="9884543" y="4975380"/>
              <a:ext cx="197868" cy="0"/>
            </a:xfrm>
            <a:prstGeom prst="line">
              <a:avLst/>
            </a:prstGeom>
            <a:noFill/>
            <a:ln w="19050">
              <a:solidFill>
                <a:schemeClr val="bg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pPr fontAlgn="base">
                <a:spcBef>
                  <a:spcPct val="0"/>
                </a:spcBef>
                <a:spcAft>
                  <a:spcPct val="0"/>
                </a:spcAft>
              </a:pPr>
              <a:r>
                <a:rPr lang="de-DE" sz="1200" dirty="0">
                  <a:solidFill>
                    <a:srgbClr val="003781"/>
                  </a:solidFill>
                  <a:cs typeface="Arial" pitchFamily="34" charset="0"/>
                </a:rPr>
                <a:t> </a:t>
              </a:r>
            </a:p>
          </p:txBody>
        </p:sp>
      </p:grpSp>
      <p:sp>
        <p:nvSpPr>
          <p:cNvPr id="76" name="Textfeld 75">
            <a:extLst>
              <a:ext uri="{FF2B5EF4-FFF2-40B4-BE49-F238E27FC236}">
                <a16:creationId xmlns:a16="http://schemas.microsoft.com/office/drawing/2014/main" id="{5E61C84E-D3F9-43D1-AB9D-A19AA8DA2046}"/>
              </a:ext>
            </a:extLst>
          </p:cNvPr>
          <p:cNvSpPr txBox="1"/>
          <p:nvPr/>
        </p:nvSpPr>
        <p:spPr>
          <a:xfrm>
            <a:off x="413509" y="1944616"/>
            <a:ext cx="6876001" cy="360850"/>
          </a:xfrm>
          <a:prstGeom prst="rect">
            <a:avLst/>
          </a:prstGeom>
        </p:spPr>
        <p:txBody>
          <a:bodyPr vert="horz" wrap="square" lIns="72000" tIns="72000" rIns="72000" bIns="72000" rtlCol="0">
            <a:spAutoFit/>
          </a:bodyPr>
          <a:lstStyle/>
          <a:p>
            <a:r>
              <a:rPr lang="de-DE" sz="1400" b="1" dirty="0">
                <a:solidFill>
                  <a:srgbClr val="003781"/>
                </a:solidFill>
              </a:rPr>
              <a:t>Mögliche Vorbehalte für eine AG-finanzierte bAV: </a:t>
            </a:r>
          </a:p>
        </p:txBody>
      </p:sp>
    </p:spTree>
    <p:extLst>
      <p:ext uri="{BB962C8B-B14F-4D97-AF65-F5344CB8AC3E}">
        <p14:creationId xmlns:p14="http://schemas.microsoft.com/office/powerpoint/2010/main" val="297155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9A3B7-2F36-4822-B6BF-B0E2033F89CF}"/>
              </a:ext>
            </a:extLst>
          </p:cNvPr>
          <p:cNvSpPr>
            <a:spLocks noGrp="1"/>
          </p:cNvSpPr>
          <p:nvPr>
            <p:ph type="title"/>
          </p:nvPr>
        </p:nvSpPr>
        <p:spPr/>
        <p:txBody>
          <a:bodyPr/>
          <a:lstStyle/>
          <a:p>
            <a:r>
              <a:rPr lang="de-DE" dirty="0"/>
              <a:t>Neuer Förderbetrag stärkt</a:t>
            </a:r>
            <a:br>
              <a:rPr lang="de-DE" dirty="0"/>
            </a:br>
            <a:r>
              <a:rPr lang="de-DE" dirty="0"/>
              <a:t>Altersvorsorge vieler Arbeitnehmer</a:t>
            </a:r>
            <a:endParaRPr lang="en-GB" dirty="0"/>
          </a:p>
        </p:txBody>
      </p:sp>
      <p:sp>
        <p:nvSpPr>
          <p:cNvPr id="3" name="Foliennummernplatzhalter 2">
            <a:extLst>
              <a:ext uri="{FF2B5EF4-FFF2-40B4-BE49-F238E27FC236}">
                <a16:creationId xmlns:a16="http://schemas.microsoft.com/office/drawing/2014/main" id="{8C3042AC-9959-436D-A170-667CAA52F3C1}"/>
              </a:ext>
            </a:extLst>
          </p:cNvPr>
          <p:cNvSpPr>
            <a:spLocks noGrp="1"/>
          </p:cNvSpPr>
          <p:nvPr>
            <p:ph type="sldNum" sz="quarter" idx="11"/>
          </p:nvPr>
        </p:nvSpPr>
        <p:spPr/>
        <p:txBody>
          <a:bodyPr/>
          <a:lstStyle/>
          <a:p>
            <a:fld id="{56C449F3-BD9D-48DC-BFF1-0F66671DA7C6}" type="slidenum">
              <a:rPr lang="de-DE" smtClean="0"/>
              <a:pPr/>
              <a:t>28</a:t>
            </a:fld>
            <a:endParaRPr lang="de-DE" dirty="0"/>
          </a:p>
        </p:txBody>
      </p:sp>
      <p:sp>
        <p:nvSpPr>
          <p:cNvPr id="4" name="Textplatzhalter 3">
            <a:extLst>
              <a:ext uri="{FF2B5EF4-FFF2-40B4-BE49-F238E27FC236}">
                <a16:creationId xmlns:a16="http://schemas.microsoft.com/office/drawing/2014/main" id="{C0EFCE70-3BA0-46CC-B88A-5396E97652F8}"/>
              </a:ext>
            </a:extLst>
          </p:cNvPr>
          <p:cNvSpPr>
            <a:spLocks noGrp="1"/>
          </p:cNvSpPr>
          <p:nvPr>
            <p:ph type="body" sz="quarter" idx="12"/>
          </p:nvPr>
        </p:nvSpPr>
        <p:spPr/>
        <p:txBody>
          <a:bodyPr/>
          <a:lstStyle/>
          <a:p>
            <a:r>
              <a:rPr lang="de-DE" dirty="0"/>
              <a:t>Betriebliche Altersversorgung | Arbeitgeberfinanzierung</a:t>
            </a:r>
          </a:p>
          <a:p>
            <a:endParaRPr lang="en-GB" dirty="0"/>
          </a:p>
        </p:txBody>
      </p:sp>
      <p:sp>
        <p:nvSpPr>
          <p:cNvPr id="8" name="Fußzeilenplatzhalter 7">
            <a:hlinkClick r:id="rId3"/>
            <a:extLst>
              <a:ext uri="{FF2B5EF4-FFF2-40B4-BE49-F238E27FC236}">
                <a16:creationId xmlns:a16="http://schemas.microsoft.com/office/drawing/2014/main" id="{CDA234A7-8A7A-4E3C-A032-324EB7641A2A}"/>
              </a:ext>
            </a:extLst>
          </p:cNvPr>
          <p:cNvSpPr txBox="1">
            <a:spLocks/>
          </p:cNvSpPr>
          <p:nvPr/>
        </p:nvSpPr>
        <p:spPr>
          <a:xfrm>
            <a:off x="479424" y="5982691"/>
            <a:ext cx="8349069" cy="56653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Gilt auch bei Minijobbern und in der Elternzeit.</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2 </a:t>
            </a:r>
            <a:r>
              <a:rPr kumimoji="0" lang="de-DE" sz="800" b="0" i="0" u="none" strike="noStrike" kern="1200" cap="none" spc="0" normalizeH="0" baseline="0" noProof="0" dirty="0">
                <a:ln>
                  <a:noFill/>
                </a:ln>
                <a:solidFill>
                  <a:schemeClr val="bg1"/>
                </a:solidFill>
                <a:effectLst/>
                <a:uLnTx/>
                <a:uFillTx/>
                <a:latin typeface="Arial"/>
                <a:ea typeface="+mn-ea"/>
                <a:cs typeface="+mn-cs"/>
              </a:rPr>
              <a:t>Minimum/Maximum. </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3</a:t>
            </a:r>
            <a:r>
              <a:rPr kumimoji="0" lang="de-DE" sz="800" b="0" i="0" u="none" strike="noStrike" kern="1200" cap="none" spc="0" normalizeH="0" baseline="0" noProof="0" dirty="0">
                <a:ln>
                  <a:noFill/>
                </a:ln>
                <a:solidFill>
                  <a:schemeClr val="bg1"/>
                </a:solidFill>
                <a:effectLst/>
                <a:uLnTx/>
                <a:uFillTx/>
                <a:latin typeface="Arial"/>
                <a:ea typeface="+mn-ea"/>
                <a:cs typeface="+mn-cs"/>
              </a:rPr>
              <a:t> I. d. R. wird dies ein neues Risiko sein müssen.</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4 </a:t>
            </a:r>
            <a:r>
              <a:rPr kumimoji="0" lang="de-DE" sz="800" b="0" i="0" u="none" strike="noStrike" kern="1200" cap="none" spc="0" normalizeH="0" baseline="0" noProof="0" dirty="0">
                <a:ln>
                  <a:noFill/>
                </a:ln>
                <a:solidFill>
                  <a:schemeClr val="bg1"/>
                </a:solidFill>
                <a:effectLst/>
                <a:uLnTx/>
                <a:uFillTx/>
                <a:latin typeface="Arial"/>
                <a:ea typeface="+mn-ea"/>
                <a:cs typeface="+mn-cs"/>
              </a:rPr>
              <a:t>Beitragsbemessungsgrenze der Deutschen Rentenversicherung (West).</a:t>
            </a:r>
          </a:p>
        </p:txBody>
      </p:sp>
      <p:sp>
        <p:nvSpPr>
          <p:cNvPr id="9" name="Inhaltsplatzhalter 2">
            <a:extLst>
              <a:ext uri="{FF2B5EF4-FFF2-40B4-BE49-F238E27FC236}">
                <a16:creationId xmlns:a16="http://schemas.microsoft.com/office/drawing/2014/main" id="{EA76D10D-9628-4544-80B8-5992A66E1EFD}"/>
              </a:ext>
            </a:extLst>
          </p:cNvPr>
          <p:cNvSpPr txBox="1">
            <a:spLocks/>
          </p:cNvSpPr>
          <p:nvPr/>
        </p:nvSpPr>
        <p:spPr>
          <a:xfrm>
            <a:off x="489498" y="1955222"/>
            <a:ext cx="5109312" cy="3889375"/>
          </a:xfrm>
          <a:prstGeom prst="rect">
            <a:avLst/>
          </a:prstGeom>
        </p:spPr>
        <p:txBody>
          <a:bodyPr vert="horz" lIns="0" tIns="108000" rIns="91440" bIns="90000" rtlCol="0">
            <a:noAutofit/>
          </a:bodyPr>
          <a:lstStyle>
            <a:lvl1pPr marL="0" indent="0" algn="l" defTabSz="914400" rtl="0" eaLnBrk="1" latinLnBrk="0" hangingPunct="1">
              <a:lnSpc>
                <a:spcPct val="100000"/>
              </a:lnSpc>
              <a:spcBef>
                <a:spcPts val="1800"/>
              </a:spcBef>
              <a:spcAft>
                <a:spcPts val="0"/>
              </a:spcAft>
              <a:buClr>
                <a:schemeClr val="tx1"/>
              </a:buClr>
              <a:buFontTx/>
              <a:buNone/>
              <a:defRPr sz="1400" b="1" kern="1200">
                <a:solidFill>
                  <a:schemeClr val="tx1"/>
                </a:solidFill>
                <a:latin typeface="+mn-lt"/>
                <a:ea typeface="+mn-ea"/>
                <a:cs typeface="+mn-cs"/>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mn-lt"/>
                <a:ea typeface="+mn-ea"/>
                <a:cs typeface="+mn-cs"/>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03781"/>
              </a:buClr>
              <a:buSzTx/>
              <a:buFontTx/>
              <a:buNone/>
              <a:tabLst/>
              <a:defRPr/>
            </a:pPr>
            <a:r>
              <a:rPr kumimoji="0" lang="de-DE" sz="1400" b="1" i="0" u="none" strike="noStrike" kern="1200" cap="none" spc="0" normalizeH="0" baseline="0" noProof="0" dirty="0">
                <a:ln>
                  <a:noFill/>
                </a:ln>
                <a:solidFill>
                  <a:schemeClr val="bg1"/>
                </a:solidFill>
                <a:effectLst/>
                <a:uLnTx/>
                <a:uFillTx/>
                <a:latin typeface="Arial"/>
                <a:ea typeface="+mn-ea"/>
                <a:cs typeface="+mn-cs"/>
              </a:rPr>
              <a:t>Förderung für Beschäftigte im ersten Dienstverhältnis</a:t>
            </a:r>
            <a:r>
              <a:rPr kumimoji="0" lang="de-DE" sz="1400" b="0" i="0" u="none" strike="noStrike" kern="1200" cap="none" spc="0" normalizeH="0" baseline="30000" noProof="0" dirty="0">
                <a:ln>
                  <a:noFill/>
                </a:ln>
                <a:solidFill>
                  <a:schemeClr val="bg1"/>
                </a:solidFill>
                <a:effectLst/>
                <a:uLnTx/>
                <a:uFillTx/>
                <a:latin typeface="Arial"/>
                <a:ea typeface="+mn-ea"/>
                <a:cs typeface="+mn-cs"/>
              </a:rPr>
              <a:t>1</a:t>
            </a:r>
            <a:r>
              <a:rPr kumimoji="0" lang="de-DE" sz="1400" b="1" i="0" u="none" strike="noStrike" kern="1200" cap="none" spc="0" normalizeH="0" baseline="0" noProof="0" dirty="0">
                <a:ln>
                  <a:noFill/>
                </a:ln>
                <a:solidFill>
                  <a:schemeClr val="bg1"/>
                </a:solidFill>
                <a:effectLst/>
                <a:uLnTx/>
                <a:uFillTx/>
                <a:latin typeface="Arial"/>
                <a:ea typeface="+mn-ea"/>
                <a:cs typeface="+mn-cs"/>
              </a:rPr>
              <a:t> mit laufendem Bruttolohn von max. 2.575 €/Monat</a:t>
            </a:r>
          </a:p>
          <a:p>
            <a:pPr marL="0" marR="0" lvl="0" indent="0" algn="l" defTabSz="914400" rtl="0" eaLnBrk="1" fontAlgn="auto" latinLnBrk="0" hangingPunct="1">
              <a:lnSpc>
                <a:spcPct val="100000"/>
              </a:lnSpc>
              <a:spcBef>
                <a:spcPts val="1800"/>
              </a:spcBef>
              <a:spcAft>
                <a:spcPts val="0"/>
              </a:spcAft>
              <a:buClr>
                <a:srgbClr val="003781"/>
              </a:buClr>
              <a:buSzTx/>
              <a:buFontTx/>
              <a:buNone/>
              <a:tabLst/>
              <a:defRPr/>
            </a:pPr>
            <a:r>
              <a:rPr kumimoji="0" lang="de-DE" sz="1400" b="1" i="0" u="none" strike="noStrike" kern="1200" cap="none" spc="0" normalizeH="0" baseline="0" noProof="0" dirty="0">
                <a:ln>
                  <a:noFill/>
                </a:ln>
                <a:solidFill>
                  <a:schemeClr val="bg1"/>
                </a:solidFill>
                <a:effectLst/>
                <a:uLnTx/>
                <a:uFillTx/>
                <a:latin typeface="Arial"/>
                <a:ea typeface="+mn-ea"/>
                <a:cs typeface="+mn-cs"/>
              </a:rPr>
              <a:t>Gefördert werden arbeitgeberfinanzierte Beiträge von 240 bis 960 €/Jahr</a:t>
            </a:r>
            <a:r>
              <a:rPr kumimoji="0" lang="de-DE" sz="1400" b="1" i="0" u="none" strike="noStrike" kern="1200" cap="none" spc="0" normalizeH="0" baseline="30000" noProof="0" dirty="0">
                <a:ln>
                  <a:noFill/>
                </a:ln>
                <a:solidFill>
                  <a:schemeClr val="bg1"/>
                </a:solidFill>
                <a:effectLst/>
                <a:uLnTx/>
                <a:uFillTx/>
                <a:latin typeface="Arial"/>
                <a:ea typeface="+mn-ea"/>
                <a:cs typeface="+mn-cs"/>
              </a:rPr>
              <a:t>2</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a:p>
            <a:pPr marL="180000" marR="0" lvl="2" indent="-18000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in einem Tarif einer Direktversicherung, Pensionskasse oder des Pensionsfonds, der die Kosten über die gesamte Laufzeit verteilt (ungezillmerter Tarif)</a:t>
            </a:r>
            <a:r>
              <a:rPr kumimoji="0" lang="de-DE" sz="1400" b="0" i="0" u="none" strike="noStrike" kern="1200" cap="none" spc="0" normalizeH="0" baseline="30000" noProof="0" dirty="0">
                <a:ln>
                  <a:noFill/>
                </a:ln>
                <a:solidFill>
                  <a:schemeClr val="bg1"/>
                </a:solidFill>
                <a:effectLst/>
                <a:uLnTx/>
                <a:uFillTx/>
                <a:latin typeface="Arial"/>
                <a:ea typeface="+mn-ea"/>
                <a:cs typeface="+mn-cs"/>
              </a:rPr>
              <a:t>3</a:t>
            </a:r>
            <a:r>
              <a:rPr kumimoji="0" lang="de-DE" sz="1400" b="0" i="0" u="none" strike="noStrike" kern="1200" cap="none" spc="0" normalizeH="0" baseline="0" noProof="0" dirty="0">
                <a:ln>
                  <a:noFill/>
                </a:ln>
                <a:solidFill>
                  <a:schemeClr val="bg1"/>
                </a:solidFill>
                <a:effectLst/>
                <a:uLnTx/>
                <a:uFillTx/>
                <a:latin typeface="Arial"/>
                <a:ea typeface="+mn-ea"/>
                <a:cs typeface="+mn-cs"/>
              </a:rPr>
              <a:t> </a:t>
            </a:r>
          </a:p>
          <a:p>
            <a:pPr marL="180000" marR="0" lvl="2" indent="-18000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die ab 2018 gezahlt werden, d. h. über die Arbeitgeberbeiträge aus dem Jahr 2016 hinaus gezahlte Beiträge</a:t>
            </a:r>
          </a:p>
        </p:txBody>
      </p:sp>
      <p:sp>
        <p:nvSpPr>
          <p:cNvPr id="10" name="Inhaltsplatzhalter 3">
            <a:extLst>
              <a:ext uri="{FF2B5EF4-FFF2-40B4-BE49-F238E27FC236}">
                <a16:creationId xmlns:a16="http://schemas.microsoft.com/office/drawing/2014/main" id="{C6114EAE-C337-44A7-AEBE-1F26185791DB}"/>
              </a:ext>
            </a:extLst>
          </p:cNvPr>
          <p:cNvSpPr txBox="1">
            <a:spLocks/>
          </p:cNvSpPr>
          <p:nvPr/>
        </p:nvSpPr>
        <p:spPr>
          <a:xfrm>
            <a:off x="6234751" y="1955222"/>
            <a:ext cx="5493617" cy="3889375"/>
          </a:xfrm>
          <a:prstGeom prst="rect">
            <a:avLst/>
          </a:prstGeom>
        </p:spPr>
        <p:txBody>
          <a:bodyPr vert="horz" lIns="0" tIns="108000" rIns="91440" bIns="90000" rtlCol="0">
            <a:noAutofit/>
          </a:bodyPr>
          <a:lstStyle>
            <a:lvl1pPr marL="0" indent="0" algn="l" defTabSz="914400" rtl="0" eaLnBrk="1" latinLnBrk="0" hangingPunct="1">
              <a:lnSpc>
                <a:spcPct val="100000"/>
              </a:lnSpc>
              <a:spcBef>
                <a:spcPts val="1800"/>
              </a:spcBef>
              <a:spcAft>
                <a:spcPts val="0"/>
              </a:spcAft>
              <a:buClr>
                <a:schemeClr val="tx1"/>
              </a:buClr>
              <a:buFontTx/>
              <a:buNone/>
              <a:defRPr sz="1400" b="1" kern="1200">
                <a:solidFill>
                  <a:schemeClr val="tx1"/>
                </a:solidFill>
                <a:latin typeface="+mn-lt"/>
                <a:ea typeface="+mn-ea"/>
                <a:cs typeface="+mn-cs"/>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mn-lt"/>
                <a:ea typeface="+mn-ea"/>
                <a:cs typeface="+mn-cs"/>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03781"/>
              </a:buClr>
              <a:buSzTx/>
              <a:buFontTx/>
              <a:buNone/>
              <a:tabLst/>
              <a:defRPr/>
            </a:pPr>
            <a:r>
              <a:rPr kumimoji="0" lang="de-DE" sz="1400" b="1" i="0" u="none" strike="noStrike" kern="1200" cap="none" spc="0" normalizeH="0" baseline="0" noProof="0" dirty="0">
                <a:ln>
                  <a:noFill/>
                </a:ln>
                <a:solidFill>
                  <a:schemeClr val="bg1"/>
                </a:solidFill>
                <a:effectLst/>
                <a:uLnTx/>
                <a:uFillTx/>
                <a:latin typeface="Arial"/>
                <a:ea typeface="+mn-ea"/>
                <a:cs typeface="+mn-cs"/>
              </a:rPr>
              <a:t>So funktioniert die Förderung</a:t>
            </a:r>
          </a:p>
          <a:p>
            <a:pPr marL="180000" marR="0" lvl="2" indent="-18000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30 % des Arbeitgeberbeitrags werden dem Arbeitgeber erstattet (72 € bis max. 288 € im Jahr)</a:t>
            </a:r>
          </a:p>
          <a:p>
            <a:pPr marL="180000" marR="0" lvl="2" indent="-18000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Der Förderbetrag fließt durch Verrechnung mit der vom AG abzuführenden Lohnsteuer</a:t>
            </a:r>
            <a:r>
              <a:rPr kumimoji="0" lang="de-DE" sz="1400" b="0" i="0" u="none" strike="sngStrike" kern="1200" cap="none" spc="0" normalizeH="0" baseline="0" noProof="0" dirty="0">
                <a:ln>
                  <a:noFill/>
                </a:ln>
                <a:solidFill>
                  <a:schemeClr val="bg1"/>
                </a:solidFill>
                <a:effectLst/>
                <a:uLnTx/>
                <a:uFillTx/>
                <a:latin typeface="Arial"/>
                <a:ea typeface="+mn-ea"/>
                <a:cs typeface="+mn-cs"/>
              </a:rPr>
              <a:t> </a:t>
            </a:r>
          </a:p>
          <a:p>
            <a:pPr marL="180000" marR="0" lvl="2" indent="-18000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Die steuerliche Förderung hat keinen Einfluss auf andere Förderarten wie z. B. </a:t>
            </a:r>
          </a:p>
          <a:p>
            <a:pPr marL="360000" marR="0" lvl="3" indent="-18000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den Dotierungsrahmen nach § 3 Nr. 63 EStG </a:t>
            </a:r>
          </a:p>
          <a:p>
            <a:pPr marL="360000" marR="0" lvl="3" indent="-18000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die Riester-Zulagen</a:t>
            </a:r>
          </a:p>
          <a:p>
            <a:pPr marL="180000" marR="0" lvl="2" indent="-18000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Anrechnung auf den sozialversicherungs-freien Betrag von 4 % der BBG</a:t>
            </a:r>
            <a:r>
              <a:rPr kumimoji="0" lang="de-DE" sz="1400" b="0" i="0" u="none" strike="noStrike" kern="1200" cap="none" spc="0" normalizeH="0" baseline="30000" noProof="0" dirty="0">
                <a:ln>
                  <a:noFill/>
                </a:ln>
                <a:solidFill>
                  <a:schemeClr val="bg1"/>
                </a:solidFill>
                <a:effectLst/>
                <a:uLnTx/>
                <a:uFillTx/>
                <a:latin typeface="Arial"/>
                <a:ea typeface="+mn-ea"/>
                <a:cs typeface="+mn-cs"/>
              </a:rPr>
              <a:t>4</a:t>
            </a:r>
            <a:endParaRPr kumimoji="0" lang="de-DE" sz="1400" b="0" i="0" u="none" strike="noStrike" kern="1200" cap="none" spc="0" normalizeH="0" baseline="0" noProof="0" dirty="0">
              <a:ln>
                <a:noFill/>
              </a:ln>
              <a:solidFill>
                <a:schemeClr val="bg1"/>
              </a:solidFill>
              <a:effectLst/>
              <a:uLnTx/>
              <a:uFillTx/>
              <a:latin typeface="Arial"/>
              <a:ea typeface="+mn-ea"/>
              <a:cs typeface="+mn-cs"/>
            </a:endParaRPr>
          </a:p>
          <a:p>
            <a:pPr marL="0" marR="0" lvl="2" indent="0" algn="l" defTabSz="914400" rtl="0" eaLnBrk="1" fontAlgn="auto" latinLnBrk="0" hangingPunct="1">
              <a:lnSpc>
                <a:spcPct val="100000"/>
              </a:lnSpc>
              <a:spcBef>
                <a:spcPts val="600"/>
              </a:spcBef>
              <a:spcAft>
                <a:spcPts val="0"/>
              </a:spcAft>
              <a:buClr>
                <a:srgbClr val="003781"/>
              </a:buClr>
              <a:buSzTx/>
              <a:buFont typeface="Wingdings" panose="05000000000000000000" pitchFamily="2" charset="2"/>
              <a:buNone/>
              <a:tabLst/>
              <a:defRPr/>
            </a:pPr>
            <a:endParaRPr kumimoji="0" lang="de-DE" sz="14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1800"/>
              </a:spcBef>
              <a:spcAft>
                <a:spcPts val="0"/>
              </a:spcAft>
              <a:buClr>
                <a:srgbClr val="003781"/>
              </a:buClr>
              <a:buSzTx/>
              <a:buFontTx/>
              <a:buNone/>
              <a:tabLst/>
              <a:defRPr/>
            </a:pP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Rechteck 10">
            <a:extLst>
              <a:ext uri="{FF2B5EF4-FFF2-40B4-BE49-F238E27FC236}">
                <a16:creationId xmlns:a16="http://schemas.microsoft.com/office/drawing/2014/main" id="{BFB60F42-82A7-49F3-8EE4-DAD8CCA2772D}"/>
              </a:ext>
            </a:extLst>
          </p:cNvPr>
          <p:cNvSpPr/>
          <p:nvPr/>
        </p:nvSpPr>
        <p:spPr>
          <a:xfrm>
            <a:off x="-140307" y="5706783"/>
            <a:ext cx="11232813" cy="398459"/>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Soziale Verantwortung mit staatlicher Förderung übernehmen und Mitarbeiterbindung erhöhen.</a:t>
            </a:r>
          </a:p>
        </p:txBody>
      </p:sp>
    </p:spTree>
    <p:extLst>
      <p:ext uri="{BB962C8B-B14F-4D97-AF65-F5344CB8AC3E}">
        <p14:creationId xmlns:p14="http://schemas.microsoft.com/office/powerpoint/2010/main" val="200615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FE5DB-696D-4B55-BEBC-50BA2D52B23A}"/>
              </a:ext>
            </a:extLst>
          </p:cNvPr>
          <p:cNvSpPr>
            <a:spLocks noGrp="1"/>
          </p:cNvSpPr>
          <p:nvPr>
            <p:ph type="title"/>
          </p:nvPr>
        </p:nvSpPr>
        <p:spPr/>
        <p:txBody>
          <a:bodyPr/>
          <a:lstStyle/>
          <a:p>
            <a:r>
              <a:rPr lang="de-DE" dirty="0"/>
              <a:t>Effektive Gehaltserhöhung mit einer AG-finanzierten bAV</a:t>
            </a:r>
            <a:r>
              <a:rPr lang="de-DE" baseline="30000" dirty="0"/>
              <a:t>1</a:t>
            </a:r>
            <a:endParaRPr lang="en-GB" dirty="0"/>
          </a:p>
        </p:txBody>
      </p:sp>
      <p:sp>
        <p:nvSpPr>
          <p:cNvPr id="3" name="Foliennummernplatzhalter 2">
            <a:extLst>
              <a:ext uri="{FF2B5EF4-FFF2-40B4-BE49-F238E27FC236}">
                <a16:creationId xmlns:a16="http://schemas.microsoft.com/office/drawing/2014/main" id="{7D37FA19-C75E-4196-916A-53A746775D56}"/>
              </a:ext>
            </a:extLst>
          </p:cNvPr>
          <p:cNvSpPr>
            <a:spLocks noGrp="1"/>
          </p:cNvSpPr>
          <p:nvPr>
            <p:ph type="sldNum" sz="quarter" idx="11"/>
          </p:nvPr>
        </p:nvSpPr>
        <p:spPr/>
        <p:txBody>
          <a:bodyPr/>
          <a:lstStyle/>
          <a:p>
            <a:fld id="{56C449F3-BD9D-48DC-BFF1-0F66671DA7C6}" type="slidenum">
              <a:rPr lang="de-DE" smtClean="0"/>
              <a:pPr/>
              <a:t>29</a:t>
            </a:fld>
            <a:endParaRPr lang="de-DE" dirty="0"/>
          </a:p>
        </p:txBody>
      </p:sp>
      <p:sp>
        <p:nvSpPr>
          <p:cNvPr id="4" name="Textplatzhalter 3">
            <a:extLst>
              <a:ext uri="{FF2B5EF4-FFF2-40B4-BE49-F238E27FC236}">
                <a16:creationId xmlns:a16="http://schemas.microsoft.com/office/drawing/2014/main" id="{E8F56D63-0923-41F7-87C1-D56082027FFA}"/>
              </a:ext>
            </a:extLst>
          </p:cNvPr>
          <p:cNvSpPr>
            <a:spLocks noGrp="1"/>
          </p:cNvSpPr>
          <p:nvPr>
            <p:ph type="body" sz="quarter" idx="12"/>
          </p:nvPr>
        </p:nvSpPr>
        <p:spPr/>
        <p:txBody>
          <a:bodyPr/>
          <a:lstStyle/>
          <a:p>
            <a:r>
              <a:rPr lang="de-DE" dirty="0"/>
              <a:t>Betriebliche Altersversorgung | Arbeitgeberfinanzierung</a:t>
            </a:r>
          </a:p>
          <a:p>
            <a:endParaRPr lang="de-DE" dirty="0"/>
          </a:p>
          <a:p>
            <a:endParaRPr lang="en-GB" dirty="0"/>
          </a:p>
        </p:txBody>
      </p:sp>
      <p:graphicFrame>
        <p:nvGraphicFramePr>
          <p:cNvPr id="17" name="Group 86">
            <a:extLst>
              <a:ext uri="{FF2B5EF4-FFF2-40B4-BE49-F238E27FC236}">
                <a16:creationId xmlns:a16="http://schemas.microsoft.com/office/drawing/2014/main" id="{026415E0-F9E0-47CA-A154-EE3ABF580AA6}"/>
              </a:ext>
            </a:extLst>
          </p:cNvPr>
          <p:cNvGraphicFramePr>
            <a:graphicFrameLocks noGrp="1"/>
          </p:cNvGraphicFramePr>
          <p:nvPr>
            <p:extLst>
              <p:ext uri="{D42A27DB-BD31-4B8C-83A1-F6EECF244321}">
                <p14:modId xmlns:p14="http://schemas.microsoft.com/office/powerpoint/2010/main" val="924389221"/>
              </p:ext>
            </p:extLst>
          </p:nvPr>
        </p:nvGraphicFramePr>
        <p:xfrm>
          <a:off x="7545344" y="2565832"/>
          <a:ext cx="4159165" cy="2109407"/>
        </p:xfrm>
        <a:graphic>
          <a:graphicData uri="http://schemas.openxmlformats.org/drawingml/2006/table">
            <a:tbl>
              <a:tblPr/>
              <a:tblGrid>
                <a:gridCol w="1732336">
                  <a:extLst>
                    <a:ext uri="{9D8B030D-6E8A-4147-A177-3AD203B41FA5}">
                      <a16:colId xmlns:a16="http://schemas.microsoft.com/office/drawing/2014/main" val="20000"/>
                    </a:ext>
                  </a:extLst>
                </a:gridCol>
                <a:gridCol w="2426829">
                  <a:extLst>
                    <a:ext uri="{9D8B030D-6E8A-4147-A177-3AD203B41FA5}">
                      <a16:colId xmlns:a16="http://schemas.microsoft.com/office/drawing/2014/main" val="20001"/>
                    </a:ext>
                  </a:extLst>
                </a:gridCol>
              </a:tblGrid>
              <a:tr h="524866">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400" b="1" i="0" u="none" strike="noStrike" cap="none" normalizeH="0" baseline="0" dirty="0">
                          <a:ln>
                            <a:noFill/>
                          </a:ln>
                          <a:solidFill>
                            <a:schemeClr val="bg1"/>
                          </a:solidFill>
                          <a:effectLst/>
                          <a:latin typeface="Arial" pitchFamily="34" charset="0"/>
                          <a:cs typeface="Arial" pitchFamily="34" charset="0"/>
                        </a:rPr>
                        <a:t>AG-finanzierte bAV</a:t>
                      </a:r>
                      <a:r>
                        <a:rPr kumimoji="0" lang="de-DE" altLang="de-DE" sz="1400" b="1" i="0" u="none" strike="noStrike" cap="none" normalizeH="0" baseline="30000" dirty="0">
                          <a:ln>
                            <a:noFill/>
                          </a:ln>
                          <a:solidFill>
                            <a:schemeClr val="bg1"/>
                          </a:solidFill>
                          <a:effectLst/>
                          <a:latin typeface="Arial" pitchFamily="34" charset="0"/>
                          <a:cs typeface="Arial" pitchFamily="34" charset="0"/>
                        </a:rPr>
                        <a:t>1</a:t>
                      </a:r>
                      <a:r>
                        <a:rPr kumimoji="0" lang="de-DE" altLang="de-DE" sz="1400" b="1" i="0" u="none" strike="noStrike" cap="none" normalizeH="0" baseline="0" dirty="0">
                          <a:ln>
                            <a:noFill/>
                          </a:ln>
                          <a:solidFill>
                            <a:schemeClr val="bg1"/>
                          </a:solidFill>
                          <a:effectLst/>
                          <a:latin typeface="Arial" pitchFamily="34" charset="0"/>
                          <a:cs typeface="Arial" pitchFamily="34" charset="0"/>
                        </a:rPr>
                        <a:t> anstatt Gehaltserhöhung</a:t>
                      </a:r>
                    </a:p>
                  </a:txBody>
                  <a:tcPr marL="90000" marR="90000" marT="46792" marB="4679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356909">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r" defTabSz="914400" rtl="0" eaLnBrk="1" fontAlgn="base" latinLnBrk="0" hangingPunct="1">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3.500 €</a:t>
                      </a:r>
                    </a:p>
                  </a:txBody>
                  <a:tcPr marL="90000" marR="90000" marT="46792" marB="4679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ctr" defTabSz="914400" rtl="0" eaLnBrk="0" fontAlgn="base" latinLnBrk="0" hangingPunct="0">
                        <a:lnSpc>
                          <a:spcPct val="100000"/>
                        </a:lnSpc>
                        <a:spcBef>
                          <a:spcPct val="0"/>
                        </a:spcBef>
                        <a:spcAft>
                          <a:spcPct val="30000"/>
                        </a:spcAft>
                        <a:buClrTx/>
                        <a:buSzTx/>
                        <a:buFontTx/>
                        <a:buNone/>
                        <a:tabLst/>
                        <a:defRPr/>
                      </a:pPr>
                      <a:r>
                        <a:rPr kumimoji="0" lang="de-DE" altLang="de-DE" sz="1400" b="0" i="0" u="none" strike="noStrike" cap="none" normalizeH="0" baseline="0" dirty="0">
                          <a:ln>
                            <a:noFill/>
                          </a:ln>
                          <a:solidFill>
                            <a:schemeClr val="bg1"/>
                          </a:solidFill>
                          <a:effectLst/>
                          <a:latin typeface="Arial" pitchFamily="34" charset="0"/>
                          <a:cs typeface="Arial" pitchFamily="34" charset="0"/>
                        </a:rPr>
                        <a:t>+ 100 € in die bAV</a:t>
                      </a:r>
                    </a:p>
                  </a:txBody>
                  <a:tcPr marL="90000" marR="90000" marT="46792" marB="46792"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497803">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 </a:t>
                      </a:r>
                      <a:r>
                        <a:rPr kumimoji="0" lang="de-DE" altLang="de-DE" sz="1400" b="0" i="0" u="none" strike="noStrike" kern="1200" cap="none" normalizeH="0" baseline="0" dirty="0">
                          <a:ln>
                            <a:noFill/>
                          </a:ln>
                          <a:solidFill>
                            <a:schemeClr val="bg1"/>
                          </a:solidFill>
                          <a:effectLst/>
                          <a:latin typeface="Arial"/>
                          <a:ea typeface="+mn-ea"/>
                          <a:cs typeface="Arial" pitchFamily="34" charset="0"/>
                        </a:rPr>
                        <a:t>1.261</a:t>
                      </a:r>
                      <a:r>
                        <a:rPr kumimoji="0" lang="de-DE" altLang="de-DE" sz="1400" b="0" i="0" u="none" strike="noStrike" cap="none" normalizeH="0" baseline="0" dirty="0">
                          <a:ln>
                            <a:noFill/>
                          </a:ln>
                          <a:solidFill>
                            <a:schemeClr val="bg1"/>
                          </a:solidFill>
                          <a:effectLst/>
                          <a:latin typeface="Arial" pitchFamily="34" charset="0"/>
                          <a:cs typeface="Arial" pitchFamily="34" charset="0"/>
                        </a:rPr>
                        <a:t> €</a:t>
                      </a:r>
                    </a:p>
                  </a:txBody>
                  <a:tcPr marL="36000" marR="90000" marT="46792" marB="4679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2"/>
                  </a:ext>
                </a:extLst>
              </a:tr>
              <a:tr h="316874">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2.239 €</a:t>
                      </a:r>
                    </a:p>
                  </a:txBody>
                  <a:tcPr marL="90000" marR="90000" marT="46792" marB="4679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Monatliche Rente</a:t>
                      </a:r>
                      <a:r>
                        <a:rPr kumimoji="0" lang="de-DE" altLang="de-DE" sz="1400" b="0" i="0" u="none" strike="noStrike" cap="none" normalizeH="0" baseline="30000" dirty="0">
                          <a:ln>
                            <a:noFill/>
                          </a:ln>
                          <a:solidFill>
                            <a:schemeClr val="bg1"/>
                          </a:solidFill>
                          <a:effectLst/>
                          <a:latin typeface="Arial" pitchFamily="34" charset="0"/>
                          <a:cs typeface="Arial" pitchFamily="34" charset="0"/>
                        </a:rPr>
                        <a:t>3</a:t>
                      </a:r>
                    </a:p>
                  </a:txBody>
                  <a:tcPr marL="90000" marR="90000" marT="46792" marB="4679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3"/>
                  </a:ext>
                </a:extLst>
              </a:tr>
              <a:tr h="412955">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
                          <a:schemeClr val="accent1"/>
                        </a:buClr>
                        <a:buSzTx/>
                        <a:buFont typeface="Wingdings" pitchFamily="2" charset="2"/>
                        <a:buNone/>
                        <a:tabLst/>
                      </a:pPr>
                      <a:endParaRPr kumimoji="0" lang="de-DE" altLang="de-DE" sz="1400" b="0" i="0" u="none" strike="noStrike" cap="none" normalizeH="0" baseline="0" dirty="0">
                        <a:ln>
                          <a:noFill/>
                        </a:ln>
                        <a:solidFill>
                          <a:schemeClr val="bg1"/>
                        </a:solidFill>
                        <a:effectLst/>
                        <a:latin typeface="Arial" pitchFamily="34" charset="0"/>
                        <a:cs typeface="Arial" pitchFamily="34" charset="0"/>
                      </a:endParaRPr>
                    </a:p>
                  </a:txBody>
                  <a:tcPr marL="90000" marR="90000" marT="46792" marB="4679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Mit 67: 180</a:t>
                      </a:r>
                      <a:r>
                        <a:rPr kumimoji="0" lang="de-DE" sz="1400" b="0" i="0" u="none" strike="noStrike" kern="1200" cap="none" normalizeH="0" baseline="0" dirty="0">
                          <a:ln>
                            <a:noFill/>
                          </a:ln>
                          <a:solidFill>
                            <a:schemeClr val="bg1"/>
                          </a:solidFill>
                          <a:effectLst/>
                          <a:latin typeface="Arial" pitchFamily="34" charset="0"/>
                          <a:ea typeface="+mn-ea"/>
                          <a:cs typeface="Arial" pitchFamily="34" charset="0"/>
                        </a:rPr>
                        <a:t> €</a:t>
                      </a:r>
                      <a:endParaRPr kumimoji="0" lang="de-DE" altLang="de-DE" sz="1400" b="0" i="0" u="none" strike="noStrike" kern="1200" cap="none" normalizeH="0" baseline="0" dirty="0">
                        <a:ln>
                          <a:noFill/>
                        </a:ln>
                        <a:solidFill>
                          <a:schemeClr val="bg1"/>
                        </a:solidFill>
                        <a:effectLst/>
                        <a:latin typeface="Arial" pitchFamily="34" charset="0"/>
                        <a:ea typeface="+mn-ea"/>
                        <a:cs typeface="Arial" pitchFamily="34" charset="0"/>
                      </a:endParaRPr>
                    </a:p>
                  </a:txBody>
                  <a:tcPr marL="90000" marR="90000" marT="46792" marB="4679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 name="Inhaltsplatzhalter 3">
            <a:extLst>
              <a:ext uri="{FF2B5EF4-FFF2-40B4-BE49-F238E27FC236}">
                <a16:creationId xmlns:a16="http://schemas.microsoft.com/office/drawing/2014/main" id="{ABE4FAB0-83C1-4A57-8550-F728923479F7}"/>
              </a:ext>
            </a:extLst>
          </p:cNvPr>
          <p:cNvSpPr txBox="1">
            <a:spLocks/>
          </p:cNvSpPr>
          <p:nvPr/>
        </p:nvSpPr>
        <p:spPr>
          <a:xfrm>
            <a:off x="487490" y="1945440"/>
            <a:ext cx="8673993" cy="353673"/>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2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200"/>
              </a:spcBef>
              <a:spcAft>
                <a:spcPts val="0"/>
              </a:spcAft>
              <a:buClr>
                <a:srgbClr val="003781"/>
              </a:buClr>
              <a:buSzTx/>
              <a:buFontTx/>
              <a:buNone/>
              <a:tabLst/>
              <a:defRPr/>
            </a:pPr>
            <a:r>
              <a:rPr kumimoji="0" lang="de-DE" alt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Beispiel:</a:t>
            </a:r>
            <a:r>
              <a:rPr kumimoji="0" lang="de-DE" alt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Bisheriges Bruttogehalt 3.500 €, ledig, kinderlos, StKl. I, KiSt. 8 %</a:t>
            </a:r>
            <a:r>
              <a:rPr kumimoji="0" lang="de-DE" altLang="de-DE" sz="1400"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2</a:t>
            </a:r>
            <a:r>
              <a:rPr kumimoji="0" lang="de-DE" alt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Gehaltserhöhung von 100 €</a:t>
            </a:r>
          </a:p>
        </p:txBody>
      </p:sp>
      <p:sp>
        <p:nvSpPr>
          <p:cNvPr id="22" name="Fußzeilenplatzhalter 5">
            <a:extLst>
              <a:ext uri="{FF2B5EF4-FFF2-40B4-BE49-F238E27FC236}">
                <a16:creationId xmlns:a16="http://schemas.microsoft.com/office/drawing/2014/main" id="{36BA1ED7-211F-4598-B171-E64C406A0039}"/>
              </a:ext>
            </a:extLst>
          </p:cNvPr>
          <p:cNvSpPr txBox="1">
            <a:spLocks/>
          </p:cNvSpPr>
          <p:nvPr/>
        </p:nvSpPr>
        <p:spPr>
          <a:xfrm>
            <a:off x="479424" y="6006356"/>
            <a:ext cx="11225085" cy="639609"/>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Arial" pitchFamily="34" charset="0"/>
              </a:rPr>
              <a:t>1</a:t>
            </a:r>
            <a:r>
              <a:rPr kumimoji="0" lang="de-DE" altLang="de-DE" sz="800" b="0" i="0" u="none" strike="noStrike" kern="1200" cap="none" spc="0" normalizeH="0" baseline="0" noProof="0" dirty="0">
                <a:ln>
                  <a:noFill/>
                </a:ln>
                <a:solidFill>
                  <a:schemeClr val="bg1"/>
                </a:solidFill>
                <a:effectLst/>
                <a:uLnTx/>
                <a:uFillTx/>
                <a:latin typeface="Arial"/>
                <a:ea typeface="+mn-ea"/>
                <a:cs typeface="Arial" pitchFamily="34" charset="0"/>
              </a:rPr>
              <a:t> Nach § 3.63 EStG.</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Arial" pitchFamily="34" charset="0"/>
              </a:rPr>
              <a:t>2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Annahmen</a:t>
            </a:r>
            <a:r>
              <a:rPr kumimoji="0" lang="de-DE" sz="800" b="0" i="0" u="none" strike="noStrike" kern="1200" cap="none" spc="0" normalizeH="0" baseline="0" noProof="0" dirty="0">
                <a:ln>
                  <a:noFill/>
                </a:ln>
                <a:solidFill>
                  <a:schemeClr val="bg1"/>
                </a:solidFill>
                <a:effectLst/>
                <a:uLnTx/>
                <a:uFillTx/>
                <a:latin typeface="Arial"/>
                <a:ea typeface="+mn-ea"/>
                <a:cs typeface="+mn-cs"/>
              </a:rPr>
              <a:t>:</a:t>
            </a:r>
            <a:r>
              <a:rPr kumimoji="0" lang="de-DE" sz="800" b="0" i="1"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GKV inkl. Zusatzbeitrag von 1,3 %. GPV inkl. Beitragszuschlag für Kinderlose. Die Berechnungen basieren auf den steuer- und sozialversicherungsrechtlichen Regelungen des Jahres 2022. </a:t>
            </a:r>
            <a:br>
              <a:rPr kumimoji="0" lang="de-DE" sz="800" b="0" i="0" u="none" strike="noStrike" kern="1200" cap="none" spc="0" normalizeH="0" baseline="0" noProof="0" dirty="0">
                <a:ln>
                  <a:noFill/>
                </a:ln>
                <a:solidFill>
                  <a:schemeClr val="bg1"/>
                </a:solidFill>
                <a:effectLst/>
                <a:uLnTx/>
                <a:uFillTx/>
                <a:latin typeface="Arial"/>
                <a:ea typeface="+mn-ea"/>
                <a:cs typeface="+mn-cs"/>
              </a:rPr>
            </a:b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3</a:t>
            </a:r>
            <a:r>
              <a:rPr kumimoji="0" lang="de-DE" sz="800" b="0" i="0" u="none" strike="noStrike" kern="1200" cap="none" spc="0" normalizeH="0" baseline="0" noProof="0" dirty="0">
                <a:ln>
                  <a:noFill/>
                </a:ln>
                <a:solidFill>
                  <a:schemeClr val="bg1"/>
                </a:solidFill>
                <a:effectLst/>
                <a:uLnTx/>
                <a:uFillTx/>
                <a:latin typeface="Arial"/>
                <a:ea typeface="+mn-ea"/>
                <a:cs typeface="+mn-cs"/>
              </a:rPr>
              <a:t> Tarif</a:t>
            </a:r>
            <a:r>
              <a:rPr kumimoji="0" lang="de-DE" sz="800" b="1" i="0" u="none" strike="noStrike" kern="1200" cap="none" spc="0" normalizeH="0" baseline="0" noProof="0" dirty="0">
                <a:ln>
                  <a:noFill/>
                </a:ln>
                <a:solidFill>
                  <a:schemeClr val="bg1"/>
                </a:solidFill>
                <a:effectLst/>
                <a:uLnTx/>
                <a:uFillTx/>
                <a:latin typeface="Arial"/>
                <a:ea typeface="+mn-ea"/>
                <a:cs typeface="+mn-cs"/>
              </a:rPr>
              <a:t>:</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(St)RFKU1U.GD.TB(U), BG: B4, Eintritts-/Endalter 35/67, </a:t>
            </a:r>
            <a:r>
              <a:rPr kumimoji="0" lang="de-DE" sz="800" b="0" i="0" u="none" strike="noStrike" kern="1200" cap="none" spc="0" normalizeH="0" baseline="0" noProof="0" dirty="0" err="1">
                <a:ln>
                  <a:noFill/>
                </a:ln>
                <a:solidFill>
                  <a:schemeClr val="bg1"/>
                </a:solidFill>
                <a:effectLst/>
                <a:uLnTx/>
                <a:uFillTx/>
                <a:latin typeface="Arial"/>
                <a:ea typeface="+mn-ea"/>
                <a:cs typeface="+mn-cs"/>
              </a:rPr>
              <a:t>Beg</a:t>
            </a:r>
            <a:r>
              <a:rPr kumimoji="0" lang="de-DE" sz="800" b="0" i="0" u="none" strike="noStrike" kern="1200" cap="none" spc="0" normalizeH="0" baseline="0" noProof="0" dirty="0">
                <a:ln>
                  <a:noFill/>
                </a:ln>
                <a:solidFill>
                  <a:schemeClr val="bg1"/>
                </a:solidFill>
                <a:effectLst/>
                <a:uLnTx/>
                <a:uFillTx/>
                <a:latin typeface="Arial"/>
                <a:ea typeface="+mn-ea"/>
                <a:cs typeface="+mn-cs"/>
              </a:rPr>
              <a:t>. 01.2022, ZW mtl., TFL: 20 Jahre, BOLZ, Garantieniveau 80 %, ohne Zuwachs, Überschussverwendung Anwartschaft: Anlage im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Sondervermögen (angenommene Wertentwicklung 4,5 %). Die Leistungen sind individuell zu versteuern und unterliegen in der Regel der Beitragspflicht in der gesetzlichen Kranken- und Pflegeversicherung.</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4</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100 € Gehaltserhöhung zzgl. ca. 20 € Arbeitgeberanteil zur Sozialversicherung.</a:t>
            </a:r>
          </a:p>
        </p:txBody>
      </p:sp>
      <p:graphicFrame>
        <p:nvGraphicFramePr>
          <p:cNvPr id="23" name="Group 87">
            <a:extLst>
              <a:ext uri="{FF2B5EF4-FFF2-40B4-BE49-F238E27FC236}">
                <a16:creationId xmlns:a16="http://schemas.microsoft.com/office/drawing/2014/main" id="{6F792AA5-53DF-4EDE-AC85-B055C10676B8}"/>
              </a:ext>
            </a:extLst>
          </p:cNvPr>
          <p:cNvGraphicFramePr>
            <a:graphicFrameLocks noGrp="1"/>
          </p:cNvGraphicFramePr>
          <p:nvPr>
            <p:extLst>
              <p:ext uri="{D42A27DB-BD31-4B8C-83A1-F6EECF244321}">
                <p14:modId xmlns:p14="http://schemas.microsoft.com/office/powerpoint/2010/main" val="1752509391"/>
              </p:ext>
            </p:extLst>
          </p:nvPr>
        </p:nvGraphicFramePr>
        <p:xfrm>
          <a:off x="487490" y="2550154"/>
          <a:ext cx="7057853" cy="2073465"/>
        </p:xfrm>
        <a:graphic>
          <a:graphicData uri="http://schemas.openxmlformats.org/drawingml/2006/table">
            <a:tbl>
              <a:tblPr/>
              <a:tblGrid>
                <a:gridCol w="3074116">
                  <a:extLst>
                    <a:ext uri="{9D8B030D-6E8A-4147-A177-3AD203B41FA5}">
                      <a16:colId xmlns:a16="http://schemas.microsoft.com/office/drawing/2014/main" val="20000"/>
                    </a:ext>
                  </a:extLst>
                </a:gridCol>
                <a:gridCol w="1930496">
                  <a:extLst>
                    <a:ext uri="{9D8B030D-6E8A-4147-A177-3AD203B41FA5}">
                      <a16:colId xmlns:a16="http://schemas.microsoft.com/office/drawing/2014/main" val="20001"/>
                    </a:ext>
                  </a:extLst>
                </a:gridCol>
                <a:gridCol w="2053241">
                  <a:extLst>
                    <a:ext uri="{9D8B030D-6E8A-4147-A177-3AD203B41FA5}">
                      <a16:colId xmlns:a16="http://schemas.microsoft.com/office/drawing/2014/main" val="20002"/>
                    </a:ext>
                  </a:extLst>
                </a:gridCol>
              </a:tblGrid>
              <a:tr h="543835">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Gehaltsabrechnung</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Bisheriges Gehalt</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Gehaltserhöhung</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703">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l" defTabSz="914400" rtl="0" eaLnBrk="1" fontAlgn="base" latinLnBrk="0" hangingPunct="1">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Bruttogehalt</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r" defTabSz="914400" rtl="0" eaLnBrk="0" fontAlgn="base" latinLnBrk="0" hangingPunct="0">
                        <a:lnSpc>
                          <a:spcPct val="100000"/>
                        </a:lnSpc>
                        <a:spcBef>
                          <a:spcPct val="0"/>
                        </a:spcBef>
                        <a:spcAft>
                          <a:spcPct val="30000"/>
                        </a:spcAft>
                        <a:buClrTx/>
                        <a:buSzTx/>
                        <a:buFontTx/>
                        <a:buNone/>
                        <a:tabLst/>
                      </a:pPr>
                      <a:r>
                        <a:rPr kumimoji="0" lang="de-DE" altLang="de-DE" sz="1400" b="0" i="0" u="none" strike="noStrike" cap="none" normalizeH="0" baseline="0" dirty="0">
                          <a:ln>
                            <a:noFill/>
                          </a:ln>
                          <a:solidFill>
                            <a:schemeClr val="bg1"/>
                          </a:solidFill>
                          <a:effectLst/>
                          <a:latin typeface="+mn-lt"/>
                          <a:cs typeface="Arial" pitchFamily="34" charset="0"/>
                        </a:rPr>
                        <a:t>3.500 €</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r" defTabSz="914400" rtl="0" eaLnBrk="0" fontAlgn="base" latinLnBrk="0" hangingPunct="0">
                        <a:lnSpc>
                          <a:spcPct val="100000"/>
                        </a:lnSpc>
                        <a:spcBef>
                          <a:spcPct val="0"/>
                        </a:spcBef>
                        <a:spcAft>
                          <a:spcPct val="30000"/>
                        </a:spcAft>
                        <a:buClrTx/>
                        <a:buSzTx/>
                        <a:buFontTx/>
                        <a:buNone/>
                        <a:tabLst/>
                      </a:pPr>
                      <a:r>
                        <a:rPr kumimoji="0" lang="de-DE" altLang="de-DE" sz="1400" b="0" i="0" u="none" strike="noStrike" cap="none" normalizeH="0" baseline="0" dirty="0">
                          <a:ln>
                            <a:noFill/>
                          </a:ln>
                          <a:solidFill>
                            <a:schemeClr val="bg1"/>
                          </a:solidFill>
                          <a:effectLst/>
                          <a:latin typeface="+mn-lt"/>
                          <a:cs typeface="Arial" pitchFamily="34" charset="0"/>
                        </a:rPr>
                        <a:t>3.600 €</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7492">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27000" marR="0" lvl="0" indent="-12700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 Steuern und Sozialversicherung</a:t>
                      </a:r>
                    </a:p>
                  </a:txBody>
                  <a:tcPr marL="90006" marR="36000"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r>
                        <a:rPr lang="de-DE" sz="1400" u="none" kern="1200" baseline="0" dirty="0">
                          <a:solidFill>
                            <a:schemeClr val="bg1"/>
                          </a:solidFill>
                          <a:latin typeface="+mn-lt"/>
                          <a:ea typeface="+mn-ea"/>
                          <a:cs typeface="+mn-cs"/>
                        </a:rPr>
                        <a:t>-</a:t>
                      </a:r>
                      <a:r>
                        <a:rPr kumimoji="0" lang="de-DE" altLang="de-DE" sz="1400" b="0" i="0" u="none" strike="noStrike" cap="none" normalizeH="0" baseline="0" dirty="0">
                          <a:ln>
                            <a:noFill/>
                          </a:ln>
                          <a:solidFill>
                            <a:schemeClr val="bg1"/>
                          </a:solidFill>
                          <a:effectLst/>
                          <a:latin typeface="+mn-lt"/>
                          <a:cs typeface="Arial" pitchFamily="34" charset="0"/>
                        </a:rPr>
                        <a:t> 1.261 €</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de-DE" altLang="de-DE" sz="1400" b="0" i="0" u="none" strike="noStrike" cap="none" normalizeH="0" baseline="0" dirty="0">
                          <a:ln>
                            <a:noFill/>
                          </a:ln>
                          <a:solidFill>
                            <a:schemeClr val="bg1"/>
                          </a:solidFill>
                          <a:effectLst/>
                          <a:latin typeface="+mn-lt"/>
                          <a:cs typeface="Arial" pitchFamily="34" charset="0"/>
                        </a:rPr>
                        <a:t>- 1.310 €</a:t>
                      </a:r>
                    </a:p>
                  </a:txBody>
                  <a:tcPr marL="72000"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1519">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1" i="0" u="none" strike="noStrike" cap="none" normalizeH="0" baseline="0" dirty="0">
                          <a:ln>
                            <a:noFill/>
                          </a:ln>
                          <a:solidFill>
                            <a:schemeClr val="bg1"/>
                          </a:solidFill>
                          <a:effectLst/>
                          <a:latin typeface="Arial" pitchFamily="34" charset="0"/>
                          <a:cs typeface="Arial" pitchFamily="34" charset="0"/>
                        </a:rPr>
                        <a:t>Nettoauszahlung</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2.239 €</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2.290 €</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3"/>
                  </a:ext>
                </a:extLst>
              </a:tr>
              <a:tr h="360575">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endParaRPr kumimoji="0" lang="de-DE" altLang="de-DE" sz="1400" b="0" i="0" u="none" strike="noStrike" cap="none" normalizeH="0" baseline="0" dirty="0">
                        <a:ln>
                          <a:noFill/>
                        </a:ln>
                        <a:solidFill>
                          <a:schemeClr val="bg1"/>
                        </a:solidFill>
                        <a:effectLst/>
                        <a:latin typeface="Arial" pitchFamily="34" charset="0"/>
                        <a:cs typeface="Arial" pitchFamily="34" charset="0"/>
                      </a:endParaRPr>
                    </a:p>
                  </a:txBody>
                  <a:tcPr marL="90006" marR="90006" marT="46750" marB="46750"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
                          <a:schemeClr val="accent1"/>
                        </a:buClr>
                        <a:buSzTx/>
                        <a:buFont typeface="Wingdings" pitchFamily="2" charset="2"/>
                        <a:buNone/>
                        <a:tabLst/>
                      </a:pPr>
                      <a:endParaRPr kumimoji="0" lang="de-DE" altLang="de-DE" sz="1400" b="0" i="0" u="none" strike="noStrike" cap="none" normalizeH="0" baseline="0" dirty="0">
                        <a:ln>
                          <a:noFill/>
                        </a:ln>
                        <a:solidFill>
                          <a:schemeClr val="bg1"/>
                        </a:solidFill>
                        <a:effectLst/>
                        <a:latin typeface="Arial" pitchFamily="34" charset="0"/>
                        <a:cs typeface="Arial" pitchFamily="34" charset="0"/>
                      </a:endParaRPr>
                    </a:p>
                  </a:txBody>
                  <a:tcPr marL="90006" marR="90006" marT="46750" marB="46750"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400" b="0" i="0" u="none" strike="noStrike" cap="none" normalizeH="0" baseline="0" dirty="0">
                          <a:ln>
                            <a:noFill/>
                          </a:ln>
                          <a:solidFill>
                            <a:schemeClr val="bg1"/>
                          </a:solidFill>
                          <a:effectLst/>
                          <a:latin typeface="Arial" pitchFamily="34" charset="0"/>
                          <a:cs typeface="Arial" pitchFamily="34" charset="0"/>
                        </a:rPr>
                        <a:t>+ 51 €</a:t>
                      </a:r>
                    </a:p>
                  </a:txBody>
                  <a:tcPr marL="90006" marR="90006" marT="46750" marB="4675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bl>
          </a:graphicData>
        </a:graphic>
      </p:graphicFrame>
      <p:sp>
        <p:nvSpPr>
          <p:cNvPr id="24" name="Rechteck 23">
            <a:extLst>
              <a:ext uri="{FF2B5EF4-FFF2-40B4-BE49-F238E27FC236}">
                <a16:creationId xmlns:a16="http://schemas.microsoft.com/office/drawing/2014/main" id="{24881ED1-8938-4958-875B-DFEF255A99DA}"/>
              </a:ext>
            </a:extLst>
          </p:cNvPr>
          <p:cNvSpPr/>
          <p:nvPr/>
        </p:nvSpPr>
        <p:spPr bwMode="auto">
          <a:xfrm rot="399455">
            <a:off x="9743943" y="1949370"/>
            <a:ext cx="1959819" cy="556179"/>
          </a:xfrm>
          <a:prstGeom prst="rect">
            <a:avLst/>
          </a:prstGeom>
          <a:solidFill>
            <a:srgbClr val="F86200"/>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spAutoFit/>
          </a:bodyPr>
          <a:lstStyle/>
          <a:p>
            <a:pPr marL="0" marR="0" lvl="1" indent="0" algn="ctr" defTabSz="914400" eaLnBrk="1" fontAlgn="base" latinLnBrk="0" hangingPunct="1">
              <a:lnSpc>
                <a:spcPct val="100000"/>
              </a:lnSpc>
              <a:spcBef>
                <a:spcPct val="0"/>
              </a:spcBef>
              <a:spcAft>
                <a:spcPct val="0"/>
              </a:spcAft>
              <a:buClr>
                <a:srgbClr val="113388"/>
              </a:buClr>
              <a:buSzTx/>
              <a:buFont typeface="Wingdings" pitchFamily="2" charset="2"/>
              <a:buNone/>
              <a:tabLst/>
              <a:defRPr/>
            </a:pPr>
            <a:r>
              <a:rPr kumimoji="0" lang="de-DE" altLang="de-DE" sz="1000" b="0" i="0" u="none" strike="noStrike" kern="0" cap="none" spc="0" normalizeH="0" baseline="0" noProof="0" dirty="0">
                <a:ln>
                  <a:noFill/>
                </a:ln>
                <a:solidFill>
                  <a:srgbClr val="FFFFFF"/>
                </a:solidFill>
                <a:effectLst/>
                <a:uLnTx/>
                <a:uFillTx/>
                <a:cs typeface="Arial" pitchFamily="34" charset="0"/>
              </a:rPr>
              <a:t>Auch für neue Mitarbeiter nach</a:t>
            </a:r>
            <a:br>
              <a:rPr kumimoji="0" lang="de-DE" altLang="de-DE" sz="1000" b="0" i="0" u="none" strike="noStrike" kern="0" cap="none" spc="0" normalizeH="0" baseline="0" noProof="0" dirty="0">
                <a:ln>
                  <a:noFill/>
                </a:ln>
                <a:solidFill>
                  <a:srgbClr val="FFFFFF"/>
                </a:solidFill>
                <a:effectLst/>
                <a:uLnTx/>
                <a:uFillTx/>
                <a:cs typeface="Arial" pitchFamily="34" charset="0"/>
              </a:rPr>
            </a:br>
            <a:r>
              <a:rPr kumimoji="0" lang="de-DE" altLang="de-DE" sz="1000" b="0" i="0" u="none" strike="noStrike" kern="0" cap="none" spc="0" normalizeH="0" baseline="0" noProof="0" dirty="0">
                <a:ln>
                  <a:noFill/>
                </a:ln>
                <a:solidFill>
                  <a:srgbClr val="FFFFFF"/>
                </a:solidFill>
                <a:effectLst/>
                <a:uLnTx/>
                <a:uFillTx/>
                <a:cs typeface="Arial" pitchFamily="34" charset="0"/>
              </a:rPr>
              <a:t>der Probezeit durch Regelung</a:t>
            </a:r>
            <a:br>
              <a:rPr kumimoji="0" lang="de-DE" altLang="de-DE" sz="1000" b="0" i="0" u="none" strike="noStrike" kern="0" cap="none" spc="0" normalizeH="0" baseline="0" noProof="0" dirty="0">
                <a:ln>
                  <a:noFill/>
                </a:ln>
                <a:solidFill>
                  <a:srgbClr val="FFFFFF"/>
                </a:solidFill>
                <a:effectLst/>
                <a:uLnTx/>
                <a:uFillTx/>
                <a:cs typeface="Arial" pitchFamily="34" charset="0"/>
              </a:rPr>
            </a:br>
            <a:r>
              <a:rPr kumimoji="0" lang="de-DE" altLang="de-DE" sz="1000" b="0" i="0" u="none" strike="noStrike" kern="0" cap="none" spc="0" normalizeH="0" baseline="0" noProof="0" dirty="0">
                <a:ln>
                  <a:noFill/>
                </a:ln>
                <a:solidFill>
                  <a:srgbClr val="FFFFFF"/>
                </a:solidFill>
                <a:effectLst/>
                <a:uLnTx/>
                <a:uFillTx/>
                <a:cs typeface="Arial" pitchFamily="34" charset="0"/>
              </a:rPr>
              <a:t>im Arbeitsvertrag möglich</a:t>
            </a:r>
          </a:p>
        </p:txBody>
      </p:sp>
      <p:sp>
        <p:nvSpPr>
          <p:cNvPr id="27" name="Rechteck 26">
            <a:extLst>
              <a:ext uri="{FF2B5EF4-FFF2-40B4-BE49-F238E27FC236}">
                <a16:creationId xmlns:a16="http://schemas.microsoft.com/office/drawing/2014/main" id="{EE79049B-A36B-4E81-90EA-E211F4F670B2}"/>
              </a:ext>
            </a:extLst>
          </p:cNvPr>
          <p:cNvSpPr/>
          <p:nvPr/>
        </p:nvSpPr>
        <p:spPr>
          <a:xfrm>
            <a:off x="-136080" y="5707162"/>
            <a:ext cx="11232813" cy="398459"/>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Senkung der Lohnnebenkosten und Unterstützung bei der Vorsorge.</a:t>
            </a:r>
          </a:p>
        </p:txBody>
      </p:sp>
      <p:sp>
        <p:nvSpPr>
          <p:cNvPr id="21" name="Rechteckige Legende 28">
            <a:extLst>
              <a:ext uri="{FF2B5EF4-FFF2-40B4-BE49-F238E27FC236}">
                <a16:creationId xmlns:a16="http://schemas.microsoft.com/office/drawing/2014/main" id="{859BC673-21D5-4364-8422-B81D2F54EBE9}"/>
              </a:ext>
            </a:extLst>
          </p:cNvPr>
          <p:cNvSpPr/>
          <p:nvPr/>
        </p:nvSpPr>
        <p:spPr>
          <a:xfrm>
            <a:off x="1999200" y="4371723"/>
            <a:ext cx="3202946" cy="551090"/>
          </a:xfrm>
          <a:prstGeom prst="wedgeRectCallout">
            <a:avLst>
              <a:gd name="adj1" fmla="val 56869"/>
              <a:gd name="adj2" fmla="val -31561"/>
            </a:avLst>
          </a:prstGeom>
          <a:solidFill>
            <a:schemeClr val="accent6"/>
          </a:solidFill>
          <a:ln>
            <a:noFill/>
          </a:ln>
        </p:spPr>
        <p:txBody>
          <a:bodyPr wrap="square" tIns="90000" bIns="9000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de-DE" altLang="de-DE" sz="1200" b="0" i="0" u="none" strike="noStrike" kern="0" cap="none" spc="0" normalizeH="0" baseline="0" noProof="0" dirty="0">
                <a:ln>
                  <a:noFill/>
                </a:ln>
                <a:solidFill>
                  <a:schemeClr val="bg1"/>
                </a:solidFill>
                <a:effectLst/>
                <a:uLnTx/>
                <a:uFillTx/>
                <a:ea typeface="宋体" pitchFamily="2" charset="-122"/>
              </a:rPr>
              <a:t>Von ca. 120 €</a:t>
            </a:r>
            <a:r>
              <a:rPr kumimoji="0" lang="de-DE" altLang="de-DE" sz="1200" b="0" i="0" u="none" strike="noStrike" kern="0" cap="none" spc="0" normalizeH="0" baseline="30000" noProof="0" dirty="0">
                <a:ln>
                  <a:noFill/>
                </a:ln>
                <a:solidFill>
                  <a:schemeClr val="bg1"/>
                </a:solidFill>
                <a:effectLst/>
                <a:uLnTx/>
                <a:uFillTx/>
                <a:ea typeface="宋体" pitchFamily="2" charset="-122"/>
              </a:rPr>
              <a:t>4</a:t>
            </a:r>
            <a:r>
              <a:rPr kumimoji="0" lang="de-DE" altLang="de-DE" sz="1200" b="0" i="0" u="none" strike="noStrike" kern="0" cap="none" spc="0" normalizeH="0" baseline="0" noProof="0" dirty="0">
                <a:ln>
                  <a:noFill/>
                </a:ln>
                <a:solidFill>
                  <a:schemeClr val="bg1"/>
                </a:solidFill>
                <a:effectLst/>
                <a:uLnTx/>
                <a:uFillTx/>
                <a:ea typeface="宋体" pitchFamily="2" charset="-122"/>
              </a:rPr>
              <a:t> Arbeitgeberaufwand kommen nur 51 € beim Arbeitnehmer an</a:t>
            </a:r>
          </a:p>
        </p:txBody>
      </p:sp>
      <p:grpSp>
        <p:nvGrpSpPr>
          <p:cNvPr id="28" name="Gruppieren 27">
            <a:extLst>
              <a:ext uri="{FF2B5EF4-FFF2-40B4-BE49-F238E27FC236}">
                <a16:creationId xmlns:a16="http://schemas.microsoft.com/office/drawing/2014/main" id="{3DA01432-82F2-4659-827E-A4BC51DF43CA}"/>
              </a:ext>
            </a:extLst>
          </p:cNvPr>
          <p:cNvGrpSpPr>
            <a:grpSpLocks noChangeAspect="1"/>
          </p:cNvGrpSpPr>
          <p:nvPr/>
        </p:nvGrpSpPr>
        <p:grpSpPr>
          <a:xfrm rot="10800000">
            <a:off x="9846544" y="3492777"/>
            <a:ext cx="1250189" cy="190384"/>
            <a:chOff x="8617260" y="686292"/>
            <a:chExt cx="1977774" cy="823669"/>
          </a:xfrm>
        </p:grpSpPr>
        <p:cxnSp>
          <p:nvCxnSpPr>
            <p:cNvPr id="29" name="Gerader Verbinder 28">
              <a:extLst>
                <a:ext uri="{FF2B5EF4-FFF2-40B4-BE49-F238E27FC236}">
                  <a16:creationId xmlns:a16="http://schemas.microsoft.com/office/drawing/2014/main" id="{3716C8DF-4D9E-44CA-B02B-B21569B37075}"/>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1847746C-0264-41D4-AC06-1E59DE479297}"/>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035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D3295-05BC-470A-8C12-B384DC78F42E}"/>
              </a:ext>
            </a:extLst>
          </p:cNvPr>
          <p:cNvSpPr>
            <a:spLocks noGrp="1"/>
          </p:cNvSpPr>
          <p:nvPr>
            <p:ph type="title"/>
          </p:nvPr>
        </p:nvSpPr>
        <p:spPr/>
        <p:txBody>
          <a:bodyPr/>
          <a:lstStyle/>
          <a:p>
            <a:r>
              <a:rPr lang="de-DE" altLang="de-DE" dirty="0"/>
              <a:t>Die </a:t>
            </a:r>
            <a:r>
              <a:rPr lang="de-DE" altLang="de-DE" dirty="0" err="1"/>
              <a:t>bAV</a:t>
            </a:r>
            <a:r>
              <a:rPr lang="de-DE" altLang="de-DE" dirty="0"/>
              <a:t> bietet viele Varianten für maßgeschneiderte Lösungen</a:t>
            </a:r>
            <a:endParaRPr lang="en-GB" dirty="0"/>
          </a:p>
        </p:txBody>
      </p:sp>
      <p:sp>
        <p:nvSpPr>
          <p:cNvPr id="4" name="Foliennummernplatzhalter 3">
            <a:extLst>
              <a:ext uri="{FF2B5EF4-FFF2-40B4-BE49-F238E27FC236}">
                <a16:creationId xmlns:a16="http://schemas.microsoft.com/office/drawing/2014/main" id="{CA5338AD-6329-4A1F-95B1-758F0C119AEB}"/>
              </a:ext>
            </a:extLst>
          </p:cNvPr>
          <p:cNvSpPr>
            <a:spLocks noGrp="1"/>
          </p:cNvSpPr>
          <p:nvPr>
            <p:ph type="sldNum" sz="quarter" idx="11"/>
          </p:nvPr>
        </p:nvSpPr>
        <p:spPr/>
        <p:txBody>
          <a:bodyPr/>
          <a:lstStyle/>
          <a:p>
            <a:fld id="{56C449F3-BD9D-48DC-BFF1-0F66671DA7C6}" type="slidenum">
              <a:rPr lang="de-DE" smtClean="0"/>
              <a:pPr/>
              <a:t>3</a:t>
            </a:fld>
            <a:endParaRPr lang="de-DE" dirty="0"/>
          </a:p>
        </p:txBody>
      </p:sp>
      <p:sp>
        <p:nvSpPr>
          <p:cNvPr id="3" name="Textplatzhalter 2">
            <a:extLst>
              <a:ext uri="{FF2B5EF4-FFF2-40B4-BE49-F238E27FC236}">
                <a16:creationId xmlns:a16="http://schemas.microsoft.com/office/drawing/2014/main" id="{6F5968F6-4F50-4630-A79F-0D7CC3AF59E4}"/>
              </a:ext>
            </a:extLst>
          </p:cNvPr>
          <p:cNvSpPr>
            <a:spLocks noGrp="1"/>
          </p:cNvSpPr>
          <p:nvPr>
            <p:ph type="body" sz="quarter" idx="12"/>
          </p:nvPr>
        </p:nvSpPr>
        <p:spPr/>
        <p:txBody>
          <a:bodyPr/>
          <a:lstStyle/>
          <a:p>
            <a:r>
              <a:rPr lang="de-DE" dirty="0"/>
              <a:t>Betriebliche Altersversorgung | Übersicht </a:t>
            </a:r>
          </a:p>
          <a:p>
            <a:endParaRPr lang="de-DE" dirty="0"/>
          </a:p>
          <a:p>
            <a:endParaRPr lang="en-GB" dirty="0"/>
          </a:p>
        </p:txBody>
      </p:sp>
      <p:sp>
        <p:nvSpPr>
          <p:cNvPr id="58" name="Rechteck 57">
            <a:extLst>
              <a:ext uri="{FF2B5EF4-FFF2-40B4-BE49-F238E27FC236}">
                <a16:creationId xmlns:a16="http://schemas.microsoft.com/office/drawing/2014/main" id="{6DECE6AF-7A0E-4004-88BB-AD5E9A72A489}"/>
              </a:ext>
            </a:extLst>
          </p:cNvPr>
          <p:cNvSpPr/>
          <p:nvPr/>
        </p:nvSpPr>
        <p:spPr>
          <a:xfrm>
            <a:off x="3029182" y="4829844"/>
            <a:ext cx="8141907" cy="1684541"/>
          </a:xfrm>
          <a:prstGeom prst="rect">
            <a:avLst/>
          </a:prstGeom>
          <a:noFill/>
          <a:ln w="19050" cap="flat" cmpd="sng" algn="ctr">
            <a:solidFill>
              <a:srgbClr val="FAB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bg1"/>
              </a:solidFill>
              <a:effectLst/>
              <a:uLnTx/>
              <a:uFillTx/>
            </a:endParaRPr>
          </a:p>
        </p:txBody>
      </p:sp>
      <p:sp>
        <p:nvSpPr>
          <p:cNvPr id="59" name="Rechteck 58">
            <a:extLst>
              <a:ext uri="{FF2B5EF4-FFF2-40B4-BE49-F238E27FC236}">
                <a16:creationId xmlns:a16="http://schemas.microsoft.com/office/drawing/2014/main" id="{DCC24933-3CBF-42CF-9699-C80F7856C374}"/>
              </a:ext>
            </a:extLst>
          </p:cNvPr>
          <p:cNvSpPr/>
          <p:nvPr/>
        </p:nvSpPr>
        <p:spPr>
          <a:xfrm>
            <a:off x="2723660" y="3187510"/>
            <a:ext cx="8447429" cy="1642335"/>
          </a:xfrm>
          <a:prstGeom prst="rect">
            <a:avLst/>
          </a:prstGeom>
          <a:noFill/>
          <a:ln w="19050" cap="flat" cmpd="sng" algn="ctr">
            <a:solidFill>
              <a:srgbClr val="F862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bg1"/>
              </a:solidFill>
              <a:effectLst/>
              <a:uLnTx/>
              <a:uFillTx/>
            </a:endParaRPr>
          </a:p>
        </p:txBody>
      </p:sp>
      <p:sp>
        <p:nvSpPr>
          <p:cNvPr id="60" name="Rechteck 59">
            <a:extLst>
              <a:ext uri="{FF2B5EF4-FFF2-40B4-BE49-F238E27FC236}">
                <a16:creationId xmlns:a16="http://schemas.microsoft.com/office/drawing/2014/main" id="{B7485B41-8473-4A88-9EB2-5D74F2B893B2}"/>
              </a:ext>
            </a:extLst>
          </p:cNvPr>
          <p:cNvSpPr/>
          <p:nvPr/>
        </p:nvSpPr>
        <p:spPr>
          <a:xfrm>
            <a:off x="2281611" y="2101562"/>
            <a:ext cx="8889478" cy="1085823"/>
          </a:xfrm>
          <a:prstGeom prst="rect">
            <a:avLst/>
          </a:prstGeom>
          <a:noFill/>
          <a:ln w="19050" cap="flat" cmpd="sng" algn="ctr">
            <a:solidFill>
              <a:srgbClr val="A6276F"/>
            </a:solidFill>
            <a:prstDash val="solid"/>
            <a:miter lim="800000"/>
          </a:ln>
          <a:effectLst/>
        </p:spPr>
        <p:txBody>
          <a:bodyPr lIns="540000" rIns="108000" rtlCol="0" anchor="ctr"/>
          <a:lstStyle/>
          <a:p>
            <a:pPr marL="171450" indent="-171450" defTabSz="914400" fontAlgn="base">
              <a:spcBef>
                <a:spcPct val="0"/>
              </a:spcBef>
              <a:spcAft>
                <a:spcPct val="0"/>
              </a:spcAft>
              <a:buClr>
                <a:srgbClr val="000000"/>
              </a:buClr>
              <a:buFont typeface="Arial" panose="020B0604020202020204" pitchFamily="34" charset="0"/>
              <a:buChar char="•"/>
              <a:defRPr/>
            </a:pPr>
            <a:endParaRPr lang="de-DE" sz="900" kern="0" dirty="0">
              <a:solidFill>
                <a:schemeClr val="bg1"/>
              </a:solidFill>
              <a:cs typeface="Arial" pitchFamily="34" charset="0"/>
            </a:endParaRPr>
          </a:p>
        </p:txBody>
      </p:sp>
      <p:grpSp>
        <p:nvGrpSpPr>
          <p:cNvPr id="61" name="Gruppieren 60">
            <a:extLst>
              <a:ext uri="{FF2B5EF4-FFF2-40B4-BE49-F238E27FC236}">
                <a16:creationId xmlns:a16="http://schemas.microsoft.com/office/drawing/2014/main" id="{3BBE90B9-46B2-4076-B54A-A2E37A6D3D92}"/>
              </a:ext>
            </a:extLst>
          </p:cNvPr>
          <p:cNvGrpSpPr/>
          <p:nvPr/>
        </p:nvGrpSpPr>
        <p:grpSpPr>
          <a:xfrm>
            <a:off x="479425" y="2092161"/>
            <a:ext cx="3604374" cy="4431494"/>
            <a:chOff x="3041916" y="1951941"/>
            <a:chExt cx="4676646" cy="4035886"/>
          </a:xfrm>
        </p:grpSpPr>
        <p:sp>
          <p:nvSpPr>
            <p:cNvPr id="62" name="Gleichschenkliges Dreieck 61">
              <a:extLst>
                <a:ext uri="{FF2B5EF4-FFF2-40B4-BE49-F238E27FC236}">
                  <a16:creationId xmlns:a16="http://schemas.microsoft.com/office/drawing/2014/main" id="{0496FFFA-39FE-4F33-B36F-92DD38129B00}"/>
                </a:ext>
              </a:extLst>
            </p:cNvPr>
            <p:cNvSpPr/>
            <p:nvPr/>
          </p:nvSpPr>
          <p:spPr>
            <a:xfrm>
              <a:off x="3041916" y="1956236"/>
              <a:ext cx="4676646" cy="4031591"/>
            </a:xfrm>
            <a:prstGeom prst="triangle">
              <a:avLst/>
            </a:prstGeom>
            <a:solidFill>
              <a:srgbClr val="FA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bg1"/>
                </a:solidFill>
                <a:effectLst/>
                <a:uLnTx/>
                <a:uFillTx/>
              </a:endParaRPr>
            </a:p>
          </p:txBody>
        </p:sp>
        <p:sp>
          <p:nvSpPr>
            <p:cNvPr id="63" name="Gleichschenkliges Dreieck 62">
              <a:extLst>
                <a:ext uri="{FF2B5EF4-FFF2-40B4-BE49-F238E27FC236}">
                  <a16:creationId xmlns:a16="http://schemas.microsoft.com/office/drawing/2014/main" id="{170DC4D4-22CE-48B1-9C3E-3B8F75AFF81E}"/>
                </a:ext>
              </a:extLst>
            </p:cNvPr>
            <p:cNvSpPr/>
            <p:nvPr/>
          </p:nvSpPr>
          <p:spPr>
            <a:xfrm>
              <a:off x="3941657" y="1956236"/>
              <a:ext cx="2877165" cy="2480315"/>
            </a:xfrm>
            <a:prstGeom prst="triangle">
              <a:avLst/>
            </a:prstGeom>
            <a:solidFill>
              <a:srgbClr val="F86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bg1"/>
                </a:solidFill>
                <a:effectLst/>
                <a:uLnTx/>
                <a:uFillTx/>
              </a:endParaRPr>
            </a:p>
          </p:txBody>
        </p:sp>
        <p:sp>
          <p:nvSpPr>
            <p:cNvPr id="64" name="Gleichschenkliges Dreieck 63">
              <a:extLst>
                <a:ext uri="{FF2B5EF4-FFF2-40B4-BE49-F238E27FC236}">
                  <a16:creationId xmlns:a16="http://schemas.microsoft.com/office/drawing/2014/main" id="{DA2663E3-EC1D-4744-8F80-D85FE01E9234}"/>
                </a:ext>
              </a:extLst>
            </p:cNvPr>
            <p:cNvSpPr/>
            <p:nvPr/>
          </p:nvSpPr>
          <p:spPr>
            <a:xfrm>
              <a:off x="4806683" y="1951941"/>
              <a:ext cx="1147112" cy="988890"/>
            </a:xfrm>
            <a:prstGeom prst="triangl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bg1"/>
                </a:solidFill>
                <a:effectLst/>
                <a:uLnTx/>
                <a:uFillTx/>
              </a:endParaRPr>
            </a:p>
          </p:txBody>
        </p:sp>
      </p:grpSp>
      <p:cxnSp>
        <p:nvCxnSpPr>
          <p:cNvPr id="65" name="Gerade Verbindung 36">
            <a:extLst>
              <a:ext uri="{FF2B5EF4-FFF2-40B4-BE49-F238E27FC236}">
                <a16:creationId xmlns:a16="http://schemas.microsoft.com/office/drawing/2014/main" id="{D71E3B4C-D0B8-42C5-9D19-DD225F23E594}"/>
              </a:ext>
            </a:extLst>
          </p:cNvPr>
          <p:cNvCxnSpPr/>
          <p:nvPr/>
        </p:nvCxnSpPr>
        <p:spPr bwMode="auto">
          <a:xfrm flipV="1">
            <a:off x="2320737" y="5507723"/>
            <a:ext cx="1" cy="734287"/>
          </a:xfrm>
          <a:prstGeom prst="line">
            <a:avLst/>
          </a:prstGeom>
          <a:solidFill>
            <a:sysClr val="window" lastClr="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Gleichschenkliges Dreieck 65">
            <a:extLst>
              <a:ext uri="{FF2B5EF4-FFF2-40B4-BE49-F238E27FC236}">
                <a16:creationId xmlns:a16="http://schemas.microsoft.com/office/drawing/2014/main" id="{AB806406-8C8B-442B-B346-D81DC7B5C841}"/>
              </a:ext>
            </a:extLst>
          </p:cNvPr>
          <p:cNvSpPr/>
          <p:nvPr/>
        </p:nvSpPr>
        <p:spPr>
          <a:xfrm>
            <a:off x="1841075" y="2093389"/>
            <a:ext cx="884100" cy="1085823"/>
          </a:xfrm>
          <a:prstGeom prst="triangle">
            <a:avLst/>
          </a:prstGeom>
          <a:solidFill>
            <a:srgbClr val="A627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bg1"/>
              </a:solidFill>
              <a:effectLst/>
              <a:uLnTx/>
              <a:uFillTx/>
            </a:endParaRPr>
          </a:p>
        </p:txBody>
      </p:sp>
      <p:sp>
        <p:nvSpPr>
          <p:cNvPr id="67" name="Rechteck 66">
            <a:hlinkClick r:id="" action="ppaction://noaction"/>
            <a:extLst>
              <a:ext uri="{FF2B5EF4-FFF2-40B4-BE49-F238E27FC236}">
                <a16:creationId xmlns:a16="http://schemas.microsoft.com/office/drawing/2014/main" id="{989F1167-F4FE-4848-8E6C-A57E943FAE54}"/>
              </a:ext>
            </a:extLst>
          </p:cNvPr>
          <p:cNvSpPr/>
          <p:nvPr/>
        </p:nvSpPr>
        <p:spPr>
          <a:xfrm>
            <a:off x="1913437" y="2819237"/>
            <a:ext cx="759244" cy="283854"/>
          </a:xfrm>
          <a:prstGeom prst="rect">
            <a:avLst/>
          </a:prstGeom>
        </p:spPr>
        <p:txBody>
          <a:bodyPr wrap="none">
            <a:spAutoFit/>
          </a:bodyPr>
          <a:lstStyle/>
          <a:p>
            <a:pPr algn="ctr" defTabSz="914400" fontAlgn="base">
              <a:spcBef>
                <a:spcPct val="0"/>
              </a:spcBef>
              <a:spcAft>
                <a:spcPct val="0"/>
              </a:spcAft>
              <a:defRPr/>
            </a:pPr>
            <a:r>
              <a:rPr lang="de-DE" altLang="de-DE" sz="1200" b="1" kern="0" dirty="0">
                <a:cs typeface="Arial" pitchFamily="34" charset="0"/>
              </a:rPr>
              <a:t>Inhaber</a:t>
            </a:r>
          </a:p>
        </p:txBody>
      </p:sp>
      <p:cxnSp>
        <p:nvCxnSpPr>
          <p:cNvPr id="68" name="Gerade Verbindung 79">
            <a:extLst>
              <a:ext uri="{FF2B5EF4-FFF2-40B4-BE49-F238E27FC236}">
                <a16:creationId xmlns:a16="http://schemas.microsoft.com/office/drawing/2014/main" id="{FB8BB520-68BF-4BB0-9421-603F87A4DD5E}"/>
              </a:ext>
            </a:extLst>
          </p:cNvPr>
          <p:cNvCxnSpPr>
            <a:cxnSpLocks/>
          </p:cNvCxnSpPr>
          <p:nvPr/>
        </p:nvCxnSpPr>
        <p:spPr bwMode="auto">
          <a:xfrm flipV="1">
            <a:off x="7217206" y="3590766"/>
            <a:ext cx="0" cy="1082453"/>
          </a:xfrm>
          <a:prstGeom prst="line">
            <a:avLst/>
          </a:prstGeom>
          <a:solidFill>
            <a:sysClr val="window" lastClr="FFFFFF"/>
          </a:solidFill>
          <a:ln w="12700" cap="flat" cmpd="sng" algn="ctr">
            <a:solidFill>
              <a:srgbClr val="49648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9" name="Rechteck 68">
            <a:hlinkClick r:id="" action="ppaction://noaction"/>
            <a:extLst>
              <a:ext uri="{FF2B5EF4-FFF2-40B4-BE49-F238E27FC236}">
                <a16:creationId xmlns:a16="http://schemas.microsoft.com/office/drawing/2014/main" id="{19959785-50B7-449C-A339-EDF4DBDEFFE7}"/>
              </a:ext>
            </a:extLst>
          </p:cNvPr>
          <p:cNvSpPr/>
          <p:nvPr/>
        </p:nvSpPr>
        <p:spPr>
          <a:xfrm rot="17512715">
            <a:off x="275829" y="3875849"/>
            <a:ext cx="2117734" cy="287529"/>
          </a:xfrm>
          <a:prstGeom prst="rect">
            <a:avLst/>
          </a:prstGeom>
        </p:spPr>
        <p:txBody>
          <a:bodyPr wrap="none">
            <a:spAutoFit/>
          </a:bodyPr>
          <a:lstStyle/>
          <a:p>
            <a:pPr algn="ctr" defTabSz="914400" fontAlgn="base">
              <a:spcBef>
                <a:spcPct val="0"/>
              </a:spcBef>
              <a:spcAft>
                <a:spcPct val="0"/>
              </a:spcAft>
              <a:defRPr/>
            </a:pPr>
            <a:r>
              <a:rPr lang="de-DE" altLang="de-DE" sz="1200" b="1" kern="0" dirty="0">
                <a:solidFill>
                  <a:schemeClr val="bg1"/>
                </a:solidFill>
                <a:cs typeface="Arial" pitchFamily="34" charset="0"/>
              </a:rPr>
              <a:t>Allianz Vorsorgekonzepte</a:t>
            </a:r>
            <a:endParaRPr lang="de-DE" sz="1200" b="1" kern="0" dirty="0">
              <a:solidFill>
                <a:schemeClr val="bg1"/>
              </a:solidFill>
              <a:cs typeface="Arial" pitchFamily="34" charset="0"/>
            </a:endParaRPr>
          </a:p>
        </p:txBody>
      </p:sp>
      <p:cxnSp>
        <p:nvCxnSpPr>
          <p:cNvPr id="70" name="Gerade Verbindung mit Pfeil 69">
            <a:extLst>
              <a:ext uri="{FF2B5EF4-FFF2-40B4-BE49-F238E27FC236}">
                <a16:creationId xmlns:a16="http://schemas.microsoft.com/office/drawing/2014/main" id="{7D793AA3-9D3B-46FF-9610-ABB9E440E1FB}"/>
              </a:ext>
            </a:extLst>
          </p:cNvPr>
          <p:cNvCxnSpPr>
            <a:stCxn id="62" idx="2"/>
          </p:cNvCxnSpPr>
          <p:nvPr/>
        </p:nvCxnSpPr>
        <p:spPr>
          <a:xfrm flipV="1">
            <a:off x="479425" y="2092161"/>
            <a:ext cx="1802186" cy="4431494"/>
          </a:xfrm>
          <a:prstGeom prst="straightConnector1">
            <a:avLst/>
          </a:prstGeom>
          <a:noFill/>
          <a:ln w="28575" cap="flat" cmpd="sng" algn="ctr">
            <a:solidFill>
              <a:schemeClr val="bg1"/>
            </a:solidFill>
            <a:prstDash val="solid"/>
            <a:miter lim="800000"/>
            <a:tailEnd type="arrow"/>
          </a:ln>
          <a:effectLst/>
        </p:spPr>
      </p:cxnSp>
      <p:cxnSp>
        <p:nvCxnSpPr>
          <p:cNvPr id="71" name="Gerade Verbindung 53">
            <a:extLst>
              <a:ext uri="{FF2B5EF4-FFF2-40B4-BE49-F238E27FC236}">
                <a16:creationId xmlns:a16="http://schemas.microsoft.com/office/drawing/2014/main" id="{43AACB73-D75A-4F2E-BA7B-2EF69B52FFFE}"/>
              </a:ext>
            </a:extLst>
          </p:cNvPr>
          <p:cNvCxnSpPr>
            <a:cxnSpLocks/>
          </p:cNvCxnSpPr>
          <p:nvPr/>
        </p:nvCxnSpPr>
        <p:spPr bwMode="auto">
          <a:xfrm flipV="1">
            <a:off x="7245089" y="5208871"/>
            <a:ext cx="0" cy="1163129"/>
          </a:xfrm>
          <a:prstGeom prst="line">
            <a:avLst/>
          </a:prstGeom>
          <a:solidFill>
            <a:sysClr val="window" lastClr="FFFFFF"/>
          </a:solidFill>
          <a:ln w="12700" cap="flat" cmpd="sng" algn="ctr">
            <a:solidFill>
              <a:srgbClr val="49648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Rechteck 71">
            <a:hlinkClick r:id="" action="ppaction://noaction"/>
            <a:extLst>
              <a:ext uri="{FF2B5EF4-FFF2-40B4-BE49-F238E27FC236}">
                <a16:creationId xmlns:a16="http://schemas.microsoft.com/office/drawing/2014/main" id="{4F04217A-EDE9-476F-9E32-A2301E8EF55A}"/>
              </a:ext>
            </a:extLst>
          </p:cNvPr>
          <p:cNvSpPr/>
          <p:nvPr/>
        </p:nvSpPr>
        <p:spPr>
          <a:xfrm>
            <a:off x="970620" y="3941449"/>
            <a:ext cx="2443744" cy="283854"/>
          </a:xfrm>
          <a:prstGeom prst="rect">
            <a:avLst/>
          </a:prstGeom>
        </p:spPr>
        <p:txBody>
          <a:bodyPr wrap="square">
            <a:spAutoFit/>
          </a:bodyPr>
          <a:lstStyle/>
          <a:p>
            <a:pPr algn="ctr" defTabSz="1218682" fontAlgn="base">
              <a:spcBef>
                <a:spcPct val="0"/>
              </a:spcBef>
              <a:spcAft>
                <a:spcPct val="0"/>
              </a:spcAft>
            </a:pPr>
            <a:r>
              <a:rPr lang="de-DE" altLang="de-DE" sz="1200" b="1" dirty="0">
                <a:cs typeface="Arial" pitchFamily="34" charset="0"/>
              </a:rPr>
              <a:t>Speziallösungen</a:t>
            </a:r>
          </a:p>
        </p:txBody>
      </p:sp>
      <p:sp>
        <p:nvSpPr>
          <p:cNvPr id="73" name="Rechteck 72">
            <a:extLst>
              <a:ext uri="{FF2B5EF4-FFF2-40B4-BE49-F238E27FC236}">
                <a16:creationId xmlns:a16="http://schemas.microsoft.com/office/drawing/2014/main" id="{B24E7CDE-6BD6-42A1-B102-BBC029B2A94F}"/>
              </a:ext>
            </a:extLst>
          </p:cNvPr>
          <p:cNvSpPr/>
          <p:nvPr/>
        </p:nvSpPr>
        <p:spPr>
          <a:xfrm>
            <a:off x="5062161" y="4875302"/>
            <a:ext cx="4043236" cy="276999"/>
          </a:xfrm>
          <a:prstGeom prst="rect">
            <a:avLst/>
          </a:prstGeom>
        </p:spPr>
        <p:txBody>
          <a:bodyPr wrap="square">
            <a:spAutoFit/>
          </a:bodyPr>
          <a:lstStyle/>
          <a:p>
            <a:pPr algn="ctr" defTabSz="1218682" fontAlgn="base">
              <a:spcBef>
                <a:spcPct val="0"/>
              </a:spcBef>
              <a:spcAft>
                <a:spcPct val="0"/>
              </a:spcAft>
            </a:pPr>
            <a:r>
              <a:rPr lang="de-DE" altLang="de-DE" sz="1200" b="1" dirty="0">
                <a:solidFill>
                  <a:schemeClr val="bg1"/>
                </a:solidFill>
                <a:cs typeface="Arial" pitchFamily="34" charset="0"/>
              </a:rPr>
              <a:t>Die beiden Basis-Modelle für eine erfolgreiche bAV</a:t>
            </a:r>
            <a:endParaRPr lang="de-DE" sz="1200" b="1" dirty="0">
              <a:solidFill>
                <a:schemeClr val="bg1"/>
              </a:solidFill>
              <a:cs typeface="Arial" pitchFamily="34" charset="0"/>
            </a:endParaRPr>
          </a:p>
        </p:txBody>
      </p:sp>
      <p:sp>
        <p:nvSpPr>
          <p:cNvPr id="74" name="Rechteck 73">
            <a:extLst>
              <a:ext uri="{FF2B5EF4-FFF2-40B4-BE49-F238E27FC236}">
                <a16:creationId xmlns:a16="http://schemas.microsoft.com/office/drawing/2014/main" id="{FDAF89B4-D933-40B4-8A05-076AB50260B5}"/>
              </a:ext>
            </a:extLst>
          </p:cNvPr>
          <p:cNvSpPr/>
          <p:nvPr/>
        </p:nvSpPr>
        <p:spPr>
          <a:xfrm>
            <a:off x="4179302" y="3554020"/>
            <a:ext cx="2510103" cy="1169551"/>
          </a:xfrm>
          <a:prstGeom prst="rect">
            <a:avLst/>
          </a:prstGeom>
        </p:spPr>
        <p:txBody>
          <a:bodyPr wrap="square" anchor="ctr">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a:ln>
                  <a:noFill/>
                </a:ln>
                <a:solidFill>
                  <a:schemeClr val="bg1"/>
                </a:solidFill>
                <a:effectLst/>
                <a:uLnTx/>
                <a:uFillTx/>
              </a:rPr>
              <a:t>Lösungen für spezielle Zielgruppen</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 Spitzenkräfte mit hohem Einkommen</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 Minijobber</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 Mitarbeitender Ehegatte</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 Mitarbeiter ohne BU-Vorsorge</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 Arbeitnehmer über 50 Jahre</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 Berufseinsteiger/Auszubildende</a:t>
            </a:r>
            <a:endParaRPr kumimoji="0" lang="de-DE" sz="1000" b="0" i="0" u="none" strike="noStrike" kern="0" cap="none" spc="0" normalizeH="0" baseline="0" noProof="0" dirty="0">
              <a:ln>
                <a:noFill/>
              </a:ln>
              <a:solidFill>
                <a:schemeClr val="bg1"/>
              </a:solidFill>
              <a:effectLst/>
              <a:uLnTx/>
              <a:uFillTx/>
              <a:cs typeface="Arial" pitchFamily="34" charset="0"/>
            </a:endParaRPr>
          </a:p>
        </p:txBody>
      </p:sp>
      <p:sp>
        <p:nvSpPr>
          <p:cNvPr id="75" name="Rechteck 74">
            <a:extLst>
              <a:ext uri="{FF2B5EF4-FFF2-40B4-BE49-F238E27FC236}">
                <a16:creationId xmlns:a16="http://schemas.microsoft.com/office/drawing/2014/main" id="{B6C47E0F-682F-40D3-8FBB-2B8E7DBC7C80}"/>
              </a:ext>
            </a:extLst>
          </p:cNvPr>
          <p:cNvSpPr/>
          <p:nvPr/>
        </p:nvSpPr>
        <p:spPr>
          <a:xfrm>
            <a:off x="2471884" y="5628319"/>
            <a:ext cx="1252415" cy="473090"/>
          </a:xfrm>
          <a:prstGeom prst="rect">
            <a:avLst/>
          </a:prstGeom>
        </p:spPr>
        <p:txBody>
          <a:bodyPr wrap="square">
            <a:spAutoFit/>
          </a:bodyPr>
          <a:lstStyle/>
          <a:p>
            <a:pPr algn="ctr" defTabSz="1218682" fontAlgn="base">
              <a:spcBef>
                <a:spcPct val="0"/>
              </a:spcBef>
              <a:spcAft>
                <a:spcPct val="0"/>
              </a:spcAft>
            </a:pPr>
            <a:r>
              <a:rPr lang="de-DE" altLang="de-DE" sz="1200" b="1" dirty="0">
                <a:cs typeface="Arial" pitchFamily="34" charset="0"/>
              </a:rPr>
              <a:t>Arbeitgeber-</a:t>
            </a:r>
            <a:br>
              <a:rPr lang="de-DE" altLang="de-DE" sz="1200" b="1" dirty="0">
                <a:cs typeface="Arial" pitchFamily="34" charset="0"/>
              </a:rPr>
            </a:br>
            <a:r>
              <a:rPr lang="de-DE" altLang="de-DE" sz="1200" b="1" dirty="0">
                <a:cs typeface="Arial" pitchFamily="34" charset="0"/>
              </a:rPr>
              <a:t>finanzierung</a:t>
            </a:r>
          </a:p>
        </p:txBody>
      </p:sp>
      <p:sp>
        <p:nvSpPr>
          <p:cNvPr id="76" name="Rechteck 75">
            <a:hlinkClick r:id="" action="ppaction://noaction"/>
            <a:extLst>
              <a:ext uri="{FF2B5EF4-FFF2-40B4-BE49-F238E27FC236}">
                <a16:creationId xmlns:a16="http://schemas.microsoft.com/office/drawing/2014/main" id="{FD89133B-FDD4-4B49-AE8B-54B462A52DC5}"/>
              </a:ext>
            </a:extLst>
          </p:cNvPr>
          <p:cNvSpPr/>
          <p:nvPr/>
        </p:nvSpPr>
        <p:spPr>
          <a:xfrm>
            <a:off x="797311" y="5628319"/>
            <a:ext cx="1395181" cy="473090"/>
          </a:xfrm>
          <a:prstGeom prst="rect">
            <a:avLst/>
          </a:prstGeom>
        </p:spPr>
        <p:txBody>
          <a:bodyPr wrap="square">
            <a:spAutoFit/>
          </a:bodyPr>
          <a:lstStyle/>
          <a:p>
            <a:pPr algn="ctr" defTabSz="1218682" fontAlgn="base">
              <a:spcBef>
                <a:spcPct val="0"/>
              </a:spcBef>
              <a:spcAft>
                <a:spcPct val="0"/>
              </a:spcAft>
            </a:pPr>
            <a:r>
              <a:rPr lang="de-DE" altLang="de-DE" sz="1200" b="1" dirty="0">
                <a:cs typeface="Arial" pitchFamily="34" charset="0"/>
              </a:rPr>
              <a:t>Arbeitnehmer- finanzierung</a:t>
            </a:r>
          </a:p>
        </p:txBody>
      </p:sp>
      <p:sp>
        <p:nvSpPr>
          <p:cNvPr id="77" name="Rechteck 76">
            <a:hlinkClick r:id="" action="ppaction://noaction"/>
            <a:extLst>
              <a:ext uri="{FF2B5EF4-FFF2-40B4-BE49-F238E27FC236}">
                <a16:creationId xmlns:a16="http://schemas.microsoft.com/office/drawing/2014/main" id="{32A0CE0F-CEC5-40F7-838D-CBD72E33A884}"/>
              </a:ext>
            </a:extLst>
          </p:cNvPr>
          <p:cNvSpPr/>
          <p:nvPr/>
        </p:nvSpPr>
        <p:spPr>
          <a:xfrm>
            <a:off x="5322448" y="3236100"/>
            <a:ext cx="3522662" cy="276999"/>
          </a:xfrm>
          <a:prstGeom prst="rect">
            <a:avLst/>
          </a:prstGeom>
        </p:spPr>
        <p:txBody>
          <a:bodyPr wrap="square">
            <a:spAutoFit/>
          </a:bodyPr>
          <a:lstStyle/>
          <a:p>
            <a:pPr algn="ctr" defTabSz="1218682" fontAlgn="base">
              <a:spcBef>
                <a:spcPct val="0"/>
              </a:spcBef>
              <a:spcAft>
                <a:spcPct val="0"/>
              </a:spcAft>
            </a:pPr>
            <a:r>
              <a:rPr lang="de-DE" altLang="de-DE" sz="1200" b="1" dirty="0">
                <a:solidFill>
                  <a:schemeClr val="bg1"/>
                </a:solidFill>
                <a:cs typeface="Arial" pitchFamily="34" charset="0"/>
              </a:rPr>
              <a:t>Speziallösungen für individuelle Bedürfnisse</a:t>
            </a:r>
          </a:p>
        </p:txBody>
      </p:sp>
      <p:sp>
        <p:nvSpPr>
          <p:cNvPr id="78" name="Rechteck 77">
            <a:extLst>
              <a:ext uri="{FF2B5EF4-FFF2-40B4-BE49-F238E27FC236}">
                <a16:creationId xmlns:a16="http://schemas.microsoft.com/office/drawing/2014/main" id="{07D0D079-5AC7-4F0D-8B2A-87AC0288A74A}"/>
              </a:ext>
            </a:extLst>
          </p:cNvPr>
          <p:cNvSpPr/>
          <p:nvPr/>
        </p:nvSpPr>
        <p:spPr>
          <a:xfrm>
            <a:off x="7537040" y="3563707"/>
            <a:ext cx="2702939" cy="707886"/>
          </a:xfrm>
          <a:prstGeom prst="rect">
            <a:avLst/>
          </a:prstGeom>
        </p:spPr>
        <p:txBody>
          <a:bodyPr wrap="square" anchor="ctr">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a:ln>
                  <a:noFill/>
                </a:ln>
                <a:solidFill>
                  <a:schemeClr val="bg1"/>
                </a:solidFill>
                <a:effectLst/>
                <a:uLnTx/>
                <a:uFillTx/>
              </a:rPr>
              <a:t>Anlassbezogene Lösungen</a:t>
            </a:r>
          </a:p>
          <a:p>
            <a:pPr marL="0" marR="0" lvl="0" indent="0" defTabSz="1218682" eaLnBrk="1" fontAlgn="auto" latinLnBrk="0" hangingPunct="1">
              <a:lnSpc>
                <a:spcPct val="100000"/>
              </a:lnSpc>
              <a:spcBef>
                <a:spcPts val="0"/>
              </a:spcBef>
              <a:spcAft>
                <a:spcPts val="0"/>
              </a:spcAft>
              <a:buClrTx/>
              <a:buSzTx/>
              <a:buFontTx/>
              <a:buNone/>
              <a:tabLst>
                <a:tab pos="90488" algn="l"/>
                <a:tab pos="179388" algn="l"/>
                <a:tab pos="719138" algn="l"/>
              </a:tabLst>
              <a:defRPr/>
            </a:pPr>
            <a:r>
              <a:rPr kumimoji="0" lang="de-DE" sz="1000" b="0" i="0" u="none" strike="noStrike" kern="0" cap="none" spc="0" normalizeH="0" baseline="0" noProof="0" dirty="0">
                <a:ln>
                  <a:noFill/>
                </a:ln>
                <a:solidFill>
                  <a:schemeClr val="bg1"/>
                </a:solidFill>
                <a:effectLst/>
                <a:uLnTx/>
                <a:uFillTx/>
              </a:rPr>
              <a:t>• 	Abfindungszahlungen optimieren</a:t>
            </a:r>
          </a:p>
          <a:p>
            <a:pPr marL="0" marR="0" lvl="0" indent="0" defTabSz="1218682" eaLnBrk="1" fontAlgn="auto" latinLnBrk="0" hangingPunct="1">
              <a:lnSpc>
                <a:spcPct val="100000"/>
              </a:lnSpc>
              <a:spcBef>
                <a:spcPts val="0"/>
              </a:spcBef>
              <a:spcAft>
                <a:spcPts val="0"/>
              </a:spcAft>
              <a:buClrTx/>
              <a:buSzTx/>
              <a:buFontTx/>
              <a:buNone/>
              <a:tabLst>
                <a:tab pos="90488" algn="l"/>
              </a:tabLst>
              <a:defRPr/>
            </a:pPr>
            <a:r>
              <a:rPr kumimoji="0" lang="de-DE" sz="1000" b="0" i="0" u="none" strike="noStrike" kern="0" cap="none" spc="0" normalizeH="0" baseline="0" noProof="0" dirty="0">
                <a:ln>
                  <a:noFill/>
                </a:ln>
                <a:solidFill>
                  <a:schemeClr val="bg1"/>
                </a:solidFill>
                <a:effectLst/>
                <a:uLnTx/>
                <a:uFillTx/>
              </a:rPr>
              <a:t>• 	Arbeitnehmer mit Altersteilzeit, </a:t>
            </a:r>
          </a:p>
          <a:p>
            <a:pPr marL="0" marR="0" lvl="0" indent="0" defTabSz="1218682" eaLnBrk="1" fontAlgn="auto" latinLnBrk="0" hangingPunct="1">
              <a:lnSpc>
                <a:spcPct val="100000"/>
              </a:lnSpc>
              <a:spcBef>
                <a:spcPts val="0"/>
              </a:spcBef>
              <a:spcAft>
                <a:spcPts val="0"/>
              </a:spcAft>
              <a:buClrTx/>
              <a:buSzTx/>
              <a:buFontTx/>
              <a:buNone/>
              <a:tabLst>
                <a:tab pos="90488" algn="l"/>
              </a:tabLst>
              <a:defRPr/>
            </a:pPr>
            <a:r>
              <a:rPr kumimoji="0" lang="de-DE" sz="1000" b="0" i="0" u="none" strike="noStrike" kern="0" cap="none" spc="0" normalizeH="0" baseline="0" noProof="0" dirty="0">
                <a:ln>
                  <a:noFill/>
                </a:ln>
                <a:solidFill>
                  <a:schemeClr val="bg1"/>
                </a:solidFill>
                <a:effectLst/>
                <a:uLnTx/>
                <a:uFillTx/>
              </a:rPr>
              <a:t>   Vorruhestand oder Freistellungen</a:t>
            </a:r>
          </a:p>
        </p:txBody>
      </p:sp>
      <p:sp>
        <p:nvSpPr>
          <p:cNvPr id="79" name="Rechteck 78">
            <a:hlinkClick r:id="" action="ppaction://noaction"/>
            <a:extLst>
              <a:ext uri="{FF2B5EF4-FFF2-40B4-BE49-F238E27FC236}">
                <a16:creationId xmlns:a16="http://schemas.microsoft.com/office/drawing/2014/main" id="{472918A8-1FCA-46E3-85B3-1BF29A778285}"/>
              </a:ext>
            </a:extLst>
          </p:cNvPr>
          <p:cNvSpPr/>
          <p:nvPr/>
        </p:nvSpPr>
        <p:spPr>
          <a:xfrm>
            <a:off x="3029182" y="2191981"/>
            <a:ext cx="6312399" cy="276999"/>
          </a:xfrm>
          <a:prstGeom prst="rect">
            <a:avLst/>
          </a:prstGeom>
        </p:spPr>
        <p:txBody>
          <a:bodyPr wrap="square">
            <a:spAutoFit/>
          </a:bodyPr>
          <a:lstStyle/>
          <a:p>
            <a:pPr algn="ctr" defTabSz="1218682" fontAlgn="base">
              <a:spcBef>
                <a:spcPct val="0"/>
              </a:spcBef>
              <a:spcAft>
                <a:spcPct val="0"/>
              </a:spcAft>
              <a:buClr>
                <a:srgbClr val="113388"/>
              </a:buClr>
            </a:pPr>
            <a:r>
              <a:rPr lang="de-DE" sz="1200" b="1" dirty="0">
                <a:solidFill>
                  <a:schemeClr val="bg1"/>
                </a:solidFill>
                <a:cs typeface="Arial" pitchFamily="34" charset="0"/>
              </a:rPr>
              <a:t>Vorsorgelösungen für Unternehmer</a:t>
            </a:r>
            <a:endParaRPr lang="de-DE" altLang="de-DE" sz="1200" b="1" dirty="0">
              <a:solidFill>
                <a:schemeClr val="bg1"/>
              </a:solidFill>
              <a:cs typeface="Arial" pitchFamily="34" charset="0"/>
            </a:endParaRPr>
          </a:p>
        </p:txBody>
      </p:sp>
      <p:sp>
        <p:nvSpPr>
          <p:cNvPr id="80" name="Rechteck 79">
            <a:extLst>
              <a:ext uri="{FF2B5EF4-FFF2-40B4-BE49-F238E27FC236}">
                <a16:creationId xmlns:a16="http://schemas.microsoft.com/office/drawing/2014/main" id="{7798E05C-D8DF-48C8-90A6-538FDD097416}"/>
              </a:ext>
            </a:extLst>
          </p:cNvPr>
          <p:cNvSpPr/>
          <p:nvPr/>
        </p:nvSpPr>
        <p:spPr>
          <a:xfrm>
            <a:off x="4122925" y="5202271"/>
            <a:ext cx="2980733" cy="1169551"/>
          </a:xfrm>
          <a:prstGeom prst="rect">
            <a:avLst/>
          </a:prstGeom>
        </p:spPr>
        <p:txBody>
          <a:bodyPr wrap="square" anchor="t">
            <a:spAutoFit/>
          </a:bodyPr>
          <a:lstStyle/>
          <a:p>
            <a:pPr marL="0" marR="0" lvl="0" indent="0" defTabSz="1218682" eaLnBrk="1" fontAlgn="auto" latinLnBrk="0" hangingPunct="1">
              <a:lnSpc>
                <a:spcPct val="100000"/>
              </a:lnSpc>
              <a:spcBef>
                <a:spcPts val="0"/>
              </a:spcBef>
              <a:spcAft>
                <a:spcPts val="0"/>
              </a:spcAft>
              <a:buClrTx/>
              <a:buSzTx/>
              <a:buFont typeface="Wingdings" pitchFamily="2" charset="2"/>
              <a:buNone/>
              <a:tabLst/>
              <a:defRPr/>
            </a:pPr>
            <a:r>
              <a:rPr kumimoji="0" lang="de-DE" sz="1000" b="1" i="0" u="none" strike="noStrike" kern="0" cap="none" spc="0" normalizeH="0" baseline="0" noProof="0" dirty="0">
                <a:ln>
                  <a:noFill/>
                </a:ln>
                <a:solidFill>
                  <a:schemeClr val="bg1"/>
                </a:solidFill>
                <a:effectLst/>
                <a:uLnTx/>
                <a:uFillTx/>
              </a:rPr>
              <a:t>Arbeitnehmerfinanzierung als Grundbaustein</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0" cap="none" spc="0" normalizeH="0" baseline="0" noProof="0" dirty="0">
                <a:ln>
                  <a:noFill/>
                </a:ln>
                <a:solidFill>
                  <a:schemeClr val="bg1"/>
                </a:solidFill>
                <a:effectLst/>
                <a:uLnTx/>
                <a:uFillTx/>
              </a:rPr>
              <a:t>Entgeltumwandlung</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0" cap="none" spc="0" normalizeH="0" baseline="0" noProof="0" dirty="0">
                <a:ln>
                  <a:noFill/>
                </a:ln>
                <a:solidFill>
                  <a:schemeClr val="bg1"/>
                </a:solidFill>
                <a:effectLst/>
                <a:uLnTx/>
                <a:uFillTx/>
              </a:rPr>
              <a:t>VWL in bAV</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0" cap="none" spc="0" normalizeH="0" baseline="0" noProof="0" dirty="0">
                <a:ln>
                  <a:noFill/>
                </a:ln>
                <a:solidFill>
                  <a:schemeClr val="bg1"/>
                </a:solidFill>
                <a:effectLst/>
                <a:uLnTx/>
                <a:uFillTx/>
              </a:rPr>
              <a:t>Unterstützung durch Weitergabe der evtl. SV-</a:t>
            </a:r>
            <a:br>
              <a:rPr kumimoji="0" lang="de-DE" sz="1000" b="0" i="0" u="none" strike="noStrike" kern="0" cap="none" spc="0" normalizeH="0" baseline="0" noProof="0" dirty="0">
                <a:ln>
                  <a:noFill/>
                </a:ln>
                <a:solidFill>
                  <a:schemeClr val="bg1"/>
                </a:solidFill>
                <a:effectLst/>
                <a:uLnTx/>
                <a:uFillTx/>
              </a:rPr>
            </a:br>
            <a:r>
              <a:rPr kumimoji="0" lang="de-DE" sz="1000" b="0" i="0" u="none" strike="noStrike" kern="0" cap="none" spc="0" normalizeH="0" baseline="0" noProof="0" dirty="0">
                <a:ln>
                  <a:noFill/>
                </a:ln>
                <a:solidFill>
                  <a:schemeClr val="bg1"/>
                </a:solidFill>
                <a:effectLst/>
                <a:uLnTx/>
                <a:uFillTx/>
              </a:rPr>
              <a:t>Ersparnis des Arbeitgebers</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0" cap="none" spc="0" normalizeH="0" baseline="0" noProof="0" dirty="0">
                <a:ln>
                  <a:noFill/>
                </a:ln>
                <a:solidFill>
                  <a:schemeClr val="bg1"/>
                </a:solidFill>
                <a:effectLst/>
                <a:uLnTx/>
                <a:uFillTx/>
              </a:rPr>
              <a:t>Riester (in bAV bzw. ergänzendes Privatgeschäft)</a:t>
            </a:r>
            <a:endParaRPr kumimoji="0" lang="de-DE" sz="1000" b="0" i="0" u="none" strike="noStrike" kern="0" cap="none" spc="0" normalizeH="0" baseline="0" noProof="0" dirty="0">
              <a:ln>
                <a:noFill/>
              </a:ln>
              <a:solidFill>
                <a:schemeClr val="bg1"/>
              </a:solidFill>
              <a:effectLst/>
              <a:uLnTx/>
              <a:uFillTx/>
              <a:cs typeface="Arial" pitchFamily="34" charset="0"/>
            </a:endParaRPr>
          </a:p>
        </p:txBody>
      </p:sp>
      <p:sp>
        <p:nvSpPr>
          <p:cNvPr id="81" name="Rechteck 80">
            <a:extLst>
              <a:ext uri="{FF2B5EF4-FFF2-40B4-BE49-F238E27FC236}">
                <a16:creationId xmlns:a16="http://schemas.microsoft.com/office/drawing/2014/main" id="{7E6E8255-E72D-4CF7-9AA0-85499EC17563}"/>
              </a:ext>
            </a:extLst>
          </p:cNvPr>
          <p:cNvSpPr/>
          <p:nvPr/>
        </p:nvSpPr>
        <p:spPr>
          <a:xfrm>
            <a:off x="7511428" y="5181421"/>
            <a:ext cx="3659661" cy="1323439"/>
          </a:xfrm>
          <a:prstGeom prst="rect">
            <a:avLst/>
          </a:prstGeom>
        </p:spPr>
        <p:txBody>
          <a:bodyPr wrap="square" anchor="t">
            <a:spAutoFit/>
          </a:bodyPr>
          <a:lstStyle/>
          <a:p>
            <a:pPr marL="0" marR="0" lvl="0" indent="0" defTabSz="1218682" eaLnBrk="1" fontAlgn="auto" latinLnBrk="0" hangingPunct="1">
              <a:lnSpc>
                <a:spcPct val="100000"/>
              </a:lnSpc>
              <a:spcBef>
                <a:spcPts val="0"/>
              </a:spcBef>
              <a:spcAft>
                <a:spcPts val="0"/>
              </a:spcAft>
              <a:buClrTx/>
              <a:buSzTx/>
              <a:buFont typeface="Wingdings" pitchFamily="2" charset="2"/>
              <a:buNone/>
              <a:tabLst/>
              <a:defRPr/>
            </a:pPr>
            <a:r>
              <a:rPr kumimoji="0" lang="de-DE" sz="1000" b="1" i="0" u="none" strike="noStrike" kern="0" cap="none" spc="0" normalizeH="0" baseline="0" noProof="0" dirty="0">
                <a:ln>
                  <a:noFill/>
                </a:ln>
                <a:solidFill>
                  <a:schemeClr val="bg1"/>
                </a:solidFill>
                <a:effectLst/>
                <a:uLnTx/>
                <a:uFillTx/>
              </a:rPr>
              <a:t>Arbeitgeberfinanzierung als nachhaltige Zusatzleistung</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0" cap="none" spc="0" normalizeH="0" baseline="0" noProof="0" dirty="0">
                <a:ln>
                  <a:noFill/>
                </a:ln>
                <a:solidFill>
                  <a:schemeClr val="bg1"/>
                </a:solidFill>
                <a:effectLst/>
                <a:uLnTx/>
                <a:uFillTx/>
              </a:rPr>
              <a:t>Fach- und Führungskräfte optimal versorgen</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tab pos="90488" algn="l"/>
              </a:tabLst>
              <a:defRPr/>
            </a:pPr>
            <a:r>
              <a:rPr kumimoji="0" lang="de-DE" sz="1000" b="0" i="0" u="none" strike="noStrike" kern="0" cap="none" spc="0" normalizeH="0" baseline="0" noProof="0" dirty="0">
                <a:ln>
                  <a:noFill/>
                </a:ln>
                <a:solidFill>
                  <a:schemeClr val="bg1"/>
                </a:solidFill>
                <a:effectLst/>
                <a:uLnTx/>
                <a:uFillTx/>
              </a:rPr>
              <a:t>Versorgung auf dem Niveau von Großunternehmen</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tab pos="90488" algn="l"/>
              </a:tabLst>
              <a:defRPr/>
            </a:pPr>
            <a:r>
              <a:rPr kumimoji="0" lang="de-DE" sz="1000" b="0" i="0" u="none" strike="noStrike" kern="0" cap="none" spc="0" normalizeH="0" baseline="0" noProof="0" dirty="0">
                <a:ln>
                  <a:noFill/>
                </a:ln>
                <a:solidFill>
                  <a:schemeClr val="bg1"/>
                </a:solidFill>
                <a:effectLst/>
                <a:uLnTx/>
                <a:uFillTx/>
              </a:rPr>
              <a:t>Gezielt in die besten Mitarbeiter investieren</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0" cap="none" spc="0" normalizeH="0" baseline="0" noProof="0" dirty="0">
                <a:ln>
                  <a:noFill/>
                </a:ln>
                <a:solidFill>
                  <a:schemeClr val="bg1"/>
                </a:solidFill>
                <a:effectLst/>
                <a:uLnTx/>
                <a:uFillTx/>
              </a:rPr>
              <a:t>Qualifizierte Mitarbeiter binden und finden</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0" cap="none" spc="0" normalizeH="0" baseline="0" noProof="0" dirty="0">
                <a:ln>
                  <a:noFill/>
                </a:ln>
                <a:solidFill>
                  <a:schemeClr val="bg1"/>
                </a:solidFill>
                <a:effectLst/>
                <a:uLnTx/>
                <a:uFillTx/>
              </a:rPr>
              <a:t>Mitarbeiter mit Einkommen ≤2.575 € fördern</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altLang="de-DE" sz="1000" b="0" i="0" u="none" strike="noStrike" kern="0" cap="none" spc="0" normalizeH="0" baseline="0" noProof="0" dirty="0">
                <a:ln>
                  <a:noFill/>
                </a:ln>
                <a:solidFill>
                  <a:schemeClr val="bg1"/>
                </a:solidFill>
                <a:effectLst/>
                <a:uLnTx/>
                <a:uFillTx/>
              </a:rPr>
              <a:t>Stufenmodell</a:t>
            </a:r>
            <a:r>
              <a:rPr kumimoji="0" lang="de-DE" altLang="de-DE" sz="1000" b="0" i="0" u="none" strike="noStrike" kern="0" cap="none" spc="0" normalizeH="0" baseline="30000" noProof="0" dirty="0">
                <a:ln>
                  <a:noFill/>
                </a:ln>
                <a:solidFill>
                  <a:schemeClr val="bg1"/>
                </a:solidFill>
                <a:effectLst/>
                <a:uLnTx/>
                <a:uFillTx/>
              </a:rPr>
              <a:t> </a:t>
            </a:r>
            <a:r>
              <a:rPr kumimoji="0" lang="de-DE" altLang="de-DE" sz="1000" b="0" i="0" u="none" strike="noStrike" kern="0" cap="none" spc="0" normalizeH="0" baseline="0" noProof="0" dirty="0">
                <a:ln>
                  <a:noFill/>
                </a:ln>
                <a:solidFill>
                  <a:schemeClr val="bg1"/>
                </a:solidFill>
                <a:effectLst/>
                <a:uLnTx/>
                <a:uFillTx/>
              </a:rPr>
              <a:t>– ein Mittel für moderne Personalpolitik</a:t>
            </a:r>
          </a:p>
          <a:p>
            <a:pPr marL="171450" marR="0" lvl="0" indent="-171450" defTabSz="121868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0" cap="none" spc="0" normalizeH="0" baseline="0" noProof="0" dirty="0">
                <a:ln>
                  <a:noFill/>
                </a:ln>
                <a:solidFill>
                  <a:schemeClr val="bg1"/>
                </a:solidFill>
                <a:effectLst/>
                <a:uLnTx/>
                <a:uFillTx/>
              </a:rPr>
              <a:t>Effektive Gehaltserhöhung einsetzen</a:t>
            </a:r>
          </a:p>
        </p:txBody>
      </p:sp>
      <p:sp>
        <p:nvSpPr>
          <p:cNvPr id="82" name="Rechteck 81">
            <a:extLst>
              <a:ext uri="{FF2B5EF4-FFF2-40B4-BE49-F238E27FC236}">
                <a16:creationId xmlns:a16="http://schemas.microsoft.com/office/drawing/2014/main" id="{BE299DDD-AD97-4CEB-861A-0C063C50B0CB}"/>
              </a:ext>
            </a:extLst>
          </p:cNvPr>
          <p:cNvSpPr/>
          <p:nvPr/>
        </p:nvSpPr>
        <p:spPr>
          <a:xfrm>
            <a:off x="1636424" y="5008667"/>
            <a:ext cx="1248760" cy="283854"/>
          </a:xfrm>
          <a:prstGeom prst="rect">
            <a:avLst/>
          </a:prstGeom>
        </p:spPr>
        <p:txBody>
          <a:bodyPr wrap="none">
            <a:spAutoFit/>
          </a:bodyPr>
          <a:lstStyle/>
          <a:p>
            <a:pPr algn="ctr" defTabSz="1218682" fontAlgn="base">
              <a:spcBef>
                <a:spcPct val="0"/>
              </a:spcBef>
              <a:spcAft>
                <a:spcPct val="0"/>
              </a:spcAft>
            </a:pPr>
            <a:r>
              <a:rPr lang="de-DE" altLang="de-DE" sz="1200" b="1" dirty="0">
                <a:cs typeface="Arial" pitchFamily="34" charset="0"/>
              </a:rPr>
              <a:t>Basis-Modelle</a:t>
            </a:r>
            <a:endParaRPr lang="de-DE" sz="1200" b="1" dirty="0">
              <a:cs typeface="Arial" pitchFamily="34" charset="0"/>
            </a:endParaRPr>
          </a:p>
        </p:txBody>
      </p:sp>
      <p:sp>
        <p:nvSpPr>
          <p:cNvPr id="6" name="Rechteck 5">
            <a:extLst>
              <a:ext uri="{FF2B5EF4-FFF2-40B4-BE49-F238E27FC236}">
                <a16:creationId xmlns:a16="http://schemas.microsoft.com/office/drawing/2014/main" id="{1312F005-8FEA-41C6-8CF1-7E5030B9E149}"/>
              </a:ext>
            </a:extLst>
          </p:cNvPr>
          <p:cNvSpPr/>
          <p:nvPr/>
        </p:nvSpPr>
        <p:spPr>
          <a:xfrm>
            <a:off x="4200359" y="2466345"/>
            <a:ext cx="3970045" cy="553998"/>
          </a:xfrm>
          <a:prstGeom prst="rect">
            <a:avLst/>
          </a:prstGeom>
        </p:spPr>
        <p:txBody>
          <a:bodyPr wrap="square">
            <a:spAutoFit/>
          </a:bodyPr>
          <a:lstStyle/>
          <a:p>
            <a:pPr marL="171450" lvl="0" indent="-171450" defTabSz="914400" fontAlgn="base">
              <a:spcBef>
                <a:spcPct val="0"/>
              </a:spcBef>
              <a:spcAft>
                <a:spcPct val="0"/>
              </a:spcAft>
              <a:buClr>
                <a:srgbClr val="000000"/>
              </a:buClr>
              <a:buFont typeface="Arial" panose="020B0604020202020204" pitchFamily="34" charset="0"/>
              <a:buChar char="•"/>
              <a:defRPr/>
            </a:pPr>
            <a:r>
              <a:rPr lang="de-DE" altLang="de-DE" sz="1000" kern="0" dirty="0">
                <a:solidFill>
                  <a:srgbClr val="003781"/>
                </a:solidFill>
                <a:cs typeface="Arial" pitchFamily="34" charset="0"/>
              </a:rPr>
              <a:t>Einkommen im Alter sichern</a:t>
            </a:r>
          </a:p>
          <a:p>
            <a:pPr marL="171450" lvl="0" indent="-171450" defTabSz="914400" fontAlgn="base">
              <a:spcBef>
                <a:spcPct val="0"/>
              </a:spcBef>
              <a:spcAft>
                <a:spcPct val="0"/>
              </a:spcAft>
              <a:buClr>
                <a:srgbClr val="000000"/>
              </a:buClr>
              <a:buFont typeface="Arial" panose="020B0604020202020204" pitchFamily="34" charset="0"/>
              <a:buChar char="•"/>
              <a:defRPr/>
            </a:pPr>
            <a:r>
              <a:rPr lang="de-DE" sz="1000" kern="0" dirty="0">
                <a:solidFill>
                  <a:srgbClr val="003781"/>
                </a:solidFill>
                <a:cs typeface="Arial" pitchFamily="34" charset="0"/>
              </a:rPr>
              <a:t>Arbeitskraftsicherung</a:t>
            </a:r>
            <a:endParaRPr lang="de-DE" sz="1000" strike="sngStrike" kern="0" dirty="0">
              <a:solidFill>
                <a:srgbClr val="003781"/>
              </a:solidFill>
              <a:cs typeface="Arial" pitchFamily="34" charset="0"/>
            </a:endParaRPr>
          </a:p>
          <a:p>
            <a:pPr marL="171450" lvl="0" indent="-171450" defTabSz="914400" fontAlgn="base">
              <a:spcBef>
                <a:spcPct val="0"/>
              </a:spcBef>
              <a:spcAft>
                <a:spcPct val="0"/>
              </a:spcAft>
              <a:buClr>
                <a:srgbClr val="000000"/>
              </a:buClr>
              <a:buFont typeface="Arial" panose="020B0604020202020204" pitchFamily="34" charset="0"/>
              <a:buChar char="•"/>
              <a:defRPr/>
            </a:pPr>
            <a:r>
              <a:rPr lang="de-DE" sz="1000" kern="0" dirty="0">
                <a:solidFill>
                  <a:srgbClr val="003781"/>
                </a:solidFill>
                <a:cs typeface="Arial" pitchFamily="34" charset="0"/>
              </a:rPr>
              <a:t>Absicherung im Todesfall (für Hinterbliebene und Firmenkredite)</a:t>
            </a:r>
          </a:p>
        </p:txBody>
      </p:sp>
    </p:spTree>
    <p:extLst>
      <p:ext uri="{BB962C8B-B14F-4D97-AF65-F5344CB8AC3E}">
        <p14:creationId xmlns:p14="http://schemas.microsoft.com/office/powerpoint/2010/main" val="985488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9324974" cy="932854"/>
          </a:xfrm>
        </p:spPr>
        <p:txBody>
          <a:bodyPr/>
          <a:lstStyle/>
          <a:p>
            <a:r>
              <a:rPr lang="de-DE" dirty="0"/>
              <a:t>Ein Mix der Finanzierungsmodelle bietet zusätzlichen Gestaltungsspielraum</a:t>
            </a:r>
            <a:endParaRPr lang="de-DE" dirty="0">
              <a:solidFill>
                <a:srgbClr val="13A0D3"/>
              </a:solidFill>
            </a:endParaRP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30</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p:txBody>
          <a:bodyPr/>
          <a:lstStyle/>
          <a:p>
            <a:pPr lvl="0">
              <a:buClr>
                <a:srgbClr val="003781"/>
              </a:buClr>
            </a:pPr>
            <a:r>
              <a:rPr lang="de-DE" dirty="0"/>
              <a:t>Betriebliche Altersversorgung | Arbeitgeberfinanzierung</a:t>
            </a:r>
          </a:p>
          <a:p>
            <a:pPr lvl="0">
              <a:buClr>
                <a:srgbClr val="003781"/>
              </a:buClr>
            </a:pPr>
            <a:endParaRPr lang="de-DE" dirty="0"/>
          </a:p>
        </p:txBody>
      </p:sp>
      <p:sp>
        <p:nvSpPr>
          <p:cNvPr id="66" name="Textfeld 65">
            <a:extLst>
              <a:ext uri="{FF2B5EF4-FFF2-40B4-BE49-F238E27FC236}">
                <a16:creationId xmlns:a16="http://schemas.microsoft.com/office/drawing/2014/main" id="{5387D588-C082-4FAA-9E4B-8E684A05870C}"/>
              </a:ext>
            </a:extLst>
          </p:cNvPr>
          <p:cNvSpPr txBox="1"/>
          <p:nvPr/>
        </p:nvSpPr>
        <p:spPr>
          <a:xfrm>
            <a:off x="465722" y="6243658"/>
            <a:ext cx="10911559" cy="389607"/>
          </a:xfrm>
          <a:prstGeom prst="rect">
            <a:avLst/>
          </a:prstGeom>
          <a:noFill/>
        </p:spPr>
        <p:txBody>
          <a:bodyPr wrap="square" lIns="0" tIns="0" rIns="0" bIns="0" rtlCol="0" anchor="ctr" anchorCtr="0">
            <a:noAutofit/>
          </a:bodyPr>
          <a:lstStyle/>
          <a:p>
            <a:pPr>
              <a:spcAft>
                <a:spcPct val="0"/>
              </a:spcAft>
            </a:pPr>
            <a:r>
              <a:rPr lang="de-DE" sz="800" baseline="30000" dirty="0">
                <a:solidFill>
                  <a:schemeClr val="bg1"/>
                </a:solidFill>
              </a:rPr>
              <a:t>1 </a:t>
            </a:r>
            <a:r>
              <a:rPr lang="de-DE" sz="800" dirty="0">
                <a:solidFill>
                  <a:schemeClr val="bg1"/>
                </a:solidFill>
              </a:rPr>
              <a:t>Bei sozialversicherungsfreier Entgeltumwandlung in eine Direktversicherung, Pensionskasse oder einen Pensionsfonds ist der Arbeitgeber zu einem Zuschuss  bis zu 15 % des umgewandelten Entgelts bis 4 % der BBG West verpflichtet. Hinweis: Alternativ kann für die Entgeltumwandlung auch die staatliche Förderung mit Zulagen und ggf. Sonderausgabenabzug (sog. </a:t>
            </a:r>
            <a:r>
              <a:rPr lang="de-DE" sz="800" dirty="0" err="1">
                <a:solidFill>
                  <a:schemeClr val="bg1"/>
                </a:solidFill>
              </a:rPr>
              <a:t>Riesterförderung</a:t>
            </a:r>
            <a:r>
              <a:rPr lang="de-DE" sz="800" dirty="0">
                <a:solidFill>
                  <a:schemeClr val="bg1"/>
                </a:solidFill>
              </a:rPr>
              <a:t>) in Anspruch genommen werden.</a:t>
            </a:r>
          </a:p>
        </p:txBody>
      </p:sp>
      <p:sp>
        <p:nvSpPr>
          <p:cNvPr id="59" name="Rechteck 58">
            <a:extLst>
              <a:ext uri="{FF2B5EF4-FFF2-40B4-BE49-F238E27FC236}">
                <a16:creationId xmlns:a16="http://schemas.microsoft.com/office/drawing/2014/main" id="{3827A371-1AA2-409D-841B-A895B22ACB2A}"/>
              </a:ext>
            </a:extLst>
          </p:cNvPr>
          <p:cNvSpPr/>
          <p:nvPr/>
        </p:nvSpPr>
        <p:spPr>
          <a:xfrm>
            <a:off x="-147130" y="5768345"/>
            <a:ext cx="11232813" cy="27751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Finanzierungsmodelle kombinieren: So wird die </a:t>
            </a:r>
            <a:r>
              <a:rPr lang="de-DE" sz="1600" b="1" kern="0" dirty="0" err="1">
                <a:solidFill>
                  <a:schemeClr val="accent4"/>
                </a:solidFill>
              </a:rPr>
              <a:t>bAV</a:t>
            </a:r>
            <a:r>
              <a:rPr lang="de-DE" sz="1600" b="1" kern="0" dirty="0">
                <a:solidFill>
                  <a:schemeClr val="accent4"/>
                </a:solidFill>
              </a:rPr>
              <a:t> jeder Anforderung gerecht.</a:t>
            </a:r>
          </a:p>
        </p:txBody>
      </p:sp>
      <p:sp>
        <p:nvSpPr>
          <p:cNvPr id="60" name="Rechteck 59">
            <a:extLst>
              <a:ext uri="{FF2B5EF4-FFF2-40B4-BE49-F238E27FC236}">
                <a16:creationId xmlns:a16="http://schemas.microsoft.com/office/drawing/2014/main" id="{EA1AD540-22A5-40DA-B8A4-06C7E1577C85}"/>
              </a:ext>
            </a:extLst>
          </p:cNvPr>
          <p:cNvSpPr/>
          <p:nvPr/>
        </p:nvSpPr>
        <p:spPr>
          <a:xfrm>
            <a:off x="420192" y="2053111"/>
            <a:ext cx="10252357" cy="492443"/>
          </a:xfrm>
          <a:prstGeom prst="rect">
            <a:avLst/>
          </a:prstGeom>
        </p:spPr>
        <p:txBody>
          <a:bodyPr wrap="square">
            <a:spAutoFit/>
          </a:bodyPr>
          <a:lstStyle/>
          <a:p>
            <a:r>
              <a:rPr lang="de-DE" sz="1400" b="1" dirty="0">
                <a:solidFill>
                  <a:schemeClr val="bg1"/>
                </a:solidFill>
              </a:rPr>
              <a:t>Die individuelle Ausgestaltung ermöglicht die gezielte Investition in Mitarbeitergruppen und einzelne Leistungsträger </a:t>
            </a:r>
            <a:r>
              <a:rPr lang="de-DE" sz="1200" b="1" dirty="0">
                <a:solidFill>
                  <a:schemeClr val="bg1"/>
                </a:solidFill>
              </a:rPr>
              <a:t>(beispielhafte Darstellung)</a:t>
            </a:r>
          </a:p>
        </p:txBody>
      </p:sp>
      <p:sp>
        <p:nvSpPr>
          <p:cNvPr id="61" name="Rechteck 60">
            <a:extLst>
              <a:ext uri="{FF2B5EF4-FFF2-40B4-BE49-F238E27FC236}">
                <a16:creationId xmlns:a16="http://schemas.microsoft.com/office/drawing/2014/main" id="{16B24DE2-607B-4D10-B3A9-C0497B128D1D}"/>
              </a:ext>
            </a:extLst>
          </p:cNvPr>
          <p:cNvSpPr/>
          <p:nvPr/>
        </p:nvSpPr>
        <p:spPr>
          <a:xfrm>
            <a:off x="4288203" y="5163033"/>
            <a:ext cx="3089384" cy="461665"/>
          </a:xfrm>
          <a:prstGeom prst="rect">
            <a:avLst/>
          </a:prstGeom>
        </p:spPr>
        <p:txBody>
          <a:bodyPr wrap="square">
            <a:spAutoFit/>
          </a:bodyPr>
          <a:lstStyle/>
          <a:p>
            <a:pPr algn="ctr" fontAlgn="base">
              <a:spcBef>
                <a:spcPct val="0"/>
              </a:spcBef>
              <a:spcAft>
                <a:spcPct val="30000"/>
              </a:spcAft>
              <a:tabLst>
                <a:tab pos="195263" algn="l"/>
              </a:tabLst>
            </a:pPr>
            <a:r>
              <a:rPr lang="de-DE" altLang="de-DE" sz="1200" b="1" dirty="0">
                <a:solidFill>
                  <a:schemeClr val="bg1"/>
                </a:solidFill>
                <a:cs typeface="Arial" pitchFamily="34" charset="0"/>
              </a:rPr>
              <a:t>z. B. Arbeitnehmer</a:t>
            </a:r>
            <a:br>
              <a:rPr lang="de-DE" altLang="de-DE" sz="1200" b="1" dirty="0">
                <a:solidFill>
                  <a:schemeClr val="bg1"/>
                </a:solidFill>
                <a:cs typeface="Arial" pitchFamily="34" charset="0"/>
              </a:rPr>
            </a:br>
            <a:r>
              <a:rPr lang="de-DE" altLang="de-DE" sz="1200" b="1" dirty="0">
                <a:solidFill>
                  <a:schemeClr val="bg1"/>
                </a:solidFill>
                <a:cs typeface="Arial" pitchFamily="34" charset="0"/>
              </a:rPr>
              <a:t>mit mittlerem und höherem Einkommen</a:t>
            </a:r>
          </a:p>
        </p:txBody>
      </p:sp>
      <p:sp>
        <p:nvSpPr>
          <p:cNvPr id="62" name="Rectangle 157">
            <a:extLst>
              <a:ext uri="{FF2B5EF4-FFF2-40B4-BE49-F238E27FC236}">
                <a16:creationId xmlns:a16="http://schemas.microsoft.com/office/drawing/2014/main" id="{B5EFD1D1-D236-4C8E-A2E5-456BA14A13F9}"/>
              </a:ext>
            </a:extLst>
          </p:cNvPr>
          <p:cNvSpPr>
            <a:spLocks noChangeArrowheads="1"/>
          </p:cNvSpPr>
          <p:nvPr/>
        </p:nvSpPr>
        <p:spPr bwMode="gray">
          <a:xfrm rot="16200000">
            <a:off x="10237559" y="3417588"/>
            <a:ext cx="2683648" cy="263791"/>
          </a:xfrm>
          <a:prstGeom prst="rect">
            <a:avLst/>
          </a:prstGeom>
          <a:noFill/>
          <a:ln w="6350" algn="ctr">
            <a:no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chemeClr val="bg2"/>
                </a:solidFill>
              </a14:hiddenFill>
            </a:ext>
          </a:extLst>
        </p:spPr>
        <p:txBody>
          <a:bodyPr wrap="square" lIns="90000" tIns="46800" rIns="90000" bIns="4680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pPr>
            <a:r>
              <a:rPr lang="de-DE" altLang="de-DE" sz="1100" b="1" dirty="0">
                <a:solidFill>
                  <a:schemeClr val="bg1"/>
                </a:solidFill>
              </a:rPr>
              <a:t>Motivation und  Bindung steigen</a:t>
            </a:r>
          </a:p>
        </p:txBody>
      </p:sp>
      <p:sp>
        <p:nvSpPr>
          <p:cNvPr id="63" name="Rechteck 62">
            <a:extLst>
              <a:ext uri="{FF2B5EF4-FFF2-40B4-BE49-F238E27FC236}">
                <a16:creationId xmlns:a16="http://schemas.microsoft.com/office/drawing/2014/main" id="{C66B0292-7568-4B0E-B050-26AD2EBDBB73}"/>
              </a:ext>
            </a:extLst>
          </p:cNvPr>
          <p:cNvSpPr/>
          <p:nvPr/>
        </p:nvSpPr>
        <p:spPr>
          <a:xfrm>
            <a:off x="876628" y="5184656"/>
            <a:ext cx="2793389" cy="461665"/>
          </a:xfrm>
          <a:prstGeom prst="rect">
            <a:avLst/>
          </a:prstGeom>
        </p:spPr>
        <p:txBody>
          <a:bodyPr wrap="square">
            <a:spAutoFit/>
          </a:bodyPr>
          <a:lstStyle/>
          <a:p>
            <a:pPr algn="ctr" fontAlgn="base">
              <a:spcBef>
                <a:spcPct val="0"/>
              </a:spcBef>
              <a:spcAft>
                <a:spcPct val="30000"/>
              </a:spcAft>
              <a:tabLst>
                <a:tab pos="195263" algn="l"/>
              </a:tabLst>
            </a:pPr>
            <a:r>
              <a:rPr lang="de-DE" altLang="de-DE" sz="1200" b="1" dirty="0">
                <a:solidFill>
                  <a:schemeClr val="bg1"/>
                </a:solidFill>
                <a:cs typeface="Arial" pitchFamily="34" charset="0"/>
              </a:rPr>
              <a:t>Arbeitnehmer mit einem</a:t>
            </a:r>
            <a:br>
              <a:rPr lang="de-DE" altLang="de-DE" sz="1200" b="1" dirty="0">
                <a:solidFill>
                  <a:schemeClr val="bg1"/>
                </a:solidFill>
                <a:cs typeface="Arial" pitchFamily="34" charset="0"/>
              </a:rPr>
            </a:br>
            <a:r>
              <a:rPr lang="de-DE" altLang="de-DE" sz="1200" b="1" dirty="0">
                <a:solidFill>
                  <a:schemeClr val="bg1"/>
                </a:solidFill>
                <a:cs typeface="Arial" pitchFamily="34" charset="0"/>
              </a:rPr>
              <a:t>Einkommen ≤ 2.575 Euro. </a:t>
            </a:r>
          </a:p>
        </p:txBody>
      </p:sp>
      <p:sp>
        <p:nvSpPr>
          <p:cNvPr id="64" name="Rechteck 63">
            <a:extLst>
              <a:ext uri="{FF2B5EF4-FFF2-40B4-BE49-F238E27FC236}">
                <a16:creationId xmlns:a16="http://schemas.microsoft.com/office/drawing/2014/main" id="{5ED55679-6B8F-4D1A-8BB1-50553CC21E98}"/>
              </a:ext>
            </a:extLst>
          </p:cNvPr>
          <p:cNvSpPr/>
          <p:nvPr/>
        </p:nvSpPr>
        <p:spPr>
          <a:xfrm>
            <a:off x="8372412" y="5265736"/>
            <a:ext cx="2052165" cy="276999"/>
          </a:xfrm>
          <a:prstGeom prst="rect">
            <a:avLst/>
          </a:prstGeom>
        </p:spPr>
        <p:txBody>
          <a:bodyPr wrap="none">
            <a:spAutoFit/>
          </a:bodyPr>
          <a:lstStyle/>
          <a:p>
            <a:pPr algn="ctr" fontAlgn="base">
              <a:spcBef>
                <a:spcPct val="0"/>
              </a:spcBef>
              <a:spcAft>
                <a:spcPct val="30000"/>
              </a:spcAft>
              <a:tabLst>
                <a:tab pos="195263" algn="l"/>
              </a:tabLst>
            </a:pPr>
            <a:r>
              <a:rPr lang="de-DE" altLang="de-DE" sz="1200" b="1" dirty="0">
                <a:solidFill>
                  <a:schemeClr val="bg1"/>
                </a:solidFill>
                <a:cs typeface="Arial" pitchFamily="34" charset="0"/>
              </a:rPr>
              <a:t>z. B. GGF/Führungskräfte</a:t>
            </a:r>
          </a:p>
        </p:txBody>
      </p:sp>
      <p:grpSp>
        <p:nvGrpSpPr>
          <p:cNvPr id="65" name="Gruppieren 64">
            <a:extLst>
              <a:ext uri="{FF2B5EF4-FFF2-40B4-BE49-F238E27FC236}">
                <a16:creationId xmlns:a16="http://schemas.microsoft.com/office/drawing/2014/main" id="{B052AFAB-8863-4ABC-9C1B-421787901358}"/>
              </a:ext>
            </a:extLst>
          </p:cNvPr>
          <p:cNvGrpSpPr/>
          <p:nvPr/>
        </p:nvGrpSpPr>
        <p:grpSpPr>
          <a:xfrm>
            <a:off x="10943950" y="2891596"/>
            <a:ext cx="450048" cy="1905188"/>
            <a:chOff x="7497913" y="3503613"/>
            <a:chExt cx="894993" cy="2905619"/>
          </a:xfrm>
          <a:solidFill>
            <a:schemeClr val="accent2">
              <a:lumMod val="50000"/>
            </a:schemeClr>
          </a:solidFill>
        </p:grpSpPr>
        <p:sp>
          <p:nvSpPr>
            <p:cNvPr id="67" name="Rectangle 160">
              <a:extLst>
                <a:ext uri="{FF2B5EF4-FFF2-40B4-BE49-F238E27FC236}">
                  <a16:creationId xmlns:a16="http://schemas.microsoft.com/office/drawing/2014/main" id="{13022C6B-4AA9-4C22-A231-12C9CF0E9905}"/>
                </a:ext>
              </a:extLst>
            </p:cNvPr>
            <p:cNvSpPr>
              <a:spLocks noChangeArrowheads="1"/>
            </p:cNvSpPr>
            <p:nvPr/>
          </p:nvSpPr>
          <p:spPr bwMode="gray">
            <a:xfrm>
              <a:off x="7497913" y="5698619"/>
              <a:ext cx="889000" cy="107950"/>
            </a:xfrm>
            <a:prstGeom prst="rect">
              <a:avLst/>
            </a:prstGeom>
            <a:solidFill>
              <a:srgbClr val="B5DAE6"/>
            </a:solidFill>
            <a:ln w="9525">
              <a:noFill/>
              <a:miter lim="800000"/>
              <a:headEnd/>
              <a:tailEnd/>
            </a:ln>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endParaRPr lang="de-DE" altLang="de-DE" sz="1000" dirty="0">
                <a:solidFill>
                  <a:srgbClr val="000000"/>
                </a:solidFill>
              </a:endParaRPr>
            </a:p>
          </p:txBody>
        </p:sp>
        <p:sp>
          <p:nvSpPr>
            <p:cNvPr id="68" name="Rectangle 161">
              <a:extLst>
                <a:ext uri="{FF2B5EF4-FFF2-40B4-BE49-F238E27FC236}">
                  <a16:creationId xmlns:a16="http://schemas.microsoft.com/office/drawing/2014/main" id="{79DBBB44-5DA0-4C5D-9E85-0E92D2782C51}"/>
                </a:ext>
              </a:extLst>
            </p:cNvPr>
            <p:cNvSpPr>
              <a:spLocks noChangeArrowheads="1"/>
            </p:cNvSpPr>
            <p:nvPr/>
          </p:nvSpPr>
          <p:spPr bwMode="gray">
            <a:xfrm>
              <a:off x="7497913" y="5443285"/>
              <a:ext cx="889000" cy="157162"/>
            </a:xfrm>
            <a:prstGeom prst="rect">
              <a:avLst/>
            </a:prstGeom>
            <a:solidFill>
              <a:srgbClr val="13A0D3"/>
            </a:solidFill>
            <a:ln w="9525">
              <a:noFill/>
              <a:miter lim="800000"/>
              <a:headEnd/>
              <a:tailEnd/>
            </a:ln>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endParaRPr lang="de-DE" altLang="de-DE" sz="1000" dirty="0">
                <a:solidFill>
                  <a:srgbClr val="000000"/>
                </a:solidFill>
              </a:endParaRPr>
            </a:p>
          </p:txBody>
        </p:sp>
        <p:sp>
          <p:nvSpPr>
            <p:cNvPr id="69" name="Rectangle 162">
              <a:extLst>
                <a:ext uri="{FF2B5EF4-FFF2-40B4-BE49-F238E27FC236}">
                  <a16:creationId xmlns:a16="http://schemas.microsoft.com/office/drawing/2014/main" id="{1BE6569C-F619-434A-9766-4FCED9965A61}"/>
                </a:ext>
              </a:extLst>
            </p:cNvPr>
            <p:cNvSpPr>
              <a:spLocks noChangeArrowheads="1"/>
            </p:cNvSpPr>
            <p:nvPr/>
          </p:nvSpPr>
          <p:spPr bwMode="gray">
            <a:xfrm>
              <a:off x="7497913" y="5062538"/>
              <a:ext cx="889000" cy="282575"/>
            </a:xfrm>
            <a:prstGeom prst="rect">
              <a:avLst/>
            </a:prstGeom>
            <a:solidFill>
              <a:srgbClr val="13A0D3"/>
            </a:solidFill>
            <a:ln w="9525">
              <a:noFill/>
              <a:miter lim="800000"/>
              <a:headEnd/>
              <a:tailEnd/>
            </a:ln>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endParaRPr lang="de-DE" altLang="de-DE" sz="1000" dirty="0">
                <a:solidFill>
                  <a:srgbClr val="000000"/>
                </a:solidFill>
              </a:endParaRPr>
            </a:p>
          </p:txBody>
        </p:sp>
        <p:sp>
          <p:nvSpPr>
            <p:cNvPr id="70" name="Rectangle 163">
              <a:extLst>
                <a:ext uri="{FF2B5EF4-FFF2-40B4-BE49-F238E27FC236}">
                  <a16:creationId xmlns:a16="http://schemas.microsoft.com/office/drawing/2014/main" id="{44CA5DC4-B87F-4F2C-A751-EFD0327D4BE0}"/>
                </a:ext>
              </a:extLst>
            </p:cNvPr>
            <p:cNvSpPr>
              <a:spLocks noChangeArrowheads="1"/>
            </p:cNvSpPr>
            <p:nvPr/>
          </p:nvSpPr>
          <p:spPr bwMode="gray">
            <a:xfrm>
              <a:off x="7497913" y="4605338"/>
              <a:ext cx="889000" cy="368300"/>
            </a:xfrm>
            <a:prstGeom prst="rect">
              <a:avLst/>
            </a:prstGeom>
            <a:solidFill>
              <a:srgbClr val="007AB3"/>
            </a:solidFill>
            <a:ln w="9525">
              <a:noFill/>
              <a:miter lim="800000"/>
              <a:headEnd/>
              <a:tailEnd/>
            </a:ln>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endParaRPr lang="de-DE" altLang="de-DE" sz="1000" dirty="0">
                <a:solidFill>
                  <a:srgbClr val="000000"/>
                </a:solidFill>
              </a:endParaRPr>
            </a:p>
          </p:txBody>
        </p:sp>
        <p:sp>
          <p:nvSpPr>
            <p:cNvPr id="71" name="Rectangle 164">
              <a:extLst>
                <a:ext uri="{FF2B5EF4-FFF2-40B4-BE49-F238E27FC236}">
                  <a16:creationId xmlns:a16="http://schemas.microsoft.com/office/drawing/2014/main" id="{A28C79D2-8A0D-4A51-8FAD-64AD891F176A}"/>
                </a:ext>
              </a:extLst>
            </p:cNvPr>
            <p:cNvSpPr>
              <a:spLocks noChangeArrowheads="1"/>
            </p:cNvSpPr>
            <p:nvPr/>
          </p:nvSpPr>
          <p:spPr bwMode="gray">
            <a:xfrm>
              <a:off x="7497913" y="4146551"/>
              <a:ext cx="889000" cy="368300"/>
            </a:xfrm>
            <a:prstGeom prst="rect">
              <a:avLst/>
            </a:prstGeom>
            <a:solidFill>
              <a:srgbClr val="007AB3"/>
            </a:solidFill>
            <a:ln w="9525">
              <a:noFill/>
              <a:miter lim="800000"/>
              <a:headEnd/>
              <a:tailEnd/>
            </a:ln>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endParaRPr lang="de-DE" altLang="de-DE" sz="1000" dirty="0">
                <a:solidFill>
                  <a:srgbClr val="000000"/>
                </a:solidFill>
              </a:endParaRPr>
            </a:p>
          </p:txBody>
        </p:sp>
        <p:grpSp>
          <p:nvGrpSpPr>
            <p:cNvPr id="72" name="Group 167">
              <a:extLst>
                <a:ext uri="{FF2B5EF4-FFF2-40B4-BE49-F238E27FC236}">
                  <a16:creationId xmlns:a16="http://schemas.microsoft.com/office/drawing/2014/main" id="{402E34F7-3F2D-4679-9F56-FA5EF28F929F}"/>
                </a:ext>
              </a:extLst>
            </p:cNvPr>
            <p:cNvGrpSpPr>
              <a:grpSpLocks/>
            </p:cNvGrpSpPr>
            <p:nvPr/>
          </p:nvGrpSpPr>
          <p:grpSpPr bwMode="auto">
            <a:xfrm>
              <a:off x="7497913" y="3503613"/>
              <a:ext cx="890587" cy="554038"/>
              <a:chOff x="3422" y="1515"/>
              <a:chExt cx="561" cy="349"/>
            </a:xfrm>
            <a:grpFill/>
          </p:grpSpPr>
          <p:sp>
            <p:nvSpPr>
              <p:cNvPr id="76" name="Rectangle 165">
                <a:extLst>
                  <a:ext uri="{FF2B5EF4-FFF2-40B4-BE49-F238E27FC236}">
                    <a16:creationId xmlns:a16="http://schemas.microsoft.com/office/drawing/2014/main" id="{FA94AB24-6F0F-4DBF-9282-EC1DF2D29CA0}"/>
                  </a:ext>
                </a:extLst>
              </p:cNvPr>
              <p:cNvSpPr>
                <a:spLocks noChangeArrowheads="1"/>
              </p:cNvSpPr>
              <p:nvPr/>
            </p:nvSpPr>
            <p:spPr bwMode="gray">
              <a:xfrm>
                <a:off x="3423" y="1632"/>
                <a:ext cx="560" cy="232"/>
              </a:xfrm>
              <a:prstGeom prst="rect">
                <a:avLst/>
              </a:prstGeom>
              <a:solidFill>
                <a:srgbClr val="006192"/>
              </a:solidFill>
              <a:ln w="6350" algn="ctr">
                <a:no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defRPr/>
                </a:pPr>
                <a:endParaRPr lang="de-DE" altLang="de-DE" sz="1000" dirty="0">
                  <a:solidFill>
                    <a:srgbClr val="000000"/>
                  </a:solidFill>
                </a:endParaRPr>
              </a:p>
            </p:txBody>
          </p:sp>
          <p:sp>
            <p:nvSpPr>
              <p:cNvPr id="77" name="AutoShape 166">
                <a:extLst>
                  <a:ext uri="{FF2B5EF4-FFF2-40B4-BE49-F238E27FC236}">
                    <a16:creationId xmlns:a16="http://schemas.microsoft.com/office/drawing/2014/main" id="{1C60B38D-2076-47FF-97D0-458208F0D087}"/>
                  </a:ext>
                </a:extLst>
              </p:cNvPr>
              <p:cNvSpPr>
                <a:spLocks noChangeArrowheads="1"/>
              </p:cNvSpPr>
              <p:nvPr/>
            </p:nvSpPr>
            <p:spPr bwMode="gray">
              <a:xfrm>
                <a:off x="3422" y="1515"/>
                <a:ext cx="560" cy="117"/>
              </a:xfrm>
              <a:prstGeom prst="triangle">
                <a:avLst>
                  <a:gd name="adj" fmla="val 50000"/>
                </a:avLst>
              </a:prstGeom>
              <a:solidFill>
                <a:srgbClr val="006192"/>
              </a:solidFill>
              <a:ln w="6350" algn="ctr">
                <a:no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defRPr/>
                </a:pPr>
                <a:endParaRPr lang="de-DE" altLang="de-DE" sz="1000" dirty="0">
                  <a:solidFill>
                    <a:srgbClr val="000000"/>
                  </a:solidFill>
                </a:endParaRPr>
              </a:p>
            </p:txBody>
          </p:sp>
        </p:grpSp>
        <p:sp>
          <p:nvSpPr>
            <p:cNvPr id="73" name="Rectangle 160">
              <a:extLst>
                <a:ext uri="{FF2B5EF4-FFF2-40B4-BE49-F238E27FC236}">
                  <a16:creationId xmlns:a16="http://schemas.microsoft.com/office/drawing/2014/main" id="{FAB7B801-6E83-4337-8099-C9089E0C7753}"/>
                </a:ext>
              </a:extLst>
            </p:cNvPr>
            <p:cNvSpPr>
              <a:spLocks noChangeArrowheads="1"/>
            </p:cNvSpPr>
            <p:nvPr/>
          </p:nvSpPr>
          <p:spPr bwMode="gray">
            <a:xfrm>
              <a:off x="7503906" y="5911331"/>
              <a:ext cx="889000" cy="107950"/>
            </a:xfrm>
            <a:prstGeom prst="rect">
              <a:avLst/>
            </a:prstGeom>
            <a:solidFill>
              <a:srgbClr val="B5DAE6"/>
            </a:solidFill>
            <a:ln w="9525">
              <a:noFill/>
              <a:miter lim="800000"/>
              <a:headEnd/>
              <a:tailEnd/>
            </a:ln>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endParaRPr lang="de-DE" altLang="de-DE" sz="1000" dirty="0">
                <a:solidFill>
                  <a:srgbClr val="000000"/>
                </a:solidFill>
              </a:endParaRPr>
            </a:p>
          </p:txBody>
        </p:sp>
        <p:sp>
          <p:nvSpPr>
            <p:cNvPr id="74" name="Rectangle 160">
              <a:extLst>
                <a:ext uri="{FF2B5EF4-FFF2-40B4-BE49-F238E27FC236}">
                  <a16:creationId xmlns:a16="http://schemas.microsoft.com/office/drawing/2014/main" id="{22984AE4-2A6D-4463-B5F6-8ADDD64F4CE9}"/>
                </a:ext>
              </a:extLst>
            </p:cNvPr>
            <p:cNvSpPr>
              <a:spLocks noChangeArrowheads="1"/>
            </p:cNvSpPr>
            <p:nvPr/>
          </p:nvSpPr>
          <p:spPr bwMode="gray">
            <a:xfrm>
              <a:off x="7503906" y="6103938"/>
              <a:ext cx="889000" cy="107950"/>
            </a:xfrm>
            <a:prstGeom prst="rect">
              <a:avLst/>
            </a:prstGeom>
            <a:solidFill>
              <a:srgbClr val="DFEFF2"/>
            </a:solidFill>
            <a:ln w="9525">
              <a:noFill/>
              <a:miter lim="800000"/>
              <a:headEnd/>
              <a:tailEnd/>
            </a:ln>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endParaRPr lang="de-DE" altLang="de-DE" sz="1000" dirty="0">
                <a:solidFill>
                  <a:srgbClr val="000000"/>
                </a:solidFill>
              </a:endParaRPr>
            </a:p>
          </p:txBody>
        </p:sp>
        <p:sp>
          <p:nvSpPr>
            <p:cNvPr id="75" name="Rectangle 160">
              <a:extLst>
                <a:ext uri="{FF2B5EF4-FFF2-40B4-BE49-F238E27FC236}">
                  <a16:creationId xmlns:a16="http://schemas.microsoft.com/office/drawing/2014/main" id="{EA3BD5DA-75C0-4E07-9A93-6B0DEDF8581B}"/>
                </a:ext>
              </a:extLst>
            </p:cNvPr>
            <p:cNvSpPr>
              <a:spLocks noChangeArrowheads="1"/>
            </p:cNvSpPr>
            <p:nvPr/>
          </p:nvSpPr>
          <p:spPr bwMode="gray">
            <a:xfrm>
              <a:off x="7503906" y="6301282"/>
              <a:ext cx="889000" cy="107950"/>
            </a:xfrm>
            <a:prstGeom prst="rect">
              <a:avLst/>
            </a:prstGeom>
            <a:solidFill>
              <a:srgbClr val="DFEFF2"/>
            </a:solidFill>
            <a:ln w="9525">
              <a:noFill/>
              <a:miter lim="800000"/>
              <a:headEnd/>
              <a:tailEnd/>
            </a:ln>
            <a:extLst/>
          </p:spPr>
          <p:txBody>
            <a:bodyPr wrap="none" lIns="90000" tIns="46800" rIns="90000" bIns="4680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0"/>
                </a:spcBef>
                <a:spcAft>
                  <a:spcPct val="0"/>
                </a:spcAft>
              </a:pPr>
              <a:endParaRPr lang="de-DE" altLang="de-DE" sz="1000" dirty="0">
                <a:solidFill>
                  <a:srgbClr val="000000"/>
                </a:solidFill>
              </a:endParaRPr>
            </a:p>
          </p:txBody>
        </p:sp>
      </p:grpSp>
      <p:sp>
        <p:nvSpPr>
          <p:cNvPr id="78" name="Textfeld 77">
            <a:extLst>
              <a:ext uri="{FF2B5EF4-FFF2-40B4-BE49-F238E27FC236}">
                <a16:creationId xmlns:a16="http://schemas.microsoft.com/office/drawing/2014/main" id="{C1E2A868-4DC2-4409-B8E6-33A90F51FC84}"/>
              </a:ext>
            </a:extLst>
          </p:cNvPr>
          <p:cNvSpPr txBox="1"/>
          <p:nvPr/>
        </p:nvSpPr>
        <p:spPr>
          <a:xfrm>
            <a:off x="4469087" y="4236351"/>
            <a:ext cx="2729380" cy="560424"/>
          </a:xfrm>
          <a:prstGeom prst="rect">
            <a:avLst/>
          </a:prstGeom>
          <a:solidFill>
            <a:schemeClr val="accent6"/>
          </a:solidFill>
          <a:ln w="25400">
            <a:noFill/>
          </a:ln>
        </p:spPr>
        <p:txBody>
          <a:bodyPr wrap="square" lIns="0" tIns="0" rIns="0" bIns="0" rtlCol="0" anchor="ctr">
            <a:noAutofit/>
          </a:bodyPr>
          <a:lstStyle/>
          <a:p>
            <a:pPr algn="ctr">
              <a:defRPr/>
            </a:pPr>
            <a:r>
              <a:rPr lang="de-DE" sz="1100" kern="0" dirty="0">
                <a:solidFill>
                  <a:schemeClr val="bg1"/>
                </a:solidFill>
              </a:rPr>
              <a:t>Arbeitnehmer-Anteil</a:t>
            </a:r>
          </a:p>
        </p:txBody>
      </p:sp>
      <p:sp>
        <p:nvSpPr>
          <p:cNvPr id="79" name="Textfeld 78">
            <a:extLst>
              <a:ext uri="{FF2B5EF4-FFF2-40B4-BE49-F238E27FC236}">
                <a16:creationId xmlns:a16="http://schemas.microsoft.com/office/drawing/2014/main" id="{27E409EA-4D4D-48FF-B273-C8D9A01B86A5}"/>
              </a:ext>
            </a:extLst>
          </p:cNvPr>
          <p:cNvSpPr txBox="1"/>
          <p:nvPr/>
        </p:nvSpPr>
        <p:spPr>
          <a:xfrm>
            <a:off x="912168" y="4508159"/>
            <a:ext cx="2722307" cy="287300"/>
          </a:xfrm>
          <a:prstGeom prst="rect">
            <a:avLst/>
          </a:prstGeom>
          <a:solidFill>
            <a:schemeClr val="accent6"/>
          </a:solidFill>
          <a:ln w="25400">
            <a:noFill/>
          </a:ln>
        </p:spPr>
        <p:txBody>
          <a:bodyPr wrap="square" lIns="0" tIns="0" rIns="0" bIns="0" rtlCol="0" anchor="ctr">
            <a:noAutofit/>
          </a:bodyPr>
          <a:lstStyle/>
          <a:p>
            <a:pPr algn="ctr">
              <a:defRPr/>
            </a:pPr>
            <a:r>
              <a:rPr lang="de-DE" sz="1100" kern="0" dirty="0">
                <a:solidFill>
                  <a:schemeClr val="bg1"/>
                </a:solidFill>
              </a:rPr>
              <a:t>Arbeitnehmer-Anteil</a:t>
            </a:r>
          </a:p>
        </p:txBody>
      </p:sp>
      <p:sp>
        <p:nvSpPr>
          <p:cNvPr id="80" name="Textfeld 79">
            <a:extLst>
              <a:ext uri="{FF2B5EF4-FFF2-40B4-BE49-F238E27FC236}">
                <a16:creationId xmlns:a16="http://schemas.microsoft.com/office/drawing/2014/main" id="{1AF4A778-3F37-435C-B559-D233078FB4ED}"/>
              </a:ext>
            </a:extLst>
          </p:cNvPr>
          <p:cNvSpPr txBox="1"/>
          <p:nvPr/>
        </p:nvSpPr>
        <p:spPr>
          <a:xfrm>
            <a:off x="8033805" y="3013383"/>
            <a:ext cx="2729380" cy="1783399"/>
          </a:xfrm>
          <a:prstGeom prst="rect">
            <a:avLst/>
          </a:prstGeom>
          <a:solidFill>
            <a:schemeClr val="accent4"/>
          </a:solidFill>
          <a:ln w="25400">
            <a:noFill/>
          </a:ln>
        </p:spPr>
        <p:txBody>
          <a:bodyPr wrap="square" lIns="0" tIns="0" rIns="0" bIns="0" rtlCol="0" anchor="ctr">
            <a:noAutofit/>
          </a:bodyPr>
          <a:lstStyle/>
          <a:p>
            <a:pPr algn="ctr">
              <a:defRPr/>
            </a:pPr>
            <a:r>
              <a:rPr lang="de-DE" sz="1100" kern="0" dirty="0"/>
              <a:t>Vollständige </a:t>
            </a:r>
            <a:br>
              <a:rPr lang="de-DE" sz="1100" kern="0" dirty="0"/>
            </a:br>
            <a:r>
              <a:rPr lang="de-DE" sz="1100" kern="0" dirty="0"/>
              <a:t>Arbeitgeberfinanzierung</a:t>
            </a:r>
          </a:p>
        </p:txBody>
      </p:sp>
      <p:grpSp>
        <p:nvGrpSpPr>
          <p:cNvPr id="81" name="Gruppieren 80">
            <a:extLst>
              <a:ext uri="{FF2B5EF4-FFF2-40B4-BE49-F238E27FC236}">
                <a16:creationId xmlns:a16="http://schemas.microsoft.com/office/drawing/2014/main" id="{5D4A6001-7AAD-49A1-A1EC-24111DBF5B55}"/>
              </a:ext>
            </a:extLst>
          </p:cNvPr>
          <p:cNvGrpSpPr/>
          <p:nvPr/>
        </p:nvGrpSpPr>
        <p:grpSpPr>
          <a:xfrm>
            <a:off x="5627072" y="4862517"/>
            <a:ext cx="409696" cy="322139"/>
            <a:chOff x="4057192" y="4975485"/>
            <a:chExt cx="555871" cy="437075"/>
          </a:xfrm>
          <a:solidFill>
            <a:schemeClr val="bg1"/>
          </a:solidFill>
        </p:grpSpPr>
        <p:grpSp>
          <p:nvGrpSpPr>
            <p:cNvPr id="82" name="Gruppieren 81">
              <a:extLst>
                <a:ext uri="{FF2B5EF4-FFF2-40B4-BE49-F238E27FC236}">
                  <a16:creationId xmlns:a16="http://schemas.microsoft.com/office/drawing/2014/main" id="{D1369E3C-71E4-4415-8F49-D160242AD18A}"/>
                </a:ext>
              </a:extLst>
            </p:cNvPr>
            <p:cNvGrpSpPr/>
            <p:nvPr/>
          </p:nvGrpSpPr>
          <p:grpSpPr>
            <a:xfrm>
              <a:off x="4057192" y="4975485"/>
              <a:ext cx="171876" cy="437075"/>
              <a:chOff x="6964811" y="1789179"/>
              <a:chExt cx="165405" cy="420621"/>
            </a:xfrm>
            <a:grpFill/>
          </p:grpSpPr>
          <p:sp>
            <p:nvSpPr>
              <p:cNvPr id="86" name="Freeform 1565">
                <a:extLst>
                  <a:ext uri="{FF2B5EF4-FFF2-40B4-BE49-F238E27FC236}">
                    <a16:creationId xmlns:a16="http://schemas.microsoft.com/office/drawing/2014/main" id="{C33C15E5-A366-4199-9BCC-48E4CA875872}"/>
                  </a:ext>
                </a:extLst>
              </p:cNvPr>
              <p:cNvSpPr>
                <a:spLocks/>
              </p:cNvSpPr>
              <p:nvPr/>
            </p:nvSpPr>
            <p:spPr bwMode="auto">
              <a:xfrm>
                <a:off x="6964811" y="1865333"/>
                <a:ext cx="165405" cy="344467"/>
              </a:xfrm>
              <a:custGeom>
                <a:avLst/>
                <a:gdLst>
                  <a:gd name="T0" fmla="*/ 752 w 1636"/>
                  <a:gd name="T1" fmla="*/ 0 h 3403"/>
                  <a:gd name="T2" fmla="*/ 884 w 1636"/>
                  <a:gd name="T3" fmla="*/ 0 h 3403"/>
                  <a:gd name="T4" fmla="*/ 1244 w 1636"/>
                  <a:gd name="T5" fmla="*/ 0 h 3403"/>
                  <a:gd name="T6" fmla="*/ 1410 w 1636"/>
                  <a:gd name="T7" fmla="*/ 29 h 3403"/>
                  <a:gd name="T8" fmla="*/ 1586 w 1636"/>
                  <a:gd name="T9" fmla="*/ 186 h 3403"/>
                  <a:gd name="T10" fmla="*/ 1636 w 1636"/>
                  <a:gd name="T11" fmla="*/ 386 h 3403"/>
                  <a:gd name="T12" fmla="*/ 1636 w 1636"/>
                  <a:gd name="T13" fmla="*/ 532 h 3403"/>
                  <a:gd name="T14" fmla="*/ 1636 w 1636"/>
                  <a:gd name="T15" fmla="*/ 1365 h 3403"/>
                  <a:gd name="T16" fmla="*/ 1636 w 1636"/>
                  <a:gd name="T17" fmla="*/ 1465 h 3403"/>
                  <a:gd name="T18" fmla="*/ 1590 w 1636"/>
                  <a:gd name="T19" fmla="*/ 1581 h 3403"/>
                  <a:gd name="T20" fmla="*/ 1447 w 1636"/>
                  <a:gd name="T21" fmla="*/ 1623 h 3403"/>
                  <a:gd name="T22" fmla="*/ 1335 w 1636"/>
                  <a:gd name="T23" fmla="*/ 1531 h 3403"/>
                  <a:gd name="T24" fmla="*/ 1322 w 1636"/>
                  <a:gd name="T25" fmla="*/ 1429 h 3403"/>
                  <a:gd name="T26" fmla="*/ 1322 w 1636"/>
                  <a:gd name="T27" fmla="*/ 1221 h 3403"/>
                  <a:gd name="T28" fmla="*/ 1321 w 1636"/>
                  <a:gd name="T29" fmla="*/ 931 h 3403"/>
                  <a:gd name="T30" fmla="*/ 1321 w 1636"/>
                  <a:gd name="T31" fmla="*/ 662 h 3403"/>
                  <a:gd name="T32" fmla="*/ 1321 w 1636"/>
                  <a:gd name="T33" fmla="*/ 517 h 3403"/>
                  <a:gd name="T34" fmla="*/ 1310 w 1636"/>
                  <a:gd name="T35" fmla="*/ 496 h 3403"/>
                  <a:gd name="T36" fmla="*/ 1259 w 1636"/>
                  <a:gd name="T37" fmla="*/ 502 h 3403"/>
                  <a:gd name="T38" fmla="*/ 1256 w 1636"/>
                  <a:gd name="T39" fmla="*/ 720 h 3403"/>
                  <a:gd name="T40" fmla="*/ 1256 w 1636"/>
                  <a:gd name="T41" fmla="*/ 2799 h 3403"/>
                  <a:gd name="T42" fmla="*/ 1256 w 1636"/>
                  <a:gd name="T43" fmla="*/ 3201 h 3403"/>
                  <a:gd name="T44" fmla="*/ 1184 w 1636"/>
                  <a:gd name="T45" fmla="*/ 3356 h 3403"/>
                  <a:gd name="T46" fmla="*/ 1016 w 1636"/>
                  <a:gd name="T47" fmla="*/ 3399 h 3403"/>
                  <a:gd name="T48" fmla="*/ 879 w 1636"/>
                  <a:gd name="T49" fmla="*/ 3303 h 3403"/>
                  <a:gd name="T50" fmla="*/ 850 w 1636"/>
                  <a:gd name="T51" fmla="*/ 1613 h 3403"/>
                  <a:gd name="T52" fmla="*/ 834 w 1636"/>
                  <a:gd name="T53" fmla="*/ 1602 h 3403"/>
                  <a:gd name="T54" fmla="*/ 787 w 1636"/>
                  <a:gd name="T55" fmla="*/ 1610 h 3403"/>
                  <a:gd name="T56" fmla="*/ 772 w 1636"/>
                  <a:gd name="T57" fmla="*/ 3271 h 3403"/>
                  <a:gd name="T58" fmla="*/ 653 w 1636"/>
                  <a:gd name="T59" fmla="*/ 3391 h 3403"/>
                  <a:gd name="T60" fmla="*/ 481 w 1636"/>
                  <a:gd name="T61" fmla="*/ 3376 h 3403"/>
                  <a:gd name="T62" fmla="*/ 383 w 1636"/>
                  <a:gd name="T63" fmla="*/ 3237 h 3403"/>
                  <a:gd name="T64" fmla="*/ 381 w 1636"/>
                  <a:gd name="T65" fmla="*/ 3128 h 3403"/>
                  <a:gd name="T66" fmla="*/ 381 w 1636"/>
                  <a:gd name="T67" fmla="*/ 2868 h 3403"/>
                  <a:gd name="T68" fmla="*/ 381 w 1636"/>
                  <a:gd name="T69" fmla="*/ 1611 h 3403"/>
                  <a:gd name="T70" fmla="*/ 381 w 1636"/>
                  <a:gd name="T71" fmla="*/ 668 h 3403"/>
                  <a:gd name="T72" fmla="*/ 381 w 1636"/>
                  <a:gd name="T73" fmla="*/ 516 h 3403"/>
                  <a:gd name="T74" fmla="*/ 369 w 1636"/>
                  <a:gd name="T75" fmla="*/ 496 h 3403"/>
                  <a:gd name="T76" fmla="*/ 317 w 1636"/>
                  <a:gd name="T77" fmla="*/ 502 h 3403"/>
                  <a:gd name="T78" fmla="*/ 315 w 1636"/>
                  <a:gd name="T79" fmla="*/ 553 h 3403"/>
                  <a:gd name="T80" fmla="*/ 315 w 1636"/>
                  <a:gd name="T81" fmla="*/ 760 h 3403"/>
                  <a:gd name="T82" fmla="*/ 315 w 1636"/>
                  <a:gd name="T83" fmla="*/ 1050 h 3403"/>
                  <a:gd name="T84" fmla="*/ 315 w 1636"/>
                  <a:gd name="T85" fmla="*/ 1320 h 3403"/>
                  <a:gd name="T86" fmla="*/ 315 w 1636"/>
                  <a:gd name="T87" fmla="*/ 1465 h 3403"/>
                  <a:gd name="T88" fmla="*/ 268 w 1636"/>
                  <a:gd name="T89" fmla="*/ 1581 h 3403"/>
                  <a:gd name="T90" fmla="*/ 126 w 1636"/>
                  <a:gd name="T91" fmla="*/ 1623 h 3403"/>
                  <a:gd name="T92" fmla="*/ 12 w 1636"/>
                  <a:gd name="T93" fmla="*/ 1531 h 3403"/>
                  <a:gd name="T94" fmla="*/ 0 w 1636"/>
                  <a:gd name="T95" fmla="*/ 1430 h 3403"/>
                  <a:gd name="T96" fmla="*/ 0 w 1636"/>
                  <a:gd name="T97" fmla="*/ 744 h 3403"/>
                  <a:gd name="T98" fmla="*/ 0 w 1636"/>
                  <a:gd name="T99" fmla="*/ 438 h 3403"/>
                  <a:gd name="T100" fmla="*/ 3 w 1636"/>
                  <a:gd name="T101" fmla="*/ 327 h 3403"/>
                  <a:gd name="T102" fmla="*/ 108 w 1636"/>
                  <a:gd name="T103" fmla="*/ 108 h 3403"/>
                  <a:gd name="T104" fmla="*/ 321 w 1636"/>
                  <a:gd name="T105" fmla="*/ 2 h 3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6" h="3403">
                    <a:moveTo>
                      <a:pt x="377" y="0"/>
                    </a:moveTo>
                    <a:lnTo>
                      <a:pt x="392" y="0"/>
                    </a:lnTo>
                    <a:lnTo>
                      <a:pt x="413" y="0"/>
                    </a:lnTo>
                    <a:lnTo>
                      <a:pt x="715" y="0"/>
                    </a:lnTo>
                    <a:lnTo>
                      <a:pt x="752" y="0"/>
                    </a:lnTo>
                    <a:lnTo>
                      <a:pt x="784" y="0"/>
                    </a:lnTo>
                    <a:lnTo>
                      <a:pt x="812" y="0"/>
                    </a:lnTo>
                    <a:lnTo>
                      <a:pt x="847" y="0"/>
                    </a:lnTo>
                    <a:lnTo>
                      <a:pt x="852" y="0"/>
                    </a:lnTo>
                    <a:lnTo>
                      <a:pt x="884" y="0"/>
                    </a:lnTo>
                    <a:lnTo>
                      <a:pt x="920" y="0"/>
                    </a:lnTo>
                    <a:lnTo>
                      <a:pt x="1161" y="0"/>
                    </a:lnTo>
                    <a:lnTo>
                      <a:pt x="1194" y="0"/>
                    </a:lnTo>
                    <a:lnTo>
                      <a:pt x="1223" y="0"/>
                    </a:lnTo>
                    <a:lnTo>
                      <a:pt x="1244" y="0"/>
                    </a:lnTo>
                    <a:lnTo>
                      <a:pt x="1259" y="0"/>
                    </a:lnTo>
                    <a:lnTo>
                      <a:pt x="1264" y="0"/>
                    </a:lnTo>
                    <a:lnTo>
                      <a:pt x="1315" y="2"/>
                    </a:lnTo>
                    <a:lnTo>
                      <a:pt x="1364" y="12"/>
                    </a:lnTo>
                    <a:lnTo>
                      <a:pt x="1410" y="29"/>
                    </a:lnTo>
                    <a:lnTo>
                      <a:pt x="1452" y="50"/>
                    </a:lnTo>
                    <a:lnTo>
                      <a:pt x="1492" y="77"/>
                    </a:lnTo>
                    <a:lnTo>
                      <a:pt x="1527" y="108"/>
                    </a:lnTo>
                    <a:lnTo>
                      <a:pt x="1559" y="145"/>
                    </a:lnTo>
                    <a:lnTo>
                      <a:pt x="1586" y="186"/>
                    </a:lnTo>
                    <a:lnTo>
                      <a:pt x="1607" y="230"/>
                    </a:lnTo>
                    <a:lnTo>
                      <a:pt x="1622" y="277"/>
                    </a:lnTo>
                    <a:lnTo>
                      <a:pt x="1632" y="327"/>
                    </a:lnTo>
                    <a:lnTo>
                      <a:pt x="1636" y="380"/>
                    </a:lnTo>
                    <a:lnTo>
                      <a:pt x="1636" y="386"/>
                    </a:lnTo>
                    <a:lnTo>
                      <a:pt x="1636" y="401"/>
                    </a:lnTo>
                    <a:lnTo>
                      <a:pt x="1636" y="423"/>
                    </a:lnTo>
                    <a:lnTo>
                      <a:pt x="1636" y="453"/>
                    </a:lnTo>
                    <a:lnTo>
                      <a:pt x="1636" y="489"/>
                    </a:lnTo>
                    <a:lnTo>
                      <a:pt x="1636" y="532"/>
                    </a:lnTo>
                    <a:lnTo>
                      <a:pt x="1636" y="1053"/>
                    </a:lnTo>
                    <a:lnTo>
                      <a:pt x="1636" y="1114"/>
                    </a:lnTo>
                    <a:lnTo>
                      <a:pt x="1636" y="1143"/>
                    </a:lnTo>
                    <a:lnTo>
                      <a:pt x="1636" y="1324"/>
                    </a:lnTo>
                    <a:lnTo>
                      <a:pt x="1636" y="1365"/>
                    </a:lnTo>
                    <a:lnTo>
                      <a:pt x="1636" y="1384"/>
                    </a:lnTo>
                    <a:lnTo>
                      <a:pt x="1636" y="1416"/>
                    </a:lnTo>
                    <a:lnTo>
                      <a:pt x="1636" y="1430"/>
                    </a:lnTo>
                    <a:lnTo>
                      <a:pt x="1636" y="1451"/>
                    </a:lnTo>
                    <a:lnTo>
                      <a:pt x="1636" y="1465"/>
                    </a:lnTo>
                    <a:lnTo>
                      <a:pt x="1636" y="1470"/>
                    </a:lnTo>
                    <a:lnTo>
                      <a:pt x="1632" y="1501"/>
                    </a:lnTo>
                    <a:lnTo>
                      <a:pt x="1624" y="1531"/>
                    </a:lnTo>
                    <a:lnTo>
                      <a:pt x="1609" y="1557"/>
                    </a:lnTo>
                    <a:lnTo>
                      <a:pt x="1590" y="1581"/>
                    </a:lnTo>
                    <a:lnTo>
                      <a:pt x="1567" y="1600"/>
                    </a:lnTo>
                    <a:lnTo>
                      <a:pt x="1540" y="1615"/>
                    </a:lnTo>
                    <a:lnTo>
                      <a:pt x="1511" y="1623"/>
                    </a:lnTo>
                    <a:lnTo>
                      <a:pt x="1479" y="1627"/>
                    </a:lnTo>
                    <a:lnTo>
                      <a:pt x="1447" y="1623"/>
                    </a:lnTo>
                    <a:lnTo>
                      <a:pt x="1417" y="1615"/>
                    </a:lnTo>
                    <a:lnTo>
                      <a:pt x="1391" y="1600"/>
                    </a:lnTo>
                    <a:lnTo>
                      <a:pt x="1367" y="1581"/>
                    </a:lnTo>
                    <a:lnTo>
                      <a:pt x="1349" y="1557"/>
                    </a:lnTo>
                    <a:lnTo>
                      <a:pt x="1335" y="1531"/>
                    </a:lnTo>
                    <a:lnTo>
                      <a:pt x="1325" y="1501"/>
                    </a:lnTo>
                    <a:lnTo>
                      <a:pt x="1322" y="1470"/>
                    </a:lnTo>
                    <a:lnTo>
                      <a:pt x="1322" y="1465"/>
                    </a:lnTo>
                    <a:lnTo>
                      <a:pt x="1322" y="1451"/>
                    </a:lnTo>
                    <a:lnTo>
                      <a:pt x="1322" y="1429"/>
                    </a:lnTo>
                    <a:lnTo>
                      <a:pt x="1322" y="1399"/>
                    </a:lnTo>
                    <a:lnTo>
                      <a:pt x="1322" y="1362"/>
                    </a:lnTo>
                    <a:lnTo>
                      <a:pt x="1322" y="1320"/>
                    </a:lnTo>
                    <a:lnTo>
                      <a:pt x="1322" y="1272"/>
                    </a:lnTo>
                    <a:lnTo>
                      <a:pt x="1322" y="1221"/>
                    </a:lnTo>
                    <a:lnTo>
                      <a:pt x="1322" y="1166"/>
                    </a:lnTo>
                    <a:lnTo>
                      <a:pt x="1322" y="1109"/>
                    </a:lnTo>
                    <a:lnTo>
                      <a:pt x="1322" y="1050"/>
                    </a:lnTo>
                    <a:lnTo>
                      <a:pt x="1321" y="990"/>
                    </a:lnTo>
                    <a:lnTo>
                      <a:pt x="1321" y="931"/>
                    </a:lnTo>
                    <a:lnTo>
                      <a:pt x="1321" y="872"/>
                    </a:lnTo>
                    <a:lnTo>
                      <a:pt x="1321" y="815"/>
                    </a:lnTo>
                    <a:lnTo>
                      <a:pt x="1321" y="760"/>
                    </a:lnTo>
                    <a:lnTo>
                      <a:pt x="1321" y="708"/>
                    </a:lnTo>
                    <a:lnTo>
                      <a:pt x="1321" y="662"/>
                    </a:lnTo>
                    <a:lnTo>
                      <a:pt x="1321" y="619"/>
                    </a:lnTo>
                    <a:lnTo>
                      <a:pt x="1321" y="583"/>
                    </a:lnTo>
                    <a:lnTo>
                      <a:pt x="1321" y="553"/>
                    </a:lnTo>
                    <a:lnTo>
                      <a:pt x="1321" y="531"/>
                    </a:lnTo>
                    <a:lnTo>
                      <a:pt x="1321" y="517"/>
                    </a:lnTo>
                    <a:lnTo>
                      <a:pt x="1321" y="512"/>
                    </a:lnTo>
                    <a:lnTo>
                      <a:pt x="1321" y="507"/>
                    </a:lnTo>
                    <a:lnTo>
                      <a:pt x="1319" y="502"/>
                    </a:lnTo>
                    <a:lnTo>
                      <a:pt x="1315" y="498"/>
                    </a:lnTo>
                    <a:lnTo>
                      <a:pt x="1310" y="496"/>
                    </a:lnTo>
                    <a:lnTo>
                      <a:pt x="1305" y="496"/>
                    </a:lnTo>
                    <a:lnTo>
                      <a:pt x="1273" y="496"/>
                    </a:lnTo>
                    <a:lnTo>
                      <a:pt x="1268" y="496"/>
                    </a:lnTo>
                    <a:lnTo>
                      <a:pt x="1263" y="498"/>
                    </a:lnTo>
                    <a:lnTo>
                      <a:pt x="1259" y="502"/>
                    </a:lnTo>
                    <a:lnTo>
                      <a:pt x="1256" y="507"/>
                    </a:lnTo>
                    <a:lnTo>
                      <a:pt x="1256" y="512"/>
                    </a:lnTo>
                    <a:lnTo>
                      <a:pt x="1256" y="622"/>
                    </a:lnTo>
                    <a:lnTo>
                      <a:pt x="1256" y="668"/>
                    </a:lnTo>
                    <a:lnTo>
                      <a:pt x="1256" y="720"/>
                    </a:lnTo>
                    <a:lnTo>
                      <a:pt x="1256" y="843"/>
                    </a:lnTo>
                    <a:lnTo>
                      <a:pt x="1256" y="913"/>
                    </a:lnTo>
                    <a:lnTo>
                      <a:pt x="1256" y="988"/>
                    </a:lnTo>
                    <a:lnTo>
                      <a:pt x="1256" y="2724"/>
                    </a:lnTo>
                    <a:lnTo>
                      <a:pt x="1256" y="2799"/>
                    </a:lnTo>
                    <a:lnTo>
                      <a:pt x="1256" y="2868"/>
                    </a:lnTo>
                    <a:lnTo>
                      <a:pt x="1256" y="2992"/>
                    </a:lnTo>
                    <a:lnTo>
                      <a:pt x="1256" y="3045"/>
                    </a:lnTo>
                    <a:lnTo>
                      <a:pt x="1256" y="3091"/>
                    </a:lnTo>
                    <a:lnTo>
                      <a:pt x="1256" y="3201"/>
                    </a:lnTo>
                    <a:lnTo>
                      <a:pt x="1253" y="3237"/>
                    </a:lnTo>
                    <a:lnTo>
                      <a:pt x="1244" y="3271"/>
                    </a:lnTo>
                    <a:lnTo>
                      <a:pt x="1229" y="3303"/>
                    </a:lnTo>
                    <a:lnTo>
                      <a:pt x="1209" y="3331"/>
                    </a:lnTo>
                    <a:lnTo>
                      <a:pt x="1184" y="3356"/>
                    </a:lnTo>
                    <a:lnTo>
                      <a:pt x="1155" y="3376"/>
                    </a:lnTo>
                    <a:lnTo>
                      <a:pt x="1124" y="3391"/>
                    </a:lnTo>
                    <a:lnTo>
                      <a:pt x="1090" y="3399"/>
                    </a:lnTo>
                    <a:lnTo>
                      <a:pt x="1054" y="3403"/>
                    </a:lnTo>
                    <a:lnTo>
                      <a:pt x="1016" y="3399"/>
                    </a:lnTo>
                    <a:lnTo>
                      <a:pt x="983" y="3391"/>
                    </a:lnTo>
                    <a:lnTo>
                      <a:pt x="952" y="3376"/>
                    </a:lnTo>
                    <a:lnTo>
                      <a:pt x="923" y="3356"/>
                    </a:lnTo>
                    <a:lnTo>
                      <a:pt x="899" y="3331"/>
                    </a:lnTo>
                    <a:lnTo>
                      <a:pt x="879" y="3303"/>
                    </a:lnTo>
                    <a:lnTo>
                      <a:pt x="864" y="3271"/>
                    </a:lnTo>
                    <a:lnTo>
                      <a:pt x="854" y="3237"/>
                    </a:lnTo>
                    <a:lnTo>
                      <a:pt x="852" y="3201"/>
                    </a:lnTo>
                    <a:lnTo>
                      <a:pt x="852" y="1618"/>
                    </a:lnTo>
                    <a:lnTo>
                      <a:pt x="850" y="1613"/>
                    </a:lnTo>
                    <a:lnTo>
                      <a:pt x="849" y="1610"/>
                    </a:lnTo>
                    <a:lnTo>
                      <a:pt x="847" y="1606"/>
                    </a:lnTo>
                    <a:lnTo>
                      <a:pt x="844" y="1603"/>
                    </a:lnTo>
                    <a:lnTo>
                      <a:pt x="839" y="1602"/>
                    </a:lnTo>
                    <a:lnTo>
                      <a:pt x="834" y="1602"/>
                    </a:lnTo>
                    <a:lnTo>
                      <a:pt x="802" y="1602"/>
                    </a:lnTo>
                    <a:lnTo>
                      <a:pt x="797" y="1602"/>
                    </a:lnTo>
                    <a:lnTo>
                      <a:pt x="792" y="1603"/>
                    </a:lnTo>
                    <a:lnTo>
                      <a:pt x="789" y="1606"/>
                    </a:lnTo>
                    <a:lnTo>
                      <a:pt x="787" y="1610"/>
                    </a:lnTo>
                    <a:lnTo>
                      <a:pt x="785" y="1613"/>
                    </a:lnTo>
                    <a:lnTo>
                      <a:pt x="785" y="1618"/>
                    </a:lnTo>
                    <a:lnTo>
                      <a:pt x="785" y="3201"/>
                    </a:lnTo>
                    <a:lnTo>
                      <a:pt x="782" y="3237"/>
                    </a:lnTo>
                    <a:lnTo>
                      <a:pt x="772" y="3271"/>
                    </a:lnTo>
                    <a:lnTo>
                      <a:pt x="757" y="3303"/>
                    </a:lnTo>
                    <a:lnTo>
                      <a:pt x="737" y="3331"/>
                    </a:lnTo>
                    <a:lnTo>
                      <a:pt x="713" y="3356"/>
                    </a:lnTo>
                    <a:lnTo>
                      <a:pt x="684" y="3376"/>
                    </a:lnTo>
                    <a:lnTo>
                      <a:pt x="653" y="3391"/>
                    </a:lnTo>
                    <a:lnTo>
                      <a:pt x="619" y="3399"/>
                    </a:lnTo>
                    <a:lnTo>
                      <a:pt x="583" y="3403"/>
                    </a:lnTo>
                    <a:lnTo>
                      <a:pt x="546" y="3399"/>
                    </a:lnTo>
                    <a:lnTo>
                      <a:pt x="512" y="3391"/>
                    </a:lnTo>
                    <a:lnTo>
                      <a:pt x="481" y="3376"/>
                    </a:lnTo>
                    <a:lnTo>
                      <a:pt x="452" y="3356"/>
                    </a:lnTo>
                    <a:lnTo>
                      <a:pt x="428" y="3331"/>
                    </a:lnTo>
                    <a:lnTo>
                      <a:pt x="408" y="3303"/>
                    </a:lnTo>
                    <a:lnTo>
                      <a:pt x="393" y="3271"/>
                    </a:lnTo>
                    <a:lnTo>
                      <a:pt x="383" y="3237"/>
                    </a:lnTo>
                    <a:lnTo>
                      <a:pt x="381" y="3201"/>
                    </a:lnTo>
                    <a:lnTo>
                      <a:pt x="381" y="3196"/>
                    </a:lnTo>
                    <a:lnTo>
                      <a:pt x="381" y="3182"/>
                    </a:lnTo>
                    <a:lnTo>
                      <a:pt x="381" y="3159"/>
                    </a:lnTo>
                    <a:lnTo>
                      <a:pt x="381" y="3128"/>
                    </a:lnTo>
                    <a:lnTo>
                      <a:pt x="381" y="3091"/>
                    </a:lnTo>
                    <a:lnTo>
                      <a:pt x="381" y="3045"/>
                    </a:lnTo>
                    <a:lnTo>
                      <a:pt x="381" y="2992"/>
                    </a:lnTo>
                    <a:lnTo>
                      <a:pt x="381" y="2933"/>
                    </a:lnTo>
                    <a:lnTo>
                      <a:pt x="381" y="2868"/>
                    </a:lnTo>
                    <a:lnTo>
                      <a:pt x="381" y="2799"/>
                    </a:lnTo>
                    <a:lnTo>
                      <a:pt x="381" y="2003"/>
                    </a:lnTo>
                    <a:lnTo>
                      <a:pt x="381" y="1906"/>
                    </a:lnTo>
                    <a:lnTo>
                      <a:pt x="381" y="1708"/>
                    </a:lnTo>
                    <a:lnTo>
                      <a:pt x="381" y="1611"/>
                    </a:lnTo>
                    <a:lnTo>
                      <a:pt x="381" y="913"/>
                    </a:lnTo>
                    <a:lnTo>
                      <a:pt x="381" y="843"/>
                    </a:lnTo>
                    <a:lnTo>
                      <a:pt x="381" y="779"/>
                    </a:lnTo>
                    <a:lnTo>
                      <a:pt x="381" y="720"/>
                    </a:lnTo>
                    <a:lnTo>
                      <a:pt x="381" y="668"/>
                    </a:lnTo>
                    <a:lnTo>
                      <a:pt x="381" y="622"/>
                    </a:lnTo>
                    <a:lnTo>
                      <a:pt x="381" y="583"/>
                    </a:lnTo>
                    <a:lnTo>
                      <a:pt x="381" y="553"/>
                    </a:lnTo>
                    <a:lnTo>
                      <a:pt x="381" y="531"/>
                    </a:lnTo>
                    <a:lnTo>
                      <a:pt x="381" y="516"/>
                    </a:lnTo>
                    <a:lnTo>
                      <a:pt x="381" y="512"/>
                    </a:lnTo>
                    <a:lnTo>
                      <a:pt x="379" y="507"/>
                    </a:lnTo>
                    <a:lnTo>
                      <a:pt x="377" y="502"/>
                    </a:lnTo>
                    <a:lnTo>
                      <a:pt x="373" y="498"/>
                    </a:lnTo>
                    <a:lnTo>
                      <a:pt x="369" y="496"/>
                    </a:lnTo>
                    <a:lnTo>
                      <a:pt x="363" y="496"/>
                    </a:lnTo>
                    <a:lnTo>
                      <a:pt x="331" y="496"/>
                    </a:lnTo>
                    <a:lnTo>
                      <a:pt x="326" y="496"/>
                    </a:lnTo>
                    <a:lnTo>
                      <a:pt x="321" y="498"/>
                    </a:lnTo>
                    <a:lnTo>
                      <a:pt x="317" y="502"/>
                    </a:lnTo>
                    <a:lnTo>
                      <a:pt x="315" y="507"/>
                    </a:lnTo>
                    <a:lnTo>
                      <a:pt x="315" y="512"/>
                    </a:lnTo>
                    <a:lnTo>
                      <a:pt x="315" y="517"/>
                    </a:lnTo>
                    <a:lnTo>
                      <a:pt x="315" y="531"/>
                    </a:lnTo>
                    <a:lnTo>
                      <a:pt x="315" y="553"/>
                    </a:lnTo>
                    <a:lnTo>
                      <a:pt x="315" y="583"/>
                    </a:lnTo>
                    <a:lnTo>
                      <a:pt x="315" y="619"/>
                    </a:lnTo>
                    <a:lnTo>
                      <a:pt x="315" y="662"/>
                    </a:lnTo>
                    <a:lnTo>
                      <a:pt x="315" y="708"/>
                    </a:lnTo>
                    <a:lnTo>
                      <a:pt x="315" y="760"/>
                    </a:lnTo>
                    <a:lnTo>
                      <a:pt x="315" y="815"/>
                    </a:lnTo>
                    <a:lnTo>
                      <a:pt x="315" y="872"/>
                    </a:lnTo>
                    <a:lnTo>
                      <a:pt x="315" y="931"/>
                    </a:lnTo>
                    <a:lnTo>
                      <a:pt x="315" y="990"/>
                    </a:lnTo>
                    <a:lnTo>
                      <a:pt x="315" y="1050"/>
                    </a:lnTo>
                    <a:lnTo>
                      <a:pt x="315" y="1109"/>
                    </a:lnTo>
                    <a:lnTo>
                      <a:pt x="315" y="1166"/>
                    </a:lnTo>
                    <a:lnTo>
                      <a:pt x="315" y="1221"/>
                    </a:lnTo>
                    <a:lnTo>
                      <a:pt x="315" y="1272"/>
                    </a:lnTo>
                    <a:lnTo>
                      <a:pt x="315" y="1320"/>
                    </a:lnTo>
                    <a:lnTo>
                      <a:pt x="315" y="1362"/>
                    </a:lnTo>
                    <a:lnTo>
                      <a:pt x="315" y="1399"/>
                    </a:lnTo>
                    <a:lnTo>
                      <a:pt x="315" y="1429"/>
                    </a:lnTo>
                    <a:lnTo>
                      <a:pt x="315" y="1451"/>
                    </a:lnTo>
                    <a:lnTo>
                      <a:pt x="315" y="1465"/>
                    </a:lnTo>
                    <a:lnTo>
                      <a:pt x="315" y="1470"/>
                    </a:lnTo>
                    <a:lnTo>
                      <a:pt x="311" y="1501"/>
                    </a:lnTo>
                    <a:lnTo>
                      <a:pt x="302" y="1531"/>
                    </a:lnTo>
                    <a:lnTo>
                      <a:pt x="287" y="1557"/>
                    </a:lnTo>
                    <a:lnTo>
                      <a:pt x="268" y="1581"/>
                    </a:lnTo>
                    <a:lnTo>
                      <a:pt x="245" y="1600"/>
                    </a:lnTo>
                    <a:lnTo>
                      <a:pt x="218" y="1615"/>
                    </a:lnTo>
                    <a:lnTo>
                      <a:pt x="188" y="1623"/>
                    </a:lnTo>
                    <a:lnTo>
                      <a:pt x="157" y="1627"/>
                    </a:lnTo>
                    <a:lnTo>
                      <a:pt x="126" y="1623"/>
                    </a:lnTo>
                    <a:lnTo>
                      <a:pt x="96" y="1615"/>
                    </a:lnTo>
                    <a:lnTo>
                      <a:pt x="70" y="1600"/>
                    </a:lnTo>
                    <a:lnTo>
                      <a:pt x="46" y="1581"/>
                    </a:lnTo>
                    <a:lnTo>
                      <a:pt x="27" y="1557"/>
                    </a:lnTo>
                    <a:lnTo>
                      <a:pt x="12" y="1531"/>
                    </a:lnTo>
                    <a:lnTo>
                      <a:pt x="3" y="1501"/>
                    </a:lnTo>
                    <a:lnTo>
                      <a:pt x="0" y="1470"/>
                    </a:lnTo>
                    <a:lnTo>
                      <a:pt x="0" y="1465"/>
                    </a:lnTo>
                    <a:lnTo>
                      <a:pt x="0" y="1451"/>
                    </a:lnTo>
                    <a:lnTo>
                      <a:pt x="0" y="1430"/>
                    </a:lnTo>
                    <a:lnTo>
                      <a:pt x="0" y="1401"/>
                    </a:lnTo>
                    <a:lnTo>
                      <a:pt x="0" y="1365"/>
                    </a:lnTo>
                    <a:lnTo>
                      <a:pt x="0" y="1324"/>
                    </a:lnTo>
                    <a:lnTo>
                      <a:pt x="0" y="805"/>
                    </a:lnTo>
                    <a:lnTo>
                      <a:pt x="0" y="744"/>
                    </a:lnTo>
                    <a:lnTo>
                      <a:pt x="0" y="715"/>
                    </a:lnTo>
                    <a:lnTo>
                      <a:pt x="0" y="532"/>
                    </a:lnTo>
                    <a:lnTo>
                      <a:pt x="0" y="489"/>
                    </a:lnTo>
                    <a:lnTo>
                      <a:pt x="0" y="472"/>
                    </a:lnTo>
                    <a:lnTo>
                      <a:pt x="0" y="438"/>
                    </a:lnTo>
                    <a:lnTo>
                      <a:pt x="0" y="423"/>
                    </a:lnTo>
                    <a:lnTo>
                      <a:pt x="0" y="401"/>
                    </a:lnTo>
                    <a:lnTo>
                      <a:pt x="0" y="386"/>
                    </a:lnTo>
                    <a:lnTo>
                      <a:pt x="0" y="380"/>
                    </a:lnTo>
                    <a:lnTo>
                      <a:pt x="3" y="327"/>
                    </a:lnTo>
                    <a:lnTo>
                      <a:pt x="13" y="277"/>
                    </a:lnTo>
                    <a:lnTo>
                      <a:pt x="28" y="230"/>
                    </a:lnTo>
                    <a:lnTo>
                      <a:pt x="51" y="186"/>
                    </a:lnTo>
                    <a:lnTo>
                      <a:pt x="77" y="145"/>
                    </a:lnTo>
                    <a:lnTo>
                      <a:pt x="108" y="108"/>
                    </a:lnTo>
                    <a:lnTo>
                      <a:pt x="145" y="77"/>
                    </a:lnTo>
                    <a:lnTo>
                      <a:pt x="183" y="50"/>
                    </a:lnTo>
                    <a:lnTo>
                      <a:pt x="227" y="29"/>
                    </a:lnTo>
                    <a:lnTo>
                      <a:pt x="272" y="12"/>
                    </a:lnTo>
                    <a:lnTo>
                      <a:pt x="321" y="2"/>
                    </a:lnTo>
                    <a:lnTo>
                      <a:pt x="372" y="0"/>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sp>
            <p:nvSpPr>
              <p:cNvPr id="87" name="Freeform 1566">
                <a:extLst>
                  <a:ext uri="{FF2B5EF4-FFF2-40B4-BE49-F238E27FC236}">
                    <a16:creationId xmlns:a16="http://schemas.microsoft.com/office/drawing/2014/main" id="{D49004E2-EC0E-4D89-B72E-4B46B761EA22}"/>
                  </a:ext>
                </a:extLst>
              </p:cNvPr>
              <p:cNvSpPr>
                <a:spLocks/>
              </p:cNvSpPr>
              <p:nvPr/>
            </p:nvSpPr>
            <p:spPr bwMode="auto">
              <a:xfrm>
                <a:off x="7016911" y="1789179"/>
                <a:ext cx="61205" cy="60699"/>
              </a:xfrm>
              <a:custGeom>
                <a:avLst/>
                <a:gdLst>
                  <a:gd name="T0" fmla="*/ 301 w 602"/>
                  <a:gd name="T1" fmla="*/ 0 h 602"/>
                  <a:gd name="T2" fmla="*/ 350 w 602"/>
                  <a:gd name="T3" fmla="*/ 3 h 602"/>
                  <a:gd name="T4" fmla="*/ 396 w 602"/>
                  <a:gd name="T5" fmla="*/ 15 h 602"/>
                  <a:gd name="T6" fmla="*/ 440 w 602"/>
                  <a:gd name="T7" fmla="*/ 33 h 602"/>
                  <a:gd name="T8" fmla="*/ 479 w 602"/>
                  <a:gd name="T9" fmla="*/ 57 h 602"/>
                  <a:gd name="T10" fmla="*/ 514 w 602"/>
                  <a:gd name="T11" fmla="*/ 87 h 602"/>
                  <a:gd name="T12" fmla="*/ 544 w 602"/>
                  <a:gd name="T13" fmla="*/ 122 h 602"/>
                  <a:gd name="T14" fmla="*/ 568 w 602"/>
                  <a:gd name="T15" fmla="*/ 162 h 602"/>
                  <a:gd name="T16" fmla="*/ 587 w 602"/>
                  <a:gd name="T17" fmla="*/ 206 h 602"/>
                  <a:gd name="T18" fmla="*/ 598 w 602"/>
                  <a:gd name="T19" fmla="*/ 252 h 602"/>
                  <a:gd name="T20" fmla="*/ 602 w 602"/>
                  <a:gd name="T21" fmla="*/ 301 h 602"/>
                  <a:gd name="T22" fmla="*/ 598 w 602"/>
                  <a:gd name="T23" fmla="*/ 349 h 602"/>
                  <a:gd name="T24" fmla="*/ 587 w 602"/>
                  <a:gd name="T25" fmla="*/ 396 h 602"/>
                  <a:gd name="T26" fmla="*/ 568 w 602"/>
                  <a:gd name="T27" fmla="*/ 439 h 602"/>
                  <a:gd name="T28" fmla="*/ 544 w 602"/>
                  <a:gd name="T29" fmla="*/ 478 h 602"/>
                  <a:gd name="T30" fmla="*/ 514 w 602"/>
                  <a:gd name="T31" fmla="*/ 513 h 602"/>
                  <a:gd name="T32" fmla="*/ 479 w 602"/>
                  <a:gd name="T33" fmla="*/ 544 h 602"/>
                  <a:gd name="T34" fmla="*/ 440 w 602"/>
                  <a:gd name="T35" fmla="*/ 568 h 602"/>
                  <a:gd name="T36" fmla="*/ 396 w 602"/>
                  <a:gd name="T37" fmla="*/ 587 h 602"/>
                  <a:gd name="T38" fmla="*/ 350 w 602"/>
                  <a:gd name="T39" fmla="*/ 598 h 602"/>
                  <a:gd name="T40" fmla="*/ 301 w 602"/>
                  <a:gd name="T41" fmla="*/ 602 h 602"/>
                  <a:gd name="T42" fmla="*/ 252 w 602"/>
                  <a:gd name="T43" fmla="*/ 598 h 602"/>
                  <a:gd name="T44" fmla="*/ 206 w 602"/>
                  <a:gd name="T45" fmla="*/ 587 h 602"/>
                  <a:gd name="T46" fmla="*/ 162 w 602"/>
                  <a:gd name="T47" fmla="*/ 568 h 602"/>
                  <a:gd name="T48" fmla="*/ 124 w 602"/>
                  <a:gd name="T49" fmla="*/ 544 h 602"/>
                  <a:gd name="T50" fmla="*/ 89 w 602"/>
                  <a:gd name="T51" fmla="*/ 513 h 602"/>
                  <a:gd name="T52" fmla="*/ 57 w 602"/>
                  <a:gd name="T53" fmla="*/ 478 h 602"/>
                  <a:gd name="T54" fmla="*/ 34 w 602"/>
                  <a:gd name="T55" fmla="*/ 439 h 602"/>
                  <a:gd name="T56" fmla="*/ 15 w 602"/>
                  <a:gd name="T57" fmla="*/ 396 h 602"/>
                  <a:gd name="T58" fmla="*/ 4 w 602"/>
                  <a:gd name="T59" fmla="*/ 349 h 602"/>
                  <a:gd name="T60" fmla="*/ 0 w 602"/>
                  <a:gd name="T61" fmla="*/ 301 h 602"/>
                  <a:gd name="T62" fmla="*/ 4 w 602"/>
                  <a:gd name="T63" fmla="*/ 252 h 602"/>
                  <a:gd name="T64" fmla="*/ 15 w 602"/>
                  <a:gd name="T65" fmla="*/ 206 h 602"/>
                  <a:gd name="T66" fmla="*/ 34 w 602"/>
                  <a:gd name="T67" fmla="*/ 162 h 602"/>
                  <a:gd name="T68" fmla="*/ 57 w 602"/>
                  <a:gd name="T69" fmla="*/ 122 h 602"/>
                  <a:gd name="T70" fmla="*/ 89 w 602"/>
                  <a:gd name="T71" fmla="*/ 87 h 602"/>
                  <a:gd name="T72" fmla="*/ 124 w 602"/>
                  <a:gd name="T73" fmla="*/ 57 h 602"/>
                  <a:gd name="T74" fmla="*/ 162 w 602"/>
                  <a:gd name="T75" fmla="*/ 33 h 602"/>
                  <a:gd name="T76" fmla="*/ 206 w 602"/>
                  <a:gd name="T77" fmla="*/ 15 h 602"/>
                  <a:gd name="T78" fmla="*/ 252 w 602"/>
                  <a:gd name="T79" fmla="*/ 3 h 602"/>
                  <a:gd name="T80" fmla="*/ 301 w 602"/>
                  <a:gd name="T8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602">
                    <a:moveTo>
                      <a:pt x="301" y="0"/>
                    </a:moveTo>
                    <a:lnTo>
                      <a:pt x="350" y="3"/>
                    </a:lnTo>
                    <a:lnTo>
                      <a:pt x="396" y="15"/>
                    </a:lnTo>
                    <a:lnTo>
                      <a:pt x="440" y="33"/>
                    </a:lnTo>
                    <a:lnTo>
                      <a:pt x="479" y="57"/>
                    </a:lnTo>
                    <a:lnTo>
                      <a:pt x="514" y="87"/>
                    </a:lnTo>
                    <a:lnTo>
                      <a:pt x="544" y="122"/>
                    </a:lnTo>
                    <a:lnTo>
                      <a:pt x="568" y="162"/>
                    </a:lnTo>
                    <a:lnTo>
                      <a:pt x="587" y="206"/>
                    </a:lnTo>
                    <a:lnTo>
                      <a:pt x="598" y="252"/>
                    </a:lnTo>
                    <a:lnTo>
                      <a:pt x="602" y="301"/>
                    </a:lnTo>
                    <a:lnTo>
                      <a:pt x="598" y="349"/>
                    </a:lnTo>
                    <a:lnTo>
                      <a:pt x="587" y="396"/>
                    </a:lnTo>
                    <a:lnTo>
                      <a:pt x="568" y="439"/>
                    </a:lnTo>
                    <a:lnTo>
                      <a:pt x="544" y="478"/>
                    </a:lnTo>
                    <a:lnTo>
                      <a:pt x="514" y="513"/>
                    </a:lnTo>
                    <a:lnTo>
                      <a:pt x="479" y="544"/>
                    </a:lnTo>
                    <a:lnTo>
                      <a:pt x="440" y="568"/>
                    </a:lnTo>
                    <a:lnTo>
                      <a:pt x="396" y="587"/>
                    </a:lnTo>
                    <a:lnTo>
                      <a:pt x="350" y="598"/>
                    </a:lnTo>
                    <a:lnTo>
                      <a:pt x="301" y="602"/>
                    </a:lnTo>
                    <a:lnTo>
                      <a:pt x="252" y="598"/>
                    </a:lnTo>
                    <a:lnTo>
                      <a:pt x="206" y="587"/>
                    </a:lnTo>
                    <a:lnTo>
                      <a:pt x="162" y="568"/>
                    </a:lnTo>
                    <a:lnTo>
                      <a:pt x="124" y="544"/>
                    </a:lnTo>
                    <a:lnTo>
                      <a:pt x="89" y="513"/>
                    </a:lnTo>
                    <a:lnTo>
                      <a:pt x="57" y="478"/>
                    </a:lnTo>
                    <a:lnTo>
                      <a:pt x="34" y="439"/>
                    </a:lnTo>
                    <a:lnTo>
                      <a:pt x="15" y="396"/>
                    </a:lnTo>
                    <a:lnTo>
                      <a:pt x="4" y="349"/>
                    </a:lnTo>
                    <a:lnTo>
                      <a:pt x="0" y="301"/>
                    </a:lnTo>
                    <a:lnTo>
                      <a:pt x="4" y="252"/>
                    </a:lnTo>
                    <a:lnTo>
                      <a:pt x="15" y="206"/>
                    </a:lnTo>
                    <a:lnTo>
                      <a:pt x="34" y="162"/>
                    </a:lnTo>
                    <a:lnTo>
                      <a:pt x="57" y="122"/>
                    </a:lnTo>
                    <a:lnTo>
                      <a:pt x="89" y="87"/>
                    </a:lnTo>
                    <a:lnTo>
                      <a:pt x="124" y="57"/>
                    </a:lnTo>
                    <a:lnTo>
                      <a:pt x="162" y="33"/>
                    </a:lnTo>
                    <a:lnTo>
                      <a:pt x="206" y="15"/>
                    </a:lnTo>
                    <a:lnTo>
                      <a:pt x="252"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grpSp>
        <p:grpSp>
          <p:nvGrpSpPr>
            <p:cNvPr id="83" name="Gruppieren 82">
              <a:extLst>
                <a:ext uri="{FF2B5EF4-FFF2-40B4-BE49-F238E27FC236}">
                  <a16:creationId xmlns:a16="http://schemas.microsoft.com/office/drawing/2014/main" id="{525A8826-956B-4657-BFE0-66328A43C7C7}"/>
                </a:ext>
              </a:extLst>
            </p:cNvPr>
            <p:cNvGrpSpPr/>
            <p:nvPr/>
          </p:nvGrpSpPr>
          <p:grpSpPr>
            <a:xfrm>
              <a:off x="4441187" y="4975485"/>
              <a:ext cx="171876" cy="437075"/>
              <a:chOff x="6964811" y="1789179"/>
              <a:chExt cx="165405" cy="420621"/>
            </a:xfrm>
            <a:grpFill/>
          </p:grpSpPr>
          <p:sp>
            <p:nvSpPr>
              <p:cNvPr id="84" name="Freeform 1565">
                <a:extLst>
                  <a:ext uri="{FF2B5EF4-FFF2-40B4-BE49-F238E27FC236}">
                    <a16:creationId xmlns:a16="http://schemas.microsoft.com/office/drawing/2014/main" id="{182F9D6F-97F0-4D20-AC24-436CB0F46A49}"/>
                  </a:ext>
                </a:extLst>
              </p:cNvPr>
              <p:cNvSpPr>
                <a:spLocks/>
              </p:cNvSpPr>
              <p:nvPr/>
            </p:nvSpPr>
            <p:spPr bwMode="auto">
              <a:xfrm>
                <a:off x="6964811" y="1865333"/>
                <a:ext cx="165405" cy="344467"/>
              </a:xfrm>
              <a:custGeom>
                <a:avLst/>
                <a:gdLst>
                  <a:gd name="T0" fmla="*/ 752 w 1636"/>
                  <a:gd name="T1" fmla="*/ 0 h 3403"/>
                  <a:gd name="T2" fmla="*/ 884 w 1636"/>
                  <a:gd name="T3" fmla="*/ 0 h 3403"/>
                  <a:gd name="T4" fmla="*/ 1244 w 1636"/>
                  <a:gd name="T5" fmla="*/ 0 h 3403"/>
                  <a:gd name="T6" fmla="*/ 1410 w 1636"/>
                  <a:gd name="T7" fmla="*/ 29 h 3403"/>
                  <a:gd name="T8" fmla="*/ 1586 w 1636"/>
                  <a:gd name="T9" fmla="*/ 186 h 3403"/>
                  <a:gd name="T10" fmla="*/ 1636 w 1636"/>
                  <a:gd name="T11" fmla="*/ 386 h 3403"/>
                  <a:gd name="T12" fmla="*/ 1636 w 1636"/>
                  <a:gd name="T13" fmla="*/ 532 h 3403"/>
                  <a:gd name="T14" fmla="*/ 1636 w 1636"/>
                  <a:gd name="T15" fmla="*/ 1365 h 3403"/>
                  <a:gd name="T16" fmla="*/ 1636 w 1636"/>
                  <a:gd name="T17" fmla="*/ 1465 h 3403"/>
                  <a:gd name="T18" fmla="*/ 1590 w 1636"/>
                  <a:gd name="T19" fmla="*/ 1581 h 3403"/>
                  <a:gd name="T20" fmla="*/ 1447 w 1636"/>
                  <a:gd name="T21" fmla="*/ 1623 h 3403"/>
                  <a:gd name="T22" fmla="*/ 1335 w 1636"/>
                  <a:gd name="T23" fmla="*/ 1531 h 3403"/>
                  <a:gd name="T24" fmla="*/ 1322 w 1636"/>
                  <a:gd name="T25" fmla="*/ 1429 h 3403"/>
                  <a:gd name="T26" fmla="*/ 1322 w 1636"/>
                  <a:gd name="T27" fmla="*/ 1221 h 3403"/>
                  <a:gd name="T28" fmla="*/ 1321 w 1636"/>
                  <a:gd name="T29" fmla="*/ 931 h 3403"/>
                  <a:gd name="T30" fmla="*/ 1321 w 1636"/>
                  <a:gd name="T31" fmla="*/ 662 h 3403"/>
                  <a:gd name="T32" fmla="*/ 1321 w 1636"/>
                  <a:gd name="T33" fmla="*/ 517 h 3403"/>
                  <a:gd name="T34" fmla="*/ 1310 w 1636"/>
                  <a:gd name="T35" fmla="*/ 496 h 3403"/>
                  <a:gd name="T36" fmla="*/ 1259 w 1636"/>
                  <a:gd name="T37" fmla="*/ 502 h 3403"/>
                  <a:gd name="T38" fmla="*/ 1256 w 1636"/>
                  <a:gd name="T39" fmla="*/ 720 h 3403"/>
                  <a:gd name="T40" fmla="*/ 1256 w 1636"/>
                  <a:gd name="T41" fmla="*/ 2799 h 3403"/>
                  <a:gd name="T42" fmla="*/ 1256 w 1636"/>
                  <a:gd name="T43" fmla="*/ 3201 h 3403"/>
                  <a:gd name="T44" fmla="*/ 1184 w 1636"/>
                  <a:gd name="T45" fmla="*/ 3356 h 3403"/>
                  <a:gd name="T46" fmla="*/ 1016 w 1636"/>
                  <a:gd name="T47" fmla="*/ 3399 h 3403"/>
                  <a:gd name="T48" fmla="*/ 879 w 1636"/>
                  <a:gd name="T49" fmla="*/ 3303 h 3403"/>
                  <a:gd name="T50" fmla="*/ 850 w 1636"/>
                  <a:gd name="T51" fmla="*/ 1613 h 3403"/>
                  <a:gd name="T52" fmla="*/ 834 w 1636"/>
                  <a:gd name="T53" fmla="*/ 1602 h 3403"/>
                  <a:gd name="T54" fmla="*/ 787 w 1636"/>
                  <a:gd name="T55" fmla="*/ 1610 h 3403"/>
                  <a:gd name="T56" fmla="*/ 772 w 1636"/>
                  <a:gd name="T57" fmla="*/ 3271 h 3403"/>
                  <a:gd name="T58" fmla="*/ 653 w 1636"/>
                  <a:gd name="T59" fmla="*/ 3391 h 3403"/>
                  <a:gd name="T60" fmla="*/ 481 w 1636"/>
                  <a:gd name="T61" fmla="*/ 3376 h 3403"/>
                  <a:gd name="T62" fmla="*/ 383 w 1636"/>
                  <a:gd name="T63" fmla="*/ 3237 h 3403"/>
                  <a:gd name="T64" fmla="*/ 381 w 1636"/>
                  <a:gd name="T65" fmla="*/ 3128 h 3403"/>
                  <a:gd name="T66" fmla="*/ 381 w 1636"/>
                  <a:gd name="T67" fmla="*/ 2868 h 3403"/>
                  <a:gd name="T68" fmla="*/ 381 w 1636"/>
                  <a:gd name="T69" fmla="*/ 1611 h 3403"/>
                  <a:gd name="T70" fmla="*/ 381 w 1636"/>
                  <a:gd name="T71" fmla="*/ 668 h 3403"/>
                  <a:gd name="T72" fmla="*/ 381 w 1636"/>
                  <a:gd name="T73" fmla="*/ 516 h 3403"/>
                  <a:gd name="T74" fmla="*/ 369 w 1636"/>
                  <a:gd name="T75" fmla="*/ 496 h 3403"/>
                  <a:gd name="T76" fmla="*/ 317 w 1636"/>
                  <a:gd name="T77" fmla="*/ 502 h 3403"/>
                  <a:gd name="T78" fmla="*/ 315 w 1636"/>
                  <a:gd name="T79" fmla="*/ 553 h 3403"/>
                  <a:gd name="T80" fmla="*/ 315 w 1636"/>
                  <a:gd name="T81" fmla="*/ 760 h 3403"/>
                  <a:gd name="T82" fmla="*/ 315 w 1636"/>
                  <a:gd name="T83" fmla="*/ 1050 h 3403"/>
                  <a:gd name="T84" fmla="*/ 315 w 1636"/>
                  <a:gd name="T85" fmla="*/ 1320 h 3403"/>
                  <a:gd name="T86" fmla="*/ 315 w 1636"/>
                  <a:gd name="T87" fmla="*/ 1465 h 3403"/>
                  <a:gd name="T88" fmla="*/ 268 w 1636"/>
                  <a:gd name="T89" fmla="*/ 1581 h 3403"/>
                  <a:gd name="T90" fmla="*/ 126 w 1636"/>
                  <a:gd name="T91" fmla="*/ 1623 h 3403"/>
                  <a:gd name="T92" fmla="*/ 12 w 1636"/>
                  <a:gd name="T93" fmla="*/ 1531 h 3403"/>
                  <a:gd name="T94" fmla="*/ 0 w 1636"/>
                  <a:gd name="T95" fmla="*/ 1430 h 3403"/>
                  <a:gd name="T96" fmla="*/ 0 w 1636"/>
                  <a:gd name="T97" fmla="*/ 744 h 3403"/>
                  <a:gd name="T98" fmla="*/ 0 w 1636"/>
                  <a:gd name="T99" fmla="*/ 438 h 3403"/>
                  <a:gd name="T100" fmla="*/ 3 w 1636"/>
                  <a:gd name="T101" fmla="*/ 327 h 3403"/>
                  <a:gd name="T102" fmla="*/ 108 w 1636"/>
                  <a:gd name="T103" fmla="*/ 108 h 3403"/>
                  <a:gd name="T104" fmla="*/ 321 w 1636"/>
                  <a:gd name="T105" fmla="*/ 2 h 3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6" h="3403">
                    <a:moveTo>
                      <a:pt x="377" y="0"/>
                    </a:moveTo>
                    <a:lnTo>
                      <a:pt x="392" y="0"/>
                    </a:lnTo>
                    <a:lnTo>
                      <a:pt x="413" y="0"/>
                    </a:lnTo>
                    <a:lnTo>
                      <a:pt x="715" y="0"/>
                    </a:lnTo>
                    <a:lnTo>
                      <a:pt x="752" y="0"/>
                    </a:lnTo>
                    <a:lnTo>
                      <a:pt x="784" y="0"/>
                    </a:lnTo>
                    <a:lnTo>
                      <a:pt x="812" y="0"/>
                    </a:lnTo>
                    <a:lnTo>
                      <a:pt x="847" y="0"/>
                    </a:lnTo>
                    <a:lnTo>
                      <a:pt x="852" y="0"/>
                    </a:lnTo>
                    <a:lnTo>
                      <a:pt x="884" y="0"/>
                    </a:lnTo>
                    <a:lnTo>
                      <a:pt x="920" y="0"/>
                    </a:lnTo>
                    <a:lnTo>
                      <a:pt x="1161" y="0"/>
                    </a:lnTo>
                    <a:lnTo>
                      <a:pt x="1194" y="0"/>
                    </a:lnTo>
                    <a:lnTo>
                      <a:pt x="1223" y="0"/>
                    </a:lnTo>
                    <a:lnTo>
                      <a:pt x="1244" y="0"/>
                    </a:lnTo>
                    <a:lnTo>
                      <a:pt x="1259" y="0"/>
                    </a:lnTo>
                    <a:lnTo>
                      <a:pt x="1264" y="0"/>
                    </a:lnTo>
                    <a:lnTo>
                      <a:pt x="1315" y="2"/>
                    </a:lnTo>
                    <a:lnTo>
                      <a:pt x="1364" y="12"/>
                    </a:lnTo>
                    <a:lnTo>
                      <a:pt x="1410" y="29"/>
                    </a:lnTo>
                    <a:lnTo>
                      <a:pt x="1452" y="50"/>
                    </a:lnTo>
                    <a:lnTo>
                      <a:pt x="1492" y="77"/>
                    </a:lnTo>
                    <a:lnTo>
                      <a:pt x="1527" y="108"/>
                    </a:lnTo>
                    <a:lnTo>
                      <a:pt x="1559" y="145"/>
                    </a:lnTo>
                    <a:lnTo>
                      <a:pt x="1586" y="186"/>
                    </a:lnTo>
                    <a:lnTo>
                      <a:pt x="1607" y="230"/>
                    </a:lnTo>
                    <a:lnTo>
                      <a:pt x="1622" y="277"/>
                    </a:lnTo>
                    <a:lnTo>
                      <a:pt x="1632" y="327"/>
                    </a:lnTo>
                    <a:lnTo>
                      <a:pt x="1636" y="380"/>
                    </a:lnTo>
                    <a:lnTo>
                      <a:pt x="1636" y="386"/>
                    </a:lnTo>
                    <a:lnTo>
                      <a:pt x="1636" y="401"/>
                    </a:lnTo>
                    <a:lnTo>
                      <a:pt x="1636" y="423"/>
                    </a:lnTo>
                    <a:lnTo>
                      <a:pt x="1636" y="453"/>
                    </a:lnTo>
                    <a:lnTo>
                      <a:pt x="1636" y="489"/>
                    </a:lnTo>
                    <a:lnTo>
                      <a:pt x="1636" y="532"/>
                    </a:lnTo>
                    <a:lnTo>
                      <a:pt x="1636" y="1053"/>
                    </a:lnTo>
                    <a:lnTo>
                      <a:pt x="1636" y="1114"/>
                    </a:lnTo>
                    <a:lnTo>
                      <a:pt x="1636" y="1143"/>
                    </a:lnTo>
                    <a:lnTo>
                      <a:pt x="1636" y="1324"/>
                    </a:lnTo>
                    <a:lnTo>
                      <a:pt x="1636" y="1365"/>
                    </a:lnTo>
                    <a:lnTo>
                      <a:pt x="1636" y="1384"/>
                    </a:lnTo>
                    <a:lnTo>
                      <a:pt x="1636" y="1416"/>
                    </a:lnTo>
                    <a:lnTo>
                      <a:pt x="1636" y="1430"/>
                    </a:lnTo>
                    <a:lnTo>
                      <a:pt x="1636" y="1451"/>
                    </a:lnTo>
                    <a:lnTo>
                      <a:pt x="1636" y="1465"/>
                    </a:lnTo>
                    <a:lnTo>
                      <a:pt x="1636" y="1470"/>
                    </a:lnTo>
                    <a:lnTo>
                      <a:pt x="1632" y="1501"/>
                    </a:lnTo>
                    <a:lnTo>
                      <a:pt x="1624" y="1531"/>
                    </a:lnTo>
                    <a:lnTo>
                      <a:pt x="1609" y="1557"/>
                    </a:lnTo>
                    <a:lnTo>
                      <a:pt x="1590" y="1581"/>
                    </a:lnTo>
                    <a:lnTo>
                      <a:pt x="1567" y="1600"/>
                    </a:lnTo>
                    <a:lnTo>
                      <a:pt x="1540" y="1615"/>
                    </a:lnTo>
                    <a:lnTo>
                      <a:pt x="1511" y="1623"/>
                    </a:lnTo>
                    <a:lnTo>
                      <a:pt x="1479" y="1627"/>
                    </a:lnTo>
                    <a:lnTo>
                      <a:pt x="1447" y="1623"/>
                    </a:lnTo>
                    <a:lnTo>
                      <a:pt x="1417" y="1615"/>
                    </a:lnTo>
                    <a:lnTo>
                      <a:pt x="1391" y="1600"/>
                    </a:lnTo>
                    <a:lnTo>
                      <a:pt x="1367" y="1581"/>
                    </a:lnTo>
                    <a:lnTo>
                      <a:pt x="1349" y="1557"/>
                    </a:lnTo>
                    <a:lnTo>
                      <a:pt x="1335" y="1531"/>
                    </a:lnTo>
                    <a:lnTo>
                      <a:pt x="1325" y="1501"/>
                    </a:lnTo>
                    <a:lnTo>
                      <a:pt x="1322" y="1470"/>
                    </a:lnTo>
                    <a:lnTo>
                      <a:pt x="1322" y="1465"/>
                    </a:lnTo>
                    <a:lnTo>
                      <a:pt x="1322" y="1451"/>
                    </a:lnTo>
                    <a:lnTo>
                      <a:pt x="1322" y="1429"/>
                    </a:lnTo>
                    <a:lnTo>
                      <a:pt x="1322" y="1399"/>
                    </a:lnTo>
                    <a:lnTo>
                      <a:pt x="1322" y="1362"/>
                    </a:lnTo>
                    <a:lnTo>
                      <a:pt x="1322" y="1320"/>
                    </a:lnTo>
                    <a:lnTo>
                      <a:pt x="1322" y="1272"/>
                    </a:lnTo>
                    <a:lnTo>
                      <a:pt x="1322" y="1221"/>
                    </a:lnTo>
                    <a:lnTo>
                      <a:pt x="1322" y="1166"/>
                    </a:lnTo>
                    <a:lnTo>
                      <a:pt x="1322" y="1109"/>
                    </a:lnTo>
                    <a:lnTo>
                      <a:pt x="1322" y="1050"/>
                    </a:lnTo>
                    <a:lnTo>
                      <a:pt x="1321" y="990"/>
                    </a:lnTo>
                    <a:lnTo>
                      <a:pt x="1321" y="931"/>
                    </a:lnTo>
                    <a:lnTo>
                      <a:pt x="1321" y="872"/>
                    </a:lnTo>
                    <a:lnTo>
                      <a:pt x="1321" y="815"/>
                    </a:lnTo>
                    <a:lnTo>
                      <a:pt x="1321" y="760"/>
                    </a:lnTo>
                    <a:lnTo>
                      <a:pt x="1321" y="708"/>
                    </a:lnTo>
                    <a:lnTo>
                      <a:pt x="1321" y="662"/>
                    </a:lnTo>
                    <a:lnTo>
                      <a:pt x="1321" y="619"/>
                    </a:lnTo>
                    <a:lnTo>
                      <a:pt x="1321" y="583"/>
                    </a:lnTo>
                    <a:lnTo>
                      <a:pt x="1321" y="553"/>
                    </a:lnTo>
                    <a:lnTo>
                      <a:pt x="1321" y="531"/>
                    </a:lnTo>
                    <a:lnTo>
                      <a:pt x="1321" y="517"/>
                    </a:lnTo>
                    <a:lnTo>
                      <a:pt x="1321" y="512"/>
                    </a:lnTo>
                    <a:lnTo>
                      <a:pt x="1321" y="507"/>
                    </a:lnTo>
                    <a:lnTo>
                      <a:pt x="1319" y="502"/>
                    </a:lnTo>
                    <a:lnTo>
                      <a:pt x="1315" y="498"/>
                    </a:lnTo>
                    <a:lnTo>
                      <a:pt x="1310" y="496"/>
                    </a:lnTo>
                    <a:lnTo>
                      <a:pt x="1305" y="496"/>
                    </a:lnTo>
                    <a:lnTo>
                      <a:pt x="1273" y="496"/>
                    </a:lnTo>
                    <a:lnTo>
                      <a:pt x="1268" y="496"/>
                    </a:lnTo>
                    <a:lnTo>
                      <a:pt x="1263" y="498"/>
                    </a:lnTo>
                    <a:lnTo>
                      <a:pt x="1259" y="502"/>
                    </a:lnTo>
                    <a:lnTo>
                      <a:pt x="1256" y="507"/>
                    </a:lnTo>
                    <a:lnTo>
                      <a:pt x="1256" y="512"/>
                    </a:lnTo>
                    <a:lnTo>
                      <a:pt x="1256" y="622"/>
                    </a:lnTo>
                    <a:lnTo>
                      <a:pt x="1256" y="668"/>
                    </a:lnTo>
                    <a:lnTo>
                      <a:pt x="1256" y="720"/>
                    </a:lnTo>
                    <a:lnTo>
                      <a:pt x="1256" y="843"/>
                    </a:lnTo>
                    <a:lnTo>
                      <a:pt x="1256" y="913"/>
                    </a:lnTo>
                    <a:lnTo>
                      <a:pt x="1256" y="988"/>
                    </a:lnTo>
                    <a:lnTo>
                      <a:pt x="1256" y="2724"/>
                    </a:lnTo>
                    <a:lnTo>
                      <a:pt x="1256" y="2799"/>
                    </a:lnTo>
                    <a:lnTo>
                      <a:pt x="1256" y="2868"/>
                    </a:lnTo>
                    <a:lnTo>
                      <a:pt x="1256" y="2992"/>
                    </a:lnTo>
                    <a:lnTo>
                      <a:pt x="1256" y="3045"/>
                    </a:lnTo>
                    <a:lnTo>
                      <a:pt x="1256" y="3091"/>
                    </a:lnTo>
                    <a:lnTo>
                      <a:pt x="1256" y="3201"/>
                    </a:lnTo>
                    <a:lnTo>
                      <a:pt x="1253" y="3237"/>
                    </a:lnTo>
                    <a:lnTo>
                      <a:pt x="1244" y="3271"/>
                    </a:lnTo>
                    <a:lnTo>
                      <a:pt x="1229" y="3303"/>
                    </a:lnTo>
                    <a:lnTo>
                      <a:pt x="1209" y="3331"/>
                    </a:lnTo>
                    <a:lnTo>
                      <a:pt x="1184" y="3356"/>
                    </a:lnTo>
                    <a:lnTo>
                      <a:pt x="1155" y="3376"/>
                    </a:lnTo>
                    <a:lnTo>
                      <a:pt x="1124" y="3391"/>
                    </a:lnTo>
                    <a:lnTo>
                      <a:pt x="1090" y="3399"/>
                    </a:lnTo>
                    <a:lnTo>
                      <a:pt x="1054" y="3403"/>
                    </a:lnTo>
                    <a:lnTo>
                      <a:pt x="1016" y="3399"/>
                    </a:lnTo>
                    <a:lnTo>
                      <a:pt x="983" y="3391"/>
                    </a:lnTo>
                    <a:lnTo>
                      <a:pt x="952" y="3376"/>
                    </a:lnTo>
                    <a:lnTo>
                      <a:pt x="923" y="3356"/>
                    </a:lnTo>
                    <a:lnTo>
                      <a:pt x="899" y="3331"/>
                    </a:lnTo>
                    <a:lnTo>
                      <a:pt x="879" y="3303"/>
                    </a:lnTo>
                    <a:lnTo>
                      <a:pt x="864" y="3271"/>
                    </a:lnTo>
                    <a:lnTo>
                      <a:pt x="854" y="3237"/>
                    </a:lnTo>
                    <a:lnTo>
                      <a:pt x="852" y="3201"/>
                    </a:lnTo>
                    <a:lnTo>
                      <a:pt x="852" y="1618"/>
                    </a:lnTo>
                    <a:lnTo>
                      <a:pt x="850" y="1613"/>
                    </a:lnTo>
                    <a:lnTo>
                      <a:pt x="849" y="1610"/>
                    </a:lnTo>
                    <a:lnTo>
                      <a:pt x="847" y="1606"/>
                    </a:lnTo>
                    <a:lnTo>
                      <a:pt x="844" y="1603"/>
                    </a:lnTo>
                    <a:lnTo>
                      <a:pt x="839" y="1602"/>
                    </a:lnTo>
                    <a:lnTo>
                      <a:pt x="834" y="1602"/>
                    </a:lnTo>
                    <a:lnTo>
                      <a:pt x="802" y="1602"/>
                    </a:lnTo>
                    <a:lnTo>
                      <a:pt x="797" y="1602"/>
                    </a:lnTo>
                    <a:lnTo>
                      <a:pt x="792" y="1603"/>
                    </a:lnTo>
                    <a:lnTo>
                      <a:pt x="789" y="1606"/>
                    </a:lnTo>
                    <a:lnTo>
                      <a:pt x="787" y="1610"/>
                    </a:lnTo>
                    <a:lnTo>
                      <a:pt x="785" y="1613"/>
                    </a:lnTo>
                    <a:lnTo>
                      <a:pt x="785" y="1618"/>
                    </a:lnTo>
                    <a:lnTo>
                      <a:pt x="785" y="3201"/>
                    </a:lnTo>
                    <a:lnTo>
                      <a:pt x="782" y="3237"/>
                    </a:lnTo>
                    <a:lnTo>
                      <a:pt x="772" y="3271"/>
                    </a:lnTo>
                    <a:lnTo>
                      <a:pt x="757" y="3303"/>
                    </a:lnTo>
                    <a:lnTo>
                      <a:pt x="737" y="3331"/>
                    </a:lnTo>
                    <a:lnTo>
                      <a:pt x="713" y="3356"/>
                    </a:lnTo>
                    <a:lnTo>
                      <a:pt x="684" y="3376"/>
                    </a:lnTo>
                    <a:lnTo>
                      <a:pt x="653" y="3391"/>
                    </a:lnTo>
                    <a:lnTo>
                      <a:pt x="619" y="3399"/>
                    </a:lnTo>
                    <a:lnTo>
                      <a:pt x="583" y="3403"/>
                    </a:lnTo>
                    <a:lnTo>
                      <a:pt x="546" y="3399"/>
                    </a:lnTo>
                    <a:lnTo>
                      <a:pt x="512" y="3391"/>
                    </a:lnTo>
                    <a:lnTo>
                      <a:pt x="481" y="3376"/>
                    </a:lnTo>
                    <a:lnTo>
                      <a:pt x="452" y="3356"/>
                    </a:lnTo>
                    <a:lnTo>
                      <a:pt x="428" y="3331"/>
                    </a:lnTo>
                    <a:lnTo>
                      <a:pt x="408" y="3303"/>
                    </a:lnTo>
                    <a:lnTo>
                      <a:pt x="393" y="3271"/>
                    </a:lnTo>
                    <a:lnTo>
                      <a:pt x="383" y="3237"/>
                    </a:lnTo>
                    <a:lnTo>
                      <a:pt x="381" y="3201"/>
                    </a:lnTo>
                    <a:lnTo>
                      <a:pt x="381" y="3196"/>
                    </a:lnTo>
                    <a:lnTo>
                      <a:pt x="381" y="3182"/>
                    </a:lnTo>
                    <a:lnTo>
                      <a:pt x="381" y="3159"/>
                    </a:lnTo>
                    <a:lnTo>
                      <a:pt x="381" y="3128"/>
                    </a:lnTo>
                    <a:lnTo>
                      <a:pt x="381" y="3091"/>
                    </a:lnTo>
                    <a:lnTo>
                      <a:pt x="381" y="3045"/>
                    </a:lnTo>
                    <a:lnTo>
                      <a:pt x="381" y="2992"/>
                    </a:lnTo>
                    <a:lnTo>
                      <a:pt x="381" y="2933"/>
                    </a:lnTo>
                    <a:lnTo>
                      <a:pt x="381" y="2868"/>
                    </a:lnTo>
                    <a:lnTo>
                      <a:pt x="381" y="2799"/>
                    </a:lnTo>
                    <a:lnTo>
                      <a:pt x="381" y="2003"/>
                    </a:lnTo>
                    <a:lnTo>
                      <a:pt x="381" y="1906"/>
                    </a:lnTo>
                    <a:lnTo>
                      <a:pt x="381" y="1708"/>
                    </a:lnTo>
                    <a:lnTo>
                      <a:pt x="381" y="1611"/>
                    </a:lnTo>
                    <a:lnTo>
                      <a:pt x="381" y="913"/>
                    </a:lnTo>
                    <a:lnTo>
                      <a:pt x="381" y="843"/>
                    </a:lnTo>
                    <a:lnTo>
                      <a:pt x="381" y="779"/>
                    </a:lnTo>
                    <a:lnTo>
                      <a:pt x="381" y="720"/>
                    </a:lnTo>
                    <a:lnTo>
                      <a:pt x="381" y="668"/>
                    </a:lnTo>
                    <a:lnTo>
                      <a:pt x="381" y="622"/>
                    </a:lnTo>
                    <a:lnTo>
                      <a:pt x="381" y="583"/>
                    </a:lnTo>
                    <a:lnTo>
                      <a:pt x="381" y="553"/>
                    </a:lnTo>
                    <a:lnTo>
                      <a:pt x="381" y="531"/>
                    </a:lnTo>
                    <a:lnTo>
                      <a:pt x="381" y="516"/>
                    </a:lnTo>
                    <a:lnTo>
                      <a:pt x="381" y="512"/>
                    </a:lnTo>
                    <a:lnTo>
                      <a:pt x="379" y="507"/>
                    </a:lnTo>
                    <a:lnTo>
                      <a:pt x="377" y="502"/>
                    </a:lnTo>
                    <a:lnTo>
                      <a:pt x="373" y="498"/>
                    </a:lnTo>
                    <a:lnTo>
                      <a:pt x="369" y="496"/>
                    </a:lnTo>
                    <a:lnTo>
                      <a:pt x="363" y="496"/>
                    </a:lnTo>
                    <a:lnTo>
                      <a:pt x="331" y="496"/>
                    </a:lnTo>
                    <a:lnTo>
                      <a:pt x="326" y="496"/>
                    </a:lnTo>
                    <a:lnTo>
                      <a:pt x="321" y="498"/>
                    </a:lnTo>
                    <a:lnTo>
                      <a:pt x="317" y="502"/>
                    </a:lnTo>
                    <a:lnTo>
                      <a:pt x="315" y="507"/>
                    </a:lnTo>
                    <a:lnTo>
                      <a:pt x="315" y="512"/>
                    </a:lnTo>
                    <a:lnTo>
                      <a:pt x="315" y="517"/>
                    </a:lnTo>
                    <a:lnTo>
                      <a:pt x="315" y="531"/>
                    </a:lnTo>
                    <a:lnTo>
                      <a:pt x="315" y="553"/>
                    </a:lnTo>
                    <a:lnTo>
                      <a:pt x="315" y="583"/>
                    </a:lnTo>
                    <a:lnTo>
                      <a:pt x="315" y="619"/>
                    </a:lnTo>
                    <a:lnTo>
                      <a:pt x="315" y="662"/>
                    </a:lnTo>
                    <a:lnTo>
                      <a:pt x="315" y="708"/>
                    </a:lnTo>
                    <a:lnTo>
                      <a:pt x="315" y="760"/>
                    </a:lnTo>
                    <a:lnTo>
                      <a:pt x="315" y="815"/>
                    </a:lnTo>
                    <a:lnTo>
                      <a:pt x="315" y="872"/>
                    </a:lnTo>
                    <a:lnTo>
                      <a:pt x="315" y="931"/>
                    </a:lnTo>
                    <a:lnTo>
                      <a:pt x="315" y="990"/>
                    </a:lnTo>
                    <a:lnTo>
                      <a:pt x="315" y="1050"/>
                    </a:lnTo>
                    <a:lnTo>
                      <a:pt x="315" y="1109"/>
                    </a:lnTo>
                    <a:lnTo>
                      <a:pt x="315" y="1166"/>
                    </a:lnTo>
                    <a:lnTo>
                      <a:pt x="315" y="1221"/>
                    </a:lnTo>
                    <a:lnTo>
                      <a:pt x="315" y="1272"/>
                    </a:lnTo>
                    <a:lnTo>
                      <a:pt x="315" y="1320"/>
                    </a:lnTo>
                    <a:lnTo>
                      <a:pt x="315" y="1362"/>
                    </a:lnTo>
                    <a:lnTo>
                      <a:pt x="315" y="1399"/>
                    </a:lnTo>
                    <a:lnTo>
                      <a:pt x="315" y="1429"/>
                    </a:lnTo>
                    <a:lnTo>
                      <a:pt x="315" y="1451"/>
                    </a:lnTo>
                    <a:lnTo>
                      <a:pt x="315" y="1465"/>
                    </a:lnTo>
                    <a:lnTo>
                      <a:pt x="315" y="1470"/>
                    </a:lnTo>
                    <a:lnTo>
                      <a:pt x="311" y="1501"/>
                    </a:lnTo>
                    <a:lnTo>
                      <a:pt x="302" y="1531"/>
                    </a:lnTo>
                    <a:lnTo>
                      <a:pt x="287" y="1557"/>
                    </a:lnTo>
                    <a:lnTo>
                      <a:pt x="268" y="1581"/>
                    </a:lnTo>
                    <a:lnTo>
                      <a:pt x="245" y="1600"/>
                    </a:lnTo>
                    <a:lnTo>
                      <a:pt x="218" y="1615"/>
                    </a:lnTo>
                    <a:lnTo>
                      <a:pt x="188" y="1623"/>
                    </a:lnTo>
                    <a:lnTo>
                      <a:pt x="157" y="1627"/>
                    </a:lnTo>
                    <a:lnTo>
                      <a:pt x="126" y="1623"/>
                    </a:lnTo>
                    <a:lnTo>
                      <a:pt x="96" y="1615"/>
                    </a:lnTo>
                    <a:lnTo>
                      <a:pt x="70" y="1600"/>
                    </a:lnTo>
                    <a:lnTo>
                      <a:pt x="46" y="1581"/>
                    </a:lnTo>
                    <a:lnTo>
                      <a:pt x="27" y="1557"/>
                    </a:lnTo>
                    <a:lnTo>
                      <a:pt x="12" y="1531"/>
                    </a:lnTo>
                    <a:lnTo>
                      <a:pt x="3" y="1501"/>
                    </a:lnTo>
                    <a:lnTo>
                      <a:pt x="0" y="1470"/>
                    </a:lnTo>
                    <a:lnTo>
                      <a:pt x="0" y="1465"/>
                    </a:lnTo>
                    <a:lnTo>
                      <a:pt x="0" y="1451"/>
                    </a:lnTo>
                    <a:lnTo>
                      <a:pt x="0" y="1430"/>
                    </a:lnTo>
                    <a:lnTo>
                      <a:pt x="0" y="1401"/>
                    </a:lnTo>
                    <a:lnTo>
                      <a:pt x="0" y="1365"/>
                    </a:lnTo>
                    <a:lnTo>
                      <a:pt x="0" y="1324"/>
                    </a:lnTo>
                    <a:lnTo>
                      <a:pt x="0" y="805"/>
                    </a:lnTo>
                    <a:lnTo>
                      <a:pt x="0" y="744"/>
                    </a:lnTo>
                    <a:lnTo>
                      <a:pt x="0" y="715"/>
                    </a:lnTo>
                    <a:lnTo>
                      <a:pt x="0" y="532"/>
                    </a:lnTo>
                    <a:lnTo>
                      <a:pt x="0" y="489"/>
                    </a:lnTo>
                    <a:lnTo>
                      <a:pt x="0" y="472"/>
                    </a:lnTo>
                    <a:lnTo>
                      <a:pt x="0" y="438"/>
                    </a:lnTo>
                    <a:lnTo>
                      <a:pt x="0" y="423"/>
                    </a:lnTo>
                    <a:lnTo>
                      <a:pt x="0" y="401"/>
                    </a:lnTo>
                    <a:lnTo>
                      <a:pt x="0" y="386"/>
                    </a:lnTo>
                    <a:lnTo>
                      <a:pt x="0" y="380"/>
                    </a:lnTo>
                    <a:lnTo>
                      <a:pt x="3" y="327"/>
                    </a:lnTo>
                    <a:lnTo>
                      <a:pt x="13" y="277"/>
                    </a:lnTo>
                    <a:lnTo>
                      <a:pt x="28" y="230"/>
                    </a:lnTo>
                    <a:lnTo>
                      <a:pt x="51" y="186"/>
                    </a:lnTo>
                    <a:lnTo>
                      <a:pt x="77" y="145"/>
                    </a:lnTo>
                    <a:lnTo>
                      <a:pt x="108" y="108"/>
                    </a:lnTo>
                    <a:lnTo>
                      <a:pt x="145" y="77"/>
                    </a:lnTo>
                    <a:lnTo>
                      <a:pt x="183" y="50"/>
                    </a:lnTo>
                    <a:lnTo>
                      <a:pt x="227" y="29"/>
                    </a:lnTo>
                    <a:lnTo>
                      <a:pt x="272" y="12"/>
                    </a:lnTo>
                    <a:lnTo>
                      <a:pt x="321" y="2"/>
                    </a:lnTo>
                    <a:lnTo>
                      <a:pt x="372" y="0"/>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sp>
            <p:nvSpPr>
              <p:cNvPr id="85" name="Freeform 1566">
                <a:extLst>
                  <a:ext uri="{FF2B5EF4-FFF2-40B4-BE49-F238E27FC236}">
                    <a16:creationId xmlns:a16="http://schemas.microsoft.com/office/drawing/2014/main" id="{421EC6E8-4366-447F-8937-78AA2A8E2FB1}"/>
                  </a:ext>
                </a:extLst>
              </p:cNvPr>
              <p:cNvSpPr>
                <a:spLocks/>
              </p:cNvSpPr>
              <p:nvPr/>
            </p:nvSpPr>
            <p:spPr bwMode="auto">
              <a:xfrm>
                <a:off x="7016911" y="1789179"/>
                <a:ext cx="61205" cy="60699"/>
              </a:xfrm>
              <a:custGeom>
                <a:avLst/>
                <a:gdLst>
                  <a:gd name="T0" fmla="*/ 301 w 602"/>
                  <a:gd name="T1" fmla="*/ 0 h 602"/>
                  <a:gd name="T2" fmla="*/ 350 w 602"/>
                  <a:gd name="T3" fmla="*/ 3 h 602"/>
                  <a:gd name="T4" fmla="*/ 396 w 602"/>
                  <a:gd name="T5" fmla="*/ 15 h 602"/>
                  <a:gd name="T6" fmla="*/ 440 w 602"/>
                  <a:gd name="T7" fmla="*/ 33 h 602"/>
                  <a:gd name="T8" fmla="*/ 479 w 602"/>
                  <a:gd name="T9" fmla="*/ 57 h 602"/>
                  <a:gd name="T10" fmla="*/ 514 w 602"/>
                  <a:gd name="T11" fmla="*/ 87 h 602"/>
                  <a:gd name="T12" fmla="*/ 544 w 602"/>
                  <a:gd name="T13" fmla="*/ 122 h 602"/>
                  <a:gd name="T14" fmla="*/ 568 w 602"/>
                  <a:gd name="T15" fmla="*/ 162 h 602"/>
                  <a:gd name="T16" fmla="*/ 587 w 602"/>
                  <a:gd name="T17" fmla="*/ 206 h 602"/>
                  <a:gd name="T18" fmla="*/ 598 w 602"/>
                  <a:gd name="T19" fmla="*/ 252 h 602"/>
                  <a:gd name="T20" fmla="*/ 602 w 602"/>
                  <a:gd name="T21" fmla="*/ 301 h 602"/>
                  <a:gd name="T22" fmla="*/ 598 w 602"/>
                  <a:gd name="T23" fmla="*/ 349 h 602"/>
                  <a:gd name="T24" fmla="*/ 587 w 602"/>
                  <a:gd name="T25" fmla="*/ 396 h 602"/>
                  <a:gd name="T26" fmla="*/ 568 w 602"/>
                  <a:gd name="T27" fmla="*/ 439 h 602"/>
                  <a:gd name="T28" fmla="*/ 544 w 602"/>
                  <a:gd name="T29" fmla="*/ 478 h 602"/>
                  <a:gd name="T30" fmla="*/ 514 w 602"/>
                  <a:gd name="T31" fmla="*/ 513 h 602"/>
                  <a:gd name="T32" fmla="*/ 479 w 602"/>
                  <a:gd name="T33" fmla="*/ 544 h 602"/>
                  <a:gd name="T34" fmla="*/ 440 w 602"/>
                  <a:gd name="T35" fmla="*/ 568 h 602"/>
                  <a:gd name="T36" fmla="*/ 396 w 602"/>
                  <a:gd name="T37" fmla="*/ 587 h 602"/>
                  <a:gd name="T38" fmla="*/ 350 w 602"/>
                  <a:gd name="T39" fmla="*/ 598 h 602"/>
                  <a:gd name="T40" fmla="*/ 301 w 602"/>
                  <a:gd name="T41" fmla="*/ 602 h 602"/>
                  <a:gd name="T42" fmla="*/ 252 w 602"/>
                  <a:gd name="T43" fmla="*/ 598 h 602"/>
                  <a:gd name="T44" fmla="*/ 206 w 602"/>
                  <a:gd name="T45" fmla="*/ 587 h 602"/>
                  <a:gd name="T46" fmla="*/ 162 w 602"/>
                  <a:gd name="T47" fmla="*/ 568 h 602"/>
                  <a:gd name="T48" fmla="*/ 124 w 602"/>
                  <a:gd name="T49" fmla="*/ 544 h 602"/>
                  <a:gd name="T50" fmla="*/ 89 w 602"/>
                  <a:gd name="T51" fmla="*/ 513 h 602"/>
                  <a:gd name="T52" fmla="*/ 57 w 602"/>
                  <a:gd name="T53" fmla="*/ 478 h 602"/>
                  <a:gd name="T54" fmla="*/ 34 w 602"/>
                  <a:gd name="T55" fmla="*/ 439 h 602"/>
                  <a:gd name="T56" fmla="*/ 15 w 602"/>
                  <a:gd name="T57" fmla="*/ 396 h 602"/>
                  <a:gd name="T58" fmla="*/ 4 w 602"/>
                  <a:gd name="T59" fmla="*/ 349 h 602"/>
                  <a:gd name="T60" fmla="*/ 0 w 602"/>
                  <a:gd name="T61" fmla="*/ 301 h 602"/>
                  <a:gd name="T62" fmla="*/ 4 w 602"/>
                  <a:gd name="T63" fmla="*/ 252 h 602"/>
                  <a:gd name="T64" fmla="*/ 15 w 602"/>
                  <a:gd name="T65" fmla="*/ 206 h 602"/>
                  <a:gd name="T66" fmla="*/ 34 w 602"/>
                  <a:gd name="T67" fmla="*/ 162 h 602"/>
                  <a:gd name="T68" fmla="*/ 57 w 602"/>
                  <a:gd name="T69" fmla="*/ 122 h 602"/>
                  <a:gd name="T70" fmla="*/ 89 w 602"/>
                  <a:gd name="T71" fmla="*/ 87 h 602"/>
                  <a:gd name="T72" fmla="*/ 124 w 602"/>
                  <a:gd name="T73" fmla="*/ 57 h 602"/>
                  <a:gd name="T74" fmla="*/ 162 w 602"/>
                  <a:gd name="T75" fmla="*/ 33 h 602"/>
                  <a:gd name="T76" fmla="*/ 206 w 602"/>
                  <a:gd name="T77" fmla="*/ 15 h 602"/>
                  <a:gd name="T78" fmla="*/ 252 w 602"/>
                  <a:gd name="T79" fmla="*/ 3 h 602"/>
                  <a:gd name="T80" fmla="*/ 301 w 602"/>
                  <a:gd name="T8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602">
                    <a:moveTo>
                      <a:pt x="301" y="0"/>
                    </a:moveTo>
                    <a:lnTo>
                      <a:pt x="350" y="3"/>
                    </a:lnTo>
                    <a:lnTo>
                      <a:pt x="396" y="15"/>
                    </a:lnTo>
                    <a:lnTo>
                      <a:pt x="440" y="33"/>
                    </a:lnTo>
                    <a:lnTo>
                      <a:pt x="479" y="57"/>
                    </a:lnTo>
                    <a:lnTo>
                      <a:pt x="514" y="87"/>
                    </a:lnTo>
                    <a:lnTo>
                      <a:pt x="544" y="122"/>
                    </a:lnTo>
                    <a:lnTo>
                      <a:pt x="568" y="162"/>
                    </a:lnTo>
                    <a:lnTo>
                      <a:pt x="587" y="206"/>
                    </a:lnTo>
                    <a:lnTo>
                      <a:pt x="598" y="252"/>
                    </a:lnTo>
                    <a:lnTo>
                      <a:pt x="602" y="301"/>
                    </a:lnTo>
                    <a:lnTo>
                      <a:pt x="598" y="349"/>
                    </a:lnTo>
                    <a:lnTo>
                      <a:pt x="587" y="396"/>
                    </a:lnTo>
                    <a:lnTo>
                      <a:pt x="568" y="439"/>
                    </a:lnTo>
                    <a:lnTo>
                      <a:pt x="544" y="478"/>
                    </a:lnTo>
                    <a:lnTo>
                      <a:pt x="514" y="513"/>
                    </a:lnTo>
                    <a:lnTo>
                      <a:pt x="479" y="544"/>
                    </a:lnTo>
                    <a:lnTo>
                      <a:pt x="440" y="568"/>
                    </a:lnTo>
                    <a:lnTo>
                      <a:pt x="396" y="587"/>
                    </a:lnTo>
                    <a:lnTo>
                      <a:pt x="350" y="598"/>
                    </a:lnTo>
                    <a:lnTo>
                      <a:pt x="301" y="602"/>
                    </a:lnTo>
                    <a:lnTo>
                      <a:pt x="252" y="598"/>
                    </a:lnTo>
                    <a:lnTo>
                      <a:pt x="206" y="587"/>
                    </a:lnTo>
                    <a:lnTo>
                      <a:pt x="162" y="568"/>
                    </a:lnTo>
                    <a:lnTo>
                      <a:pt x="124" y="544"/>
                    </a:lnTo>
                    <a:lnTo>
                      <a:pt x="89" y="513"/>
                    </a:lnTo>
                    <a:lnTo>
                      <a:pt x="57" y="478"/>
                    </a:lnTo>
                    <a:lnTo>
                      <a:pt x="34" y="439"/>
                    </a:lnTo>
                    <a:lnTo>
                      <a:pt x="15" y="396"/>
                    </a:lnTo>
                    <a:lnTo>
                      <a:pt x="4" y="349"/>
                    </a:lnTo>
                    <a:lnTo>
                      <a:pt x="0" y="301"/>
                    </a:lnTo>
                    <a:lnTo>
                      <a:pt x="4" y="252"/>
                    </a:lnTo>
                    <a:lnTo>
                      <a:pt x="15" y="206"/>
                    </a:lnTo>
                    <a:lnTo>
                      <a:pt x="34" y="162"/>
                    </a:lnTo>
                    <a:lnTo>
                      <a:pt x="57" y="122"/>
                    </a:lnTo>
                    <a:lnTo>
                      <a:pt x="89" y="87"/>
                    </a:lnTo>
                    <a:lnTo>
                      <a:pt x="124" y="57"/>
                    </a:lnTo>
                    <a:lnTo>
                      <a:pt x="162" y="33"/>
                    </a:lnTo>
                    <a:lnTo>
                      <a:pt x="206" y="15"/>
                    </a:lnTo>
                    <a:lnTo>
                      <a:pt x="252"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grpSp>
      </p:grpSp>
      <p:grpSp>
        <p:nvGrpSpPr>
          <p:cNvPr id="88" name="Gruppieren 87">
            <a:extLst>
              <a:ext uri="{FF2B5EF4-FFF2-40B4-BE49-F238E27FC236}">
                <a16:creationId xmlns:a16="http://schemas.microsoft.com/office/drawing/2014/main" id="{960C006E-E279-4049-BF16-5C97FAD29D91}"/>
              </a:ext>
            </a:extLst>
          </p:cNvPr>
          <p:cNvGrpSpPr/>
          <p:nvPr/>
        </p:nvGrpSpPr>
        <p:grpSpPr>
          <a:xfrm>
            <a:off x="2045028" y="4862517"/>
            <a:ext cx="458680" cy="322139"/>
            <a:chOff x="2109397" y="5020447"/>
            <a:chExt cx="622332" cy="437075"/>
          </a:xfrm>
          <a:solidFill>
            <a:schemeClr val="bg1"/>
          </a:solidFill>
        </p:grpSpPr>
        <p:grpSp>
          <p:nvGrpSpPr>
            <p:cNvPr id="89" name="Gruppieren 88">
              <a:extLst>
                <a:ext uri="{FF2B5EF4-FFF2-40B4-BE49-F238E27FC236}">
                  <a16:creationId xmlns:a16="http://schemas.microsoft.com/office/drawing/2014/main" id="{69603062-3432-4C84-BB0F-80A12202C943}"/>
                </a:ext>
              </a:extLst>
            </p:cNvPr>
            <p:cNvGrpSpPr/>
            <p:nvPr/>
          </p:nvGrpSpPr>
          <p:grpSpPr>
            <a:xfrm>
              <a:off x="2333207" y="5020447"/>
              <a:ext cx="171876" cy="437075"/>
              <a:chOff x="6964811" y="1789179"/>
              <a:chExt cx="165405" cy="420621"/>
            </a:xfrm>
            <a:grpFill/>
          </p:grpSpPr>
          <p:sp>
            <p:nvSpPr>
              <p:cNvPr id="96" name="Freeform 1565">
                <a:extLst>
                  <a:ext uri="{FF2B5EF4-FFF2-40B4-BE49-F238E27FC236}">
                    <a16:creationId xmlns:a16="http://schemas.microsoft.com/office/drawing/2014/main" id="{7A3C293F-20D2-422F-9412-2AA8B95AE1EA}"/>
                  </a:ext>
                </a:extLst>
              </p:cNvPr>
              <p:cNvSpPr>
                <a:spLocks/>
              </p:cNvSpPr>
              <p:nvPr/>
            </p:nvSpPr>
            <p:spPr bwMode="auto">
              <a:xfrm>
                <a:off x="6964811" y="1865333"/>
                <a:ext cx="165405" cy="344467"/>
              </a:xfrm>
              <a:custGeom>
                <a:avLst/>
                <a:gdLst>
                  <a:gd name="T0" fmla="*/ 752 w 1636"/>
                  <a:gd name="T1" fmla="*/ 0 h 3403"/>
                  <a:gd name="T2" fmla="*/ 884 w 1636"/>
                  <a:gd name="T3" fmla="*/ 0 h 3403"/>
                  <a:gd name="T4" fmla="*/ 1244 w 1636"/>
                  <a:gd name="T5" fmla="*/ 0 h 3403"/>
                  <a:gd name="T6" fmla="*/ 1410 w 1636"/>
                  <a:gd name="T7" fmla="*/ 29 h 3403"/>
                  <a:gd name="T8" fmla="*/ 1586 w 1636"/>
                  <a:gd name="T9" fmla="*/ 186 h 3403"/>
                  <a:gd name="T10" fmla="*/ 1636 w 1636"/>
                  <a:gd name="T11" fmla="*/ 386 h 3403"/>
                  <a:gd name="T12" fmla="*/ 1636 w 1636"/>
                  <a:gd name="T13" fmla="*/ 532 h 3403"/>
                  <a:gd name="T14" fmla="*/ 1636 w 1636"/>
                  <a:gd name="T15" fmla="*/ 1365 h 3403"/>
                  <a:gd name="T16" fmla="*/ 1636 w 1636"/>
                  <a:gd name="T17" fmla="*/ 1465 h 3403"/>
                  <a:gd name="T18" fmla="*/ 1590 w 1636"/>
                  <a:gd name="T19" fmla="*/ 1581 h 3403"/>
                  <a:gd name="T20" fmla="*/ 1447 w 1636"/>
                  <a:gd name="T21" fmla="*/ 1623 h 3403"/>
                  <a:gd name="T22" fmla="*/ 1335 w 1636"/>
                  <a:gd name="T23" fmla="*/ 1531 h 3403"/>
                  <a:gd name="T24" fmla="*/ 1322 w 1636"/>
                  <a:gd name="T25" fmla="*/ 1429 h 3403"/>
                  <a:gd name="T26" fmla="*/ 1322 w 1636"/>
                  <a:gd name="T27" fmla="*/ 1221 h 3403"/>
                  <a:gd name="T28" fmla="*/ 1321 w 1636"/>
                  <a:gd name="T29" fmla="*/ 931 h 3403"/>
                  <a:gd name="T30" fmla="*/ 1321 w 1636"/>
                  <a:gd name="T31" fmla="*/ 662 h 3403"/>
                  <a:gd name="T32" fmla="*/ 1321 w 1636"/>
                  <a:gd name="T33" fmla="*/ 517 h 3403"/>
                  <a:gd name="T34" fmla="*/ 1310 w 1636"/>
                  <a:gd name="T35" fmla="*/ 496 h 3403"/>
                  <a:gd name="T36" fmla="*/ 1259 w 1636"/>
                  <a:gd name="T37" fmla="*/ 502 h 3403"/>
                  <a:gd name="T38" fmla="*/ 1256 w 1636"/>
                  <a:gd name="T39" fmla="*/ 720 h 3403"/>
                  <a:gd name="T40" fmla="*/ 1256 w 1636"/>
                  <a:gd name="T41" fmla="*/ 2799 h 3403"/>
                  <a:gd name="T42" fmla="*/ 1256 w 1636"/>
                  <a:gd name="T43" fmla="*/ 3201 h 3403"/>
                  <a:gd name="T44" fmla="*/ 1184 w 1636"/>
                  <a:gd name="T45" fmla="*/ 3356 h 3403"/>
                  <a:gd name="T46" fmla="*/ 1016 w 1636"/>
                  <a:gd name="T47" fmla="*/ 3399 h 3403"/>
                  <a:gd name="T48" fmla="*/ 879 w 1636"/>
                  <a:gd name="T49" fmla="*/ 3303 h 3403"/>
                  <a:gd name="T50" fmla="*/ 850 w 1636"/>
                  <a:gd name="T51" fmla="*/ 1613 h 3403"/>
                  <a:gd name="T52" fmla="*/ 834 w 1636"/>
                  <a:gd name="T53" fmla="*/ 1602 h 3403"/>
                  <a:gd name="T54" fmla="*/ 787 w 1636"/>
                  <a:gd name="T55" fmla="*/ 1610 h 3403"/>
                  <a:gd name="T56" fmla="*/ 772 w 1636"/>
                  <a:gd name="T57" fmla="*/ 3271 h 3403"/>
                  <a:gd name="T58" fmla="*/ 653 w 1636"/>
                  <a:gd name="T59" fmla="*/ 3391 h 3403"/>
                  <a:gd name="T60" fmla="*/ 481 w 1636"/>
                  <a:gd name="T61" fmla="*/ 3376 h 3403"/>
                  <a:gd name="T62" fmla="*/ 383 w 1636"/>
                  <a:gd name="T63" fmla="*/ 3237 h 3403"/>
                  <a:gd name="T64" fmla="*/ 381 w 1636"/>
                  <a:gd name="T65" fmla="*/ 3128 h 3403"/>
                  <a:gd name="T66" fmla="*/ 381 w 1636"/>
                  <a:gd name="T67" fmla="*/ 2868 h 3403"/>
                  <a:gd name="T68" fmla="*/ 381 w 1636"/>
                  <a:gd name="T69" fmla="*/ 1611 h 3403"/>
                  <a:gd name="T70" fmla="*/ 381 w 1636"/>
                  <a:gd name="T71" fmla="*/ 668 h 3403"/>
                  <a:gd name="T72" fmla="*/ 381 w 1636"/>
                  <a:gd name="T73" fmla="*/ 516 h 3403"/>
                  <a:gd name="T74" fmla="*/ 369 w 1636"/>
                  <a:gd name="T75" fmla="*/ 496 h 3403"/>
                  <a:gd name="T76" fmla="*/ 317 w 1636"/>
                  <a:gd name="T77" fmla="*/ 502 h 3403"/>
                  <a:gd name="T78" fmla="*/ 315 w 1636"/>
                  <a:gd name="T79" fmla="*/ 553 h 3403"/>
                  <a:gd name="T80" fmla="*/ 315 w 1636"/>
                  <a:gd name="T81" fmla="*/ 760 h 3403"/>
                  <a:gd name="T82" fmla="*/ 315 w 1636"/>
                  <a:gd name="T83" fmla="*/ 1050 h 3403"/>
                  <a:gd name="T84" fmla="*/ 315 w 1636"/>
                  <a:gd name="T85" fmla="*/ 1320 h 3403"/>
                  <a:gd name="T86" fmla="*/ 315 w 1636"/>
                  <a:gd name="T87" fmla="*/ 1465 h 3403"/>
                  <a:gd name="T88" fmla="*/ 268 w 1636"/>
                  <a:gd name="T89" fmla="*/ 1581 h 3403"/>
                  <a:gd name="T90" fmla="*/ 126 w 1636"/>
                  <a:gd name="T91" fmla="*/ 1623 h 3403"/>
                  <a:gd name="T92" fmla="*/ 12 w 1636"/>
                  <a:gd name="T93" fmla="*/ 1531 h 3403"/>
                  <a:gd name="T94" fmla="*/ 0 w 1636"/>
                  <a:gd name="T95" fmla="*/ 1430 h 3403"/>
                  <a:gd name="T96" fmla="*/ 0 w 1636"/>
                  <a:gd name="T97" fmla="*/ 744 h 3403"/>
                  <a:gd name="T98" fmla="*/ 0 w 1636"/>
                  <a:gd name="T99" fmla="*/ 438 h 3403"/>
                  <a:gd name="T100" fmla="*/ 3 w 1636"/>
                  <a:gd name="T101" fmla="*/ 327 h 3403"/>
                  <a:gd name="T102" fmla="*/ 108 w 1636"/>
                  <a:gd name="T103" fmla="*/ 108 h 3403"/>
                  <a:gd name="T104" fmla="*/ 321 w 1636"/>
                  <a:gd name="T105" fmla="*/ 2 h 3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6" h="3403">
                    <a:moveTo>
                      <a:pt x="377" y="0"/>
                    </a:moveTo>
                    <a:lnTo>
                      <a:pt x="392" y="0"/>
                    </a:lnTo>
                    <a:lnTo>
                      <a:pt x="413" y="0"/>
                    </a:lnTo>
                    <a:lnTo>
                      <a:pt x="715" y="0"/>
                    </a:lnTo>
                    <a:lnTo>
                      <a:pt x="752" y="0"/>
                    </a:lnTo>
                    <a:lnTo>
                      <a:pt x="784" y="0"/>
                    </a:lnTo>
                    <a:lnTo>
                      <a:pt x="812" y="0"/>
                    </a:lnTo>
                    <a:lnTo>
                      <a:pt x="847" y="0"/>
                    </a:lnTo>
                    <a:lnTo>
                      <a:pt x="852" y="0"/>
                    </a:lnTo>
                    <a:lnTo>
                      <a:pt x="884" y="0"/>
                    </a:lnTo>
                    <a:lnTo>
                      <a:pt x="920" y="0"/>
                    </a:lnTo>
                    <a:lnTo>
                      <a:pt x="1161" y="0"/>
                    </a:lnTo>
                    <a:lnTo>
                      <a:pt x="1194" y="0"/>
                    </a:lnTo>
                    <a:lnTo>
                      <a:pt x="1223" y="0"/>
                    </a:lnTo>
                    <a:lnTo>
                      <a:pt x="1244" y="0"/>
                    </a:lnTo>
                    <a:lnTo>
                      <a:pt x="1259" y="0"/>
                    </a:lnTo>
                    <a:lnTo>
                      <a:pt x="1264" y="0"/>
                    </a:lnTo>
                    <a:lnTo>
                      <a:pt x="1315" y="2"/>
                    </a:lnTo>
                    <a:lnTo>
                      <a:pt x="1364" y="12"/>
                    </a:lnTo>
                    <a:lnTo>
                      <a:pt x="1410" y="29"/>
                    </a:lnTo>
                    <a:lnTo>
                      <a:pt x="1452" y="50"/>
                    </a:lnTo>
                    <a:lnTo>
                      <a:pt x="1492" y="77"/>
                    </a:lnTo>
                    <a:lnTo>
                      <a:pt x="1527" y="108"/>
                    </a:lnTo>
                    <a:lnTo>
                      <a:pt x="1559" y="145"/>
                    </a:lnTo>
                    <a:lnTo>
                      <a:pt x="1586" y="186"/>
                    </a:lnTo>
                    <a:lnTo>
                      <a:pt x="1607" y="230"/>
                    </a:lnTo>
                    <a:lnTo>
                      <a:pt x="1622" y="277"/>
                    </a:lnTo>
                    <a:lnTo>
                      <a:pt x="1632" y="327"/>
                    </a:lnTo>
                    <a:lnTo>
                      <a:pt x="1636" y="380"/>
                    </a:lnTo>
                    <a:lnTo>
                      <a:pt x="1636" y="386"/>
                    </a:lnTo>
                    <a:lnTo>
                      <a:pt x="1636" y="401"/>
                    </a:lnTo>
                    <a:lnTo>
                      <a:pt x="1636" y="423"/>
                    </a:lnTo>
                    <a:lnTo>
                      <a:pt x="1636" y="453"/>
                    </a:lnTo>
                    <a:lnTo>
                      <a:pt x="1636" y="489"/>
                    </a:lnTo>
                    <a:lnTo>
                      <a:pt x="1636" y="532"/>
                    </a:lnTo>
                    <a:lnTo>
                      <a:pt x="1636" y="1053"/>
                    </a:lnTo>
                    <a:lnTo>
                      <a:pt x="1636" y="1114"/>
                    </a:lnTo>
                    <a:lnTo>
                      <a:pt x="1636" y="1143"/>
                    </a:lnTo>
                    <a:lnTo>
                      <a:pt x="1636" y="1324"/>
                    </a:lnTo>
                    <a:lnTo>
                      <a:pt x="1636" y="1365"/>
                    </a:lnTo>
                    <a:lnTo>
                      <a:pt x="1636" y="1384"/>
                    </a:lnTo>
                    <a:lnTo>
                      <a:pt x="1636" y="1416"/>
                    </a:lnTo>
                    <a:lnTo>
                      <a:pt x="1636" y="1430"/>
                    </a:lnTo>
                    <a:lnTo>
                      <a:pt x="1636" y="1451"/>
                    </a:lnTo>
                    <a:lnTo>
                      <a:pt x="1636" y="1465"/>
                    </a:lnTo>
                    <a:lnTo>
                      <a:pt x="1636" y="1470"/>
                    </a:lnTo>
                    <a:lnTo>
                      <a:pt x="1632" y="1501"/>
                    </a:lnTo>
                    <a:lnTo>
                      <a:pt x="1624" y="1531"/>
                    </a:lnTo>
                    <a:lnTo>
                      <a:pt x="1609" y="1557"/>
                    </a:lnTo>
                    <a:lnTo>
                      <a:pt x="1590" y="1581"/>
                    </a:lnTo>
                    <a:lnTo>
                      <a:pt x="1567" y="1600"/>
                    </a:lnTo>
                    <a:lnTo>
                      <a:pt x="1540" y="1615"/>
                    </a:lnTo>
                    <a:lnTo>
                      <a:pt x="1511" y="1623"/>
                    </a:lnTo>
                    <a:lnTo>
                      <a:pt x="1479" y="1627"/>
                    </a:lnTo>
                    <a:lnTo>
                      <a:pt x="1447" y="1623"/>
                    </a:lnTo>
                    <a:lnTo>
                      <a:pt x="1417" y="1615"/>
                    </a:lnTo>
                    <a:lnTo>
                      <a:pt x="1391" y="1600"/>
                    </a:lnTo>
                    <a:lnTo>
                      <a:pt x="1367" y="1581"/>
                    </a:lnTo>
                    <a:lnTo>
                      <a:pt x="1349" y="1557"/>
                    </a:lnTo>
                    <a:lnTo>
                      <a:pt x="1335" y="1531"/>
                    </a:lnTo>
                    <a:lnTo>
                      <a:pt x="1325" y="1501"/>
                    </a:lnTo>
                    <a:lnTo>
                      <a:pt x="1322" y="1470"/>
                    </a:lnTo>
                    <a:lnTo>
                      <a:pt x="1322" y="1465"/>
                    </a:lnTo>
                    <a:lnTo>
                      <a:pt x="1322" y="1451"/>
                    </a:lnTo>
                    <a:lnTo>
                      <a:pt x="1322" y="1429"/>
                    </a:lnTo>
                    <a:lnTo>
                      <a:pt x="1322" y="1399"/>
                    </a:lnTo>
                    <a:lnTo>
                      <a:pt x="1322" y="1362"/>
                    </a:lnTo>
                    <a:lnTo>
                      <a:pt x="1322" y="1320"/>
                    </a:lnTo>
                    <a:lnTo>
                      <a:pt x="1322" y="1272"/>
                    </a:lnTo>
                    <a:lnTo>
                      <a:pt x="1322" y="1221"/>
                    </a:lnTo>
                    <a:lnTo>
                      <a:pt x="1322" y="1166"/>
                    </a:lnTo>
                    <a:lnTo>
                      <a:pt x="1322" y="1109"/>
                    </a:lnTo>
                    <a:lnTo>
                      <a:pt x="1322" y="1050"/>
                    </a:lnTo>
                    <a:lnTo>
                      <a:pt x="1321" y="990"/>
                    </a:lnTo>
                    <a:lnTo>
                      <a:pt x="1321" y="931"/>
                    </a:lnTo>
                    <a:lnTo>
                      <a:pt x="1321" y="872"/>
                    </a:lnTo>
                    <a:lnTo>
                      <a:pt x="1321" y="815"/>
                    </a:lnTo>
                    <a:lnTo>
                      <a:pt x="1321" y="760"/>
                    </a:lnTo>
                    <a:lnTo>
                      <a:pt x="1321" y="708"/>
                    </a:lnTo>
                    <a:lnTo>
                      <a:pt x="1321" y="662"/>
                    </a:lnTo>
                    <a:lnTo>
                      <a:pt x="1321" y="619"/>
                    </a:lnTo>
                    <a:lnTo>
                      <a:pt x="1321" y="583"/>
                    </a:lnTo>
                    <a:lnTo>
                      <a:pt x="1321" y="553"/>
                    </a:lnTo>
                    <a:lnTo>
                      <a:pt x="1321" y="531"/>
                    </a:lnTo>
                    <a:lnTo>
                      <a:pt x="1321" y="517"/>
                    </a:lnTo>
                    <a:lnTo>
                      <a:pt x="1321" y="512"/>
                    </a:lnTo>
                    <a:lnTo>
                      <a:pt x="1321" y="507"/>
                    </a:lnTo>
                    <a:lnTo>
                      <a:pt x="1319" y="502"/>
                    </a:lnTo>
                    <a:lnTo>
                      <a:pt x="1315" y="498"/>
                    </a:lnTo>
                    <a:lnTo>
                      <a:pt x="1310" y="496"/>
                    </a:lnTo>
                    <a:lnTo>
                      <a:pt x="1305" y="496"/>
                    </a:lnTo>
                    <a:lnTo>
                      <a:pt x="1273" y="496"/>
                    </a:lnTo>
                    <a:lnTo>
                      <a:pt x="1268" y="496"/>
                    </a:lnTo>
                    <a:lnTo>
                      <a:pt x="1263" y="498"/>
                    </a:lnTo>
                    <a:lnTo>
                      <a:pt x="1259" y="502"/>
                    </a:lnTo>
                    <a:lnTo>
                      <a:pt x="1256" y="507"/>
                    </a:lnTo>
                    <a:lnTo>
                      <a:pt x="1256" y="512"/>
                    </a:lnTo>
                    <a:lnTo>
                      <a:pt x="1256" y="622"/>
                    </a:lnTo>
                    <a:lnTo>
                      <a:pt x="1256" y="668"/>
                    </a:lnTo>
                    <a:lnTo>
                      <a:pt x="1256" y="720"/>
                    </a:lnTo>
                    <a:lnTo>
                      <a:pt x="1256" y="843"/>
                    </a:lnTo>
                    <a:lnTo>
                      <a:pt x="1256" y="913"/>
                    </a:lnTo>
                    <a:lnTo>
                      <a:pt x="1256" y="988"/>
                    </a:lnTo>
                    <a:lnTo>
                      <a:pt x="1256" y="2724"/>
                    </a:lnTo>
                    <a:lnTo>
                      <a:pt x="1256" y="2799"/>
                    </a:lnTo>
                    <a:lnTo>
                      <a:pt x="1256" y="2868"/>
                    </a:lnTo>
                    <a:lnTo>
                      <a:pt x="1256" y="2992"/>
                    </a:lnTo>
                    <a:lnTo>
                      <a:pt x="1256" y="3045"/>
                    </a:lnTo>
                    <a:lnTo>
                      <a:pt x="1256" y="3091"/>
                    </a:lnTo>
                    <a:lnTo>
                      <a:pt x="1256" y="3201"/>
                    </a:lnTo>
                    <a:lnTo>
                      <a:pt x="1253" y="3237"/>
                    </a:lnTo>
                    <a:lnTo>
                      <a:pt x="1244" y="3271"/>
                    </a:lnTo>
                    <a:lnTo>
                      <a:pt x="1229" y="3303"/>
                    </a:lnTo>
                    <a:lnTo>
                      <a:pt x="1209" y="3331"/>
                    </a:lnTo>
                    <a:lnTo>
                      <a:pt x="1184" y="3356"/>
                    </a:lnTo>
                    <a:lnTo>
                      <a:pt x="1155" y="3376"/>
                    </a:lnTo>
                    <a:lnTo>
                      <a:pt x="1124" y="3391"/>
                    </a:lnTo>
                    <a:lnTo>
                      <a:pt x="1090" y="3399"/>
                    </a:lnTo>
                    <a:lnTo>
                      <a:pt x="1054" y="3403"/>
                    </a:lnTo>
                    <a:lnTo>
                      <a:pt x="1016" y="3399"/>
                    </a:lnTo>
                    <a:lnTo>
                      <a:pt x="983" y="3391"/>
                    </a:lnTo>
                    <a:lnTo>
                      <a:pt x="952" y="3376"/>
                    </a:lnTo>
                    <a:lnTo>
                      <a:pt x="923" y="3356"/>
                    </a:lnTo>
                    <a:lnTo>
                      <a:pt x="899" y="3331"/>
                    </a:lnTo>
                    <a:lnTo>
                      <a:pt x="879" y="3303"/>
                    </a:lnTo>
                    <a:lnTo>
                      <a:pt x="864" y="3271"/>
                    </a:lnTo>
                    <a:lnTo>
                      <a:pt x="854" y="3237"/>
                    </a:lnTo>
                    <a:lnTo>
                      <a:pt x="852" y="3201"/>
                    </a:lnTo>
                    <a:lnTo>
                      <a:pt x="852" y="1618"/>
                    </a:lnTo>
                    <a:lnTo>
                      <a:pt x="850" y="1613"/>
                    </a:lnTo>
                    <a:lnTo>
                      <a:pt x="849" y="1610"/>
                    </a:lnTo>
                    <a:lnTo>
                      <a:pt x="847" y="1606"/>
                    </a:lnTo>
                    <a:lnTo>
                      <a:pt x="844" y="1603"/>
                    </a:lnTo>
                    <a:lnTo>
                      <a:pt x="839" y="1602"/>
                    </a:lnTo>
                    <a:lnTo>
                      <a:pt x="834" y="1602"/>
                    </a:lnTo>
                    <a:lnTo>
                      <a:pt x="802" y="1602"/>
                    </a:lnTo>
                    <a:lnTo>
                      <a:pt x="797" y="1602"/>
                    </a:lnTo>
                    <a:lnTo>
                      <a:pt x="792" y="1603"/>
                    </a:lnTo>
                    <a:lnTo>
                      <a:pt x="789" y="1606"/>
                    </a:lnTo>
                    <a:lnTo>
                      <a:pt x="787" y="1610"/>
                    </a:lnTo>
                    <a:lnTo>
                      <a:pt x="785" y="1613"/>
                    </a:lnTo>
                    <a:lnTo>
                      <a:pt x="785" y="1618"/>
                    </a:lnTo>
                    <a:lnTo>
                      <a:pt x="785" y="3201"/>
                    </a:lnTo>
                    <a:lnTo>
                      <a:pt x="782" y="3237"/>
                    </a:lnTo>
                    <a:lnTo>
                      <a:pt x="772" y="3271"/>
                    </a:lnTo>
                    <a:lnTo>
                      <a:pt x="757" y="3303"/>
                    </a:lnTo>
                    <a:lnTo>
                      <a:pt x="737" y="3331"/>
                    </a:lnTo>
                    <a:lnTo>
                      <a:pt x="713" y="3356"/>
                    </a:lnTo>
                    <a:lnTo>
                      <a:pt x="684" y="3376"/>
                    </a:lnTo>
                    <a:lnTo>
                      <a:pt x="653" y="3391"/>
                    </a:lnTo>
                    <a:lnTo>
                      <a:pt x="619" y="3399"/>
                    </a:lnTo>
                    <a:lnTo>
                      <a:pt x="583" y="3403"/>
                    </a:lnTo>
                    <a:lnTo>
                      <a:pt x="546" y="3399"/>
                    </a:lnTo>
                    <a:lnTo>
                      <a:pt x="512" y="3391"/>
                    </a:lnTo>
                    <a:lnTo>
                      <a:pt x="481" y="3376"/>
                    </a:lnTo>
                    <a:lnTo>
                      <a:pt x="452" y="3356"/>
                    </a:lnTo>
                    <a:lnTo>
                      <a:pt x="428" y="3331"/>
                    </a:lnTo>
                    <a:lnTo>
                      <a:pt x="408" y="3303"/>
                    </a:lnTo>
                    <a:lnTo>
                      <a:pt x="393" y="3271"/>
                    </a:lnTo>
                    <a:lnTo>
                      <a:pt x="383" y="3237"/>
                    </a:lnTo>
                    <a:lnTo>
                      <a:pt x="381" y="3201"/>
                    </a:lnTo>
                    <a:lnTo>
                      <a:pt x="381" y="3196"/>
                    </a:lnTo>
                    <a:lnTo>
                      <a:pt x="381" y="3182"/>
                    </a:lnTo>
                    <a:lnTo>
                      <a:pt x="381" y="3159"/>
                    </a:lnTo>
                    <a:lnTo>
                      <a:pt x="381" y="3128"/>
                    </a:lnTo>
                    <a:lnTo>
                      <a:pt x="381" y="3091"/>
                    </a:lnTo>
                    <a:lnTo>
                      <a:pt x="381" y="3045"/>
                    </a:lnTo>
                    <a:lnTo>
                      <a:pt x="381" y="2992"/>
                    </a:lnTo>
                    <a:lnTo>
                      <a:pt x="381" y="2933"/>
                    </a:lnTo>
                    <a:lnTo>
                      <a:pt x="381" y="2868"/>
                    </a:lnTo>
                    <a:lnTo>
                      <a:pt x="381" y="2799"/>
                    </a:lnTo>
                    <a:lnTo>
                      <a:pt x="381" y="2003"/>
                    </a:lnTo>
                    <a:lnTo>
                      <a:pt x="381" y="1906"/>
                    </a:lnTo>
                    <a:lnTo>
                      <a:pt x="381" y="1708"/>
                    </a:lnTo>
                    <a:lnTo>
                      <a:pt x="381" y="1611"/>
                    </a:lnTo>
                    <a:lnTo>
                      <a:pt x="381" y="913"/>
                    </a:lnTo>
                    <a:lnTo>
                      <a:pt x="381" y="843"/>
                    </a:lnTo>
                    <a:lnTo>
                      <a:pt x="381" y="779"/>
                    </a:lnTo>
                    <a:lnTo>
                      <a:pt x="381" y="720"/>
                    </a:lnTo>
                    <a:lnTo>
                      <a:pt x="381" y="668"/>
                    </a:lnTo>
                    <a:lnTo>
                      <a:pt x="381" y="622"/>
                    </a:lnTo>
                    <a:lnTo>
                      <a:pt x="381" y="583"/>
                    </a:lnTo>
                    <a:lnTo>
                      <a:pt x="381" y="553"/>
                    </a:lnTo>
                    <a:lnTo>
                      <a:pt x="381" y="531"/>
                    </a:lnTo>
                    <a:lnTo>
                      <a:pt x="381" y="516"/>
                    </a:lnTo>
                    <a:lnTo>
                      <a:pt x="381" y="512"/>
                    </a:lnTo>
                    <a:lnTo>
                      <a:pt x="379" y="507"/>
                    </a:lnTo>
                    <a:lnTo>
                      <a:pt x="377" y="502"/>
                    </a:lnTo>
                    <a:lnTo>
                      <a:pt x="373" y="498"/>
                    </a:lnTo>
                    <a:lnTo>
                      <a:pt x="369" y="496"/>
                    </a:lnTo>
                    <a:lnTo>
                      <a:pt x="363" y="496"/>
                    </a:lnTo>
                    <a:lnTo>
                      <a:pt x="331" y="496"/>
                    </a:lnTo>
                    <a:lnTo>
                      <a:pt x="326" y="496"/>
                    </a:lnTo>
                    <a:lnTo>
                      <a:pt x="321" y="498"/>
                    </a:lnTo>
                    <a:lnTo>
                      <a:pt x="317" y="502"/>
                    </a:lnTo>
                    <a:lnTo>
                      <a:pt x="315" y="507"/>
                    </a:lnTo>
                    <a:lnTo>
                      <a:pt x="315" y="512"/>
                    </a:lnTo>
                    <a:lnTo>
                      <a:pt x="315" y="517"/>
                    </a:lnTo>
                    <a:lnTo>
                      <a:pt x="315" y="531"/>
                    </a:lnTo>
                    <a:lnTo>
                      <a:pt x="315" y="553"/>
                    </a:lnTo>
                    <a:lnTo>
                      <a:pt x="315" y="583"/>
                    </a:lnTo>
                    <a:lnTo>
                      <a:pt x="315" y="619"/>
                    </a:lnTo>
                    <a:lnTo>
                      <a:pt x="315" y="662"/>
                    </a:lnTo>
                    <a:lnTo>
                      <a:pt x="315" y="708"/>
                    </a:lnTo>
                    <a:lnTo>
                      <a:pt x="315" y="760"/>
                    </a:lnTo>
                    <a:lnTo>
                      <a:pt x="315" y="815"/>
                    </a:lnTo>
                    <a:lnTo>
                      <a:pt x="315" y="872"/>
                    </a:lnTo>
                    <a:lnTo>
                      <a:pt x="315" y="931"/>
                    </a:lnTo>
                    <a:lnTo>
                      <a:pt x="315" y="990"/>
                    </a:lnTo>
                    <a:lnTo>
                      <a:pt x="315" y="1050"/>
                    </a:lnTo>
                    <a:lnTo>
                      <a:pt x="315" y="1109"/>
                    </a:lnTo>
                    <a:lnTo>
                      <a:pt x="315" y="1166"/>
                    </a:lnTo>
                    <a:lnTo>
                      <a:pt x="315" y="1221"/>
                    </a:lnTo>
                    <a:lnTo>
                      <a:pt x="315" y="1272"/>
                    </a:lnTo>
                    <a:lnTo>
                      <a:pt x="315" y="1320"/>
                    </a:lnTo>
                    <a:lnTo>
                      <a:pt x="315" y="1362"/>
                    </a:lnTo>
                    <a:lnTo>
                      <a:pt x="315" y="1399"/>
                    </a:lnTo>
                    <a:lnTo>
                      <a:pt x="315" y="1429"/>
                    </a:lnTo>
                    <a:lnTo>
                      <a:pt x="315" y="1451"/>
                    </a:lnTo>
                    <a:lnTo>
                      <a:pt x="315" y="1465"/>
                    </a:lnTo>
                    <a:lnTo>
                      <a:pt x="315" y="1470"/>
                    </a:lnTo>
                    <a:lnTo>
                      <a:pt x="311" y="1501"/>
                    </a:lnTo>
                    <a:lnTo>
                      <a:pt x="302" y="1531"/>
                    </a:lnTo>
                    <a:lnTo>
                      <a:pt x="287" y="1557"/>
                    </a:lnTo>
                    <a:lnTo>
                      <a:pt x="268" y="1581"/>
                    </a:lnTo>
                    <a:lnTo>
                      <a:pt x="245" y="1600"/>
                    </a:lnTo>
                    <a:lnTo>
                      <a:pt x="218" y="1615"/>
                    </a:lnTo>
                    <a:lnTo>
                      <a:pt x="188" y="1623"/>
                    </a:lnTo>
                    <a:lnTo>
                      <a:pt x="157" y="1627"/>
                    </a:lnTo>
                    <a:lnTo>
                      <a:pt x="126" y="1623"/>
                    </a:lnTo>
                    <a:lnTo>
                      <a:pt x="96" y="1615"/>
                    </a:lnTo>
                    <a:lnTo>
                      <a:pt x="70" y="1600"/>
                    </a:lnTo>
                    <a:lnTo>
                      <a:pt x="46" y="1581"/>
                    </a:lnTo>
                    <a:lnTo>
                      <a:pt x="27" y="1557"/>
                    </a:lnTo>
                    <a:lnTo>
                      <a:pt x="12" y="1531"/>
                    </a:lnTo>
                    <a:lnTo>
                      <a:pt x="3" y="1501"/>
                    </a:lnTo>
                    <a:lnTo>
                      <a:pt x="0" y="1470"/>
                    </a:lnTo>
                    <a:lnTo>
                      <a:pt x="0" y="1465"/>
                    </a:lnTo>
                    <a:lnTo>
                      <a:pt x="0" y="1451"/>
                    </a:lnTo>
                    <a:lnTo>
                      <a:pt x="0" y="1430"/>
                    </a:lnTo>
                    <a:lnTo>
                      <a:pt x="0" y="1401"/>
                    </a:lnTo>
                    <a:lnTo>
                      <a:pt x="0" y="1365"/>
                    </a:lnTo>
                    <a:lnTo>
                      <a:pt x="0" y="1324"/>
                    </a:lnTo>
                    <a:lnTo>
                      <a:pt x="0" y="805"/>
                    </a:lnTo>
                    <a:lnTo>
                      <a:pt x="0" y="744"/>
                    </a:lnTo>
                    <a:lnTo>
                      <a:pt x="0" y="715"/>
                    </a:lnTo>
                    <a:lnTo>
                      <a:pt x="0" y="532"/>
                    </a:lnTo>
                    <a:lnTo>
                      <a:pt x="0" y="489"/>
                    </a:lnTo>
                    <a:lnTo>
                      <a:pt x="0" y="472"/>
                    </a:lnTo>
                    <a:lnTo>
                      <a:pt x="0" y="438"/>
                    </a:lnTo>
                    <a:lnTo>
                      <a:pt x="0" y="423"/>
                    </a:lnTo>
                    <a:lnTo>
                      <a:pt x="0" y="401"/>
                    </a:lnTo>
                    <a:lnTo>
                      <a:pt x="0" y="386"/>
                    </a:lnTo>
                    <a:lnTo>
                      <a:pt x="0" y="380"/>
                    </a:lnTo>
                    <a:lnTo>
                      <a:pt x="3" y="327"/>
                    </a:lnTo>
                    <a:lnTo>
                      <a:pt x="13" y="277"/>
                    </a:lnTo>
                    <a:lnTo>
                      <a:pt x="28" y="230"/>
                    </a:lnTo>
                    <a:lnTo>
                      <a:pt x="51" y="186"/>
                    </a:lnTo>
                    <a:lnTo>
                      <a:pt x="77" y="145"/>
                    </a:lnTo>
                    <a:lnTo>
                      <a:pt x="108" y="108"/>
                    </a:lnTo>
                    <a:lnTo>
                      <a:pt x="145" y="77"/>
                    </a:lnTo>
                    <a:lnTo>
                      <a:pt x="183" y="50"/>
                    </a:lnTo>
                    <a:lnTo>
                      <a:pt x="227" y="29"/>
                    </a:lnTo>
                    <a:lnTo>
                      <a:pt x="272" y="12"/>
                    </a:lnTo>
                    <a:lnTo>
                      <a:pt x="321" y="2"/>
                    </a:lnTo>
                    <a:lnTo>
                      <a:pt x="372" y="0"/>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sp>
            <p:nvSpPr>
              <p:cNvPr id="97" name="Freeform 1566">
                <a:extLst>
                  <a:ext uri="{FF2B5EF4-FFF2-40B4-BE49-F238E27FC236}">
                    <a16:creationId xmlns:a16="http://schemas.microsoft.com/office/drawing/2014/main" id="{C3007F1C-82FE-41FD-9082-520AA1A91412}"/>
                  </a:ext>
                </a:extLst>
              </p:cNvPr>
              <p:cNvSpPr>
                <a:spLocks/>
              </p:cNvSpPr>
              <p:nvPr/>
            </p:nvSpPr>
            <p:spPr bwMode="auto">
              <a:xfrm>
                <a:off x="7016911" y="1789179"/>
                <a:ext cx="61205" cy="60699"/>
              </a:xfrm>
              <a:custGeom>
                <a:avLst/>
                <a:gdLst>
                  <a:gd name="T0" fmla="*/ 301 w 602"/>
                  <a:gd name="T1" fmla="*/ 0 h 602"/>
                  <a:gd name="T2" fmla="*/ 350 w 602"/>
                  <a:gd name="T3" fmla="*/ 3 h 602"/>
                  <a:gd name="T4" fmla="*/ 396 w 602"/>
                  <a:gd name="T5" fmla="*/ 15 h 602"/>
                  <a:gd name="T6" fmla="*/ 440 w 602"/>
                  <a:gd name="T7" fmla="*/ 33 h 602"/>
                  <a:gd name="T8" fmla="*/ 479 w 602"/>
                  <a:gd name="T9" fmla="*/ 57 h 602"/>
                  <a:gd name="T10" fmla="*/ 514 w 602"/>
                  <a:gd name="T11" fmla="*/ 87 h 602"/>
                  <a:gd name="T12" fmla="*/ 544 w 602"/>
                  <a:gd name="T13" fmla="*/ 122 h 602"/>
                  <a:gd name="T14" fmla="*/ 568 w 602"/>
                  <a:gd name="T15" fmla="*/ 162 h 602"/>
                  <a:gd name="T16" fmla="*/ 587 w 602"/>
                  <a:gd name="T17" fmla="*/ 206 h 602"/>
                  <a:gd name="T18" fmla="*/ 598 w 602"/>
                  <a:gd name="T19" fmla="*/ 252 h 602"/>
                  <a:gd name="T20" fmla="*/ 602 w 602"/>
                  <a:gd name="T21" fmla="*/ 301 h 602"/>
                  <a:gd name="T22" fmla="*/ 598 w 602"/>
                  <a:gd name="T23" fmla="*/ 349 h 602"/>
                  <a:gd name="T24" fmla="*/ 587 w 602"/>
                  <a:gd name="T25" fmla="*/ 396 h 602"/>
                  <a:gd name="T26" fmla="*/ 568 w 602"/>
                  <a:gd name="T27" fmla="*/ 439 h 602"/>
                  <a:gd name="T28" fmla="*/ 544 w 602"/>
                  <a:gd name="T29" fmla="*/ 478 h 602"/>
                  <a:gd name="T30" fmla="*/ 514 w 602"/>
                  <a:gd name="T31" fmla="*/ 513 h 602"/>
                  <a:gd name="T32" fmla="*/ 479 w 602"/>
                  <a:gd name="T33" fmla="*/ 544 h 602"/>
                  <a:gd name="T34" fmla="*/ 440 w 602"/>
                  <a:gd name="T35" fmla="*/ 568 h 602"/>
                  <a:gd name="T36" fmla="*/ 396 w 602"/>
                  <a:gd name="T37" fmla="*/ 587 h 602"/>
                  <a:gd name="T38" fmla="*/ 350 w 602"/>
                  <a:gd name="T39" fmla="*/ 598 h 602"/>
                  <a:gd name="T40" fmla="*/ 301 w 602"/>
                  <a:gd name="T41" fmla="*/ 602 h 602"/>
                  <a:gd name="T42" fmla="*/ 252 w 602"/>
                  <a:gd name="T43" fmla="*/ 598 h 602"/>
                  <a:gd name="T44" fmla="*/ 206 w 602"/>
                  <a:gd name="T45" fmla="*/ 587 h 602"/>
                  <a:gd name="T46" fmla="*/ 162 w 602"/>
                  <a:gd name="T47" fmla="*/ 568 h 602"/>
                  <a:gd name="T48" fmla="*/ 124 w 602"/>
                  <a:gd name="T49" fmla="*/ 544 h 602"/>
                  <a:gd name="T50" fmla="*/ 89 w 602"/>
                  <a:gd name="T51" fmla="*/ 513 h 602"/>
                  <a:gd name="T52" fmla="*/ 57 w 602"/>
                  <a:gd name="T53" fmla="*/ 478 h 602"/>
                  <a:gd name="T54" fmla="*/ 34 w 602"/>
                  <a:gd name="T55" fmla="*/ 439 h 602"/>
                  <a:gd name="T56" fmla="*/ 15 w 602"/>
                  <a:gd name="T57" fmla="*/ 396 h 602"/>
                  <a:gd name="T58" fmla="*/ 4 w 602"/>
                  <a:gd name="T59" fmla="*/ 349 h 602"/>
                  <a:gd name="T60" fmla="*/ 0 w 602"/>
                  <a:gd name="T61" fmla="*/ 301 h 602"/>
                  <a:gd name="T62" fmla="*/ 4 w 602"/>
                  <a:gd name="T63" fmla="*/ 252 h 602"/>
                  <a:gd name="T64" fmla="*/ 15 w 602"/>
                  <a:gd name="T65" fmla="*/ 206 h 602"/>
                  <a:gd name="T66" fmla="*/ 34 w 602"/>
                  <a:gd name="T67" fmla="*/ 162 h 602"/>
                  <a:gd name="T68" fmla="*/ 57 w 602"/>
                  <a:gd name="T69" fmla="*/ 122 h 602"/>
                  <a:gd name="T70" fmla="*/ 89 w 602"/>
                  <a:gd name="T71" fmla="*/ 87 h 602"/>
                  <a:gd name="T72" fmla="*/ 124 w 602"/>
                  <a:gd name="T73" fmla="*/ 57 h 602"/>
                  <a:gd name="T74" fmla="*/ 162 w 602"/>
                  <a:gd name="T75" fmla="*/ 33 h 602"/>
                  <a:gd name="T76" fmla="*/ 206 w 602"/>
                  <a:gd name="T77" fmla="*/ 15 h 602"/>
                  <a:gd name="T78" fmla="*/ 252 w 602"/>
                  <a:gd name="T79" fmla="*/ 3 h 602"/>
                  <a:gd name="T80" fmla="*/ 301 w 602"/>
                  <a:gd name="T8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602">
                    <a:moveTo>
                      <a:pt x="301" y="0"/>
                    </a:moveTo>
                    <a:lnTo>
                      <a:pt x="350" y="3"/>
                    </a:lnTo>
                    <a:lnTo>
                      <a:pt x="396" y="15"/>
                    </a:lnTo>
                    <a:lnTo>
                      <a:pt x="440" y="33"/>
                    </a:lnTo>
                    <a:lnTo>
                      <a:pt x="479" y="57"/>
                    </a:lnTo>
                    <a:lnTo>
                      <a:pt x="514" y="87"/>
                    </a:lnTo>
                    <a:lnTo>
                      <a:pt x="544" y="122"/>
                    </a:lnTo>
                    <a:lnTo>
                      <a:pt x="568" y="162"/>
                    </a:lnTo>
                    <a:lnTo>
                      <a:pt x="587" y="206"/>
                    </a:lnTo>
                    <a:lnTo>
                      <a:pt x="598" y="252"/>
                    </a:lnTo>
                    <a:lnTo>
                      <a:pt x="602" y="301"/>
                    </a:lnTo>
                    <a:lnTo>
                      <a:pt x="598" y="349"/>
                    </a:lnTo>
                    <a:lnTo>
                      <a:pt x="587" y="396"/>
                    </a:lnTo>
                    <a:lnTo>
                      <a:pt x="568" y="439"/>
                    </a:lnTo>
                    <a:lnTo>
                      <a:pt x="544" y="478"/>
                    </a:lnTo>
                    <a:lnTo>
                      <a:pt x="514" y="513"/>
                    </a:lnTo>
                    <a:lnTo>
                      <a:pt x="479" y="544"/>
                    </a:lnTo>
                    <a:lnTo>
                      <a:pt x="440" y="568"/>
                    </a:lnTo>
                    <a:lnTo>
                      <a:pt x="396" y="587"/>
                    </a:lnTo>
                    <a:lnTo>
                      <a:pt x="350" y="598"/>
                    </a:lnTo>
                    <a:lnTo>
                      <a:pt x="301" y="602"/>
                    </a:lnTo>
                    <a:lnTo>
                      <a:pt x="252" y="598"/>
                    </a:lnTo>
                    <a:lnTo>
                      <a:pt x="206" y="587"/>
                    </a:lnTo>
                    <a:lnTo>
                      <a:pt x="162" y="568"/>
                    </a:lnTo>
                    <a:lnTo>
                      <a:pt x="124" y="544"/>
                    </a:lnTo>
                    <a:lnTo>
                      <a:pt x="89" y="513"/>
                    </a:lnTo>
                    <a:lnTo>
                      <a:pt x="57" y="478"/>
                    </a:lnTo>
                    <a:lnTo>
                      <a:pt x="34" y="439"/>
                    </a:lnTo>
                    <a:lnTo>
                      <a:pt x="15" y="396"/>
                    </a:lnTo>
                    <a:lnTo>
                      <a:pt x="4" y="349"/>
                    </a:lnTo>
                    <a:lnTo>
                      <a:pt x="0" y="301"/>
                    </a:lnTo>
                    <a:lnTo>
                      <a:pt x="4" y="252"/>
                    </a:lnTo>
                    <a:lnTo>
                      <a:pt x="15" y="206"/>
                    </a:lnTo>
                    <a:lnTo>
                      <a:pt x="34" y="162"/>
                    </a:lnTo>
                    <a:lnTo>
                      <a:pt x="57" y="122"/>
                    </a:lnTo>
                    <a:lnTo>
                      <a:pt x="89" y="87"/>
                    </a:lnTo>
                    <a:lnTo>
                      <a:pt x="124" y="57"/>
                    </a:lnTo>
                    <a:lnTo>
                      <a:pt x="162" y="33"/>
                    </a:lnTo>
                    <a:lnTo>
                      <a:pt x="206" y="15"/>
                    </a:lnTo>
                    <a:lnTo>
                      <a:pt x="252"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grpSp>
        <p:grpSp>
          <p:nvGrpSpPr>
            <p:cNvPr id="90" name="Gruppieren 89">
              <a:extLst>
                <a:ext uri="{FF2B5EF4-FFF2-40B4-BE49-F238E27FC236}">
                  <a16:creationId xmlns:a16="http://schemas.microsoft.com/office/drawing/2014/main" id="{537B845A-3331-4299-870B-31DA5F6B36EA}"/>
                </a:ext>
              </a:extLst>
            </p:cNvPr>
            <p:cNvGrpSpPr/>
            <p:nvPr/>
          </p:nvGrpSpPr>
          <p:grpSpPr>
            <a:xfrm>
              <a:off x="2559853" y="5020447"/>
              <a:ext cx="171876" cy="437075"/>
              <a:chOff x="6964811" y="1789179"/>
              <a:chExt cx="165405" cy="420621"/>
            </a:xfrm>
            <a:grpFill/>
          </p:grpSpPr>
          <p:sp>
            <p:nvSpPr>
              <p:cNvPr id="94" name="Freeform 1565">
                <a:extLst>
                  <a:ext uri="{FF2B5EF4-FFF2-40B4-BE49-F238E27FC236}">
                    <a16:creationId xmlns:a16="http://schemas.microsoft.com/office/drawing/2014/main" id="{3C91EA9C-2259-42BE-A0A8-D0DC45E9CACD}"/>
                  </a:ext>
                </a:extLst>
              </p:cNvPr>
              <p:cNvSpPr>
                <a:spLocks/>
              </p:cNvSpPr>
              <p:nvPr/>
            </p:nvSpPr>
            <p:spPr bwMode="auto">
              <a:xfrm>
                <a:off x="6964811" y="1865333"/>
                <a:ext cx="165405" cy="344467"/>
              </a:xfrm>
              <a:custGeom>
                <a:avLst/>
                <a:gdLst>
                  <a:gd name="T0" fmla="*/ 752 w 1636"/>
                  <a:gd name="T1" fmla="*/ 0 h 3403"/>
                  <a:gd name="T2" fmla="*/ 884 w 1636"/>
                  <a:gd name="T3" fmla="*/ 0 h 3403"/>
                  <a:gd name="T4" fmla="*/ 1244 w 1636"/>
                  <a:gd name="T5" fmla="*/ 0 h 3403"/>
                  <a:gd name="T6" fmla="*/ 1410 w 1636"/>
                  <a:gd name="T7" fmla="*/ 29 h 3403"/>
                  <a:gd name="T8" fmla="*/ 1586 w 1636"/>
                  <a:gd name="T9" fmla="*/ 186 h 3403"/>
                  <a:gd name="T10" fmla="*/ 1636 w 1636"/>
                  <a:gd name="T11" fmla="*/ 386 h 3403"/>
                  <a:gd name="T12" fmla="*/ 1636 w 1636"/>
                  <a:gd name="T13" fmla="*/ 532 h 3403"/>
                  <a:gd name="T14" fmla="*/ 1636 w 1636"/>
                  <a:gd name="T15" fmla="*/ 1365 h 3403"/>
                  <a:gd name="T16" fmla="*/ 1636 w 1636"/>
                  <a:gd name="T17" fmla="*/ 1465 h 3403"/>
                  <a:gd name="T18" fmla="*/ 1590 w 1636"/>
                  <a:gd name="T19" fmla="*/ 1581 h 3403"/>
                  <a:gd name="T20" fmla="*/ 1447 w 1636"/>
                  <a:gd name="T21" fmla="*/ 1623 h 3403"/>
                  <a:gd name="T22" fmla="*/ 1335 w 1636"/>
                  <a:gd name="T23" fmla="*/ 1531 h 3403"/>
                  <a:gd name="T24" fmla="*/ 1322 w 1636"/>
                  <a:gd name="T25" fmla="*/ 1429 h 3403"/>
                  <a:gd name="T26" fmla="*/ 1322 w 1636"/>
                  <a:gd name="T27" fmla="*/ 1221 h 3403"/>
                  <a:gd name="T28" fmla="*/ 1321 w 1636"/>
                  <a:gd name="T29" fmla="*/ 931 h 3403"/>
                  <a:gd name="T30" fmla="*/ 1321 w 1636"/>
                  <a:gd name="T31" fmla="*/ 662 h 3403"/>
                  <a:gd name="T32" fmla="*/ 1321 w 1636"/>
                  <a:gd name="T33" fmla="*/ 517 h 3403"/>
                  <a:gd name="T34" fmla="*/ 1310 w 1636"/>
                  <a:gd name="T35" fmla="*/ 496 h 3403"/>
                  <a:gd name="T36" fmla="*/ 1259 w 1636"/>
                  <a:gd name="T37" fmla="*/ 502 h 3403"/>
                  <a:gd name="T38" fmla="*/ 1256 w 1636"/>
                  <a:gd name="T39" fmla="*/ 720 h 3403"/>
                  <a:gd name="T40" fmla="*/ 1256 w 1636"/>
                  <a:gd name="T41" fmla="*/ 2799 h 3403"/>
                  <a:gd name="T42" fmla="*/ 1256 w 1636"/>
                  <a:gd name="T43" fmla="*/ 3201 h 3403"/>
                  <a:gd name="T44" fmla="*/ 1184 w 1636"/>
                  <a:gd name="T45" fmla="*/ 3356 h 3403"/>
                  <a:gd name="T46" fmla="*/ 1016 w 1636"/>
                  <a:gd name="T47" fmla="*/ 3399 h 3403"/>
                  <a:gd name="T48" fmla="*/ 879 w 1636"/>
                  <a:gd name="T49" fmla="*/ 3303 h 3403"/>
                  <a:gd name="T50" fmla="*/ 850 w 1636"/>
                  <a:gd name="T51" fmla="*/ 1613 h 3403"/>
                  <a:gd name="T52" fmla="*/ 834 w 1636"/>
                  <a:gd name="T53" fmla="*/ 1602 h 3403"/>
                  <a:gd name="T54" fmla="*/ 787 w 1636"/>
                  <a:gd name="T55" fmla="*/ 1610 h 3403"/>
                  <a:gd name="T56" fmla="*/ 772 w 1636"/>
                  <a:gd name="T57" fmla="*/ 3271 h 3403"/>
                  <a:gd name="T58" fmla="*/ 653 w 1636"/>
                  <a:gd name="T59" fmla="*/ 3391 h 3403"/>
                  <a:gd name="T60" fmla="*/ 481 w 1636"/>
                  <a:gd name="T61" fmla="*/ 3376 h 3403"/>
                  <a:gd name="T62" fmla="*/ 383 w 1636"/>
                  <a:gd name="T63" fmla="*/ 3237 h 3403"/>
                  <a:gd name="T64" fmla="*/ 381 w 1636"/>
                  <a:gd name="T65" fmla="*/ 3128 h 3403"/>
                  <a:gd name="T66" fmla="*/ 381 w 1636"/>
                  <a:gd name="T67" fmla="*/ 2868 h 3403"/>
                  <a:gd name="T68" fmla="*/ 381 w 1636"/>
                  <a:gd name="T69" fmla="*/ 1611 h 3403"/>
                  <a:gd name="T70" fmla="*/ 381 w 1636"/>
                  <a:gd name="T71" fmla="*/ 668 h 3403"/>
                  <a:gd name="T72" fmla="*/ 381 w 1636"/>
                  <a:gd name="T73" fmla="*/ 516 h 3403"/>
                  <a:gd name="T74" fmla="*/ 369 w 1636"/>
                  <a:gd name="T75" fmla="*/ 496 h 3403"/>
                  <a:gd name="T76" fmla="*/ 317 w 1636"/>
                  <a:gd name="T77" fmla="*/ 502 h 3403"/>
                  <a:gd name="T78" fmla="*/ 315 w 1636"/>
                  <a:gd name="T79" fmla="*/ 553 h 3403"/>
                  <a:gd name="T80" fmla="*/ 315 w 1636"/>
                  <a:gd name="T81" fmla="*/ 760 h 3403"/>
                  <a:gd name="T82" fmla="*/ 315 w 1636"/>
                  <a:gd name="T83" fmla="*/ 1050 h 3403"/>
                  <a:gd name="T84" fmla="*/ 315 w 1636"/>
                  <a:gd name="T85" fmla="*/ 1320 h 3403"/>
                  <a:gd name="T86" fmla="*/ 315 w 1636"/>
                  <a:gd name="T87" fmla="*/ 1465 h 3403"/>
                  <a:gd name="T88" fmla="*/ 268 w 1636"/>
                  <a:gd name="T89" fmla="*/ 1581 h 3403"/>
                  <a:gd name="T90" fmla="*/ 126 w 1636"/>
                  <a:gd name="T91" fmla="*/ 1623 h 3403"/>
                  <a:gd name="T92" fmla="*/ 12 w 1636"/>
                  <a:gd name="T93" fmla="*/ 1531 h 3403"/>
                  <a:gd name="T94" fmla="*/ 0 w 1636"/>
                  <a:gd name="T95" fmla="*/ 1430 h 3403"/>
                  <a:gd name="T96" fmla="*/ 0 w 1636"/>
                  <a:gd name="T97" fmla="*/ 744 h 3403"/>
                  <a:gd name="T98" fmla="*/ 0 w 1636"/>
                  <a:gd name="T99" fmla="*/ 438 h 3403"/>
                  <a:gd name="T100" fmla="*/ 3 w 1636"/>
                  <a:gd name="T101" fmla="*/ 327 h 3403"/>
                  <a:gd name="T102" fmla="*/ 108 w 1636"/>
                  <a:gd name="T103" fmla="*/ 108 h 3403"/>
                  <a:gd name="T104" fmla="*/ 321 w 1636"/>
                  <a:gd name="T105" fmla="*/ 2 h 3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6" h="3403">
                    <a:moveTo>
                      <a:pt x="377" y="0"/>
                    </a:moveTo>
                    <a:lnTo>
                      <a:pt x="392" y="0"/>
                    </a:lnTo>
                    <a:lnTo>
                      <a:pt x="413" y="0"/>
                    </a:lnTo>
                    <a:lnTo>
                      <a:pt x="715" y="0"/>
                    </a:lnTo>
                    <a:lnTo>
                      <a:pt x="752" y="0"/>
                    </a:lnTo>
                    <a:lnTo>
                      <a:pt x="784" y="0"/>
                    </a:lnTo>
                    <a:lnTo>
                      <a:pt x="812" y="0"/>
                    </a:lnTo>
                    <a:lnTo>
                      <a:pt x="847" y="0"/>
                    </a:lnTo>
                    <a:lnTo>
                      <a:pt x="852" y="0"/>
                    </a:lnTo>
                    <a:lnTo>
                      <a:pt x="884" y="0"/>
                    </a:lnTo>
                    <a:lnTo>
                      <a:pt x="920" y="0"/>
                    </a:lnTo>
                    <a:lnTo>
                      <a:pt x="1161" y="0"/>
                    </a:lnTo>
                    <a:lnTo>
                      <a:pt x="1194" y="0"/>
                    </a:lnTo>
                    <a:lnTo>
                      <a:pt x="1223" y="0"/>
                    </a:lnTo>
                    <a:lnTo>
                      <a:pt x="1244" y="0"/>
                    </a:lnTo>
                    <a:lnTo>
                      <a:pt x="1259" y="0"/>
                    </a:lnTo>
                    <a:lnTo>
                      <a:pt x="1264" y="0"/>
                    </a:lnTo>
                    <a:lnTo>
                      <a:pt x="1315" y="2"/>
                    </a:lnTo>
                    <a:lnTo>
                      <a:pt x="1364" y="12"/>
                    </a:lnTo>
                    <a:lnTo>
                      <a:pt x="1410" y="29"/>
                    </a:lnTo>
                    <a:lnTo>
                      <a:pt x="1452" y="50"/>
                    </a:lnTo>
                    <a:lnTo>
                      <a:pt x="1492" y="77"/>
                    </a:lnTo>
                    <a:lnTo>
                      <a:pt x="1527" y="108"/>
                    </a:lnTo>
                    <a:lnTo>
                      <a:pt x="1559" y="145"/>
                    </a:lnTo>
                    <a:lnTo>
                      <a:pt x="1586" y="186"/>
                    </a:lnTo>
                    <a:lnTo>
                      <a:pt x="1607" y="230"/>
                    </a:lnTo>
                    <a:lnTo>
                      <a:pt x="1622" y="277"/>
                    </a:lnTo>
                    <a:lnTo>
                      <a:pt x="1632" y="327"/>
                    </a:lnTo>
                    <a:lnTo>
                      <a:pt x="1636" y="380"/>
                    </a:lnTo>
                    <a:lnTo>
                      <a:pt x="1636" y="386"/>
                    </a:lnTo>
                    <a:lnTo>
                      <a:pt x="1636" y="401"/>
                    </a:lnTo>
                    <a:lnTo>
                      <a:pt x="1636" y="423"/>
                    </a:lnTo>
                    <a:lnTo>
                      <a:pt x="1636" y="453"/>
                    </a:lnTo>
                    <a:lnTo>
                      <a:pt x="1636" y="489"/>
                    </a:lnTo>
                    <a:lnTo>
                      <a:pt x="1636" y="532"/>
                    </a:lnTo>
                    <a:lnTo>
                      <a:pt x="1636" y="1053"/>
                    </a:lnTo>
                    <a:lnTo>
                      <a:pt x="1636" y="1114"/>
                    </a:lnTo>
                    <a:lnTo>
                      <a:pt x="1636" y="1143"/>
                    </a:lnTo>
                    <a:lnTo>
                      <a:pt x="1636" y="1324"/>
                    </a:lnTo>
                    <a:lnTo>
                      <a:pt x="1636" y="1365"/>
                    </a:lnTo>
                    <a:lnTo>
                      <a:pt x="1636" y="1384"/>
                    </a:lnTo>
                    <a:lnTo>
                      <a:pt x="1636" y="1416"/>
                    </a:lnTo>
                    <a:lnTo>
                      <a:pt x="1636" y="1430"/>
                    </a:lnTo>
                    <a:lnTo>
                      <a:pt x="1636" y="1451"/>
                    </a:lnTo>
                    <a:lnTo>
                      <a:pt x="1636" y="1465"/>
                    </a:lnTo>
                    <a:lnTo>
                      <a:pt x="1636" y="1470"/>
                    </a:lnTo>
                    <a:lnTo>
                      <a:pt x="1632" y="1501"/>
                    </a:lnTo>
                    <a:lnTo>
                      <a:pt x="1624" y="1531"/>
                    </a:lnTo>
                    <a:lnTo>
                      <a:pt x="1609" y="1557"/>
                    </a:lnTo>
                    <a:lnTo>
                      <a:pt x="1590" y="1581"/>
                    </a:lnTo>
                    <a:lnTo>
                      <a:pt x="1567" y="1600"/>
                    </a:lnTo>
                    <a:lnTo>
                      <a:pt x="1540" y="1615"/>
                    </a:lnTo>
                    <a:lnTo>
                      <a:pt x="1511" y="1623"/>
                    </a:lnTo>
                    <a:lnTo>
                      <a:pt x="1479" y="1627"/>
                    </a:lnTo>
                    <a:lnTo>
                      <a:pt x="1447" y="1623"/>
                    </a:lnTo>
                    <a:lnTo>
                      <a:pt x="1417" y="1615"/>
                    </a:lnTo>
                    <a:lnTo>
                      <a:pt x="1391" y="1600"/>
                    </a:lnTo>
                    <a:lnTo>
                      <a:pt x="1367" y="1581"/>
                    </a:lnTo>
                    <a:lnTo>
                      <a:pt x="1349" y="1557"/>
                    </a:lnTo>
                    <a:lnTo>
                      <a:pt x="1335" y="1531"/>
                    </a:lnTo>
                    <a:lnTo>
                      <a:pt x="1325" y="1501"/>
                    </a:lnTo>
                    <a:lnTo>
                      <a:pt x="1322" y="1470"/>
                    </a:lnTo>
                    <a:lnTo>
                      <a:pt x="1322" y="1465"/>
                    </a:lnTo>
                    <a:lnTo>
                      <a:pt x="1322" y="1451"/>
                    </a:lnTo>
                    <a:lnTo>
                      <a:pt x="1322" y="1429"/>
                    </a:lnTo>
                    <a:lnTo>
                      <a:pt x="1322" y="1399"/>
                    </a:lnTo>
                    <a:lnTo>
                      <a:pt x="1322" y="1362"/>
                    </a:lnTo>
                    <a:lnTo>
                      <a:pt x="1322" y="1320"/>
                    </a:lnTo>
                    <a:lnTo>
                      <a:pt x="1322" y="1272"/>
                    </a:lnTo>
                    <a:lnTo>
                      <a:pt x="1322" y="1221"/>
                    </a:lnTo>
                    <a:lnTo>
                      <a:pt x="1322" y="1166"/>
                    </a:lnTo>
                    <a:lnTo>
                      <a:pt x="1322" y="1109"/>
                    </a:lnTo>
                    <a:lnTo>
                      <a:pt x="1322" y="1050"/>
                    </a:lnTo>
                    <a:lnTo>
                      <a:pt x="1321" y="990"/>
                    </a:lnTo>
                    <a:lnTo>
                      <a:pt x="1321" y="931"/>
                    </a:lnTo>
                    <a:lnTo>
                      <a:pt x="1321" y="872"/>
                    </a:lnTo>
                    <a:lnTo>
                      <a:pt x="1321" y="815"/>
                    </a:lnTo>
                    <a:lnTo>
                      <a:pt x="1321" y="760"/>
                    </a:lnTo>
                    <a:lnTo>
                      <a:pt x="1321" y="708"/>
                    </a:lnTo>
                    <a:lnTo>
                      <a:pt x="1321" y="662"/>
                    </a:lnTo>
                    <a:lnTo>
                      <a:pt x="1321" y="619"/>
                    </a:lnTo>
                    <a:lnTo>
                      <a:pt x="1321" y="583"/>
                    </a:lnTo>
                    <a:lnTo>
                      <a:pt x="1321" y="553"/>
                    </a:lnTo>
                    <a:lnTo>
                      <a:pt x="1321" y="531"/>
                    </a:lnTo>
                    <a:lnTo>
                      <a:pt x="1321" y="517"/>
                    </a:lnTo>
                    <a:lnTo>
                      <a:pt x="1321" y="512"/>
                    </a:lnTo>
                    <a:lnTo>
                      <a:pt x="1321" y="507"/>
                    </a:lnTo>
                    <a:lnTo>
                      <a:pt x="1319" y="502"/>
                    </a:lnTo>
                    <a:lnTo>
                      <a:pt x="1315" y="498"/>
                    </a:lnTo>
                    <a:lnTo>
                      <a:pt x="1310" y="496"/>
                    </a:lnTo>
                    <a:lnTo>
                      <a:pt x="1305" y="496"/>
                    </a:lnTo>
                    <a:lnTo>
                      <a:pt x="1273" y="496"/>
                    </a:lnTo>
                    <a:lnTo>
                      <a:pt x="1268" y="496"/>
                    </a:lnTo>
                    <a:lnTo>
                      <a:pt x="1263" y="498"/>
                    </a:lnTo>
                    <a:lnTo>
                      <a:pt x="1259" y="502"/>
                    </a:lnTo>
                    <a:lnTo>
                      <a:pt x="1256" y="507"/>
                    </a:lnTo>
                    <a:lnTo>
                      <a:pt x="1256" y="512"/>
                    </a:lnTo>
                    <a:lnTo>
                      <a:pt x="1256" y="622"/>
                    </a:lnTo>
                    <a:lnTo>
                      <a:pt x="1256" y="668"/>
                    </a:lnTo>
                    <a:lnTo>
                      <a:pt x="1256" y="720"/>
                    </a:lnTo>
                    <a:lnTo>
                      <a:pt x="1256" y="843"/>
                    </a:lnTo>
                    <a:lnTo>
                      <a:pt x="1256" y="913"/>
                    </a:lnTo>
                    <a:lnTo>
                      <a:pt x="1256" y="988"/>
                    </a:lnTo>
                    <a:lnTo>
                      <a:pt x="1256" y="2724"/>
                    </a:lnTo>
                    <a:lnTo>
                      <a:pt x="1256" y="2799"/>
                    </a:lnTo>
                    <a:lnTo>
                      <a:pt x="1256" y="2868"/>
                    </a:lnTo>
                    <a:lnTo>
                      <a:pt x="1256" y="2992"/>
                    </a:lnTo>
                    <a:lnTo>
                      <a:pt x="1256" y="3045"/>
                    </a:lnTo>
                    <a:lnTo>
                      <a:pt x="1256" y="3091"/>
                    </a:lnTo>
                    <a:lnTo>
                      <a:pt x="1256" y="3201"/>
                    </a:lnTo>
                    <a:lnTo>
                      <a:pt x="1253" y="3237"/>
                    </a:lnTo>
                    <a:lnTo>
                      <a:pt x="1244" y="3271"/>
                    </a:lnTo>
                    <a:lnTo>
                      <a:pt x="1229" y="3303"/>
                    </a:lnTo>
                    <a:lnTo>
                      <a:pt x="1209" y="3331"/>
                    </a:lnTo>
                    <a:lnTo>
                      <a:pt x="1184" y="3356"/>
                    </a:lnTo>
                    <a:lnTo>
                      <a:pt x="1155" y="3376"/>
                    </a:lnTo>
                    <a:lnTo>
                      <a:pt x="1124" y="3391"/>
                    </a:lnTo>
                    <a:lnTo>
                      <a:pt x="1090" y="3399"/>
                    </a:lnTo>
                    <a:lnTo>
                      <a:pt x="1054" y="3403"/>
                    </a:lnTo>
                    <a:lnTo>
                      <a:pt x="1016" y="3399"/>
                    </a:lnTo>
                    <a:lnTo>
                      <a:pt x="983" y="3391"/>
                    </a:lnTo>
                    <a:lnTo>
                      <a:pt x="952" y="3376"/>
                    </a:lnTo>
                    <a:lnTo>
                      <a:pt x="923" y="3356"/>
                    </a:lnTo>
                    <a:lnTo>
                      <a:pt x="899" y="3331"/>
                    </a:lnTo>
                    <a:lnTo>
                      <a:pt x="879" y="3303"/>
                    </a:lnTo>
                    <a:lnTo>
                      <a:pt x="864" y="3271"/>
                    </a:lnTo>
                    <a:lnTo>
                      <a:pt x="854" y="3237"/>
                    </a:lnTo>
                    <a:lnTo>
                      <a:pt x="852" y="3201"/>
                    </a:lnTo>
                    <a:lnTo>
                      <a:pt x="852" y="1618"/>
                    </a:lnTo>
                    <a:lnTo>
                      <a:pt x="850" y="1613"/>
                    </a:lnTo>
                    <a:lnTo>
                      <a:pt x="849" y="1610"/>
                    </a:lnTo>
                    <a:lnTo>
                      <a:pt x="847" y="1606"/>
                    </a:lnTo>
                    <a:lnTo>
                      <a:pt x="844" y="1603"/>
                    </a:lnTo>
                    <a:lnTo>
                      <a:pt x="839" y="1602"/>
                    </a:lnTo>
                    <a:lnTo>
                      <a:pt x="834" y="1602"/>
                    </a:lnTo>
                    <a:lnTo>
                      <a:pt x="802" y="1602"/>
                    </a:lnTo>
                    <a:lnTo>
                      <a:pt x="797" y="1602"/>
                    </a:lnTo>
                    <a:lnTo>
                      <a:pt x="792" y="1603"/>
                    </a:lnTo>
                    <a:lnTo>
                      <a:pt x="789" y="1606"/>
                    </a:lnTo>
                    <a:lnTo>
                      <a:pt x="787" y="1610"/>
                    </a:lnTo>
                    <a:lnTo>
                      <a:pt x="785" y="1613"/>
                    </a:lnTo>
                    <a:lnTo>
                      <a:pt x="785" y="1618"/>
                    </a:lnTo>
                    <a:lnTo>
                      <a:pt x="785" y="3201"/>
                    </a:lnTo>
                    <a:lnTo>
                      <a:pt x="782" y="3237"/>
                    </a:lnTo>
                    <a:lnTo>
                      <a:pt x="772" y="3271"/>
                    </a:lnTo>
                    <a:lnTo>
                      <a:pt x="757" y="3303"/>
                    </a:lnTo>
                    <a:lnTo>
                      <a:pt x="737" y="3331"/>
                    </a:lnTo>
                    <a:lnTo>
                      <a:pt x="713" y="3356"/>
                    </a:lnTo>
                    <a:lnTo>
                      <a:pt x="684" y="3376"/>
                    </a:lnTo>
                    <a:lnTo>
                      <a:pt x="653" y="3391"/>
                    </a:lnTo>
                    <a:lnTo>
                      <a:pt x="619" y="3399"/>
                    </a:lnTo>
                    <a:lnTo>
                      <a:pt x="583" y="3403"/>
                    </a:lnTo>
                    <a:lnTo>
                      <a:pt x="546" y="3399"/>
                    </a:lnTo>
                    <a:lnTo>
                      <a:pt x="512" y="3391"/>
                    </a:lnTo>
                    <a:lnTo>
                      <a:pt x="481" y="3376"/>
                    </a:lnTo>
                    <a:lnTo>
                      <a:pt x="452" y="3356"/>
                    </a:lnTo>
                    <a:lnTo>
                      <a:pt x="428" y="3331"/>
                    </a:lnTo>
                    <a:lnTo>
                      <a:pt x="408" y="3303"/>
                    </a:lnTo>
                    <a:lnTo>
                      <a:pt x="393" y="3271"/>
                    </a:lnTo>
                    <a:lnTo>
                      <a:pt x="383" y="3237"/>
                    </a:lnTo>
                    <a:lnTo>
                      <a:pt x="381" y="3201"/>
                    </a:lnTo>
                    <a:lnTo>
                      <a:pt x="381" y="3196"/>
                    </a:lnTo>
                    <a:lnTo>
                      <a:pt x="381" y="3182"/>
                    </a:lnTo>
                    <a:lnTo>
                      <a:pt x="381" y="3159"/>
                    </a:lnTo>
                    <a:lnTo>
                      <a:pt x="381" y="3128"/>
                    </a:lnTo>
                    <a:lnTo>
                      <a:pt x="381" y="3091"/>
                    </a:lnTo>
                    <a:lnTo>
                      <a:pt x="381" y="3045"/>
                    </a:lnTo>
                    <a:lnTo>
                      <a:pt x="381" y="2992"/>
                    </a:lnTo>
                    <a:lnTo>
                      <a:pt x="381" y="2933"/>
                    </a:lnTo>
                    <a:lnTo>
                      <a:pt x="381" y="2868"/>
                    </a:lnTo>
                    <a:lnTo>
                      <a:pt x="381" y="2799"/>
                    </a:lnTo>
                    <a:lnTo>
                      <a:pt x="381" y="2003"/>
                    </a:lnTo>
                    <a:lnTo>
                      <a:pt x="381" y="1906"/>
                    </a:lnTo>
                    <a:lnTo>
                      <a:pt x="381" y="1708"/>
                    </a:lnTo>
                    <a:lnTo>
                      <a:pt x="381" y="1611"/>
                    </a:lnTo>
                    <a:lnTo>
                      <a:pt x="381" y="913"/>
                    </a:lnTo>
                    <a:lnTo>
                      <a:pt x="381" y="843"/>
                    </a:lnTo>
                    <a:lnTo>
                      <a:pt x="381" y="779"/>
                    </a:lnTo>
                    <a:lnTo>
                      <a:pt x="381" y="720"/>
                    </a:lnTo>
                    <a:lnTo>
                      <a:pt x="381" y="668"/>
                    </a:lnTo>
                    <a:lnTo>
                      <a:pt x="381" y="622"/>
                    </a:lnTo>
                    <a:lnTo>
                      <a:pt x="381" y="583"/>
                    </a:lnTo>
                    <a:lnTo>
                      <a:pt x="381" y="553"/>
                    </a:lnTo>
                    <a:lnTo>
                      <a:pt x="381" y="531"/>
                    </a:lnTo>
                    <a:lnTo>
                      <a:pt x="381" y="516"/>
                    </a:lnTo>
                    <a:lnTo>
                      <a:pt x="381" y="512"/>
                    </a:lnTo>
                    <a:lnTo>
                      <a:pt x="379" y="507"/>
                    </a:lnTo>
                    <a:lnTo>
                      <a:pt x="377" y="502"/>
                    </a:lnTo>
                    <a:lnTo>
                      <a:pt x="373" y="498"/>
                    </a:lnTo>
                    <a:lnTo>
                      <a:pt x="369" y="496"/>
                    </a:lnTo>
                    <a:lnTo>
                      <a:pt x="363" y="496"/>
                    </a:lnTo>
                    <a:lnTo>
                      <a:pt x="331" y="496"/>
                    </a:lnTo>
                    <a:lnTo>
                      <a:pt x="326" y="496"/>
                    </a:lnTo>
                    <a:lnTo>
                      <a:pt x="321" y="498"/>
                    </a:lnTo>
                    <a:lnTo>
                      <a:pt x="317" y="502"/>
                    </a:lnTo>
                    <a:lnTo>
                      <a:pt x="315" y="507"/>
                    </a:lnTo>
                    <a:lnTo>
                      <a:pt x="315" y="512"/>
                    </a:lnTo>
                    <a:lnTo>
                      <a:pt x="315" y="517"/>
                    </a:lnTo>
                    <a:lnTo>
                      <a:pt x="315" y="531"/>
                    </a:lnTo>
                    <a:lnTo>
                      <a:pt x="315" y="553"/>
                    </a:lnTo>
                    <a:lnTo>
                      <a:pt x="315" y="583"/>
                    </a:lnTo>
                    <a:lnTo>
                      <a:pt x="315" y="619"/>
                    </a:lnTo>
                    <a:lnTo>
                      <a:pt x="315" y="662"/>
                    </a:lnTo>
                    <a:lnTo>
                      <a:pt x="315" y="708"/>
                    </a:lnTo>
                    <a:lnTo>
                      <a:pt x="315" y="760"/>
                    </a:lnTo>
                    <a:lnTo>
                      <a:pt x="315" y="815"/>
                    </a:lnTo>
                    <a:lnTo>
                      <a:pt x="315" y="872"/>
                    </a:lnTo>
                    <a:lnTo>
                      <a:pt x="315" y="931"/>
                    </a:lnTo>
                    <a:lnTo>
                      <a:pt x="315" y="990"/>
                    </a:lnTo>
                    <a:lnTo>
                      <a:pt x="315" y="1050"/>
                    </a:lnTo>
                    <a:lnTo>
                      <a:pt x="315" y="1109"/>
                    </a:lnTo>
                    <a:lnTo>
                      <a:pt x="315" y="1166"/>
                    </a:lnTo>
                    <a:lnTo>
                      <a:pt x="315" y="1221"/>
                    </a:lnTo>
                    <a:lnTo>
                      <a:pt x="315" y="1272"/>
                    </a:lnTo>
                    <a:lnTo>
                      <a:pt x="315" y="1320"/>
                    </a:lnTo>
                    <a:lnTo>
                      <a:pt x="315" y="1362"/>
                    </a:lnTo>
                    <a:lnTo>
                      <a:pt x="315" y="1399"/>
                    </a:lnTo>
                    <a:lnTo>
                      <a:pt x="315" y="1429"/>
                    </a:lnTo>
                    <a:lnTo>
                      <a:pt x="315" y="1451"/>
                    </a:lnTo>
                    <a:lnTo>
                      <a:pt x="315" y="1465"/>
                    </a:lnTo>
                    <a:lnTo>
                      <a:pt x="315" y="1470"/>
                    </a:lnTo>
                    <a:lnTo>
                      <a:pt x="311" y="1501"/>
                    </a:lnTo>
                    <a:lnTo>
                      <a:pt x="302" y="1531"/>
                    </a:lnTo>
                    <a:lnTo>
                      <a:pt x="287" y="1557"/>
                    </a:lnTo>
                    <a:lnTo>
                      <a:pt x="268" y="1581"/>
                    </a:lnTo>
                    <a:lnTo>
                      <a:pt x="245" y="1600"/>
                    </a:lnTo>
                    <a:lnTo>
                      <a:pt x="218" y="1615"/>
                    </a:lnTo>
                    <a:lnTo>
                      <a:pt x="188" y="1623"/>
                    </a:lnTo>
                    <a:lnTo>
                      <a:pt x="157" y="1627"/>
                    </a:lnTo>
                    <a:lnTo>
                      <a:pt x="126" y="1623"/>
                    </a:lnTo>
                    <a:lnTo>
                      <a:pt x="96" y="1615"/>
                    </a:lnTo>
                    <a:lnTo>
                      <a:pt x="70" y="1600"/>
                    </a:lnTo>
                    <a:lnTo>
                      <a:pt x="46" y="1581"/>
                    </a:lnTo>
                    <a:lnTo>
                      <a:pt x="27" y="1557"/>
                    </a:lnTo>
                    <a:lnTo>
                      <a:pt x="12" y="1531"/>
                    </a:lnTo>
                    <a:lnTo>
                      <a:pt x="3" y="1501"/>
                    </a:lnTo>
                    <a:lnTo>
                      <a:pt x="0" y="1470"/>
                    </a:lnTo>
                    <a:lnTo>
                      <a:pt x="0" y="1465"/>
                    </a:lnTo>
                    <a:lnTo>
                      <a:pt x="0" y="1451"/>
                    </a:lnTo>
                    <a:lnTo>
                      <a:pt x="0" y="1430"/>
                    </a:lnTo>
                    <a:lnTo>
                      <a:pt x="0" y="1401"/>
                    </a:lnTo>
                    <a:lnTo>
                      <a:pt x="0" y="1365"/>
                    </a:lnTo>
                    <a:lnTo>
                      <a:pt x="0" y="1324"/>
                    </a:lnTo>
                    <a:lnTo>
                      <a:pt x="0" y="805"/>
                    </a:lnTo>
                    <a:lnTo>
                      <a:pt x="0" y="744"/>
                    </a:lnTo>
                    <a:lnTo>
                      <a:pt x="0" y="715"/>
                    </a:lnTo>
                    <a:lnTo>
                      <a:pt x="0" y="532"/>
                    </a:lnTo>
                    <a:lnTo>
                      <a:pt x="0" y="489"/>
                    </a:lnTo>
                    <a:lnTo>
                      <a:pt x="0" y="472"/>
                    </a:lnTo>
                    <a:lnTo>
                      <a:pt x="0" y="438"/>
                    </a:lnTo>
                    <a:lnTo>
                      <a:pt x="0" y="423"/>
                    </a:lnTo>
                    <a:lnTo>
                      <a:pt x="0" y="401"/>
                    </a:lnTo>
                    <a:lnTo>
                      <a:pt x="0" y="386"/>
                    </a:lnTo>
                    <a:lnTo>
                      <a:pt x="0" y="380"/>
                    </a:lnTo>
                    <a:lnTo>
                      <a:pt x="3" y="327"/>
                    </a:lnTo>
                    <a:lnTo>
                      <a:pt x="13" y="277"/>
                    </a:lnTo>
                    <a:lnTo>
                      <a:pt x="28" y="230"/>
                    </a:lnTo>
                    <a:lnTo>
                      <a:pt x="51" y="186"/>
                    </a:lnTo>
                    <a:lnTo>
                      <a:pt x="77" y="145"/>
                    </a:lnTo>
                    <a:lnTo>
                      <a:pt x="108" y="108"/>
                    </a:lnTo>
                    <a:lnTo>
                      <a:pt x="145" y="77"/>
                    </a:lnTo>
                    <a:lnTo>
                      <a:pt x="183" y="50"/>
                    </a:lnTo>
                    <a:lnTo>
                      <a:pt x="227" y="29"/>
                    </a:lnTo>
                    <a:lnTo>
                      <a:pt x="272" y="12"/>
                    </a:lnTo>
                    <a:lnTo>
                      <a:pt x="321" y="2"/>
                    </a:lnTo>
                    <a:lnTo>
                      <a:pt x="372" y="0"/>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sp>
            <p:nvSpPr>
              <p:cNvPr id="95" name="Freeform 1566">
                <a:extLst>
                  <a:ext uri="{FF2B5EF4-FFF2-40B4-BE49-F238E27FC236}">
                    <a16:creationId xmlns:a16="http://schemas.microsoft.com/office/drawing/2014/main" id="{63376A3C-96B3-4C7C-BDC0-6F38841213F7}"/>
                  </a:ext>
                </a:extLst>
              </p:cNvPr>
              <p:cNvSpPr>
                <a:spLocks/>
              </p:cNvSpPr>
              <p:nvPr/>
            </p:nvSpPr>
            <p:spPr bwMode="auto">
              <a:xfrm>
                <a:off x="7016911" y="1789179"/>
                <a:ext cx="61205" cy="60699"/>
              </a:xfrm>
              <a:custGeom>
                <a:avLst/>
                <a:gdLst>
                  <a:gd name="T0" fmla="*/ 301 w 602"/>
                  <a:gd name="T1" fmla="*/ 0 h 602"/>
                  <a:gd name="T2" fmla="*/ 350 w 602"/>
                  <a:gd name="T3" fmla="*/ 3 h 602"/>
                  <a:gd name="T4" fmla="*/ 396 w 602"/>
                  <a:gd name="T5" fmla="*/ 15 h 602"/>
                  <a:gd name="T6" fmla="*/ 440 w 602"/>
                  <a:gd name="T7" fmla="*/ 33 h 602"/>
                  <a:gd name="T8" fmla="*/ 479 w 602"/>
                  <a:gd name="T9" fmla="*/ 57 h 602"/>
                  <a:gd name="T10" fmla="*/ 514 w 602"/>
                  <a:gd name="T11" fmla="*/ 87 h 602"/>
                  <a:gd name="T12" fmla="*/ 544 w 602"/>
                  <a:gd name="T13" fmla="*/ 122 h 602"/>
                  <a:gd name="T14" fmla="*/ 568 w 602"/>
                  <a:gd name="T15" fmla="*/ 162 h 602"/>
                  <a:gd name="T16" fmla="*/ 587 w 602"/>
                  <a:gd name="T17" fmla="*/ 206 h 602"/>
                  <a:gd name="T18" fmla="*/ 598 w 602"/>
                  <a:gd name="T19" fmla="*/ 252 h 602"/>
                  <a:gd name="T20" fmla="*/ 602 w 602"/>
                  <a:gd name="T21" fmla="*/ 301 h 602"/>
                  <a:gd name="T22" fmla="*/ 598 w 602"/>
                  <a:gd name="T23" fmla="*/ 349 h 602"/>
                  <a:gd name="T24" fmla="*/ 587 w 602"/>
                  <a:gd name="T25" fmla="*/ 396 h 602"/>
                  <a:gd name="T26" fmla="*/ 568 w 602"/>
                  <a:gd name="T27" fmla="*/ 439 h 602"/>
                  <a:gd name="T28" fmla="*/ 544 w 602"/>
                  <a:gd name="T29" fmla="*/ 478 h 602"/>
                  <a:gd name="T30" fmla="*/ 514 w 602"/>
                  <a:gd name="T31" fmla="*/ 513 h 602"/>
                  <a:gd name="T32" fmla="*/ 479 w 602"/>
                  <a:gd name="T33" fmla="*/ 544 h 602"/>
                  <a:gd name="T34" fmla="*/ 440 w 602"/>
                  <a:gd name="T35" fmla="*/ 568 h 602"/>
                  <a:gd name="T36" fmla="*/ 396 w 602"/>
                  <a:gd name="T37" fmla="*/ 587 h 602"/>
                  <a:gd name="T38" fmla="*/ 350 w 602"/>
                  <a:gd name="T39" fmla="*/ 598 h 602"/>
                  <a:gd name="T40" fmla="*/ 301 w 602"/>
                  <a:gd name="T41" fmla="*/ 602 h 602"/>
                  <a:gd name="T42" fmla="*/ 252 w 602"/>
                  <a:gd name="T43" fmla="*/ 598 h 602"/>
                  <a:gd name="T44" fmla="*/ 206 w 602"/>
                  <a:gd name="T45" fmla="*/ 587 h 602"/>
                  <a:gd name="T46" fmla="*/ 162 w 602"/>
                  <a:gd name="T47" fmla="*/ 568 h 602"/>
                  <a:gd name="T48" fmla="*/ 124 w 602"/>
                  <a:gd name="T49" fmla="*/ 544 h 602"/>
                  <a:gd name="T50" fmla="*/ 89 w 602"/>
                  <a:gd name="T51" fmla="*/ 513 h 602"/>
                  <a:gd name="T52" fmla="*/ 57 w 602"/>
                  <a:gd name="T53" fmla="*/ 478 h 602"/>
                  <a:gd name="T54" fmla="*/ 34 w 602"/>
                  <a:gd name="T55" fmla="*/ 439 h 602"/>
                  <a:gd name="T56" fmla="*/ 15 w 602"/>
                  <a:gd name="T57" fmla="*/ 396 h 602"/>
                  <a:gd name="T58" fmla="*/ 4 w 602"/>
                  <a:gd name="T59" fmla="*/ 349 h 602"/>
                  <a:gd name="T60" fmla="*/ 0 w 602"/>
                  <a:gd name="T61" fmla="*/ 301 h 602"/>
                  <a:gd name="T62" fmla="*/ 4 w 602"/>
                  <a:gd name="T63" fmla="*/ 252 h 602"/>
                  <a:gd name="T64" fmla="*/ 15 w 602"/>
                  <a:gd name="T65" fmla="*/ 206 h 602"/>
                  <a:gd name="T66" fmla="*/ 34 w 602"/>
                  <a:gd name="T67" fmla="*/ 162 h 602"/>
                  <a:gd name="T68" fmla="*/ 57 w 602"/>
                  <a:gd name="T69" fmla="*/ 122 h 602"/>
                  <a:gd name="T70" fmla="*/ 89 w 602"/>
                  <a:gd name="T71" fmla="*/ 87 h 602"/>
                  <a:gd name="T72" fmla="*/ 124 w 602"/>
                  <a:gd name="T73" fmla="*/ 57 h 602"/>
                  <a:gd name="T74" fmla="*/ 162 w 602"/>
                  <a:gd name="T75" fmla="*/ 33 h 602"/>
                  <a:gd name="T76" fmla="*/ 206 w 602"/>
                  <a:gd name="T77" fmla="*/ 15 h 602"/>
                  <a:gd name="T78" fmla="*/ 252 w 602"/>
                  <a:gd name="T79" fmla="*/ 3 h 602"/>
                  <a:gd name="T80" fmla="*/ 301 w 602"/>
                  <a:gd name="T8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602">
                    <a:moveTo>
                      <a:pt x="301" y="0"/>
                    </a:moveTo>
                    <a:lnTo>
                      <a:pt x="350" y="3"/>
                    </a:lnTo>
                    <a:lnTo>
                      <a:pt x="396" y="15"/>
                    </a:lnTo>
                    <a:lnTo>
                      <a:pt x="440" y="33"/>
                    </a:lnTo>
                    <a:lnTo>
                      <a:pt x="479" y="57"/>
                    </a:lnTo>
                    <a:lnTo>
                      <a:pt x="514" y="87"/>
                    </a:lnTo>
                    <a:lnTo>
                      <a:pt x="544" y="122"/>
                    </a:lnTo>
                    <a:lnTo>
                      <a:pt x="568" y="162"/>
                    </a:lnTo>
                    <a:lnTo>
                      <a:pt x="587" y="206"/>
                    </a:lnTo>
                    <a:lnTo>
                      <a:pt x="598" y="252"/>
                    </a:lnTo>
                    <a:lnTo>
                      <a:pt x="602" y="301"/>
                    </a:lnTo>
                    <a:lnTo>
                      <a:pt x="598" y="349"/>
                    </a:lnTo>
                    <a:lnTo>
                      <a:pt x="587" y="396"/>
                    </a:lnTo>
                    <a:lnTo>
                      <a:pt x="568" y="439"/>
                    </a:lnTo>
                    <a:lnTo>
                      <a:pt x="544" y="478"/>
                    </a:lnTo>
                    <a:lnTo>
                      <a:pt x="514" y="513"/>
                    </a:lnTo>
                    <a:lnTo>
                      <a:pt x="479" y="544"/>
                    </a:lnTo>
                    <a:lnTo>
                      <a:pt x="440" y="568"/>
                    </a:lnTo>
                    <a:lnTo>
                      <a:pt x="396" y="587"/>
                    </a:lnTo>
                    <a:lnTo>
                      <a:pt x="350" y="598"/>
                    </a:lnTo>
                    <a:lnTo>
                      <a:pt x="301" y="602"/>
                    </a:lnTo>
                    <a:lnTo>
                      <a:pt x="252" y="598"/>
                    </a:lnTo>
                    <a:lnTo>
                      <a:pt x="206" y="587"/>
                    </a:lnTo>
                    <a:lnTo>
                      <a:pt x="162" y="568"/>
                    </a:lnTo>
                    <a:lnTo>
                      <a:pt x="124" y="544"/>
                    </a:lnTo>
                    <a:lnTo>
                      <a:pt x="89" y="513"/>
                    </a:lnTo>
                    <a:lnTo>
                      <a:pt x="57" y="478"/>
                    </a:lnTo>
                    <a:lnTo>
                      <a:pt x="34" y="439"/>
                    </a:lnTo>
                    <a:lnTo>
                      <a:pt x="15" y="396"/>
                    </a:lnTo>
                    <a:lnTo>
                      <a:pt x="4" y="349"/>
                    </a:lnTo>
                    <a:lnTo>
                      <a:pt x="0" y="301"/>
                    </a:lnTo>
                    <a:lnTo>
                      <a:pt x="4" y="252"/>
                    </a:lnTo>
                    <a:lnTo>
                      <a:pt x="15" y="206"/>
                    </a:lnTo>
                    <a:lnTo>
                      <a:pt x="34" y="162"/>
                    </a:lnTo>
                    <a:lnTo>
                      <a:pt x="57" y="122"/>
                    </a:lnTo>
                    <a:lnTo>
                      <a:pt x="89" y="87"/>
                    </a:lnTo>
                    <a:lnTo>
                      <a:pt x="124" y="57"/>
                    </a:lnTo>
                    <a:lnTo>
                      <a:pt x="162" y="33"/>
                    </a:lnTo>
                    <a:lnTo>
                      <a:pt x="206" y="15"/>
                    </a:lnTo>
                    <a:lnTo>
                      <a:pt x="252"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grpSp>
        <p:grpSp>
          <p:nvGrpSpPr>
            <p:cNvPr id="91" name="Gruppieren 90">
              <a:extLst>
                <a:ext uri="{FF2B5EF4-FFF2-40B4-BE49-F238E27FC236}">
                  <a16:creationId xmlns:a16="http://schemas.microsoft.com/office/drawing/2014/main" id="{D97F64EC-3398-4422-B415-4871D8E1E527}"/>
                </a:ext>
              </a:extLst>
            </p:cNvPr>
            <p:cNvGrpSpPr/>
            <p:nvPr/>
          </p:nvGrpSpPr>
          <p:grpSpPr>
            <a:xfrm>
              <a:off x="2109397" y="5020447"/>
              <a:ext cx="171876" cy="437075"/>
              <a:chOff x="6964811" y="1789179"/>
              <a:chExt cx="165405" cy="420621"/>
            </a:xfrm>
            <a:grpFill/>
          </p:grpSpPr>
          <p:sp>
            <p:nvSpPr>
              <p:cNvPr id="92" name="Freeform 1565">
                <a:extLst>
                  <a:ext uri="{FF2B5EF4-FFF2-40B4-BE49-F238E27FC236}">
                    <a16:creationId xmlns:a16="http://schemas.microsoft.com/office/drawing/2014/main" id="{1562F012-31E1-4E05-BF88-BB448FB7BAE1}"/>
                  </a:ext>
                </a:extLst>
              </p:cNvPr>
              <p:cNvSpPr>
                <a:spLocks/>
              </p:cNvSpPr>
              <p:nvPr/>
            </p:nvSpPr>
            <p:spPr bwMode="auto">
              <a:xfrm>
                <a:off x="6964811" y="1865333"/>
                <a:ext cx="165405" cy="344467"/>
              </a:xfrm>
              <a:custGeom>
                <a:avLst/>
                <a:gdLst>
                  <a:gd name="T0" fmla="*/ 752 w 1636"/>
                  <a:gd name="T1" fmla="*/ 0 h 3403"/>
                  <a:gd name="T2" fmla="*/ 884 w 1636"/>
                  <a:gd name="T3" fmla="*/ 0 h 3403"/>
                  <a:gd name="T4" fmla="*/ 1244 w 1636"/>
                  <a:gd name="T5" fmla="*/ 0 h 3403"/>
                  <a:gd name="T6" fmla="*/ 1410 w 1636"/>
                  <a:gd name="T7" fmla="*/ 29 h 3403"/>
                  <a:gd name="T8" fmla="*/ 1586 w 1636"/>
                  <a:gd name="T9" fmla="*/ 186 h 3403"/>
                  <a:gd name="T10" fmla="*/ 1636 w 1636"/>
                  <a:gd name="T11" fmla="*/ 386 h 3403"/>
                  <a:gd name="T12" fmla="*/ 1636 w 1636"/>
                  <a:gd name="T13" fmla="*/ 532 h 3403"/>
                  <a:gd name="T14" fmla="*/ 1636 w 1636"/>
                  <a:gd name="T15" fmla="*/ 1365 h 3403"/>
                  <a:gd name="T16" fmla="*/ 1636 w 1636"/>
                  <a:gd name="T17" fmla="*/ 1465 h 3403"/>
                  <a:gd name="T18" fmla="*/ 1590 w 1636"/>
                  <a:gd name="T19" fmla="*/ 1581 h 3403"/>
                  <a:gd name="T20" fmla="*/ 1447 w 1636"/>
                  <a:gd name="T21" fmla="*/ 1623 h 3403"/>
                  <a:gd name="T22" fmla="*/ 1335 w 1636"/>
                  <a:gd name="T23" fmla="*/ 1531 h 3403"/>
                  <a:gd name="T24" fmla="*/ 1322 w 1636"/>
                  <a:gd name="T25" fmla="*/ 1429 h 3403"/>
                  <a:gd name="T26" fmla="*/ 1322 w 1636"/>
                  <a:gd name="T27" fmla="*/ 1221 h 3403"/>
                  <a:gd name="T28" fmla="*/ 1321 w 1636"/>
                  <a:gd name="T29" fmla="*/ 931 h 3403"/>
                  <a:gd name="T30" fmla="*/ 1321 w 1636"/>
                  <a:gd name="T31" fmla="*/ 662 h 3403"/>
                  <a:gd name="T32" fmla="*/ 1321 w 1636"/>
                  <a:gd name="T33" fmla="*/ 517 h 3403"/>
                  <a:gd name="T34" fmla="*/ 1310 w 1636"/>
                  <a:gd name="T35" fmla="*/ 496 h 3403"/>
                  <a:gd name="T36" fmla="*/ 1259 w 1636"/>
                  <a:gd name="T37" fmla="*/ 502 h 3403"/>
                  <a:gd name="T38" fmla="*/ 1256 w 1636"/>
                  <a:gd name="T39" fmla="*/ 720 h 3403"/>
                  <a:gd name="T40" fmla="*/ 1256 w 1636"/>
                  <a:gd name="T41" fmla="*/ 2799 h 3403"/>
                  <a:gd name="T42" fmla="*/ 1256 w 1636"/>
                  <a:gd name="T43" fmla="*/ 3201 h 3403"/>
                  <a:gd name="T44" fmla="*/ 1184 w 1636"/>
                  <a:gd name="T45" fmla="*/ 3356 h 3403"/>
                  <a:gd name="T46" fmla="*/ 1016 w 1636"/>
                  <a:gd name="T47" fmla="*/ 3399 h 3403"/>
                  <a:gd name="T48" fmla="*/ 879 w 1636"/>
                  <a:gd name="T49" fmla="*/ 3303 h 3403"/>
                  <a:gd name="T50" fmla="*/ 850 w 1636"/>
                  <a:gd name="T51" fmla="*/ 1613 h 3403"/>
                  <a:gd name="T52" fmla="*/ 834 w 1636"/>
                  <a:gd name="T53" fmla="*/ 1602 h 3403"/>
                  <a:gd name="T54" fmla="*/ 787 w 1636"/>
                  <a:gd name="T55" fmla="*/ 1610 h 3403"/>
                  <a:gd name="T56" fmla="*/ 772 w 1636"/>
                  <a:gd name="T57" fmla="*/ 3271 h 3403"/>
                  <a:gd name="T58" fmla="*/ 653 w 1636"/>
                  <a:gd name="T59" fmla="*/ 3391 h 3403"/>
                  <a:gd name="T60" fmla="*/ 481 w 1636"/>
                  <a:gd name="T61" fmla="*/ 3376 h 3403"/>
                  <a:gd name="T62" fmla="*/ 383 w 1636"/>
                  <a:gd name="T63" fmla="*/ 3237 h 3403"/>
                  <a:gd name="T64" fmla="*/ 381 w 1636"/>
                  <a:gd name="T65" fmla="*/ 3128 h 3403"/>
                  <a:gd name="T66" fmla="*/ 381 w 1636"/>
                  <a:gd name="T67" fmla="*/ 2868 h 3403"/>
                  <a:gd name="T68" fmla="*/ 381 w 1636"/>
                  <a:gd name="T69" fmla="*/ 1611 h 3403"/>
                  <a:gd name="T70" fmla="*/ 381 w 1636"/>
                  <a:gd name="T71" fmla="*/ 668 h 3403"/>
                  <a:gd name="T72" fmla="*/ 381 w 1636"/>
                  <a:gd name="T73" fmla="*/ 516 h 3403"/>
                  <a:gd name="T74" fmla="*/ 369 w 1636"/>
                  <a:gd name="T75" fmla="*/ 496 h 3403"/>
                  <a:gd name="T76" fmla="*/ 317 w 1636"/>
                  <a:gd name="T77" fmla="*/ 502 h 3403"/>
                  <a:gd name="T78" fmla="*/ 315 w 1636"/>
                  <a:gd name="T79" fmla="*/ 553 h 3403"/>
                  <a:gd name="T80" fmla="*/ 315 w 1636"/>
                  <a:gd name="T81" fmla="*/ 760 h 3403"/>
                  <a:gd name="T82" fmla="*/ 315 w 1636"/>
                  <a:gd name="T83" fmla="*/ 1050 h 3403"/>
                  <a:gd name="T84" fmla="*/ 315 w 1636"/>
                  <a:gd name="T85" fmla="*/ 1320 h 3403"/>
                  <a:gd name="T86" fmla="*/ 315 w 1636"/>
                  <a:gd name="T87" fmla="*/ 1465 h 3403"/>
                  <a:gd name="T88" fmla="*/ 268 w 1636"/>
                  <a:gd name="T89" fmla="*/ 1581 h 3403"/>
                  <a:gd name="T90" fmla="*/ 126 w 1636"/>
                  <a:gd name="T91" fmla="*/ 1623 h 3403"/>
                  <a:gd name="T92" fmla="*/ 12 w 1636"/>
                  <a:gd name="T93" fmla="*/ 1531 h 3403"/>
                  <a:gd name="T94" fmla="*/ 0 w 1636"/>
                  <a:gd name="T95" fmla="*/ 1430 h 3403"/>
                  <a:gd name="T96" fmla="*/ 0 w 1636"/>
                  <a:gd name="T97" fmla="*/ 744 h 3403"/>
                  <a:gd name="T98" fmla="*/ 0 w 1636"/>
                  <a:gd name="T99" fmla="*/ 438 h 3403"/>
                  <a:gd name="T100" fmla="*/ 3 w 1636"/>
                  <a:gd name="T101" fmla="*/ 327 h 3403"/>
                  <a:gd name="T102" fmla="*/ 108 w 1636"/>
                  <a:gd name="T103" fmla="*/ 108 h 3403"/>
                  <a:gd name="T104" fmla="*/ 321 w 1636"/>
                  <a:gd name="T105" fmla="*/ 2 h 3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6" h="3403">
                    <a:moveTo>
                      <a:pt x="377" y="0"/>
                    </a:moveTo>
                    <a:lnTo>
                      <a:pt x="392" y="0"/>
                    </a:lnTo>
                    <a:lnTo>
                      <a:pt x="413" y="0"/>
                    </a:lnTo>
                    <a:lnTo>
                      <a:pt x="715" y="0"/>
                    </a:lnTo>
                    <a:lnTo>
                      <a:pt x="752" y="0"/>
                    </a:lnTo>
                    <a:lnTo>
                      <a:pt x="784" y="0"/>
                    </a:lnTo>
                    <a:lnTo>
                      <a:pt x="812" y="0"/>
                    </a:lnTo>
                    <a:lnTo>
                      <a:pt x="847" y="0"/>
                    </a:lnTo>
                    <a:lnTo>
                      <a:pt x="852" y="0"/>
                    </a:lnTo>
                    <a:lnTo>
                      <a:pt x="884" y="0"/>
                    </a:lnTo>
                    <a:lnTo>
                      <a:pt x="920" y="0"/>
                    </a:lnTo>
                    <a:lnTo>
                      <a:pt x="1161" y="0"/>
                    </a:lnTo>
                    <a:lnTo>
                      <a:pt x="1194" y="0"/>
                    </a:lnTo>
                    <a:lnTo>
                      <a:pt x="1223" y="0"/>
                    </a:lnTo>
                    <a:lnTo>
                      <a:pt x="1244" y="0"/>
                    </a:lnTo>
                    <a:lnTo>
                      <a:pt x="1259" y="0"/>
                    </a:lnTo>
                    <a:lnTo>
                      <a:pt x="1264" y="0"/>
                    </a:lnTo>
                    <a:lnTo>
                      <a:pt x="1315" y="2"/>
                    </a:lnTo>
                    <a:lnTo>
                      <a:pt x="1364" y="12"/>
                    </a:lnTo>
                    <a:lnTo>
                      <a:pt x="1410" y="29"/>
                    </a:lnTo>
                    <a:lnTo>
                      <a:pt x="1452" y="50"/>
                    </a:lnTo>
                    <a:lnTo>
                      <a:pt x="1492" y="77"/>
                    </a:lnTo>
                    <a:lnTo>
                      <a:pt x="1527" y="108"/>
                    </a:lnTo>
                    <a:lnTo>
                      <a:pt x="1559" y="145"/>
                    </a:lnTo>
                    <a:lnTo>
                      <a:pt x="1586" y="186"/>
                    </a:lnTo>
                    <a:lnTo>
                      <a:pt x="1607" y="230"/>
                    </a:lnTo>
                    <a:lnTo>
                      <a:pt x="1622" y="277"/>
                    </a:lnTo>
                    <a:lnTo>
                      <a:pt x="1632" y="327"/>
                    </a:lnTo>
                    <a:lnTo>
                      <a:pt x="1636" y="380"/>
                    </a:lnTo>
                    <a:lnTo>
                      <a:pt x="1636" y="386"/>
                    </a:lnTo>
                    <a:lnTo>
                      <a:pt x="1636" y="401"/>
                    </a:lnTo>
                    <a:lnTo>
                      <a:pt x="1636" y="423"/>
                    </a:lnTo>
                    <a:lnTo>
                      <a:pt x="1636" y="453"/>
                    </a:lnTo>
                    <a:lnTo>
                      <a:pt x="1636" y="489"/>
                    </a:lnTo>
                    <a:lnTo>
                      <a:pt x="1636" y="532"/>
                    </a:lnTo>
                    <a:lnTo>
                      <a:pt x="1636" y="1053"/>
                    </a:lnTo>
                    <a:lnTo>
                      <a:pt x="1636" y="1114"/>
                    </a:lnTo>
                    <a:lnTo>
                      <a:pt x="1636" y="1143"/>
                    </a:lnTo>
                    <a:lnTo>
                      <a:pt x="1636" y="1324"/>
                    </a:lnTo>
                    <a:lnTo>
                      <a:pt x="1636" y="1365"/>
                    </a:lnTo>
                    <a:lnTo>
                      <a:pt x="1636" y="1384"/>
                    </a:lnTo>
                    <a:lnTo>
                      <a:pt x="1636" y="1416"/>
                    </a:lnTo>
                    <a:lnTo>
                      <a:pt x="1636" y="1430"/>
                    </a:lnTo>
                    <a:lnTo>
                      <a:pt x="1636" y="1451"/>
                    </a:lnTo>
                    <a:lnTo>
                      <a:pt x="1636" y="1465"/>
                    </a:lnTo>
                    <a:lnTo>
                      <a:pt x="1636" y="1470"/>
                    </a:lnTo>
                    <a:lnTo>
                      <a:pt x="1632" y="1501"/>
                    </a:lnTo>
                    <a:lnTo>
                      <a:pt x="1624" y="1531"/>
                    </a:lnTo>
                    <a:lnTo>
                      <a:pt x="1609" y="1557"/>
                    </a:lnTo>
                    <a:lnTo>
                      <a:pt x="1590" y="1581"/>
                    </a:lnTo>
                    <a:lnTo>
                      <a:pt x="1567" y="1600"/>
                    </a:lnTo>
                    <a:lnTo>
                      <a:pt x="1540" y="1615"/>
                    </a:lnTo>
                    <a:lnTo>
                      <a:pt x="1511" y="1623"/>
                    </a:lnTo>
                    <a:lnTo>
                      <a:pt x="1479" y="1627"/>
                    </a:lnTo>
                    <a:lnTo>
                      <a:pt x="1447" y="1623"/>
                    </a:lnTo>
                    <a:lnTo>
                      <a:pt x="1417" y="1615"/>
                    </a:lnTo>
                    <a:lnTo>
                      <a:pt x="1391" y="1600"/>
                    </a:lnTo>
                    <a:lnTo>
                      <a:pt x="1367" y="1581"/>
                    </a:lnTo>
                    <a:lnTo>
                      <a:pt x="1349" y="1557"/>
                    </a:lnTo>
                    <a:lnTo>
                      <a:pt x="1335" y="1531"/>
                    </a:lnTo>
                    <a:lnTo>
                      <a:pt x="1325" y="1501"/>
                    </a:lnTo>
                    <a:lnTo>
                      <a:pt x="1322" y="1470"/>
                    </a:lnTo>
                    <a:lnTo>
                      <a:pt x="1322" y="1465"/>
                    </a:lnTo>
                    <a:lnTo>
                      <a:pt x="1322" y="1451"/>
                    </a:lnTo>
                    <a:lnTo>
                      <a:pt x="1322" y="1429"/>
                    </a:lnTo>
                    <a:lnTo>
                      <a:pt x="1322" y="1399"/>
                    </a:lnTo>
                    <a:lnTo>
                      <a:pt x="1322" y="1362"/>
                    </a:lnTo>
                    <a:lnTo>
                      <a:pt x="1322" y="1320"/>
                    </a:lnTo>
                    <a:lnTo>
                      <a:pt x="1322" y="1272"/>
                    </a:lnTo>
                    <a:lnTo>
                      <a:pt x="1322" y="1221"/>
                    </a:lnTo>
                    <a:lnTo>
                      <a:pt x="1322" y="1166"/>
                    </a:lnTo>
                    <a:lnTo>
                      <a:pt x="1322" y="1109"/>
                    </a:lnTo>
                    <a:lnTo>
                      <a:pt x="1322" y="1050"/>
                    </a:lnTo>
                    <a:lnTo>
                      <a:pt x="1321" y="990"/>
                    </a:lnTo>
                    <a:lnTo>
                      <a:pt x="1321" y="931"/>
                    </a:lnTo>
                    <a:lnTo>
                      <a:pt x="1321" y="872"/>
                    </a:lnTo>
                    <a:lnTo>
                      <a:pt x="1321" y="815"/>
                    </a:lnTo>
                    <a:lnTo>
                      <a:pt x="1321" y="760"/>
                    </a:lnTo>
                    <a:lnTo>
                      <a:pt x="1321" y="708"/>
                    </a:lnTo>
                    <a:lnTo>
                      <a:pt x="1321" y="662"/>
                    </a:lnTo>
                    <a:lnTo>
                      <a:pt x="1321" y="619"/>
                    </a:lnTo>
                    <a:lnTo>
                      <a:pt x="1321" y="583"/>
                    </a:lnTo>
                    <a:lnTo>
                      <a:pt x="1321" y="553"/>
                    </a:lnTo>
                    <a:lnTo>
                      <a:pt x="1321" y="531"/>
                    </a:lnTo>
                    <a:lnTo>
                      <a:pt x="1321" y="517"/>
                    </a:lnTo>
                    <a:lnTo>
                      <a:pt x="1321" y="512"/>
                    </a:lnTo>
                    <a:lnTo>
                      <a:pt x="1321" y="507"/>
                    </a:lnTo>
                    <a:lnTo>
                      <a:pt x="1319" y="502"/>
                    </a:lnTo>
                    <a:lnTo>
                      <a:pt x="1315" y="498"/>
                    </a:lnTo>
                    <a:lnTo>
                      <a:pt x="1310" y="496"/>
                    </a:lnTo>
                    <a:lnTo>
                      <a:pt x="1305" y="496"/>
                    </a:lnTo>
                    <a:lnTo>
                      <a:pt x="1273" y="496"/>
                    </a:lnTo>
                    <a:lnTo>
                      <a:pt x="1268" y="496"/>
                    </a:lnTo>
                    <a:lnTo>
                      <a:pt x="1263" y="498"/>
                    </a:lnTo>
                    <a:lnTo>
                      <a:pt x="1259" y="502"/>
                    </a:lnTo>
                    <a:lnTo>
                      <a:pt x="1256" y="507"/>
                    </a:lnTo>
                    <a:lnTo>
                      <a:pt x="1256" y="512"/>
                    </a:lnTo>
                    <a:lnTo>
                      <a:pt x="1256" y="622"/>
                    </a:lnTo>
                    <a:lnTo>
                      <a:pt x="1256" y="668"/>
                    </a:lnTo>
                    <a:lnTo>
                      <a:pt x="1256" y="720"/>
                    </a:lnTo>
                    <a:lnTo>
                      <a:pt x="1256" y="843"/>
                    </a:lnTo>
                    <a:lnTo>
                      <a:pt x="1256" y="913"/>
                    </a:lnTo>
                    <a:lnTo>
                      <a:pt x="1256" y="988"/>
                    </a:lnTo>
                    <a:lnTo>
                      <a:pt x="1256" y="2724"/>
                    </a:lnTo>
                    <a:lnTo>
                      <a:pt x="1256" y="2799"/>
                    </a:lnTo>
                    <a:lnTo>
                      <a:pt x="1256" y="2868"/>
                    </a:lnTo>
                    <a:lnTo>
                      <a:pt x="1256" y="2992"/>
                    </a:lnTo>
                    <a:lnTo>
                      <a:pt x="1256" y="3045"/>
                    </a:lnTo>
                    <a:lnTo>
                      <a:pt x="1256" y="3091"/>
                    </a:lnTo>
                    <a:lnTo>
                      <a:pt x="1256" y="3201"/>
                    </a:lnTo>
                    <a:lnTo>
                      <a:pt x="1253" y="3237"/>
                    </a:lnTo>
                    <a:lnTo>
                      <a:pt x="1244" y="3271"/>
                    </a:lnTo>
                    <a:lnTo>
                      <a:pt x="1229" y="3303"/>
                    </a:lnTo>
                    <a:lnTo>
                      <a:pt x="1209" y="3331"/>
                    </a:lnTo>
                    <a:lnTo>
                      <a:pt x="1184" y="3356"/>
                    </a:lnTo>
                    <a:lnTo>
                      <a:pt x="1155" y="3376"/>
                    </a:lnTo>
                    <a:lnTo>
                      <a:pt x="1124" y="3391"/>
                    </a:lnTo>
                    <a:lnTo>
                      <a:pt x="1090" y="3399"/>
                    </a:lnTo>
                    <a:lnTo>
                      <a:pt x="1054" y="3403"/>
                    </a:lnTo>
                    <a:lnTo>
                      <a:pt x="1016" y="3399"/>
                    </a:lnTo>
                    <a:lnTo>
                      <a:pt x="983" y="3391"/>
                    </a:lnTo>
                    <a:lnTo>
                      <a:pt x="952" y="3376"/>
                    </a:lnTo>
                    <a:lnTo>
                      <a:pt x="923" y="3356"/>
                    </a:lnTo>
                    <a:lnTo>
                      <a:pt x="899" y="3331"/>
                    </a:lnTo>
                    <a:lnTo>
                      <a:pt x="879" y="3303"/>
                    </a:lnTo>
                    <a:lnTo>
                      <a:pt x="864" y="3271"/>
                    </a:lnTo>
                    <a:lnTo>
                      <a:pt x="854" y="3237"/>
                    </a:lnTo>
                    <a:lnTo>
                      <a:pt x="852" y="3201"/>
                    </a:lnTo>
                    <a:lnTo>
                      <a:pt x="852" y="1618"/>
                    </a:lnTo>
                    <a:lnTo>
                      <a:pt x="850" y="1613"/>
                    </a:lnTo>
                    <a:lnTo>
                      <a:pt x="849" y="1610"/>
                    </a:lnTo>
                    <a:lnTo>
                      <a:pt x="847" y="1606"/>
                    </a:lnTo>
                    <a:lnTo>
                      <a:pt x="844" y="1603"/>
                    </a:lnTo>
                    <a:lnTo>
                      <a:pt x="839" y="1602"/>
                    </a:lnTo>
                    <a:lnTo>
                      <a:pt x="834" y="1602"/>
                    </a:lnTo>
                    <a:lnTo>
                      <a:pt x="802" y="1602"/>
                    </a:lnTo>
                    <a:lnTo>
                      <a:pt x="797" y="1602"/>
                    </a:lnTo>
                    <a:lnTo>
                      <a:pt x="792" y="1603"/>
                    </a:lnTo>
                    <a:lnTo>
                      <a:pt x="789" y="1606"/>
                    </a:lnTo>
                    <a:lnTo>
                      <a:pt x="787" y="1610"/>
                    </a:lnTo>
                    <a:lnTo>
                      <a:pt x="785" y="1613"/>
                    </a:lnTo>
                    <a:lnTo>
                      <a:pt x="785" y="1618"/>
                    </a:lnTo>
                    <a:lnTo>
                      <a:pt x="785" y="3201"/>
                    </a:lnTo>
                    <a:lnTo>
                      <a:pt x="782" y="3237"/>
                    </a:lnTo>
                    <a:lnTo>
                      <a:pt x="772" y="3271"/>
                    </a:lnTo>
                    <a:lnTo>
                      <a:pt x="757" y="3303"/>
                    </a:lnTo>
                    <a:lnTo>
                      <a:pt x="737" y="3331"/>
                    </a:lnTo>
                    <a:lnTo>
                      <a:pt x="713" y="3356"/>
                    </a:lnTo>
                    <a:lnTo>
                      <a:pt x="684" y="3376"/>
                    </a:lnTo>
                    <a:lnTo>
                      <a:pt x="653" y="3391"/>
                    </a:lnTo>
                    <a:lnTo>
                      <a:pt x="619" y="3399"/>
                    </a:lnTo>
                    <a:lnTo>
                      <a:pt x="583" y="3403"/>
                    </a:lnTo>
                    <a:lnTo>
                      <a:pt x="546" y="3399"/>
                    </a:lnTo>
                    <a:lnTo>
                      <a:pt x="512" y="3391"/>
                    </a:lnTo>
                    <a:lnTo>
                      <a:pt x="481" y="3376"/>
                    </a:lnTo>
                    <a:lnTo>
                      <a:pt x="452" y="3356"/>
                    </a:lnTo>
                    <a:lnTo>
                      <a:pt x="428" y="3331"/>
                    </a:lnTo>
                    <a:lnTo>
                      <a:pt x="408" y="3303"/>
                    </a:lnTo>
                    <a:lnTo>
                      <a:pt x="393" y="3271"/>
                    </a:lnTo>
                    <a:lnTo>
                      <a:pt x="383" y="3237"/>
                    </a:lnTo>
                    <a:lnTo>
                      <a:pt x="381" y="3201"/>
                    </a:lnTo>
                    <a:lnTo>
                      <a:pt x="381" y="3196"/>
                    </a:lnTo>
                    <a:lnTo>
                      <a:pt x="381" y="3182"/>
                    </a:lnTo>
                    <a:lnTo>
                      <a:pt x="381" y="3159"/>
                    </a:lnTo>
                    <a:lnTo>
                      <a:pt x="381" y="3128"/>
                    </a:lnTo>
                    <a:lnTo>
                      <a:pt x="381" y="3091"/>
                    </a:lnTo>
                    <a:lnTo>
                      <a:pt x="381" y="3045"/>
                    </a:lnTo>
                    <a:lnTo>
                      <a:pt x="381" y="2992"/>
                    </a:lnTo>
                    <a:lnTo>
                      <a:pt x="381" y="2933"/>
                    </a:lnTo>
                    <a:lnTo>
                      <a:pt x="381" y="2868"/>
                    </a:lnTo>
                    <a:lnTo>
                      <a:pt x="381" y="2799"/>
                    </a:lnTo>
                    <a:lnTo>
                      <a:pt x="381" y="2003"/>
                    </a:lnTo>
                    <a:lnTo>
                      <a:pt x="381" y="1906"/>
                    </a:lnTo>
                    <a:lnTo>
                      <a:pt x="381" y="1708"/>
                    </a:lnTo>
                    <a:lnTo>
                      <a:pt x="381" y="1611"/>
                    </a:lnTo>
                    <a:lnTo>
                      <a:pt x="381" y="913"/>
                    </a:lnTo>
                    <a:lnTo>
                      <a:pt x="381" y="843"/>
                    </a:lnTo>
                    <a:lnTo>
                      <a:pt x="381" y="779"/>
                    </a:lnTo>
                    <a:lnTo>
                      <a:pt x="381" y="720"/>
                    </a:lnTo>
                    <a:lnTo>
                      <a:pt x="381" y="668"/>
                    </a:lnTo>
                    <a:lnTo>
                      <a:pt x="381" y="622"/>
                    </a:lnTo>
                    <a:lnTo>
                      <a:pt x="381" y="583"/>
                    </a:lnTo>
                    <a:lnTo>
                      <a:pt x="381" y="553"/>
                    </a:lnTo>
                    <a:lnTo>
                      <a:pt x="381" y="531"/>
                    </a:lnTo>
                    <a:lnTo>
                      <a:pt x="381" y="516"/>
                    </a:lnTo>
                    <a:lnTo>
                      <a:pt x="381" y="512"/>
                    </a:lnTo>
                    <a:lnTo>
                      <a:pt x="379" y="507"/>
                    </a:lnTo>
                    <a:lnTo>
                      <a:pt x="377" y="502"/>
                    </a:lnTo>
                    <a:lnTo>
                      <a:pt x="373" y="498"/>
                    </a:lnTo>
                    <a:lnTo>
                      <a:pt x="369" y="496"/>
                    </a:lnTo>
                    <a:lnTo>
                      <a:pt x="363" y="496"/>
                    </a:lnTo>
                    <a:lnTo>
                      <a:pt x="331" y="496"/>
                    </a:lnTo>
                    <a:lnTo>
                      <a:pt x="326" y="496"/>
                    </a:lnTo>
                    <a:lnTo>
                      <a:pt x="321" y="498"/>
                    </a:lnTo>
                    <a:lnTo>
                      <a:pt x="317" y="502"/>
                    </a:lnTo>
                    <a:lnTo>
                      <a:pt x="315" y="507"/>
                    </a:lnTo>
                    <a:lnTo>
                      <a:pt x="315" y="512"/>
                    </a:lnTo>
                    <a:lnTo>
                      <a:pt x="315" y="517"/>
                    </a:lnTo>
                    <a:lnTo>
                      <a:pt x="315" y="531"/>
                    </a:lnTo>
                    <a:lnTo>
                      <a:pt x="315" y="553"/>
                    </a:lnTo>
                    <a:lnTo>
                      <a:pt x="315" y="583"/>
                    </a:lnTo>
                    <a:lnTo>
                      <a:pt x="315" y="619"/>
                    </a:lnTo>
                    <a:lnTo>
                      <a:pt x="315" y="662"/>
                    </a:lnTo>
                    <a:lnTo>
                      <a:pt x="315" y="708"/>
                    </a:lnTo>
                    <a:lnTo>
                      <a:pt x="315" y="760"/>
                    </a:lnTo>
                    <a:lnTo>
                      <a:pt x="315" y="815"/>
                    </a:lnTo>
                    <a:lnTo>
                      <a:pt x="315" y="872"/>
                    </a:lnTo>
                    <a:lnTo>
                      <a:pt x="315" y="931"/>
                    </a:lnTo>
                    <a:lnTo>
                      <a:pt x="315" y="990"/>
                    </a:lnTo>
                    <a:lnTo>
                      <a:pt x="315" y="1050"/>
                    </a:lnTo>
                    <a:lnTo>
                      <a:pt x="315" y="1109"/>
                    </a:lnTo>
                    <a:lnTo>
                      <a:pt x="315" y="1166"/>
                    </a:lnTo>
                    <a:lnTo>
                      <a:pt x="315" y="1221"/>
                    </a:lnTo>
                    <a:lnTo>
                      <a:pt x="315" y="1272"/>
                    </a:lnTo>
                    <a:lnTo>
                      <a:pt x="315" y="1320"/>
                    </a:lnTo>
                    <a:lnTo>
                      <a:pt x="315" y="1362"/>
                    </a:lnTo>
                    <a:lnTo>
                      <a:pt x="315" y="1399"/>
                    </a:lnTo>
                    <a:lnTo>
                      <a:pt x="315" y="1429"/>
                    </a:lnTo>
                    <a:lnTo>
                      <a:pt x="315" y="1451"/>
                    </a:lnTo>
                    <a:lnTo>
                      <a:pt x="315" y="1465"/>
                    </a:lnTo>
                    <a:lnTo>
                      <a:pt x="315" y="1470"/>
                    </a:lnTo>
                    <a:lnTo>
                      <a:pt x="311" y="1501"/>
                    </a:lnTo>
                    <a:lnTo>
                      <a:pt x="302" y="1531"/>
                    </a:lnTo>
                    <a:lnTo>
                      <a:pt x="287" y="1557"/>
                    </a:lnTo>
                    <a:lnTo>
                      <a:pt x="268" y="1581"/>
                    </a:lnTo>
                    <a:lnTo>
                      <a:pt x="245" y="1600"/>
                    </a:lnTo>
                    <a:lnTo>
                      <a:pt x="218" y="1615"/>
                    </a:lnTo>
                    <a:lnTo>
                      <a:pt x="188" y="1623"/>
                    </a:lnTo>
                    <a:lnTo>
                      <a:pt x="157" y="1627"/>
                    </a:lnTo>
                    <a:lnTo>
                      <a:pt x="126" y="1623"/>
                    </a:lnTo>
                    <a:lnTo>
                      <a:pt x="96" y="1615"/>
                    </a:lnTo>
                    <a:lnTo>
                      <a:pt x="70" y="1600"/>
                    </a:lnTo>
                    <a:lnTo>
                      <a:pt x="46" y="1581"/>
                    </a:lnTo>
                    <a:lnTo>
                      <a:pt x="27" y="1557"/>
                    </a:lnTo>
                    <a:lnTo>
                      <a:pt x="12" y="1531"/>
                    </a:lnTo>
                    <a:lnTo>
                      <a:pt x="3" y="1501"/>
                    </a:lnTo>
                    <a:lnTo>
                      <a:pt x="0" y="1470"/>
                    </a:lnTo>
                    <a:lnTo>
                      <a:pt x="0" y="1465"/>
                    </a:lnTo>
                    <a:lnTo>
                      <a:pt x="0" y="1451"/>
                    </a:lnTo>
                    <a:lnTo>
                      <a:pt x="0" y="1430"/>
                    </a:lnTo>
                    <a:lnTo>
                      <a:pt x="0" y="1401"/>
                    </a:lnTo>
                    <a:lnTo>
                      <a:pt x="0" y="1365"/>
                    </a:lnTo>
                    <a:lnTo>
                      <a:pt x="0" y="1324"/>
                    </a:lnTo>
                    <a:lnTo>
                      <a:pt x="0" y="805"/>
                    </a:lnTo>
                    <a:lnTo>
                      <a:pt x="0" y="744"/>
                    </a:lnTo>
                    <a:lnTo>
                      <a:pt x="0" y="715"/>
                    </a:lnTo>
                    <a:lnTo>
                      <a:pt x="0" y="532"/>
                    </a:lnTo>
                    <a:lnTo>
                      <a:pt x="0" y="489"/>
                    </a:lnTo>
                    <a:lnTo>
                      <a:pt x="0" y="472"/>
                    </a:lnTo>
                    <a:lnTo>
                      <a:pt x="0" y="438"/>
                    </a:lnTo>
                    <a:lnTo>
                      <a:pt x="0" y="423"/>
                    </a:lnTo>
                    <a:lnTo>
                      <a:pt x="0" y="401"/>
                    </a:lnTo>
                    <a:lnTo>
                      <a:pt x="0" y="386"/>
                    </a:lnTo>
                    <a:lnTo>
                      <a:pt x="0" y="380"/>
                    </a:lnTo>
                    <a:lnTo>
                      <a:pt x="3" y="327"/>
                    </a:lnTo>
                    <a:lnTo>
                      <a:pt x="13" y="277"/>
                    </a:lnTo>
                    <a:lnTo>
                      <a:pt x="28" y="230"/>
                    </a:lnTo>
                    <a:lnTo>
                      <a:pt x="51" y="186"/>
                    </a:lnTo>
                    <a:lnTo>
                      <a:pt x="77" y="145"/>
                    </a:lnTo>
                    <a:lnTo>
                      <a:pt x="108" y="108"/>
                    </a:lnTo>
                    <a:lnTo>
                      <a:pt x="145" y="77"/>
                    </a:lnTo>
                    <a:lnTo>
                      <a:pt x="183" y="50"/>
                    </a:lnTo>
                    <a:lnTo>
                      <a:pt x="227" y="29"/>
                    </a:lnTo>
                    <a:lnTo>
                      <a:pt x="272" y="12"/>
                    </a:lnTo>
                    <a:lnTo>
                      <a:pt x="321" y="2"/>
                    </a:lnTo>
                    <a:lnTo>
                      <a:pt x="372" y="0"/>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sp>
            <p:nvSpPr>
              <p:cNvPr id="93" name="Freeform 1566">
                <a:extLst>
                  <a:ext uri="{FF2B5EF4-FFF2-40B4-BE49-F238E27FC236}">
                    <a16:creationId xmlns:a16="http://schemas.microsoft.com/office/drawing/2014/main" id="{9BF15327-9D01-45D4-ACAE-1D45FB054AC1}"/>
                  </a:ext>
                </a:extLst>
              </p:cNvPr>
              <p:cNvSpPr>
                <a:spLocks/>
              </p:cNvSpPr>
              <p:nvPr/>
            </p:nvSpPr>
            <p:spPr bwMode="auto">
              <a:xfrm>
                <a:off x="7016911" y="1789179"/>
                <a:ext cx="61205" cy="60699"/>
              </a:xfrm>
              <a:custGeom>
                <a:avLst/>
                <a:gdLst>
                  <a:gd name="T0" fmla="*/ 301 w 602"/>
                  <a:gd name="T1" fmla="*/ 0 h 602"/>
                  <a:gd name="T2" fmla="*/ 350 w 602"/>
                  <a:gd name="T3" fmla="*/ 3 h 602"/>
                  <a:gd name="T4" fmla="*/ 396 w 602"/>
                  <a:gd name="T5" fmla="*/ 15 h 602"/>
                  <a:gd name="T6" fmla="*/ 440 w 602"/>
                  <a:gd name="T7" fmla="*/ 33 h 602"/>
                  <a:gd name="T8" fmla="*/ 479 w 602"/>
                  <a:gd name="T9" fmla="*/ 57 h 602"/>
                  <a:gd name="T10" fmla="*/ 514 w 602"/>
                  <a:gd name="T11" fmla="*/ 87 h 602"/>
                  <a:gd name="T12" fmla="*/ 544 w 602"/>
                  <a:gd name="T13" fmla="*/ 122 h 602"/>
                  <a:gd name="T14" fmla="*/ 568 w 602"/>
                  <a:gd name="T15" fmla="*/ 162 h 602"/>
                  <a:gd name="T16" fmla="*/ 587 w 602"/>
                  <a:gd name="T17" fmla="*/ 206 h 602"/>
                  <a:gd name="T18" fmla="*/ 598 w 602"/>
                  <a:gd name="T19" fmla="*/ 252 h 602"/>
                  <a:gd name="T20" fmla="*/ 602 w 602"/>
                  <a:gd name="T21" fmla="*/ 301 h 602"/>
                  <a:gd name="T22" fmla="*/ 598 w 602"/>
                  <a:gd name="T23" fmla="*/ 349 h 602"/>
                  <a:gd name="T24" fmla="*/ 587 w 602"/>
                  <a:gd name="T25" fmla="*/ 396 h 602"/>
                  <a:gd name="T26" fmla="*/ 568 w 602"/>
                  <a:gd name="T27" fmla="*/ 439 h 602"/>
                  <a:gd name="T28" fmla="*/ 544 w 602"/>
                  <a:gd name="T29" fmla="*/ 478 h 602"/>
                  <a:gd name="T30" fmla="*/ 514 w 602"/>
                  <a:gd name="T31" fmla="*/ 513 h 602"/>
                  <a:gd name="T32" fmla="*/ 479 w 602"/>
                  <a:gd name="T33" fmla="*/ 544 h 602"/>
                  <a:gd name="T34" fmla="*/ 440 w 602"/>
                  <a:gd name="T35" fmla="*/ 568 h 602"/>
                  <a:gd name="T36" fmla="*/ 396 w 602"/>
                  <a:gd name="T37" fmla="*/ 587 h 602"/>
                  <a:gd name="T38" fmla="*/ 350 w 602"/>
                  <a:gd name="T39" fmla="*/ 598 h 602"/>
                  <a:gd name="T40" fmla="*/ 301 w 602"/>
                  <a:gd name="T41" fmla="*/ 602 h 602"/>
                  <a:gd name="T42" fmla="*/ 252 w 602"/>
                  <a:gd name="T43" fmla="*/ 598 h 602"/>
                  <a:gd name="T44" fmla="*/ 206 w 602"/>
                  <a:gd name="T45" fmla="*/ 587 h 602"/>
                  <a:gd name="T46" fmla="*/ 162 w 602"/>
                  <a:gd name="T47" fmla="*/ 568 h 602"/>
                  <a:gd name="T48" fmla="*/ 124 w 602"/>
                  <a:gd name="T49" fmla="*/ 544 h 602"/>
                  <a:gd name="T50" fmla="*/ 89 w 602"/>
                  <a:gd name="T51" fmla="*/ 513 h 602"/>
                  <a:gd name="T52" fmla="*/ 57 w 602"/>
                  <a:gd name="T53" fmla="*/ 478 h 602"/>
                  <a:gd name="T54" fmla="*/ 34 w 602"/>
                  <a:gd name="T55" fmla="*/ 439 h 602"/>
                  <a:gd name="T56" fmla="*/ 15 w 602"/>
                  <a:gd name="T57" fmla="*/ 396 h 602"/>
                  <a:gd name="T58" fmla="*/ 4 w 602"/>
                  <a:gd name="T59" fmla="*/ 349 h 602"/>
                  <a:gd name="T60" fmla="*/ 0 w 602"/>
                  <a:gd name="T61" fmla="*/ 301 h 602"/>
                  <a:gd name="T62" fmla="*/ 4 w 602"/>
                  <a:gd name="T63" fmla="*/ 252 h 602"/>
                  <a:gd name="T64" fmla="*/ 15 w 602"/>
                  <a:gd name="T65" fmla="*/ 206 h 602"/>
                  <a:gd name="T66" fmla="*/ 34 w 602"/>
                  <a:gd name="T67" fmla="*/ 162 h 602"/>
                  <a:gd name="T68" fmla="*/ 57 w 602"/>
                  <a:gd name="T69" fmla="*/ 122 h 602"/>
                  <a:gd name="T70" fmla="*/ 89 w 602"/>
                  <a:gd name="T71" fmla="*/ 87 h 602"/>
                  <a:gd name="T72" fmla="*/ 124 w 602"/>
                  <a:gd name="T73" fmla="*/ 57 h 602"/>
                  <a:gd name="T74" fmla="*/ 162 w 602"/>
                  <a:gd name="T75" fmla="*/ 33 h 602"/>
                  <a:gd name="T76" fmla="*/ 206 w 602"/>
                  <a:gd name="T77" fmla="*/ 15 h 602"/>
                  <a:gd name="T78" fmla="*/ 252 w 602"/>
                  <a:gd name="T79" fmla="*/ 3 h 602"/>
                  <a:gd name="T80" fmla="*/ 301 w 602"/>
                  <a:gd name="T8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602">
                    <a:moveTo>
                      <a:pt x="301" y="0"/>
                    </a:moveTo>
                    <a:lnTo>
                      <a:pt x="350" y="3"/>
                    </a:lnTo>
                    <a:lnTo>
                      <a:pt x="396" y="15"/>
                    </a:lnTo>
                    <a:lnTo>
                      <a:pt x="440" y="33"/>
                    </a:lnTo>
                    <a:lnTo>
                      <a:pt x="479" y="57"/>
                    </a:lnTo>
                    <a:lnTo>
                      <a:pt x="514" y="87"/>
                    </a:lnTo>
                    <a:lnTo>
                      <a:pt x="544" y="122"/>
                    </a:lnTo>
                    <a:lnTo>
                      <a:pt x="568" y="162"/>
                    </a:lnTo>
                    <a:lnTo>
                      <a:pt x="587" y="206"/>
                    </a:lnTo>
                    <a:lnTo>
                      <a:pt x="598" y="252"/>
                    </a:lnTo>
                    <a:lnTo>
                      <a:pt x="602" y="301"/>
                    </a:lnTo>
                    <a:lnTo>
                      <a:pt x="598" y="349"/>
                    </a:lnTo>
                    <a:lnTo>
                      <a:pt x="587" y="396"/>
                    </a:lnTo>
                    <a:lnTo>
                      <a:pt x="568" y="439"/>
                    </a:lnTo>
                    <a:lnTo>
                      <a:pt x="544" y="478"/>
                    </a:lnTo>
                    <a:lnTo>
                      <a:pt x="514" y="513"/>
                    </a:lnTo>
                    <a:lnTo>
                      <a:pt x="479" y="544"/>
                    </a:lnTo>
                    <a:lnTo>
                      <a:pt x="440" y="568"/>
                    </a:lnTo>
                    <a:lnTo>
                      <a:pt x="396" y="587"/>
                    </a:lnTo>
                    <a:lnTo>
                      <a:pt x="350" y="598"/>
                    </a:lnTo>
                    <a:lnTo>
                      <a:pt x="301" y="602"/>
                    </a:lnTo>
                    <a:lnTo>
                      <a:pt x="252" y="598"/>
                    </a:lnTo>
                    <a:lnTo>
                      <a:pt x="206" y="587"/>
                    </a:lnTo>
                    <a:lnTo>
                      <a:pt x="162" y="568"/>
                    </a:lnTo>
                    <a:lnTo>
                      <a:pt x="124" y="544"/>
                    </a:lnTo>
                    <a:lnTo>
                      <a:pt x="89" y="513"/>
                    </a:lnTo>
                    <a:lnTo>
                      <a:pt x="57" y="478"/>
                    </a:lnTo>
                    <a:lnTo>
                      <a:pt x="34" y="439"/>
                    </a:lnTo>
                    <a:lnTo>
                      <a:pt x="15" y="396"/>
                    </a:lnTo>
                    <a:lnTo>
                      <a:pt x="4" y="349"/>
                    </a:lnTo>
                    <a:lnTo>
                      <a:pt x="0" y="301"/>
                    </a:lnTo>
                    <a:lnTo>
                      <a:pt x="4" y="252"/>
                    </a:lnTo>
                    <a:lnTo>
                      <a:pt x="15" y="206"/>
                    </a:lnTo>
                    <a:lnTo>
                      <a:pt x="34" y="162"/>
                    </a:lnTo>
                    <a:lnTo>
                      <a:pt x="57" y="122"/>
                    </a:lnTo>
                    <a:lnTo>
                      <a:pt x="89" y="87"/>
                    </a:lnTo>
                    <a:lnTo>
                      <a:pt x="124" y="57"/>
                    </a:lnTo>
                    <a:lnTo>
                      <a:pt x="162" y="33"/>
                    </a:lnTo>
                    <a:lnTo>
                      <a:pt x="206" y="15"/>
                    </a:lnTo>
                    <a:lnTo>
                      <a:pt x="252"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grpSp>
      </p:grpSp>
      <p:grpSp>
        <p:nvGrpSpPr>
          <p:cNvPr id="98" name="Gruppieren 97">
            <a:extLst>
              <a:ext uri="{FF2B5EF4-FFF2-40B4-BE49-F238E27FC236}">
                <a16:creationId xmlns:a16="http://schemas.microsoft.com/office/drawing/2014/main" id="{A658CE16-35EC-41F1-A010-2FF6BA44DADD}"/>
              </a:ext>
            </a:extLst>
          </p:cNvPr>
          <p:cNvGrpSpPr/>
          <p:nvPr/>
        </p:nvGrpSpPr>
        <p:grpSpPr>
          <a:xfrm>
            <a:off x="9335156" y="4866013"/>
            <a:ext cx="126678" cy="322139"/>
            <a:chOff x="6964811" y="1789179"/>
            <a:chExt cx="165405" cy="420621"/>
          </a:xfrm>
          <a:solidFill>
            <a:schemeClr val="bg1"/>
          </a:solidFill>
        </p:grpSpPr>
        <p:sp>
          <p:nvSpPr>
            <p:cNvPr id="99" name="Freeform 1565">
              <a:extLst>
                <a:ext uri="{FF2B5EF4-FFF2-40B4-BE49-F238E27FC236}">
                  <a16:creationId xmlns:a16="http://schemas.microsoft.com/office/drawing/2014/main" id="{561600B5-45C9-43E5-B89E-CC2D09255828}"/>
                </a:ext>
              </a:extLst>
            </p:cNvPr>
            <p:cNvSpPr>
              <a:spLocks/>
            </p:cNvSpPr>
            <p:nvPr/>
          </p:nvSpPr>
          <p:spPr bwMode="auto">
            <a:xfrm>
              <a:off x="6964811" y="1865333"/>
              <a:ext cx="165405" cy="344467"/>
            </a:xfrm>
            <a:custGeom>
              <a:avLst/>
              <a:gdLst>
                <a:gd name="T0" fmla="*/ 752 w 1636"/>
                <a:gd name="T1" fmla="*/ 0 h 3403"/>
                <a:gd name="T2" fmla="*/ 884 w 1636"/>
                <a:gd name="T3" fmla="*/ 0 h 3403"/>
                <a:gd name="T4" fmla="*/ 1244 w 1636"/>
                <a:gd name="T5" fmla="*/ 0 h 3403"/>
                <a:gd name="T6" fmla="*/ 1410 w 1636"/>
                <a:gd name="T7" fmla="*/ 29 h 3403"/>
                <a:gd name="T8" fmla="*/ 1586 w 1636"/>
                <a:gd name="T9" fmla="*/ 186 h 3403"/>
                <a:gd name="T10" fmla="*/ 1636 w 1636"/>
                <a:gd name="T11" fmla="*/ 386 h 3403"/>
                <a:gd name="T12" fmla="*/ 1636 w 1636"/>
                <a:gd name="T13" fmla="*/ 532 h 3403"/>
                <a:gd name="T14" fmla="*/ 1636 w 1636"/>
                <a:gd name="T15" fmla="*/ 1365 h 3403"/>
                <a:gd name="T16" fmla="*/ 1636 w 1636"/>
                <a:gd name="T17" fmla="*/ 1465 h 3403"/>
                <a:gd name="T18" fmla="*/ 1590 w 1636"/>
                <a:gd name="T19" fmla="*/ 1581 h 3403"/>
                <a:gd name="T20" fmla="*/ 1447 w 1636"/>
                <a:gd name="T21" fmla="*/ 1623 h 3403"/>
                <a:gd name="T22" fmla="*/ 1335 w 1636"/>
                <a:gd name="T23" fmla="*/ 1531 h 3403"/>
                <a:gd name="T24" fmla="*/ 1322 w 1636"/>
                <a:gd name="T25" fmla="*/ 1429 h 3403"/>
                <a:gd name="T26" fmla="*/ 1322 w 1636"/>
                <a:gd name="T27" fmla="*/ 1221 h 3403"/>
                <a:gd name="T28" fmla="*/ 1321 w 1636"/>
                <a:gd name="T29" fmla="*/ 931 h 3403"/>
                <a:gd name="T30" fmla="*/ 1321 w 1636"/>
                <a:gd name="T31" fmla="*/ 662 h 3403"/>
                <a:gd name="T32" fmla="*/ 1321 w 1636"/>
                <a:gd name="T33" fmla="*/ 517 h 3403"/>
                <a:gd name="T34" fmla="*/ 1310 w 1636"/>
                <a:gd name="T35" fmla="*/ 496 h 3403"/>
                <a:gd name="T36" fmla="*/ 1259 w 1636"/>
                <a:gd name="T37" fmla="*/ 502 h 3403"/>
                <a:gd name="T38" fmla="*/ 1256 w 1636"/>
                <a:gd name="T39" fmla="*/ 720 h 3403"/>
                <a:gd name="T40" fmla="*/ 1256 w 1636"/>
                <a:gd name="T41" fmla="*/ 2799 h 3403"/>
                <a:gd name="T42" fmla="*/ 1256 w 1636"/>
                <a:gd name="T43" fmla="*/ 3201 h 3403"/>
                <a:gd name="T44" fmla="*/ 1184 w 1636"/>
                <a:gd name="T45" fmla="*/ 3356 h 3403"/>
                <a:gd name="T46" fmla="*/ 1016 w 1636"/>
                <a:gd name="T47" fmla="*/ 3399 h 3403"/>
                <a:gd name="T48" fmla="*/ 879 w 1636"/>
                <a:gd name="T49" fmla="*/ 3303 h 3403"/>
                <a:gd name="T50" fmla="*/ 850 w 1636"/>
                <a:gd name="T51" fmla="*/ 1613 h 3403"/>
                <a:gd name="T52" fmla="*/ 834 w 1636"/>
                <a:gd name="T53" fmla="*/ 1602 h 3403"/>
                <a:gd name="T54" fmla="*/ 787 w 1636"/>
                <a:gd name="T55" fmla="*/ 1610 h 3403"/>
                <a:gd name="T56" fmla="*/ 772 w 1636"/>
                <a:gd name="T57" fmla="*/ 3271 h 3403"/>
                <a:gd name="T58" fmla="*/ 653 w 1636"/>
                <a:gd name="T59" fmla="*/ 3391 h 3403"/>
                <a:gd name="T60" fmla="*/ 481 w 1636"/>
                <a:gd name="T61" fmla="*/ 3376 h 3403"/>
                <a:gd name="T62" fmla="*/ 383 w 1636"/>
                <a:gd name="T63" fmla="*/ 3237 h 3403"/>
                <a:gd name="T64" fmla="*/ 381 w 1636"/>
                <a:gd name="T65" fmla="*/ 3128 h 3403"/>
                <a:gd name="T66" fmla="*/ 381 w 1636"/>
                <a:gd name="T67" fmla="*/ 2868 h 3403"/>
                <a:gd name="T68" fmla="*/ 381 w 1636"/>
                <a:gd name="T69" fmla="*/ 1611 h 3403"/>
                <a:gd name="T70" fmla="*/ 381 w 1636"/>
                <a:gd name="T71" fmla="*/ 668 h 3403"/>
                <a:gd name="T72" fmla="*/ 381 w 1636"/>
                <a:gd name="T73" fmla="*/ 516 h 3403"/>
                <a:gd name="T74" fmla="*/ 369 w 1636"/>
                <a:gd name="T75" fmla="*/ 496 h 3403"/>
                <a:gd name="T76" fmla="*/ 317 w 1636"/>
                <a:gd name="T77" fmla="*/ 502 h 3403"/>
                <a:gd name="T78" fmla="*/ 315 w 1636"/>
                <a:gd name="T79" fmla="*/ 553 h 3403"/>
                <a:gd name="T80" fmla="*/ 315 w 1636"/>
                <a:gd name="T81" fmla="*/ 760 h 3403"/>
                <a:gd name="T82" fmla="*/ 315 w 1636"/>
                <a:gd name="T83" fmla="*/ 1050 h 3403"/>
                <a:gd name="T84" fmla="*/ 315 w 1636"/>
                <a:gd name="T85" fmla="*/ 1320 h 3403"/>
                <a:gd name="T86" fmla="*/ 315 w 1636"/>
                <a:gd name="T87" fmla="*/ 1465 h 3403"/>
                <a:gd name="T88" fmla="*/ 268 w 1636"/>
                <a:gd name="T89" fmla="*/ 1581 h 3403"/>
                <a:gd name="T90" fmla="*/ 126 w 1636"/>
                <a:gd name="T91" fmla="*/ 1623 h 3403"/>
                <a:gd name="T92" fmla="*/ 12 w 1636"/>
                <a:gd name="T93" fmla="*/ 1531 h 3403"/>
                <a:gd name="T94" fmla="*/ 0 w 1636"/>
                <a:gd name="T95" fmla="*/ 1430 h 3403"/>
                <a:gd name="T96" fmla="*/ 0 w 1636"/>
                <a:gd name="T97" fmla="*/ 744 h 3403"/>
                <a:gd name="T98" fmla="*/ 0 w 1636"/>
                <a:gd name="T99" fmla="*/ 438 h 3403"/>
                <a:gd name="T100" fmla="*/ 3 w 1636"/>
                <a:gd name="T101" fmla="*/ 327 h 3403"/>
                <a:gd name="T102" fmla="*/ 108 w 1636"/>
                <a:gd name="T103" fmla="*/ 108 h 3403"/>
                <a:gd name="T104" fmla="*/ 321 w 1636"/>
                <a:gd name="T105" fmla="*/ 2 h 3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6" h="3403">
                  <a:moveTo>
                    <a:pt x="377" y="0"/>
                  </a:moveTo>
                  <a:lnTo>
                    <a:pt x="392" y="0"/>
                  </a:lnTo>
                  <a:lnTo>
                    <a:pt x="413" y="0"/>
                  </a:lnTo>
                  <a:lnTo>
                    <a:pt x="715" y="0"/>
                  </a:lnTo>
                  <a:lnTo>
                    <a:pt x="752" y="0"/>
                  </a:lnTo>
                  <a:lnTo>
                    <a:pt x="784" y="0"/>
                  </a:lnTo>
                  <a:lnTo>
                    <a:pt x="812" y="0"/>
                  </a:lnTo>
                  <a:lnTo>
                    <a:pt x="847" y="0"/>
                  </a:lnTo>
                  <a:lnTo>
                    <a:pt x="852" y="0"/>
                  </a:lnTo>
                  <a:lnTo>
                    <a:pt x="884" y="0"/>
                  </a:lnTo>
                  <a:lnTo>
                    <a:pt x="920" y="0"/>
                  </a:lnTo>
                  <a:lnTo>
                    <a:pt x="1161" y="0"/>
                  </a:lnTo>
                  <a:lnTo>
                    <a:pt x="1194" y="0"/>
                  </a:lnTo>
                  <a:lnTo>
                    <a:pt x="1223" y="0"/>
                  </a:lnTo>
                  <a:lnTo>
                    <a:pt x="1244" y="0"/>
                  </a:lnTo>
                  <a:lnTo>
                    <a:pt x="1259" y="0"/>
                  </a:lnTo>
                  <a:lnTo>
                    <a:pt x="1264" y="0"/>
                  </a:lnTo>
                  <a:lnTo>
                    <a:pt x="1315" y="2"/>
                  </a:lnTo>
                  <a:lnTo>
                    <a:pt x="1364" y="12"/>
                  </a:lnTo>
                  <a:lnTo>
                    <a:pt x="1410" y="29"/>
                  </a:lnTo>
                  <a:lnTo>
                    <a:pt x="1452" y="50"/>
                  </a:lnTo>
                  <a:lnTo>
                    <a:pt x="1492" y="77"/>
                  </a:lnTo>
                  <a:lnTo>
                    <a:pt x="1527" y="108"/>
                  </a:lnTo>
                  <a:lnTo>
                    <a:pt x="1559" y="145"/>
                  </a:lnTo>
                  <a:lnTo>
                    <a:pt x="1586" y="186"/>
                  </a:lnTo>
                  <a:lnTo>
                    <a:pt x="1607" y="230"/>
                  </a:lnTo>
                  <a:lnTo>
                    <a:pt x="1622" y="277"/>
                  </a:lnTo>
                  <a:lnTo>
                    <a:pt x="1632" y="327"/>
                  </a:lnTo>
                  <a:lnTo>
                    <a:pt x="1636" y="380"/>
                  </a:lnTo>
                  <a:lnTo>
                    <a:pt x="1636" y="386"/>
                  </a:lnTo>
                  <a:lnTo>
                    <a:pt x="1636" y="401"/>
                  </a:lnTo>
                  <a:lnTo>
                    <a:pt x="1636" y="423"/>
                  </a:lnTo>
                  <a:lnTo>
                    <a:pt x="1636" y="453"/>
                  </a:lnTo>
                  <a:lnTo>
                    <a:pt x="1636" y="489"/>
                  </a:lnTo>
                  <a:lnTo>
                    <a:pt x="1636" y="532"/>
                  </a:lnTo>
                  <a:lnTo>
                    <a:pt x="1636" y="1053"/>
                  </a:lnTo>
                  <a:lnTo>
                    <a:pt x="1636" y="1114"/>
                  </a:lnTo>
                  <a:lnTo>
                    <a:pt x="1636" y="1143"/>
                  </a:lnTo>
                  <a:lnTo>
                    <a:pt x="1636" y="1324"/>
                  </a:lnTo>
                  <a:lnTo>
                    <a:pt x="1636" y="1365"/>
                  </a:lnTo>
                  <a:lnTo>
                    <a:pt x="1636" y="1384"/>
                  </a:lnTo>
                  <a:lnTo>
                    <a:pt x="1636" y="1416"/>
                  </a:lnTo>
                  <a:lnTo>
                    <a:pt x="1636" y="1430"/>
                  </a:lnTo>
                  <a:lnTo>
                    <a:pt x="1636" y="1451"/>
                  </a:lnTo>
                  <a:lnTo>
                    <a:pt x="1636" y="1465"/>
                  </a:lnTo>
                  <a:lnTo>
                    <a:pt x="1636" y="1470"/>
                  </a:lnTo>
                  <a:lnTo>
                    <a:pt x="1632" y="1501"/>
                  </a:lnTo>
                  <a:lnTo>
                    <a:pt x="1624" y="1531"/>
                  </a:lnTo>
                  <a:lnTo>
                    <a:pt x="1609" y="1557"/>
                  </a:lnTo>
                  <a:lnTo>
                    <a:pt x="1590" y="1581"/>
                  </a:lnTo>
                  <a:lnTo>
                    <a:pt x="1567" y="1600"/>
                  </a:lnTo>
                  <a:lnTo>
                    <a:pt x="1540" y="1615"/>
                  </a:lnTo>
                  <a:lnTo>
                    <a:pt x="1511" y="1623"/>
                  </a:lnTo>
                  <a:lnTo>
                    <a:pt x="1479" y="1627"/>
                  </a:lnTo>
                  <a:lnTo>
                    <a:pt x="1447" y="1623"/>
                  </a:lnTo>
                  <a:lnTo>
                    <a:pt x="1417" y="1615"/>
                  </a:lnTo>
                  <a:lnTo>
                    <a:pt x="1391" y="1600"/>
                  </a:lnTo>
                  <a:lnTo>
                    <a:pt x="1367" y="1581"/>
                  </a:lnTo>
                  <a:lnTo>
                    <a:pt x="1349" y="1557"/>
                  </a:lnTo>
                  <a:lnTo>
                    <a:pt x="1335" y="1531"/>
                  </a:lnTo>
                  <a:lnTo>
                    <a:pt x="1325" y="1501"/>
                  </a:lnTo>
                  <a:lnTo>
                    <a:pt x="1322" y="1470"/>
                  </a:lnTo>
                  <a:lnTo>
                    <a:pt x="1322" y="1465"/>
                  </a:lnTo>
                  <a:lnTo>
                    <a:pt x="1322" y="1451"/>
                  </a:lnTo>
                  <a:lnTo>
                    <a:pt x="1322" y="1429"/>
                  </a:lnTo>
                  <a:lnTo>
                    <a:pt x="1322" y="1399"/>
                  </a:lnTo>
                  <a:lnTo>
                    <a:pt x="1322" y="1362"/>
                  </a:lnTo>
                  <a:lnTo>
                    <a:pt x="1322" y="1320"/>
                  </a:lnTo>
                  <a:lnTo>
                    <a:pt x="1322" y="1272"/>
                  </a:lnTo>
                  <a:lnTo>
                    <a:pt x="1322" y="1221"/>
                  </a:lnTo>
                  <a:lnTo>
                    <a:pt x="1322" y="1166"/>
                  </a:lnTo>
                  <a:lnTo>
                    <a:pt x="1322" y="1109"/>
                  </a:lnTo>
                  <a:lnTo>
                    <a:pt x="1322" y="1050"/>
                  </a:lnTo>
                  <a:lnTo>
                    <a:pt x="1321" y="990"/>
                  </a:lnTo>
                  <a:lnTo>
                    <a:pt x="1321" y="931"/>
                  </a:lnTo>
                  <a:lnTo>
                    <a:pt x="1321" y="872"/>
                  </a:lnTo>
                  <a:lnTo>
                    <a:pt x="1321" y="815"/>
                  </a:lnTo>
                  <a:lnTo>
                    <a:pt x="1321" y="760"/>
                  </a:lnTo>
                  <a:lnTo>
                    <a:pt x="1321" y="708"/>
                  </a:lnTo>
                  <a:lnTo>
                    <a:pt x="1321" y="662"/>
                  </a:lnTo>
                  <a:lnTo>
                    <a:pt x="1321" y="619"/>
                  </a:lnTo>
                  <a:lnTo>
                    <a:pt x="1321" y="583"/>
                  </a:lnTo>
                  <a:lnTo>
                    <a:pt x="1321" y="553"/>
                  </a:lnTo>
                  <a:lnTo>
                    <a:pt x="1321" y="531"/>
                  </a:lnTo>
                  <a:lnTo>
                    <a:pt x="1321" y="517"/>
                  </a:lnTo>
                  <a:lnTo>
                    <a:pt x="1321" y="512"/>
                  </a:lnTo>
                  <a:lnTo>
                    <a:pt x="1321" y="507"/>
                  </a:lnTo>
                  <a:lnTo>
                    <a:pt x="1319" y="502"/>
                  </a:lnTo>
                  <a:lnTo>
                    <a:pt x="1315" y="498"/>
                  </a:lnTo>
                  <a:lnTo>
                    <a:pt x="1310" y="496"/>
                  </a:lnTo>
                  <a:lnTo>
                    <a:pt x="1305" y="496"/>
                  </a:lnTo>
                  <a:lnTo>
                    <a:pt x="1273" y="496"/>
                  </a:lnTo>
                  <a:lnTo>
                    <a:pt x="1268" y="496"/>
                  </a:lnTo>
                  <a:lnTo>
                    <a:pt x="1263" y="498"/>
                  </a:lnTo>
                  <a:lnTo>
                    <a:pt x="1259" y="502"/>
                  </a:lnTo>
                  <a:lnTo>
                    <a:pt x="1256" y="507"/>
                  </a:lnTo>
                  <a:lnTo>
                    <a:pt x="1256" y="512"/>
                  </a:lnTo>
                  <a:lnTo>
                    <a:pt x="1256" y="622"/>
                  </a:lnTo>
                  <a:lnTo>
                    <a:pt x="1256" y="668"/>
                  </a:lnTo>
                  <a:lnTo>
                    <a:pt x="1256" y="720"/>
                  </a:lnTo>
                  <a:lnTo>
                    <a:pt x="1256" y="843"/>
                  </a:lnTo>
                  <a:lnTo>
                    <a:pt x="1256" y="913"/>
                  </a:lnTo>
                  <a:lnTo>
                    <a:pt x="1256" y="988"/>
                  </a:lnTo>
                  <a:lnTo>
                    <a:pt x="1256" y="2724"/>
                  </a:lnTo>
                  <a:lnTo>
                    <a:pt x="1256" y="2799"/>
                  </a:lnTo>
                  <a:lnTo>
                    <a:pt x="1256" y="2868"/>
                  </a:lnTo>
                  <a:lnTo>
                    <a:pt x="1256" y="2992"/>
                  </a:lnTo>
                  <a:lnTo>
                    <a:pt x="1256" y="3045"/>
                  </a:lnTo>
                  <a:lnTo>
                    <a:pt x="1256" y="3091"/>
                  </a:lnTo>
                  <a:lnTo>
                    <a:pt x="1256" y="3201"/>
                  </a:lnTo>
                  <a:lnTo>
                    <a:pt x="1253" y="3237"/>
                  </a:lnTo>
                  <a:lnTo>
                    <a:pt x="1244" y="3271"/>
                  </a:lnTo>
                  <a:lnTo>
                    <a:pt x="1229" y="3303"/>
                  </a:lnTo>
                  <a:lnTo>
                    <a:pt x="1209" y="3331"/>
                  </a:lnTo>
                  <a:lnTo>
                    <a:pt x="1184" y="3356"/>
                  </a:lnTo>
                  <a:lnTo>
                    <a:pt x="1155" y="3376"/>
                  </a:lnTo>
                  <a:lnTo>
                    <a:pt x="1124" y="3391"/>
                  </a:lnTo>
                  <a:lnTo>
                    <a:pt x="1090" y="3399"/>
                  </a:lnTo>
                  <a:lnTo>
                    <a:pt x="1054" y="3403"/>
                  </a:lnTo>
                  <a:lnTo>
                    <a:pt x="1016" y="3399"/>
                  </a:lnTo>
                  <a:lnTo>
                    <a:pt x="983" y="3391"/>
                  </a:lnTo>
                  <a:lnTo>
                    <a:pt x="952" y="3376"/>
                  </a:lnTo>
                  <a:lnTo>
                    <a:pt x="923" y="3356"/>
                  </a:lnTo>
                  <a:lnTo>
                    <a:pt x="899" y="3331"/>
                  </a:lnTo>
                  <a:lnTo>
                    <a:pt x="879" y="3303"/>
                  </a:lnTo>
                  <a:lnTo>
                    <a:pt x="864" y="3271"/>
                  </a:lnTo>
                  <a:lnTo>
                    <a:pt x="854" y="3237"/>
                  </a:lnTo>
                  <a:lnTo>
                    <a:pt x="852" y="3201"/>
                  </a:lnTo>
                  <a:lnTo>
                    <a:pt x="852" y="1618"/>
                  </a:lnTo>
                  <a:lnTo>
                    <a:pt x="850" y="1613"/>
                  </a:lnTo>
                  <a:lnTo>
                    <a:pt x="849" y="1610"/>
                  </a:lnTo>
                  <a:lnTo>
                    <a:pt x="847" y="1606"/>
                  </a:lnTo>
                  <a:lnTo>
                    <a:pt x="844" y="1603"/>
                  </a:lnTo>
                  <a:lnTo>
                    <a:pt x="839" y="1602"/>
                  </a:lnTo>
                  <a:lnTo>
                    <a:pt x="834" y="1602"/>
                  </a:lnTo>
                  <a:lnTo>
                    <a:pt x="802" y="1602"/>
                  </a:lnTo>
                  <a:lnTo>
                    <a:pt x="797" y="1602"/>
                  </a:lnTo>
                  <a:lnTo>
                    <a:pt x="792" y="1603"/>
                  </a:lnTo>
                  <a:lnTo>
                    <a:pt x="789" y="1606"/>
                  </a:lnTo>
                  <a:lnTo>
                    <a:pt x="787" y="1610"/>
                  </a:lnTo>
                  <a:lnTo>
                    <a:pt x="785" y="1613"/>
                  </a:lnTo>
                  <a:lnTo>
                    <a:pt x="785" y="1618"/>
                  </a:lnTo>
                  <a:lnTo>
                    <a:pt x="785" y="3201"/>
                  </a:lnTo>
                  <a:lnTo>
                    <a:pt x="782" y="3237"/>
                  </a:lnTo>
                  <a:lnTo>
                    <a:pt x="772" y="3271"/>
                  </a:lnTo>
                  <a:lnTo>
                    <a:pt x="757" y="3303"/>
                  </a:lnTo>
                  <a:lnTo>
                    <a:pt x="737" y="3331"/>
                  </a:lnTo>
                  <a:lnTo>
                    <a:pt x="713" y="3356"/>
                  </a:lnTo>
                  <a:lnTo>
                    <a:pt x="684" y="3376"/>
                  </a:lnTo>
                  <a:lnTo>
                    <a:pt x="653" y="3391"/>
                  </a:lnTo>
                  <a:lnTo>
                    <a:pt x="619" y="3399"/>
                  </a:lnTo>
                  <a:lnTo>
                    <a:pt x="583" y="3403"/>
                  </a:lnTo>
                  <a:lnTo>
                    <a:pt x="546" y="3399"/>
                  </a:lnTo>
                  <a:lnTo>
                    <a:pt x="512" y="3391"/>
                  </a:lnTo>
                  <a:lnTo>
                    <a:pt x="481" y="3376"/>
                  </a:lnTo>
                  <a:lnTo>
                    <a:pt x="452" y="3356"/>
                  </a:lnTo>
                  <a:lnTo>
                    <a:pt x="428" y="3331"/>
                  </a:lnTo>
                  <a:lnTo>
                    <a:pt x="408" y="3303"/>
                  </a:lnTo>
                  <a:lnTo>
                    <a:pt x="393" y="3271"/>
                  </a:lnTo>
                  <a:lnTo>
                    <a:pt x="383" y="3237"/>
                  </a:lnTo>
                  <a:lnTo>
                    <a:pt x="381" y="3201"/>
                  </a:lnTo>
                  <a:lnTo>
                    <a:pt x="381" y="3196"/>
                  </a:lnTo>
                  <a:lnTo>
                    <a:pt x="381" y="3182"/>
                  </a:lnTo>
                  <a:lnTo>
                    <a:pt x="381" y="3159"/>
                  </a:lnTo>
                  <a:lnTo>
                    <a:pt x="381" y="3128"/>
                  </a:lnTo>
                  <a:lnTo>
                    <a:pt x="381" y="3091"/>
                  </a:lnTo>
                  <a:lnTo>
                    <a:pt x="381" y="3045"/>
                  </a:lnTo>
                  <a:lnTo>
                    <a:pt x="381" y="2992"/>
                  </a:lnTo>
                  <a:lnTo>
                    <a:pt x="381" y="2933"/>
                  </a:lnTo>
                  <a:lnTo>
                    <a:pt x="381" y="2868"/>
                  </a:lnTo>
                  <a:lnTo>
                    <a:pt x="381" y="2799"/>
                  </a:lnTo>
                  <a:lnTo>
                    <a:pt x="381" y="2003"/>
                  </a:lnTo>
                  <a:lnTo>
                    <a:pt x="381" y="1906"/>
                  </a:lnTo>
                  <a:lnTo>
                    <a:pt x="381" y="1708"/>
                  </a:lnTo>
                  <a:lnTo>
                    <a:pt x="381" y="1611"/>
                  </a:lnTo>
                  <a:lnTo>
                    <a:pt x="381" y="913"/>
                  </a:lnTo>
                  <a:lnTo>
                    <a:pt x="381" y="843"/>
                  </a:lnTo>
                  <a:lnTo>
                    <a:pt x="381" y="779"/>
                  </a:lnTo>
                  <a:lnTo>
                    <a:pt x="381" y="720"/>
                  </a:lnTo>
                  <a:lnTo>
                    <a:pt x="381" y="668"/>
                  </a:lnTo>
                  <a:lnTo>
                    <a:pt x="381" y="622"/>
                  </a:lnTo>
                  <a:lnTo>
                    <a:pt x="381" y="583"/>
                  </a:lnTo>
                  <a:lnTo>
                    <a:pt x="381" y="553"/>
                  </a:lnTo>
                  <a:lnTo>
                    <a:pt x="381" y="531"/>
                  </a:lnTo>
                  <a:lnTo>
                    <a:pt x="381" y="516"/>
                  </a:lnTo>
                  <a:lnTo>
                    <a:pt x="381" y="512"/>
                  </a:lnTo>
                  <a:lnTo>
                    <a:pt x="379" y="507"/>
                  </a:lnTo>
                  <a:lnTo>
                    <a:pt x="377" y="502"/>
                  </a:lnTo>
                  <a:lnTo>
                    <a:pt x="373" y="498"/>
                  </a:lnTo>
                  <a:lnTo>
                    <a:pt x="369" y="496"/>
                  </a:lnTo>
                  <a:lnTo>
                    <a:pt x="363" y="496"/>
                  </a:lnTo>
                  <a:lnTo>
                    <a:pt x="331" y="496"/>
                  </a:lnTo>
                  <a:lnTo>
                    <a:pt x="326" y="496"/>
                  </a:lnTo>
                  <a:lnTo>
                    <a:pt x="321" y="498"/>
                  </a:lnTo>
                  <a:lnTo>
                    <a:pt x="317" y="502"/>
                  </a:lnTo>
                  <a:lnTo>
                    <a:pt x="315" y="507"/>
                  </a:lnTo>
                  <a:lnTo>
                    <a:pt x="315" y="512"/>
                  </a:lnTo>
                  <a:lnTo>
                    <a:pt x="315" y="517"/>
                  </a:lnTo>
                  <a:lnTo>
                    <a:pt x="315" y="531"/>
                  </a:lnTo>
                  <a:lnTo>
                    <a:pt x="315" y="553"/>
                  </a:lnTo>
                  <a:lnTo>
                    <a:pt x="315" y="583"/>
                  </a:lnTo>
                  <a:lnTo>
                    <a:pt x="315" y="619"/>
                  </a:lnTo>
                  <a:lnTo>
                    <a:pt x="315" y="662"/>
                  </a:lnTo>
                  <a:lnTo>
                    <a:pt x="315" y="708"/>
                  </a:lnTo>
                  <a:lnTo>
                    <a:pt x="315" y="760"/>
                  </a:lnTo>
                  <a:lnTo>
                    <a:pt x="315" y="815"/>
                  </a:lnTo>
                  <a:lnTo>
                    <a:pt x="315" y="872"/>
                  </a:lnTo>
                  <a:lnTo>
                    <a:pt x="315" y="931"/>
                  </a:lnTo>
                  <a:lnTo>
                    <a:pt x="315" y="990"/>
                  </a:lnTo>
                  <a:lnTo>
                    <a:pt x="315" y="1050"/>
                  </a:lnTo>
                  <a:lnTo>
                    <a:pt x="315" y="1109"/>
                  </a:lnTo>
                  <a:lnTo>
                    <a:pt x="315" y="1166"/>
                  </a:lnTo>
                  <a:lnTo>
                    <a:pt x="315" y="1221"/>
                  </a:lnTo>
                  <a:lnTo>
                    <a:pt x="315" y="1272"/>
                  </a:lnTo>
                  <a:lnTo>
                    <a:pt x="315" y="1320"/>
                  </a:lnTo>
                  <a:lnTo>
                    <a:pt x="315" y="1362"/>
                  </a:lnTo>
                  <a:lnTo>
                    <a:pt x="315" y="1399"/>
                  </a:lnTo>
                  <a:lnTo>
                    <a:pt x="315" y="1429"/>
                  </a:lnTo>
                  <a:lnTo>
                    <a:pt x="315" y="1451"/>
                  </a:lnTo>
                  <a:lnTo>
                    <a:pt x="315" y="1465"/>
                  </a:lnTo>
                  <a:lnTo>
                    <a:pt x="315" y="1470"/>
                  </a:lnTo>
                  <a:lnTo>
                    <a:pt x="311" y="1501"/>
                  </a:lnTo>
                  <a:lnTo>
                    <a:pt x="302" y="1531"/>
                  </a:lnTo>
                  <a:lnTo>
                    <a:pt x="287" y="1557"/>
                  </a:lnTo>
                  <a:lnTo>
                    <a:pt x="268" y="1581"/>
                  </a:lnTo>
                  <a:lnTo>
                    <a:pt x="245" y="1600"/>
                  </a:lnTo>
                  <a:lnTo>
                    <a:pt x="218" y="1615"/>
                  </a:lnTo>
                  <a:lnTo>
                    <a:pt x="188" y="1623"/>
                  </a:lnTo>
                  <a:lnTo>
                    <a:pt x="157" y="1627"/>
                  </a:lnTo>
                  <a:lnTo>
                    <a:pt x="126" y="1623"/>
                  </a:lnTo>
                  <a:lnTo>
                    <a:pt x="96" y="1615"/>
                  </a:lnTo>
                  <a:lnTo>
                    <a:pt x="70" y="1600"/>
                  </a:lnTo>
                  <a:lnTo>
                    <a:pt x="46" y="1581"/>
                  </a:lnTo>
                  <a:lnTo>
                    <a:pt x="27" y="1557"/>
                  </a:lnTo>
                  <a:lnTo>
                    <a:pt x="12" y="1531"/>
                  </a:lnTo>
                  <a:lnTo>
                    <a:pt x="3" y="1501"/>
                  </a:lnTo>
                  <a:lnTo>
                    <a:pt x="0" y="1470"/>
                  </a:lnTo>
                  <a:lnTo>
                    <a:pt x="0" y="1465"/>
                  </a:lnTo>
                  <a:lnTo>
                    <a:pt x="0" y="1451"/>
                  </a:lnTo>
                  <a:lnTo>
                    <a:pt x="0" y="1430"/>
                  </a:lnTo>
                  <a:lnTo>
                    <a:pt x="0" y="1401"/>
                  </a:lnTo>
                  <a:lnTo>
                    <a:pt x="0" y="1365"/>
                  </a:lnTo>
                  <a:lnTo>
                    <a:pt x="0" y="1324"/>
                  </a:lnTo>
                  <a:lnTo>
                    <a:pt x="0" y="805"/>
                  </a:lnTo>
                  <a:lnTo>
                    <a:pt x="0" y="744"/>
                  </a:lnTo>
                  <a:lnTo>
                    <a:pt x="0" y="715"/>
                  </a:lnTo>
                  <a:lnTo>
                    <a:pt x="0" y="532"/>
                  </a:lnTo>
                  <a:lnTo>
                    <a:pt x="0" y="489"/>
                  </a:lnTo>
                  <a:lnTo>
                    <a:pt x="0" y="472"/>
                  </a:lnTo>
                  <a:lnTo>
                    <a:pt x="0" y="438"/>
                  </a:lnTo>
                  <a:lnTo>
                    <a:pt x="0" y="423"/>
                  </a:lnTo>
                  <a:lnTo>
                    <a:pt x="0" y="401"/>
                  </a:lnTo>
                  <a:lnTo>
                    <a:pt x="0" y="386"/>
                  </a:lnTo>
                  <a:lnTo>
                    <a:pt x="0" y="380"/>
                  </a:lnTo>
                  <a:lnTo>
                    <a:pt x="3" y="327"/>
                  </a:lnTo>
                  <a:lnTo>
                    <a:pt x="13" y="277"/>
                  </a:lnTo>
                  <a:lnTo>
                    <a:pt x="28" y="230"/>
                  </a:lnTo>
                  <a:lnTo>
                    <a:pt x="51" y="186"/>
                  </a:lnTo>
                  <a:lnTo>
                    <a:pt x="77" y="145"/>
                  </a:lnTo>
                  <a:lnTo>
                    <a:pt x="108" y="108"/>
                  </a:lnTo>
                  <a:lnTo>
                    <a:pt x="145" y="77"/>
                  </a:lnTo>
                  <a:lnTo>
                    <a:pt x="183" y="50"/>
                  </a:lnTo>
                  <a:lnTo>
                    <a:pt x="227" y="29"/>
                  </a:lnTo>
                  <a:lnTo>
                    <a:pt x="272" y="12"/>
                  </a:lnTo>
                  <a:lnTo>
                    <a:pt x="321" y="2"/>
                  </a:lnTo>
                  <a:lnTo>
                    <a:pt x="372" y="0"/>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sp>
          <p:nvSpPr>
            <p:cNvPr id="100" name="Freeform 1566">
              <a:extLst>
                <a:ext uri="{FF2B5EF4-FFF2-40B4-BE49-F238E27FC236}">
                  <a16:creationId xmlns:a16="http://schemas.microsoft.com/office/drawing/2014/main" id="{1A703231-0D7F-49BB-A9C3-2AB25DAD38F3}"/>
                </a:ext>
              </a:extLst>
            </p:cNvPr>
            <p:cNvSpPr>
              <a:spLocks/>
            </p:cNvSpPr>
            <p:nvPr/>
          </p:nvSpPr>
          <p:spPr bwMode="auto">
            <a:xfrm>
              <a:off x="7016911" y="1789179"/>
              <a:ext cx="61205" cy="60699"/>
            </a:xfrm>
            <a:custGeom>
              <a:avLst/>
              <a:gdLst>
                <a:gd name="T0" fmla="*/ 301 w 602"/>
                <a:gd name="T1" fmla="*/ 0 h 602"/>
                <a:gd name="T2" fmla="*/ 350 w 602"/>
                <a:gd name="T3" fmla="*/ 3 h 602"/>
                <a:gd name="T4" fmla="*/ 396 w 602"/>
                <a:gd name="T5" fmla="*/ 15 h 602"/>
                <a:gd name="T6" fmla="*/ 440 w 602"/>
                <a:gd name="T7" fmla="*/ 33 h 602"/>
                <a:gd name="T8" fmla="*/ 479 w 602"/>
                <a:gd name="T9" fmla="*/ 57 h 602"/>
                <a:gd name="T10" fmla="*/ 514 w 602"/>
                <a:gd name="T11" fmla="*/ 87 h 602"/>
                <a:gd name="T12" fmla="*/ 544 w 602"/>
                <a:gd name="T13" fmla="*/ 122 h 602"/>
                <a:gd name="T14" fmla="*/ 568 w 602"/>
                <a:gd name="T15" fmla="*/ 162 h 602"/>
                <a:gd name="T16" fmla="*/ 587 w 602"/>
                <a:gd name="T17" fmla="*/ 206 h 602"/>
                <a:gd name="T18" fmla="*/ 598 w 602"/>
                <a:gd name="T19" fmla="*/ 252 h 602"/>
                <a:gd name="T20" fmla="*/ 602 w 602"/>
                <a:gd name="T21" fmla="*/ 301 h 602"/>
                <a:gd name="T22" fmla="*/ 598 w 602"/>
                <a:gd name="T23" fmla="*/ 349 h 602"/>
                <a:gd name="T24" fmla="*/ 587 w 602"/>
                <a:gd name="T25" fmla="*/ 396 h 602"/>
                <a:gd name="T26" fmla="*/ 568 w 602"/>
                <a:gd name="T27" fmla="*/ 439 h 602"/>
                <a:gd name="T28" fmla="*/ 544 w 602"/>
                <a:gd name="T29" fmla="*/ 478 h 602"/>
                <a:gd name="T30" fmla="*/ 514 w 602"/>
                <a:gd name="T31" fmla="*/ 513 h 602"/>
                <a:gd name="T32" fmla="*/ 479 w 602"/>
                <a:gd name="T33" fmla="*/ 544 h 602"/>
                <a:gd name="T34" fmla="*/ 440 w 602"/>
                <a:gd name="T35" fmla="*/ 568 h 602"/>
                <a:gd name="T36" fmla="*/ 396 w 602"/>
                <a:gd name="T37" fmla="*/ 587 h 602"/>
                <a:gd name="T38" fmla="*/ 350 w 602"/>
                <a:gd name="T39" fmla="*/ 598 h 602"/>
                <a:gd name="T40" fmla="*/ 301 w 602"/>
                <a:gd name="T41" fmla="*/ 602 h 602"/>
                <a:gd name="T42" fmla="*/ 252 w 602"/>
                <a:gd name="T43" fmla="*/ 598 h 602"/>
                <a:gd name="T44" fmla="*/ 206 w 602"/>
                <a:gd name="T45" fmla="*/ 587 h 602"/>
                <a:gd name="T46" fmla="*/ 162 w 602"/>
                <a:gd name="T47" fmla="*/ 568 h 602"/>
                <a:gd name="T48" fmla="*/ 124 w 602"/>
                <a:gd name="T49" fmla="*/ 544 h 602"/>
                <a:gd name="T50" fmla="*/ 89 w 602"/>
                <a:gd name="T51" fmla="*/ 513 h 602"/>
                <a:gd name="T52" fmla="*/ 57 w 602"/>
                <a:gd name="T53" fmla="*/ 478 h 602"/>
                <a:gd name="T54" fmla="*/ 34 w 602"/>
                <a:gd name="T55" fmla="*/ 439 h 602"/>
                <a:gd name="T56" fmla="*/ 15 w 602"/>
                <a:gd name="T57" fmla="*/ 396 h 602"/>
                <a:gd name="T58" fmla="*/ 4 w 602"/>
                <a:gd name="T59" fmla="*/ 349 h 602"/>
                <a:gd name="T60" fmla="*/ 0 w 602"/>
                <a:gd name="T61" fmla="*/ 301 h 602"/>
                <a:gd name="T62" fmla="*/ 4 w 602"/>
                <a:gd name="T63" fmla="*/ 252 h 602"/>
                <a:gd name="T64" fmla="*/ 15 w 602"/>
                <a:gd name="T65" fmla="*/ 206 h 602"/>
                <a:gd name="T66" fmla="*/ 34 w 602"/>
                <a:gd name="T67" fmla="*/ 162 h 602"/>
                <a:gd name="T68" fmla="*/ 57 w 602"/>
                <a:gd name="T69" fmla="*/ 122 h 602"/>
                <a:gd name="T70" fmla="*/ 89 w 602"/>
                <a:gd name="T71" fmla="*/ 87 h 602"/>
                <a:gd name="T72" fmla="*/ 124 w 602"/>
                <a:gd name="T73" fmla="*/ 57 h 602"/>
                <a:gd name="T74" fmla="*/ 162 w 602"/>
                <a:gd name="T75" fmla="*/ 33 h 602"/>
                <a:gd name="T76" fmla="*/ 206 w 602"/>
                <a:gd name="T77" fmla="*/ 15 h 602"/>
                <a:gd name="T78" fmla="*/ 252 w 602"/>
                <a:gd name="T79" fmla="*/ 3 h 602"/>
                <a:gd name="T80" fmla="*/ 301 w 602"/>
                <a:gd name="T8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602">
                  <a:moveTo>
                    <a:pt x="301" y="0"/>
                  </a:moveTo>
                  <a:lnTo>
                    <a:pt x="350" y="3"/>
                  </a:lnTo>
                  <a:lnTo>
                    <a:pt x="396" y="15"/>
                  </a:lnTo>
                  <a:lnTo>
                    <a:pt x="440" y="33"/>
                  </a:lnTo>
                  <a:lnTo>
                    <a:pt x="479" y="57"/>
                  </a:lnTo>
                  <a:lnTo>
                    <a:pt x="514" y="87"/>
                  </a:lnTo>
                  <a:lnTo>
                    <a:pt x="544" y="122"/>
                  </a:lnTo>
                  <a:lnTo>
                    <a:pt x="568" y="162"/>
                  </a:lnTo>
                  <a:lnTo>
                    <a:pt x="587" y="206"/>
                  </a:lnTo>
                  <a:lnTo>
                    <a:pt x="598" y="252"/>
                  </a:lnTo>
                  <a:lnTo>
                    <a:pt x="602" y="301"/>
                  </a:lnTo>
                  <a:lnTo>
                    <a:pt x="598" y="349"/>
                  </a:lnTo>
                  <a:lnTo>
                    <a:pt x="587" y="396"/>
                  </a:lnTo>
                  <a:lnTo>
                    <a:pt x="568" y="439"/>
                  </a:lnTo>
                  <a:lnTo>
                    <a:pt x="544" y="478"/>
                  </a:lnTo>
                  <a:lnTo>
                    <a:pt x="514" y="513"/>
                  </a:lnTo>
                  <a:lnTo>
                    <a:pt x="479" y="544"/>
                  </a:lnTo>
                  <a:lnTo>
                    <a:pt x="440" y="568"/>
                  </a:lnTo>
                  <a:lnTo>
                    <a:pt x="396" y="587"/>
                  </a:lnTo>
                  <a:lnTo>
                    <a:pt x="350" y="598"/>
                  </a:lnTo>
                  <a:lnTo>
                    <a:pt x="301" y="602"/>
                  </a:lnTo>
                  <a:lnTo>
                    <a:pt x="252" y="598"/>
                  </a:lnTo>
                  <a:lnTo>
                    <a:pt x="206" y="587"/>
                  </a:lnTo>
                  <a:lnTo>
                    <a:pt x="162" y="568"/>
                  </a:lnTo>
                  <a:lnTo>
                    <a:pt x="124" y="544"/>
                  </a:lnTo>
                  <a:lnTo>
                    <a:pt x="89" y="513"/>
                  </a:lnTo>
                  <a:lnTo>
                    <a:pt x="57" y="478"/>
                  </a:lnTo>
                  <a:lnTo>
                    <a:pt x="34" y="439"/>
                  </a:lnTo>
                  <a:lnTo>
                    <a:pt x="15" y="396"/>
                  </a:lnTo>
                  <a:lnTo>
                    <a:pt x="4" y="349"/>
                  </a:lnTo>
                  <a:lnTo>
                    <a:pt x="0" y="301"/>
                  </a:lnTo>
                  <a:lnTo>
                    <a:pt x="4" y="252"/>
                  </a:lnTo>
                  <a:lnTo>
                    <a:pt x="15" y="206"/>
                  </a:lnTo>
                  <a:lnTo>
                    <a:pt x="34" y="162"/>
                  </a:lnTo>
                  <a:lnTo>
                    <a:pt x="57" y="122"/>
                  </a:lnTo>
                  <a:lnTo>
                    <a:pt x="89" y="87"/>
                  </a:lnTo>
                  <a:lnTo>
                    <a:pt x="124" y="57"/>
                  </a:lnTo>
                  <a:lnTo>
                    <a:pt x="162" y="33"/>
                  </a:lnTo>
                  <a:lnTo>
                    <a:pt x="206" y="15"/>
                  </a:lnTo>
                  <a:lnTo>
                    <a:pt x="252"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a:ln>
                  <a:noFill/>
                </a:ln>
                <a:solidFill>
                  <a:srgbClr val="003781"/>
                </a:solidFill>
                <a:effectLst/>
                <a:uLnTx/>
                <a:uFillTx/>
              </a:endParaRPr>
            </a:p>
          </p:txBody>
        </p:sp>
      </p:grpSp>
      <p:sp>
        <p:nvSpPr>
          <p:cNvPr id="101" name="Textfeld 100">
            <a:extLst>
              <a:ext uri="{FF2B5EF4-FFF2-40B4-BE49-F238E27FC236}">
                <a16:creationId xmlns:a16="http://schemas.microsoft.com/office/drawing/2014/main" id="{075A5DB1-B20D-48BB-9FB9-18E8FA2512CC}"/>
              </a:ext>
            </a:extLst>
          </p:cNvPr>
          <p:cNvSpPr txBox="1"/>
          <p:nvPr/>
        </p:nvSpPr>
        <p:spPr>
          <a:xfrm rot="21496634">
            <a:off x="2841276" y="2726131"/>
            <a:ext cx="6053510" cy="226591"/>
          </a:xfrm>
          <a:prstGeom prst="rect">
            <a:avLst/>
          </a:prstGeom>
          <a:solidFill>
            <a:schemeClr val="accent4">
              <a:lumMod val="40000"/>
              <a:lumOff val="60000"/>
            </a:schemeClr>
          </a:solidFill>
          <a:ln>
            <a:noFill/>
          </a:ln>
        </p:spPr>
        <p:txBody>
          <a:bodyPr wrap="square" lIns="36000" tIns="36000" rIns="36000" bIns="36000" rtlCol="0" anchor="ctr">
            <a:spAutoFit/>
          </a:bodyPr>
          <a:lstStyle/>
          <a:p>
            <a:pPr algn="ctr"/>
            <a:r>
              <a:rPr lang="de-DE" sz="1000" dirty="0">
                <a:solidFill>
                  <a:schemeClr val="bg1"/>
                </a:solidFill>
              </a:rPr>
              <a:t> </a:t>
            </a:r>
            <a:r>
              <a:rPr lang="de-DE" sz="1000" dirty="0" err="1">
                <a:solidFill>
                  <a:schemeClr val="bg1"/>
                </a:solidFill>
              </a:rPr>
              <a:t>Riesterförderung</a:t>
            </a:r>
            <a:r>
              <a:rPr lang="de-DE" sz="1000" dirty="0">
                <a:solidFill>
                  <a:schemeClr val="bg1"/>
                </a:solidFill>
              </a:rPr>
              <a:t> auch in der </a:t>
            </a:r>
            <a:r>
              <a:rPr lang="de-DE" sz="1000" dirty="0" err="1">
                <a:solidFill>
                  <a:schemeClr val="bg1"/>
                </a:solidFill>
              </a:rPr>
              <a:t>bAV</a:t>
            </a:r>
            <a:r>
              <a:rPr lang="de-DE" sz="1000" dirty="0">
                <a:solidFill>
                  <a:schemeClr val="bg1"/>
                </a:solidFill>
              </a:rPr>
              <a:t> möglich</a:t>
            </a:r>
          </a:p>
        </p:txBody>
      </p:sp>
      <p:sp>
        <p:nvSpPr>
          <p:cNvPr id="102" name="Textfeld 101">
            <a:extLst>
              <a:ext uri="{FF2B5EF4-FFF2-40B4-BE49-F238E27FC236}">
                <a16:creationId xmlns:a16="http://schemas.microsoft.com/office/drawing/2014/main" id="{A9AF9656-5CBF-49F5-A99F-75A43BB2D3DB}"/>
              </a:ext>
            </a:extLst>
          </p:cNvPr>
          <p:cNvSpPr txBox="1"/>
          <p:nvPr/>
        </p:nvSpPr>
        <p:spPr>
          <a:xfrm rot="21496634">
            <a:off x="2837283" y="2502101"/>
            <a:ext cx="6049372" cy="226591"/>
          </a:xfrm>
          <a:prstGeom prst="rect">
            <a:avLst/>
          </a:prstGeom>
          <a:solidFill>
            <a:schemeClr val="accent4">
              <a:lumMod val="60000"/>
              <a:lumOff val="40000"/>
            </a:schemeClr>
          </a:solidFill>
          <a:ln>
            <a:noFill/>
          </a:ln>
        </p:spPr>
        <p:txBody>
          <a:bodyPr wrap="square" lIns="36000" tIns="36000" rIns="36000" bIns="36000" rtlCol="0" anchor="ctr">
            <a:spAutoFit/>
          </a:bodyPr>
          <a:lstStyle/>
          <a:p>
            <a:pPr algn="ctr"/>
            <a:r>
              <a:rPr lang="de-DE" sz="1000" dirty="0">
                <a:solidFill>
                  <a:schemeClr val="bg1"/>
                </a:solidFill>
              </a:rPr>
              <a:t>Bis zu 8 % BBG steuerfrei</a:t>
            </a:r>
          </a:p>
        </p:txBody>
      </p:sp>
      <p:sp>
        <p:nvSpPr>
          <p:cNvPr id="103" name="Textfeld 102">
            <a:extLst>
              <a:ext uri="{FF2B5EF4-FFF2-40B4-BE49-F238E27FC236}">
                <a16:creationId xmlns:a16="http://schemas.microsoft.com/office/drawing/2014/main" id="{7A65DB00-A764-41E4-8968-0C150B67C47D}"/>
              </a:ext>
            </a:extLst>
          </p:cNvPr>
          <p:cNvSpPr txBox="1"/>
          <p:nvPr/>
        </p:nvSpPr>
        <p:spPr>
          <a:xfrm>
            <a:off x="4469087" y="3680496"/>
            <a:ext cx="2729380" cy="560424"/>
          </a:xfrm>
          <a:prstGeom prst="rect">
            <a:avLst/>
          </a:prstGeom>
          <a:solidFill>
            <a:schemeClr val="accent5"/>
          </a:solidFill>
          <a:ln w="25400">
            <a:noFill/>
          </a:ln>
        </p:spPr>
        <p:txBody>
          <a:bodyPr wrap="square" lIns="0" tIns="0" rIns="0" bIns="0" rtlCol="0" anchor="ctr">
            <a:noAutofit/>
          </a:bodyPr>
          <a:lstStyle/>
          <a:p>
            <a:pPr algn="ctr">
              <a:buFont typeface="Wingdings" pitchFamily="2" charset="2"/>
              <a:buNone/>
              <a:defRPr/>
            </a:pPr>
            <a:r>
              <a:rPr lang="de-DE" sz="1100" kern="0" dirty="0">
                <a:solidFill>
                  <a:schemeClr val="bg1"/>
                </a:solidFill>
              </a:rPr>
              <a:t>Arbeitgeberzuschuss</a:t>
            </a:r>
            <a:r>
              <a:rPr lang="de-DE" sz="1100" kern="0" baseline="30000" dirty="0">
                <a:solidFill>
                  <a:schemeClr val="bg1"/>
                </a:solidFill>
              </a:rPr>
              <a:t>1</a:t>
            </a:r>
          </a:p>
        </p:txBody>
      </p:sp>
      <p:sp>
        <p:nvSpPr>
          <p:cNvPr id="104" name="Textfeld 103">
            <a:extLst>
              <a:ext uri="{FF2B5EF4-FFF2-40B4-BE49-F238E27FC236}">
                <a16:creationId xmlns:a16="http://schemas.microsoft.com/office/drawing/2014/main" id="{23A82F91-60BE-45C2-A528-C178397EBC7F}"/>
              </a:ext>
            </a:extLst>
          </p:cNvPr>
          <p:cNvSpPr txBox="1"/>
          <p:nvPr/>
        </p:nvSpPr>
        <p:spPr>
          <a:xfrm>
            <a:off x="4470171" y="3115899"/>
            <a:ext cx="2729380" cy="560424"/>
          </a:xfrm>
          <a:prstGeom prst="rect">
            <a:avLst/>
          </a:prstGeom>
          <a:solidFill>
            <a:schemeClr val="accent4"/>
          </a:solidFill>
          <a:ln w="25400">
            <a:noFill/>
          </a:ln>
        </p:spPr>
        <p:txBody>
          <a:bodyPr wrap="square" lIns="0" tIns="0" rIns="0" bIns="0" rtlCol="0" anchor="ctr">
            <a:noAutofit/>
          </a:bodyPr>
          <a:lstStyle/>
          <a:p>
            <a:pPr algn="ctr">
              <a:defRPr/>
            </a:pPr>
            <a:r>
              <a:rPr lang="de-DE" sz="1100" kern="0" dirty="0"/>
              <a:t>Arbeitgeberfinanzierung</a:t>
            </a:r>
          </a:p>
        </p:txBody>
      </p:sp>
      <p:sp>
        <p:nvSpPr>
          <p:cNvPr id="105" name="Textfeld 104">
            <a:extLst>
              <a:ext uri="{FF2B5EF4-FFF2-40B4-BE49-F238E27FC236}">
                <a16:creationId xmlns:a16="http://schemas.microsoft.com/office/drawing/2014/main" id="{0307783E-5062-4964-840F-B39E22DD51BE}"/>
              </a:ext>
            </a:extLst>
          </p:cNvPr>
          <p:cNvSpPr txBox="1"/>
          <p:nvPr/>
        </p:nvSpPr>
        <p:spPr>
          <a:xfrm>
            <a:off x="912167" y="4222506"/>
            <a:ext cx="2722307" cy="287300"/>
          </a:xfrm>
          <a:prstGeom prst="rect">
            <a:avLst/>
          </a:prstGeom>
          <a:solidFill>
            <a:schemeClr val="accent5"/>
          </a:solidFill>
          <a:ln w="25400">
            <a:noFill/>
          </a:ln>
        </p:spPr>
        <p:txBody>
          <a:bodyPr wrap="square" lIns="0" tIns="0" rIns="0" bIns="0" rtlCol="0" anchor="ctr">
            <a:noAutofit/>
          </a:bodyPr>
          <a:lstStyle/>
          <a:p>
            <a:pPr algn="ctr">
              <a:defRPr/>
            </a:pPr>
            <a:r>
              <a:rPr lang="de-DE" sz="1100" kern="0" dirty="0">
                <a:solidFill>
                  <a:schemeClr val="bg1"/>
                </a:solidFill>
              </a:rPr>
              <a:t>Arbeitgeberzuschuss</a:t>
            </a:r>
            <a:r>
              <a:rPr lang="de-DE" sz="1100" kern="0" baseline="30000" dirty="0">
                <a:solidFill>
                  <a:schemeClr val="bg1"/>
                </a:solidFill>
              </a:rPr>
              <a:t>1</a:t>
            </a:r>
          </a:p>
        </p:txBody>
      </p:sp>
      <p:sp>
        <p:nvSpPr>
          <p:cNvPr id="106" name="Textfeld 105">
            <a:extLst>
              <a:ext uri="{FF2B5EF4-FFF2-40B4-BE49-F238E27FC236}">
                <a16:creationId xmlns:a16="http://schemas.microsoft.com/office/drawing/2014/main" id="{24F1BB99-F9CA-4846-BEB4-D456B9058B85}"/>
              </a:ext>
            </a:extLst>
          </p:cNvPr>
          <p:cNvSpPr txBox="1"/>
          <p:nvPr/>
        </p:nvSpPr>
        <p:spPr>
          <a:xfrm>
            <a:off x="912166" y="3936030"/>
            <a:ext cx="2722307" cy="287300"/>
          </a:xfrm>
          <a:prstGeom prst="rect">
            <a:avLst/>
          </a:prstGeom>
          <a:solidFill>
            <a:schemeClr val="accent4"/>
          </a:solidFill>
          <a:ln w="25400">
            <a:noFill/>
          </a:ln>
        </p:spPr>
        <p:txBody>
          <a:bodyPr wrap="square" lIns="0" tIns="0" rIns="0" bIns="0" rtlCol="0" anchor="ctr">
            <a:noAutofit/>
          </a:bodyPr>
          <a:lstStyle/>
          <a:p>
            <a:pPr algn="ctr">
              <a:lnSpc>
                <a:spcPts val="1440"/>
              </a:lnSpc>
              <a:spcBef>
                <a:spcPts val="30"/>
              </a:spcBef>
              <a:defRPr/>
            </a:pPr>
            <a:r>
              <a:rPr lang="de-DE" sz="1100" kern="0" dirty="0"/>
              <a:t>Arbeitgeberfinanzierung</a:t>
            </a:r>
          </a:p>
        </p:txBody>
      </p:sp>
      <p:sp>
        <p:nvSpPr>
          <p:cNvPr id="107" name="Textfeld 106">
            <a:extLst>
              <a:ext uri="{FF2B5EF4-FFF2-40B4-BE49-F238E27FC236}">
                <a16:creationId xmlns:a16="http://schemas.microsoft.com/office/drawing/2014/main" id="{DFC42584-E32B-4DEC-8096-3D818051034C}"/>
              </a:ext>
            </a:extLst>
          </p:cNvPr>
          <p:cNvSpPr txBox="1"/>
          <p:nvPr/>
        </p:nvSpPr>
        <p:spPr>
          <a:xfrm rot="20893944">
            <a:off x="499507" y="3532100"/>
            <a:ext cx="1182548" cy="453183"/>
          </a:xfrm>
          <a:prstGeom prst="rect">
            <a:avLst/>
          </a:prstGeom>
          <a:solidFill>
            <a:srgbClr val="5FCD8A"/>
          </a:solidFill>
        </p:spPr>
        <p:txBody>
          <a:bodyPr wrap="square" lIns="72000" tIns="72000" rIns="72000" bIns="72000" rtlCol="0" anchor="ctr">
            <a:spAutoFit/>
          </a:bodyPr>
          <a:lstStyle/>
          <a:p>
            <a:pPr algn="ctr"/>
            <a:r>
              <a:rPr lang="de-DE" sz="1000" dirty="0"/>
              <a:t>Förderbetrag für Arbeitgeber</a:t>
            </a:r>
          </a:p>
        </p:txBody>
      </p:sp>
    </p:spTree>
    <p:extLst>
      <p:ext uri="{BB962C8B-B14F-4D97-AF65-F5344CB8AC3E}">
        <p14:creationId xmlns:p14="http://schemas.microsoft.com/office/powerpoint/2010/main" val="748049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B416562-5402-439C-B1E0-D5C3CE447738}"/>
              </a:ext>
            </a:extLst>
          </p:cNvPr>
          <p:cNvSpPr>
            <a:spLocks noGrp="1"/>
          </p:cNvSpPr>
          <p:nvPr>
            <p:ph type="title"/>
          </p:nvPr>
        </p:nvSpPr>
        <p:spPr/>
        <p:txBody>
          <a:bodyPr/>
          <a:lstStyle/>
          <a:p>
            <a:r>
              <a:rPr lang="de-DE" dirty="0"/>
              <a:t>Das Niedrigzinsniveau bleibt</a:t>
            </a:r>
            <a:br>
              <a:rPr lang="de-DE" dirty="0"/>
            </a:br>
            <a:r>
              <a:rPr lang="de-DE" dirty="0"/>
              <a:t>eine aktuelle Herausforderung</a:t>
            </a:r>
            <a:endParaRPr lang="en-GB" dirty="0"/>
          </a:p>
        </p:txBody>
      </p:sp>
      <p:sp>
        <p:nvSpPr>
          <p:cNvPr id="5" name="Foliennummernplatzhalter 4">
            <a:extLst>
              <a:ext uri="{FF2B5EF4-FFF2-40B4-BE49-F238E27FC236}">
                <a16:creationId xmlns:a16="http://schemas.microsoft.com/office/drawing/2014/main" id="{0E98AA9C-630A-4154-8CD6-F68341759005}"/>
              </a:ext>
            </a:extLst>
          </p:cNvPr>
          <p:cNvSpPr>
            <a:spLocks noGrp="1"/>
          </p:cNvSpPr>
          <p:nvPr>
            <p:ph type="sldNum" sz="quarter" idx="11"/>
          </p:nvPr>
        </p:nvSpPr>
        <p:spPr/>
        <p:txBody>
          <a:bodyPr/>
          <a:lstStyle/>
          <a:p>
            <a:fld id="{56C449F3-BD9D-48DC-BFF1-0F66671DA7C6}" type="slidenum">
              <a:rPr lang="de-DE" smtClean="0"/>
              <a:pPr/>
              <a:t>31</a:t>
            </a:fld>
            <a:endParaRPr lang="de-DE" dirty="0"/>
          </a:p>
        </p:txBody>
      </p:sp>
      <p:sp>
        <p:nvSpPr>
          <p:cNvPr id="8" name="Textplatzhalter 7">
            <a:extLst>
              <a:ext uri="{FF2B5EF4-FFF2-40B4-BE49-F238E27FC236}">
                <a16:creationId xmlns:a16="http://schemas.microsoft.com/office/drawing/2014/main" id="{69D97048-2427-44A2-A2E2-7B52B2E06A87}"/>
              </a:ext>
            </a:extLst>
          </p:cNvPr>
          <p:cNvSpPr>
            <a:spLocks noGrp="1"/>
          </p:cNvSpPr>
          <p:nvPr>
            <p:ph type="body" sz="quarter" idx="12"/>
          </p:nvPr>
        </p:nvSpPr>
        <p:spPr/>
        <p:txBody>
          <a:bodyPr/>
          <a:lstStyle/>
          <a:p>
            <a:pPr lvl="0">
              <a:buClr>
                <a:srgbClr val="003781"/>
              </a:buClr>
            </a:pPr>
            <a:r>
              <a:rPr lang="de-DE" dirty="0"/>
              <a:t>Betriebliche Altersversorgung | Moderne Vorsorgekonzepte</a:t>
            </a:r>
          </a:p>
          <a:p>
            <a:pPr lvl="0">
              <a:buClr>
                <a:srgbClr val="003781"/>
              </a:buClr>
            </a:pPr>
            <a:endParaRPr lang="de-DE" dirty="0"/>
          </a:p>
          <a:p>
            <a:pPr lvl="0">
              <a:buClr>
                <a:srgbClr val="003781"/>
              </a:buClr>
            </a:pPr>
            <a:endParaRPr lang="de-DE" dirty="0"/>
          </a:p>
          <a:p>
            <a:endParaRPr lang="en-GB" dirty="0"/>
          </a:p>
        </p:txBody>
      </p:sp>
      <p:sp>
        <p:nvSpPr>
          <p:cNvPr id="18" name="Rechteck 17">
            <a:extLst>
              <a:ext uri="{FF2B5EF4-FFF2-40B4-BE49-F238E27FC236}">
                <a16:creationId xmlns:a16="http://schemas.microsoft.com/office/drawing/2014/main" id="{2758FCA8-F79A-46FF-9EE8-87853E923A4A}"/>
              </a:ext>
            </a:extLst>
          </p:cNvPr>
          <p:cNvSpPr/>
          <p:nvPr/>
        </p:nvSpPr>
        <p:spPr>
          <a:xfrm>
            <a:off x="479425" y="2069834"/>
            <a:ext cx="5505760" cy="3254333"/>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0" name="Rechteck 19">
            <a:extLst>
              <a:ext uri="{FF2B5EF4-FFF2-40B4-BE49-F238E27FC236}">
                <a16:creationId xmlns:a16="http://schemas.microsoft.com/office/drawing/2014/main" id="{44C8E9BF-012E-4EB7-9777-C1161F21846A}"/>
              </a:ext>
            </a:extLst>
          </p:cNvPr>
          <p:cNvSpPr/>
          <p:nvPr/>
        </p:nvSpPr>
        <p:spPr>
          <a:xfrm>
            <a:off x="6206816" y="2069836"/>
            <a:ext cx="5513487" cy="3254332"/>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1" name="Inhaltsplatzhalter 3">
            <a:extLst>
              <a:ext uri="{FF2B5EF4-FFF2-40B4-BE49-F238E27FC236}">
                <a16:creationId xmlns:a16="http://schemas.microsoft.com/office/drawing/2014/main" id="{53197331-990A-4B10-A456-0F3C8B0871C8}"/>
              </a:ext>
            </a:extLst>
          </p:cNvPr>
          <p:cNvSpPr txBox="1">
            <a:spLocks/>
          </p:cNvSpPr>
          <p:nvPr/>
        </p:nvSpPr>
        <p:spPr>
          <a:xfrm>
            <a:off x="1408623" y="2167790"/>
            <a:ext cx="3855947" cy="315267"/>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400" b="1" i="0" u="none" strike="noStrike" kern="1200" cap="none" spc="0" normalizeH="0" baseline="0" noProof="0" dirty="0">
                <a:ln>
                  <a:noFill/>
                </a:ln>
                <a:solidFill>
                  <a:srgbClr val="003781"/>
                </a:solidFill>
                <a:effectLst/>
                <a:uLnTx/>
                <a:uFillTx/>
                <a:latin typeface="Arial"/>
                <a:ea typeface="+mn-ea"/>
                <a:cs typeface="+mn-cs"/>
              </a:rPr>
              <a:t>Aktuelle Renditen</a:t>
            </a:r>
            <a:r>
              <a:rPr kumimoji="0" lang="de-DE" sz="1400" b="1" i="0" u="none" strike="noStrike" kern="1200" cap="none" spc="0" normalizeH="0" baseline="30000" noProof="0" dirty="0">
                <a:ln>
                  <a:noFill/>
                </a:ln>
                <a:solidFill>
                  <a:srgbClr val="003781"/>
                </a:solidFill>
                <a:effectLst/>
                <a:uLnTx/>
                <a:uFillTx/>
                <a:latin typeface="Arial"/>
                <a:ea typeface="+mn-ea"/>
                <a:cs typeface="+mn-cs"/>
              </a:rPr>
              <a:t>1</a:t>
            </a:r>
            <a:r>
              <a:rPr kumimoji="0" lang="de-DE" sz="1400" b="1" i="0" u="none" strike="noStrike" kern="1200" cap="none" spc="0" normalizeH="0" baseline="0" noProof="0" dirty="0">
                <a:ln>
                  <a:noFill/>
                </a:ln>
                <a:solidFill>
                  <a:srgbClr val="003781"/>
                </a:solidFill>
                <a:effectLst/>
                <a:uLnTx/>
                <a:uFillTx/>
                <a:latin typeface="Arial"/>
                <a:ea typeface="+mn-ea"/>
                <a:cs typeface="+mn-cs"/>
              </a:rPr>
              <a:t> in der Niedrigzinsphase</a:t>
            </a:r>
          </a:p>
        </p:txBody>
      </p:sp>
      <p:sp>
        <p:nvSpPr>
          <p:cNvPr id="22" name="Inhaltsplatzhalter 3">
            <a:extLst>
              <a:ext uri="{FF2B5EF4-FFF2-40B4-BE49-F238E27FC236}">
                <a16:creationId xmlns:a16="http://schemas.microsoft.com/office/drawing/2014/main" id="{8B99F946-B8DC-486C-8068-EA86101E3416}"/>
              </a:ext>
            </a:extLst>
          </p:cNvPr>
          <p:cNvSpPr txBox="1">
            <a:spLocks/>
          </p:cNvSpPr>
          <p:nvPr/>
        </p:nvSpPr>
        <p:spPr>
          <a:xfrm>
            <a:off x="6390482" y="2167790"/>
            <a:ext cx="5053098" cy="3385222"/>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fontAlgn="base">
              <a:lnSpc>
                <a:spcPct val="100000"/>
              </a:lnSpc>
              <a:spcBef>
                <a:spcPts val="600"/>
              </a:spcBef>
              <a:buClr>
                <a:srgbClr val="113388"/>
              </a:buClr>
            </a:pPr>
            <a:r>
              <a:rPr lang="de-DE" altLang="zh-CN" sz="1400" b="1" dirty="0">
                <a:solidFill>
                  <a:schemeClr val="bg1"/>
                </a:solidFill>
                <a:ea typeface="宋体" pitchFamily="2" charset="-122"/>
                <a:cs typeface="Arial" pitchFamily="34" charset="0"/>
              </a:rPr>
              <a:t>Die Niedrigzinsphase hat auch Auswirkungen auf Versorgungssysteme</a:t>
            </a:r>
          </a:p>
          <a:p>
            <a:pPr marL="285750" indent="-285750" fontAlgn="base">
              <a:lnSpc>
                <a:spcPct val="100000"/>
              </a:lnSpc>
              <a:spcBef>
                <a:spcPts val="600"/>
              </a:spcBef>
              <a:buClr>
                <a:schemeClr val="bg1"/>
              </a:buClr>
              <a:buFont typeface="Arial" panose="020B0604020202020204" pitchFamily="34" charset="0"/>
              <a:buChar char="•"/>
            </a:pPr>
            <a:r>
              <a:rPr lang="de-DE" altLang="zh-CN" sz="1400" dirty="0">
                <a:solidFill>
                  <a:schemeClr val="bg1"/>
                </a:solidFill>
                <a:ea typeface="宋体" pitchFamily="2" charset="-122"/>
                <a:cs typeface="Arial" pitchFamily="34" charset="0"/>
              </a:rPr>
              <a:t>Der gesetzliche Garantiezins beträgt 0,25 % seit dem 01.01.2022</a:t>
            </a:r>
          </a:p>
          <a:p>
            <a:pPr marL="285750" indent="-285750" fontAlgn="base">
              <a:lnSpc>
                <a:spcPct val="100000"/>
              </a:lnSpc>
              <a:spcBef>
                <a:spcPts val="600"/>
              </a:spcBef>
              <a:buClr>
                <a:schemeClr val="bg1"/>
              </a:buClr>
              <a:buFont typeface="Arial" panose="020B0604020202020204" pitchFamily="34" charset="0"/>
              <a:buChar char="•"/>
            </a:pPr>
            <a:r>
              <a:rPr lang="de-DE" altLang="zh-CN" sz="1400" dirty="0">
                <a:solidFill>
                  <a:schemeClr val="bg1"/>
                </a:solidFill>
                <a:ea typeface="宋体" pitchFamily="2" charset="-122"/>
                <a:cs typeface="Arial" pitchFamily="34" charset="0"/>
              </a:rPr>
              <a:t>Der Gesetzgeber zwingt Lebensversicherungsunternehmen,</a:t>
            </a:r>
            <a:br>
              <a:rPr lang="de-DE" altLang="zh-CN" sz="1400" dirty="0">
                <a:solidFill>
                  <a:schemeClr val="bg1"/>
                </a:solidFill>
                <a:ea typeface="宋体" pitchFamily="2" charset="-122"/>
                <a:cs typeface="Arial" pitchFamily="34" charset="0"/>
              </a:rPr>
            </a:br>
            <a:r>
              <a:rPr lang="de-DE" altLang="zh-CN" sz="1400" dirty="0">
                <a:solidFill>
                  <a:schemeClr val="bg1"/>
                </a:solidFill>
                <a:ea typeface="宋体" pitchFamily="2" charset="-122"/>
                <a:cs typeface="Arial" pitchFamily="34" charset="0"/>
              </a:rPr>
              <a:t>bei klassisch orientierten Produkten in einen hohen Anteil an sicheren Anlagen zu investieren</a:t>
            </a:r>
          </a:p>
          <a:p>
            <a:pPr marL="285750" indent="-285750" fontAlgn="base">
              <a:lnSpc>
                <a:spcPct val="100000"/>
              </a:lnSpc>
              <a:spcBef>
                <a:spcPts val="600"/>
              </a:spcBef>
              <a:buClr>
                <a:schemeClr val="bg1"/>
              </a:buClr>
              <a:buFont typeface="Arial" panose="020B0604020202020204" pitchFamily="34" charset="0"/>
              <a:buChar char="•"/>
            </a:pPr>
            <a:r>
              <a:rPr lang="de-DE" altLang="zh-CN" sz="1400" dirty="0">
                <a:solidFill>
                  <a:schemeClr val="bg1"/>
                </a:solidFill>
                <a:ea typeface="宋体" pitchFamily="2" charset="-122"/>
                <a:cs typeface="Arial" pitchFamily="34" charset="0"/>
              </a:rPr>
              <a:t>In der aktuellen Niedrigzinsphase kann jedoch nur mit chancenorientierten Anlagen eine attraktive Rendite erwirtschaftet werden</a:t>
            </a:r>
          </a:p>
        </p:txBody>
      </p:sp>
      <p:graphicFrame>
        <p:nvGraphicFramePr>
          <p:cNvPr id="24" name="Diagramm 23">
            <a:extLst>
              <a:ext uri="{FF2B5EF4-FFF2-40B4-BE49-F238E27FC236}">
                <a16:creationId xmlns:a16="http://schemas.microsoft.com/office/drawing/2014/main" id="{D4F9B9A8-DB25-423A-B5AF-C9FDBE0054CD}"/>
              </a:ext>
            </a:extLst>
          </p:cNvPr>
          <p:cNvGraphicFramePr/>
          <p:nvPr>
            <p:extLst>
              <p:ext uri="{D42A27DB-BD31-4B8C-83A1-F6EECF244321}">
                <p14:modId xmlns:p14="http://schemas.microsoft.com/office/powerpoint/2010/main" val="2408340059"/>
              </p:ext>
            </p:extLst>
          </p:nvPr>
        </p:nvGraphicFramePr>
        <p:xfrm>
          <a:off x="759551" y="839438"/>
          <a:ext cx="4945507" cy="4201248"/>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id="{13AF0CDA-B37A-48E3-AC8B-CD2F7F509C85}"/>
              </a:ext>
            </a:extLst>
          </p:cNvPr>
          <p:cNvSpPr/>
          <p:nvPr/>
        </p:nvSpPr>
        <p:spPr>
          <a:xfrm>
            <a:off x="1119763" y="3528381"/>
            <a:ext cx="1100748" cy="296260"/>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8682" eaLnBrk="1" fontAlgn="auto" latinLnBrk="0" hangingPunct="1">
              <a:lnSpc>
                <a:spcPct val="100000"/>
              </a:lnSpc>
              <a:spcBef>
                <a:spcPts val="100"/>
              </a:spcBef>
              <a:spcAft>
                <a:spcPts val="100"/>
              </a:spcAft>
              <a:buClrTx/>
              <a:buSzTx/>
              <a:buFontTx/>
              <a:buNone/>
              <a:tabLst/>
              <a:defRPr/>
            </a:pPr>
            <a:r>
              <a:rPr kumimoji="0" lang="de-DE" sz="1200" i="0" u="none" strike="noStrike" kern="0" cap="none" spc="0" normalizeH="0" baseline="0" noProof="0" dirty="0">
                <a:ln>
                  <a:noFill/>
                </a:ln>
                <a:solidFill>
                  <a:schemeClr val="bg1"/>
                </a:solidFill>
                <a:effectLst/>
                <a:uLnTx/>
                <a:uFillTx/>
              </a:rPr>
              <a:t>0,05%</a:t>
            </a:r>
          </a:p>
        </p:txBody>
      </p:sp>
      <p:sp>
        <p:nvSpPr>
          <p:cNvPr id="26" name="Rechteck 25">
            <a:extLst>
              <a:ext uri="{FF2B5EF4-FFF2-40B4-BE49-F238E27FC236}">
                <a16:creationId xmlns:a16="http://schemas.microsoft.com/office/drawing/2014/main" id="{5F0698C2-2607-4E4E-8002-A71C3714A7EA}"/>
              </a:ext>
            </a:extLst>
          </p:cNvPr>
          <p:cNvSpPr/>
          <p:nvPr/>
        </p:nvSpPr>
        <p:spPr>
          <a:xfrm>
            <a:off x="2681930" y="2819867"/>
            <a:ext cx="1100748" cy="296260"/>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8682" eaLnBrk="1" fontAlgn="auto" latinLnBrk="0" hangingPunct="1">
              <a:lnSpc>
                <a:spcPct val="100000"/>
              </a:lnSpc>
              <a:spcBef>
                <a:spcPts val="100"/>
              </a:spcBef>
              <a:spcAft>
                <a:spcPts val="100"/>
              </a:spcAft>
              <a:buClrTx/>
              <a:buSzTx/>
              <a:buFontTx/>
              <a:buNone/>
              <a:tabLst/>
              <a:defRPr/>
            </a:pPr>
            <a:r>
              <a:rPr kumimoji="0" lang="de-DE" sz="1200" i="0" u="none" strike="noStrike" kern="0" cap="none" spc="0" normalizeH="0" baseline="0" noProof="0" dirty="0">
                <a:ln>
                  <a:noFill/>
                </a:ln>
                <a:solidFill>
                  <a:schemeClr val="bg1"/>
                </a:solidFill>
                <a:effectLst/>
                <a:uLnTx/>
                <a:uFillTx/>
              </a:rPr>
              <a:t>0,1%</a:t>
            </a:r>
          </a:p>
        </p:txBody>
      </p:sp>
      <p:sp>
        <p:nvSpPr>
          <p:cNvPr id="27" name="Rechteck 26">
            <a:extLst>
              <a:ext uri="{FF2B5EF4-FFF2-40B4-BE49-F238E27FC236}">
                <a16:creationId xmlns:a16="http://schemas.microsoft.com/office/drawing/2014/main" id="{D1C7DC93-126C-4D66-9F65-135821956AB3}"/>
              </a:ext>
            </a:extLst>
          </p:cNvPr>
          <p:cNvSpPr/>
          <p:nvPr/>
        </p:nvSpPr>
        <p:spPr>
          <a:xfrm>
            <a:off x="4265769" y="4122861"/>
            <a:ext cx="1100748" cy="296260"/>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8682" eaLnBrk="1" fontAlgn="auto" latinLnBrk="0" hangingPunct="1">
              <a:lnSpc>
                <a:spcPct val="100000"/>
              </a:lnSpc>
              <a:spcBef>
                <a:spcPts val="100"/>
              </a:spcBef>
              <a:spcAft>
                <a:spcPts val="100"/>
              </a:spcAft>
              <a:buClrTx/>
              <a:buSzTx/>
              <a:buFontTx/>
              <a:buNone/>
              <a:tabLst/>
              <a:defRPr/>
            </a:pPr>
            <a:r>
              <a:rPr kumimoji="0" lang="de-DE" sz="1200" i="0" u="none" strike="noStrike" kern="0" cap="none" spc="0" normalizeH="0" baseline="0" noProof="0" dirty="0">
                <a:ln>
                  <a:noFill/>
                </a:ln>
                <a:solidFill>
                  <a:schemeClr val="bg1"/>
                </a:solidFill>
                <a:effectLst/>
                <a:uLnTx/>
                <a:uFillTx/>
              </a:rPr>
              <a:t>0,01%</a:t>
            </a:r>
          </a:p>
        </p:txBody>
      </p:sp>
      <p:sp>
        <p:nvSpPr>
          <p:cNvPr id="31" name="Rechteck 30">
            <a:extLst>
              <a:ext uri="{FF2B5EF4-FFF2-40B4-BE49-F238E27FC236}">
                <a16:creationId xmlns:a16="http://schemas.microsoft.com/office/drawing/2014/main" id="{8B8306A7-C3C3-4A63-9AC0-91A68CD01D05}"/>
              </a:ext>
            </a:extLst>
          </p:cNvPr>
          <p:cNvSpPr/>
          <p:nvPr/>
        </p:nvSpPr>
        <p:spPr>
          <a:xfrm>
            <a:off x="-136080" y="5707162"/>
            <a:ext cx="11232813" cy="398459"/>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Es wird Zeit, chancenorientiertere und zeitgemäße Alternativen anzuschauen.</a:t>
            </a:r>
          </a:p>
        </p:txBody>
      </p:sp>
      <p:sp>
        <p:nvSpPr>
          <p:cNvPr id="32" name="Fußzeilenplatzhalter 7">
            <a:hlinkClick r:id="rId4"/>
            <a:extLst>
              <a:ext uri="{FF2B5EF4-FFF2-40B4-BE49-F238E27FC236}">
                <a16:creationId xmlns:a16="http://schemas.microsoft.com/office/drawing/2014/main" id="{B6D48189-9DDD-4DF9-B373-682448D70D1C}"/>
              </a:ext>
            </a:extLst>
          </p:cNvPr>
          <p:cNvSpPr txBox="1">
            <a:spLocks/>
          </p:cNvSpPr>
          <p:nvPr/>
        </p:nvSpPr>
        <p:spPr>
          <a:xfrm>
            <a:off x="479425" y="6105621"/>
            <a:ext cx="4887095" cy="441939"/>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defTabSz="1218438" fontAlgn="base">
              <a:spcBef>
                <a:spcPct val="0"/>
              </a:spcBef>
              <a:spcAft>
                <a:spcPct val="0"/>
              </a:spcAft>
              <a:tabLst>
                <a:tab pos="142846" algn="l"/>
              </a:tabLst>
            </a:pPr>
            <a:r>
              <a:rPr lang="de-DE" baseline="30000" dirty="0">
                <a:solidFill>
                  <a:schemeClr val="bg1"/>
                </a:solidFill>
                <a:latin typeface="Arial"/>
                <a:cs typeface="Arial" pitchFamily="34" charset="0"/>
              </a:rPr>
              <a:t>1</a:t>
            </a:r>
            <a:r>
              <a:rPr lang="de-DE" dirty="0">
                <a:solidFill>
                  <a:schemeClr val="bg1"/>
                </a:solidFill>
                <a:latin typeface="Arial"/>
                <a:cs typeface="Arial" pitchFamily="34" charset="0"/>
              </a:rPr>
              <a:t> Tagesgeld: 0,00 - 0,35% / bei Anlage in DE: 0,05% max. (Handelsblatt, Zinspilot, Weltsparen, 8.3.2022)</a:t>
            </a:r>
          </a:p>
          <a:p>
            <a:pPr defTabSz="1218438" fontAlgn="base">
              <a:spcBef>
                <a:spcPct val="0"/>
              </a:spcBef>
              <a:spcAft>
                <a:spcPct val="0"/>
              </a:spcAft>
              <a:tabLst>
                <a:tab pos="142846" algn="l"/>
              </a:tabLst>
            </a:pPr>
            <a:r>
              <a:rPr lang="de-DE" dirty="0">
                <a:solidFill>
                  <a:schemeClr val="bg1"/>
                </a:solidFill>
                <a:latin typeface="Arial"/>
                <a:cs typeface="Arial" pitchFamily="34" charset="0"/>
              </a:rPr>
              <a:t>   Sparbuch: 0,00 - 0,25% / gängige Annahme: 0,1% (</a:t>
            </a:r>
            <a:r>
              <a:rPr lang="de-DE" dirty="0" err="1">
                <a:solidFill>
                  <a:schemeClr val="bg1"/>
                </a:solidFill>
                <a:latin typeface="Arial"/>
                <a:cs typeface="Arial" pitchFamily="34" charset="0"/>
              </a:rPr>
              <a:t>Handesblatt</a:t>
            </a:r>
            <a:r>
              <a:rPr lang="de-DE" dirty="0">
                <a:solidFill>
                  <a:schemeClr val="bg1"/>
                </a:solidFill>
                <a:latin typeface="Arial"/>
                <a:cs typeface="Arial" pitchFamily="34" charset="0"/>
              </a:rPr>
              <a:t>, 8.3.2022)</a:t>
            </a:r>
          </a:p>
          <a:p>
            <a:pPr defTabSz="1218438" fontAlgn="base">
              <a:spcBef>
                <a:spcPct val="0"/>
              </a:spcBef>
              <a:spcAft>
                <a:spcPct val="0"/>
              </a:spcAft>
              <a:tabLst>
                <a:tab pos="142846" algn="l"/>
              </a:tabLst>
            </a:pPr>
            <a:r>
              <a:rPr lang="de-DE" dirty="0">
                <a:solidFill>
                  <a:schemeClr val="bg1"/>
                </a:solidFill>
                <a:latin typeface="Arial"/>
                <a:cs typeface="Arial" pitchFamily="34" charset="0"/>
              </a:rPr>
              <a:t>   Bundesanleihe: 0,007% / gerundet: 0,01% (Finanzen.net, 8.3.2022)</a:t>
            </a:r>
          </a:p>
        </p:txBody>
      </p:sp>
    </p:spTree>
    <p:extLst>
      <p:ext uri="{BB962C8B-B14F-4D97-AF65-F5344CB8AC3E}">
        <p14:creationId xmlns:p14="http://schemas.microsoft.com/office/powerpoint/2010/main" val="370073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034E6D1-F1A2-4576-B687-F884C406E3ED}"/>
              </a:ext>
            </a:extLst>
          </p:cNvPr>
          <p:cNvSpPr/>
          <p:nvPr/>
        </p:nvSpPr>
        <p:spPr>
          <a:xfrm>
            <a:off x="504132" y="2603090"/>
            <a:ext cx="7467371" cy="3078216"/>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latin typeface="Arial"/>
              <a:ea typeface="+mn-ea"/>
              <a:cs typeface="+mn-cs"/>
            </a:endParaRPr>
          </a:p>
        </p:txBody>
      </p:sp>
      <p:graphicFrame>
        <p:nvGraphicFramePr>
          <p:cNvPr id="23" name="Diagramm 22">
            <a:extLst>
              <a:ext uri="{FF2B5EF4-FFF2-40B4-BE49-F238E27FC236}">
                <a16:creationId xmlns:a16="http://schemas.microsoft.com/office/drawing/2014/main" id="{76B2791A-4CB9-482C-9790-C3FA3E2DA8B4}"/>
              </a:ext>
            </a:extLst>
          </p:cNvPr>
          <p:cNvGraphicFramePr/>
          <p:nvPr>
            <p:extLst>
              <p:ext uri="{D42A27DB-BD31-4B8C-83A1-F6EECF244321}">
                <p14:modId xmlns:p14="http://schemas.microsoft.com/office/powerpoint/2010/main" val="2583579900"/>
              </p:ext>
            </p:extLst>
          </p:nvPr>
        </p:nvGraphicFramePr>
        <p:xfrm>
          <a:off x="650272" y="2902386"/>
          <a:ext cx="7114754" cy="27789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4C1D2835-79B1-40DE-B4F9-C0540775BD6F}"/>
              </a:ext>
            </a:extLst>
          </p:cNvPr>
          <p:cNvSpPr>
            <a:spLocks noGrp="1"/>
          </p:cNvSpPr>
          <p:nvPr>
            <p:ph type="title"/>
          </p:nvPr>
        </p:nvSpPr>
        <p:spPr/>
        <p:txBody>
          <a:bodyPr/>
          <a:lstStyle/>
          <a:p>
            <a:r>
              <a:rPr lang="de-DE" altLang="de-DE" dirty="0"/>
              <a:t>Niedrige Zinsen erfordern neue </a:t>
            </a:r>
            <a:br>
              <a:rPr lang="de-DE" altLang="de-DE" dirty="0"/>
            </a:br>
            <a:r>
              <a:rPr lang="de-DE" altLang="de-DE" dirty="0"/>
              <a:t>Lösungen in der Altersvorsorge</a:t>
            </a:r>
            <a:endParaRPr lang="en-GB" dirty="0"/>
          </a:p>
        </p:txBody>
      </p:sp>
      <p:sp>
        <p:nvSpPr>
          <p:cNvPr id="3" name="Foliennummernplatzhalter 2">
            <a:extLst>
              <a:ext uri="{FF2B5EF4-FFF2-40B4-BE49-F238E27FC236}">
                <a16:creationId xmlns:a16="http://schemas.microsoft.com/office/drawing/2014/main" id="{BD6F8647-F598-4548-A2DD-4C131671A234}"/>
              </a:ext>
            </a:extLst>
          </p:cNvPr>
          <p:cNvSpPr>
            <a:spLocks noGrp="1"/>
          </p:cNvSpPr>
          <p:nvPr>
            <p:ph type="sldNum" sz="quarter" idx="11"/>
          </p:nvPr>
        </p:nvSpPr>
        <p:spPr/>
        <p:txBody>
          <a:bodyPr/>
          <a:lstStyle/>
          <a:p>
            <a:fld id="{56C449F3-BD9D-48DC-BFF1-0F66671DA7C6}" type="slidenum">
              <a:rPr lang="de-DE" smtClean="0"/>
              <a:pPr/>
              <a:t>32</a:t>
            </a:fld>
            <a:endParaRPr lang="de-DE" dirty="0"/>
          </a:p>
        </p:txBody>
      </p:sp>
      <p:sp>
        <p:nvSpPr>
          <p:cNvPr id="4" name="Textplatzhalter 3">
            <a:extLst>
              <a:ext uri="{FF2B5EF4-FFF2-40B4-BE49-F238E27FC236}">
                <a16:creationId xmlns:a16="http://schemas.microsoft.com/office/drawing/2014/main" id="{8272254C-2C7B-40C5-B122-B10AD860DE0E}"/>
              </a:ext>
            </a:extLst>
          </p:cNvPr>
          <p:cNvSpPr>
            <a:spLocks noGrp="1"/>
          </p:cNvSpPr>
          <p:nvPr>
            <p:ph type="body" sz="quarter" idx="12"/>
          </p:nvPr>
        </p:nvSpPr>
        <p:spPr/>
        <p:txBody>
          <a:bodyPr/>
          <a:lstStyle/>
          <a:p>
            <a:pPr lvl="0">
              <a:buClr>
                <a:srgbClr val="003781"/>
              </a:buClr>
            </a:pPr>
            <a:r>
              <a:rPr lang="de-DE" dirty="0"/>
              <a:t>Betriebliche Altersversorgung | Moderne Vorsorgekonzepte</a:t>
            </a:r>
          </a:p>
          <a:p>
            <a:pPr lvl="0">
              <a:buClr>
                <a:srgbClr val="003781"/>
              </a:buClr>
            </a:pPr>
            <a:endParaRPr lang="de-DE" dirty="0"/>
          </a:p>
          <a:p>
            <a:endParaRPr lang="en-GB" dirty="0"/>
          </a:p>
        </p:txBody>
      </p:sp>
      <p:pic>
        <p:nvPicPr>
          <p:cNvPr id="13" name="Picture 2" descr="C:\Downloads\iStock_80300019_XLARGE.jpg">
            <a:extLst>
              <a:ext uri="{FF2B5EF4-FFF2-40B4-BE49-F238E27FC236}">
                <a16:creationId xmlns:a16="http://schemas.microsoft.com/office/drawing/2014/main" id="{5BBD44DB-FC3A-4E0A-B78F-8865205E347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3994" t="1" b="198"/>
          <a:stretch/>
        </p:blipFill>
        <p:spPr bwMode="auto">
          <a:xfrm>
            <a:off x="8532496" y="2065832"/>
            <a:ext cx="3659504" cy="3604287"/>
          </a:xfrm>
          <a:prstGeom prst="rect">
            <a:avLst/>
          </a:prstGeom>
          <a:noFill/>
          <a:extLst>
            <a:ext uri="{909E8E84-426E-40DD-AFC4-6F175D3DCCD1}">
              <a14:hiddenFill xmlns:a14="http://schemas.microsoft.com/office/drawing/2010/main">
                <a:solidFill>
                  <a:srgbClr val="FFFFFF"/>
                </a:solidFill>
              </a14:hiddenFill>
            </a:ext>
          </a:extLst>
        </p:spPr>
      </p:pic>
      <p:sp>
        <p:nvSpPr>
          <p:cNvPr id="14" name="Inhaltsplatzhalter 3">
            <a:extLst>
              <a:ext uri="{FF2B5EF4-FFF2-40B4-BE49-F238E27FC236}">
                <a16:creationId xmlns:a16="http://schemas.microsoft.com/office/drawing/2014/main" id="{E1B5DE45-6C0C-43FC-B948-44A79034D60A}"/>
              </a:ext>
            </a:extLst>
          </p:cNvPr>
          <p:cNvSpPr txBox="1">
            <a:spLocks/>
          </p:cNvSpPr>
          <p:nvPr/>
        </p:nvSpPr>
        <p:spPr>
          <a:xfrm>
            <a:off x="482703" y="2065833"/>
            <a:ext cx="7872258" cy="537257"/>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de-DE" altLang="de-DE" sz="1400" b="1" i="0" u="none" strike="noStrike" kern="1200" cap="none" spc="0" normalizeH="0" baseline="0" noProof="0" dirty="0">
                <a:ln>
                  <a:noFill/>
                </a:ln>
                <a:solidFill>
                  <a:srgbClr val="003781"/>
                </a:solidFill>
                <a:effectLst/>
                <a:uLnTx/>
                <a:uFillTx/>
                <a:latin typeface="Arial"/>
                <a:ea typeface="+mn-ea"/>
                <a:cs typeface="+mn-cs"/>
              </a:rPr>
              <a:t>Herausforderung für Sparer: </a:t>
            </a:r>
            <a:br>
              <a:rPr kumimoji="0" lang="de-DE" altLang="de-DE" sz="1400" b="1" i="0" u="none" strike="noStrike" kern="1200" cap="none" spc="0" normalizeH="0" baseline="0" noProof="0" dirty="0">
                <a:ln>
                  <a:noFill/>
                </a:ln>
                <a:solidFill>
                  <a:srgbClr val="003781"/>
                </a:solidFill>
                <a:effectLst/>
                <a:uLnTx/>
                <a:uFillTx/>
                <a:latin typeface="Arial"/>
                <a:ea typeface="+mn-ea"/>
                <a:cs typeface="+mn-cs"/>
              </a:rPr>
            </a:br>
            <a:r>
              <a:rPr kumimoji="0" lang="de-DE" altLang="de-DE" sz="1400" b="1" i="0" u="none" strike="noStrike" kern="1200" cap="none" spc="0" normalizeH="0" baseline="0" noProof="0" dirty="0">
                <a:ln>
                  <a:noFill/>
                </a:ln>
                <a:solidFill>
                  <a:srgbClr val="003781"/>
                </a:solidFill>
                <a:effectLst/>
                <a:uLnTx/>
                <a:uFillTx/>
                <a:latin typeface="Arial"/>
                <a:ea typeface="+mn-ea"/>
                <a:cs typeface="+mn-cs"/>
              </a:rPr>
              <a:t>Primär auf Sicherheit ausgerichtete Kapitalanlagen erzielen derzeit nur geringe Renditen.</a:t>
            </a:r>
          </a:p>
        </p:txBody>
      </p:sp>
      <p:sp>
        <p:nvSpPr>
          <p:cNvPr id="17" name="Textfeld 16">
            <a:extLst>
              <a:ext uri="{FF2B5EF4-FFF2-40B4-BE49-F238E27FC236}">
                <a16:creationId xmlns:a16="http://schemas.microsoft.com/office/drawing/2014/main" id="{2A60C720-FA9E-4160-99CE-4906DD32926E}"/>
              </a:ext>
            </a:extLst>
          </p:cNvPr>
          <p:cNvSpPr txBox="1"/>
          <p:nvPr/>
        </p:nvSpPr>
        <p:spPr>
          <a:xfrm>
            <a:off x="548376" y="5320407"/>
            <a:ext cx="5195068" cy="349712"/>
          </a:xfrm>
          <a:prstGeom prst="rect">
            <a:avLst/>
          </a:prstGeom>
          <a:noFill/>
        </p:spPr>
        <p:txBody>
          <a:bodyPr wrap="square"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chemeClr val="bg1"/>
                </a:solidFill>
                <a:effectLst/>
                <a:uLnTx/>
                <a:uFillTx/>
              </a:rPr>
              <a:t>Beispiel: Ein 35-jähriger Mann möchte zu Rentenbeginn mit 67 Jahren 100.000 € zur Verfügung haben. Welche monatliche Sparleistung ist bei unterschiedlichen Zinssätzen notwendig, um dieses Ziel zu erreichen?</a:t>
            </a:r>
          </a:p>
        </p:txBody>
      </p:sp>
      <p:sp>
        <p:nvSpPr>
          <p:cNvPr id="19" name="Rechteck 18">
            <a:extLst>
              <a:ext uri="{FF2B5EF4-FFF2-40B4-BE49-F238E27FC236}">
                <a16:creationId xmlns:a16="http://schemas.microsoft.com/office/drawing/2014/main" id="{76DA2702-6296-4EF1-AF7E-5159307FEACD}"/>
              </a:ext>
            </a:extLst>
          </p:cNvPr>
          <p:cNvSpPr/>
          <p:nvPr/>
        </p:nvSpPr>
        <p:spPr>
          <a:xfrm>
            <a:off x="558222" y="2708752"/>
            <a:ext cx="6674808" cy="540465"/>
          </a:xfrm>
          <a:prstGeom prst="rect">
            <a:avLst/>
          </a:prstGeom>
        </p:spPr>
        <p:txBody>
          <a:bodyPr>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rPr>
              <a:t>Entwicklung der Sparbeiträge bei fallenden Zinssätzen</a:t>
            </a:r>
          </a:p>
        </p:txBody>
      </p:sp>
      <p:sp>
        <p:nvSpPr>
          <p:cNvPr id="21" name="Rechteck 20">
            <a:extLst>
              <a:ext uri="{FF2B5EF4-FFF2-40B4-BE49-F238E27FC236}">
                <a16:creationId xmlns:a16="http://schemas.microsoft.com/office/drawing/2014/main" id="{0AB52B2E-559F-472E-A635-610525FA5E77}"/>
              </a:ext>
            </a:extLst>
          </p:cNvPr>
          <p:cNvSpPr/>
          <p:nvPr/>
        </p:nvSpPr>
        <p:spPr>
          <a:xfrm>
            <a:off x="-119835" y="5777645"/>
            <a:ext cx="11232813" cy="27751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defTabSz="1218682"/>
            <a:r>
              <a:rPr lang="de-DE" sz="1600" b="1" kern="0" dirty="0">
                <a:solidFill>
                  <a:schemeClr val="accent4"/>
                </a:solidFill>
              </a:rPr>
              <a:t>Wenn „mehr sparen" nicht geht, sind moderne Vorsorgekonzepte die zeitgemäße Antwort.</a:t>
            </a:r>
          </a:p>
        </p:txBody>
      </p:sp>
      <p:sp>
        <p:nvSpPr>
          <p:cNvPr id="24" name="Bogen 23">
            <a:extLst>
              <a:ext uri="{FF2B5EF4-FFF2-40B4-BE49-F238E27FC236}">
                <a16:creationId xmlns:a16="http://schemas.microsoft.com/office/drawing/2014/main" id="{F54E090A-03F5-4165-9A6A-7C0244DA7247}"/>
              </a:ext>
            </a:extLst>
          </p:cNvPr>
          <p:cNvSpPr/>
          <p:nvPr/>
        </p:nvSpPr>
        <p:spPr>
          <a:xfrm rot="9995999">
            <a:off x="1449573" y="3227131"/>
            <a:ext cx="4557836" cy="713504"/>
          </a:xfrm>
          <a:prstGeom prst="arc">
            <a:avLst>
              <a:gd name="adj1" fmla="val 10987720"/>
              <a:gd name="adj2" fmla="val 21193319"/>
            </a:avLst>
          </a:prstGeom>
          <a:ln w="34925">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Rechteck 25">
            <a:extLst>
              <a:ext uri="{FF2B5EF4-FFF2-40B4-BE49-F238E27FC236}">
                <a16:creationId xmlns:a16="http://schemas.microsoft.com/office/drawing/2014/main" id="{F84D32AA-34FC-488D-BC47-07651A95E8C1}"/>
              </a:ext>
            </a:extLst>
          </p:cNvPr>
          <p:cNvSpPr/>
          <p:nvPr/>
        </p:nvSpPr>
        <p:spPr>
          <a:xfrm rot="20720698">
            <a:off x="2187022" y="3194712"/>
            <a:ext cx="3350277" cy="570103"/>
          </a:xfrm>
          <a:prstGeom prst="rect">
            <a:avLst/>
          </a:prstGeom>
        </p:spPr>
        <p:txBody>
          <a:bodyPr wrap="none">
            <a:prstTxWarp prst="textArchDown">
              <a:avLst>
                <a:gd name="adj" fmla="val 483488"/>
              </a:avLst>
            </a:prstTxWarp>
            <a:spAutoFit/>
          </a:bodyPr>
          <a:lstStyle/>
          <a:p>
            <a:pPr algn="ctr"/>
            <a:r>
              <a:rPr lang="de-DE" altLang="de-DE" sz="1600" b="1" kern="0" dirty="0">
                <a:solidFill>
                  <a:srgbClr val="003781"/>
                </a:solidFill>
              </a:rPr>
              <a:t>Monatliche Sparleistung</a:t>
            </a:r>
            <a:endParaRPr lang="en-GB" sz="1600" dirty="0"/>
          </a:p>
        </p:txBody>
      </p:sp>
    </p:spTree>
    <p:extLst>
      <p:ext uri="{BB962C8B-B14F-4D97-AF65-F5344CB8AC3E}">
        <p14:creationId xmlns:p14="http://schemas.microsoft.com/office/powerpoint/2010/main" val="349785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0C0D0D5-2428-4310-A2D0-A084FF0BF5A9}"/>
              </a:ext>
            </a:extLst>
          </p:cNvPr>
          <p:cNvSpPr>
            <a:spLocks noGrp="1"/>
          </p:cNvSpPr>
          <p:nvPr>
            <p:ph type="title"/>
          </p:nvPr>
        </p:nvSpPr>
        <p:spPr/>
        <p:txBody>
          <a:bodyPr/>
          <a:lstStyle/>
          <a:p>
            <a:r>
              <a:rPr lang="de-DE" sz="3200" dirty="0"/>
              <a:t>Freiräume in der Kapitalanlage und zeitgemäße Garantien als Schlüssel für eine zukunftsfähige </a:t>
            </a:r>
            <a:r>
              <a:rPr lang="de-DE" sz="3200" dirty="0" err="1"/>
              <a:t>bAV</a:t>
            </a:r>
            <a:endParaRPr lang="en-GB" sz="3200" dirty="0"/>
          </a:p>
        </p:txBody>
      </p:sp>
      <p:sp>
        <p:nvSpPr>
          <p:cNvPr id="5" name="Foliennummernplatzhalter 4">
            <a:extLst>
              <a:ext uri="{FF2B5EF4-FFF2-40B4-BE49-F238E27FC236}">
                <a16:creationId xmlns:a16="http://schemas.microsoft.com/office/drawing/2014/main" id="{4C84AB27-E42D-495E-9079-8D8CE85D5576}"/>
              </a:ext>
            </a:extLst>
          </p:cNvPr>
          <p:cNvSpPr>
            <a:spLocks noGrp="1"/>
          </p:cNvSpPr>
          <p:nvPr>
            <p:ph type="sldNum" sz="quarter" idx="11"/>
          </p:nvPr>
        </p:nvSpPr>
        <p:spPr/>
        <p:txBody>
          <a:bodyPr/>
          <a:lstStyle/>
          <a:p>
            <a:fld id="{56C449F3-BD9D-48DC-BFF1-0F66671DA7C6}" type="slidenum">
              <a:rPr lang="de-DE" smtClean="0"/>
              <a:t>33</a:t>
            </a:fld>
            <a:endParaRPr lang="de-DE"/>
          </a:p>
        </p:txBody>
      </p:sp>
      <p:sp>
        <p:nvSpPr>
          <p:cNvPr id="7" name="Textplatzhalter 6">
            <a:extLst>
              <a:ext uri="{FF2B5EF4-FFF2-40B4-BE49-F238E27FC236}">
                <a16:creationId xmlns:a16="http://schemas.microsoft.com/office/drawing/2014/main" id="{3B05DC8E-C007-4713-B8A1-450312BC5F09}"/>
              </a:ext>
            </a:extLst>
          </p:cNvPr>
          <p:cNvSpPr>
            <a:spLocks noGrp="1"/>
          </p:cNvSpPr>
          <p:nvPr>
            <p:ph type="body" sz="quarter" idx="12"/>
          </p:nvPr>
        </p:nvSpPr>
        <p:spPr/>
        <p:txBody>
          <a:bodyPr/>
          <a:lstStyle/>
          <a:p>
            <a:r>
              <a:rPr lang="de-DE" dirty="0"/>
              <a:t>Auf den Punkt: Die Zukunft der </a:t>
            </a:r>
            <a:r>
              <a:rPr lang="de-DE" dirty="0" err="1"/>
              <a:t>bAV</a:t>
            </a:r>
            <a:r>
              <a:rPr lang="de-DE" dirty="0"/>
              <a:t> mit der </a:t>
            </a:r>
            <a:r>
              <a:rPr lang="de-DE" dirty="0" err="1"/>
              <a:t>boLZ</a:t>
            </a:r>
            <a:endParaRPr lang="de-DE" dirty="0"/>
          </a:p>
          <a:p>
            <a:endParaRPr lang="en-GB" dirty="0"/>
          </a:p>
        </p:txBody>
      </p:sp>
      <p:sp>
        <p:nvSpPr>
          <p:cNvPr id="32" name="Textfeld 31">
            <a:extLst>
              <a:ext uri="{FF2B5EF4-FFF2-40B4-BE49-F238E27FC236}">
                <a16:creationId xmlns:a16="http://schemas.microsoft.com/office/drawing/2014/main" id="{9CCF4FC6-2539-43E6-A76E-2EC95AA456B3}"/>
              </a:ext>
            </a:extLst>
          </p:cNvPr>
          <p:cNvSpPr txBox="1"/>
          <p:nvPr/>
        </p:nvSpPr>
        <p:spPr>
          <a:xfrm>
            <a:off x="4825931" y="4249552"/>
            <a:ext cx="840883" cy="377546"/>
          </a:xfrm>
          <a:prstGeom prst="rect">
            <a:avLst/>
          </a:prstGeom>
          <a:solidFill>
            <a:srgbClr val="FFFFFF"/>
          </a:solidFill>
        </p:spPr>
        <p:txBody>
          <a:bodyPr wrap="square" lIns="0" tIns="0" rIns="0" bIns="0" rtlCol="0" anchor="t" anchorCtr="0">
            <a:noAutofit/>
          </a:bodyPr>
          <a:lstStyle/>
          <a:p>
            <a:pPr marL="0" marR="0" lvl="0" indent="0" defTabSz="685745" eaLnBrk="1" fontAlgn="auto" latinLnBrk="0" hangingPunct="1">
              <a:lnSpc>
                <a:spcPct val="100000"/>
              </a:lnSpc>
              <a:spcBef>
                <a:spcPts val="0"/>
              </a:spcBef>
              <a:spcAft>
                <a:spcPts val="0"/>
              </a:spcAft>
              <a:buClrTx/>
              <a:buSzTx/>
              <a:buFontTx/>
              <a:buNone/>
              <a:tabLst/>
              <a:defRPr/>
            </a:pPr>
            <a:r>
              <a:rPr kumimoji="0" lang="de-DE" sz="2200" b="1" i="0" u="none" strike="noStrike" kern="0" cap="none" spc="0" normalizeH="0" baseline="0" noProof="0" dirty="0">
                <a:ln>
                  <a:noFill/>
                </a:ln>
                <a:solidFill>
                  <a:srgbClr val="00908D"/>
                </a:solidFill>
                <a:effectLst/>
                <a:uLnTx/>
                <a:uFillTx/>
              </a:rPr>
              <a:t>50%</a:t>
            </a:r>
          </a:p>
        </p:txBody>
      </p:sp>
      <p:sp>
        <p:nvSpPr>
          <p:cNvPr id="33" name="Rechteck 32">
            <a:extLst>
              <a:ext uri="{FF2B5EF4-FFF2-40B4-BE49-F238E27FC236}">
                <a16:creationId xmlns:a16="http://schemas.microsoft.com/office/drawing/2014/main" id="{17BB1A14-FF94-4824-A39E-389AA75BCE5B}"/>
              </a:ext>
            </a:extLst>
          </p:cNvPr>
          <p:cNvSpPr/>
          <p:nvPr/>
        </p:nvSpPr>
        <p:spPr>
          <a:xfrm>
            <a:off x="497582" y="2620566"/>
            <a:ext cx="5397891" cy="800110"/>
          </a:xfrm>
          <a:prstGeom prst="rect">
            <a:avLst/>
          </a:prstGeom>
          <a:solidFill>
            <a:schemeClr val="accent6"/>
          </a:solidFill>
          <a:ln>
            <a:noFill/>
          </a:ln>
        </p:spPr>
        <p:txBody>
          <a:bodyPr rot="0" spcFirstLastPara="0" vertOverflow="overflow" horzOverflow="overflow" vert="horz" wrap="square" lIns="81014" tIns="81014" rIns="81014" bIns="81014" numCol="1" spcCol="0" rtlCol="0" fromWordArt="0" anchor="t" anchorCtr="0" forceAA="0" compatLnSpc="1">
            <a:prstTxWarp prst="textNoShape">
              <a:avLst/>
            </a:prstTxWarp>
            <a:noAutofit/>
          </a:bodyPr>
          <a:lstStyle/>
          <a:p>
            <a:pPr marL="0" marR="0" lvl="0" indent="0" defTabSz="685745" eaLnBrk="1" fontAlgn="auto" latinLnBrk="0" hangingPunct="1">
              <a:lnSpc>
                <a:spcPct val="100000"/>
              </a:lnSpc>
              <a:spcBef>
                <a:spcPts val="75"/>
              </a:spcBef>
              <a:spcAft>
                <a:spcPts val="75"/>
              </a:spcAft>
              <a:buClrTx/>
              <a:buSzTx/>
              <a:buFontTx/>
              <a:buNone/>
              <a:tabLst/>
              <a:defRPr/>
            </a:pPr>
            <a:endParaRPr kumimoji="0" lang="en-GB" sz="1050" b="0" i="0" u="none" strike="noStrike" kern="0" cap="none" spc="0" normalizeH="0" baseline="0" noProof="0" dirty="0">
              <a:ln>
                <a:noFill/>
              </a:ln>
              <a:solidFill>
                <a:srgbClr val="FFFFFF"/>
              </a:solidFill>
              <a:effectLst/>
              <a:uLnTx/>
              <a:uFillTx/>
            </a:endParaRPr>
          </a:p>
        </p:txBody>
      </p:sp>
      <p:pic>
        <p:nvPicPr>
          <p:cNvPr id="34" name="Grafik 33">
            <a:extLst>
              <a:ext uri="{FF2B5EF4-FFF2-40B4-BE49-F238E27FC236}">
                <a16:creationId xmlns:a16="http://schemas.microsoft.com/office/drawing/2014/main" id="{1A2A9AD3-21F3-4508-B414-382BCD4B3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90" y="4861035"/>
            <a:ext cx="568795" cy="568795"/>
          </a:xfrm>
          <a:prstGeom prst="rect">
            <a:avLst/>
          </a:prstGeom>
        </p:spPr>
      </p:pic>
      <p:pic>
        <p:nvPicPr>
          <p:cNvPr id="35" name="Grafik 34">
            <a:extLst>
              <a:ext uri="{FF2B5EF4-FFF2-40B4-BE49-F238E27FC236}">
                <a16:creationId xmlns:a16="http://schemas.microsoft.com/office/drawing/2014/main" id="{BBB62F45-77E2-423E-9F47-4DB6C47565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697" y="4309592"/>
            <a:ext cx="568795" cy="568795"/>
          </a:xfrm>
          <a:prstGeom prst="rect">
            <a:avLst/>
          </a:prstGeom>
        </p:spPr>
      </p:pic>
      <p:sp>
        <p:nvSpPr>
          <p:cNvPr id="36" name="Rechteck 35">
            <a:extLst>
              <a:ext uri="{FF2B5EF4-FFF2-40B4-BE49-F238E27FC236}">
                <a16:creationId xmlns:a16="http://schemas.microsoft.com/office/drawing/2014/main" id="{521BBCCE-4C50-446E-8674-7C8399FE6D28}"/>
              </a:ext>
            </a:extLst>
          </p:cNvPr>
          <p:cNvSpPr/>
          <p:nvPr/>
        </p:nvSpPr>
        <p:spPr>
          <a:xfrm>
            <a:off x="416526" y="2685765"/>
            <a:ext cx="3879249" cy="523220"/>
          </a:xfrm>
          <a:prstGeom prst="rect">
            <a:avLst/>
          </a:prstGeom>
        </p:spPr>
        <p:txBody>
          <a:bodyPr wrap="square">
            <a:spAutoFit/>
          </a:bodyPr>
          <a:lstStyle/>
          <a:p>
            <a:pPr marL="135749" marR="0" lvl="0" indent="0" defTabSz="685745" eaLnBrk="1" fontAlgn="auto" latinLnBrk="0" hangingPunct="1">
              <a:lnSpc>
                <a:spcPct val="100000"/>
              </a:lnSpc>
              <a:spcBef>
                <a:spcPts val="75"/>
              </a:spcBef>
              <a:spcAft>
                <a:spcPts val="75"/>
              </a:spcAft>
              <a:buClrTx/>
              <a:buSzTx/>
              <a:buFontTx/>
              <a:buNone/>
              <a:tabLst/>
              <a:defRPr/>
            </a:pPr>
            <a:r>
              <a:rPr kumimoji="0" lang="de-DE" sz="1400" b="1" i="0" u="none" strike="noStrike" kern="0" cap="none" spc="0" normalizeH="0" baseline="0" noProof="0" dirty="0">
                <a:ln>
                  <a:noFill/>
                </a:ln>
                <a:solidFill>
                  <a:srgbClr val="003781"/>
                </a:solidFill>
                <a:effectLst/>
                <a:uLnTx/>
                <a:uFillTx/>
              </a:rPr>
              <a:t>Drei Garantieniveaus </a:t>
            </a:r>
            <a:r>
              <a:rPr kumimoji="0" lang="de-DE" sz="1400" b="0" i="0" u="none" strike="noStrike" kern="0" cap="none" spc="0" normalizeH="0" baseline="0" noProof="0" dirty="0">
                <a:ln>
                  <a:noFill/>
                </a:ln>
                <a:solidFill>
                  <a:srgbClr val="003781"/>
                </a:solidFill>
                <a:effectLst/>
                <a:uLnTx/>
                <a:uFillTx/>
              </a:rPr>
              <a:t>für eine zukunftsfähige Altersvorsorge über die </a:t>
            </a:r>
            <a:r>
              <a:rPr kumimoji="0" lang="de-DE" sz="1400" b="0" i="0" u="none" strike="noStrike" kern="0" cap="none" spc="0" normalizeH="0" baseline="0" noProof="0" dirty="0" err="1">
                <a:ln>
                  <a:noFill/>
                </a:ln>
                <a:solidFill>
                  <a:srgbClr val="003781"/>
                </a:solidFill>
                <a:effectLst/>
                <a:uLnTx/>
                <a:uFillTx/>
              </a:rPr>
              <a:t>bAV</a:t>
            </a:r>
            <a:r>
              <a:rPr kumimoji="0" lang="de-DE" sz="1400" b="0" i="0" u="none" strike="noStrike" kern="0" cap="none" spc="0" normalizeH="0" baseline="0" noProof="0" dirty="0">
                <a:ln>
                  <a:noFill/>
                </a:ln>
                <a:solidFill>
                  <a:srgbClr val="003781"/>
                </a:solidFill>
                <a:effectLst/>
                <a:uLnTx/>
                <a:uFillTx/>
              </a:rPr>
              <a:t>:</a:t>
            </a:r>
          </a:p>
        </p:txBody>
      </p:sp>
      <p:sp>
        <p:nvSpPr>
          <p:cNvPr id="37" name="Rechteck 36">
            <a:extLst>
              <a:ext uri="{FF2B5EF4-FFF2-40B4-BE49-F238E27FC236}">
                <a16:creationId xmlns:a16="http://schemas.microsoft.com/office/drawing/2014/main" id="{78497A06-311C-416B-A14A-EFE3C7518903}"/>
              </a:ext>
            </a:extLst>
          </p:cNvPr>
          <p:cNvSpPr/>
          <p:nvPr/>
        </p:nvSpPr>
        <p:spPr>
          <a:xfrm>
            <a:off x="299202" y="2222707"/>
            <a:ext cx="5510509" cy="307777"/>
          </a:xfrm>
          <a:prstGeom prst="rect">
            <a:avLst/>
          </a:prstGeom>
        </p:spPr>
        <p:txBody>
          <a:bodyPr wrap="square">
            <a:spAutoFit/>
          </a:bodyPr>
          <a:lstStyle/>
          <a:p>
            <a:pPr marL="135749" marR="0" lvl="0" indent="0" defTabSz="914499"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3781"/>
                </a:solidFill>
                <a:effectLst/>
                <a:uLnTx/>
                <a:uFillTx/>
              </a:rPr>
              <a:t>Attraktive Renditechancen, dabei sicher und zuverlässig,…</a:t>
            </a:r>
          </a:p>
        </p:txBody>
      </p:sp>
      <p:sp>
        <p:nvSpPr>
          <p:cNvPr id="38" name="Rechteck 37">
            <a:extLst>
              <a:ext uri="{FF2B5EF4-FFF2-40B4-BE49-F238E27FC236}">
                <a16:creationId xmlns:a16="http://schemas.microsoft.com/office/drawing/2014/main" id="{4A5FDBAA-E646-4BA1-949F-3D06A43D124D}"/>
              </a:ext>
            </a:extLst>
          </p:cNvPr>
          <p:cNvSpPr/>
          <p:nvPr/>
        </p:nvSpPr>
        <p:spPr>
          <a:xfrm>
            <a:off x="6683950" y="2140158"/>
            <a:ext cx="4982021" cy="523220"/>
          </a:xfrm>
          <a:prstGeom prst="rect">
            <a:avLst/>
          </a:prstGeom>
        </p:spPr>
        <p:txBody>
          <a:bodyPr wrap="square">
            <a:spAutoFit/>
          </a:bodyPr>
          <a:lstStyle/>
          <a:p>
            <a:pPr marL="0" marR="0" lvl="0" indent="0" defTabSz="914499" eaLnBrk="1" fontAlgn="auto" latinLnBrk="0" hangingPunct="1">
              <a:lnSpc>
                <a:spcPct val="100000"/>
              </a:lnSpc>
              <a:spcBef>
                <a:spcPts val="75"/>
              </a:spcBef>
              <a:spcAft>
                <a:spcPts val="75"/>
              </a:spcAft>
              <a:buClrTx/>
              <a:buSzTx/>
              <a:buFontTx/>
              <a:buNone/>
              <a:tabLst/>
              <a:defRPr/>
            </a:pPr>
            <a:r>
              <a:rPr kumimoji="0" lang="de-DE" sz="1400" b="1" i="0" u="none" strike="noStrike" kern="0" cap="none" spc="0" normalizeH="0" baseline="0" noProof="0" dirty="0">
                <a:ln>
                  <a:noFill/>
                </a:ln>
                <a:solidFill>
                  <a:srgbClr val="003781"/>
                </a:solidFill>
                <a:effectLst/>
                <a:uLnTx/>
                <a:uFillTx/>
              </a:rPr>
              <a:t>…s</a:t>
            </a:r>
            <a:r>
              <a:rPr kumimoji="0" lang="de-DE" sz="1400" b="1" i="0" u="none" strike="noStrike" kern="0" cap="none" spc="0" normalizeH="0" baseline="0" noProof="0" dirty="0" err="1">
                <a:ln>
                  <a:noFill/>
                </a:ln>
                <a:solidFill>
                  <a:srgbClr val="003781"/>
                </a:solidFill>
                <a:effectLst/>
                <a:uLnTx/>
                <a:uFillTx/>
              </a:rPr>
              <a:t>ind</a:t>
            </a:r>
            <a:r>
              <a:rPr kumimoji="0" lang="de-DE" sz="1400" b="1" i="0" u="none" strike="noStrike" kern="0" cap="none" spc="0" normalizeH="0" baseline="0" noProof="0" dirty="0">
                <a:ln>
                  <a:noFill/>
                </a:ln>
                <a:solidFill>
                  <a:srgbClr val="003781"/>
                </a:solidFill>
                <a:effectLst/>
                <a:uLnTx/>
                <a:uFillTx/>
              </a:rPr>
              <a:t> nur im Rahmen einer beitragsorientierten Leistungszusage (</a:t>
            </a:r>
            <a:r>
              <a:rPr kumimoji="0" lang="de-DE" sz="1400" b="1" i="0" u="none" strike="noStrike" kern="0" cap="none" spc="0" normalizeH="0" baseline="0" noProof="0" dirty="0" err="1">
                <a:ln>
                  <a:noFill/>
                </a:ln>
                <a:solidFill>
                  <a:srgbClr val="003781"/>
                </a:solidFill>
                <a:effectLst/>
                <a:uLnTx/>
                <a:uFillTx/>
              </a:rPr>
              <a:t>boLZ</a:t>
            </a:r>
            <a:r>
              <a:rPr kumimoji="0" lang="de-DE" sz="1400" b="1" i="0" u="none" strike="noStrike" kern="0" cap="none" spc="0" normalizeH="0" baseline="0" noProof="0" dirty="0">
                <a:ln>
                  <a:noFill/>
                </a:ln>
                <a:solidFill>
                  <a:srgbClr val="003781"/>
                </a:solidFill>
                <a:effectLst/>
                <a:uLnTx/>
                <a:uFillTx/>
              </a:rPr>
              <a:t>) möglich.</a:t>
            </a:r>
          </a:p>
        </p:txBody>
      </p:sp>
      <p:sp>
        <p:nvSpPr>
          <p:cNvPr id="39" name="Rechteck 38">
            <a:extLst>
              <a:ext uri="{FF2B5EF4-FFF2-40B4-BE49-F238E27FC236}">
                <a16:creationId xmlns:a16="http://schemas.microsoft.com/office/drawing/2014/main" id="{C128178E-F8E9-44B6-8443-E3C47C31D045}"/>
              </a:ext>
            </a:extLst>
          </p:cNvPr>
          <p:cNvSpPr/>
          <p:nvPr/>
        </p:nvSpPr>
        <p:spPr>
          <a:xfrm>
            <a:off x="6622585" y="2858095"/>
            <a:ext cx="5089990" cy="2677656"/>
          </a:xfrm>
          <a:prstGeom prst="rect">
            <a:avLst/>
          </a:prstGeom>
        </p:spPr>
        <p:txBody>
          <a:bodyPr wrap="square">
            <a:spAutoFit/>
          </a:bodyPr>
          <a:lstStyle/>
          <a:p>
            <a:pPr marL="135018" marR="0" lvl="0" indent="-135018" defTabSz="68574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0" cap="none" spc="0" normalizeH="0" baseline="0" noProof="0" dirty="0">
                <a:ln>
                  <a:noFill/>
                </a:ln>
                <a:solidFill>
                  <a:srgbClr val="003781"/>
                </a:solidFill>
                <a:effectLst/>
                <a:uLnTx/>
                <a:uFillTx/>
              </a:rPr>
              <a:t>Zeitgemäße Garantien eröffnen attraktive Renditen: damit höhere Chancen auf </a:t>
            </a:r>
            <a:r>
              <a:rPr kumimoji="0" lang="de-DE" sz="1400" b="1" i="0" u="none" strike="noStrike" kern="0" cap="none" spc="0" normalizeH="0" baseline="0" noProof="0" dirty="0">
                <a:ln>
                  <a:noFill/>
                </a:ln>
                <a:solidFill>
                  <a:srgbClr val="003781"/>
                </a:solidFill>
                <a:effectLst/>
                <a:uLnTx/>
                <a:uFillTx/>
              </a:rPr>
              <a:t>höheres Gesamtkapital </a:t>
            </a:r>
            <a:r>
              <a:rPr kumimoji="0" lang="de-DE" sz="1400" b="0" i="0" u="none" strike="noStrike" kern="0" cap="none" spc="0" normalizeH="0" baseline="0" noProof="0" dirty="0">
                <a:ln>
                  <a:noFill/>
                </a:ln>
                <a:solidFill>
                  <a:srgbClr val="003781"/>
                </a:solidFill>
                <a:effectLst/>
                <a:uLnTx/>
                <a:uFillTx/>
              </a:rPr>
              <a:t>und somit </a:t>
            </a:r>
            <a:r>
              <a:rPr kumimoji="0" lang="de-DE" sz="1400" b="1" i="0" u="none" strike="noStrike" kern="0" cap="none" spc="0" normalizeH="0" baseline="0" noProof="0" dirty="0">
                <a:ln>
                  <a:noFill/>
                </a:ln>
                <a:solidFill>
                  <a:srgbClr val="003781"/>
                </a:solidFill>
                <a:effectLst/>
                <a:uLnTx/>
                <a:uFillTx/>
              </a:rPr>
              <a:t>höhere Rente</a:t>
            </a:r>
            <a:r>
              <a:rPr kumimoji="0" lang="de-DE" sz="1400" b="0" i="0" u="none" strike="noStrike" kern="0" cap="none" spc="0" normalizeH="0" baseline="0" noProof="0" dirty="0">
                <a:ln>
                  <a:noFill/>
                </a:ln>
                <a:solidFill>
                  <a:srgbClr val="003781"/>
                </a:solidFill>
                <a:effectLst/>
                <a:uLnTx/>
                <a:uFillTx/>
              </a:rPr>
              <a:t>, dazu Sicherungsvermögen als stabile Basis</a:t>
            </a:r>
          </a:p>
          <a:p>
            <a:pPr marL="135018" marR="0" lvl="0" indent="-135018" defTabSz="68574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0" cap="none" spc="0" normalizeH="0" baseline="0" noProof="0" dirty="0">
                <a:ln>
                  <a:noFill/>
                </a:ln>
                <a:solidFill>
                  <a:srgbClr val="003781"/>
                </a:solidFill>
                <a:effectLst/>
                <a:uLnTx/>
                <a:uFillTx/>
              </a:rPr>
              <a:t>Dynamische Garantieerhöhung </a:t>
            </a:r>
            <a:r>
              <a:rPr kumimoji="0" lang="de-DE" sz="1400" b="0" i="0" u="none" strike="noStrike" kern="0" cap="none" spc="0" normalizeH="0" baseline="0" noProof="0" dirty="0">
                <a:ln>
                  <a:noFill/>
                </a:ln>
                <a:solidFill>
                  <a:srgbClr val="003781"/>
                </a:solidFill>
                <a:effectLst/>
                <a:uLnTx/>
                <a:uFillTx/>
              </a:rPr>
              <a:t>dämpft Schwankungen nochmals ab</a:t>
            </a:r>
            <a:endParaRPr kumimoji="0" lang="de-DE" sz="1400" b="1" i="0" u="none" strike="noStrike" kern="0" cap="none" spc="0" normalizeH="0" baseline="0" noProof="0" dirty="0">
              <a:ln>
                <a:noFill/>
              </a:ln>
              <a:solidFill>
                <a:srgbClr val="003781"/>
              </a:solidFill>
              <a:effectLst/>
              <a:uLnTx/>
              <a:uFillTx/>
              <a:sym typeface="Wingdings" panose="05000000000000000000" pitchFamily="2" charset="2"/>
            </a:endParaRPr>
          </a:p>
          <a:p>
            <a:pPr marL="135018" marR="0" lvl="0" indent="-135018" defTabSz="68574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0" cap="none" spc="0" normalizeH="0" baseline="0" noProof="0" dirty="0">
                <a:ln>
                  <a:noFill/>
                </a:ln>
                <a:solidFill>
                  <a:srgbClr val="003781"/>
                </a:solidFill>
                <a:effectLst/>
                <a:uLnTx/>
                <a:uFillTx/>
                <a:sym typeface="Wingdings" panose="05000000000000000000" pitchFamily="2" charset="2"/>
              </a:rPr>
              <a:t>Produktvariante InvestFlex Green </a:t>
            </a:r>
            <a:r>
              <a:rPr kumimoji="0" lang="de-DE" sz="1400" b="0" i="0" u="none" strike="noStrike" kern="0" cap="none" spc="0" normalizeH="0" baseline="0" noProof="0" dirty="0">
                <a:ln>
                  <a:noFill/>
                </a:ln>
                <a:solidFill>
                  <a:srgbClr val="003781"/>
                </a:solidFill>
                <a:effectLst/>
                <a:uLnTx/>
                <a:uFillTx/>
                <a:sym typeface="Wingdings" panose="05000000000000000000" pitchFamily="2" charset="2"/>
              </a:rPr>
              <a:t>mit ausschließlich nachhaltigen Fonds/ETFs wählbar</a:t>
            </a:r>
          </a:p>
          <a:p>
            <a:pPr marL="135018" marR="0" lvl="0" indent="-135018" defTabSz="68574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0" cap="none" spc="0" normalizeH="0" baseline="0" noProof="0" dirty="0">
                <a:ln>
                  <a:noFill/>
                </a:ln>
                <a:solidFill>
                  <a:srgbClr val="003781"/>
                </a:solidFill>
                <a:effectLst/>
                <a:uLnTx/>
                <a:uFillTx/>
                <a:sym typeface="Wingdings" panose="05000000000000000000" pitchFamily="2" charset="2"/>
              </a:rPr>
              <a:t>Garantierte Mindestrente bietet </a:t>
            </a:r>
            <a:r>
              <a:rPr kumimoji="0" lang="de-DE" sz="1400" b="1" i="0" u="none" strike="noStrike" kern="0" cap="none" spc="0" normalizeH="0" baseline="0" noProof="0" dirty="0">
                <a:ln>
                  <a:noFill/>
                </a:ln>
                <a:solidFill>
                  <a:srgbClr val="003781"/>
                </a:solidFill>
                <a:effectLst/>
                <a:uLnTx/>
                <a:uFillTx/>
                <a:sym typeface="Wingdings" panose="05000000000000000000" pitchFamily="2" charset="2"/>
              </a:rPr>
              <a:t>Planungssicherheit</a:t>
            </a:r>
          </a:p>
          <a:p>
            <a:pPr marL="135018" marR="0" lvl="0" indent="-135018" defTabSz="68574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0" cap="none" spc="0" normalizeH="0" baseline="0" noProof="0" dirty="0">
                <a:ln>
                  <a:noFill/>
                </a:ln>
                <a:solidFill>
                  <a:srgbClr val="003781"/>
                </a:solidFill>
                <a:effectLst/>
                <a:uLnTx/>
                <a:uFillTx/>
                <a:sym typeface="Wingdings" panose="05000000000000000000" pitchFamily="2" charset="2"/>
              </a:rPr>
              <a:t>Höhere </a:t>
            </a:r>
            <a:r>
              <a:rPr kumimoji="0" lang="de-DE" sz="1400" b="1" i="0" u="none" strike="noStrike" kern="0" cap="none" spc="0" normalizeH="0" baseline="0" noProof="0" dirty="0">
                <a:ln>
                  <a:noFill/>
                </a:ln>
                <a:solidFill>
                  <a:srgbClr val="003781"/>
                </a:solidFill>
                <a:effectLst/>
                <a:uLnTx/>
                <a:uFillTx/>
              </a:rPr>
              <a:t>Rentensteigerungssätze </a:t>
            </a:r>
            <a:r>
              <a:rPr kumimoji="0" lang="de-DE" sz="1400" b="0" i="0" u="none" strike="noStrike" kern="0" cap="none" spc="0" normalizeH="0" baseline="0" noProof="0" dirty="0">
                <a:ln>
                  <a:noFill/>
                </a:ln>
                <a:solidFill>
                  <a:srgbClr val="003781"/>
                </a:solidFill>
                <a:effectLst/>
                <a:uLnTx/>
                <a:uFillTx/>
              </a:rPr>
              <a:t>bei der Zusatzrente</a:t>
            </a:r>
          </a:p>
          <a:p>
            <a:pPr marL="135018" marR="0" lvl="0" indent="-135018" defTabSz="685745"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0" cap="none" spc="0" normalizeH="0" baseline="0" noProof="0" dirty="0">
                <a:ln>
                  <a:noFill/>
                </a:ln>
                <a:solidFill>
                  <a:srgbClr val="003781"/>
                </a:solidFill>
                <a:effectLst/>
                <a:uLnTx/>
                <a:uFillTx/>
              </a:rPr>
              <a:t>Anpassungsprüfpflicht erfüllt </a:t>
            </a:r>
            <a:r>
              <a:rPr kumimoji="0" lang="de-DE" sz="1400" b="0" i="0" u="none" strike="noStrike" kern="0" cap="none" spc="0" normalizeH="0" baseline="0" noProof="0" dirty="0">
                <a:ln>
                  <a:noFill/>
                </a:ln>
                <a:solidFill>
                  <a:srgbClr val="003781"/>
                </a:solidFill>
                <a:effectLst/>
                <a:uLnTx/>
                <a:uFillTx/>
              </a:rPr>
              <a:t>bei Direktversicherung, wenn sämtliche</a:t>
            </a:r>
            <a:r>
              <a:rPr kumimoji="0" lang="de-DE" altLang="de-DE" sz="1400" b="0" i="0" u="none" strike="noStrike" kern="0" cap="none" spc="0" normalizeH="0" baseline="0" noProof="0" dirty="0">
                <a:ln>
                  <a:noFill/>
                </a:ln>
                <a:solidFill>
                  <a:srgbClr val="003781"/>
                </a:solidFill>
                <a:effectLst/>
                <a:uLnTx/>
                <a:uFillTx/>
              </a:rPr>
              <a:t> Überschussanteile wie bei der Zusatzrente zur Erhöhung der laufenden Leistungen verwendet werden</a:t>
            </a:r>
            <a:endParaRPr kumimoji="0" lang="de-DE" sz="1400" b="0" i="0" u="none" strike="noStrike" kern="0" cap="none" spc="0" normalizeH="0" baseline="0" noProof="0" dirty="0">
              <a:ln>
                <a:noFill/>
              </a:ln>
              <a:solidFill>
                <a:srgbClr val="003781"/>
              </a:solidFill>
              <a:effectLst/>
              <a:uLnTx/>
              <a:uFillTx/>
            </a:endParaRPr>
          </a:p>
        </p:txBody>
      </p:sp>
      <p:sp>
        <p:nvSpPr>
          <p:cNvPr id="40" name="Rechteck 39">
            <a:extLst>
              <a:ext uri="{FF2B5EF4-FFF2-40B4-BE49-F238E27FC236}">
                <a16:creationId xmlns:a16="http://schemas.microsoft.com/office/drawing/2014/main" id="{38033853-B876-41D1-8C06-1AA17A3C20AE}"/>
              </a:ext>
            </a:extLst>
          </p:cNvPr>
          <p:cNvSpPr/>
          <p:nvPr/>
        </p:nvSpPr>
        <p:spPr>
          <a:xfrm>
            <a:off x="6683950" y="2648956"/>
            <a:ext cx="4982021" cy="307777"/>
          </a:xfrm>
          <a:prstGeom prst="rect">
            <a:avLst/>
          </a:prstGeom>
        </p:spPr>
        <p:txBody>
          <a:bodyPr wrap="square">
            <a:spAutoFit/>
          </a:bodyPr>
          <a:lstStyle/>
          <a:p>
            <a:pPr marL="0" marR="0" lvl="0" indent="0" defTabSz="914499" eaLnBrk="1" fontAlgn="auto" latinLnBrk="0" hangingPunct="1">
              <a:lnSpc>
                <a:spcPct val="100000"/>
              </a:lnSpc>
              <a:spcBef>
                <a:spcPts val="75"/>
              </a:spcBef>
              <a:spcAft>
                <a:spcPts val="75"/>
              </a:spcAft>
              <a:buClrTx/>
              <a:buSzTx/>
              <a:buFontTx/>
              <a:buNone/>
              <a:tabLst/>
              <a:defRPr/>
            </a:pPr>
            <a:r>
              <a:rPr kumimoji="0" lang="de-DE" sz="1400" b="1" i="0" u="none" strike="noStrike" kern="0" cap="none" spc="0" normalizeH="0" baseline="0" noProof="0" dirty="0">
                <a:ln>
                  <a:noFill/>
                </a:ln>
                <a:solidFill>
                  <a:srgbClr val="003781"/>
                </a:solidFill>
                <a:effectLst/>
                <a:uLnTx/>
                <a:uFillTx/>
              </a:rPr>
              <a:t>Für die </a:t>
            </a:r>
            <a:r>
              <a:rPr kumimoji="0" lang="de-DE" sz="1400" b="1" i="0" u="none" strike="noStrike" kern="0" cap="none" spc="0" normalizeH="0" baseline="0" noProof="0" dirty="0" err="1">
                <a:ln>
                  <a:noFill/>
                </a:ln>
                <a:solidFill>
                  <a:srgbClr val="003781"/>
                </a:solidFill>
                <a:effectLst/>
                <a:uLnTx/>
                <a:uFillTx/>
              </a:rPr>
              <a:t>boLZ</a:t>
            </a:r>
            <a:r>
              <a:rPr kumimoji="0" lang="de-DE" sz="1400" b="1" i="0" u="none" strike="noStrike" kern="0" cap="none" spc="0" normalizeH="0" baseline="0" noProof="0" dirty="0">
                <a:ln>
                  <a:noFill/>
                </a:ln>
                <a:solidFill>
                  <a:srgbClr val="003781"/>
                </a:solidFill>
                <a:effectLst/>
                <a:uLnTx/>
                <a:uFillTx/>
              </a:rPr>
              <a:t> mit Zusatzrente gilt: </a:t>
            </a:r>
          </a:p>
        </p:txBody>
      </p:sp>
      <p:grpSp>
        <p:nvGrpSpPr>
          <p:cNvPr id="41" name="Gruppieren 40">
            <a:extLst>
              <a:ext uri="{FF2B5EF4-FFF2-40B4-BE49-F238E27FC236}">
                <a16:creationId xmlns:a16="http://schemas.microsoft.com/office/drawing/2014/main" id="{BCE51AC7-C176-4DC4-97A2-917E702C28F7}"/>
              </a:ext>
            </a:extLst>
          </p:cNvPr>
          <p:cNvGrpSpPr/>
          <p:nvPr/>
        </p:nvGrpSpPr>
        <p:grpSpPr>
          <a:xfrm>
            <a:off x="1437652" y="4315707"/>
            <a:ext cx="615081" cy="693019"/>
            <a:chOff x="1160129" y="4377435"/>
            <a:chExt cx="935056" cy="1053538"/>
          </a:xfrm>
        </p:grpSpPr>
        <p:pic>
          <p:nvPicPr>
            <p:cNvPr id="42" name="Grafik 41">
              <a:extLst>
                <a:ext uri="{FF2B5EF4-FFF2-40B4-BE49-F238E27FC236}">
                  <a16:creationId xmlns:a16="http://schemas.microsoft.com/office/drawing/2014/main" id="{DD2C7639-1CAD-4820-B8FA-9ACE84D634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0129" y="4377435"/>
              <a:ext cx="869750" cy="864692"/>
            </a:xfrm>
            <a:prstGeom prst="rect">
              <a:avLst/>
            </a:prstGeom>
          </p:spPr>
        </p:pic>
        <p:pic>
          <p:nvPicPr>
            <p:cNvPr id="43" name="Grafik 42">
              <a:extLst>
                <a:ext uri="{FF2B5EF4-FFF2-40B4-BE49-F238E27FC236}">
                  <a16:creationId xmlns:a16="http://schemas.microsoft.com/office/drawing/2014/main" id="{451CAC84-6CD1-4A29-9E41-9AED9E98865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654753" y="4990541"/>
              <a:ext cx="440432" cy="440432"/>
            </a:xfrm>
            <a:prstGeom prst="rect">
              <a:avLst/>
            </a:prstGeom>
          </p:spPr>
        </p:pic>
      </p:grpSp>
      <p:sp>
        <p:nvSpPr>
          <p:cNvPr id="44" name="Rechteck 43">
            <a:extLst>
              <a:ext uri="{FF2B5EF4-FFF2-40B4-BE49-F238E27FC236}">
                <a16:creationId xmlns:a16="http://schemas.microsoft.com/office/drawing/2014/main" id="{B7B027C1-FAE5-443E-B1A4-C87F52819AAE}"/>
              </a:ext>
            </a:extLst>
          </p:cNvPr>
          <p:cNvSpPr/>
          <p:nvPr/>
        </p:nvSpPr>
        <p:spPr>
          <a:xfrm>
            <a:off x="430165" y="3748262"/>
            <a:ext cx="1638736" cy="523220"/>
          </a:xfrm>
          <a:prstGeom prst="rect">
            <a:avLst/>
          </a:prstGeom>
        </p:spPr>
        <p:txBody>
          <a:bodyPr wrap="square">
            <a:spAutoFit/>
          </a:bodyPr>
          <a:lstStyle/>
          <a:p>
            <a:pPr marL="0" marR="0" lvl="0" indent="0" defTabSz="685745"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3781"/>
                </a:solidFill>
                <a:effectLst/>
                <a:uLnTx/>
                <a:uFillTx/>
              </a:rPr>
              <a:t>Chancen des Kapitalmarktes</a:t>
            </a:r>
            <a:endParaRPr kumimoji="0" lang="en-GB" sz="1400" b="0" i="0" u="none" strike="noStrike" kern="0" cap="none" spc="0" normalizeH="0" baseline="0" noProof="0" dirty="0">
              <a:ln>
                <a:noFill/>
              </a:ln>
              <a:solidFill>
                <a:srgbClr val="FFFFFF"/>
              </a:solidFill>
              <a:effectLst/>
              <a:uLnTx/>
              <a:uFillTx/>
            </a:endParaRPr>
          </a:p>
        </p:txBody>
      </p:sp>
      <p:sp>
        <p:nvSpPr>
          <p:cNvPr id="45" name="Rechteck 44">
            <a:extLst>
              <a:ext uri="{FF2B5EF4-FFF2-40B4-BE49-F238E27FC236}">
                <a16:creationId xmlns:a16="http://schemas.microsoft.com/office/drawing/2014/main" id="{697DF8DA-4298-45AD-BBFD-FA0C0EECF537}"/>
              </a:ext>
            </a:extLst>
          </p:cNvPr>
          <p:cNvSpPr/>
          <p:nvPr/>
        </p:nvSpPr>
        <p:spPr>
          <a:xfrm>
            <a:off x="3457575" y="3817201"/>
            <a:ext cx="2188687" cy="307777"/>
          </a:xfrm>
          <a:prstGeom prst="rect">
            <a:avLst/>
          </a:prstGeom>
        </p:spPr>
        <p:txBody>
          <a:bodyPr wrap="square">
            <a:spAutoFit/>
          </a:bodyPr>
          <a:lstStyle/>
          <a:p>
            <a:pPr marL="0" marR="0" lvl="0" indent="0" defTabSz="685745"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3781"/>
                </a:solidFill>
                <a:effectLst/>
                <a:uLnTx/>
                <a:uFillTx/>
              </a:rPr>
              <a:t>Sicherungsvermögen</a:t>
            </a:r>
            <a:endParaRPr kumimoji="0" lang="en-GB" sz="1400" b="0" i="0" u="none" strike="noStrike" kern="0" cap="none" spc="0" normalizeH="0" baseline="0" noProof="0" dirty="0">
              <a:ln>
                <a:noFill/>
              </a:ln>
              <a:solidFill>
                <a:srgbClr val="FFFFFF"/>
              </a:solidFill>
              <a:effectLst/>
              <a:uLnTx/>
              <a:uFillTx/>
            </a:endParaRPr>
          </a:p>
        </p:txBody>
      </p:sp>
      <p:grpSp>
        <p:nvGrpSpPr>
          <p:cNvPr id="46" name="Gruppieren 45">
            <a:extLst>
              <a:ext uri="{FF2B5EF4-FFF2-40B4-BE49-F238E27FC236}">
                <a16:creationId xmlns:a16="http://schemas.microsoft.com/office/drawing/2014/main" id="{79DEB189-7A68-4C14-9CE9-879981A157E6}"/>
              </a:ext>
            </a:extLst>
          </p:cNvPr>
          <p:cNvGrpSpPr>
            <a:grpSpLocks noChangeAspect="1"/>
          </p:cNvGrpSpPr>
          <p:nvPr/>
        </p:nvGrpSpPr>
        <p:grpSpPr>
          <a:xfrm>
            <a:off x="2544769" y="3806452"/>
            <a:ext cx="328490" cy="328490"/>
            <a:chOff x="3340325" y="5189250"/>
            <a:chExt cx="328528" cy="328528"/>
          </a:xfrm>
          <a:solidFill>
            <a:srgbClr val="003781"/>
          </a:solidFill>
        </p:grpSpPr>
        <p:sp>
          <p:nvSpPr>
            <p:cNvPr id="47" name="Freihandform 1356">
              <a:extLst>
                <a:ext uri="{FF2B5EF4-FFF2-40B4-BE49-F238E27FC236}">
                  <a16:creationId xmlns:a16="http://schemas.microsoft.com/office/drawing/2014/main" id="{C6A9A3E3-07F5-4572-80E8-217064027079}"/>
                </a:ext>
              </a:extLst>
            </p:cNvPr>
            <p:cNvSpPr/>
            <p:nvPr/>
          </p:nvSpPr>
          <p:spPr>
            <a:xfrm>
              <a:off x="3340325"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71447" tIns="35723" rIns="71447" bIns="35723" anchor="ctr" anchorCtr="1" compatLnSpc="0"/>
            <a:lstStyle/>
            <a:p>
              <a:pPr defTabSz="685745" hangingPunct="0">
                <a:defRPr/>
              </a:pPr>
              <a:endParaRPr lang="de-DE" sz="1429" kern="0">
                <a:solidFill>
                  <a:srgbClr val="003781"/>
                </a:solidFill>
                <a:ea typeface="Arial Unicode MS" pitchFamily="2"/>
                <a:cs typeface="Arial Unicode MS" pitchFamily="2"/>
              </a:endParaRPr>
            </a:p>
          </p:txBody>
        </p:sp>
        <p:sp>
          <p:nvSpPr>
            <p:cNvPr id="48" name="Freihandform 1357">
              <a:extLst>
                <a:ext uri="{FF2B5EF4-FFF2-40B4-BE49-F238E27FC236}">
                  <a16:creationId xmlns:a16="http://schemas.microsoft.com/office/drawing/2014/main" id="{51C31BAA-A1BC-4902-B2D7-50EA87501C92}"/>
                </a:ext>
              </a:extLst>
            </p:cNvPr>
            <p:cNvSpPr/>
            <p:nvPr/>
          </p:nvSpPr>
          <p:spPr>
            <a:xfrm>
              <a:off x="3405751" y="5254909"/>
              <a:ext cx="196977" cy="196745"/>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grpFill/>
            <a:ln cap="flat">
              <a:noFill/>
              <a:prstDash val="solid"/>
            </a:ln>
          </p:spPr>
          <p:txBody>
            <a:bodyPr vert="horz" wrap="none" lIns="71447" tIns="35723" rIns="71447" bIns="35723" anchor="ctr" anchorCtr="1" compatLnSpc="0"/>
            <a:lstStyle/>
            <a:p>
              <a:pPr defTabSz="685745" hangingPunct="0">
                <a:defRPr/>
              </a:pPr>
              <a:endParaRPr lang="de-DE" sz="1429" kern="0">
                <a:solidFill>
                  <a:srgbClr val="003781"/>
                </a:solidFill>
                <a:ea typeface="Arial Unicode MS" pitchFamily="2"/>
                <a:cs typeface="Arial Unicode MS" pitchFamily="2"/>
              </a:endParaRPr>
            </a:p>
          </p:txBody>
        </p:sp>
      </p:grpSp>
      <p:grpSp>
        <p:nvGrpSpPr>
          <p:cNvPr id="49" name="Gruppieren 48">
            <a:extLst>
              <a:ext uri="{FF2B5EF4-FFF2-40B4-BE49-F238E27FC236}">
                <a16:creationId xmlns:a16="http://schemas.microsoft.com/office/drawing/2014/main" id="{3FC38260-21A3-4E5C-B5CB-B43680369272}"/>
              </a:ext>
            </a:extLst>
          </p:cNvPr>
          <p:cNvGrpSpPr/>
          <p:nvPr/>
        </p:nvGrpSpPr>
        <p:grpSpPr>
          <a:xfrm>
            <a:off x="6203950" y="2166849"/>
            <a:ext cx="408282" cy="408282"/>
            <a:chOff x="4572794" y="1866803"/>
            <a:chExt cx="322190" cy="322190"/>
          </a:xfrm>
        </p:grpSpPr>
        <p:sp>
          <p:nvSpPr>
            <p:cNvPr id="50" name="Ellipse 49">
              <a:extLst>
                <a:ext uri="{FF2B5EF4-FFF2-40B4-BE49-F238E27FC236}">
                  <a16:creationId xmlns:a16="http://schemas.microsoft.com/office/drawing/2014/main" id="{8B39045D-C855-425A-BD62-A99C2CEC26C3}"/>
                </a:ext>
              </a:extLst>
            </p:cNvPr>
            <p:cNvSpPr/>
            <p:nvPr/>
          </p:nvSpPr>
          <p:spPr>
            <a:xfrm>
              <a:off x="4572794" y="1866803"/>
              <a:ext cx="322190" cy="322190"/>
            </a:xfrm>
            <a:prstGeom prst="ellipse">
              <a:avLst/>
            </a:prstGeom>
            <a:solidFill>
              <a:srgbClr val="122B54"/>
            </a:solidFill>
            <a:ln>
              <a:noFill/>
            </a:ln>
          </p:spPr>
          <p:txBody>
            <a:bodyPr rot="0" spcFirstLastPara="0" vertOverflow="overflow" horzOverflow="overflow" vert="horz" wrap="square" lIns="81014" tIns="81014" rIns="81014" bIns="81014" numCol="1" spcCol="0" rtlCol="0" fromWordArt="0" anchor="ctr" anchorCtr="0" forceAA="0" compatLnSpc="1">
              <a:prstTxWarp prst="textNoShape">
                <a:avLst/>
              </a:prstTxWarp>
              <a:noAutofit/>
            </a:bodyPr>
            <a:lstStyle/>
            <a:p>
              <a:pPr marL="0" marR="0" lvl="0" indent="0" algn="ctr" defTabSz="914499" eaLnBrk="1" fontAlgn="auto" latinLnBrk="0" hangingPunct="1">
                <a:lnSpc>
                  <a:spcPct val="100000"/>
                </a:lnSpc>
                <a:spcBef>
                  <a:spcPts val="75"/>
                </a:spcBef>
                <a:spcAft>
                  <a:spcPts val="75"/>
                </a:spcAft>
                <a:buClrTx/>
                <a:buSzTx/>
                <a:buFontTx/>
                <a:buNone/>
                <a:tabLst/>
                <a:defRPr/>
              </a:pPr>
              <a:endParaRPr kumimoji="0" lang="de-DE" sz="1800" b="0" i="0" u="none" strike="noStrike" kern="0" cap="none" spc="0" normalizeH="0" baseline="0" noProof="0" dirty="0">
                <a:ln>
                  <a:noFill/>
                </a:ln>
                <a:solidFill>
                  <a:srgbClr val="FFFFFF"/>
                </a:solidFill>
                <a:effectLst/>
                <a:uLnTx/>
                <a:uFillTx/>
              </a:endParaRPr>
            </a:p>
          </p:txBody>
        </p:sp>
        <p:sp>
          <p:nvSpPr>
            <p:cNvPr id="51" name="Freihandform 1357">
              <a:extLst>
                <a:ext uri="{FF2B5EF4-FFF2-40B4-BE49-F238E27FC236}">
                  <a16:creationId xmlns:a16="http://schemas.microsoft.com/office/drawing/2014/main" id="{F4DEBDA0-C66F-4521-904A-A48F01B53586}"/>
                </a:ext>
              </a:extLst>
            </p:cNvPr>
            <p:cNvSpPr/>
            <p:nvPr/>
          </p:nvSpPr>
          <p:spPr>
            <a:xfrm>
              <a:off x="4635412" y="1919496"/>
              <a:ext cx="196954" cy="196722"/>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solidFill>
              <a:srgbClr val="FFFFFF"/>
            </a:solidFill>
            <a:ln cap="flat">
              <a:noFill/>
              <a:prstDash val="solid"/>
            </a:ln>
          </p:spPr>
          <p:txBody>
            <a:bodyPr vert="horz" wrap="none" lIns="71447" tIns="35723" rIns="71447" bIns="35723" anchor="ctr" anchorCtr="1" compatLnSpc="0"/>
            <a:lstStyle/>
            <a:p>
              <a:pPr marL="0" marR="0" lvl="0" indent="0" defTabSz="685745" eaLnBrk="1" fontAlgn="auto" latinLnBrk="0" hangingPunct="0">
                <a:lnSpc>
                  <a:spcPct val="100000"/>
                </a:lnSpc>
                <a:spcBef>
                  <a:spcPts val="0"/>
                </a:spcBef>
                <a:spcAft>
                  <a:spcPts val="0"/>
                </a:spcAft>
                <a:buClrTx/>
                <a:buSzTx/>
                <a:buFontTx/>
                <a:buNone/>
                <a:tabLst/>
                <a:defRPr/>
              </a:pPr>
              <a:endParaRPr kumimoji="0" lang="de-DE" sz="1429" b="0" i="0" u="none" strike="noStrike" kern="0" cap="none" spc="0" normalizeH="0" baseline="0" noProof="0">
                <a:ln>
                  <a:noFill/>
                </a:ln>
                <a:solidFill>
                  <a:srgbClr val="003781"/>
                </a:solidFill>
                <a:effectLst/>
                <a:uLnTx/>
                <a:uFillTx/>
                <a:ea typeface="Arial Unicode MS" pitchFamily="2"/>
                <a:cs typeface="Arial Unicode MS" pitchFamily="2"/>
              </a:endParaRPr>
            </a:p>
          </p:txBody>
        </p:sp>
      </p:grpSp>
      <p:sp>
        <p:nvSpPr>
          <p:cNvPr id="52" name="Rechteck 51">
            <a:extLst>
              <a:ext uri="{FF2B5EF4-FFF2-40B4-BE49-F238E27FC236}">
                <a16:creationId xmlns:a16="http://schemas.microsoft.com/office/drawing/2014/main" id="{600C2DF0-B9B7-4F9E-828B-566EB95F702C}"/>
              </a:ext>
            </a:extLst>
          </p:cNvPr>
          <p:cNvSpPr/>
          <p:nvPr/>
        </p:nvSpPr>
        <p:spPr>
          <a:xfrm>
            <a:off x="4347902" y="2662670"/>
            <a:ext cx="571510" cy="307777"/>
          </a:xfrm>
          <a:prstGeom prst="rect">
            <a:avLst/>
          </a:prstGeom>
        </p:spPr>
        <p:txBody>
          <a:bodyPr wrap="square">
            <a:spAutoFit/>
          </a:bodyPr>
          <a:lstStyle/>
          <a:p>
            <a:pPr marL="0" marR="0" lvl="0" indent="0" defTabSz="685745"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3781"/>
                </a:solidFill>
                <a:effectLst/>
                <a:uLnTx/>
                <a:uFillTx/>
              </a:rPr>
              <a:t>60%</a:t>
            </a:r>
            <a:endParaRPr kumimoji="0" lang="en-GB" sz="1400" b="0" i="0" u="none" strike="noStrike" kern="0" cap="none" spc="0" normalizeH="0" baseline="0" noProof="0" dirty="0">
              <a:ln>
                <a:noFill/>
              </a:ln>
              <a:solidFill>
                <a:srgbClr val="FFFFFF"/>
              </a:solidFill>
              <a:effectLst/>
              <a:uLnTx/>
              <a:uFillTx/>
            </a:endParaRPr>
          </a:p>
        </p:txBody>
      </p:sp>
      <p:sp>
        <p:nvSpPr>
          <p:cNvPr id="53" name="Rechteck 52">
            <a:extLst>
              <a:ext uri="{FF2B5EF4-FFF2-40B4-BE49-F238E27FC236}">
                <a16:creationId xmlns:a16="http://schemas.microsoft.com/office/drawing/2014/main" id="{FDE63C71-42DE-40E4-9B62-4085EA83C8C6}"/>
              </a:ext>
            </a:extLst>
          </p:cNvPr>
          <p:cNvSpPr/>
          <p:nvPr/>
        </p:nvSpPr>
        <p:spPr>
          <a:xfrm>
            <a:off x="4742647" y="2833130"/>
            <a:ext cx="720181" cy="369332"/>
          </a:xfrm>
          <a:prstGeom prst="rect">
            <a:avLst/>
          </a:prstGeom>
        </p:spPr>
        <p:txBody>
          <a:bodyPr wrap="square">
            <a:spAutoFit/>
          </a:bodyPr>
          <a:lstStyle/>
          <a:p>
            <a:pPr marL="0" marR="0" lvl="0" indent="0" defTabSz="685745"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96DCFA">
                    <a:lumMod val="75000"/>
                  </a:srgbClr>
                </a:solidFill>
                <a:effectLst/>
                <a:uLnTx/>
                <a:uFillTx/>
              </a:rPr>
              <a:t>80%</a:t>
            </a:r>
            <a:endParaRPr kumimoji="0" lang="en-GB" sz="1800" b="0" i="0" u="none" strike="noStrike" kern="0" cap="none" spc="0" normalizeH="0" baseline="0" noProof="0" dirty="0">
              <a:ln>
                <a:noFill/>
              </a:ln>
              <a:solidFill>
                <a:srgbClr val="96DCFA">
                  <a:lumMod val="75000"/>
                </a:srgbClr>
              </a:solidFill>
              <a:effectLst/>
              <a:uLnTx/>
              <a:uFillTx/>
            </a:endParaRPr>
          </a:p>
        </p:txBody>
      </p:sp>
      <p:sp>
        <p:nvSpPr>
          <p:cNvPr id="54" name="Rechteck 53">
            <a:extLst>
              <a:ext uri="{FF2B5EF4-FFF2-40B4-BE49-F238E27FC236}">
                <a16:creationId xmlns:a16="http://schemas.microsoft.com/office/drawing/2014/main" id="{0FC4CC61-C5E0-4384-95A5-DD0FB4453462}"/>
              </a:ext>
            </a:extLst>
          </p:cNvPr>
          <p:cNvSpPr/>
          <p:nvPr/>
        </p:nvSpPr>
        <p:spPr>
          <a:xfrm>
            <a:off x="5238201" y="3079082"/>
            <a:ext cx="571510" cy="307777"/>
          </a:xfrm>
          <a:prstGeom prst="rect">
            <a:avLst/>
          </a:prstGeom>
        </p:spPr>
        <p:txBody>
          <a:bodyPr wrap="square">
            <a:spAutoFit/>
          </a:bodyPr>
          <a:lstStyle/>
          <a:p>
            <a:pPr marL="0" marR="0" lvl="0" indent="0" defTabSz="685745"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3781"/>
                </a:solidFill>
                <a:effectLst/>
                <a:uLnTx/>
                <a:uFillTx/>
              </a:rPr>
              <a:t>90%</a:t>
            </a:r>
            <a:endParaRPr kumimoji="0" lang="en-GB" sz="1400" b="0" i="0" u="none" strike="noStrike" kern="0" cap="none" spc="0" normalizeH="0" baseline="0" noProof="0" dirty="0">
              <a:ln>
                <a:noFill/>
              </a:ln>
              <a:solidFill>
                <a:srgbClr val="FFFFFF"/>
              </a:solidFill>
              <a:effectLst/>
              <a:uLnTx/>
              <a:uFillTx/>
            </a:endParaRPr>
          </a:p>
        </p:txBody>
      </p:sp>
      <p:sp>
        <p:nvSpPr>
          <p:cNvPr id="55" name="Bogen 54">
            <a:extLst>
              <a:ext uri="{FF2B5EF4-FFF2-40B4-BE49-F238E27FC236}">
                <a16:creationId xmlns:a16="http://schemas.microsoft.com/office/drawing/2014/main" id="{C025CF82-08BF-4557-A61F-51665AAE5AFF}"/>
              </a:ext>
            </a:extLst>
          </p:cNvPr>
          <p:cNvSpPr/>
          <p:nvPr/>
        </p:nvSpPr>
        <p:spPr>
          <a:xfrm rot="13156396">
            <a:off x="3065056" y="2947993"/>
            <a:ext cx="1023982" cy="851894"/>
          </a:xfrm>
          <a:prstGeom prst="arc">
            <a:avLst>
              <a:gd name="adj1" fmla="val 15003995"/>
              <a:gd name="adj2" fmla="val 19994734"/>
            </a:avLst>
          </a:prstGeom>
          <a:noFill/>
          <a:ln w="25400" cap="flat" cmpd="sng" algn="ctr">
            <a:solidFill>
              <a:srgbClr val="96DCFA">
                <a:lumMod val="75000"/>
              </a:srgbClr>
            </a:solidFill>
            <a:prstDash val="solid"/>
            <a:headEnd type="arrow"/>
            <a:tailEnd type="none"/>
          </a:ln>
          <a:effectLst/>
        </p:spPr>
        <p:txBody>
          <a:bodyPr rtlCol="0" anchor="ctr"/>
          <a:lstStyle/>
          <a:p>
            <a:pPr marL="0" marR="0" lvl="0" indent="0" algn="ctr" defTabSz="685745"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FFFFF"/>
              </a:solidFill>
              <a:effectLst/>
              <a:uLnTx/>
              <a:uFillTx/>
            </a:endParaRPr>
          </a:p>
        </p:txBody>
      </p:sp>
      <p:sp>
        <p:nvSpPr>
          <p:cNvPr id="56" name="Rechteck 55">
            <a:extLst>
              <a:ext uri="{FF2B5EF4-FFF2-40B4-BE49-F238E27FC236}">
                <a16:creationId xmlns:a16="http://schemas.microsoft.com/office/drawing/2014/main" id="{B411703F-D2EF-4C9D-8243-92BFB3D1E12F}"/>
              </a:ext>
            </a:extLst>
          </p:cNvPr>
          <p:cNvSpPr/>
          <p:nvPr/>
        </p:nvSpPr>
        <p:spPr>
          <a:xfrm>
            <a:off x="-153747" y="5692209"/>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a:spcBef>
                <a:spcPts val="100"/>
              </a:spcBef>
              <a:spcAft>
                <a:spcPts val="100"/>
              </a:spcAft>
            </a:pPr>
            <a:r>
              <a:rPr lang="de-DE" sz="1600" b="1" dirty="0">
                <a:solidFill>
                  <a:srgbClr val="13A0D3"/>
                </a:solidFill>
              </a:rPr>
              <a:t>Bieten Sie diese mit der </a:t>
            </a:r>
            <a:r>
              <a:rPr lang="de-DE" sz="1600" b="1" dirty="0" err="1">
                <a:solidFill>
                  <a:srgbClr val="13A0D3"/>
                </a:solidFill>
              </a:rPr>
              <a:t>KomfortDynamik</a:t>
            </a:r>
            <a:r>
              <a:rPr lang="de-DE" sz="1600" b="1" dirty="0">
                <a:solidFill>
                  <a:srgbClr val="13A0D3"/>
                </a:solidFill>
              </a:rPr>
              <a:t> oder </a:t>
            </a:r>
            <a:r>
              <a:rPr lang="de-DE" sz="1600" b="1" dirty="0" err="1">
                <a:solidFill>
                  <a:srgbClr val="13A0D3"/>
                </a:solidFill>
              </a:rPr>
              <a:t>InvestFlex</a:t>
            </a:r>
            <a:r>
              <a:rPr lang="de-DE" sz="1600" b="1" dirty="0">
                <a:solidFill>
                  <a:srgbClr val="13A0D3"/>
                </a:solidFill>
              </a:rPr>
              <a:t> mit dem Standard-Garantieniveau von 80 % an.</a:t>
            </a:r>
          </a:p>
        </p:txBody>
      </p:sp>
      <p:grpSp>
        <p:nvGrpSpPr>
          <p:cNvPr id="78" name="Gruppieren 77">
            <a:extLst>
              <a:ext uri="{FF2B5EF4-FFF2-40B4-BE49-F238E27FC236}">
                <a16:creationId xmlns:a16="http://schemas.microsoft.com/office/drawing/2014/main" id="{0F36DF40-5ADA-4AB8-B848-18288440B03D}"/>
              </a:ext>
            </a:extLst>
          </p:cNvPr>
          <p:cNvGrpSpPr/>
          <p:nvPr/>
        </p:nvGrpSpPr>
        <p:grpSpPr>
          <a:xfrm>
            <a:off x="3182819" y="4019364"/>
            <a:ext cx="1890060" cy="1718046"/>
            <a:chOff x="-2602897" y="2450503"/>
            <a:chExt cx="3098588" cy="2816587"/>
          </a:xfrm>
        </p:grpSpPr>
        <p:grpSp>
          <p:nvGrpSpPr>
            <p:cNvPr id="79" name="Gruppieren 78">
              <a:extLst>
                <a:ext uri="{FF2B5EF4-FFF2-40B4-BE49-F238E27FC236}">
                  <a16:creationId xmlns:a16="http://schemas.microsoft.com/office/drawing/2014/main" id="{A0D96FB5-56C5-4178-BF57-E78EEDEEA3C2}"/>
                </a:ext>
              </a:extLst>
            </p:cNvPr>
            <p:cNvGrpSpPr/>
            <p:nvPr/>
          </p:nvGrpSpPr>
          <p:grpSpPr>
            <a:xfrm>
              <a:off x="-2602897" y="2450503"/>
              <a:ext cx="3098588" cy="2816587"/>
              <a:chOff x="396330" y="3217257"/>
              <a:chExt cx="1803642" cy="1639493"/>
            </a:xfrm>
          </p:grpSpPr>
          <p:graphicFrame>
            <p:nvGraphicFramePr>
              <p:cNvPr id="88" name="Inhaltsplatzhalter 8">
                <a:extLst>
                  <a:ext uri="{FF2B5EF4-FFF2-40B4-BE49-F238E27FC236}">
                    <a16:creationId xmlns:a16="http://schemas.microsoft.com/office/drawing/2014/main" id="{480A912B-50F7-4354-A5DB-51EFB696118F}"/>
                  </a:ext>
                </a:extLst>
              </p:cNvPr>
              <p:cNvGraphicFramePr>
                <a:graphicFrameLocks/>
              </p:cNvGraphicFramePr>
              <p:nvPr>
                <p:extLst/>
              </p:nvPr>
            </p:nvGraphicFramePr>
            <p:xfrm>
              <a:off x="396330" y="3217257"/>
              <a:ext cx="1803642" cy="16394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9" name="Diagramm 88">
                <a:extLst>
                  <a:ext uri="{FF2B5EF4-FFF2-40B4-BE49-F238E27FC236}">
                    <a16:creationId xmlns:a16="http://schemas.microsoft.com/office/drawing/2014/main" id="{DE747084-5B3A-401A-8CF0-F9EE97A3AD23}"/>
                  </a:ext>
                </a:extLst>
              </p:cNvPr>
              <p:cNvGraphicFramePr/>
              <p:nvPr>
                <p:extLst/>
              </p:nvPr>
            </p:nvGraphicFramePr>
            <p:xfrm>
              <a:off x="561891" y="3374368"/>
              <a:ext cx="1472521" cy="1325269"/>
            </p:xfrm>
            <a:graphic>
              <a:graphicData uri="http://schemas.openxmlformats.org/drawingml/2006/chart">
                <c:chart xmlns:c="http://schemas.openxmlformats.org/drawingml/2006/chart" xmlns:r="http://schemas.openxmlformats.org/officeDocument/2006/relationships" r:id="rId8"/>
              </a:graphicData>
            </a:graphic>
          </p:graphicFrame>
        </p:grpSp>
        <p:sp>
          <p:nvSpPr>
            <p:cNvPr id="80" name="Rechteck 79">
              <a:extLst>
                <a:ext uri="{FF2B5EF4-FFF2-40B4-BE49-F238E27FC236}">
                  <a16:creationId xmlns:a16="http://schemas.microsoft.com/office/drawing/2014/main" id="{F90BCB9E-8D05-44F9-9076-FAC2A75B5D2F}"/>
                </a:ext>
              </a:extLst>
            </p:cNvPr>
            <p:cNvSpPr/>
            <p:nvPr/>
          </p:nvSpPr>
          <p:spPr>
            <a:xfrm>
              <a:off x="-1819107" y="4312644"/>
              <a:ext cx="184731" cy="323165"/>
            </a:xfrm>
            <a:prstGeom prst="rect">
              <a:avLst/>
            </a:prstGeom>
          </p:spPr>
          <p:txBody>
            <a:bodyPr wrap="none">
              <a:spAutoFit/>
            </a:bodyPr>
            <a:lstStyle/>
            <a:p>
              <a:endParaRPr lang="en-GB" sz="1500" dirty="0"/>
            </a:p>
          </p:txBody>
        </p:sp>
        <p:sp>
          <p:nvSpPr>
            <p:cNvPr id="81" name="Rechteck 80">
              <a:extLst>
                <a:ext uri="{FF2B5EF4-FFF2-40B4-BE49-F238E27FC236}">
                  <a16:creationId xmlns:a16="http://schemas.microsoft.com/office/drawing/2014/main" id="{A1EEC5A6-A22F-4895-8B7A-1A7B7DCB6EAE}"/>
                </a:ext>
              </a:extLst>
            </p:cNvPr>
            <p:cNvSpPr/>
            <p:nvPr/>
          </p:nvSpPr>
          <p:spPr>
            <a:xfrm>
              <a:off x="-1913780" y="3226789"/>
              <a:ext cx="184731" cy="323165"/>
            </a:xfrm>
            <a:prstGeom prst="rect">
              <a:avLst/>
            </a:prstGeom>
          </p:spPr>
          <p:txBody>
            <a:bodyPr wrap="none">
              <a:spAutoFit/>
            </a:bodyPr>
            <a:lstStyle/>
            <a:p>
              <a:endParaRPr lang="en-GB" sz="1500" dirty="0"/>
            </a:p>
          </p:txBody>
        </p:sp>
        <p:sp>
          <p:nvSpPr>
            <p:cNvPr id="82" name="Rechteck 81">
              <a:extLst>
                <a:ext uri="{FF2B5EF4-FFF2-40B4-BE49-F238E27FC236}">
                  <a16:creationId xmlns:a16="http://schemas.microsoft.com/office/drawing/2014/main" id="{1A926A79-CC1C-4682-9599-1A158819517A}"/>
                </a:ext>
              </a:extLst>
            </p:cNvPr>
            <p:cNvSpPr/>
            <p:nvPr/>
          </p:nvSpPr>
          <p:spPr>
            <a:xfrm>
              <a:off x="-1554722" y="2920150"/>
              <a:ext cx="184731" cy="323165"/>
            </a:xfrm>
            <a:prstGeom prst="rect">
              <a:avLst/>
            </a:prstGeom>
          </p:spPr>
          <p:txBody>
            <a:bodyPr wrap="none">
              <a:spAutoFit/>
            </a:bodyPr>
            <a:lstStyle/>
            <a:p>
              <a:endParaRPr lang="en-GB" sz="1500" dirty="0">
                <a:solidFill>
                  <a:schemeClr val="bg1"/>
                </a:solidFill>
              </a:endParaRPr>
            </a:p>
          </p:txBody>
        </p:sp>
        <p:sp>
          <p:nvSpPr>
            <p:cNvPr id="83" name="Rechteck 82">
              <a:extLst>
                <a:ext uri="{FF2B5EF4-FFF2-40B4-BE49-F238E27FC236}">
                  <a16:creationId xmlns:a16="http://schemas.microsoft.com/office/drawing/2014/main" id="{58DF3171-0F0D-4C15-874C-12142DB2191A}"/>
                </a:ext>
              </a:extLst>
            </p:cNvPr>
            <p:cNvSpPr/>
            <p:nvPr/>
          </p:nvSpPr>
          <p:spPr>
            <a:xfrm>
              <a:off x="-985879" y="2897687"/>
              <a:ext cx="184731" cy="323165"/>
            </a:xfrm>
            <a:prstGeom prst="rect">
              <a:avLst/>
            </a:prstGeom>
          </p:spPr>
          <p:txBody>
            <a:bodyPr wrap="none">
              <a:spAutoFit/>
            </a:bodyPr>
            <a:lstStyle/>
            <a:p>
              <a:endParaRPr lang="en-GB" sz="1500" dirty="0"/>
            </a:p>
          </p:txBody>
        </p:sp>
        <p:sp>
          <p:nvSpPr>
            <p:cNvPr id="84" name="Rechteck 83">
              <a:extLst>
                <a:ext uri="{FF2B5EF4-FFF2-40B4-BE49-F238E27FC236}">
                  <a16:creationId xmlns:a16="http://schemas.microsoft.com/office/drawing/2014/main" id="{C0131F06-CBA3-46AA-8A6F-22340856A131}"/>
                </a:ext>
              </a:extLst>
            </p:cNvPr>
            <p:cNvSpPr/>
            <p:nvPr/>
          </p:nvSpPr>
          <p:spPr>
            <a:xfrm>
              <a:off x="-1045208" y="4506303"/>
              <a:ext cx="295911" cy="323165"/>
            </a:xfrm>
            <a:prstGeom prst="rect">
              <a:avLst/>
            </a:prstGeom>
          </p:spPr>
          <p:txBody>
            <a:bodyPr wrap="square">
              <a:spAutoFit/>
            </a:bodyPr>
            <a:lstStyle/>
            <a:p>
              <a:endParaRPr lang="en-GB" sz="1500" dirty="0"/>
            </a:p>
          </p:txBody>
        </p:sp>
        <p:sp>
          <p:nvSpPr>
            <p:cNvPr id="85" name="Rechteck 84">
              <a:extLst>
                <a:ext uri="{FF2B5EF4-FFF2-40B4-BE49-F238E27FC236}">
                  <a16:creationId xmlns:a16="http://schemas.microsoft.com/office/drawing/2014/main" id="{90FFED61-A372-4CA2-B1EC-DA0F85959920}"/>
                </a:ext>
              </a:extLst>
            </p:cNvPr>
            <p:cNvSpPr/>
            <p:nvPr/>
          </p:nvSpPr>
          <p:spPr>
            <a:xfrm>
              <a:off x="-635198" y="3107877"/>
              <a:ext cx="184731" cy="323165"/>
            </a:xfrm>
            <a:prstGeom prst="rect">
              <a:avLst/>
            </a:prstGeom>
          </p:spPr>
          <p:txBody>
            <a:bodyPr wrap="none">
              <a:spAutoFit/>
            </a:bodyPr>
            <a:lstStyle/>
            <a:p>
              <a:endParaRPr lang="en-GB" sz="1500" dirty="0"/>
            </a:p>
          </p:txBody>
        </p:sp>
        <p:sp>
          <p:nvSpPr>
            <p:cNvPr id="86" name="Rechteck 85">
              <a:extLst>
                <a:ext uri="{FF2B5EF4-FFF2-40B4-BE49-F238E27FC236}">
                  <a16:creationId xmlns:a16="http://schemas.microsoft.com/office/drawing/2014/main" id="{153187FF-454A-4CF1-8947-9821FCEF2D65}"/>
                </a:ext>
              </a:extLst>
            </p:cNvPr>
            <p:cNvSpPr/>
            <p:nvPr/>
          </p:nvSpPr>
          <p:spPr>
            <a:xfrm>
              <a:off x="-426806" y="3474806"/>
              <a:ext cx="184731" cy="323165"/>
            </a:xfrm>
            <a:prstGeom prst="rect">
              <a:avLst/>
            </a:prstGeom>
          </p:spPr>
          <p:txBody>
            <a:bodyPr wrap="none">
              <a:spAutoFit/>
            </a:bodyPr>
            <a:lstStyle/>
            <a:p>
              <a:endParaRPr lang="en-GB" sz="1500" dirty="0"/>
            </a:p>
          </p:txBody>
        </p:sp>
        <p:sp>
          <p:nvSpPr>
            <p:cNvPr id="87" name="Rechteck 86">
              <a:extLst>
                <a:ext uri="{FF2B5EF4-FFF2-40B4-BE49-F238E27FC236}">
                  <a16:creationId xmlns:a16="http://schemas.microsoft.com/office/drawing/2014/main" id="{93B88E52-126D-4122-8765-61C83EB2D2F2}"/>
                </a:ext>
              </a:extLst>
            </p:cNvPr>
            <p:cNvSpPr/>
            <p:nvPr/>
          </p:nvSpPr>
          <p:spPr>
            <a:xfrm>
              <a:off x="-573543" y="4120084"/>
              <a:ext cx="184731" cy="323165"/>
            </a:xfrm>
            <a:prstGeom prst="rect">
              <a:avLst/>
            </a:prstGeom>
          </p:spPr>
          <p:txBody>
            <a:bodyPr wrap="none">
              <a:spAutoFit/>
            </a:bodyPr>
            <a:lstStyle/>
            <a:p>
              <a:endParaRPr lang="en-GB" sz="1500" dirty="0"/>
            </a:p>
          </p:txBody>
        </p:sp>
      </p:grpSp>
    </p:spTree>
    <p:extLst>
      <p:ext uri="{BB962C8B-B14F-4D97-AF65-F5344CB8AC3E}">
        <p14:creationId xmlns:p14="http://schemas.microsoft.com/office/powerpoint/2010/main" val="2434189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Inhaltsplatzhalter 8">
            <a:extLst>
              <a:ext uri="{FF2B5EF4-FFF2-40B4-BE49-F238E27FC236}">
                <a16:creationId xmlns:a16="http://schemas.microsoft.com/office/drawing/2014/main" id="{C6EF5D7B-0FF2-4645-8592-B48C43D413DE}"/>
              </a:ext>
            </a:extLst>
          </p:cNvPr>
          <p:cNvGraphicFramePr>
            <a:graphicFrameLocks/>
          </p:cNvGraphicFramePr>
          <p:nvPr>
            <p:extLst>
              <p:ext uri="{D42A27DB-BD31-4B8C-83A1-F6EECF244321}">
                <p14:modId xmlns:p14="http://schemas.microsoft.com/office/powerpoint/2010/main" val="657249957"/>
              </p:ext>
            </p:extLst>
          </p:nvPr>
        </p:nvGraphicFramePr>
        <p:xfrm>
          <a:off x="361335" y="-376084"/>
          <a:ext cx="11496146" cy="508191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13E1A6CF-C2CB-4D3F-AF52-DFEB4E339F88}"/>
              </a:ext>
            </a:extLst>
          </p:cNvPr>
          <p:cNvSpPr>
            <a:spLocks noGrp="1"/>
          </p:cNvSpPr>
          <p:nvPr>
            <p:ph type="title"/>
          </p:nvPr>
        </p:nvSpPr>
        <p:spPr/>
        <p:txBody>
          <a:bodyPr/>
          <a:lstStyle/>
          <a:p>
            <a:r>
              <a:rPr lang="de-DE" sz="3700" dirty="0"/>
              <a:t>Entgeltumwandlung nach § 3.63 EStG mit den Allianz Vorsorgekonzepten im Vergleich</a:t>
            </a:r>
            <a:endParaRPr lang="en-GB" sz="3700" dirty="0"/>
          </a:p>
        </p:txBody>
      </p:sp>
      <p:sp>
        <p:nvSpPr>
          <p:cNvPr id="3" name="Foliennummernplatzhalter 2">
            <a:extLst>
              <a:ext uri="{FF2B5EF4-FFF2-40B4-BE49-F238E27FC236}">
                <a16:creationId xmlns:a16="http://schemas.microsoft.com/office/drawing/2014/main" id="{A22455AC-BFC1-4C62-9B37-84ECCE0CC7E3}"/>
              </a:ext>
            </a:extLst>
          </p:cNvPr>
          <p:cNvSpPr>
            <a:spLocks noGrp="1"/>
          </p:cNvSpPr>
          <p:nvPr>
            <p:ph type="sldNum" sz="quarter" idx="11"/>
          </p:nvPr>
        </p:nvSpPr>
        <p:spPr/>
        <p:txBody>
          <a:bodyPr/>
          <a:lstStyle/>
          <a:p>
            <a:fld id="{56C449F3-BD9D-48DC-BFF1-0F66671DA7C6}" type="slidenum">
              <a:rPr lang="de-DE" smtClean="0"/>
              <a:pPr/>
              <a:t>34</a:t>
            </a:fld>
            <a:endParaRPr lang="de-DE" dirty="0"/>
          </a:p>
        </p:txBody>
      </p:sp>
      <p:sp>
        <p:nvSpPr>
          <p:cNvPr id="4" name="Textplatzhalter 3">
            <a:extLst>
              <a:ext uri="{FF2B5EF4-FFF2-40B4-BE49-F238E27FC236}">
                <a16:creationId xmlns:a16="http://schemas.microsoft.com/office/drawing/2014/main" id="{66095591-F664-41E6-8602-B65A169D8A99}"/>
              </a:ext>
            </a:extLst>
          </p:cNvPr>
          <p:cNvSpPr>
            <a:spLocks noGrp="1"/>
          </p:cNvSpPr>
          <p:nvPr>
            <p:ph type="body" sz="quarter" idx="12"/>
          </p:nvPr>
        </p:nvSpPr>
        <p:spPr/>
        <p:txBody>
          <a:bodyPr/>
          <a:lstStyle/>
          <a:p>
            <a:pPr lvl="0">
              <a:buClr>
                <a:srgbClr val="003781"/>
              </a:buClr>
            </a:pPr>
            <a:r>
              <a:rPr lang="de-DE" dirty="0"/>
              <a:t>Betriebliche Altersversorgung | Moderne Vorsorgekonzepte</a:t>
            </a:r>
          </a:p>
          <a:p>
            <a:pPr lvl="0">
              <a:buClr>
                <a:srgbClr val="003781"/>
              </a:buClr>
            </a:pPr>
            <a:endParaRPr lang="de-DE" dirty="0"/>
          </a:p>
          <a:p>
            <a:pPr lvl="0">
              <a:buClr>
                <a:srgbClr val="003781"/>
              </a:buClr>
            </a:pPr>
            <a:endParaRPr lang="de-DE" dirty="0"/>
          </a:p>
          <a:p>
            <a:endParaRPr lang="en-GB" dirty="0"/>
          </a:p>
        </p:txBody>
      </p:sp>
      <p:sp>
        <p:nvSpPr>
          <p:cNvPr id="6" name="Fußzeilenplatzhalter 7">
            <a:hlinkClick r:id="rId4"/>
            <a:extLst>
              <a:ext uri="{FF2B5EF4-FFF2-40B4-BE49-F238E27FC236}">
                <a16:creationId xmlns:a16="http://schemas.microsoft.com/office/drawing/2014/main" id="{0E6849C3-7A2A-430E-8595-D8FC18C5F0D0}"/>
              </a:ext>
            </a:extLst>
          </p:cNvPr>
          <p:cNvSpPr txBox="1">
            <a:spLocks/>
          </p:cNvSpPr>
          <p:nvPr/>
        </p:nvSpPr>
        <p:spPr>
          <a:xfrm>
            <a:off x="493146" y="5782753"/>
            <a:ext cx="10950434" cy="892068"/>
          </a:xfrm>
          <a:prstGeom prst="rect">
            <a:avLst/>
          </a:prstGeom>
        </p:spPr>
        <p:txBody>
          <a:bodyPr vert="horz" wrap="square" lIns="0" tIns="0" rIns="0" bIns="0" rtlCol="0" anchor="ctr">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endParaRPr kumimoji="0" lang="de-DE" altLang="de-DE" sz="800" b="0" i="0" u="none" strike="noStrike" kern="1200" cap="none" spc="0" normalizeH="0" baseline="0" noProof="0" dirty="0">
              <a:ln>
                <a:noFill/>
              </a:ln>
              <a:solidFill>
                <a:schemeClr val="bg1"/>
              </a:solidFill>
              <a:effectLst/>
              <a:uLnTx/>
              <a:uFillTx/>
              <a:latin typeface="Arial"/>
              <a:ea typeface="+mn-ea"/>
              <a:cs typeface="Arial" pitchFamily="34" charset="0"/>
            </a:endParaRP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Arial" pitchFamily="34" charset="0"/>
              </a:rPr>
              <a:t>1</a:t>
            </a:r>
            <a:r>
              <a:rPr kumimoji="0" lang="de-DE" altLang="de-DE" sz="800" b="0" i="0" u="none" strike="noStrike" kern="1200" cap="none" spc="0" normalizeH="0" baseline="0" noProof="0" dirty="0">
                <a:ln>
                  <a:noFill/>
                </a:ln>
                <a:solidFill>
                  <a:schemeClr val="bg1"/>
                </a:solidFill>
                <a:effectLst/>
                <a:uLnTx/>
                <a:uFillTx/>
                <a:latin typeface="Arial"/>
                <a:ea typeface="+mn-ea"/>
                <a:cs typeface="Arial" pitchFamily="34" charset="0"/>
              </a:rPr>
              <a:t> Nicht garantiert. </a:t>
            </a:r>
            <a:r>
              <a:rPr kumimoji="0" lang="de-DE" altLang="de-DE" sz="800" b="0" i="0" u="none" strike="noStrike" kern="1200" cap="none" spc="0" normalizeH="0" baseline="30000" noProof="0" dirty="0">
                <a:ln>
                  <a:noFill/>
                </a:ln>
                <a:solidFill>
                  <a:schemeClr val="bg1"/>
                </a:solidFill>
                <a:effectLst/>
                <a:uLnTx/>
                <a:uFillTx/>
                <a:latin typeface="Arial"/>
                <a:ea typeface="+mn-ea"/>
                <a:cs typeface="Arial" pitchFamily="34" charset="0"/>
              </a:rPr>
              <a:t>2</a:t>
            </a:r>
            <a:r>
              <a:rPr kumimoji="0" lang="de-DE" altLang="de-DE" sz="800" b="0" i="0" u="none" strike="noStrike" kern="1200" cap="none" spc="0" normalizeH="0" baseline="0" noProof="0" dirty="0">
                <a:ln>
                  <a:noFill/>
                </a:ln>
                <a:solidFill>
                  <a:schemeClr val="bg1"/>
                </a:solidFill>
                <a:effectLst/>
                <a:uLnTx/>
                <a:uFillTx/>
                <a:latin typeface="Arial"/>
                <a:ea typeface="+mn-ea"/>
                <a:cs typeface="Arial" pitchFamily="34" charset="0"/>
              </a:rPr>
              <a:t> Für 10 Jahre garantiert.</a:t>
            </a:r>
          </a:p>
          <a:p>
            <a:pPr lvl="0">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Arial" pitchFamily="34" charset="0"/>
              </a:rPr>
              <a:t>3 </a:t>
            </a:r>
            <a:r>
              <a:rPr lang="de-DE" altLang="de-DE" dirty="0">
                <a:solidFill>
                  <a:schemeClr val="bg1"/>
                </a:solidFill>
                <a:cs typeface="Arial" pitchFamily="34" charset="0"/>
              </a:rPr>
              <a:t>Tarife: Perspektive StRSKU1U.TB(U), </a:t>
            </a:r>
            <a:r>
              <a:rPr lang="de-DE" altLang="de-DE" dirty="0" err="1">
                <a:solidFill>
                  <a:schemeClr val="bg1"/>
                </a:solidFill>
                <a:cs typeface="Arial" pitchFamily="34" charset="0"/>
              </a:rPr>
              <a:t>KomfortDynamik</a:t>
            </a:r>
            <a:r>
              <a:rPr lang="de-DE" altLang="de-DE" dirty="0">
                <a:solidFill>
                  <a:schemeClr val="bg1"/>
                </a:solidFill>
                <a:cs typeface="Arial" pitchFamily="34" charset="0"/>
              </a:rPr>
              <a:t> StRFKU1U.GD.TB(U), </a:t>
            </a:r>
            <a:r>
              <a:rPr lang="de-DE" altLang="de-DE" dirty="0" err="1">
                <a:solidFill>
                  <a:schemeClr val="bg1"/>
                </a:solidFill>
                <a:cs typeface="Arial" pitchFamily="34" charset="0"/>
              </a:rPr>
              <a:t>IndexSelect</a:t>
            </a:r>
            <a:r>
              <a:rPr lang="de-DE" altLang="de-DE" dirty="0">
                <a:solidFill>
                  <a:schemeClr val="bg1"/>
                </a:solidFill>
                <a:cs typeface="Arial" pitchFamily="34" charset="0"/>
              </a:rPr>
              <a:t> StRIIU1UG.TB(U), </a:t>
            </a:r>
            <a:r>
              <a:rPr lang="de-DE" altLang="de-DE" dirty="0" err="1">
                <a:solidFill>
                  <a:schemeClr val="bg1"/>
                </a:solidFill>
                <a:cs typeface="Arial" pitchFamily="34" charset="0"/>
              </a:rPr>
              <a:t>InvestFlex</a:t>
            </a:r>
            <a:r>
              <a:rPr lang="de-DE" altLang="de-DE" dirty="0">
                <a:solidFill>
                  <a:schemeClr val="bg1"/>
                </a:solidFill>
                <a:cs typeface="Arial" pitchFamily="34" charset="0"/>
              </a:rPr>
              <a:t> StRF1U.GD.TB(U); Berechnungsparameter: BG: B4, NR, Eintritts-/Endalter 35/67, </a:t>
            </a:r>
            <a:r>
              <a:rPr lang="de-DE" altLang="de-DE" dirty="0" err="1">
                <a:solidFill>
                  <a:schemeClr val="bg1"/>
                </a:solidFill>
                <a:cs typeface="Arial" pitchFamily="34" charset="0"/>
              </a:rPr>
              <a:t>Beg</a:t>
            </a:r>
            <a:r>
              <a:rPr lang="de-DE" altLang="de-DE" dirty="0">
                <a:solidFill>
                  <a:schemeClr val="bg1"/>
                </a:solidFill>
                <a:cs typeface="Arial" pitchFamily="34" charset="0"/>
              </a:rPr>
              <a:t>. 01.2022, ZW mtl., TFL: 20 Jahre, </a:t>
            </a:r>
            <a:r>
              <a:rPr lang="de-DE" altLang="de-DE" dirty="0" err="1">
                <a:solidFill>
                  <a:schemeClr val="bg1"/>
                </a:solidFill>
                <a:cs typeface="Arial" pitchFamily="34" charset="0"/>
              </a:rPr>
              <a:t>boLZ</a:t>
            </a:r>
            <a:r>
              <a:rPr lang="de-DE" altLang="de-DE" dirty="0">
                <a:solidFill>
                  <a:schemeClr val="bg1"/>
                </a:solidFill>
                <a:cs typeface="Arial" pitchFamily="34" charset="0"/>
              </a:rPr>
              <a:t>, Garantieniveau 80 % bei KD und IF, sowie mind. 90 % bei IS und Perspektive, ohne Zuwachs, Überschussverwendung Anwartschaft: nicht garantiert, angenommene Wertentwicklung bei KD und IF 4,5 %, im Rentenbezug: Zusatzrente. Die Leistungen sind individuell zu versteuern und unterliegen in der Regel der Beitragspflicht in der gesetzlichen Kranken- und Pflegeversicherung.</a:t>
            </a:r>
            <a:endParaRPr kumimoji="0" lang="de-DE" altLang="de-DE" sz="800" b="0" i="0" u="none" strike="noStrike" kern="1200" cap="none" spc="0" normalizeH="0" baseline="0" noProof="0" dirty="0">
              <a:ln>
                <a:noFill/>
              </a:ln>
              <a:solidFill>
                <a:schemeClr val="bg1"/>
              </a:solidFill>
              <a:effectLst/>
              <a:uLnTx/>
              <a:uFillTx/>
              <a:latin typeface="Arial"/>
              <a:ea typeface="+mn-ea"/>
              <a:cs typeface="Arial" pitchFamily="34" charset="0"/>
            </a:endParaRPr>
          </a:p>
        </p:txBody>
      </p:sp>
      <p:sp>
        <p:nvSpPr>
          <p:cNvPr id="7" name="Rechteck 6">
            <a:extLst>
              <a:ext uri="{FF2B5EF4-FFF2-40B4-BE49-F238E27FC236}">
                <a16:creationId xmlns:a16="http://schemas.microsoft.com/office/drawing/2014/main" id="{111E8C1E-8FFD-4BA4-A7CB-3F1D09FBCDBE}"/>
              </a:ext>
            </a:extLst>
          </p:cNvPr>
          <p:cNvSpPr/>
          <p:nvPr/>
        </p:nvSpPr>
        <p:spPr>
          <a:xfrm>
            <a:off x="-132316" y="5689209"/>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algn="ctr">
              <a:spcBef>
                <a:spcPts val="100"/>
              </a:spcBef>
              <a:spcAft>
                <a:spcPts val="100"/>
              </a:spcAft>
            </a:pPr>
            <a:endParaRPr lang="de-DE" sz="1400" b="1" dirty="0">
              <a:solidFill>
                <a:srgbClr val="13A0D3"/>
              </a:solidFill>
            </a:endParaRPr>
          </a:p>
          <a:p>
            <a:pPr>
              <a:spcBef>
                <a:spcPts val="100"/>
              </a:spcBef>
              <a:spcAft>
                <a:spcPts val="100"/>
              </a:spcAft>
            </a:pPr>
            <a:r>
              <a:rPr lang="de-DE" sz="1600" b="1" dirty="0">
                <a:solidFill>
                  <a:srgbClr val="13A0D3"/>
                </a:solidFill>
              </a:rPr>
              <a:t>Chancen der Vorsorgekonzepte und Mithilfe des Arbeitgebers können niedrige Zinsen ausgleichen.</a:t>
            </a:r>
          </a:p>
          <a:p>
            <a:pPr algn="ctr">
              <a:spcBef>
                <a:spcPts val="100"/>
              </a:spcBef>
              <a:spcAft>
                <a:spcPts val="100"/>
              </a:spcAft>
            </a:pPr>
            <a:endParaRPr lang="de-DE" sz="1400" b="1" dirty="0">
              <a:solidFill>
                <a:srgbClr val="13A0D3"/>
              </a:solidFill>
            </a:endParaRPr>
          </a:p>
        </p:txBody>
      </p:sp>
      <p:sp>
        <p:nvSpPr>
          <p:cNvPr id="58" name="Inhaltsplatzhalter 3">
            <a:extLst>
              <a:ext uri="{FF2B5EF4-FFF2-40B4-BE49-F238E27FC236}">
                <a16:creationId xmlns:a16="http://schemas.microsoft.com/office/drawing/2014/main" id="{204899C3-EE99-409A-9EDD-C3092C43C281}"/>
              </a:ext>
            </a:extLst>
          </p:cNvPr>
          <p:cNvSpPr txBox="1">
            <a:spLocks/>
          </p:cNvSpPr>
          <p:nvPr/>
        </p:nvSpPr>
        <p:spPr>
          <a:xfrm>
            <a:off x="473978" y="2002304"/>
            <a:ext cx="8014260" cy="315267"/>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400" b="1" i="0" u="none" strike="noStrike" kern="1200" cap="none" spc="0" normalizeH="0" baseline="0" noProof="0" dirty="0">
                <a:ln>
                  <a:noFill/>
                </a:ln>
                <a:solidFill>
                  <a:schemeClr val="bg1"/>
                </a:solidFill>
                <a:effectLst/>
                <a:uLnTx/>
                <a:uFillTx/>
                <a:latin typeface="Arial"/>
                <a:ea typeface="+mn-ea"/>
                <a:cs typeface="+mn-cs"/>
              </a:rPr>
              <a:t>Wichtige Hebel in der Niedrigzinsphase:</a:t>
            </a:r>
            <a:br>
              <a:rPr kumimoji="0" lang="de-DE" sz="1400" b="1" i="0" u="none" strike="noStrike" kern="1200" cap="none" spc="0" normalizeH="0" baseline="0" noProof="0" dirty="0">
                <a:ln>
                  <a:noFill/>
                </a:ln>
                <a:solidFill>
                  <a:schemeClr val="bg1"/>
                </a:solidFill>
                <a:effectLst/>
                <a:uLnTx/>
                <a:uFillTx/>
                <a:latin typeface="Arial"/>
                <a:ea typeface="+mn-ea"/>
                <a:cs typeface="+mn-cs"/>
              </a:rPr>
            </a:br>
            <a:r>
              <a:rPr kumimoji="0" lang="de-DE" sz="1400" b="0" i="0" u="none" strike="noStrike" kern="1200" cap="none" spc="0" normalizeH="0" baseline="0" noProof="0" dirty="0" err="1">
                <a:ln>
                  <a:noFill/>
                </a:ln>
                <a:solidFill>
                  <a:schemeClr val="bg1"/>
                </a:solidFill>
                <a:effectLst/>
                <a:uLnTx/>
                <a:uFillTx/>
                <a:latin typeface="Arial"/>
                <a:ea typeface="+mn-ea"/>
                <a:cs typeface="+mn-cs"/>
              </a:rPr>
              <a:t>bAV</a:t>
            </a:r>
            <a:r>
              <a:rPr kumimoji="0" lang="de-DE" sz="1400" b="0" i="0" u="none" strike="noStrike" kern="1200" cap="none" spc="0" normalizeH="0" baseline="0" noProof="0" dirty="0">
                <a:ln>
                  <a:noFill/>
                </a:ln>
                <a:solidFill>
                  <a:schemeClr val="bg1"/>
                </a:solidFill>
                <a:effectLst/>
                <a:uLnTx/>
                <a:uFillTx/>
                <a:latin typeface="Arial"/>
                <a:ea typeface="+mn-ea"/>
                <a:cs typeface="+mn-cs"/>
              </a:rPr>
              <a:t> mit Förderung vom Staat und Arbeitgeber</a:t>
            </a:r>
          </a:p>
        </p:txBody>
      </p:sp>
      <p:sp>
        <p:nvSpPr>
          <p:cNvPr id="59" name="Rechteck 58">
            <a:extLst>
              <a:ext uri="{FF2B5EF4-FFF2-40B4-BE49-F238E27FC236}">
                <a16:creationId xmlns:a16="http://schemas.microsoft.com/office/drawing/2014/main" id="{2A9463B4-5D1C-4133-8279-05B1651718F7}"/>
              </a:ext>
            </a:extLst>
          </p:cNvPr>
          <p:cNvSpPr/>
          <p:nvPr/>
        </p:nvSpPr>
        <p:spPr>
          <a:xfrm>
            <a:off x="1077849" y="4709454"/>
            <a:ext cx="7776706" cy="438582"/>
          </a:xfrm>
          <a:prstGeom prst="rect">
            <a:avLst/>
          </a:prstGeom>
        </p:spPr>
        <p:txBody>
          <a:bodyPr wrap="square">
            <a:spAutoFit/>
          </a:bodyPr>
          <a:lstStyle/>
          <a:p>
            <a:pPr marL="0" marR="0" lvl="0" indent="0" defTabSz="1218682" eaLnBrk="1" fontAlgn="auto" latinLnBrk="0" hangingPunct="1">
              <a:lnSpc>
                <a:spcPct val="100000"/>
              </a:lnSpc>
              <a:spcBef>
                <a:spcPts val="0"/>
              </a:spcBef>
              <a:spcAft>
                <a:spcPts val="300"/>
              </a:spcAft>
              <a:buClrTx/>
              <a:buSzTx/>
              <a:buFontTx/>
              <a:buNone/>
              <a:tabLst/>
              <a:defRPr/>
            </a:pPr>
            <a:r>
              <a:rPr kumimoji="0" lang="de-DE" sz="1000" b="0" i="0" u="none" strike="noStrike" kern="0" cap="none" spc="0" normalizeH="0" baseline="0" noProof="0" dirty="0">
                <a:ln>
                  <a:noFill/>
                </a:ln>
                <a:solidFill>
                  <a:schemeClr val="bg1"/>
                </a:solidFill>
                <a:effectLst/>
                <a:uLnTx/>
                <a:uFillTx/>
              </a:rPr>
              <a:t>mtl. 35 € freiwilliger AG-Zuschuss (AG-Zusatzaufwand vor Steuern)</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mtl. 15 € gesetzlicher AG-Zuschuss</a:t>
            </a:r>
          </a:p>
        </p:txBody>
      </p:sp>
      <p:sp>
        <p:nvSpPr>
          <p:cNvPr id="60" name="Rechteck 59">
            <a:extLst>
              <a:ext uri="{FF2B5EF4-FFF2-40B4-BE49-F238E27FC236}">
                <a16:creationId xmlns:a16="http://schemas.microsoft.com/office/drawing/2014/main" id="{51077659-3D95-44F1-B383-373E94E089A1}"/>
              </a:ext>
            </a:extLst>
          </p:cNvPr>
          <p:cNvSpPr/>
          <p:nvPr/>
        </p:nvSpPr>
        <p:spPr>
          <a:xfrm>
            <a:off x="6069915" y="4709454"/>
            <a:ext cx="5373665" cy="438582"/>
          </a:xfrm>
          <a:prstGeom prst="rect">
            <a:avLst/>
          </a:prstGeom>
        </p:spPr>
        <p:txBody>
          <a:bodyPr wrap="square">
            <a:spAutoFit/>
          </a:bodyPr>
          <a:lstStyle/>
          <a:p>
            <a:pPr marL="0" marR="0" lvl="0" indent="0" defTabSz="1218682" eaLnBrk="1" fontAlgn="auto" latinLnBrk="0" hangingPunct="1">
              <a:lnSpc>
                <a:spcPct val="100000"/>
              </a:lnSpc>
              <a:spcBef>
                <a:spcPts val="0"/>
              </a:spcBef>
              <a:spcAft>
                <a:spcPts val="300"/>
              </a:spcAft>
              <a:buClrTx/>
              <a:buSzTx/>
              <a:buFontTx/>
              <a:buNone/>
              <a:tabLst/>
              <a:defRPr/>
            </a:pPr>
            <a:r>
              <a:rPr kumimoji="0" lang="de-DE" sz="1000" b="0" i="0" u="none" strike="noStrike" kern="0" cap="none" spc="0" normalizeH="0" baseline="0" noProof="0" dirty="0">
                <a:ln>
                  <a:noFill/>
                </a:ln>
                <a:solidFill>
                  <a:schemeClr val="bg1"/>
                </a:solidFill>
                <a:effectLst/>
                <a:uLnTx/>
                <a:uFillTx/>
              </a:rPr>
              <a:t>mtl. 50 € Zuschuss vom Staat (Annahmen: Steuersatz 30 %, Sozialversicherung 20 %)</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mtl. 50 € AN-Beitrag netto</a:t>
            </a:r>
          </a:p>
        </p:txBody>
      </p:sp>
      <p:sp>
        <p:nvSpPr>
          <p:cNvPr id="61" name="Rechteck 60">
            <a:extLst>
              <a:ext uri="{FF2B5EF4-FFF2-40B4-BE49-F238E27FC236}">
                <a16:creationId xmlns:a16="http://schemas.microsoft.com/office/drawing/2014/main" id="{0E068EF3-D460-4229-B370-970C0BCAD82D}"/>
              </a:ext>
            </a:extLst>
          </p:cNvPr>
          <p:cNvSpPr/>
          <p:nvPr/>
        </p:nvSpPr>
        <p:spPr>
          <a:xfrm>
            <a:off x="967608" y="4800321"/>
            <a:ext cx="121281" cy="107042"/>
          </a:xfrm>
          <a:prstGeom prst="rect">
            <a:avLst/>
          </a:prstGeom>
          <a:solidFill>
            <a:srgbClr val="B5DAE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chemeClr val="bg1"/>
              </a:solidFill>
              <a:effectLst/>
              <a:uLnTx/>
              <a:uFillTx/>
              <a:latin typeface="Arial"/>
              <a:ea typeface="+mn-ea"/>
              <a:cs typeface="+mn-cs"/>
            </a:endParaRPr>
          </a:p>
        </p:txBody>
      </p:sp>
      <p:sp>
        <p:nvSpPr>
          <p:cNvPr id="62" name="Rechteck 61">
            <a:extLst>
              <a:ext uri="{FF2B5EF4-FFF2-40B4-BE49-F238E27FC236}">
                <a16:creationId xmlns:a16="http://schemas.microsoft.com/office/drawing/2014/main" id="{79031C29-DB3C-4525-A73C-3519D17F063C}"/>
              </a:ext>
            </a:extLst>
          </p:cNvPr>
          <p:cNvSpPr/>
          <p:nvPr/>
        </p:nvSpPr>
        <p:spPr>
          <a:xfrm>
            <a:off x="967608" y="4983003"/>
            <a:ext cx="121281" cy="107042"/>
          </a:xfrm>
          <a:prstGeom prst="rect">
            <a:avLst/>
          </a:prstGeom>
          <a:solidFill>
            <a:srgbClr val="FAB600"/>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chemeClr val="bg1"/>
              </a:solidFill>
              <a:effectLst/>
              <a:uLnTx/>
              <a:uFillTx/>
              <a:latin typeface="Arial"/>
              <a:ea typeface="+mn-ea"/>
              <a:cs typeface="+mn-cs"/>
            </a:endParaRPr>
          </a:p>
        </p:txBody>
      </p:sp>
      <p:sp>
        <p:nvSpPr>
          <p:cNvPr id="63" name="Rechteck 62">
            <a:extLst>
              <a:ext uri="{FF2B5EF4-FFF2-40B4-BE49-F238E27FC236}">
                <a16:creationId xmlns:a16="http://schemas.microsoft.com/office/drawing/2014/main" id="{C16AD539-0F21-450E-9CBF-3154F22BFF53}"/>
              </a:ext>
            </a:extLst>
          </p:cNvPr>
          <p:cNvSpPr/>
          <p:nvPr/>
        </p:nvSpPr>
        <p:spPr>
          <a:xfrm>
            <a:off x="5956485" y="4814239"/>
            <a:ext cx="121281" cy="107042"/>
          </a:xfrm>
          <a:prstGeom prst="rect">
            <a:avLst/>
          </a:prstGeom>
          <a:solidFill>
            <a:srgbClr val="5FCD8A"/>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chemeClr val="bg1"/>
              </a:solidFill>
              <a:effectLst/>
              <a:uLnTx/>
              <a:uFillTx/>
              <a:latin typeface="Arial"/>
              <a:ea typeface="+mn-ea"/>
              <a:cs typeface="+mn-cs"/>
            </a:endParaRPr>
          </a:p>
        </p:txBody>
      </p:sp>
      <p:sp>
        <p:nvSpPr>
          <p:cNvPr id="64" name="Rechteck 63">
            <a:extLst>
              <a:ext uri="{FF2B5EF4-FFF2-40B4-BE49-F238E27FC236}">
                <a16:creationId xmlns:a16="http://schemas.microsoft.com/office/drawing/2014/main" id="{0E98574E-7F19-4E3B-9A16-FDA7E2E99D89}"/>
              </a:ext>
            </a:extLst>
          </p:cNvPr>
          <p:cNvSpPr/>
          <p:nvPr/>
        </p:nvSpPr>
        <p:spPr>
          <a:xfrm>
            <a:off x="5956485" y="4985509"/>
            <a:ext cx="121281" cy="107042"/>
          </a:xfrm>
          <a:prstGeom prst="rect">
            <a:avLst/>
          </a:prstGeom>
          <a:solidFill>
            <a:srgbClr val="13A0D3"/>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chemeClr val="bg1"/>
              </a:solidFill>
              <a:effectLst/>
              <a:uLnTx/>
              <a:uFillTx/>
              <a:latin typeface="Arial"/>
              <a:ea typeface="+mn-ea"/>
              <a:cs typeface="+mn-cs"/>
            </a:endParaRPr>
          </a:p>
        </p:txBody>
      </p:sp>
      <p:sp>
        <p:nvSpPr>
          <p:cNvPr id="65" name="Textfeld 64">
            <a:extLst>
              <a:ext uri="{FF2B5EF4-FFF2-40B4-BE49-F238E27FC236}">
                <a16:creationId xmlns:a16="http://schemas.microsoft.com/office/drawing/2014/main" id="{E9E0DA3C-AEC0-4048-852E-196F53E402A7}"/>
              </a:ext>
            </a:extLst>
          </p:cNvPr>
          <p:cNvSpPr txBox="1"/>
          <p:nvPr/>
        </p:nvSpPr>
        <p:spPr>
          <a:xfrm>
            <a:off x="1515883" y="4126324"/>
            <a:ext cx="360304" cy="327754"/>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30000" noProof="0" dirty="0">
                <a:ln>
                  <a:noFill/>
                </a:ln>
                <a:solidFill>
                  <a:schemeClr val="bg1"/>
                </a:solidFill>
                <a:effectLst/>
                <a:uLnTx/>
                <a:uFillTx/>
              </a:rPr>
              <a:t>1</a:t>
            </a:r>
          </a:p>
        </p:txBody>
      </p:sp>
      <p:sp>
        <p:nvSpPr>
          <p:cNvPr id="66" name="Textfeld 65">
            <a:extLst>
              <a:ext uri="{FF2B5EF4-FFF2-40B4-BE49-F238E27FC236}">
                <a16:creationId xmlns:a16="http://schemas.microsoft.com/office/drawing/2014/main" id="{4FD07633-C05F-4DDD-AFB3-9CC6380D0FD5}"/>
              </a:ext>
            </a:extLst>
          </p:cNvPr>
          <p:cNvSpPr txBox="1"/>
          <p:nvPr/>
        </p:nvSpPr>
        <p:spPr>
          <a:xfrm>
            <a:off x="4878608" y="4274991"/>
            <a:ext cx="360304" cy="327754"/>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30000" noProof="0" dirty="0">
                <a:ln>
                  <a:noFill/>
                </a:ln>
                <a:solidFill>
                  <a:schemeClr val="bg1"/>
                </a:solidFill>
                <a:effectLst/>
                <a:uLnTx/>
                <a:uFillTx/>
              </a:rPr>
              <a:t>2</a:t>
            </a:r>
          </a:p>
        </p:txBody>
      </p:sp>
      <p:sp>
        <p:nvSpPr>
          <p:cNvPr id="67" name="Textfeld 66">
            <a:extLst>
              <a:ext uri="{FF2B5EF4-FFF2-40B4-BE49-F238E27FC236}">
                <a16:creationId xmlns:a16="http://schemas.microsoft.com/office/drawing/2014/main" id="{5AEB83AC-14FC-417D-8D32-25705F42FACA}"/>
              </a:ext>
            </a:extLst>
          </p:cNvPr>
          <p:cNvSpPr txBox="1"/>
          <p:nvPr/>
        </p:nvSpPr>
        <p:spPr>
          <a:xfrm>
            <a:off x="3091440" y="4125620"/>
            <a:ext cx="360304" cy="327754"/>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30000" noProof="0" dirty="0">
                <a:ln>
                  <a:noFill/>
                </a:ln>
                <a:solidFill>
                  <a:schemeClr val="bg1"/>
                </a:solidFill>
                <a:effectLst/>
                <a:uLnTx/>
                <a:uFillTx/>
              </a:rPr>
              <a:t>1</a:t>
            </a:r>
          </a:p>
        </p:txBody>
      </p:sp>
      <p:sp>
        <p:nvSpPr>
          <p:cNvPr id="68" name="Textfeld 67">
            <a:extLst>
              <a:ext uri="{FF2B5EF4-FFF2-40B4-BE49-F238E27FC236}">
                <a16:creationId xmlns:a16="http://schemas.microsoft.com/office/drawing/2014/main" id="{47F5E7D2-F0AF-4232-83B9-C934C2C45463}"/>
              </a:ext>
            </a:extLst>
          </p:cNvPr>
          <p:cNvSpPr txBox="1"/>
          <p:nvPr/>
        </p:nvSpPr>
        <p:spPr>
          <a:xfrm>
            <a:off x="6378648" y="4148791"/>
            <a:ext cx="360304" cy="327754"/>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30000" noProof="0" dirty="0">
                <a:ln>
                  <a:noFill/>
                </a:ln>
                <a:solidFill>
                  <a:schemeClr val="bg1"/>
                </a:solidFill>
                <a:effectLst/>
                <a:uLnTx/>
                <a:uFillTx/>
              </a:rPr>
              <a:t>3</a:t>
            </a:r>
          </a:p>
        </p:txBody>
      </p:sp>
      <p:sp>
        <p:nvSpPr>
          <p:cNvPr id="69" name="Textfeld 68">
            <a:extLst>
              <a:ext uri="{FF2B5EF4-FFF2-40B4-BE49-F238E27FC236}">
                <a16:creationId xmlns:a16="http://schemas.microsoft.com/office/drawing/2014/main" id="{FB1331CF-BB0B-4404-9A3B-80E3B10B2174}"/>
              </a:ext>
            </a:extLst>
          </p:cNvPr>
          <p:cNvSpPr txBox="1"/>
          <p:nvPr/>
        </p:nvSpPr>
        <p:spPr>
          <a:xfrm>
            <a:off x="8141697" y="4148791"/>
            <a:ext cx="360304" cy="327754"/>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30000" noProof="0" dirty="0">
                <a:ln>
                  <a:noFill/>
                </a:ln>
                <a:solidFill>
                  <a:schemeClr val="bg1"/>
                </a:solidFill>
                <a:effectLst/>
                <a:uLnTx/>
                <a:uFillTx/>
              </a:rPr>
              <a:t>3</a:t>
            </a:r>
          </a:p>
        </p:txBody>
      </p:sp>
      <p:sp>
        <p:nvSpPr>
          <p:cNvPr id="70" name="Textfeld 69">
            <a:extLst>
              <a:ext uri="{FF2B5EF4-FFF2-40B4-BE49-F238E27FC236}">
                <a16:creationId xmlns:a16="http://schemas.microsoft.com/office/drawing/2014/main" id="{D8F28818-C641-4A9A-85FB-5F159B8F76AF}"/>
              </a:ext>
            </a:extLst>
          </p:cNvPr>
          <p:cNvSpPr txBox="1"/>
          <p:nvPr/>
        </p:nvSpPr>
        <p:spPr>
          <a:xfrm>
            <a:off x="9596955" y="4148791"/>
            <a:ext cx="360304" cy="327754"/>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30000" noProof="0" dirty="0">
                <a:ln>
                  <a:noFill/>
                </a:ln>
                <a:solidFill>
                  <a:schemeClr val="bg1"/>
                </a:solidFill>
                <a:effectLst/>
                <a:uLnTx/>
                <a:uFillTx/>
              </a:rPr>
              <a:t>3</a:t>
            </a:r>
          </a:p>
        </p:txBody>
      </p:sp>
      <p:sp>
        <p:nvSpPr>
          <p:cNvPr id="71" name="Textfeld 70">
            <a:extLst>
              <a:ext uri="{FF2B5EF4-FFF2-40B4-BE49-F238E27FC236}">
                <a16:creationId xmlns:a16="http://schemas.microsoft.com/office/drawing/2014/main" id="{BBCBA90F-A8A6-43F6-A52A-63D96F474569}"/>
              </a:ext>
            </a:extLst>
          </p:cNvPr>
          <p:cNvSpPr txBox="1"/>
          <p:nvPr/>
        </p:nvSpPr>
        <p:spPr>
          <a:xfrm>
            <a:off x="11141778" y="4146837"/>
            <a:ext cx="360304" cy="327754"/>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30000" noProof="0" dirty="0">
                <a:ln>
                  <a:noFill/>
                </a:ln>
                <a:solidFill>
                  <a:schemeClr val="bg1"/>
                </a:solidFill>
                <a:effectLst/>
                <a:uLnTx/>
                <a:uFillTx/>
              </a:rPr>
              <a:t>3</a:t>
            </a:r>
          </a:p>
        </p:txBody>
      </p:sp>
      <p:sp>
        <p:nvSpPr>
          <p:cNvPr id="5" name="Textfeld 4">
            <a:extLst>
              <a:ext uri="{FF2B5EF4-FFF2-40B4-BE49-F238E27FC236}">
                <a16:creationId xmlns:a16="http://schemas.microsoft.com/office/drawing/2014/main" id="{5AEA7E02-9B41-4A25-926B-68A0C629793B}"/>
              </a:ext>
            </a:extLst>
          </p:cNvPr>
          <p:cNvSpPr txBox="1"/>
          <p:nvPr/>
        </p:nvSpPr>
        <p:spPr>
          <a:xfrm>
            <a:off x="936172" y="4354036"/>
            <a:ext cx="691816" cy="315267"/>
          </a:xfrm>
          <a:prstGeom prst="rect">
            <a:avLst/>
          </a:prstGeom>
          <a:noFill/>
        </p:spPr>
        <p:txBody>
          <a:bodyPr wrap="square" lIns="0" tIns="0" rIns="0" bIns="0" rtlCol="0" anchor="t" anchorCtr="0">
            <a:noAutofit/>
          </a:bodyPr>
          <a:lstStyle/>
          <a:p>
            <a:pPr algn="ctr"/>
            <a:r>
              <a:rPr lang="en-GB" sz="1000" b="1" dirty="0" smtClean="0">
                <a:solidFill>
                  <a:schemeClr val="bg1"/>
                </a:solidFill>
              </a:rPr>
              <a:t>0,05%</a:t>
            </a:r>
            <a:endParaRPr lang="en-GB" sz="1000" b="1" dirty="0">
              <a:solidFill>
                <a:schemeClr val="bg1"/>
              </a:solidFill>
            </a:endParaRPr>
          </a:p>
        </p:txBody>
      </p:sp>
      <p:sp>
        <p:nvSpPr>
          <p:cNvPr id="24" name="Textfeld 23">
            <a:extLst>
              <a:ext uri="{FF2B5EF4-FFF2-40B4-BE49-F238E27FC236}">
                <a16:creationId xmlns:a16="http://schemas.microsoft.com/office/drawing/2014/main" id="{3420DF3A-733C-4C79-A773-88D2070E865B}"/>
              </a:ext>
            </a:extLst>
          </p:cNvPr>
          <p:cNvSpPr txBox="1"/>
          <p:nvPr/>
        </p:nvSpPr>
        <p:spPr>
          <a:xfrm>
            <a:off x="2547891" y="4354035"/>
            <a:ext cx="691816" cy="315267"/>
          </a:xfrm>
          <a:prstGeom prst="rect">
            <a:avLst/>
          </a:prstGeom>
          <a:noFill/>
        </p:spPr>
        <p:txBody>
          <a:bodyPr wrap="square" lIns="0" tIns="0" rIns="0" bIns="0" rtlCol="0" anchor="t" anchorCtr="0">
            <a:noAutofit/>
          </a:bodyPr>
          <a:lstStyle/>
          <a:p>
            <a:pPr algn="ctr"/>
            <a:r>
              <a:rPr lang="en-GB" sz="1000" b="1" dirty="0" smtClean="0">
                <a:solidFill>
                  <a:schemeClr val="bg1"/>
                </a:solidFill>
              </a:rPr>
              <a:t>0,1%</a:t>
            </a:r>
            <a:endParaRPr lang="en-GB" sz="1000" b="1" dirty="0">
              <a:solidFill>
                <a:schemeClr val="bg1"/>
              </a:solidFill>
            </a:endParaRPr>
          </a:p>
        </p:txBody>
      </p:sp>
      <p:sp>
        <p:nvSpPr>
          <p:cNvPr id="25" name="Textfeld 24">
            <a:extLst>
              <a:ext uri="{FF2B5EF4-FFF2-40B4-BE49-F238E27FC236}">
                <a16:creationId xmlns:a16="http://schemas.microsoft.com/office/drawing/2014/main" id="{642BC3CD-4C2A-4437-9164-25D79EA2DE3F}"/>
              </a:ext>
            </a:extLst>
          </p:cNvPr>
          <p:cNvSpPr txBox="1"/>
          <p:nvPr/>
        </p:nvSpPr>
        <p:spPr>
          <a:xfrm>
            <a:off x="4159610" y="4494976"/>
            <a:ext cx="691816" cy="315267"/>
          </a:xfrm>
          <a:prstGeom prst="rect">
            <a:avLst/>
          </a:prstGeom>
          <a:noFill/>
        </p:spPr>
        <p:txBody>
          <a:bodyPr wrap="square" lIns="0" tIns="0" rIns="0" bIns="0" rtlCol="0" anchor="t" anchorCtr="0">
            <a:noAutofit/>
          </a:bodyPr>
          <a:lstStyle/>
          <a:p>
            <a:pPr algn="ctr"/>
            <a:r>
              <a:rPr lang="en-GB" sz="1000" b="1" dirty="0" smtClean="0">
                <a:solidFill>
                  <a:schemeClr val="bg1"/>
                </a:solidFill>
              </a:rPr>
              <a:t>0,01%</a:t>
            </a:r>
            <a:endParaRPr lang="en-GB" sz="1000" b="1" dirty="0">
              <a:solidFill>
                <a:schemeClr val="bg1"/>
              </a:solidFill>
            </a:endParaRPr>
          </a:p>
        </p:txBody>
      </p:sp>
    </p:spTree>
    <p:extLst>
      <p:ext uri="{BB962C8B-B14F-4D97-AF65-F5344CB8AC3E}">
        <p14:creationId xmlns:p14="http://schemas.microsoft.com/office/powerpoint/2010/main" val="2079804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501C9-1A99-4CDD-BE5A-72C5B436E7B6}"/>
              </a:ext>
            </a:extLst>
          </p:cNvPr>
          <p:cNvSpPr>
            <a:spLocks noGrp="1"/>
          </p:cNvSpPr>
          <p:nvPr>
            <p:ph type="title"/>
          </p:nvPr>
        </p:nvSpPr>
        <p:spPr/>
        <p:txBody>
          <a:bodyPr/>
          <a:lstStyle/>
          <a:p>
            <a:r>
              <a:rPr lang="de-DE" altLang="de-DE" dirty="0"/>
              <a:t>Spitzenkräfte fördern: </a:t>
            </a:r>
            <a:r>
              <a:rPr lang="de-DE" altLang="de-DE" dirty="0" err="1"/>
              <a:t>bAV</a:t>
            </a:r>
            <a:r>
              <a:rPr lang="de-DE" altLang="de-DE" dirty="0"/>
              <a:t> attraktiv für </a:t>
            </a:r>
            <a:br>
              <a:rPr lang="de-DE" altLang="de-DE" dirty="0"/>
            </a:br>
            <a:r>
              <a:rPr lang="de-DE" altLang="de-DE" dirty="0"/>
              <a:t>Arbeitnehmer </a:t>
            </a:r>
            <a:r>
              <a:rPr lang="de-DE" altLang="de-DE" dirty="0">
                <a:solidFill>
                  <a:srgbClr val="003781"/>
                </a:solidFill>
              </a:rPr>
              <a:t>und Arbeitgeber </a:t>
            </a:r>
            <a:endParaRPr lang="en-GB" dirty="0"/>
          </a:p>
        </p:txBody>
      </p:sp>
      <p:sp>
        <p:nvSpPr>
          <p:cNvPr id="3" name="Foliennummernplatzhalter 2">
            <a:extLst>
              <a:ext uri="{FF2B5EF4-FFF2-40B4-BE49-F238E27FC236}">
                <a16:creationId xmlns:a16="http://schemas.microsoft.com/office/drawing/2014/main" id="{E070B435-FACF-46C3-A933-C341C47996AE}"/>
              </a:ext>
            </a:extLst>
          </p:cNvPr>
          <p:cNvSpPr>
            <a:spLocks noGrp="1"/>
          </p:cNvSpPr>
          <p:nvPr>
            <p:ph type="sldNum" sz="quarter" idx="11"/>
          </p:nvPr>
        </p:nvSpPr>
        <p:spPr/>
        <p:txBody>
          <a:bodyPr/>
          <a:lstStyle/>
          <a:p>
            <a:fld id="{56C449F3-BD9D-48DC-BFF1-0F66671DA7C6}" type="slidenum">
              <a:rPr lang="de-DE" smtClean="0"/>
              <a:pPr/>
              <a:t>35</a:t>
            </a:fld>
            <a:endParaRPr lang="de-DE" dirty="0"/>
          </a:p>
        </p:txBody>
      </p:sp>
      <p:sp>
        <p:nvSpPr>
          <p:cNvPr id="4" name="Textplatzhalter 3">
            <a:extLst>
              <a:ext uri="{FF2B5EF4-FFF2-40B4-BE49-F238E27FC236}">
                <a16:creationId xmlns:a16="http://schemas.microsoft.com/office/drawing/2014/main" id="{299FE1A5-DA74-4C3E-846C-E9EA54D0C663}"/>
              </a:ext>
            </a:extLst>
          </p:cNvPr>
          <p:cNvSpPr>
            <a:spLocks noGrp="1"/>
          </p:cNvSpPr>
          <p:nvPr>
            <p:ph type="body" sz="quarter" idx="12"/>
          </p:nvPr>
        </p:nvSpPr>
        <p:spPr/>
        <p:txBody>
          <a:bodyPr/>
          <a:lstStyle/>
          <a:p>
            <a:r>
              <a:rPr lang="de-DE" dirty="0"/>
              <a:t>Betriebliche Altersversorgung | Lösungen für spezielle Zielgruppen </a:t>
            </a:r>
          </a:p>
          <a:p>
            <a:endParaRPr lang="en-GB" dirty="0"/>
          </a:p>
        </p:txBody>
      </p:sp>
      <p:sp>
        <p:nvSpPr>
          <p:cNvPr id="48" name="Fußzeilenplatzhalter 7">
            <a:extLst>
              <a:ext uri="{FF2B5EF4-FFF2-40B4-BE49-F238E27FC236}">
                <a16:creationId xmlns:a16="http://schemas.microsoft.com/office/drawing/2014/main" id="{18A959A2-69DC-4CCC-9509-034514E94FF5}"/>
              </a:ext>
            </a:extLst>
          </p:cNvPr>
          <p:cNvSpPr txBox="1">
            <a:spLocks/>
          </p:cNvSpPr>
          <p:nvPr/>
        </p:nvSpPr>
        <p:spPr>
          <a:xfrm>
            <a:off x="513067" y="5961156"/>
            <a:ext cx="8349069" cy="56653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Eigene Darstellung</a:t>
            </a:r>
          </a:p>
        </p:txBody>
      </p:sp>
      <p:sp>
        <p:nvSpPr>
          <p:cNvPr id="40" name="Rechteck 39">
            <a:extLst>
              <a:ext uri="{FF2B5EF4-FFF2-40B4-BE49-F238E27FC236}">
                <a16:creationId xmlns:a16="http://schemas.microsoft.com/office/drawing/2014/main" id="{E78E9209-9F32-4A74-BEFD-6A64986E9AE2}"/>
              </a:ext>
            </a:extLst>
          </p:cNvPr>
          <p:cNvSpPr/>
          <p:nvPr/>
        </p:nvSpPr>
        <p:spPr>
          <a:xfrm>
            <a:off x="3963566" y="2567554"/>
            <a:ext cx="4316146" cy="3744755"/>
          </a:xfrm>
          <a:prstGeom prst="rect">
            <a:avLst/>
          </a:prstGeom>
          <a:solidFill>
            <a:schemeClr val="accent6"/>
          </a:solidFill>
          <a:ln w="25400" cap="flat" cmpd="sng" algn="ctr">
            <a:noFill/>
            <a:prstDash val="solid"/>
          </a:ln>
          <a:effectLst/>
        </p:spPr>
        <p:txBody>
          <a:bodyPr lIns="108000" tIns="72000" rIns="108000" bIns="36000" rtlCol="0" anchor="t"/>
          <a:lstStyle/>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Hohe Versorgungslücken aufgrund hohen Einkommens (schematische Darstellung)</a:t>
            </a:r>
            <a:r>
              <a:rPr kumimoji="0" lang="de-DE" altLang="de-DE" sz="1400" b="0" i="0" u="none" strike="noStrike" kern="0" cap="none" spc="0" normalizeH="0" baseline="30000" noProof="0" dirty="0">
                <a:ln>
                  <a:noFill/>
                </a:ln>
                <a:solidFill>
                  <a:schemeClr val="bg1"/>
                </a:solidFill>
                <a:effectLst/>
                <a:uLnTx/>
                <a:uFillTx/>
                <a:latin typeface="Arial"/>
                <a:ea typeface="+mn-ea"/>
                <a:cs typeface="Arial" pitchFamily="34" charset="0"/>
              </a:rPr>
              <a:t>1</a:t>
            </a: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
            </a:r>
            <a:b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b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637200" marR="0" lvl="1"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0" marR="0" lvl="0" indent="0" defTabSz="1218682" eaLnBrk="1" fontAlgn="base" latinLnBrk="0" hangingPunct="1">
              <a:lnSpc>
                <a:spcPct val="100000"/>
              </a:lnSpc>
              <a:spcBef>
                <a:spcPct val="0"/>
              </a:spcBef>
              <a:spcAft>
                <a:spcPct val="80000"/>
              </a:spcAft>
              <a:buClrTx/>
              <a:buSzTx/>
              <a:buFontTx/>
              <a:buNone/>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a:p>
            <a:pPr marL="180000" marR="0" lvl="0" indent="-180000" defTabSz="1218682"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Steueroptimierte Investitionen </a:t>
            </a:r>
            <a:b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b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aufgrund hoher Steuerlast gewünscht</a:t>
            </a:r>
          </a:p>
        </p:txBody>
      </p:sp>
      <p:sp>
        <p:nvSpPr>
          <p:cNvPr id="41" name="Rechteck 40">
            <a:extLst>
              <a:ext uri="{FF2B5EF4-FFF2-40B4-BE49-F238E27FC236}">
                <a16:creationId xmlns:a16="http://schemas.microsoft.com/office/drawing/2014/main" id="{F09E985B-FD75-45DB-80E3-FA8EEEBF59E4}"/>
              </a:ext>
            </a:extLst>
          </p:cNvPr>
          <p:cNvSpPr/>
          <p:nvPr/>
        </p:nvSpPr>
        <p:spPr>
          <a:xfrm>
            <a:off x="479425" y="2567554"/>
            <a:ext cx="2950431" cy="3744755"/>
          </a:xfrm>
          <a:prstGeom prst="rect">
            <a:avLst/>
          </a:prstGeom>
          <a:solidFill>
            <a:schemeClr val="accent6"/>
          </a:solidFill>
          <a:ln w="25400" cap="flat" cmpd="sng" algn="ctr">
            <a:noFill/>
            <a:prstDash val="solid"/>
          </a:ln>
          <a:effectLst/>
        </p:spPr>
        <p:txBody>
          <a:bodyPr lIns="108000" tIns="72000" rIns="144000" bIns="36000" rtlCol="0" anchor="t"/>
          <a:lstStyle/>
          <a:p>
            <a:pPr marL="180000" marR="0" lvl="0" indent="-180000" defTabSz="1218682"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Wie kann die Attraktivität für neue Spitzenkräfte verbessert werden?</a:t>
            </a:r>
          </a:p>
          <a:p>
            <a:pPr marL="180000" marR="0" lvl="0" indent="-180000" defTabSz="1218682"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Wie kann die Abwanderung/ Fluktuation von Leistungsträgern eingedämmt werden?</a:t>
            </a:r>
          </a:p>
        </p:txBody>
      </p:sp>
      <p:sp>
        <p:nvSpPr>
          <p:cNvPr id="42" name="Rechteck 41">
            <a:extLst>
              <a:ext uri="{FF2B5EF4-FFF2-40B4-BE49-F238E27FC236}">
                <a16:creationId xmlns:a16="http://schemas.microsoft.com/office/drawing/2014/main" id="{C9C0C162-D58B-48EC-A2DD-49B2D6A53DC6}"/>
              </a:ext>
            </a:extLst>
          </p:cNvPr>
          <p:cNvSpPr/>
          <p:nvPr/>
        </p:nvSpPr>
        <p:spPr>
          <a:xfrm>
            <a:off x="479428" y="2060575"/>
            <a:ext cx="2950431" cy="432000"/>
          </a:xfrm>
          <a:prstGeom prst="rect">
            <a:avLst/>
          </a:prstGeom>
          <a:solidFill>
            <a:schemeClr val="tx1"/>
          </a:solidFill>
          <a:ln w="19050" cap="flat" cmpd="sng" algn="ctr">
            <a:solidFill>
              <a:schemeClr val="accent4"/>
            </a:solidFill>
            <a:prstDash val="solid"/>
          </a:ln>
          <a:effectLst/>
        </p:spPr>
        <p:txBody>
          <a:bodyPr lIns="0" rIns="0" rtlCol="0" anchor="ct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4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Herausforderungen </a:t>
            </a:r>
            <a:r>
              <a:rPr kumimoji="0" lang="de-DE" altLang="zh-CN" sz="14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Arbeitgeber</a:t>
            </a:r>
          </a:p>
        </p:txBody>
      </p:sp>
      <p:sp>
        <p:nvSpPr>
          <p:cNvPr id="43" name="Rechteck 42">
            <a:extLst>
              <a:ext uri="{FF2B5EF4-FFF2-40B4-BE49-F238E27FC236}">
                <a16:creationId xmlns:a16="http://schemas.microsoft.com/office/drawing/2014/main" id="{BC1B4154-2D99-438E-BAEE-C40B2DB03DC6}"/>
              </a:ext>
            </a:extLst>
          </p:cNvPr>
          <p:cNvSpPr/>
          <p:nvPr/>
        </p:nvSpPr>
        <p:spPr>
          <a:xfrm>
            <a:off x="3963566" y="2060575"/>
            <a:ext cx="4316146" cy="432000"/>
          </a:xfrm>
          <a:prstGeom prst="rect">
            <a:avLst/>
          </a:prstGeom>
          <a:solidFill>
            <a:schemeClr val="tx1"/>
          </a:solidFill>
          <a:ln w="19050" cap="flat" cmpd="sng" algn="ctr">
            <a:solidFill>
              <a:schemeClr val="accent4"/>
            </a:solidFill>
            <a:prstDash val="solid"/>
          </a:ln>
          <a:effectLst/>
        </p:spPr>
        <p:txBody>
          <a:bodyPr lIns="0" rIns="0" rtlCol="0" anchor="ct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4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Herausforderungen </a:t>
            </a:r>
            <a:r>
              <a:rPr kumimoji="0" lang="de-DE" altLang="zh-CN" sz="14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Spitzenkräfte</a:t>
            </a:r>
          </a:p>
        </p:txBody>
      </p:sp>
      <p:sp>
        <p:nvSpPr>
          <p:cNvPr id="44" name="Rechteck 43">
            <a:extLst>
              <a:ext uri="{FF2B5EF4-FFF2-40B4-BE49-F238E27FC236}">
                <a16:creationId xmlns:a16="http://schemas.microsoft.com/office/drawing/2014/main" id="{3E245365-0FFE-4959-BEAF-F8CA9C288DE1}"/>
              </a:ext>
            </a:extLst>
          </p:cNvPr>
          <p:cNvSpPr/>
          <p:nvPr/>
        </p:nvSpPr>
        <p:spPr>
          <a:xfrm>
            <a:off x="8819380" y="2567554"/>
            <a:ext cx="2870690" cy="3744755"/>
          </a:xfrm>
          <a:prstGeom prst="rect">
            <a:avLst/>
          </a:prstGeom>
          <a:solidFill>
            <a:schemeClr val="accent6"/>
          </a:solidFill>
          <a:ln w="25400" cap="flat" cmpd="sng" algn="ctr">
            <a:noFill/>
            <a:prstDash val="solid"/>
          </a:ln>
          <a:effectLst/>
        </p:spPr>
        <p:txBody>
          <a:bodyPr lIns="180000" tIns="72000" rIns="108000" bIns="36000" rtlCol="0" anchor="t"/>
          <a:lstStyle/>
          <a:p>
            <a:pPr marL="0" marR="0" lvl="0" indent="0" defTabSz="1218682" eaLnBrk="1" fontAlgn="base" latinLnBrk="0" hangingPunct="1">
              <a:lnSpc>
                <a:spcPct val="100000"/>
              </a:lnSpc>
              <a:spcBef>
                <a:spcPts val="60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latin typeface="Arial"/>
                <a:ea typeface="+mn-ea"/>
                <a:cs typeface="Arial" pitchFamily="34" charset="0"/>
              </a:rPr>
              <a:t>Aus Arbeitgebersicht</a:t>
            </a:r>
          </a:p>
          <a:p>
            <a:pPr marL="180000" marR="0" lvl="0" indent="-180000" defTabSz="1218682"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Instrument zum Finden und Binden von Mitarbeitern</a:t>
            </a:r>
          </a:p>
          <a:p>
            <a:pPr marL="180000" marR="0" lvl="0" indent="-180000" defTabSz="1218682"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Einfache Verwaltung</a:t>
            </a:r>
          </a:p>
          <a:p>
            <a:pPr marL="0" marR="0" lvl="0" indent="0" defTabSz="1218682" eaLnBrk="1" fontAlgn="base" latinLnBrk="0" hangingPunct="1">
              <a:lnSpc>
                <a:spcPct val="100000"/>
              </a:lnSpc>
              <a:spcBef>
                <a:spcPts val="120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latin typeface="Arial"/>
                <a:ea typeface="+mn-ea"/>
                <a:cs typeface="Arial" pitchFamily="34" charset="0"/>
              </a:rPr>
              <a:t>Aus Arbeitnehmersicht</a:t>
            </a:r>
          </a:p>
          <a:p>
            <a:pPr marL="180000" marR="0" lvl="0" indent="-180000" defTabSz="1218682"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Schließung der Versorgungslücken </a:t>
            </a:r>
            <a:b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b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durch eine hochwertige Versorgung</a:t>
            </a:r>
          </a:p>
          <a:p>
            <a:pPr marL="180000" marR="0" lvl="0" indent="-180000" defTabSz="1218682"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rPr>
              <a:t>Schaffung von nachhaltigen Vermögenswerten</a:t>
            </a:r>
          </a:p>
          <a:p>
            <a:pPr marL="171450" marR="0" lvl="0" indent="-171450" defTabSz="1218682" eaLnBrk="1" fontAlgn="base" latinLnBrk="0" hangingPunct="1">
              <a:lnSpc>
                <a:spcPct val="100000"/>
              </a:lnSpc>
              <a:spcBef>
                <a:spcPts val="600"/>
              </a:spcBef>
              <a:spcAft>
                <a:spcPts val="0"/>
              </a:spcAft>
              <a:buClrTx/>
              <a:buSzTx/>
              <a:buFont typeface="Arial" panose="020B0604020202020204" pitchFamily="34" charset="0"/>
              <a:buChar char="•"/>
              <a:tabLst/>
              <a:defRPr/>
            </a:pPr>
            <a:endParaRPr kumimoji="0" lang="de-DE" altLang="de-DE" sz="1400" b="0" i="0" u="none" strike="noStrike" kern="0" cap="none" spc="0" normalizeH="0" baseline="0" noProof="0" dirty="0">
              <a:ln>
                <a:noFill/>
              </a:ln>
              <a:solidFill>
                <a:schemeClr val="bg1"/>
              </a:solidFill>
              <a:effectLst/>
              <a:uLnTx/>
              <a:uFillTx/>
              <a:latin typeface="Arial"/>
              <a:ea typeface="+mn-ea"/>
              <a:cs typeface="Arial" pitchFamily="34" charset="0"/>
            </a:endParaRPr>
          </a:p>
        </p:txBody>
      </p:sp>
      <p:sp>
        <p:nvSpPr>
          <p:cNvPr id="45" name="Rechteck 44">
            <a:extLst>
              <a:ext uri="{FF2B5EF4-FFF2-40B4-BE49-F238E27FC236}">
                <a16:creationId xmlns:a16="http://schemas.microsoft.com/office/drawing/2014/main" id="{10CE0C9E-B948-4FBF-AFB3-73221FC63D84}"/>
              </a:ext>
            </a:extLst>
          </p:cNvPr>
          <p:cNvSpPr/>
          <p:nvPr/>
        </p:nvSpPr>
        <p:spPr>
          <a:xfrm>
            <a:off x="8819383" y="2060575"/>
            <a:ext cx="2870690" cy="432000"/>
          </a:xfrm>
          <a:prstGeom prst="rect">
            <a:avLst/>
          </a:prstGeom>
          <a:solidFill>
            <a:schemeClr val="tx1"/>
          </a:solidFill>
          <a:ln w="19050" cap="flat" cmpd="sng" algn="ctr">
            <a:solidFill>
              <a:schemeClr val="accent4"/>
            </a:solidFill>
            <a:prstDash val="solid"/>
          </a:ln>
          <a:effectLst/>
        </p:spPr>
        <p:txBody>
          <a:bodyPr lIns="144000" rIns="0" rtlCol="0" anchor="ct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4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Lösung bAV</a:t>
            </a:r>
          </a:p>
        </p:txBody>
      </p:sp>
      <p:sp>
        <p:nvSpPr>
          <p:cNvPr id="49" name="Line 128">
            <a:extLst>
              <a:ext uri="{FF2B5EF4-FFF2-40B4-BE49-F238E27FC236}">
                <a16:creationId xmlns:a16="http://schemas.microsoft.com/office/drawing/2014/main" id="{F6A02298-E67B-4BD6-A354-B527ED3EB13E}"/>
              </a:ext>
            </a:extLst>
          </p:cNvPr>
          <p:cNvSpPr>
            <a:spLocks noChangeShapeType="1"/>
          </p:cNvSpPr>
          <p:nvPr/>
        </p:nvSpPr>
        <p:spPr bwMode="gray">
          <a:xfrm>
            <a:off x="5882000" y="4454055"/>
            <a:ext cx="0" cy="81567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chemeClr val="bg1"/>
              </a:solidFill>
              <a:effectLst/>
              <a:uLnTx/>
              <a:uFillTx/>
            </a:endParaRPr>
          </a:p>
        </p:txBody>
      </p:sp>
      <p:sp>
        <p:nvSpPr>
          <p:cNvPr id="50" name="Line 129">
            <a:extLst>
              <a:ext uri="{FF2B5EF4-FFF2-40B4-BE49-F238E27FC236}">
                <a16:creationId xmlns:a16="http://schemas.microsoft.com/office/drawing/2014/main" id="{0EBE21BB-7499-4467-A2E9-D04ED9DF3C0F}"/>
              </a:ext>
            </a:extLst>
          </p:cNvPr>
          <p:cNvSpPr>
            <a:spLocks noChangeShapeType="1"/>
          </p:cNvSpPr>
          <p:nvPr/>
        </p:nvSpPr>
        <p:spPr bwMode="gray">
          <a:xfrm>
            <a:off x="6818541" y="3881612"/>
            <a:ext cx="0" cy="1294107"/>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chemeClr val="bg1"/>
              </a:solidFill>
              <a:effectLst/>
              <a:uLnTx/>
              <a:uFillTx/>
            </a:endParaRPr>
          </a:p>
        </p:txBody>
      </p:sp>
      <p:sp>
        <p:nvSpPr>
          <p:cNvPr id="51" name="Rectangle 157">
            <a:extLst>
              <a:ext uri="{FF2B5EF4-FFF2-40B4-BE49-F238E27FC236}">
                <a16:creationId xmlns:a16="http://schemas.microsoft.com/office/drawing/2014/main" id="{BF5BB25D-15AB-4DAB-A2F6-39D6B926A269}"/>
              </a:ext>
            </a:extLst>
          </p:cNvPr>
          <p:cNvSpPr>
            <a:spLocks noChangeArrowheads="1"/>
          </p:cNvSpPr>
          <p:nvPr/>
        </p:nvSpPr>
        <p:spPr bwMode="gray">
          <a:xfrm>
            <a:off x="6848741" y="4179119"/>
            <a:ext cx="865203" cy="276999"/>
          </a:xfrm>
          <a:prstGeom prst="rect">
            <a:avLst/>
          </a:prstGeom>
          <a:noFill/>
          <a:ln>
            <a:noFill/>
          </a:ln>
          <a:effectLst>
            <a:prstShdw prst="shdw13" dist="53882" dir="13500000">
              <a:srgbClr val="D4CDCD">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1218682" eaLnBrk="1" fontAlgn="base" latinLnBrk="0" hangingPunct="1">
              <a:lnSpc>
                <a:spcPct val="100000"/>
              </a:lnSpc>
              <a:spcBef>
                <a:spcPct val="0"/>
              </a:spcBef>
              <a:spcAft>
                <a:spcPct val="0"/>
              </a:spcAft>
              <a:buClrTx/>
              <a:buSzTx/>
              <a:buFontTx/>
              <a:buNone/>
              <a:tabLst/>
              <a:defRPr/>
            </a:pPr>
            <a:r>
              <a:rPr kumimoji="0" lang="de-DE" altLang="de-DE" sz="1200" b="1" i="0" u="none" strike="noStrike" kern="0" cap="none" spc="0" normalizeH="0" baseline="0" noProof="0" dirty="0">
                <a:ln>
                  <a:noFill/>
                </a:ln>
                <a:solidFill>
                  <a:schemeClr val="bg1"/>
                </a:solidFill>
                <a:effectLst/>
                <a:uLnTx/>
                <a:uFillTx/>
                <a:latin typeface="Arial" pitchFamily="34" charset="0"/>
                <a:cs typeface="Arial" pitchFamily="34" charset="0"/>
              </a:rPr>
              <a:t>Lücke</a:t>
            </a:r>
          </a:p>
        </p:txBody>
      </p:sp>
      <p:sp>
        <p:nvSpPr>
          <p:cNvPr id="52" name="Rectangle 158">
            <a:extLst>
              <a:ext uri="{FF2B5EF4-FFF2-40B4-BE49-F238E27FC236}">
                <a16:creationId xmlns:a16="http://schemas.microsoft.com/office/drawing/2014/main" id="{8287A2E0-86FA-4B8A-88B0-E1968B154A29}"/>
              </a:ext>
            </a:extLst>
          </p:cNvPr>
          <p:cNvSpPr>
            <a:spLocks noChangeArrowheads="1"/>
          </p:cNvSpPr>
          <p:nvPr/>
        </p:nvSpPr>
        <p:spPr bwMode="gray">
          <a:xfrm>
            <a:off x="6933365" y="4820802"/>
            <a:ext cx="695956" cy="276999"/>
          </a:xfrm>
          <a:prstGeom prst="rect">
            <a:avLst/>
          </a:prstGeom>
          <a:noFill/>
          <a:ln>
            <a:noFill/>
          </a:ln>
          <a:effectLst>
            <a:prstShdw prst="shdw13" dist="53882" dir="13500000">
              <a:srgbClr val="D4CDCD">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1218682" eaLnBrk="1" fontAlgn="base" latinLnBrk="0" hangingPunct="1">
              <a:lnSpc>
                <a:spcPct val="100000"/>
              </a:lnSpc>
              <a:spcBef>
                <a:spcPct val="0"/>
              </a:spcBef>
              <a:spcAft>
                <a:spcPct val="0"/>
              </a:spcAft>
              <a:buClrTx/>
              <a:buSzTx/>
              <a:buFontTx/>
              <a:buNone/>
              <a:tabLst/>
              <a:defRPr/>
            </a:pPr>
            <a:r>
              <a:rPr kumimoji="0" lang="de-DE" altLang="de-DE" sz="1200" b="1" i="0" u="none" strike="noStrike" kern="0" cap="none" spc="0" normalizeH="0" baseline="0" noProof="0" dirty="0">
                <a:ln>
                  <a:noFill/>
                </a:ln>
                <a:solidFill>
                  <a:schemeClr val="bg1"/>
                </a:solidFill>
                <a:effectLst/>
                <a:uLnTx/>
                <a:uFillTx/>
                <a:latin typeface="Arial" pitchFamily="34" charset="0"/>
                <a:cs typeface="Arial" pitchFamily="34" charset="0"/>
              </a:rPr>
              <a:t>DRV</a:t>
            </a:r>
          </a:p>
        </p:txBody>
      </p:sp>
      <p:grpSp>
        <p:nvGrpSpPr>
          <p:cNvPr id="53" name="Gruppieren 52">
            <a:extLst>
              <a:ext uri="{FF2B5EF4-FFF2-40B4-BE49-F238E27FC236}">
                <a16:creationId xmlns:a16="http://schemas.microsoft.com/office/drawing/2014/main" id="{2ED09174-CAFB-4579-84F2-597E02C73556}"/>
              </a:ext>
            </a:extLst>
          </p:cNvPr>
          <p:cNvGrpSpPr/>
          <p:nvPr/>
        </p:nvGrpSpPr>
        <p:grpSpPr>
          <a:xfrm>
            <a:off x="4670452" y="3429845"/>
            <a:ext cx="3437534" cy="1908137"/>
            <a:chOff x="3337560" y="3236584"/>
            <a:chExt cx="2705100" cy="1908137"/>
          </a:xfrm>
        </p:grpSpPr>
        <p:cxnSp>
          <p:nvCxnSpPr>
            <p:cNvPr id="54" name="Gerade Verbindung 3">
              <a:extLst>
                <a:ext uri="{FF2B5EF4-FFF2-40B4-BE49-F238E27FC236}">
                  <a16:creationId xmlns:a16="http://schemas.microsoft.com/office/drawing/2014/main" id="{BDDC66AB-F075-45F9-9D57-D6904A4D426C}"/>
                </a:ext>
              </a:extLst>
            </p:cNvPr>
            <p:cNvCxnSpPr/>
            <p:nvPr/>
          </p:nvCxnSpPr>
          <p:spPr>
            <a:xfrm>
              <a:off x="3337560" y="5048050"/>
              <a:ext cx="2705100" cy="0"/>
            </a:xfrm>
            <a:prstGeom prst="line">
              <a:avLst/>
            </a:prstGeom>
            <a:noFill/>
            <a:ln w="6350" cap="flat" cmpd="sng" algn="ctr">
              <a:solidFill>
                <a:srgbClr val="5F5F5F"/>
              </a:solidFill>
              <a:prstDash val="solid"/>
              <a:miter lim="800000"/>
            </a:ln>
            <a:effectLst/>
          </p:spPr>
        </p:cxnSp>
        <p:cxnSp>
          <p:nvCxnSpPr>
            <p:cNvPr id="55" name="Gerade Verbindung 31">
              <a:extLst>
                <a:ext uri="{FF2B5EF4-FFF2-40B4-BE49-F238E27FC236}">
                  <a16:creationId xmlns:a16="http://schemas.microsoft.com/office/drawing/2014/main" id="{6C50DDC3-0C27-461B-8696-DBA584690863}"/>
                </a:ext>
              </a:extLst>
            </p:cNvPr>
            <p:cNvCxnSpPr/>
            <p:nvPr/>
          </p:nvCxnSpPr>
          <p:spPr>
            <a:xfrm>
              <a:off x="3337560" y="4613880"/>
              <a:ext cx="1143000" cy="0"/>
            </a:xfrm>
            <a:prstGeom prst="line">
              <a:avLst/>
            </a:prstGeom>
            <a:noFill/>
            <a:ln w="6350" cap="flat" cmpd="sng" algn="ctr">
              <a:solidFill>
                <a:srgbClr val="5F5F5F"/>
              </a:solidFill>
              <a:prstDash val="solid"/>
              <a:miter lim="800000"/>
            </a:ln>
            <a:effectLst/>
          </p:spPr>
        </p:cxnSp>
        <p:cxnSp>
          <p:nvCxnSpPr>
            <p:cNvPr id="56" name="Gerade Verbindung 33">
              <a:extLst>
                <a:ext uri="{FF2B5EF4-FFF2-40B4-BE49-F238E27FC236}">
                  <a16:creationId xmlns:a16="http://schemas.microsoft.com/office/drawing/2014/main" id="{479E528E-0081-4745-8387-43DE48047933}"/>
                </a:ext>
              </a:extLst>
            </p:cNvPr>
            <p:cNvCxnSpPr/>
            <p:nvPr/>
          </p:nvCxnSpPr>
          <p:spPr>
            <a:xfrm>
              <a:off x="3337560" y="4179708"/>
              <a:ext cx="1795515" cy="0"/>
            </a:xfrm>
            <a:prstGeom prst="line">
              <a:avLst/>
            </a:prstGeom>
            <a:noFill/>
            <a:ln w="6350" cap="flat" cmpd="sng" algn="ctr">
              <a:solidFill>
                <a:srgbClr val="5F5F5F"/>
              </a:solidFill>
              <a:prstDash val="solid"/>
              <a:miter lim="800000"/>
            </a:ln>
            <a:effectLst/>
          </p:spPr>
        </p:cxnSp>
        <p:cxnSp>
          <p:nvCxnSpPr>
            <p:cNvPr id="57" name="Gerade Verbindung 34">
              <a:extLst>
                <a:ext uri="{FF2B5EF4-FFF2-40B4-BE49-F238E27FC236}">
                  <a16:creationId xmlns:a16="http://schemas.microsoft.com/office/drawing/2014/main" id="{93E77709-758A-4053-ACF5-74952B25B098}"/>
                </a:ext>
              </a:extLst>
            </p:cNvPr>
            <p:cNvCxnSpPr/>
            <p:nvPr/>
          </p:nvCxnSpPr>
          <p:spPr>
            <a:xfrm>
              <a:off x="3337560" y="3745536"/>
              <a:ext cx="2283076" cy="0"/>
            </a:xfrm>
            <a:prstGeom prst="line">
              <a:avLst/>
            </a:prstGeom>
            <a:noFill/>
            <a:ln w="6350" cap="flat" cmpd="sng" algn="ctr">
              <a:solidFill>
                <a:srgbClr val="5F5F5F"/>
              </a:solidFill>
              <a:prstDash val="solid"/>
              <a:miter lim="800000"/>
            </a:ln>
            <a:effectLst/>
          </p:spPr>
        </p:cxnSp>
        <p:cxnSp>
          <p:nvCxnSpPr>
            <p:cNvPr id="58" name="Gerade Verbindung 37">
              <a:extLst>
                <a:ext uri="{FF2B5EF4-FFF2-40B4-BE49-F238E27FC236}">
                  <a16:creationId xmlns:a16="http://schemas.microsoft.com/office/drawing/2014/main" id="{A06DCE9A-6A39-411C-98AB-24D4B601F81F}"/>
                </a:ext>
              </a:extLst>
            </p:cNvPr>
            <p:cNvCxnSpPr/>
            <p:nvPr/>
          </p:nvCxnSpPr>
          <p:spPr>
            <a:xfrm>
              <a:off x="3337560" y="3311364"/>
              <a:ext cx="2606040" cy="0"/>
            </a:xfrm>
            <a:prstGeom prst="line">
              <a:avLst/>
            </a:prstGeom>
            <a:noFill/>
            <a:ln w="6350" cap="flat" cmpd="sng" algn="ctr">
              <a:solidFill>
                <a:srgbClr val="5F5F5F"/>
              </a:solidFill>
              <a:prstDash val="solid"/>
              <a:miter lim="800000"/>
            </a:ln>
            <a:effectLst/>
          </p:spPr>
        </p:cxnSp>
        <p:cxnSp>
          <p:nvCxnSpPr>
            <p:cNvPr id="59" name="Gerade Verbindung 29">
              <a:extLst>
                <a:ext uri="{FF2B5EF4-FFF2-40B4-BE49-F238E27FC236}">
                  <a16:creationId xmlns:a16="http://schemas.microsoft.com/office/drawing/2014/main" id="{8E058423-915E-4181-9C18-42592C54E878}"/>
                </a:ext>
              </a:extLst>
            </p:cNvPr>
            <p:cNvCxnSpPr/>
            <p:nvPr/>
          </p:nvCxnSpPr>
          <p:spPr>
            <a:xfrm flipV="1">
              <a:off x="3430009" y="3236584"/>
              <a:ext cx="0" cy="1908137"/>
            </a:xfrm>
            <a:prstGeom prst="line">
              <a:avLst/>
            </a:prstGeom>
            <a:noFill/>
            <a:ln w="6350" cap="flat" cmpd="sng" algn="ctr">
              <a:solidFill>
                <a:srgbClr val="5F5F5F"/>
              </a:solidFill>
              <a:prstDash val="solid"/>
              <a:miter lim="800000"/>
            </a:ln>
            <a:effectLst/>
          </p:spPr>
        </p:cxnSp>
      </p:grpSp>
      <p:pic>
        <p:nvPicPr>
          <p:cNvPr id="60" name="Picture 2" descr="C:\Users\maxime.bürger\Desktop\grafik.png">
            <a:extLst>
              <a:ext uri="{FF2B5EF4-FFF2-40B4-BE49-F238E27FC236}">
                <a16:creationId xmlns:a16="http://schemas.microsoft.com/office/drawing/2014/main" id="{C666AF02-8F96-4946-BE37-7193BE50E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36" y="3561300"/>
            <a:ext cx="3751701" cy="1837617"/>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84">
            <a:extLst>
              <a:ext uri="{FF2B5EF4-FFF2-40B4-BE49-F238E27FC236}">
                <a16:creationId xmlns:a16="http://schemas.microsoft.com/office/drawing/2014/main" id="{8B119C83-AC37-4699-A6F8-231DA5D3E036}"/>
              </a:ext>
            </a:extLst>
          </p:cNvPr>
          <p:cNvSpPr>
            <a:spLocks noChangeArrowheads="1"/>
          </p:cNvSpPr>
          <p:nvPr/>
        </p:nvSpPr>
        <p:spPr bwMode="gray">
          <a:xfrm>
            <a:off x="5277860" y="5490217"/>
            <a:ext cx="2910802"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Bruttogehalt (in €)</a:t>
            </a:r>
          </a:p>
        </p:txBody>
      </p:sp>
      <p:sp>
        <p:nvSpPr>
          <p:cNvPr id="62" name="Rectangle 159">
            <a:extLst>
              <a:ext uri="{FF2B5EF4-FFF2-40B4-BE49-F238E27FC236}">
                <a16:creationId xmlns:a16="http://schemas.microsoft.com/office/drawing/2014/main" id="{923C3A36-B847-4D50-9AD4-87AF180B6850}"/>
              </a:ext>
            </a:extLst>
          </p:cNvPr>
          <p:cNvSpPr>
            <a:spLocks noChangeArrowheads="1"/>
          </p:cNvSpPr>
          <p:nvPr/>
        </p:nvSpPr>
        <p:spPr bwMode="gray">
          <a:xfrm>
            <a:off x="4016896" y="3183559"/>
            <a:ext cx="2182814"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914400" eaLnBrk="1" fontAlgn="base" hangingPunct="1">
              <a:spcBef>
                <a:spcPct val="0"/>
              </a:spcBef>
              <a:spcAft>
                <a:spcPct val="0"/>
              </a:spcAft>
              <a:defRPr/>
            </a:pPr>
            <a:r>
              <a:rPr lang="de-DE" altLang="de-DE" sz="1000" kern="0" dirty="0">
                <a:solidFill>
                  <a:schemeClr val="bg1"/>
                </a:solidFill>
                <a:cs typeface="Arial" pitchFamily="34" charset="0"/>
              </a:rPr>
              <a:t>Nettogehalt (in €)</a:t>
            </a:r>
          </a:p>
        </p:txBody>
      </p:sp>
      <p:sp>
        <p:nvSpPr>
          <p:cNvPr id="63" name="Rectangle 158">
            <a:extLst>
              <a:ext uri="{FF2B5EF4-FFF2-40B4-BE49-F238E27FC236}">
                <a16:creationId xmlns:a16="http://schemas.microsoft.com/office/drawing/2014/main" id="{5BEFBBFC-972F-4C6D-8A19-AF9DAA083EE9}"/>
              </a:ext>
            </a:extLst>
          </p:cNvPr>
          <p:cNvSpPr>
            <a:spLocks noChangeArrowheads="1"/>
          </p:cNvSpPr>
          <p:nvPr/>
        </p:nvSpPr>
        <p:spPr bwMode="gray">
          <a:xfrm>
            <a:off x="3996675" y="4676410"/>
            <a:ext cx="690927"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2.000</a:t>
            </a:r>
          </a:p>
        </p:txBody>
      </p:sp>
      <p:sp>
        <p:nvSpPr>
          <p:cNvPr id="64" name="Rectangle 158">
            <a:extLst>
              <a:ext uri="{FF2B5EF4-FFF2-40B4-BE49-F238E27FC236}">
                <a16:creationId xmlns:a16="http://schemas.microsoft.com/office/drawing/2014/main" id="{3A9BAD4A-6C90-4CCE-8605-6A51D9DF1054}"/>
              </a:ext>
            </a:extLst>
          </p:cNvPr>
          <p:cNvSpPr>
            <a:spLocks noChangeArrowheads="1"/>
          </p:cNvSpPr>
          <p:nvPr/>
        </p:nvSpPr>
        <p:spPr bwMode="gray">
          <a:xfrm>
            <a:off x="3996675" y="4258263"/>
            <a:ext cx="690927"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4.000</a:t>
            </a:r>
          </a:p>
        </p:txBody>
      </p:sp>
      <p:sp>
        <p:nvSpPr>
          <p:cNvPr id="65" name="Rectangle 158">
            <a:extLst>
              <a:ext uri="{FF2B5EF4-FFF2-40B4-BE49-F238E27FC236}">
                <a16:creationId xmlns:a16="http://schemas.microsoft.com/office/drawing/2014/main" id="{0255414C-39E2-4C3F-ABB6-B26986FDBA19}"/>
              </a:ext>
            </a:extLst>
          </p:cNvPr>
          <p:cNvSpPr>
            <a:spLocks noChangeArrowheads="1"/>
          </p:cNvSpPr>
          <p:nvPr/>
        </p:nvSpPr>
        <p:spPr bwMode="gray">
          <a:xfrm>
            <a:off x="3996675" y="3833352"/>
            <a:ext cx="690927"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6.000</a:t>
            </a:r>
          </a:p>
        </p:txBody>
      </p:sp>
      <p:sp>
        <p:nvSpPr>
          <p:cNvPr id="66" name="Rectangle 158">
            <a:extLst>
              <a:ext uri="{FF2B5EF4-FFF2-40B4-BE49-F238E27FC236}">
                <a16:creationId xmlns:a16="http://schemas.microsoft.com/office/drawing/2014/main" id="{5E3D3B01-27B5-4865-AD3D-92AAA162030A}"/>
              </a:ext>
            </a:extLst>
          </p:cNvPr>
          <p:cNvSpPr>
            <a:spLocks noChangeArrowheads="1"/>
          </p:cNvSpPr>
          <p:nvPr/>
        </p:nvSpPr>
        <p:spPr bwMode="gray">
          <a:xfrm>
            <a:off x="3996675" y="3381514"/>
            <a:ext cx="690927"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8.000</a:t>
            </a:r>
          </a:p>
        </p:txBody>
      </p:sp>
      <p:sp>
        <p:nvSpPr>
          <p:cNvPr id="67" name="Rectangle 158">
            <a:extLst>
              <a:ext uri="{FF2B5EF4-FFF2-40B4-BE49-F238E27FC236}">
                <a16:creationId xmlns:a16="http://schemas.microsoft.com/office/drawing/2014/main" id="{CC296B9D-DFEF-45A5-AA2C-F2A8D81A6850}"/>
              </a:ext>
            </a:extLst>
          </p:cNvPr>
          <p:cNvSpPr>
            <a:spLocks noChangeArrowheads="1"/>
          </p:cNvSpPr>
          <p:nvPr/>
        </p:nvSpPr>
        <p:spPr bwMode="gray">
          <a:xfrm>
            <a:off x="4336403" y="5132277"/>
            <a:ext cx="351199"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0</a:t>
            </a:r>
          </a:p>
        </p:txBody>
      </p:sp>
      <p:cxnSp>
        <p:nvCxnSpPr>
          <p:cNvPr id="68" name="Gerade Verbindung 11">
            <a:extLst>
              <a:ext uri="{FF2B5EF4-FFF2-40B4-BE49-F238E27FC236}">
                <a16:creationId xmlns:a16="http://schemas.microsoft.com/office/drawing/2014/main" id="{45714958-768D-4A6A-8B53-F572DE8790AE}"/>
              </a:ext>
            </a:extLst>
          </p:cNvPr>
          <p:cNvCxnSpPr/>
          <p:nvPr/>
        </p:nvCxnSpPr>
        <p:spPr>
          <a:xfrm flipV="1">
            <a:off x="5719309" y="4522374"/>
            <a:ext cx="0" cy="718938"/>
          </a:xfrm>
          <a:prstGeom prst="line">
            <a:avLst/>
          </a:prstGeom>
          <a:noFill/>
          <a:ln w="12700" cap="flat" cmpd="sng" algn="ctr">
            <a:solidFill>
              <a:sysClr val="window" lastClr="FFFFFF"/>
            </a:solidFill>
            <a:prstDash val="dash"/>
            <a:miter lim="800000"/>
          </a:ln>
          <a:effectLst/>
        </p:spPr>
      </p:cxnSp>
      <p:cxnSp>
        <p:nvCxnSpPr>
          <p:cNvPr id="69" name="Gerade Verbindung 62">
            <a:extLst>
              <a:ext uri="{FF2B5EF4-FFF2-40B4-BE49-F238E27FC236}">
                <a16:creationId xmlns:a16="http://schemas.microsoft.com/office/drawing/2014/main" id="{C3080684-97E4-4990-9462-15CDA0D1EA62}"/>
              </a:ext>
            </a:extLst>
          </p:cNvPr>
          <p:cNvCxnSpPr/>
          <p:nvPr/>
        </p:nvCxnSpPr>
        <p:spPr>
          <a:xfrm flipV="1">
            <a:off x="6693076" y="4186141"/>
            <a:ext cx="0" cy="1055171"/>
          </a:xfrm>
          <a:prstGeom prst="line">
            <a:avLst/>
          </a:prstGeom>
          <a:noFill/>
          <a:ln w="12700" cap="flat" cmpd="sng" algn="ctr">
            <a:solidFill>
              <a:sysClr val="window" lastClr="FFFFFF"/>
            </a:solidFill>
            <a:prstDash val="dash"/>
            <a:miter lim="800000"/>
          </a:ln>
          <a:effectLst/>
        </p:spPr>
      </p:cxnSp>
      <p:sp>
        <p:nvSpPr>
          <p:cNvPr id="70" name="Rectangle 157">
            <a:extLst>
              <a:ext uri="{FF2B5EF4-FFF2-40B4-BE49-F238E27FC236}">
                <a16:creationId xmlns:a16="http://schemas.microsoft.com/office/drawing/2014/main" id="{44A31075-1858-44AF-B6B8-17E92B558101}"/>
              </a:ext>
            </a:extLst>
          </p:cNvPr>
          <p:cNvSpPr>
            <a:spLocks noChangeArrowheads="1"/>
          </p:cNvSpPr>
          <p:nvPr/>
        </p:nvSpPr>
        <p:spPr bwMode="gray">
          <a:xfrm>
            <a:off x="6952121" y="4242873"/>
            <a:ext cx="865203" cy="276999"/>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914400" eaLnBrk="1" fontAlgn="base" hangingPunct="1">
              <a:spcBef>
                <a:spcPct val="0"/>
              </a:spcBef>
              <a:spcAft>
                <a:spcPct val="0"/>
              </a:spcAft>
              <a:defRPr/>
            </a:pPr>
            <a:r>
              <a:rPr lang="de-DE" altLang="de-DE" sz="1200" b="1" kern="0" dirty="0">
                <a:solidFill>
                  <a:schemeClr val="bg1"/>
                </a:solidFill>
                <a:cs typeface="Arial" pitchFamily="34" charset="0"/>
              </a:rPr>
              <a:t>Lücke</a:t>
            </a:r>
          </a:p>
        </p:txBody>
      </p:sp>
      <p:sp>
        <p:nvSpPr>
          <p:cNvPr id="71" name="Rectangle 158">
            <a:extLst>
              <a:ext uri="{FF2B5EF4-FFF2-40B4-BE49-F238E27FC236}">
                <a16:creationId xmlns:a16="http://schemas.microsoft.com/office/drawing/2014/main" id="{74F63D9A-1AF8-4CB6-8BAC-3964D0D251A7}"/>
              </a:ext>
            </a:extLst>
          </p:cNvPr>
          <p:cNvSpPr>
            <a:spLocks noChangeArrowheads="1"/>
          </p:cNvSpPr>
          <p:nvPr/>
        </p:nvSpPr>
        <p:spPr bwMode="gray">
          <a:xfrm>
            <a:off x="7030262" y="4893378"/>
            <a:ext cx="508473" cy="276999"/>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914400" eaLnBrk="1" fontAlgn="base" hangingPunct="1">
              <a:spcBef>
                <a:spcPct val="0"/>
              </a:spcBef>
              <a:spcAft>
                <a:spcPct val="0"/>
              </a:spcAft>
              <a:defRPr/>
            </a:pPr>
            <a:r>
              <a:rPr lang="de-DE" altLang="de-DE" sz="1200" b="1" kern="0" dirty="0">
                <a:solidFill>
                  <a:schemeClr val="tx1"/>
                </a:solidFill>
                <a:cs typeface="Arial" pitchFamily="34" charset="0"/>
              </a:rPr>
              <a:t>DRV</a:t>
            </a:r>
          </a:p>
        </p:txBody>
      </p:sp>
      <p:sp>
        <p:nvSpPr>
          <p:cNvPr id="72" name="Rectangle 158">
            <a:extLst>
              <a:ext uri="{FF2B5EF4-FFF2-40B4-BE49-F238E27FC236}">
                <a16:creationId xmlns:a16="http://schemas.microsoft.com/office/drawing/2014/main" id="{8024949D-20F6-4547-95AC-ABFBE42C027A}"/>
              </a:ext>
            </a:extLst>
          </p:cNvPr>
          <p:cNvSpPr>
            <a:spLocks noChangeArrowheads="1"/>
          </p:cNvSpPr>
          <p:nvPr/>
        </p:nvSpPr>
        <p:spPr bwMode="gray">
          <a:xfrm>
            <a:off x="5386765" y="5299621"/>
            <a:ext cx="690927"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7.050</a:t>
            </a:r>
          </a:p>
        </p:txBody>
      </p:sp>
      <p:sp>
        <p:nvSpPr>
          <p:cNvPr id="73" name="Rectangle 158">
            <a:extLst>
              <a:ext uri="{FF2B5EF4-FFF2-40B4-BE49-F238E27FC236}">
                <a16:creationId xmlns:a16="http://schemas.microsoft.com/office/drawing/2014/main" id="{5C2A2F5C-B9CD-4C3A-84FA-295CEA0EF42B}"/>
              </a:ext>
            </a:extLst>
          </p:cNvPr>
          <p:cNvSpPr>
            <a:spLocks noChangeArrowheads="1"/>
          </p:cNvSpPr>
          <p:nvPr/>
        </p:nvSpPr>
        <p:spPr bwMode="gray">
          <a:xfrm>
            <a:off x="6250547" y="5299621"/>
            <a:ext cx="787992"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10.000</a:t>
            </a:r>
          </a:p>
        </p:txBody>
      </p:sp>
      <p:sp>
        <p:nvSpPr>
          <p:cNvPr id="74" name="Rectangle 158">
            <a:extLst>
              <a:ext uri="{FF2B5EF4-FFF2-40B4-BE49-F238E27FC236}">
                <a16:creationId xmlns:a16="http://schemas.microsoft.com/office/drawing/2014/main" id="{BD2DB79B-B406-4B2B-8732-A3C051B33951}"/>
              </a:ext>
            </a:extLst>
          </p:cNvPr>
          <p:cNvSpPr>
            <a:spLocks noChangeArrowheads="1"/>
          </p:cNvSpPr>
          <p:nvPr/>
        </p:nvSpPr>
        <p:spPr bwMode="gray">
          <a:xfrm>
            <a:off x="7487731" y="5299621"/>
            <a:ext cx="787992" cy="246221"/>
          </a:xfrm>
          <a:prstGeom prst="rect">
            <a:avLst/>
          </a:prstGeom>
          <a:noFill/>
          <a:ln>
            <a:noFill/>
          </a:ln>
          <a:effectLst>
            <a:prstShdw prst="shdw13" dist="53882" dir="13500000">
              <a:srgbClr val="DADAD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r" defTabSz="914400" eaLnBrk="1" fontAlgn="base" hangingPunct="1">
              <a:spcBef>
                <a:spcPct val="0"/>
              </a:spcBef>
              <a:spcAft>
                <a:spcPct val="0"/>
              </a:spcAft>
              <a:defRPr/>
            </a:pPr>
            <a:r>
              <a:rPr lang="de-DE" altLang="de-DE" sz="1000" kern="0" dirty="0">
                <a:solidFill>
                  <a:schemeClr val="bg1"/>
                </a:solidFill>
                <a:cs typeface="Arial" pitchFamily="34" charset="0"/>
              </a:rPr>
              <a:t>13.500</a:t>
            </a:r>
          </a:p>
        </p:txBody>
      </p:sp>
      <p:grpSp>
        <p:nvGrpSpPr>
          <p:cNvPr id="79" name="Gruppieren 78">
            <a:extLst>
              <a:ext uri="{FF2B5EF4-FFF2-40B4-BE49-F238E27FC236}">
                <a16:creationId xmlns:a16="http://schemas.microsoft.com/office/drawing/2014/main" id="{22DC7AC7-2710-47C4-B12D-5F13D0A6C814}"/>
              </a:ext>
            </a:extLst>
          </p:cNvPr>
          <p:cNvGrpSpPr/>
          <p:nvPr/>
        </p:nvGrpSpPr>
        <p:grpSpPr>
          <a:xfrm>
            <a:off x="3482576" y="3948791"/>
            <a:ext cx="408282" cy="408282"/>
            <a:chOff x="4572794" y="1866803"/>
            <a:chExt cx="322190" cy="322190"/>
          </a:xfrm>
        </p:grpSpPr>
        <p:sp>
          <p:nvSpPr>
            <p:cNvPr id="80" name="Ellipse 79">
              <a:extLst>
                <a:ext uri="{FF2B5EF4-FFF2-40B4-BE49-F238E27FC236}">
                  <a16:creationId xmlns:a16="http://schemas.microsoft.com/office/drawing/2014/main" id="{27AA2055-A2BE-43C9-9BB0-2C898F084AFC}"/>
                </a:ext>
              </a:extLst>
            </p:cNvPr>
            <p:cNvSpPr/>
            <p:nvPr/>
          </p:nvSpPr>
          <p:spPr>
            <a:xfrm>
              <a:off x="4572794" y="1866803"/>
              <a:ext cx="322190" cy="322190"/>
            </a:xfrm>
            <a:prstGeom prst="ellipse">
              <a:avLst/>
            </a:prstGeom>
            <a:solidFill>
              <a:srgbClr val="122B54"/>
            </a:solidFill>
            <a:ln>
              <a:noFill/>
            </a:ln>
          </p:spPr>
          <p:txBody>
            <a:bodyPr rot="0" spcFirstLastPara="0" vertOverflow="overflow" horzOverflow="overflow" vert="horz" wrap="square" lIns="81014" tIns="81014" rIns="81014" bIns="81014" numCol="1" spcCol="0" rtlCol="0" fromWordArt="0" anchor="ctr" anchorCtr="0" forceAA="0" compatLnSpc="1">
              <a:prstTxWarp prst="textNoShape">
                <a:avLst/>
              </a:prstTxWarp>
              <a:noAutofit/>
            </a:bodyPr>
            <a:lstStyle/>
            <a:p>
              <a:pPr marL="0" marR="0" lvl="0" indent="0" algn="ctr" defTabSz="914499" eaLnBrk="1" fontAlgn="auto" latinLnBrk="0" hangingPunct="1">
                <a:lnSpc>
                  <a:spcPct val="100000"/>
                </a:lnSpc>
                <a:spcBef>
                  <a:spcPts val="75"/>
                </a:spcBef>
                <a:spcAft>
                  <a:spcPts val="75"/>
                </a:spcAft>
                <a:buClrTx/>
                <a:buSzTx/>
                <a:buFontTx/>
                <a:buNone/>
                <a:tabLst/>
                <a:defRPr/>
              </a:pPr>
              <a:endParaRPr kumimoji="0" lang="de-DE" sz="1800" b="0" i="0" u="none" strike="noStrike" kern="0" cap="none" spc="0" normalizeH="0" baseline="0" noProof="0" dirty="0">
                <a:ln>
                  <a:noFill/>
                </a:ln>
                <a:solidFill>
                  <a:srgbClr val="FFFFFF"/>
                </a:solidFill>
                <a:effectLst/>
                <a:uLnTx/>
                <a:uFillTx/>
              </a:endParaRPr>
            </a:p>
          </p:txBody>
        </p:sp>
        <p:sp>
          <p:nvSpPr>
            <p:cNvPr id="81" name="Freihandform 1357">
              <a:extLst>
                <a:ext uri="{FF2B5EF4-FFF2-40B4-BE49-F238E27FC236}">
                  <a16:creationId xmlns:a16="http://schemas.microsoft.com/office/drawing/2014/main" id="{BF0BF81E-6302-4FED-B513-CF68B2AC81C5}"/>
                </a:ext>
              </a:extLst>
            </p:cNvPr>
            <p:cNvSpPr/>
            <p:nvPr/>
          </p:nvSpPr>
          <p:spPr>
            <a:xfrm>
              <a:off x="4635412" y="1919496"/>
              <a:ext cx="196954" cy="196722"/>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solidFill>
              <a:srgbClr val="FFFFFF"/>
            </a:solidFill>
            <a:ln cap="flat">
              <a:noFill/>
              <a:prstDash val="solid"/>
            </a:ln>
          </p:spPr>
          <p:txBody>
            <a:bodyPr vert="horz" wrap="none" lIns="71447" tIns="35723" rIns="71447" bIns="35723" anchor="ctr" anchorCtr="1" compatLnSpc="0"/>
            <a:lstStyle/>
            <a:p>
              <a:pPr marL="0" marR="0" lvl="0" indent="0" defTabSz="685745" eaLnBrk="1" fontAlgn="auto" latinLnBrk="0" hangingPunct="0">
                <a:lnSpc>
                  <a:spcPct val="100000"/>
                </a:lnSpc>
                <a:spcBef>
                  <a:spcPts val="0"/>
                </a:spcBef>
                <a:spcAft>
                  <a:spcPts val="0"/>
                </a:spcAft>
                <a:buClrTx/>
                <a:buSzTx/>
                <a:buFontTx/>
                <a:buNone/>
                <a:tabLst/>
                <a:defRPr/>
              </a:pPr>
              <a:endParaRPr kumimoji="0" lang="de-DE" sz="1429" b="0" i="0" u="none" strike="noStrike" kern="0" cap="none" spc="0" normalizeH="0" baseline="0" noProof="0">
                <a:ln>
                  <a:noFill/>
                </a:ln>
                <a:solidFill>
                  <a:srgbClr val="003781"/>
                </a:solidFill>
                <a:effectLst/>
                <a:uLnTx/>
                <a:uFillTx/>
                <a:ea typeface="Arial Unicode MS" pitchFamily="2"/>
                <a:cs typeface="Arial Unicode MS" pitchFamily="2"/>
              </a:endParaRPr>
            </a:p>
          </p:txBody>
        </p:sp>
      </p:grpSp>
      <p:grpSp>
        <p:nvGrpSpPr>
          <p:cNvPr id="85" name="Gruppieren 84">
            <a:extLst>
              <a:ext uri="{FF2B5EF4-FFF2-40B4-BE49-F238E27FC236}">
                <a16:creationId xmlns:a16="http://schemas.microsoft.com/office/drawing/2014/main" id="{B266B3AF-DF99-4735-9321-C2B7EF862740}"/>
              </a:ext>
            </a:extLst>
          </p:cNvPr>
          <p:cNvGrpSpPr>
            <a:grpSpLocks noChangeAspect="1"/>
          </p:cNvGrpSpPr>
          <p:nvPr/>
        </p:nvGrpSpPr>
        <p:grpSpPr>
          <a:xfrm rot="5400000">
            <a:off x="8313829" y="3988060"/>
            <a:ext cx="549306" cy="265263"/>
            <a:chOff x="8617260" y="686292"/>
            <a:chExt cx="1977774" cy="823669"/>
          </a:xfrm>
        </p:grpSpPr>
        <p:cxnSp>
          <p:nvCxnSpPr>
            <p:cNvPr id="86" name="Gerader Verbinder 85">
              <a:extLst>
                <a:ext uri="{FF2B5EF4-FFF2-40B4-BE49-F238E27FC236}">
                  <a16:creationId xmlns:a16="http://schemas.microsoft.com/office/drawing/2014/main" id="{5DC3C4B6-FDA1-41A5-B4E6-176ABBF42DBE}"/>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346D0231-456B-4691-B3BB-4B07F4030560}"/>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97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467E9-0117-465D-91E4-B19139DF7DB2}"/>
              </a:ext>
            </a:extLst>
          </p:cNvPr>
          <p:cNvSpPr>
            <a:spLocks noGrp="1"/>
          </p:cNvSpPr>
          <p:nvPr>
            <p:ph type="title"/>
          </p:nvPr>
        </p:nvSpPr>
        <p:spPr/>
        <p:txBody>
          <a:bodyPr/>
          <a:lstStyle/>
          <a:p>
            <a:r>
              <a:rPr lang="de-DE" altLang="de-DE" dirty="0"/>
              <a:t>Allianz Spitzenkräfte-Konzept</a:t>
            </a:r>
            <a:br>
              <a:rPr lang="de-DE" altLang="de-DE" dirty="0"/>
            </a:br>
            <a:r>
              <a:rPr lang="de-DE" altLang="de-DE" dirty="0"/>
              <a:t>schließt hohe Vorsorgelücken </a:t>
            </a:r>
            <a:endParaRPr lang="de-DE" dirty="0"/>
          </a:p>
        </p:txBody>
      </p:sp>
      <p:sp>
        <p:nvSpPr>
          <p:cNvPr id="3" name="Foliennummernplatzhalter 2">
            <a:extLst>
              <a:ext uri="{FF2B5EF4-FFF2-40B4-BE49-F238E27FC236}">
                <a16:creationId xmlns:a16="http://schemas.microsoft.com/office/drawing/2014/main" id="{BB4D4344-4967-42B2-88D3-00D252E634EE}"/>
              </a:ext>
            </a:extLst>
          </p:cNvPr>
          <p:cNvSpPr>
            <a:spLocks noGrp="1"/>
          </p:cNvSpPr>
          <p:nvPr>
            <p:ph type="sldNum" sz="quarter" idx="11"/>
          </p:nvPr>
        </p:nvSpPr>
        <p:spPr/>
        <p:txBody>
          <a:bodyPr/>
          <a:lstStyle/>
          <a:p>
            <a:fld id="{56C449F3-BD9D-48DC-BFF1-0F66671DA7C6}" type="slidenum">
              <a:rPr lang="de-DE" smtClean="0"/>
              <a:pPr/>
              <a:t>36</a:t>
            </a:fld>
            <a:endParaRPr lang="de-DE" dirty="0"/>
          </a:p>
        </p:txBody>
      </p:sp>
      <p:sp>
        <p:nvSpPr>
          <p:cNvPr id="4" name="Textplatzhalter 3">
            <a:extLst>
              <a:ext uri="{FF2B5EF4-FFF2-40B4-BE49-F238E27FC236}">
                <a16:creationId xmlns:a16="http://schemas.microsoft.com/office/drawing/2014/main" id="{4235E38C-9890-4418-B468-C548AC7E88A9}"/>
              </a:ext>
            </a:extLst>
          </p:cNvPr>
          <p:cNvSpPr>
            <a:spLocks noGrp="1"/>
          </p:cNvSpPr>
          <p:nvPr>
            <p:ph type="body" sz="quarter" idx="12"/>
          </p:nvPr>
        </p:nvSpPr>
        <p:spPr/>
        <p:txBody>
          <a:bodyPr/>
          <a:lstStyle/>
          <a:p>
            <a:pPr lvl="0">
              <a:buClr>
                <a:srgbClr val="003781"/>
              </a:buClr>
            </a:pPr>
            <a:r>
              <a:rPr lang="de-DE" dirty="0"/>
              <a:t>Betriebliche Altersversorgung | Lösungen für spezielle Zielgruppen </a:t>
            </a:r>
          </a:p>
        </p:txBody>
      </p:sp>
      <p:sp>
        <p:nvSpPr>
          <p:cNvPr id="5" name="Textfeld 4">
            <a:extLst>
              <a:ext uri="{FF2B5EF4-FFF2-40B4-BE49-F238E27FC236}">
                <a16:creationId xmlns:a16="http://schemas.microsoft.com/office/drawing/2014/main" id="{D0B91A69-2D63-4172-8E44-AC6528BC2110}"/>
              </a:ext>
            </a:extLst>
          </p:cNvPr>
          <p:cNvSpPr txBox="1"/>
          <p:nvPr/>
        </p:nvSpPr>
        <p:spPr>
          <a:xfrm>
            <a:off x="479425" y="2065155"/>
            <a:ext cx="5320873" cy="303249"/>
          </a:xfrm>
          <a:prstGeom prst="rect">
            <a:avLst/>
          </a:prstGeom>
          <a:noFill/>
        </p:spPr>
        <p:txBody>
          <a:bodyPr wrap="square" lIns="0" tIns="0" rIns="0" bIns="0" rtlCol="0" anchor="t" anchorCtr="0">
            <a:noAutofit/>
          </a:bodyPr>
          <a:lstStyle/>
          <a:p>
            <a:pPr lvl="0" defTabSz="1219170">
              <a:lnSpc>
                <a:spcPts val="1920"/>
              </a:lnSpc>
              <a:spcBef>
                <a:spcPts val="200"/>
              </a:spcBef>
            </a:pPr>
            <a:r>
              <a:rPr lang="de-DE" altLang="de-DE" sz="1400" b="1" dirty="0">
                <a:solidFill>
                  <a:srgbClr val="003781"/>
                </a:solidFill>
              </a:rPr>
              <a:t>Vollversorgung bei hohen Einkommen und/oder Tantiemen</a:t>
            </a:r>
            <a:endParaRPr lang="de-DE" sz="1400" b="1" dirty="0">
              <a:solidFill>
                <a:srgbClr val="003781"/>
              </a:solidFill>
            </a:endParaRPr>
          </a:p>
        </p:txBody>
      </p:sp>
      <p:grpSp>
        <p:nvGrpSpPr>
          <p:cNvPr id="11" name="Gruppieren 10">
            <a:extLst>
              <a:ext uri="{FF2B5EF4-FFF2-40B4-BE49-F238E27FC236}">
                <a16:creationId xmlns:a16="http://schemas.microsoft.com/office/drawing/2014/main" id="{8BB680DE-4AA7-4618-8818-76042024393D}"/>
              </a:ext>
            </a:extLst>
          </p:cNvPr>
          <p:cNvGrpSpPr/>
          <p:nvPr/>
        </p:nvGrpSpPr>
        <p:grpSpPr>
          <a:xfrm>
            <a:off x="479425" y="2368405"/>
            <a:ext cx="7279326" cy="3125772"/>
            <a:chOff x="479425" y="2691465"/>
            <a:chExt cx="8458298" cy="3320584"/>
          </a:xfrm>
        </p:grpSpPr>
        <p:sp>
          <p:nvSpPr>
            <p:cNvPr id="6" name="Rechteck 5">
              <a:extLst>
                <a:ext uri="{FF2B5EF4-FFF2-40B4-BE49-F238E27FC236}">
                  <a16:creationId xmlns:a16="http://schemas.microsoft.com/office/drawing/2014/main" id="{4CC23284-21B3-4564-B24F-663368C55F71}"/>
                </a:ext>
              </a:extLst>
            </p:cNvPr>
            <p:cNvSpPr/>
            <p:nvPr/>
          </p:nvSpPr>
          <p:spPr>
            <a:xfrm>
              <a:off x="479425" y="2692933"/>
              <a:ext cx="1692275" cy="3319116"/>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Nettogehalt</a:t>
              </a:r>
            </a:p>
          </p:txBody>
        </p:sp>
        <p:sp>
          <p:nvSpPr>
            <p:cNvPr id="7" name="Rechteck 6">
              <a:extLst>
                <a:ext uri="{FF2B5EF4-FFF2-40B4-BE49-F238E27FC236}">
                  <a16:creationId xmlns:a16="http://schemas.microsoft.com/office/drawing/2014/main" id="{1733634B-B21E-4BAF-8EA1-76C2E7E48FAD}"/>
                </a:ext>
              </a:extLst>
            </p:cNvPr>
            <p:cNvSpPr/>
            <p:nvPr/>
          </p:nvSpPr>
          <p:spPr>
            <a:xfrm>
              <a:off x="2171701" y="4942882"/>
              <a:ext cx="6766021" cy="1069167"/>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Gesetzliche Rente der</a:t>
              </a:r>
              <a:br>
                <a:rPr lang="de-DE" sz="1400" b="1" dirty="0">
                  <a:solidFill>
                    <a:schemeClr val="bg1"/>
                  </a:solidFill>
                </a:rPr>
              </a:br>
              <a:r>
                <a:rPr lang="de-DE" sz="1400" b="1" dirty="0">
                  <a:solidFill>
                    <a:schemeClr val="bg1"/>
                  </a:solidFill>
                </a:rPr>
                <a:t>Deutschen Rentenversicherung</a:t>
              </a:r>
            </a:p>
          </p:txBody>
        </p:sp>
        <p:sp>
          <p:nvSpPr>
            <p:cNvPr id="8" name="Rechteck 7">
              <a:extLst>
                <a:ext uri="{FF2B5EF4-FFF2-40B4-BE49-F238E27FC236}">
                  <a16:creationId xmlns:a16="http://schemas.microsoft.com/office/drawing/2014/main" id="{5349FCBA-E5D5-48A0-9EF9-A156447A53BB}"/>
                </a:ext>
              </a:extLst>
            </p:cNvPr>
            <p:cNvSpPr/>
            <p:nvPr/>
          </p:nvSpPr>
          <p:spPr>
            <a:xfrm>
              <a:off x="5540375" y="4202690"/>
              <a:ext cx="3397348" cy="740192"/>
            </a:xfrm>
            <a:prstGeom prst="rect">
              <a:avLst/>
            </a:prstGeom>
            <a:solidFill>
              <a:srgbClr val="FAB600"/>
            </a:solid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solidFill>
                    <a:schemeClr val="tx1"/>
                  </a:solidFill>
                </a:rPr>
                <a:t>BasisVorsorge</a:t>
              </a:r>
              <a:endParaRPr lang="de-DE" sz="1400" b="1" dirty="0">
                <a:solidFill>
                  <a:schemeClr val="tx1"/>
                </a:solidFill>
              </a:endParaRPr>
            </a:p>
          </p:txBody>
        </p:sp>
        <p:sp>
          <p:nvSpPr>
            <p:cNvPr id="9" name="Rechteck 8">
              <a:extLst>
                <a:ext uri="{FF2B5EF4-FFF2-40B4-BE49-F238E27FC236}">
                  <a16:creationId xmlns:a16="http://schemas.microsoft.com/office/drawing/2014/main" id="{A4DF6B2C-F571-49E6-97A9-BF94723C497A}"/>
                </a:ext>
              </a:extLst>
            </p:cNvPr>
            <p:cNvSpPr/>
            <p:nvPr/>
          </p:nvSpPr>
          <p:spPr>
            <a:xfrm>
              <a:off x="5540375" y="3480117"/>
              <a:ext cx="3397348" cy="722574"/>
            </a:xfrm>
            <a:prstGeom prst="rect">
              <a:avLst/>
            </a:prstGeom>
            <a:solidFill>
              <a:srgbClr val="F62459"/>
            </a:solidFill>
            <a:ln w="19050">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solidFill>
                    <a:schemeClr val="tx1"/>
                  </a:solidFill>
                </a:rPr>
                <a:t>TopVorsorge</a:t>
              </a:r>
              <a:endParaRPr lang="de-DE" sz="1400" b="1" dirty="0">
                <a:solidFill>
                  <a:schemeClr val="tx1"/>
                </a:solidFill>
              </a:endParaRPr>
            </a:p>
          </p:txBody>
        </p:sp>
        <p:sp>
          <p:nvSpPr>
            <p:cNvPr id="10" name="Rechteck 9">
              <a:extLst>
                <a:ext uri="{FF2B5EF4-FFF2-40B4-BE49-F238E27FC236}">
                  <a16:creationId xmlns:a16="http://schemas.microsoft.com/office/drawing/2014/main" id="{7AB7D8B6-109C-4D7A-84C0-9926FD6EF23A}"/>
                </a:ext>
              </a:extLst>
            </p:cNvPr>
            <p:cNvSpPr/>
            <p:nvPr/>
          </p:nvSpPr>
          <p:spPr>
            <a:xfrm>
              <a:off x="5540375" y="2691465"/>
              <a:ext cx="3397348" cy="788651"/>
            </a:xfrm>
            <a:prstGeom prst="rect">
              <a:avLst/>
            </a:prstGeom>
            <a:solidFill>
              <a:srgbClr val="5FCD8A"/>
            </a:solidFill>
            <a:ln w="19050">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solidFill>
                    <a:schemeClr val="tx1"/>
                  </a:solidFill>
                </a:rPr>
                <a:t>FlexiVorsorge</a:t>
              </a:r>
              <a:endParaRPr lang="de-DE" sz="1400" b="1" dirty="0">
                <a:solidFill>
                  <a:schemeClr val="tx1"/>
                </a:solidFill>
              </a:endParaRPr>
            </a:p>
          </p:txBody>
        </p:sp>
        <p:grpSp>
          <p:nvGrpSpPr>
            <p:cNvPr id="18" name="Gruppieren 17">
              <a:extLst>
                <a:ext uri="{FF2B5EF4-FFF2-40B4-BE49-F238E27FC236}">
                  <a16:creationId xmlns:a16="http://schemas.microsoft.com/office/drawing/2014/main" id="{7990A121-5B6F-4C16-9B5D-1848C938C800}"/>
                </a:ext>
              </a:extLst>
            </p:cNvPr>
            <p:cNvGrpSpPr/>
            <p:nvPr/>
          </p:nvGrpSpPr>
          <p:grpSpPr>
            <a:xfrm>
              <a:off x="2387600" y="2863295"/>
              <a:ext cx="336550" cy="1920975"/>
              <a:chOff x="2578100" y="2997200"/>
              <a:chExt cx="571500" cy="1490664"/>
            </a:xfrm>
          </p:grpSpPr>
          <p:cxnSp>
            <p:nvCxnSpPr>
              <p:cNvPr id="12" name="Gerader Verbinder 11">
                <a:extLst>
                  <a:ext uri="{FF2B5EF4-FFF2-40B4-BE49-F238E27FC236}">
                    <a16:creationId xmlns:a16="http://schemas.microsoft.com/office/drawing/2014/main" id="{A07A756A-090C-41DF-8289-EB2F944F5A6B}"/>
                  </a:ext>
                </a:extLst>
              </p:cNvPr>
              <p:cNvCxnSpPr/>
              <p:nvPr/>
            </p:nvCxnSpPr>
            <p:spPr>
              <a:xfrm>
                <a:off x="2578100" y="2997200"/>
                <a:ext cx="30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F44149D0-D9E2-41A2-A3A8-1EEF9BCD6FAD}"/>
                  </a:ext>
                </a:extLst>
              </p:cNvPr>
              <p:cNvCxnSpPr/>
              <p:nvPr/>
            </p:nvCxnSpPr>
            <p:spPr>
              <a:xfrm>
                <a:off x="2578100" y="4487864"/>
                <a:ext cx="30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40C38A0-F1AD-4980-85A3-D98A7E0C8A22}"/>
                  </a:ext>
                </a:extLst>
              </p:cNvPr>
              <p:cNvCxnSpPr/>
              <p:nvPr/>
            </p:nvCxnSpPr>
            <p:spPr>
              <a:xfrm>
                <a:off x="2882900" y="2997200"/>
                <a:ext cx="0" cy="14906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7003EC7-2E86-453A-BE14-64313683686E}"/>
                  </a:ext>
                </a:extLst>
              </p:cNvPr>
              <p:cNvCxnSpPr/>
              <p:nvPr/>
            </p:nvCxnSpPr>
            <p:spPr>
              <a:xfrm>
                <a:off x="2882900" y="3742532"/>
                <a:ext cx="26670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60F864A8-6E64-4DAC-A5CB-61042684EDAD}"/>
                </a:ext>
              </a:extLst>
            </p:cNvPr>
            <p:cNvSpPr txBox="1"/>
            <p:nvPr/>
          </p:nvSpPr>
          <p:spPr>
            <a:xfrm>
              <a:off x="2645621" y="3731261"/>
              <a:ext cx="2178048" cy="185043"/>
            </a:xfrm>
            <a:prstGeom prst="rect">
              <a:avLst/>
            </a:prstGeom>
            <a:noFill/>
          </p:spPr>
          <p:txBody>
            <a:bodyPr wrap="square" lIns="0" tIns="0" rIns="0" bIns="0" rtlCol="0" anchor="t" anchorCtr="0">
              <a:noAutofit/>
            </a:bodyPr>
            <a:lstStyle/>
            <a:p>
              <a:pPr algn="ctr"/>
              <a:r>
                <a:rPr lang="de-DE" sz="1400" b="1" dirty="0">
                  <a:solidFill>
                    <a:schemeClr val="bg1"/>
                  </a:solidFill>
                </a:rPr>
                <a:t>Versorgungslücke</a:t>
              </a:r>
            </a:p>
          </p:txBody>
        </p:sp>
      </p:grpSp>
      <p:sp>
        <p:nvSpPr>
          <p:cNvPr id="22" name="Fußzeilenplatzhalter 7">
            <a:hlinkClick r:id="rId3"/>
            <a:extLst>
              <a:ext uri="{FF2B5EF4-FFF2-40B4-BE49-F238E27FC236}">
                <a16:creationId xmlns:a16="http://schemas.microsoft.com/office/drawing/2014/main" id="{739BFB41-7BB3-4F5A-81D8-16E9F52B1B29}"/>
              </a:ext>
            </a:extLst>
          </p:cNvPr>
          <p:cNvSpPr txBox="1">
            <a:spLocks/>
          </p:cNvSpPr>
          <p:nvPr/>
        </p:nvSpPr>
        <p:spPr>
          <a:xfrm>
            <a:off x="504825" y="6241356"/>
            <a:ext cx="6359999" cy="283269"/>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Beiträge bis 8 % der BBG (West) im Rahmen des §3 Nr. 63 EStG sind steuerfrei, sozialversicherungsfrei sind 4 % der BBG (West). Pauschal versteuerte und im Rahmen der bAV Riester-geförderte Beiträge werden auf den Dotierungsrahmen von 8 % angerechnet.</a:t>
            </a:r>
            <a:endParaRPr kumimoji="0" lang="de-DE" sz="800" b="0" i="0" u="none" strike="noStrike" kern="1200" cap="none" spc="0" normalizeH="0" baseline="0" noProof="0" dirty="0">
              <a:ln>
                <a:noFill/>
              </a:ln>
              <a:solidFill>
                <a:schemeClr val="bg1"/>
              </a:solidFill>
              <a:effectLst/>
              <a:uLnTx/>
              <a:uFill>
                <a:solidFill>
                  <a:srgbClr val="FF0000"/>
                </a:solidFill>
              </a:uFill>
              <a:latin typeface="Arial"/>
              <a:ea typeface="+mn-ea"/>
              <a:cs typeface="+mn-cs"/>
            </a:endParaRPr>
          </a:p>
        </p:txBody>
      </p:sp>
      <p:sp>
        <p:nvSpPr>
          <p:cNvPr id="23" name="Rechteck 22">
            <a:extLst>
              <a:ext uri="{FF2B5EF4-FFF2-40B4-BE49-F238E27FC236}">
                <a16:creationId xmlns:a16="http://schemas.microsoft.com/office/drawing/2014/main" id="{47BDCE20-D9FE-43C0-93AE-9D9D1E73CD49}"/>
              </a:ext>
            </a:extLst>
          </p:cNvPr>
          <p:cNvSpPr/>
          <p:nvPr/>
        </p:nvSpPr>
        <p:spPr>
          <a:xfrm>
            <a:off x="-143302" y="5773478"/>
            <a:ext cx="12101977" cy="27751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algn="ctr" defTabSz="1218682"/>
            <a:endParaRPr lang="de-DE" sz="1400" b="1" kern="0" dirty="0">
              <a:solidFill>
                <a:schemeClr val="accent4"/>
              </a:solidFill>
            </a:endParaRPr>
          </a:p>
          <a:p>
            <a:pPr lvl="0" defTabSz="1218682"/>
            <a:r>
              <a:rPr lang="de-DE" sz="1600" b="1" kern="0" dirty="0">
                <a:solidFill>
                  <a:schemeClr val="accent4"/>
                </a:solidFill>
              </a:rPr>
              <a:t>Umfassende Risikoabsicherung mit Einkommens- und/ oder Hinterbliebenenschutz bei allen Bausteinen möglich.</a:t>
            </a:r>
          </a:p>
          <a:p>
            <a:pPr lvl="0" algn="ctr" defTabSz="1218682"/>
            <a:endParaRPr lang="de-DE" sz="1400" b="1" kern="0" dirty="0">
              <a:solidFill>
                <a:schemeClr val="accent4"/>
              </a:solidFill>
            </a:endParaRPr>
          </a:p>
        </p:txBody>
      </p:sp>
      <p:sp>
        <p:nvSpPr>
          <p:cNvPr id="31" name="Textfeld 1">
            <a:extLst>
              <a:ext uri="{FF2B5EF4-FFF2-40B4-BE49-F238E27FC236}">
                <a16:creationId xmlns:a16="http://schemas.microsoft.com/office/drawing/2014/main" id="{BDDD6F74-1ED1-457A-AB1F-ACA8C0247547}"/>
              </a:ext>
            </a:extLst>
          </p:cNvPr>
          <p:cNvSpPr txBox="1">
            <a:spLocks noChangeArrowheads="1"/>
          </p:cNvSpPr>
          <p:nvPr/>
        </p:nvSpPr>
        <p:spPr bwMode="auto">
          <a:xfrm>
            <a:off x="8409111" y="3323215"/>
            <a:ext cx="2808000" cy="738664"/>
          </a:xfrm>
          <a:prstGeom prst="rect">
            <a:avLst/>
          </a:prstGeom>
          <a:solidFill>
            <a:schemeClr val="accent6"/>
          </a:solidFill>
          <a:ln>
            <a:noFill/>
          </a:ln>
          <a:extLst/>
        </p:spPr>
        <p:txBody>
          <a:bodyPr wrap="square" anchor="ctr">
            <a:spAutoFit/>
          </a:bodyPr>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Unterstützungskasse</a:t>
            </a:r>
          </a:p>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Beitragshöhe ist frei wählbar</a:t>
            </a:r>
          </a:p>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Laufende Beitragszahlung</a:t>
            </a:r>
          </a:p>
        </p:txBody>
      </p:sp>
      <p:sp>
        <p:nvSpPr>
          <p:cNvPr id="32" name="Textfeld 1">
            <a:extLst>
              <a:ext uri="{FF2B5EF4-FFF2-40B4-BE49-F238E27FC236}">
                <a16:creationId xmlns:a16="http://schemas.microsoft.com/office/drawing/2014/main" id="{0A766A12-80DA-4A9D-9910-D1E84A74D9FC}"/>
              </a:ext>
            </a:extLst>
          </p:cNvPr>
          <p:cNvSpPr txBox="1">
            <a:spLocks noChangeArrowheads="1"/>
          </p:cNvSpPr>
          <p:nvPr/>
        </p:nvSpPr>
        <p:spPr bwMode="auto">
          <a:xfrm>
            <a:off x="8409111" y="2346427"/>
            <a:ext cx="2808000" cy="954107"/>
          </a:xfrm>
          <a:prstGeom prst="rect">
            <a:avLst/>
          </a:prstGeom>
          <a:solidFill>
            <a:schemeClr val="accent6"/>
          </a:solidFill>
          <a:ln>
            <a:noFill/>
          </a:ln>
          <a:extLst/>
        </p:spPr>
        <p:txBody>
          <a:bodyPr wrap="square" anchor="ctr">
            <a:spAutoFit/>
          </a:bodyPr>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Pensionszusage</a:t>
            </a:r>
          </a:p>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Beitragshöhe ist frei wählbar</a:t>
            </a:r>
          </a:p>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Flexible Beitragszahlung </a:t>
            </a:r>
            <a:b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br>
            <a: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(z. B. aus Tantiemen)</a:t>
            </a:r>
          </a:p>
        </p:txBody>
      </p:sp>
      <p:sp>
        <p:nvSpPr>
          <p:cNvPr id="33" name="Textfeld 1">
            <a:extLst>
              <a:ext uri="{FF2B5EF4-FFF2-40B4-BE49-F238E27FC236}">
                <a16:creationId xmlns:a16="http://schemas.microsoft.com/office/drawing/2014/main" id="{70E77451-795E-42F4-A55C-05D16E44FEC1}"/>
              </a:ext>
            </a:extLst>
          </p:cNvPr>
          <p:cNvSpPr txBox="1">
            <a:spLocks noChangeArrowheads="1"/>
          </p:cNvSpPr>
          <p:nvPr/>
        </p:nvSpPr>
        <p:spPr bwMode="auto">
          <a:xfrm>
            <a:off x="8409111" y="4084558"/>
            <a:ext cx="2808000" cy="954107"/>
          </a:xfrm>
          <a:prstGeom prst="rect">
            <a:avLst/>
          </a:prstGeom>
          <a:solidFill>
            <a:schemeClr val="accent6"/>
          </a:solidFill>
          <a:ln>
            <a:noFill/>
          </a:ln>
          <a:extLst/>
        </p:spPr>
        <p:txBody>
          <a:bodyPr wrap="square" anchor="ctr">
            <a:spAutoFit/>
          </a:bodyPr>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Direktversicherung</a:t>
            </a:r>
          </a:p>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Beitragshöhe ist begrenzt (2022: 6.768 €</a:t>
            </a:r>
            <a:r>
              <a:rPr kumimoji="0" lang="de-DE" altLang="de-DE" sz="1400" b="0" i="0" u="none" strike="noStrike" kern="0" cap="none" spc="0" normalizeH="0" baseline="30000" noProof="0" dirty="0">
                <a:ln>
                  <a:noFill/>
                </a:ln>
                <a:solidFill>
                  <a:schemeClr val="bg1"/>
                </a:solidFill>
                <a:effectLst/>
                <a:uLnTx/>
                <a:uFillTx/>
                <a:latin typeface="Arial" pitchFamily="34" charset="0"/>
                <a:ea typeface="MS PGothic" pitchFamily="34" charset="-128"/>
                <a:cs typeface="Arial" pitchFamily="34" charset="0"/>
              </a:rPr>
              <a:t>1</a:t>
            </a:r>
            <a: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 p. a.)</a:t>
            </a:r>
          </a:p>
          <a:p>
            <a:pPr marL="285750" marR="0" lvl="0" indent="-285750" defTabSz="1218682"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ea typeface="MS PGothic" pitchFamily="34" charset="-128"/>
                <a:cs typeface="Arial" pitchFamily="34" charset="0"/>
              </a:rPr>
              <a:t>Laufende Beitragszahlung </a:t>
            </a:r>
          </a:p>
        </p:txBody>
      </p:sp>
      <p:sp>
        <p:nvSpPr>
          <p:cNvPr id="37" name="Ellipse 36">
            <a:extLst>
              <a:ext uri="{FF2B5EF4-FFF2-40B4-BE49-F238E27FC236}">
                <a16:creationId xmlns:a16="http://schemas.microsoft.com/office/drawing/2014/main" id="{1AF16961-3F86-43F3-BEF5-79D08691FF68}"/>
              </a:ext>
            </a:extLst>
          </p:cNvPr>
          <p:cNvSpPr/>
          <p:nvPr/>
        </p:nvSpPr>
        <p:spPr>
          <a:xfrm rot="601041">
            <a:off x="10899186" y="4065978"/>
            <a:ext cx="1167932" cy="1130844"/>
          </a:xfrm>
          <a:prstGeom prst="ellipse">
            <a:avLst/>
          </a:prstGeom>
          <a:solidFill>
            <a:srgbClr val="FAB600"/>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effectLst/>
                <a:uLnTx/>
                <a:uFillTx/>
                <a:latin typeface="Arial"/>
                <a:ea typeface="+mn-ea"/>
                <a:cs typeface="+mn-cs"/>
              </a:rPr>
              <a:t>Auch mit Riester-Förderung in der </a:t>
            </a:r>
            <a:r>
              <a:rPr kumimoji="0" lang="de-DE" sz="1000" b="0" i="0" u="none" strike="noStrike" kern="0" cap="none" spc="0" normalizeH="0" baseline="0" noProof="0" dirty="0" err="1">
                <a:ln>
                  <a:noFill/>
                </a:ln>
                <a:effectLst/>
                <a:uLnTx/>
                <a:uFillTx/>
                <a:latin typeface="Arial"/>
                <a:ea typeface="+mn-ea"/>
                <a:cs typeface="+mn-cs"/>
              </a:rPr>
              <a:t>bAV</a:t>
            </a:r>
            <a:r>
              <a:rPr kumimoji="0" lang="de-DE" sz="1000" b="0" i="0" u="none" strike="noStrike" kern="0" cap="none" spc="0" normalizeH="0" baseline="0" noProof="0" dirty="0">
                <a:ln>
                  <a:noFill/>
                </a:ln>
                <a:effectLst/>
                <a:uLnTx/>
                <a:uFillTx/>
                <a:latin typeface="Arial"/>
                <a:ea typeface="+mn-ea"/>
                <a:cs typeface="+mn-cs"/>
              </a:rPr>
              <a:t> möglich</a:t>
            </a:r>
            <a:endParaRPr kumimoji="0" lang="de-DE" sz="1000" b="0" i="0" u="none" strike="noStrike" kern="0" cap="none" spc="0" normalizeH="0" baseline="30000" noProof="0" dirty="0">
              <a:ln>
                <a:noFill/>
              </a:ln>
              <a:effectLst/>
              <a:uLnTx/>
              <a:uFillTx/>
              <a:latin typeface="Arial"/>
              <a:ea typeface="+mn-ea"/>
              <a:cs typeface="+mn-cs"/>
            </a:endParaRPr>
          </a:p>
        </p:txBody>
      </p:sp>
      <p:grpSp>
        <p:nvGrpSpPr>
          <p:cNvPr id="38" name="Gruppieren 37">
            <a:extLst>
              <a:ext uri="{FF2B5EF4-FFF2-40B4-BE49-F238E27FC236}">
                <a16:creationId xmlns:a16="http://schemas.microsoft.com/office/drawing/2014/main" id="{37BDDBFD-8776-4D9B-A94F-8EA59C8A5A27}"/>
              </a:ext>
            </a:extLst>
          </p:cNvPr>
          <p:cNvGrpSpPr>
            <a:grpSpLocks noChangeAspect="1"/>
          </p:cNvGrpSpPr>
          <p:nvPr/>
        </p:nvGrpSpPr>
        <p:grpSpPr>
          <a:xfrm rot="5400000">
            <a:off x="7928959" y="2726550"/>
            <a:ext cx="339882" cy="164131"/>
            <a:chOff x="8617260" y="686292"/>
            <a:chExt cx="1977774" cy="823669"/>
          </a:xfrm>
        </p:grpSpPr>
        <p:cxnSp>
          <p:nvCxnSpPr>
            <p:cNvPr id="39" name="Gerader Verbinder 38">
              <a:extLst>
                <a:ext uri="{FF2B5EF4-FFF2-40B4-BE49-F238E27FC236}">
                  <a16:creationId xmlns:a16="http://schemas.microsoft.com/office/drawing/2014/main" id="{BF6F9912-68F9-4692-B9B1-3BC8B6878DB7}"/>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EB5AA45-B4F8-4340-9576-DFDCA96E2D1B}"/>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uppieren 40">
            <a:extLst>
              <a:ext uri="{FF2B5EF4-FFF2-40B4-BE49-F238E27FC236}">
                <a16:creationId xmlns:a16="http://schemas.microsoft.com/office/drawing/2014/main" id="{58B26179-3117-4D51-B1B2-DDE6D0FD680E}"/>
              </a:ext>
            </a:extLst>
          </p:cNvPr>
          <p:cNvGrpSpPr>
            <a:grpSpLocks noChangeAspect="1"/>
          </p:cNvGrpSpPr>
          <p:nvPr/>
        </p:nvGrpSpPr>
        <p:grpSpPr>
          <a:xfrm rot="5400000">
            <a:off x="7940378" y="3364583"/>
            <a:ext cx="339882" cy="164131"/>
            <a:chOff x="8617260" y="686292"/>
            <a:chExt cx="1977774" cy="823669"/>
          </a:xfrm>
        </p:grpSpPr>
        <p:cxnSp>
          <p:nvCxnSpPr>
            <p:cNvPr id="42" name="Gerader Verbinder 41">
              <a:extLst>
                <a:ext uri="{FF2B5EF4-FFF2-40B4-BE49-F238E27FC236}">
                  <a16:creationId xmlns:a16="http://schemas.microsoft.com/office/drawing/2014/main" id="{3130F4D8-1860-4723-B263-58EC4AFCAD26}"/>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45BEC14-33B8-49EE-B485-16276A2177FC}"/>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uppieren 43">
            <a:extLst>
              <a:ext uri="{FF2B5EF4-FFF2-40B4-BE49-F238E27FC236}">
                <a16:creationId xmlns:a16="http://schemas.microsoft.com/office/drawing/2014/main" id="{38D6F727-C902-4F66-9734-D7A672E86437}"/>
              </a:ext>
            </a:extLst>
          </p:cNvPr>
          <p:cNvGrpSpPr>
            <a:grpSpLocks noChangeAspect="1"/>
          </p:cNvGrpSpPr>
          <p:nvPr/>
        </p:nvGrpSpPr>
        <p:grpSpPr>
          <a:xfrm rot="5400000">
            <a:off x="7940376" y="3997193"/>
            <a:ext cx="339882" cy="164131"/>
            <a:chOff x="8617260" y="686292"/>
            <a:chExt cx="1977774" cy="823669"/>
          </a:xfrm>
        </p:grpSpPr>
        <p:cxnSp>
          <p:nvCxnSpPr>
            <p:cNvPr id="45" name="Gerader Verbinder 44">
              <a:extLst>
                <a:ext uri="{FF2B5EF4-FFF2-40B4-BE49-F238E27FC236}">
                  <a16:creationId xmlns:a16="http://schemas.microsoft.com/office/drawing/2014/main" id="{C5A0F8F6-6B2E-4402-9BB0-FAD5A81F95EA}"/>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694CDCE3-C557-437A-BBED-14C37B641291}"/>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7756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23575-66D0-4894-AD00-FD82B32152F4}"/>
              </a:ext>
            </a:extLst>
          </p:cNvPr>
          <p:cNvSpPr>
            <a:spLocks noGrp="1"/>
          </p:cNvSpPr>
          <p:nvPr>
            <p:ph type="title"/>
          </p:nvPr>
        </p:nvSpPr>
        <p:spPr/>
        <p:txBody>
          <a:bodyPr/>
          <a:lstStyle/>
          <a:p>
            <a:r>
              <a:rPr lang="de-DE" altLang="de-DE" dirty="0"/>
              <a:t>Laufendes Entgelt und Tantiemen von Spitzenkräften optimal kombinieren</a:t>
            </a:r>
            <a:endParaRPr lang="en-GB" dirty="0"/>
          </a:p>
        </p:txBody>
      </p:sp>
      <p:sp>
        <p:nvSpPr>
          <p:cNvPr id="3" name="Foliennummernplatzhalter 2">
            <a:extLst>
              <a:ext uri="{FF2B5EF4-FFF2-40B4-BE49-F238E27FC236}">
                <a16:creationId xmlns:a16="http://schemas.microsoft.com/office/drawing/2014/main" id="{A0A398D8-BA6E-4BA9-ACE3-05492D516409}"/>
              </a:ext>
            </a:extLst>
          </p:cNvPr>
          <p:cNvSpPr>
            <a:spLocks noGrp="1"/>
          </p:cNvSpPr>
          <p:nvPr>
            <p:ph type="sldNum" sz="quarter" idx="11"/>
          </p:nvPr>
        </p:nvSpPr>
        <p:spPr/>
        <p:txBody>
          <a:bodyPr/>
          <a:lstStyle/>
          <a:p>
            <a:fld id="{56C449F3-BD9D-48DC-BFF1-0F66671DA7C6}" type="slidenum">
              <a:rPr lang="de-DE" smtClean="0"/>
              <a:pPr/>
              <a:t>37</a:t>
            </a:fld>
            <a:endParaRPr lang="de-DE" dirty="0"/>
          </a:p>
        </p:txBody>
      </p:sp>
      <p:sp>
        <p:nvSpPr>
          <p:cNvPr id="4" name="Textplatzhalter 3">
            <a:extLst>
              <a:ext uri="{FF2B5EF4-FFF2-40B4-BE49-F238E27FC236}">
                <a16:creationId xmlns:a16="http://schemas.microsoft.com/office/drawing/2014/main" id="{DCEB768B-2036-4E50-B932-296608797E8A}"/>
              </a:ext>
            </a:extLst>
          </p:cNvPr>
          <p:cNvSpPr>
            <a:spLocks noGrp="1"/>
          </p:cNvSpPr>
          <p:nvPr>
            <p:ph type="body" sz="quarter" idx="12"/>
          </p:nvPr>
        </p:nvSpPr>
        <p:spPr/>
        <p:txBody>
          <a:bodyPr/>
          <a:lstStyle/>
          <a:p>
            <a:pPr lvl="0">
              <a:buClr>
                <a:srgbClr val="003781"/>
              </a:buClr>
            </a:pPr>
            <a:r>
              <a:rPr lang="de-DE" dirty="0"/>
              <a:t>Betriebliche Altersversorgung | Lösungen für spezielle Zielgruppen</a:t>
            </a:r>
          </a:p>
          <a:p>
            <a:pPr lvl="0">
              <a:buClr>
                <a:srgbClr val="003781"/>
              </a:buClr>
            </a:pPr>
            <a:endParaRPr lang="de-DE" dirty="0"/>
          </a:p>
          <a:p>
            <a:endParaRPr lang="en-GB" dirty="0"/>
          </a:p>
        </p:txBody>
      </p:sp>
      <p:sp>
        <p:nvSpPr>
          <p:cNvPr id="19" name="Rechteck 18">
            <a:extLst>
              <a:ext uri="{FF2B5EF4-FFF2-40B4-BE49-F238E27FC236}">
                <a16:creationId xmlns:a16="http://schemas.microsoft.com/office/drawing/2014/main" id="{02768372-4369-478A-9827-7B983B713EC6}"/>
              </a:ext>
            </a:extLst>
          </p:cNvPr>
          <p:cNvSpPr/>
          <p:nvPr/>
        </p:nvSpPr>
        <p:spPr>
          <a:xfrm>
            <a:off x="475676" y="2060576"/>
            <a:ext cx="11249187" cy="303011"/>
          </a:xfrm>
          <a:prstGeom prst="rect">
            <a:avLst/>
          </a:prstGeom>
          <a:solidFill>
            <a:schemeClr val="tx1"/>
          </a:solidFill>
          <a:ln w="19050" cap="flat" cmpd="sng" algn="ctr">
            <a:solidFill>
              <a:srgbClr val="F62459"/>
            </a:solidFill>
            <a:prstDash val="solid"/>
          </a:ln>
          <a:effectLst/>
        </p:spPr>
        <p:txBody>
          <a:bodyPr lIns="0" rIns="0" rtlCol="0" anchor="ct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altLang="zh-CN" sz="1400" b="1" i="0" u="none" strike="noStrike" kern="0" cap="none" spc="0" normalizeH="0" baseline="0" noProof="0" dirty="0">
                <a:ln>
                  <a:noFill/>
                </a:ln>
                <a:solidFill>
                  <a:schemeClr val="bg1"/>
                </a:solidFill>
                <a:effectLst/>
                <a:uLnTx/>
                <a:uFillTx/>
                <a:latin typeface="Arial"/>
                <a:ea typeface="+mn-ea"/>
                <a:cs typeface="Arial" pitchFamily="34" charset="0"/>
              </a:rPr>
              <a:t>Laufendes Entgelt: </a:t>
            </a:r>
            <a:r>
              <a:rPr kumimoji="0" lang="de-DE" altLang="zh-CN" sz="1400" b="0" i="0" u="none" strike="noStrike" kern="0" cap="none" spc="0" normalizeH="0" baseline="0" noProof="0" dirty="0">
                <a:ln>
                  <a:noFill/>
                </a:ln>
                <a:solidFill>
                  <a:schemeClr val="bg1"/>
                </a:solidFill>
                <a:effectLst/>
                <a:uLnTx/>
                <a:uFillTx/>
                <a:latin typeface="Arial"/>
                <a:ea typeface="+mn-ea"/>
                <a:cs typeface="Arial" pitchFamily="34" charset="0"/>
              </a:rPr>
              <a:t>TopVorsorge Unterstützungskasse</a:t>
            </a:r>
          </a:p>
        </p:txBody>
      </p:sp>
      <p:sp>
        <p:nvSpPr>
          <p:cNvPr id="20" name="Rechteck 19">
            <a:extLst>
              <a:ext uri="{FF2B5EF4-FFF2-40B4-BE49-F238E27FC236}">
                <a16:creationId xmlns:a16="http://schemas.microsoft.com/office/drawing/2014/main" id="{CCC410BD-0A5C-4B6D-8AC5-1366B3B809AD}"/>
              </a:ext>
            </a:extLst>
          </p:cNvPr>
          <p:cNvSpPr/>
          <p:nvPr/>
        </p:nvSpPr>
        <p:spPr>
          <a:xfrm>
            <a:off x="475676" y="3780689"/>
            <a:ext cx="6122586" cy="303011"/>
          </a:xfrm>
          <a:prstGeom prst="rect">
            <a:avLst/>
          </a:prstGeom>
          <a:solidFill>
            <a:schemeClr val="tx1"/>
          </a:solidFill>
          <a:ln w="19050" cap="flat" cmpd="sng" algn="ctr">
            <a:solidFill>
              <a:srgbClr val="5FCD8A"/>
            </a:solidFill>
            <a:prstDash val="solid"/>
          </a:ln>
          <a:effectLst/>
        </p:spPr>
        <p:txBody>
          <a:bodyPr lIns="0" rIns="0" rtlCol="0" anchor="ct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altLang="zh-CN" sz="1400" b="1" i="0" u="none" strike="noStrike" kern="0" cap="none" spc="0" normalizeH="0" baseline="0" noProof="0" dirty="0">
                <a:ln>
                  <a:noFill/>
                </a:ln>
                <a:solidFill>
                  <a:schemeClr val="bg1"/>
                </a:solidFill>
                <a:effectLst/>
                <a:uLnTx/>
                <a:uFillTx/>
                <a:latin typeface="Arial"/>
                <a:ea typeface="+mn-ea"/>
                <a:cs typeface="Arial" pitchFamily="34" charset="0"/>
              </a:rPr>
              <a:t>Tantiemen: </a:t>
            </a:r>
            <a:r>
              <a:rPr kumimoji="0" lang="de-DE" altLang="zh-CN" sz="1400" b="0" i="0" u="none" strike="noStrike" kern="0" cap="none" spc="0" normalizeH="0" baseline="0" noProof="0" dirty="0">
                <a:ln>
                  <a:noFill/>
                </a:ln>
                <a:solidFill>
                  <a:schemeClr val="bg1"/>
                </a:solidFill>
                <a:effectLst/>
                <a:uLnTx/>
                <a:uFillTx/>
                <a:latin typeface="Arial"/>
                <a:ea typeface="+mn-ea"/>
                <a:cs typeface="Arial" pitchFamily="34" charset="0"/>
              </a:rPr>
              <a:t>FlexiVorsorge „neue“ Pensionszusage</a:t>
            </a:r>
          </a:p>
        </p:txBody>
      </p:sp>
      <p:sp>
        <p:nvSpPr>
          <p:cNvPr id="21" name="Rechteck 20">
            <a:extLst>
              <a:ext uri="{FF2B5EF4-FFF2-40B4-BE49-F238E27FC236}">
                <a16:creationId xmlns:a16="http://schemas.microsoft.com/office/drawing/2014/main" id="{7D0A4B7B-4DFE-4110-B6F4-421F6971B2FA}"/>
              </a:ext>
            </a:extLst>
          </p:cNvPr>
          <p:cNvSpPr/>
          <p:nvPr/>
        </p:nvSpPr>
        <p:spPr>
          <a:xfrm>
            <a:off x="6847146" y="3780689"/>
            <a:ext cx="4877716" cy="303011"/>
          </a:xfrm>
          <a:prstGeom prst="rect">
            <a:avLst/>
          </a:prstGeom>
          <a:solidFill>
            <a:schemeClr val="tx1"/>
          </a:solidFill>
          <a:ln w="19050" cap="flat" cmpd="sng" algn="ctr">
            <a:solidFill>
              <a:schemeClr val="accent4"/>
            </a:solidFill>
            <a:prstDash val="solid"/>
          </a:ln>
          <a:effectLst/>
        </p:spPr>
        <p:txBody>
          <a:bodyPr lIns="144000" rIns="0" rtlCol="0" anchor="ct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altLang="zh-CN" sz="1400" b="1" i="0" u="none" strike="noStrike" kern="0" cap="none" spc="0" normalizeH="0" baseline="0" noProof="0" dirty="0">
                <a:ln>
                  <a:noFill/>
                </a:ln>
                <a:solidFill>
                  <a:schemeClr val="bg1"/>
                </a:solidFill>
                <a:effectLst/>
                <a:uLnTx/>
                <a:uFillTx/>
                <a:latin typeface="Arial"/>
                <a:ea typeface="+mn-ea"/>
                <a:cs typeface="Arial" pitchFamily="34" charset="0"/>
              </a:rPr>
              <a:t>Tantiemen: PrivatVorsorge BasisRente</a:t>
            </a:r>
          </a:p>
        </p:txBody>
      </p:sp>
      <p:sp>
        <p:nvSpPr>
          <p:cNvPr id="22" name="Rechteck 21">
            <a:extLst>
              <a:ext uri="{FF2B5EF4-FFF2-40B4-BE49-F238E27FC236}">
                <a16:creationId xmlns:a16="http://schemas.microsoft.com/office/drawing/2014/main" id="{C0988ECF-E782-4DFF-AA7D-4F92F58A0313}"/>
              </a:ext>
            </a:extLst>
          </p:cNvPr>
          <p:cNvSpPr/>
          <p:nvPr/>
        </p:nvSpPr>
        <p:spPr>
          <a:xfrm>
            <a:off x="470845" y="2468328"/>
            <a:ext cx="11249187" cy="1114838"/>
          </a:xfrm>
          <a:prstGeom prst="rect">
            <a:avLst/>
          </a:prstGeom>
          <a:solidFill>
            <a:schemeClr val="accent6"/>
          </a:solidFill>
          <a:ln w="25400" cap="flat" cmpd="sng" algn="ctr">
            <a:noFill/>
            <a:prstDash val="solid"/>
          </a:ln>
          <a:effectLst/>
        </p:spPr>
        <p:txBody>
          <a:bodyPr lIns="108000" tIns="72000" rIns="108000" bIns="36000" rtlCol="0" anchor="t"/>
          <a:lstStyle/>
          <a:p>
            <a:pPr marL="180000" marR="0" lvl="0" indent="-180000" defTabSz="1218682" eaLnBrk="1" fontAlgn="base" latinLnBrk="0" hangingPunct="1">
              <a:lnSpc>
                <a:spcPct val="100000"/>
              </a:lnSpc>
              <a:spcBef>
                <a:spcPts val="300"/>
              </a:spcBef>
              <a:spcAft>
                <a:spcPts val="0"/>
              </a:spcAft>
              <a:buClr>
                <a:srgbClr val="113388"/>
              </a:buClr>
              <a:buSzTx/>
              <a:buFont typeface="Wingdings" pitchFamily="2" charset="2"/>
              <a:buChar char="§"/>
              <a:tabLst/>
              <a:defRPr/>
            </a:pPr>
            <a:endParaRPr kumimoji="0" lang="de-DE" altLang="de-DE" sz="1200" b="0" i="0" u="none" strike="noStrike" kern="0" cap="none" spc="0" normalizeH="0" baseline="0" noProof="0" dirty="0">
              <a:ln>
                <a:noFill/>
              </a:ln>
              <a:solidFill>
                <a:srgbClr val="000000"/>
              </a:solidFill>
              <a:effectLst/>
              <a:uLnTx/>
              <a:uFillTx/>
              <a:latin typeface="Arial"/>
              <a:ea typeface="+mn-ea"/>
              <a:cs typeface="Arial" pitchFamily="34" charset="0"/>
            </a:endParaRPr>
          </a:p>
        </p:txBody>
      </p:sp>
      <p:sp>
        <p:nvSpPr>
          <p:cNvPr id="23" name="Rechteck 22">
            <a:extLst>
              <a:ext uri="{FF2B5EF4-FFF2-40B4-BE49-F238E27FC236}">
                <a16:creationId xmlns:a16="http://schemas.microsoft.com/office/drawing/2014/main" id="{2756F619-3DD5-4EF8-8591-FB161DDC5C49}"/>
              </a:ext>
            </a:extLst>
          </p:cNvPr>
          <p:cNvSpPr/>
          <p:nvPr/>
        </p:nvSpPr>
        <p:spPr>
          <a:xfrm>
            <a:off x="639402" y="2535727"/>
            <a:ext cx="5046234" cy="946413"/>
          </a:xfrm>
          <a:prstGeom prst="rect">
            <a:avLst/>
          </a:prstGeom>
        </p:spPr>
        <p:txBody>
          <a:bodyPr wrap="square">
            <a:spAutoFit/>
          </a:bodyPr>
          <a:lstStyle/>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100 % des Beitrags steuerfrei (Lohnsteuer)</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Konstante oder steigende Beiträge</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Anlageausrichtung von chancen- bis sicherheitsorientiert</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Kapitalzahlung oder lebenslange Rentenzahlung</a:t>
            </a:r>
          </a:p>
        </p:txBody>
      </p:sp>
      <p:sp>
        <p:nvSpPr>
          <p:cNvPr id="24" name="Rechteck 23">
            <a:extLst>
              <a:ext uri="{FF2B5EF4-FFF2-40B4-BE49-F238E27FC236}">
                <a16:creationId xmlns:a16="http://schemas.microsoft.com/office/drawing/2014/main" id="{5039BEE1-E465-47C1-A04F-6EA33073E37D}"/>
              </a:ext>
            </a:extLst>
          </p:cNvPr>
          <p:cNvSpPr/>
          <p:nvPr/>
        </p:nvSpPr>
        <p:spPr>
          <a:xfrm>
            <a:off x="6973309" y="2520145"/>
            <a:ext cx="4739266" cy="907941"/>
          </a:xfrm>
          <a:prstGeom prst="rect">
            <a:avLst/>
          </a:prstGeom>
        </p:spPr>
        <p:txBody>
          <a:bodyPr wrap="square">
            <a:spAutoFit/>
          </a:bodyPr>
          <a:lstStyle/>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Nachgelagerte Versteuerung mit i. d. R. dann niedrigerem Steuersatz</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Kein Ausweis in der Handels- und Steuerbilanz (off balance)</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Steuerbegünstigte Kapitalauszahlung (1/5-Regelung, § 34 EStG) </a:t>
            </a:r>
          </a:p>
        </p:txBody>
      </p:sp>
      <p:sp>
        <p:nvSpPr>
          <p:cNvPr id="28" name="Rechteck 27">
            <a:extLst>
              <a:ext uri="{FF2B5EF4-FFF2-40B4-BE49-F238E27FC236}">
                <a16:creationId xmlns:a16="http://schemas.microsoft.com/office/drawing/2014/main" id="{C031CDF4-0791-43DA-A0B9-D60B70379F14}"/>
              </a:ext>
            </a:extLst>
          </p:cNvPr>
          <p:cNvSpPr/>
          <p:nvPr/>
        </p:nvSpPr>
        <p:spPr>
          <a:xfrm>
            <a:off x="470844" y="4166638"/>
            <a:ext cx="6127418" cy="1995582"/>
          </a:xfrm>
          <a:prstGeom prst="rect">
            <a:avLst/>
          </a:prstGeom>
          <a:solidFill>
            <a:schemeClr val="accent6"/>
          </a:solidFill>
          <a:ln w="25400" cap="flat" cmpd="sng" algn="ctr">
            <a:noFill/>
            <a:prstDash val="solid"/>
          </a:ln>
          <a:effectLst/>
        </p:spPr>
        <p:txBody>
          <a:bodyPr lIns="108000" tIns="72000" rIns="108000" bIns="36000" rtlCol="0" anchor="t"/>
          <a:lstStyle/>
          <a:p>
            <a:pPr marL="180000" marR="0" lvl="0" indent="-180000" defTabSz="1218682" eaLnBrk="1" fontAlgn="base" latinLnBrk="0" hangingPunct="1">
              <a:lnSpc>
                <a:spcPct val="100000"/>
              </a:lnSpc>
              <a:spcBef>
                <a:spcPts val="300"/>
              </a:spcBef>
              <a:spcAft>
                <a:spcPts val="0"/>
              </a:spcAft>
              <a:buClr>
                <a:srgbClr val="113388"/>
              </a:buClr>
              <a:buSzTx/>
              <a:buFont typeface="Wingdings" pitchFamily="2" charset="2"/>
              <a:buChar char="§"/>
              <a:tabLst/>
              <a:defRPr/>
            </a:pPr>
            <a:endParaRPr kumimoji="0" lang="de-DE" altLang="de-DE" sz="1200" b="0" i="0" u="none" strike="noStrike" kern="0" cap="none" spc="0" normalizeH="0" baseline="0" noProof="0" dirty="0">
              <a:ln>
                <a:noFill/>
              </a:ln>
              <a:solidFill>
                <a:srgbClr val="000000"/>
              </a:solidFill>
              <a:effectLst/>
              <a:uLnTx/>
              <a:uFillTx/>
              <a:latin typeface="Arial"/>
              <a:ea typeface="+mn-ea"/>
              <a:cs typeface="Arial" pitchFamily="34" charset="0"/>
            </a:endParaRPr>
          </a:p>
        </p:txBody>
      </p:sp>
      <p:sp>
        <p:nvSpPr>
          <p:cNvPr id="29" name="Rechteck 28">
            <a:extLst>
              <a:ext uri="{FF2B5EF4-FFF2-40B4-BE49-F238E27FC236}">
                <a16:creationId xmlns:a16="http://schemas.microsoft.com/office/drawing/2014/main" id="{2D8B75CB-939E-44E4-9EA8-08272529037C}"/>
              </a:ext>
            </a:extLst>
          </p:cNvPr>
          <p:cNvSpPr/>
          <p:nvPr/>
        </p:nvSpPr>
        <p:spPr>
          <a:xfrm>
            <a:off x="639402" y="4250181"/>
            <a:ext cx="5348648" cy="1800493"/>
          </a:xfrm>
          <a:prstGeom prst="rect">
            <a:avLst/>
          </a:prstGeom>
        </p:spPr>
        <p:txBody>
          <a:bodyPr wrap="square">
            <a:spAutoFit/>
          </a:bodyPr>
          <a:lstStyle/>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cs typeface="Arial" pitchFamily="34" charset="0"/>
              </a:rPr>
              <a:t>100 % des Beitrags steuerfrei (Lohnsteuer)</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cs typeface="Arial" pitchFamily="34" charset="0"/>
              </a:rPr>
              <a:t>Einmalbeiträge, konstante und variable Beiträge möglich</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cs typeface="Arial" pitchFamily="34" charset="0"/>
              </a:rPr>
              <a:t>Anlageausrichtung von chancen- bis sicherheitsorientiert</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cs typeface="Arial" pitchFamily="34" charset="0"/>
              </a:rPr>
              <a:t>Kapitalzahlung mit Rentenoption</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cs typeface="Arial" pitchFamily="34" charset="0"/>
              </a:rPr>
              <a:t>Steuerbegünstigte Kapitalauszahlung (1/5-Regelung, § 34 EStG) </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cs typeface="Arial" pitchFamily="34" charset="0"/>
              </a:rPr>
              <a:t>Kein Ausweis in der Handelsbilanz (bei Allianz </a:t>
            </a:r>
            <a:r>
              <a:rPr kumimoji="0" lang="de-DE" sz="1200" b="0" i="0" u="none" strike="noStrike" kern="0" cap="none" spc="0" normalizeH="0" baseline="0" noProof="0" dirty="0">
                <a:ln>
                  <a:noFill/>
                </a:ln>
                <a:solidFill>
                  <a:schemeClr val="bg1"/>
                </a:solidFill>
                <a:effectLst/>
                <a:uLnTx/>
                <a:uFillTx/>
              </a:rPr>
              <a:t>BILMOG</a:t>
            </a:r>
            <a:r>
              <a:rPr kumimoji="0" lang="de-DE" altLang="de-DE" sz="1200" b="0" i="0" u="none" strike="noStrike" kern="0" cap="none" spc="0" normalizeH="0" baseline="0" noProof="0" dirty="0">
                <a:ln>
                  <a:noFill/>
                </a:ln>
                <a:solidFill>
                  <a:schemeClr val="bg1"/>
                </a:solidFill>
                <a:effectLst/>
                <a:uLnTx/>
                <a:uFillTx/>
                <a:cs typeface="Arial" pitchFamily="34" charset="0"/>
              </a:rPr>
              <a:t>-Versorgung), sondern nur in der Steuerbilanz</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cs typeface="Arial" pitchFamily="34" charset="0"/>
              </a:rPr>
              <a:t>Kein Nachschussrisiko durch Bindung an Rückdeckungsversicherung</a:t>
            </a:r>
          </a:p>
        </p:txBody>
      </p:sp>
      <p:sp>
        <p:nvSpPr>
          <p:cNvPr id="30" name="Rechteck 29">
            <a:extLst>
              <a:ext uri="{FF2B5EF4-FFF2-40B4-BE49-F238E27FC236}">
                <a16:creationId xmlns:a16="http://schemas.microsoft.com/office/drawing/2014/main" id="{871C776F-9F86-4D8B-B3E8-C622FD8AC966}"/>
              </a:ext>
            </a:extLst>
          </p:cNvPr>
          <p:cNvSpPr/>
          <p:nvPr/>
        </p:nvSpPr>
        <p:spPr>
          <a:xfrm>
            <a:off x="6842317" y="4161310"/>
            <a:ext cx="4877716" cy="2000774"/>
          </a:xfrm>
          <a:prstGeom prst="rect">
            <a:avLst/>
          </a:prstGeom>
          <a:solidFill>
            <a:schemeClr val="accent6"/>
          </a:solidFill>
          <a:ln w="25400" cap="flat" cmpd="sng" algn="ctr">
            <a:noFill/>
            <a:prstDash val="solid"/>
          </a:ln>
          <a:effectLst/>
        </p:spPr>
        <p:txBody>
          <a:bodyPr lIns="108000" tIns="72000" rIns="108000" bIns="36000" rtlCol="0" anchor="t"/>
          <a:lstStyle/>
          <a:p>
            <a:pPr marL="180000" marR="0" lvl="0" indent="-180000" defTabSz="1218682" eaLnBrk="1" fontAlgn="base" latinLnBrk="0" hangingPunct="1">
              <a:lnSpc>
                <a:spcPct val="100000"/>
              </a:lnSpc>
              <a:spcBef>
                <a:spcPts val="300"/>
              </a:spcBef>
              <a:spcAft>
                <a:spcPts val="0"/>
              </a:spcAft>
              <a:buClr>
                <a:srgbClr val="113388"/>
              </a:buClr>
              <a:buSzTx/>
              <a:buFont typeface="Wingdings" pitchFamily="2" charset="2"/>
              <a:buChar char="§"/>
              <a:tabLst/>
              <a:defRPr/>
            </a:pPr>
            <a:endParaRPr kumimoji="0" lang="de-DE" altLang="de-DE" sz="1200" b="0" i="0" u="none" strike="noStrike" kern="0" cap="none" spc="0" normalizeH="0" baseline="0" noProof="0" dirty="0">
              <a:ln>
                <a:noFill/>
              </a:ln>
              <a:solidFill>
                <a:srgbClr val="000000"/>
              </a:solidFill>
              <a:effectLst/>
              <a:uLnTx/>
              <a:uFillTx/>
              <a:latin typeface="Arial"/>
              <a:ea typeface="+mn-ea"/>
              <a:cs typeface="Arial" pitchFamily="34" charset="0"/>
            </a:endParaRPr>
          </a:p>
        </p:txBody>
      </p:sp>
      <p:sp>
        <p:nvSpPr>
          <p:cNvPr id="31" name="Rechteck 30">
            <a:extLst>
              <a:ext uri="{FF2B5EF4-FFF2-40B4-BE49-F238E27FC236}">
                <a16:creationId xmlns:a16="http://schemas.microsoft.com/office/drawing/2014/main" id="{2C7034BC-FB71-4013-908B-55C748D92063}"/>
              </a:ext>
            </a:extLst>
          </p:cNvPr>
          <p:cNvSpPr/>
          <p:nvPr/>
        </p:nvSpPr>
        <p:spPr>
          <a:xfrm>
            <a:off x="6973309" y="4256914"/>
            <a:ext cx="4445742" cy="1577355"/>
          </a:xfrm>
          <a:prstGeom prst="rect">
            <a:avLst/>
          </a:prstGeom>
        </p:spPr>
        <p:txBody>
          <a:bodyPr wrap="square">
            <a:spAutoFit/>
          </a:bodyPr>
          <a:lstStyle/>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94 % des Beitrags 2022 abzugsfähig (100 % ab 2025)</a:t>
            </a:r>
            <a:r>
              <a:rPr lang="de-DE" altLang="de-DE" sz="1200" baseline="30000" dirty="0">
                <a:solidFill>
                  <a:schemeClr val="bg1"/>
                </a:solidFill>
                <a:cs typeface="Arial" pitchFamily="34" charset="0"/>
              </a:rPr>
              <a:t>1</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Variable Beiträge </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Anlageausrichtung von chancen- bis sicherheitsorientiert</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Lebenslange Altersrente</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Nachgelagerte Versteuerung mit i. d. R. niedrigerem Steuersatz</a:t>
            </a:r>
          </a:p>
          <a:p>
            <a:pPr marL="180000" indent="-180000" defTabSz="1218682" fontAlgn="base">
              <a:spcBef>
                <a:spcPts val="300"/>
              </a:spcBef>
              <a:buClr>
                <a:schemeClr val="bg1"/>
              </a:buClr>
              <a:buFont typeface="Arial" panose="020B0604020202020204" pitchFamily="34" charset="0"/>
              <a:buChar char="•"/>
            </a:pPr>
            <a:r>
              <a:rPr lang="de-DE" altLang="de-DE" sz="1200" dirty="0">
                <a:solidFill>
                  <a:schemeClr val="bg1"/>
                </a:solidFill>
                <a:cs typeface="Arial" pitchFamily="34" charset="0"/>
              </a:rPr>
              <a:t>Privatvertrag (keine bAV)</a:t>
            </a:r>
          </a:p>
        </p:txBody>
      </p:sp>
      <p:sp>
        <p:nvSpPr>
          <p:cNvPr id="32" name="Fußzeilenplatzhalter 7">
            <a:extLst>
              <a:ext uri="{FF2B5EF4-FFF2-40B4-BE49-F238E27FC236}">
                <a16:creationId xmlns:a16="http://schemas.microsoft.com/office/drawing/2014/main" id="{A4F2BC14-08D6-4954-99DF-AC2AF7C568D7}"/>
              </a:ext>
            </a:extLst>
          </p:cNvPr>
          <p:cNvSpPr txBox="1">
            <a:spLocks/>
          </p:cNvSpPr>
          <p:nvPr/>
        </p:nvSpPr>
        <p:spPr>
          <a:xfrm>
            <a:off x="479426" y="6401501"/>
            <a:ext cx="6554682" cy="148434"/>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Im Jahr 2022: Beiträge bis zu 25.639 € für Alleinstehende und 51.278 € für zusammenveranlagte Ehegatten oder eingetragene Lebenspartner.</a:t>
            </a:r>
          </a:p>
        </p:txBody>
      </p:sp>
      <p:grpSp>
        <p:nvGrpSpPr>
          <p:cNvPr id="34" name="Gruppieren 33">
            <a:extLst>
              <a:ext uri="{FF2B5EF4-FFF2-40B4-BE49-F238E27FC236}">
                <a16:creationId xmlns:a16="http://schemas.microsoft.com/office/drawing/2014/main" id="{97DC2815-C483-4A76-AF64-036AAE46C433}"/>
              </a:ext>
            </a:extLst>
          </p:cNvPr>
          <p:cNvGrpSpPr/>
          <p:nvPr/>
        </p:nvGrpSpPr>
        <p:grpSpPr>
          <a:xfrm>
            <a:off x="6464932" y="3458956"/>
            <a:ext cx="515544" cy="515544"/>
            <a:chOff x="4572794" y="1866803"/>
            <a:chExt cx="322190" cy="322190"/>
          </a:xfrm>
        </p:grpSpPr>
        <p:sp>
          <p:nvSpPr>
            <p:cNvPr id="35" name="Ellipse 34">
              <a:extLst>
                <a:ext uri="{FF2B5EF4-FFF2-40B4-BE49-F238E27FC236}">
                  <a16:creationId xmlns:a16="http://schemas.microsoft.com/office/drawing/2014/main" id="{77B16E67-9560-4770-B2D5-C9CBAFC45247}"/>
                </a:ext>
              </a:extLst>
            </p:cNvPr>
            <p:cNvSpPr/>
            <p:nvPr/>
          </p:nvSpPr>
          <p:spPr>
            <a:xfrm>
              <a:off x="4572794" y="1866803"/>
              <a:ext cx="322190" cy="322190"/>
            </a:xfrm>
            <a:prstGeom prst="ellipse">
              <a:avLst/>
            </a:prstGeom>
            <a:solidFill>
              <a:srgbClr val="122B54"/>
            </a:solidFill>
            <a:ln>
              <a:noFill/>
            </a:ln>
          </p:spPr>
          <p:txBody>
            <a:bodyPr rot="0" spcFirstLastPara="0" vertOverflow="overflow" horzOverflow="overflow" vert="horz" wrap="square" lIns="81014" tIns="81014" rIns="81014" bIns="81014" numCol="1" spcCol="0" rtlCol="0" fromWordArt="0" anchor="ctr" anchorCtr="0" forceAA="0" compatLnSpc="1">
              <a:prstTxWarp prst="textNoShape">
                <a:avLst/>
              </a:prstTxWarp>
              <a:noAutofit/>
            </a:bodyPr>
            <a:lstStyle/>
            <a:p>
              <a:pPr marL="0" marR="0" lvl="0" indent="0" algn="ctr" defTabSz="914499" eaLnBrk="1" fontAlgn="auto" latinLnBrk="0" hangingPunct="1">
                <a:lnSpc>
                  <a:spcPct val="100000"/>
                </a:lnSpc>
                <a:spcBef>
                  <a:spcPts val="75"/>
                </a:spcBef>
                <a:spcAft>
                  <a:spcPts val="75"/>
                </a:spcAft>
                <a:buClrTx/>
                <a:buSzTx/>
                <a:buFontTx/>
                <a:buNone/>
                <a:tabLst/>
                <a:defRPr/>
              </a:pPr>
              <a:endParaRPr kumimoji="0" lang="de-DE" sz="1800" b="0" i="0" u="none" strike="noStrike" kern="0" cap="none" spc="0" normalizeH="0" baseline="0" noProof="0" dirty="0">
                <a:ln>
                  <a:noFill/>
                </a:ln>
                <a:solidFill>
                  <a:srgbClr val="FFFFFF"/>
                </a:solidFill>
                <a:effectLst/>
                <a:uLnTx/>
                <a:uFillTx/>
              </a:endParaRPr>
            </a:p>
          </p:txBody>
        </p:sp>
        <p:sp>
          <p:nvSpPr>
            <p:cNvPr id="36" name="Freihandform 1357">
              <a:extLst>
                <a:ext uri="{FF2B5EF4-FFF2-40B4-BE49-F238E27FC236}">
                  <a16:creationId xmlns:a16="http://schemas.microsoft.com/office/drawing/2014/main" id="{41ECEAE3-3C2B-4DC2-83D4-BBBC4D508142}"/>
                </a:ext>
              </a:extLst>
            </p:cNvPr>
            <p:cNvSpPr/>
            <p:nvPr/>
          </p:nvSpPr>
          <p:spPr>
            <a:xfrm>
              <a:off x="4635412" y="1919496"/>
              <a:ext cx="196954" cy="196722"/>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solidFill>
              <a:srgbClr val="FFFFFF"/>
            </a:solidFill>
            <a:ln cap="flat">
              <a:noFill/>
              <a:prstDash val="solid"/>
            </a:ln>
          </p:spPr>
          <p:txBody>
            <a:bodyPr vert="horz" wrap="none" lIns="71447" tIns="35723" rIns="71447" bIns="35723" anchor="ctr" anchorCtr="1" compatLnSpc="0"/>
            <a:lstStyle/>
            <a:p>
              <a:pPr marL="0" marR="0" lvl="0" indent="0" defTabSz="685745" eaLnBrk="1" fontAlgn="auto" latinLnBrk="0" hangingPunct="0">
                <a:lnSpc>
                  <a:spcPct val="100000"/>
                </a:lnSpc>
                <a:spcBef>
                  <a:spcPts val="0"/>
                </a:spcBef>
                <a:spcAft>
                  <a:spcPts val="0"/>
                </a:spcAft>
                <a:buClrTx/>
                <a:buSzTx/>
                <a:buFontTx/>
                <a:buNone/>
                <a:tabLst/>
                <a:defRPr/>
              </a:pPr>
              <a:endParaRPr kumimoji="0" lang="de-DE" sz="1429" b="0" i="0" u="none" strike="noStrike" kern="0" cap="none" spc="0" normalizeH="0" baseline="0" noProof="0">
                <a:ln>
                  <a:noFill/>
                </a:ln>
                <a:solidFill>
                  <a:srgbClr val="003781"/>
                </a:solidFill>
                <a:effectLst/>
                <a:uLnTx/>
                <a:uFillTx/>
                <a:ea typeface="Arial Unicode MS" pitchFamily="2"/>
                <a:cs typeface="Arial Unicode MS" pitchFamily="2"/>
              </a:endParaRPr>
            </a:p>
          </p:txBody>
        </p:sp>
      </p:grpSp>
    </p:spTree>
    <p:extLst>
      <p:ext uri="{BB962C8B-B14F-4D97-AF65-F5344CB8AC3E}">
        <p14:creationId xmlns:p14="http://schemas.microsoft.com/office/powerpoint/2010/main" val="3812716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EBF4C-C551-4EDE-99B1-6F3388B68D14}"/>
              </a:ext>
            </a:extLst>
          </p:cNvPr>
          <p:cNvSpPr>
            <a:spLocks noGrp="1"/>
          </p:cNvSpPr>
          <p:nvPr>
            <p:ph type="title"/>
          </p:nvPr>
        </p:nvSpPr>
        <p:spPr/>
        <p:txBody>
          <a:bodyPr/>
          <a:lstStyle/>
          <a:p>
            <a:r>
              <a:rPr lang="en-GB" dirty="0"/>
              <a:t>#</a:t>
            </a:r>
            <a:r>
              <a:rPr lang="en-GB" dirty="0" err="1"/>
              <a:t>EqualPension</a:t>
            </a:r>
            <a:r>
              <a:rPr lang="en-GB" dirty="0"/>
              <a:t> – Zeit </a:t>
            </a:r>
            <a:r>
              <a:rPr lang="en-GB" dirty="0" err="1"/>
              <a:t>zu</a:t>
            </a:r>
            <a:r>
              <a:rPr lang="en-GB" dirty="0"/>
              <a:t> </a:t>
            </a:r>
            <a:r>
              <a:rPr lang="en-GB" dirty="0" err="1"/>
              <a:t>handeln</a:t>
            </a:r>
            <a:endParaRPr lang="en-GB" dirty="0"/>
          </a:p>
        </p:txBody>
      </p:sp>
      <p:sp>
        <p:nvSpPr>
          <p:cNvPr id="3" name="Foliennummernplatzhalter 2">
            <a:extLst>
              <a:ext uri="{FF2B5EF4-FFF2-40B4-BE49-F238E27FC236}">
                <a16:creationId xmlns:a16="http://schemas.microsoft.com/office/drawing/2014/main" id="{47A5F55E-3425-428C-BDF4-74D10394C764}"/>
              </a:ext>
            </a:extLst>
          </p:cNvPr>
          <p:cNvSpPr>
            <a:spLocks noGrp="1"/>
          </p:cNvSpPr>
          <p:nvPr>
            <p:ph type="sldNum" sz="quarter" idx="11"/>
          </p:nvPr>
        </p:nvSpPr>
        <p:spPr/>
        <p:txBody>
          <a:bodyPr/>
          <a:lstStyle/>
          <a:p>
            <a:fld id="{56C449F3-BD9D-48DC-BFF1-0F66671DA7C6}" type="slidenum">
              <a:rPr lang="de-DE" smtClean="0"/>
              <a:pPr/>
              <a:t>38</a:t>
            </a:fld>
            <a:endParaRPr lang="de-DE" dirty="0"/>
          </a:p>
        </p:txBody>
      </p:sp>
      <p:sp>
        <p:nvSpPr>
          <p:cNvPr id="4" name="Textplatzhalter 3">
            <a:extLst>
              <a:ext uri="{FF2B5EF4-FFF2-40B4-BE49-F238E27FC236}">
                <a16:creationId xmlns:a16="http://schemas.microsoft.com/office/drawing/2014/main" id="{53E388C2-D222-45F3-B127-9B1066CE137A}"/>
              </a:ext>
            </a:extLst>
          </p:cNvPr>
          <p:cNvSpPr>
            <a:spLocks noGrp="1"/>
          </p:cNvSpPr>
          <p:nvPr>
            <p:ph type="body" sz="quarter" idx="12"/>
          </p:nvPr>
        </p:nvSpPr>
        <p:spPr/>
        <p:txBody>
          <a:bodyPr/>
          <a:lstStyle/>
          <a:p>
            <a:r>
              <a:rPr lang="en-GB" dirty="0" err="1"/>
              <a:t>Betriebliche</a:t>
            </a:r>
            <a:r>
              <a:rPr lang="en-GB" dirty="0"/>
              <a:t> </a:t>
            </a:r>
            <a:r>
              <a:rPr lang="en-GB" dirty="0" err="1"/>
              <a:t>altersversorgung</a:t>
            </a:r>
            <a:r>
              <a:rPr lang="en-GB" dirty="0"/>
              <a:t> / gender pension gap – die </a:t>
            </a:r>
            <a:r>
              <a:rPr lang="en-GB" dirty="0" err="1"/>
              <a:t>lücke</a:t>
            </a:r>
            <a:r>
              <a:rPr lang="en-GB" dirty="0"/>
              <a:t> </a:t>
            </a:r>
            <a:r>
              <a:rPr lang="en-GB" dirty="0" err="1"/>
              <a:t>schliessen</a:t>
            </a:r>
            <a:r>
              <a:rPr lang="en-GB" dirty="0"/>
              <a:t> </a:t>
            </a:r>
          </a:p>
        </p:txBody>
      </p:sp>
      <p:pic>
        <p:nvPicPr>
          <p:cNvPr id="5" name="Bildplatzhalter 12">
            <a:extLst>
              <a:ext uri="{FF2B5EF4-FFF2-40B4-BE49-F238E27FC236}">
                <a16:creationId xmlns:a16="http://schemas.microsoft.com/office/drawing/2014/main" id="{018F8F20-1050-4B0E-8A0D-EF19AE731DF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7972" t="4973" r="22692"/>
          <a:stretch/>
        </p:blipFill>
        <p:spPr>
          <a:xfrm>
            <a:off x="3022" y="2059290"/>
            <a:ext cx="4604310" cy="4798710"/>
          </a:xfrm>
          <a:prstGeom prst="rect">
            <a:avLst/>
          </a:prstGeom>
        </p:spPr>
      </p:pic>
      <p:sp>
        <p:nvSpPr>
          <p:cNvPr id="6" name="Inhaltsplatzhalter 10">
            <a:extLst>
              <a:ext uri="{FF2B5EF4-FFF2-40B4-BE49-F238E27FC236}">
                <a16:creationId xmlns:a16="http://schemas.microsoft.com/office/drawing/2014/main" id="{D9301A88-4549-45E8-BB0B-9EB601DA1717}"/>
              </a:ext>
            </a:extLst>
          </p:cNvPr>
          <p:cNvSpPr txBox="1">
            <a:spLocks/>
          </p:cNvSpPr>
          <p:nvPr/>
        </p:nvSpPr>
        <p:spPr>
          <a:xfrm>
            <a:off x="4861872" y="2073088"/>
            <a:ext cx="4777427" cy="186858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686">
              <a:spcBef>
                <a:spcPts val="450"/>
              </a:spcBef>
              <a:spcAft>
                <a:spcPts val="900"/>
              </a:spcAft>
            </a:pPr>
            <a:r>
              <a:rPr lang="de-DE" sz="1400" b="1" dirty="0">
                <a:latin typeface="Arial" panose="020B0604020202020204"/>
              </a:rPr>
              <a:t>Was können wir gemeinsam tun?</a:t>
            </a:r>
          </a:p>
          <a:p>
            <a:pPr marL="366761" defTabSz="685686">
              <a:spcBef>
                <a:spcPts val="450"/>
              </a:spcBef>
              <a:spcAft>
                <a:spcPts val="450"/>
              </a:spcAft>
            </a:pPr>
            <a:r>
              <a:rPr lang="de-DE" sz="1400" dirty="0">
                <a:solidFill>
                  <a:srgbClr val="003781"/>
                </a:solidFill>
                <a:latin typeface="Arial" panose="020B0604020202020204"/>
              </a:rPr>
              <a:t>Bei </a:t>
            </a:r>
            <a:r>
              <a:rPr lang="de-DE" sz="1400" b="1" dirty="0">
                <a:solidFill>
                  <a:srgbClr val="003781"/>
                </a:solidFill>
                <a:latin typeface="Arial" panose="020B0604020202020204"/>
              </a:rPr>
              <a:t>Paaren &amp; Familien </a:t>
            </a:r>
            <a:br>
              <a:rPr lang="de-DE" sz="1400" b="1" dirty="0">
                <a:solidFill>
                  <a:srgbClr val="003781"/>
                </a:solidFill>
                <a:latin typeface="Arial" panose="020B0604020202020204"/>
              </a:rPr>
            </a:br>
            <a:r>
              <a:rPr lang="de-DE" sz="1400" dirty="0">
                <a:solidFill>
                  <a:srgbClr val="003781"/>
                </a:solidFill>
                <a:latin typeface="Arial" panose="020B0604020202020204"/>
              </a:rPr>
              <a:t>#</a:t>
            </a:r>
            <a:r>
              <a:rPr lang="de-DE" sz="1400" dirty="0" err="1">
                <a:solidFill>
                  <a:srgbClr val="003781"/>
                </a:solidFill>
                <a:latin typeface="Arial" panose="020B0604020202020204"/>
              </a:rPr>
              <a:t>EqualPension</a:t>
            </a:r>
            <a:r>
              <a:rPr lang="de-DE" sz="1400" dirty="0">
                <a:solidFill>
                  <a:srgbClr val="003781"/>
                </a:solidFill>
                <a:latin typeface="Arial" panose="020B0604020202020204"/>
              </a:rPr>
              <a:t> zum Thema machen</a:t>
            </a:r>
          </a:p>
          <a:p>
            <a:pPr marL="366761" defTabSz="685686">
              <a:spcBef>
                <a:spcPts val="450"/>
              </a:spcBef>
              <a:spcAft>
                <a:spcPts val="450"/>
              </a:spcAft>
            </a:pPr>
            <a:r>
              <a:rPr lang="de-DE" sz="1400" dirty="0">
                <a:solidFill>
                  <a:srgbClr val="003781"/>
                </a:solidFill>
                <a:latin typeface="Arial" panose="020B0604020202020204"/>
              </a:rPr>
              <a:t>Generell Frauen </a:t>
            </a:r>
            <a:r>
              <a:rPr lang="de-DE" sz="1400" b="1" dirty="0">
                <a:solidFill>
                  <a:srgbClr val="003781"/>
                </a:solidFill>
                <a:latin typeface="Arial" panose="020B0604020202020204"/>
              </a:rPr>
              <a:t>in jedem Gespräch </a:t>
            </a:r>
            <a:r>
              <a:rPr lang="de-DE" sz="1400" dirty="0">
                <a:solidFill>
                  <a:srgbClr val="003781"/>
                </a:solidFill>
                <a:latin typeface="Arial" panose="020B0604020202020204"/>
              </a:rPr>
              <a:t>dazu anregen, sich mit der eigenen Altersvorsorge zu befassen.</a:t>
            </a:r>
            <a:r>
              <a:rPr lang="de-DE" sz="1400" b="1" dirty="0">
                <a:solidFill>
                  <a:srgbClr val="003781"/>
                </a:solidFill>
                <a:latin typeface="Arial" panose="020B0604020202020204"/>
              </a:rPr>
              <a:t> </a:t>
            </a:r>
          </a:p>
          <a:p>
            <a:pPr marL="366761" defTabSz="685686">
              <a:spcBef>
                <a:spcPts val="450"/>
              </a:spcBef>
              <a:spcAft>
                <a:spcPts val="450"/>
              </a:spcAft>
            </a:pPr>
            <a:r>
              <a:rPr lang="de-DE" sz="1400" b="1" dirty="0">
                <a:solidFill>
                  <a:srgbClr val="003781"/>
                </a:solidFill>
                <a:latin typeface="Arial" panose="020B0604020202020204"/>
              </a:rPr>
              <a:t>#EP-Check</a:t>
            </a:r>
            <a:r>
              <a:rPr lang="de-DE" sz="1400" dirty="0">
                <a:solidFill>
                  <a:srgbClr val="FF0000"/>
                </a:solidFill>
                <a:latin typeface="Arial" panose="020B0604020202020204"/>
              </a:rPr>
              <a:t> </a:t>
            </a:r>
            <a:r>
              <a:rPr lang="de-DE" sz="1400" dirty="0">
                <a:solidFill>
                  <a:srgbClr val="003781"/>
                </a:solidFill>
                <a:latin typeface="Arial" panose="020B0604020202020204"/>
              </a:rPr>
              <a:t>(ab 02/22) nutzen um bei </a:t>
            </a:r>
            <a:r>
              <a:rPr lang="de-DE" sz="1400" b="1" dirty="0">
                <a:solidFill>
                  <a:srgbClr val="003781"/>
                </a:solidFill>
                <a:latin typeface="Arial" panose="020B0604020202020204"/>
              </a:rPr>
              <a:t>Arbeitgebern</a:t>
            </a:r>
            <a:r>
              <a:rPr lang="de-DE" sz="1400" dirty="0">
                <a:solidFill>
                  <a:srgbClr val="003781"/>
                </a:solidFill>
                <a:latin typeface="Arial" panose="020B0604020202020204"/>
              </a:rPr>
              <a:t> Bewusstsein für die Ungleichheit schaffen:</a:t>
            </a:r>
          </a:p>
        </p:txBody>
      </p:sp>
      <p:grpSp>
        <p:nvGrpSpPr>
          <p:cNvPr id="7" name="Gruppieren 6">
            <a:extLst>
              <a:ext uri="{FF2B5EF4-FFF2-40B4-BE49-F238E27FC236}">
                <a16:creationId xmlns:a16="http://schemas.microsoft.com/office/drawing/2014/main" id="{0E647D4F-74B4-4AD5-A0DC-A3DB9D04BAE3}"/>
              </a:ext>
            </a:extLst>
          </p:cNvPr>
          <p:cNvGrpSpPr/>
          <p:nvPr/>
        </p:nvGrpSpPr>
        <p:grpSpPr>
          <a:xfrm>
            <a:off x="4899872" y="2569302"/>
            <a:ext cx="223728" cy="223726"/>
            <a:chOff x="9641714" y="1808163"/>
            <a:chExt cx="919919" cy="919919"/>
          </a:xfrm>
        </p:grpSpPr>
        <p:grpSp>
          <p:nvGrpSpPr>
            <p:cNvPr id="8" name="Gruppieren 7">
              <a:extLst>
                <a:ext uri="{FF2B5EF4-FFF2-40B4-BE49-F238E27FC236}">
                  <a16:creationId xmlns:a16="http://schemas.microsoft.com/office/drawing/2014/main" id="{BB653D70-F719-4FF2-8A67-11CF1C36AB97}"/>
                </a:ext>
              </a:extLst>
            </p:cNvPr>
            <p:cNvGrpSpPr>
              <a:grpSpLocks noChangeAspect="1"/>
            </p:cNvGrpSpPr>
            <p:nvPr/>
          </p:nvGrpSpPr>
          <p:grpSpPr>
            <a:xfrm rot="5400000">
              <a:off x="9834988" y="2169643"/>
              <a:ext cx="533378" cy="221199"/>
              <a:chOff x="8583561" y="720000"/>
              <a:chExt cx="1986116" cy="823666"/>
            </a:xfrm>
          </p:grpSpPr>
          <p:cxnSp>
            <p:nvCxnSpPr>
              <p:cNvPr id="10" name="Gerader Verbinder 23">
                <a:extLst>
                  <a:ext uri="{FF2B5EF4-FFF2-40B4-BE49-F238E27FC236}">
                    <a16:creationId xmlns:a16="http://schemas.microsoft.com/office/drawing/2014/main" id="{A66E11C7-059A-40BC-9896-5DB1369A0753}"/>
                  </a:ext>
                </a:extLst>
              </p:cNvPr>
              <p:cNvCxnSpPr>
                <a:cxnSpLocks/>
              </p:cNvCxnSpPr>
              <p:nvPr/>
            </p:nvCxnSpPr>
            <p:spPr>
              <a:xfrm flipV="1">
                <a:off x="8583561" y="720000"/>
                <a:ext cx="993058" cy="823666"/>
              </a:xfrm>
              <a:prstGeom prst="line">
                <a:avLst/>
              </a:prstGeom>
              <a:ln w="1905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11" name="Gerader Verbinder 24">
                <a:extLst>
                  <a:ext uri="{FF2B5EF4-FFF2-40B4-BE49-F238E27FC236}">
                    <a16:creationId xmlns:a16="http://schemas.microsoft.com/office/drawing/2014/main" id="{71D1A392-EEA9-4A3F-B2A9-52A87C6FEC0F}"/>
                  </a:ext>
                </a:extLst>
              </p:cNvPr>
              <p:cNvCxnSpPr>
                <a:cxnSpLocks/>
              </p:cNvCxnSpPr>
              <p:nvPr/>
            </p:nvCxnSpPr>
            <p:spPr>
              <a:xfrm>
                <a:off x="9576619" y="720000"/>
                <a:ext cx="993058" cy="823665"/>
              </a:xfrm>
              <a:prstGeom prst="line">
                <a:avLst/>
              </a:prstGeom>
              <a:ln w="19050">
                <a:solidFill>
                  <a:srgbClr val="FAB600"/>
                </a:solidFill>
              </a:ln>
            </p:spPr>
            <p:style>
              <a:lnRef idx="1">
                <a:schemeClr val="accent1"/>
              </a:lnRef>
              <a:fillRef idx="0">
                <a:schemeClr val="accent1"/>
              </a:fillRef>
              <a:effectRef idx="0">
                <a:schemeClr val="accent1"/>
              </a:effectRef>
              <a:fontRef idx="minor">
                <a:schemeClr val="tx1"/>
              </a:fontRef>
            </p:style>
          </p:cxnSp>
        </p:grpSp>
        <p:sp>
          <p:nvSpPr>
            <p:cNvPr id="9" name="Ellipse 11">
              <a:extLst>
                <a:ext uri="{FF2B5EF4-FFF2-40B4-BE49-F238E27FC236}">
                  <a16:creationId xmlns:a16="http://schemas.microsoft.com/office/drawing/2014/main" id="{2BD7A8DD-3489-4001-A10B-9498E3274799}"/>
                </a:ext>
              </a:extLst>
            </p:cNvPr>
            <p:cNvSpPr/>
            <p:nvPr/>
          </p:nvSpPr>
          <p:spPr>
            <a:xfrm>
              <a:off x="9641714" y="1808163"/>
              <a:ext cx="919919" cy="919919"/>
            </a:xfrm>
            <a:prstGeom prst="ellipse">
              <a:avLst/>
            </a:prstGeom>
            <a:no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540">
                <a:defRPr/>
              </a:pPr>
              <a:endParaRPr lang="de-DE" sz="1200" b="1" cap="all" spc="80">
                <a:solidFill>
                  <a:srgbClr val="003781"/>
                </a:solidFill>
                <a:latin typeface="Arial" panose="020B0604020202020204"/>
              </a:endParaRPr>
            </a:p>
          </p:txBody>
        </p:sp>
      </p:grpSp>
      <p:grpSp>
        <p:nvGrpSpPr>
          <p:cNvPr id="12" name="Gruppieren 11">
            <a:extLst>
              <a:ext uri="{FF2B5EF4-FFF2-40B4-BE49-F238E27FC236}">
                <a16:creationId xmlns:a16="http://schemas.microsoft.com/office/drawing/2014/main" id="{0D939AAE-44DF-4F37-AC63-D024AC2EB561}"/>
              </a:ext>
            </a:extLst>
          </p:cNvPr>
          <p:cNvGrpSpPr/>
          <p:nvPr/>
        </p:nvGrpSpPr>
        <p:grpSpPr>
          <a:xfrm>
            <a:off x="4899872" y="3105996"/>
            <a:ext cx="223728" cy="223726"/>
            <a:chOff x="9641714" y="1808163"/>
            <a:chExt cx="919919" cy="919919"/>
          </a:xfrm>
        </p:grpSpPr>
        <p:grpSp>
          <p:nvGrpSpPr>
            <p:cNvPr id="13" name="Gruppieren 12">
              <a:extLst>
                <a:ext uri="{FF2B5EF4-FFF2-40B4-BE49-F238E27FC236}">
                  <a16:creationId xmlns:a16="http://schemas.microsoft.com/office/drawing/2014/main" id="{C7F3B9DE-D444-469F-83A2-A87CBBE81D77}"/>
                </a:ext>
              </a:extLst>
            </p:cNvPr>
            <p:cNvGrpSpPr>
              <a:grpSpLocks noChangeAspect="1"/>
            </p:cNvGrpSpPr>
            <p:nvPr/>
          </p:nvGrpSpPr>
          <p:grpSpPr>
            <a:xfrm rot="5400000">
              <a:off x="9834988" y="2169643"/>
              <a:ext cx="533378" cy="221199"/>
              <a:chOff x="8583561" y="720000"/>
              <a:chExt cx="1986116" cy="823666"/>
            </a:xfrm>
          </p:grpSpPr>
          <p:cxnSp>
            <p:nvCxnSpPr>
              <p:cNvPr id="15" name="Gerader Verbinder 23">
                <a:extLst>
                  <a:ext uri="{FF2B5EF4-FFF2-40B4-BE49-F238E27FC236}">
                    <a16:creationId xmlns:a16="http://schemas.microsoft.com/office/drawing/2014/main" id="{400331C2-6A7A-4D57-9907-A3DE95EEC388}"/>
                  </a:ext>
                </a:extLst>
              </p:cNvPr>
              <p:cNvCxnSpPr>
                <a:cxnSpLocks/>
              </p:cNvCxnSpPr>
              <p:nvPr/>
            </p:nvCxnSpPr>
            <p:spPr>
              <a:xfrm flipV="1">
                <a:off x="8583561" y="720000"/>
                <a:ext cx="993058" cy="823666"/>
              </a:xfrm>
              <a:prstGeom prst="line">
                <a:avLst/>
              </a:prstGeom>
              <a:ln w="1905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16" name="Gerader Verbinder 24">
                <a:extLst>
                  <a:ext uri="{FF2B5EF4-FFF2-40B4-BE49-F238E27FC236}">
                    <a16:creationId xmlns:a16="http://schemas.microsoft.com/office/drawing/2014/main" id="{4BA0019B-4261-4A6E-95F4-CA38724FFA1D}"/>
                  </a:ext>
                </a:extLst>
              </p:cNvPr>
              <p:cNvCxnSpPr>
                <a:cxnSpLocks/>
              </p:cNvCxnSpPr>
              <p:nvPr/>
            </p:nvCxnSpPr>
            <p:spPr>
              <a:xfrm>
                <a:off x="9576619" y="720000"/>
                <a:ext cx="993058" cy="823665"/>
              </a:xfrm>
              <a:prstGeom prst="line">
                <a:avLst/>
              </a:prstGeom>
              <a:ln w="19050">
                <a:solidFill>
                  <a:srgbClr val="FAB600"/>
                </a:solidFill>
              </a:ln>
            </p:spPr>
            <p:style>
              <a:lnRef idx="1">
                <a:schemeClr val="accent1"/>
              </a:lnRef>
              <a:fillRef idx="0">
                <a:schemeClr val="accent1"/>
              </a:fillRef>
              <a:effectRef idx="0">
                <a:schemeClr val="accent1"/>
              </a:effectRef>
              <a:fontRef idx="minor">
                <a:schemeClr val="tx1"/>
              </a:fontRef>
            </p:style>
          </p:cxnSp>
        </p:grpSp>
        <p:sp>
          <p:nvSpPr>
            <p:cNvPr id="14" name="Ellipse 11">
              <a:extLst>
                <a:ext uri="{FF2B5EF4-FFF2-40B4-BE49-F238E27FC236}">
                  <a16:creationId xmlns:a16="http://schemas.microsoft.com/office/drawing/2014/main" id="{F2B094AE-A94F-4804-8114-E3335C061038}"/>
                </a:ext>
              </a:extLst>
            </p:cNvPr>
            <p:cNvSpPr/>
            <p:nvPr/>
          </p:nvSpPr>
          <p:spPr>
            <a:xfrm>
              <a:off x="9641714" y="1808163"/>
              <a:ext cx="919919" cy="919919"/>
            </a:xfrm>
            <a:prstGeom prst="ellipse">
              <a:avLst/>
            </a:prstGeom>
            <a:no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540">
                <a:defRPr/>
              </a:pPr>
              <a:endParaRPr lang="de-DE" sz="1200" b="1" cap="all" spc="80">
                <a:solidFill>
                  <a:srgbClr val="003781"/>
                </a:solidFill>
                <a:latin typeface="Arial" panose="020B0604020202020204"/>
              </a:endParaRPr>
            </a:p>
          </p:txBody>
        </p:sp>
      </p:grpSp>
      <p:grpSp>
        <p:nvGrpSpPr>
          <p:cNvPr id="17" name="Gruppieren 16">
            <a:extLst>
              <a:ext uri="{FF2B5EF4-FFF2-40B4-BE49-F238E27FC236}">
                <a16:creationId xmlns:a16="http://schemas.microsoft.com/office/drawing/2014/main" id="{9147BEBA-084E-446E-8210-F1789BF56320}"/>
              </a:ext>
            </a:extLst>
          </p:cNvPr>
          <p:cNvGrpSpPr/>
          <p:nvPr/>
        </p:nvGrpSpPr>
        <p:grpSpPr>
          <a:xfrm>
            <a:off x="4899872" y="3669277"/>
            <a:ext cx="223728" cy="223726"/>
            <a:chOff x="9641714" y="1808163"/>
            <a:chExt cx="919919" cy="919919"/>
          </a:xfrm>
        </p:grpSpPr>
        <p:grpSp>
          <p:nvGrpSpPr>
            <p:cNvPr id="18" name="Gruppieren 17">
              <a:extLst>
                <a:ext uri="{FF2B5EF4-FFF2-40B4-BE49-F238E27FC236}">
                  <a16:creationId xmlns:a16="http://schemas.microsoft.com/office/drawing/2014/main" id="{A6CBAF94-F351-468A-9ABE-5B7E18009F11}"/>
                </a:ext>
              </a:extLst>
            </p:cNvPr>
            <p:cNvGrpSpPr>
              <a:grpSpLocks noChangeAspect="1"/>
            </p:cNvGrpSpPr>
            <p:nvPr/>
          </p:nvGrpSpPr>
          <p:grpSpPr>
            <a:xfrm rot="5400000">
              <a:off x="9834988" y="2169643"/>
              <a:ext cx="533378" cy="221199"/>
              <a:chOff x="8583561" y="720000"/>
              <a:chExt cx="1986116" cy="823666"/>
            </a:xfrm>
          </p:grpSpPr>
          <p:cxnSp>
            <p:nvCxnSpPr>
              <p:cNvPr id="20" name="Gerader Verbinder 23">
                <a:extLst>
                  <a:ext uri="{FF2B5EF4-FFF2-40B4-BE49-F238E27FC236}">
                    <a16:creationId xmlns:a16="http://schemas.microsoft.com/office/drawing/2014/main" id="{A1B9E345-44EC-4098-BEFD-EA041830DE23}"/>
                  </a:ext>
                </a:extLst>
              </p:cNvPr>
              <p:cNvCxnSpPr>
                <a:cxnSpLocks/>
              </p:cNvCxnSpPr>
              <p:nvPr/>
            </p:nvCxnSpPr>
            <p:spPr>
              <a:xfrm flipV="1">
                <a:off x="8583561" y="720000"/>
                <a:ext cx="993058" cy="823666"/>
              </a:xfrm>
              <a:prstGeom prst="line">
                <a:avLst/>
              </a:prstGeom>
              <a:ln w="1905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21" name="Gerader Verbinder 24">
                <a:extLst>
                  <a:ext uri="{FF2B5EF4-FFF2-40B4-BE49-F238E27FC236}">
                    <a16:creationId xmlns:a16="http://schemas.microsoft.com/office/drawing/2014/main" id="{85F2369A-38E8-4C6C-BB3D-CF0C9C069695}"/>
                  </a:ext>
                </a:extLst>
              </p:cNvPr>
              <p:cNvCxnSpPr>
                <a:cxnSpLocks/>
              </p:cNvCxnSpPr>
              <p:nvPr/>
            </p:nvCxnSpPr>
            <p:spPr>
              <a:xfrm>
                <a:off x="9576619" y="720000"/>
                <a:ext cx="993058" cy="823665"/>
              </a:xfrm>
              <a:prstGeom prst="line">
                <a:avLst/>
              </a:prstGeom>
              <a:ln w="19050">
                <a:solidFill>
                  <a:srgbClr val="FAB600"/>
                </a:solidFill>
              </a:ln>
            </p:spPr>
            <p:style>
              <a:lnRef idx="1">
                <a:schemeClr val="accent1"/>
              </a:lnRef>
              <a:fillRef idx="0">
                <a:schemeClr val="accent1"/>
              </a:fillRef>
              <a:effectRef idx="0">
                <a:schemeClr val="accent1"/>
              </a:effectRef>
              <a:fontRef idx="minor">
                <a:schemeClr val="tx1"/>
              </a:fontRef>
            </p:style>
          </p:cxnSp>
        </p:grpSp>
        <p:sp>
          <p:nvSpPr>
            <p:cNvPr id="19" name="Ellipse 11">
              <a:extLst>
                <a:ext uri="{FF2B5EF4-FFF2-40B4-BE49-F238E27FC236}">
                  <a16:creationId xmlns:a16="http://schemas.microsoft.com/office/drawing/2014/main" id="{99B60873-0752-438D-B06D-5F0E89CB29F3}"/>
                </a:ext>
              </a:extLst>
            </p:cNvPr>
            <p:cNvSpPr/>
            <p:nvPr/>
          </p:nvSpPr>
          <p:spPr>
            <a:xfrm>
              <a:off x="9641714" y="1808163"/>
              <a:ext cx="919919" cy="919919"/>
            </a:xfrm>
            <a:prstGeom prst="ellipse">
              <a:avLst/>
            </a:prstGeom>
            <a:no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540">
                <a:defRPr/>
              </a:pPr>
              <a:endParaRPr lang="de-DE" sz="1200" b="1" cap="all" spc="80">
                <a:solidFill>
                  <a:srgbClr val="003781"/>
                </a:solidFill>
                <a:latin typeface="Arial" panose="020B0604020202020204"/>
              </a:endParaRPr>
            </a:p>
          </p:txBody>
        </p:sp>
      </p:grpSp>
      <p:sp>
        <p:nvSpPr>
          <p:cNvPr id="22" name="Rechteck 21">
            <a:extLst>
              <a:ext uri="{FF2B5EF4-FFF2-40B4-BE49-F238E27FC236}">
                <a16:creationId xmlns:a16="http://schemas.microsoft.com/office/drawing/2014/main" id="{C8FB2A8C-C68C-404D-84B5-BF39B2AB0211}"/>
              </a:ext>
            </a:extLst>
          </p:cNvPr>
          <p:cNvSpPr/>
          <p:nvPr/>
        </p:nvSpPr>
        <p:spPr>
          <a:xfrm>
            <a:off x="4774761" y="6244380"/>
            <a:ext cx="6937814" cy="338554"/>
          </a:xfrm>
          <a:prstGeom prst="rect">
            <a:avLst/>
          </a:prstGeom>
        </p:spPr>
        <p:txBody>
          <a:bodyPr wrap="square" anchor="b">
            <a:spAutoFit/>
          </a:bodyPr>
          <a:lstStyle/>
          <a:p>
            <a:pPr defTabSz="685540"/>
            <a:r>
              <a:rPr lang="de-DE" sz="800" baseline="30000" dirty="0">
                <a:solidFill>
                  <a:srgbClr val="003781"/>
                </a:solidFill>
                <a:latin typeface="Arial" panose="020B0604020202020204"/>
              </a:rPr>
              <a:t>1</a:t>
            </a:r>
            <a:r>
              <a:rPr lang="de-DE" sz="800" dirty="0">
                <a:solidFill>
                  <a:srgbClr val="003781"/>
                </a:solidFill>
                <a:latin typeface="Arial" panose="020B0604020202020204"/>
              </a:rPr>
              <a:t>AZL repräsentative Gender-Pension-Gap-Studie 2020, n=1.000; </a:t>
            </a:r>
            <a:r>
              <a:rPr lang="de-DE" sz="800" baseline="30000" dirty="0">
                <a:solidFill>
                  <a:srgbClr val="003781"/>
                </a:solidFill>
                <a:latin typeface="Arial" panose="020B0604020202020204"/>
              </a:rPr>
              <a:t>2 </a:t>
            </a:r>
            <a:r>
              <a:rPr lang="de-DE" sz="800" dirty="0">
                <a:solidFill>
                  <a:srgbClr val="003781"/>
                </a:solidFill>
                <a:latin typeface="Arial" panose="020B0604020202020204"/>
              </a:rPr>
              <a:t>KD80, Eintrittsalter: 25 Jahre; Endalter: 67 Jahre; </a:t>
            </a:r>
            <a:r>
              <a:rPr lang="de-DE" sz="800" dirty="0" err="1">
                <a:solidFill>
                  <a:srgbClr val="003781"/>
                </a:solidFill>
                <a:latin typeface="Arial" panose="020B0604020202020204"/>
              </a:rPr>
              <a:t>Lfz</a:t>
            </a:r>
            <a:r>
              <a:rPr lang="de-DE" sz="800" dirty="0">
                <a:solidFill>
                  <a:srgbClr val="003781"/>
                </a:solidFill>
                <a:latin typeface="Arial" panose="020B0604020202020204"/>
              </a:rPr>
              <a:t>: 42 Jahre; Beitrag: 100 € mtl.; 1 Kind mit 31 Jahren, danach Beitragsfreistellung für 1 Jahr, anschließend Weiterführung des Vertrags mit 50% des ursprünglichen Beitrags.</a:t>
            </a:r>
          </a:p>
        </p:txBody>
      </p:sp>
      <p:sp>
        <p:nvSpPr>
          <p:cNvPr id="23" name="Ellipse 55">
            <a:extLst>
              <a:ext uri="{FF2B5EF4-FFF2-40B4-BE49-F238E27FC236}">
                <a16:creationId xmlns:a16="http://schemas.microsoft.com/office/drawing/2014/main" id="{CA253484-409C-421A-AA5B-FB14E395391F}"/>
              </a:ext>
            </a:extLst>
          </p:cNvPr>
          <p:cNvSpPr>
            <a:spLocks noChangeAspect="1"/>
          </p:cNvSpPr>
          <p:nvPr/>
        </p:nvSpPr>
        <p:spPr>
          <a:xfrm>
            <a:off x="369955" y="4710965"/>
            <a:ext cx="1288020" cy="12880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0"/>
            <a:r>
              <a:rPr lang="de-DE" sz="1800" b="1" dirty="0">
                <a:solidFill>
                  <a:srgbClr val="003781"/>
                </a:solidFill>
                <a:latin typeface="Arial" panose="020B0604020202020204"/>
              </a:rPr>
              <a:t>80%</a:t>
            </a:r>
            <a:r>
              <a:rPr lang="de-DE" sz="1500" b="1" dirty="0">
                <a:solidFill>
                  <a:srgbClr val="003781"/>
                </a:solidFill>
                <a:latin typeface="Arial" panose="020B0604020202020204"/>
              </a:rPr>
              <a:t/>
            </a:r>
            <a:br>
              <a:rPr lang="de-DE" sz="1500" b="1" dirty="0">
                <a:solidFill>
                  <a:srgbClr val="003781"/>
                </a:solidFill>
                <a:latin typeface="Arial" panose="020B0604020202020204"/>
              </a:rPr>
            </a:br>
            <a:r>
              <a:rPr lang="de-DE" sz="900" dirty="0">
                <a:solidFill>
                  <a:srgbClr val="003781"/>
                </a:solidFill>
                <a:latin typeface="Arial" panose="020B0604020202020204"/>
              </a:rPr>
              <a:t>der Befragten kannten das Gender Pension Gap nicht</a:t>
            </a:r>
            <a:r>
              <a:rPr lang="de-DE" sz="900" baseline="30000" dirty="0">
                <a:solidFill>
                  <a:srgbClr val="003781"/>
                </a:solidFill>
                <a:latin typeface="Arial" panose="020B0604020202020204"/>
              </a:rPr>
              <a:t>1</a:t>
            </a:r>
          </a:p>
        </p:txBody>
      </p:sp>
      <p:sp>
        <p:nvSpPr>
          <p:cNvPr id="24" name="Rechteck 23">
            <a:extLst>
              <a:ext uri="{FF2B5EF4-FFF2-40B4-BE49-F238E27FC236}">
                <a16:creationId xmlns:a16="http://schemas.microsoft.com/office/drawing/2014/main" id="{A3251C9F-6F09-44C1-92D3-DB1C54462E7B}"/>
              </a:ext>
            </a:extLst>
          </p:cNvPr>
          <p:cNvSpPr/>
          <p:nvPr/>
        </p:nvSpPr>
        <p:spPr>
          <a:xfrm>
            <a:off x="401743" y="2193139"/>
            <a:ext cx="1903434" cy="830997"/>
          </a:xfrm>
          <a:prstGeom prst="rect">
            <a:avLst/>
          </a:prstGeom>
          <a:effectLst>
            <a:outerShdw blurRad="516034" sx="102000" sy="102000" algn="ctr" rotWithShape="0">
              <a:prstClr val="black">
                <a:alpha val="60203"/>
              </a:prstClr>
            </a:outerShdw>
          </a:effectLst>
        </p:spPr>
        <p:txBody>
          <a:bodyPr wrap="square">
            <a:spAutoFit/>
          </a:bodyPr>
          <a:lstStyle/>
          <a:p>
            <a:pPr defTabSz="685540"/>
            <a:r>
              <a:rPr lang="de-DE" sz="1200" dirty="0">
                <a:solidFill>
                  <a:schemeClr val="bg1"/>
                </a:solidFill>
                <a:latin typeface="Arial" panose="020B0604020202020204"/>
              </a:rPr>
              <a:t>Ganz gleich, wie </a:t>
            </a:r>
            <a:br>
              <a:rPr lang="de-DE" sz="1200" dirty="0">
                <a:solidFill>
                  <a:schemeClr val="bg1"/>
                </a:solidFill>
                <a:latin typeface="Arial" panose="020B0604020202020204"/>
              </a:rPr>
            </a:br>
            <a:r>
              <a:rPr lang="de-DE" sz="1200" dirty="0">
                <a:solidFill>
                  <a:schemeClr val="bg1"/>
                </a:solidFill>
                <a:latin typeface="Arial" panose="020B0604020202020204"/>
              </a:rPr>
              <a:t>Dein Leben aussieht – </a:t>
            </a:r>
            <a:br>
              <a:rPr lang="de-DE" sz="1200" dirty="0">
                <a:solidFill>
                  <a:schemeClr val="bg1"/>
                </a:solidFill>
                <a:latin typeface="Arial" panose="020B0604020202020204"/>
              </a:rPr>
            </a:br>
            <a:r>
              <a:rPr lang="de-DE" sz="1200" dirty="0">
                <a:solidFill>
                  <a:schemeClr val="bg1"/>
                </a:solidFill>
                <a:latin typeface="Arial" panose="020B0604020202020204"/>
              </a:rPr>
              <a:t>manche Dinge können einfach nicht warten. </a:t>
            </a:r>
          </a:p>
        </p:txBody>
      </p:sp>
      <p:grpSp>
        <p:nvGrpSpPr>
          <p:cNvPr id="25" name="Gruppieren 24">
            <a:extLst>
              <a:ext uri="{FF2B5EF4-FFF2-40B4-BE49-F238E27FC236}">
                <a16:creationId xmlns:a16="http://schemas.microsoft.com/office/drawing/2014/main" id="{3EC268B2-C5E9-4980-9F18-2DBFF2084BBA}"/>
              </a:ext>
            </a:extLst>
          </p:cNvPr>
          <p:cNvGrpSpPr/>
          <p:nvPr/>
        </p:nvGrpSpPr>
        <p:grpSpPr>
          <a:xfrm>
            <a:off x="664385" y="3157529"/>
            <a:ext cx="1584135" cy="1470947"/>
            <a:chOff x="-169961" y="3752317"/>
            <a:chExt cx="1835210" cy="1704082"/>
          </a:xfrm>
          <a:solidFill>
            <a:srgbClr val="FFC000"/>
          </a:solidFill>
        </p:grpSpPr>
        <p:sp>
          <p:nvSpPr>
            <p:cNvPr id="26" name="Oval 5">
              <a:extLst>
                <a:ext uri="{FF2B5EF4-FFF2-40B4-BE49-F238E27FC236}">
                  <a16:creationId xmlns:a16="http://schemas.microsoft.com/office/drawing/2014/main" id="{E6A53109-EDA6-40A9-B0EB-483B252A47B5}"/>
                </a:ext>
              </a:extLst>
            </p:cNvPr>
            <p:cNvSpPr/>
            <p:nvPr/>
          </p:nvSpPr>
          <p:spPr>
            <a:xfrm>
              <a:off x="-106530" y="3752317"/>
              <a:ext cx="1704083" cy="17040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08">
                <a:defRPr/>
              </a:pPr>
              <a:endParaRPr lang="de-DE" sz="1350">
                <a:solidFill>
                  <a:srgbClr val="003781"/>
                </a:solidFill>
                <a:latin typeface="Arial" panose="020B0604020202020204"/>
              </a:endParaRPr>
            </a:p>
          </p:txBody>
        </p:sp>
        <p:sp>
          <p:nvSpPr>
            <p:cNvPr id="27" name="Rechteck 26">
              <a:extLst>
                <a:ext uri="{FF2B5EF4-FFF2-40B4-BE49-F238E27FC236}">
                  <a16:creationId xmlns:a16="http://schemas.microsoft.com/office/drawing/2014/main" id="{1600606D-30BD-4B92-B5F8-A72C94BEA8EA}"/>
                </a:ext>
              </a:extLst>
            </p:cNvPr>
            <p:cNvSpPr/>
            <p:nvPr/>
          </p:nvSpPr>
          <p:spPr>
            <a:xfrm>
              <a:off x="-169961" y="4016895"/>
              <a:ext cx="1835210" cy="734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540"/>
              <a:r>
                <a:rPr lang="de-DE" sz="900" dirty="0">
                  <a:solidFill>
                    <a:srgbClr val="003781"/>
                  </a:solidFill>
                  <a:latin typeface="Arial" panose="020B0604020202020204"/>
                </a:rPr>
                <a:t>Das Gender </a:t>
              </a:r>
              <a:br>
                <a:rPr lang="de-DE" sz="900" dirty="0">
                  <a:solidFill>
                    <a:srgbClr val="003781"/>
                  </a:solidFill>
                  <a:latin typeface="Arial" panose="020B0604020202020204"/>
                </a:rPr>
              </a:br>
              <a:r>
                <a:rPr lang="de-DE" sz="900" dirty="0">
                  <a:solidFill>
                    <a:srgbClr val="003781"/>
                  </a:solidFill>
                  <a:latin typeface="Arial" panose="020B0604020202020204"/>
                </a:rPr>
                <a:t>Pension Gap in Deutschland beläuft </a:t>
              </a:r>
              <a:br>
                <a:rPr lang="de-DE" sz="900" dirty="0">
                  <a:solidFill>
                    <a:srgbClr val="003781"/>
                  </a:solidFill>
                  <a:latin typeface="Arial" panose="020B0604020202020204"/>
                </a:rPr>
              </a:br>
              <a:r>
                <a:rPr lang="de-DE" sz="900" dirty="0">
                  <a:solidFill>
                    <a:srgbClr val="003781"/>
                  </a:solidFill>
                  <a:latin typeface="Arial" panose="020B0604020202020204"/>
                </a:rPr>
                <a:t>sich laut OECD </a:t>
              </a:r>
              <a:br>
                <a:rPr lang="de-DE" sz="900" dirty="0">
                  <a:solidFill>
                    <a:srgbClr val="003781"/>
                  </a:solidFill>
                  <a:latin typeface="Arial" panose="020B0604020202020204"/>
                </a:rPr>
              </a:br>
              <a:r>
                <a:rPr lang="de-DE" sz="900" dirty="0">
                  <a:solidFill>
                    <a:srgbClr val="003781"/>
                  </a:solidFill>
                  <a:latin typeface="Arial" panose="020B0604020202020204"/>
                </a:rPr>
                <a:t>auf über </a:t>
              </a:r>
              <a:br>
                <a:rPr lang="de-DE" sz="900" dirty="0">
                  <a:solidFill>
                    <a:srgbClr val="003781"/>
                  </a:solidFill>
                  <a:latin typeface="Arial" panose="020B0604020202020204"/>
                </a:rPr>
              </a:br>
              <a:r>
                <a:rPr lang="de-DE" sz="1800" b="1" dirty="0">
                  <a:solidFill>
                    <a:srgbClr val="003781"/>
                  </a:solidFill>
                  <a:latin typeface="Arial" panose="020B0604020202020204"/>
                </a:rPr>
                <a:t>46%.</a:t>
              </a:r>
              <a:endParaRPr lang="de-DE" sz="900" b="1" baseline="30000" dirty="0">
                <a:solidFill>
                  <a:srgbClr val="003781"/>
                </a:solidFill>
                <a:latin typeface="Arial" panose="020B0604020202020204"/>
              </a:endParaRPr>
            </a:p>
          </p:txBody>
        </p:sp>
      </p:grpSp>
      <p:sp>
        <p:nvSpPr>
          <p:cNvPr id="30" name="Rechteck 29">
            <a:extLst>
              <a:ext uri="{FF2B5EF4-FFF2-40B4-BE49-F238E27FC236}">
                <a16:creationId xmlns:a16="http://schemas.microsoft.com/office/drawing/2014/main" id="{7B5B33CF-BD3B-4827-BB63-2E6DC4B5BE88}"/>
              </a:ext>
            </a:extLst>
          </p:cNvPr>
          <p:cNvSpPr/>
          <p:nvPr/>
        </p:nvSpPr>
        <p:spPr>
          <a:xfrm>
            <a:off x="5332538" y="4106044"/>
            <a:ext cx="1411511" cy="438287"/>
          </a:xfrm>
          <a:prstGeom prst="rect">
            <a:avLst/>
          </a:prstGeom>
          <a:noFill/>
          <a:ln w="6350" cap="flat" cmpd="sng" algn="ctr">
            <a:noFill/>
            <a:prstDash val="solid"/>
          </a:ln>
          <a:effectLst/>
        </p:spPr>
        <p:txBody>
          <a:bodyPr lIns="0" tIns="0" rIns="0" bIns="0" rtlCol="0" anchor="b"/>
          <a:lstStyle/>
          <a:p>
            <a:pPr algn="ctr" defTabSz="685132">
              <a:defRPr/>
            </a:pPr>
            <a:r>
              <a:rPr lang="de-DE" sz="900" kern="0" dirty="0" err="1">
                <a:solidFill>
                  <a:srgbClr val="003781"/>
                </a:solidFill>
                <a:latin typeface="Arial" panose="020B0604020202020204"/>
              </a:rPr>
              <a:t>Arbeitnehmer:innen</a:t>
            </a:r>
            <a:r>
              <a:rPr lang="de-DE" sz="900" kern="0" dirty="0">
                <a:solidFill>
                  <a:srgbClr val="003781"/>
                </a:solidFill>
                <a:latin typeface="Arial" panose="020B0604020202020204"/>
              </a:rPr>
              <a:t> im Unternehmen</a:t>
            </a:r>
            <a:endParaRPr lang="de-DE" sz="900" b="1" kern="0" dirty="0">
              <a:solidFill>
                <a:srgbClr val="003781"/>
              </a:solidFill>
              <a:latin typeface="Arial" panose="020B0604020202020204"/>
            </a:endParaRPr>
          </a:p>
        </p:txBody>
      </p:sp>
      <p:sp>
        <p:nvSpPr>
          <p:cNvPr id="31" name="Rechteck 30">
            <a:extLst>
              <a:ext uri="{FF2B5EF4-FFF2-40B4-BE49-F238E27FC236}">
                <a16:creationId xmlns:a16="http://schemas.microsoft.com/office/drawing/2014/main" id="{1E52FDC2-A2C5-4471-A233-D727AF170C1F}"/>
              </a:ext>
            </a:extLst>
          </p:cNvPr>
          <p:cNvSpPr/>
          <p:nvPr/>
        </p:nvSpPr>
        <p:spPr>
          <a:xfrm>
            <a:off x="9096795" y="4100791"/>
            <a:ext cx="1775644" cy="438287"/>
          </a:xfrm>
          <a:prstGeom prst="rect">
            <a:avLst/>
          </a:prstGeom>
          <a:noFill/>
          <a:ln w="6350" cap="flat" cmpd="sng" algn="ctr">
            <a:noFill/>
            <a:prstDash val="solid"/>
          </a:ln>
          <a:effectLst/>
        </p:spPr>
        <p:txBody>
          <a:bodyPr lIns="0" tIns="0" rIns="0" bIns="0" rtlCol="0" anchor="b"/>
          <a:lstStyle/>
          <a:p>
            <a:pPr algn="ctr" defTabSz="685132">
              <a:defRPr/>
            </a:pPr>
            <a:r>
              <a:rPr lang="de-DE" sz="900" kern="0" dirty="0" err="1">
                <a:solidFill>
                  <a:srgbClr val="003781"/>
                </a:solidFill>
                <a:latin typeface="Arial" panose="020B0604020202020204"/>
              </a:rPr>
              <a:t>Arbeitnehmer:innen</a:t>
            </a:r>
            <a:r>
              <a:rPr lang="de-DE" sz="900" kern="0" dirty="0">
                <a:solidFill>
                  <a:srgbClr val="003781"/>
                </a:solidFill>
                <a:latin typeface="Arial" panose="020B0604020202020204"/>
              </a:rPr>
              <a:t> </a:t>
            </a:r>
            <a:br>
              <a:rPr lang="de-DE" sz="900" kern="0" dirty="0">
                <a:solidFill>
                  <a:srgbClr val="003781"/>
                </a:solidFill>
                <a:latin typeface="Arial" panose="020B0604020202020204"/>
              </a:rPr>
            </a:br>
            <a:r>
              <a:rPr lang="de-DE" sz="900" kern="0" dirty="0">
                <a:solidFill>
                  <a:srgbClr val="003781"/>
                </a:solidFill>
                <a:latin typeface="Arial" panose="020B0604020202020204"/>
              </a:rPr>
              <a:t>mtl. Durchschnittsbeitrag</a:t>
            </a:r>
            <a:endParaRPr lang="de-DE" sz="900" b="1" kern="0" dirty="0">
              <a:solidFill>
                <a:srgbClr val="003781"/>
              </a:solidFill>
              <a:latin typeface="Arial" panose="020B0604020202020204"/>
            </a:endParaRPr>
          </a:p>
        </p:txBody>
      </p:sp>
      <p:graphicFrame>
        <p:nvGraphicFramePr>
          <p:cNvPr id="32" name="Diagramm 31">
            <a:extLst>
              <a:ext uri="{FF2B5EF4-FFF2-40B4-BE49-F238E27FC236}">
                <a16:creationId xmlns:a16="http://schemas.microsoft.com/office/drawing/2014/main" id="{E6B4AE07-A755-4286-B351-04A062993F4F}"/>
              </a:ext>
            </a:extLst>
          </p:cNvPr>
          <p:cNvGraphicFramePr>
            <a:graphicFrameLocks noChangeAspect="1"/>
          </p:cNvGraphicFramePr>
          <p:nvPr>
            <p:extLst>
              <p:ext uri="{D42A27DB-BD31-4B8C-83A1-F6EECF244321}">
                <p14:modId xmlns:p14="http://schemas.microsoft.com/office/powerpoint/2010/main" val="2682121840"/>
              </p:ext>
            </p:extLst>
          </p:nvPr>
        </p:nvGraphicFramePr>
        <p:xfrm>
          <a:off x="5146785" y="4425179"/>
          <a:ext cx="1928058" cy="1743110"/>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hteck 32">
            <a:extLst>
              <a:ext uri="{FF2B5EF4-FFF2-40B4-BE49-F238E27FC236}">
                <a16:creationId xmlns:a16="http://schemas.microsoft.com/office/drawing/2014/main" id="{EDC4FBB5-F134-4724-81FE-072F6BCC1748}"/>
              </a:ext>
            </a:extLst>
          </p:cNvPr>
          <p:cNvSpPr/>
          <p:nvPr/>
        </p:nvSpPr>
        <p:spPr>
          <a:xfrm>
            <a:off x="5458046" y="5455915"/>
            <a:ext cx="383455" cy="275318"/>
          </a:xfrm>
          <a:prstGeom prst="rect">
            <a:avLst/>
          </a:prstGeom>
          <a:solidFill>
            <a:schemeClr val="tx1"/>
          </a:solidFill>
          <a:ln w="6350" cap="flat" cmpd="sng" algn="ctr">
            <a:noFill/>
            <a:prstDash val="solid"/>
          </a:ln>
          <a:effectLst/>
        </p:spPr>
        <p:txBody>
          <a:bodyPr lIns="0" tIns="0" rIns="0" bIns="0" rtlCol="0" anchor="b">
            <a:spAutoFit/>
          </a:bodyPr>
          <a:lstStyle/>
          <a:p>
            <a:pPr defTabSz="685132">
              <a:defRPr/>
            </a:pPr>
            <a:r>
              <a:rPr lang="de-DE" sz="675" kern="0" dirty="0">
                <a:solidFill>
                  <a:srgbClr val="003781"/>
                </a:solidFill>
                <a:latin typeface="Arial" panose="020B0604020202020204"/>
              </a:rPr>
              <a:t>Anteil </a:t>
            </a:r>
            <a:br>
              <a:rPr lang="de-DE" sz="675" kern="0" dirty="0">
                <a:solidFill>
                  <a:srgbClr val="003781"/>
                </a:solidFill>
                <a:latin typeface="Arial" panose="020B0604020202020204"/>
              </a:rPr>
            </a:br>
            <a:r>
              <a:rPr lang="de-DE" sz="675" kern="0" dirty="0">
                <a:solidFill>
                  <a:srgbClr val="003781"/>
                </a:solidFill>
                <a:latin typeface="Arial" panose="020B0604020202020204"/>
              </a:rPr>
              <a:t>Frauen</a:t>
            </a:r>
            <a:endParaRPr lang="de-DE" sz="675" b="1" kern="0" dirty="0">
              <a:solidFill>
                <a:srgbClr val="003781"/>
              </a:solidFill>
              <a:latin typeface="Arial" panose="020B0604020202020204"/>
            </a:endParaRPr>
          </a:p>
        </p:txBody>
      </p:sp>
      <p:sp>
        <p:nvSpPr>
          <p:cNvPr id="34" name="Rechteck 33">
            <a:extLst>
              <a:ext uri="{FF2B5EF4-FFF2-40B4-BE49-F238E27FC236}">
                <a16:creationId xmlns:a16="http://schemas.microsoft.com/office/drawing/2014/main" id="{F541BA94-29E2-4336-9903-6A893485F83D}"/>
              </a:ext>
            </a:extLst>
          </p:cNvPr>
          <p:cNvSpPr/>
          <p:nvPr/>
        </p:nvSpPr>
        <p:spPr>
          <a:xfrm>
            <a:off x="6380954" y="5296734"/>
            <a:ext cx="507148" cy="275318"/>
          </a:xfrm>
          <a:prstGeom prst="rect">
            <a:avLst/>
          </a:prstGeom>
          <a:solidFill>
            <a:schemeClr val="tx1"/>
          </a:solidFill>
          <a:ln w="6350" cap="flat" cmpd="sng" algn="ctr">
            <a:noFill/>
            <a:prstDash val="solid"/>
          </a:ln>
          <a:effectLst/>
        </p:spPr>
        <p:txBody>
          <a:bodyPr lIns="27005" tIns="0" rIns="27005" bIns="0" rtlCol="0" anchor="b">
            <a:spAutoFit/>
          </a:bodyPr>
          <a:lstStyle/>
          <a:p>
            <a:pPr defTabSz="685132">
              <a:defRPr/>
            </a:pPr>
            <a:r>
              <a:rPr lang="de-DE" sz="675" kern="0" dirty="0">
                <a:solidFill>
                  <a:srgbClr val="003781"/>
                </a:solidFill>
                <a:latin typeface="Arial" panose="020B0604020202020204"/>
              </a:rPr>
              <a:t>Anteil Männer</a:t>
            </a:r>
            <a:endParaRPr lang="de-DE" sz="675" b="1" kern="0" dirty="0">
              <a:solidFill>
                <a:srgbClr val="003781"/>
              </a:solidFill>
              <a:latin typeface="Arial" panose="020B0604020202020204"/>
            </a:endParaRPr>
          </a:p>
        </p:txBody>
      </p:sp>
      <p:sp>
        <p:nvSpPr>
          <p:cNvPr id="35" name="Rechteck 34">
            <a:extLst>
              <a:ext uri="{FF2B5EF4-FFF2-40B4-BE49-F238E27FC236}">
                <a16:creationId xmlns:a16="http://schemas.microsoft.com/office/drawing/2014/main" id="{60BF01AF-8102-4BD3-935E-3DEB0DDC7E38}"/>
              </a:ext>
            </a:extLst>
          </p:cNvPr>
          <p:cNvSpPr/>
          <p:nvPr/>
        </p:nvSpPr>
        <p:spPr>
          <a:xfrm>
            <a:off x="7494335" y="4106044"/>
            <a:ext cx="1084096" cy="438287"/>
          </a:xfrm>
          <a:prstGeom prst="rect">
            <a:avLst/>
          </a:prstGeom>
          <a:noFill/>
          <a:ln w="6350" cap="flat" cmpd="sng" algn="ctr">
            <a:noFill/>
            <a:prstDash val="solid"/>
          </a:ln>
          <a:effectLst/>
        </p:spPr>
        <p:txBody>
          <a:bodyPr lIns="0" tIns="0" rIns="0" bIns="0" rtlCol="0" anchor="b"/>
          <a:lstStyle/>
          <a:p>
            <a:pPr algn="ctr" defTabSz="685132">
              <a:defRPr/>
            </a:pPr>
            <a:r>
              <a:rPr lang="de-DE" sz="900" kern="0" dirty="0" err="1">
                <a:solidFill>
                  <a:srgbClr val="003781"/>
                </a:solidFill>
                <a:latin typeface="Arial" panose="020B0604020202020204"/>
              </a:rPr>
              <a:t>Arbeitnehmer:innen</a:t>
            </a:r>
            <a:r>
              <a:rPr lang="de-DE" sz="900" kern="0" dirty="0">
                <a:solidFill>
                  <a:srgbClr val="003781"/>
                </a:solidFill>
                <a:latin typeface="Arial" panose="020B0604020202020204"/>
              </a:rPr>
              <a:t> mit </a:t>
            </a:r>
            <a:r>
              <a:rPr lang="de-DE" sz="900" kern="0" dirty="0" err="1">
                <a:solidFill>
                  <a:srgbClr val="003781"/>
                </a:solidFill>
                <a:latin typeface="Arial" panose="020B0604020202020204"/>
              </a:rPr>
              <a:t>bAV</a:t>
            </a:r>
            <a:endParaRPr lang="de-DE" sz="900" b="1" kern="0" dirty="0">
              <a:solidFill>
                <a:srgbClr val="003781"/>
              </a:solidFill>
              <a:latin typeface="Arial" panose="020B0604020202020204"/>
            </a:endParaRPr>
          </a:p>
        </p:txBody>
      </p:sp>
      <p:graphicFrame>
        <p:nvGraphicFramePr>
          <p:cNvPr id="36" name="Diagramm 35">
            <a:extLst>
              <a:ext uri="{FF2B5EF4-FFF2-40B4-BE49-F238E27FC236}">
                <a16:creationId xmlns:a16="http://schemas.microsoft.com/office/drawing/2014/main" id="{7023FF9B-7266-4CE5-935F-A05A82A022B2}"/>
              </a:ext>
            </a:extLst>
          </p:cNvPr>
          <p:cNvGraphicFramePr>
            <a:graphicFrameLocks noChangeAspect="1"/>
          </p:cNvGraphicFramePr>
          <p:nvPr>
            <p:extLst>
              <p:ext uri="{D42A27DB-BD31-4B8C-83A1-F6EECF244321}">
                <p14:modId xmlns:p14="http://schemas.microsoft.com/office/powerpoint/2010/main" val="4275316021"/>
              </p:ext>
            </p:extLst>
          </p:nvPr>
        </p:nvGraphicFramePr>
        <p:xfrm>
          <a:off x="7102907" y="4425179"/>
          <a:ext cx="1928058" cy="1743110"/>
        </p:xfrm>
        <a:graphic>
          <a:graphicData uri="http://schemas.openxmlformats.org/drawingml/2006/chart">
            <c:chart xmlns:c="http://schemas.openxmlformats.org/drawingml/2006/chart" xmlns:r="http://schemas.openxmlformats.org/officeDocument/2006/relationships" r:id="rId5"/>
          </a:graphicData>
        </a:graphic>
      </p:graphicFrame>
      <p:sp>
        <p:nvSpPr>
          <p:cNvPr id="37" name="Rechteck 36">
            <a:extLst>
              <a:ext uri="{FF2B5EF4-FFF2-40B4-BE49-F238E27FC236}">
                <a16:creationId xmlns:a16="http://schemas.microsoft.com/office/drawing/2014/main" id="{9012B780-9B1B-44EC-BEE8-1F3CCD3C6699}"/>
              </a:ext>
            </a:extLst>
          </p:cNvPr>
          <p:cNvSpPr/>
          <p:nvPr/>
        </p:nvSpPr>
        <p:spPr>
          <a:xfrm>
            <a:off x="7273560" y="4943333"/>
            <a:ext cx="383455" cy="275318"/>
          </a:xfrm>
          <a:prstGeom prst="rect">
            <a:avLst/>
          </a:prstGeom>
          <a:solidFill>
            <a:schemeClr val="tx1"/>
          </a:solidFill>
          <a:ln w="6350" cap="flat" cmpd="sng" algn="ctr">
            <a:noFill/>
            <a:prstDash val="solid"/>
          </a:ln>
          <a:effectLst/>
        </p:spPr>
        <p:txBody>
          <a:bodyPr lIns="0" tIns="0" rIns="0" bIns="0" rtlCol="0" anchor="b">
            <a:spAutoFit/>
          </a:bodyPr>
          <a:lstStyle/>
          <a:p>
            <a:pPr algn="r" defTabSz="685132">
              <a:defRPr/>
            </a:pPr>
            <a:r>
              <a:rPr lang="de-DE" sz="675" kern="0" dirty="0">
                <a:solidFill>
                  <a:srgbClr val="003781"/>
                </a:solidFill>
                <a:latin typeface="Arial" panose="020B0604020202020204"/>
              </a:rPr>
              <a:t>Anteil </a:t>
            </a:r>
            <a:br>
              <a:rPr lang="de-DE" sz="675" kern="0" dirty="0">
                <a:solidFill>
                  <a:srgbClr val="003781"/>
                </a:solidFill>
                <a:latin typeface="Arial" panose="020B0604020202020204"/>
              </a:rPr>
            </a:br>
            <a:r>
              <a:rPr lang="de-DE" sz="675" kern="0" dirty="0">
                <a:solidFill>
                  <a:srgbClr val="003781"/>
                </a:solidFill>
                <a:latin typeface="Arial" panose="020B0604020202020204"/>
              </a:rPr>
              <a:t>Frauen</a:t>
            </a:r>
            <a:endParaRPr lang="de-DE" sz="675" b="1" kern="0" dirty="0">
              <a:solidFill>
                <a:srgbClr val="003781"/>
              </a:solidFill>
              <a:latin typeface="Arial" panose="020B0604020202020204"/>
            </a:endParaRPr>
          </a:p>
        </p:txBody>
      </p:sp>
      <p:sp>
        <p:nvSpPr>
          <p:cNvPr id="38" name="Rechteck 37">
            <a:extLst>
              <a:ext uri="{FF2B5EF4-FFF2-40B4-BE49-F238E27FC236}">
                <a16:creationId xmlns:a16="http://schemas.microsoft.com/office/drawing/2014/main" id="{BCD53DB5-FB70-47C3-A30A-97E1F0AB5E50}"/>
              </a:ext>
            </a:extLst>
          </p:cNvPr>
          <p:cNvSpPr/>
          <p:nvPr/>
        </p:nvSpPr>
        <p:spPr>
          <a:xfrm>
            <a:off x="8229097" y="5667242"/>
            <a:ext cx="507148" cy="275318"/>
          </a:xfrm>
          <a:prstGeom prst="rect">
            <a:avLst/>
          </a:prstGeom>
          <a:solidFill>
            <a:schemeClr val="tx1"/>
          </a:solidFill>
          <a:ln w="6350" cap="flat" cmpd="sng" algn="ctr">
            <a:noFill/>
            <a:prstDash val="solid"/>
          </a:ln>
          <a:effectLst/>
        </p:spPr>
        <p:txBody>
          <a:bodyPr lIns="27005" tIns="0" rIns="27005" bIns="0" rtlCol="0" anchor="b">
            <a:spAutoFit/>
          </a:bodyPr>
          <a:lstStyle/>
          <a:p>
            <a:pPr defTabSz="685132">
              <a:defRPr/>
            </a:pPr>
            <a:r>
              <a:rPr lang="de-DE" sz="675" kern="0" dirty="0">
                <a:solidFill>
                  <a:srgbClr val="003781"/>
                </a:solidFill>
                <a:latin typeface="Arial" panose="020B0604020202020204"/>
              </a:rPr>
              <a:t>Anteil Männer</a:t>
            </a:r>
            <a:endParaRPr lang="de-DE" sz="675" b="1" kern="0" dirty="0">
              <a:solidFill>
                <a:srgbClr val="003781"/>
              </a:solidFill>
              <a:latin typeface="Arial" panose="020B0604020202020204"/>
            </a:endParaRPr>
          </a:p>
        </p:txBody>
      </p:sp>
      <p:grpSp>
        <p:nvGrpSpPr>
          <p:cNvPr id="53" name="Gruppieren 52">
            <a:extLst>
              <a:ext uri="{FF2B5EF4-FFF2-40B4-BE49-F238E27FC236}">
                <a16:creationId xmlns:a16="http://schemas.microsoft.com/office/drawing/2014/main" id="{3CE955E4-25E0-41AF-AEAD-49C16FB51020}"/>
              </a:ext>
            </a:extLst>
          </p:cNvPr>
          <p:cNvGrpSpPr/>
          <p:nvPr/>
        </p:nvGrpSpPr>
        <p:grpSpPr>
          <a:xfrm>
            <a:off x="9103335" y="4370943"/>
            <a:ext cx="1822312" cy="1640482"/>
            <a:chOff x="9113831" y="4604866"/>
            <a:chExt cx="1562460" cy="1406558"/>
          </a:xfrm>
        </p:grpSpPr>
        <p:sp>
          <p:nvSpPr>
            <p:cNvPr id="39" name="Rechteck 38">
              <a:extLst>
                <a:ext uri="{FF2B5EF4-FFF2-40B4-BE49-F238E27FC236}">
                  <a16:creationId xmlns:a16="http://schemas.microsoft.com/office/drawing/2014/main" id="{BEF38D0E-36A4-4361-ADAE-02202B634476}"/>
                </a:ext>
              </a:extLst>
            </p:cNvPr>
            <p:cNvSpPr/>
            <p:nvPr/>
          </p:nvSpPr>
          <p:spPr>
            <a:xfrm>
              <a:off x="9148837" y="4702753"/>
              <a:ext cx="685339" cy="438287"/>
            </a:xfrm>
            <a:prstGeom prst="rect">
              <a:avLst/>
            </a:prstGeom>
            <a:noFill/>
            <a:ln w="6350" cap="flat" cmpd="sng" algn="ctr">
              <a:noFill/>
              <a:prstDash val="solid"/>
            </a:ln>
            <a:effectLst/>
          </p:spPr>
          <p:txBody>
            <a:bodyPr lIns="0" tIns="0" rIns="0" bIns="0" rtlCol="0" anchor="b"/>
            <a:lstStyle/>
            <a:p>
              <a:pPr algn="ctr" defTabSz="685132">
                <a:defRPr/>
              </a:pPr>
              <a:r>
                <a:rPr lang="de-DE" sz="900" b="1" kern="0" dirty="0">
                  <a:solidFill>
                    <a:srgbClr val="003781"/>
                  </a:solidFill>
                  <a:latin typeface="Arial" panose="020B0604020202020204"/>
                </a:rPr>
                <a:t>133 Euro</a:t>
              </a:r>
            </a:p>
          </p:txBody>
        </p:sp>
        <p:sp>
          <p:nvSpPr>
            <p:cNvPr id="40" name="Rechteck 39">
              <a:extLst>
                <a:ext uri="{FF2B5EF4-FFF2-40B4-BE49-F238E27FC236}">
                  <a16:creationId xmlns:a16="http://schemas.microsoft.com/office/drawing/2014/main" id="{85C1CD88-8551-401B-BDB8-8DDF96F2BC81}"/>
                </a:ext>
              </a:extLst>
            </p:cNvPr>
            <p:cNvSpPr/>
            <p:nvPr/>
          </p:nvSpPr>
          <p:spPr>
            <a:xfrm>
              <a:off x="9853581" y="4604866"/>
              <a:ext cx="685339" cy="438287"/>
            </a:xfrm>
            <a:prstGeom prst="rect">
              <a:avLst/>
            </a:prstGeom>
            <a:noFill/>
            <a:ln w="6350" cap="flat" cmpd="sng" algn="ctr">
              <a:noFill/>
              <a:prstDash val="solid"/>
            </a:ln>
            <a:effectLst/>
          </p:spPr>
          <p:txBody>
            <a:bodyPr lIns="0" tIns="0" rIns="0" bIns="0" rtlCol="0" anchor="b"/>
            <a:lstStyle/>
            <a:p>
              <a:pPr algn="ctr" defTabSz="685132">
                <a:defRPr/>
              </a:pPr>
              <a:r>
                <a:rPr lang="de-DE" sz="900" b="1" kern="0" dirty="0">
                  <a:solidFill>
                    <a:srgbClr val="003781"/>
                  </a:solidFill>
                  <a:latin typeface="Arial" panose="020B0604020202020204"/>
                </a:rPr>
                <a:t>156 Euro</a:t>
              </a:r>
            </a:p>
          </p:txBody>
        </p:sp>
        <p:sp>
          <p:nvSpPr>
            <p:cNvPr id="41" name="Rechteck 40">
              <a:extLst>
                <a:ext uri="{FF2B5EF4-FFF2-40B4-BE49-F238E27FC236}">
                  <a16:creationId xmlns:a16="http://schemas.microsoft.com/office/drawing/2014/main" id="{AF56F44F-B1D7-43A2-A7A7-9735127D4789}"/>
                </a:ext>
              </a:extLst>
            </p:cNvPr>
            <p:cNvSpPr/>
            <p:nvPr/>
          </p:nvSpPr>
          <p:spPr>
            <a:xfrm>
              <a:off x="10061434" y="5899601"/>
              <a:ext cx="507148" cy="105556"/>
            </a:xfrm>
            <a:prstGeom prst="rect">
              <a:avLst/>
            </a:prstGeom>
            <a:solidFill>
              <a:schemeClr val="tx1"/>
            </a:solidFill>
            <a:ln w="6350" cap="flat" cmpd="sng" algn="ctr">
              <a:noFill/>
              <a:prstDash val="solid"/>
            </a:ln>
            <a:effectLst/>
          </p:spPr>
          <p:txBody>
            <a:bodyPr lIns="27005" tIns="0" rIns="27005" bIns="0" rtlCol="0" anchor="b">
              <a:spAutoFit/>
            </a:bodyPr>
            <a:lstStyle/>
            <a:p>
              <a:pPr defTabSz="685132">
                <a:defRPr/>
              </a:pPr>
              <a:r>
                <a:rPr lang="de-DE" sz="800" kern="0" dirty="0">
                  <a:solidFill>
                    <a:srgbClr val="003781"/>
                  </a:solidFill>
                  <a:latin typeface="Arial" panose="020B0604020202020204"/>
                </a:rPr>
                <a:t>Männer</a:t>
              </a:r>
              <a:endParaRPr lang="de-DE" sz="800" b="1" kern="0" dirty="0">
                <a:solidFill>
                  <a:srgbClr val="003781"/>
                </a:solidFill>
                <a:latin typeface="Arial" panose="020B0604020202020204"/>
              </a:endParaRPr>
            </a:p>
          </p:txBody>
        </p:sp>
        <p:sp>
          <p:nvSpPr>
            <p:cNvPr id="42" name="Rechteck 41">
              <a:extLst>
                <a:ext uri="{FF2B5EF4-FFF2-40B4-BE49-F238E27FC236}">
                  <a16:creationId xmlns:a16="http://schemas.microsoft.com/office/drawing/2014/main" id="{AF9ACDF4-6B5F-4F44-A2A4-08CCA0F6BE15}"/>
                </a:ext>
              </a:extLst>
            </p:cNvPr>
            <p:cNvSpPr/>
            <p:nvPr/>
          </p:nvSpPr>
          <p:spPr>
            <a:xfrm>
              <a:off x="9356182" y="5905868"/>
              <a:ext cx="507148" cy="105556"/>
            </a:xfrm>
            <a:prstGeom prst="rect">
              <a:avLst/>
            </a:prstGeom>
            <a:solidFill>
              <a:schemeClr val="tx1"/>
            </a:solidFill>
            <a:ln w="6350" cap="flat" cmpd="sng" algn="ctr">
              <a:noFill/>
              <a:prstDash val="solid"/>
            </a:ln>
            <a:effectLst/>
          </p:spPr>
          <p:txBody>
            <a:bodyPr lIns="27005" tIns="0" rIns="27005" bIns="0" rtlCol="0" anchor="b">
              <a:spAutoFit/>
            </a:bodyPr>
            <a:lstStyle/>
            <a:p>
              <a:pPr defTabSz="685132">
                <a:defRPr/>
              </a:pPr>
              <a:r>
                <a:rPr lang="de-DE" sz="800" kern="0" dirty="0">
                  <a:solidFill>
                    <a:srgbClr val="003781"/>
                  </a:solidFill>
                  <a:latin typeface="Arial" panose="020B0604020202020204"/>
                </a:rPr>
                <a:t>Frauen</a:t>
              </a:r>
              <a:endParaRPr lang="de-DE" sz="800" b="1" kern="0" dirty="0">
                <a:solidFill>
                  <a:srgbClr val="003781"/>
                </a:solidFill>
                <a:latin typeface="Arial" panose="020B0604020202020204"/>
              </a:endParaRPr>
            </a:p>
          </p:txBody>
        </p:sp>
        <p:grpSp>
          <p:nvGrpSpPr>
            <p:cNvPr id="43" name="Gruppieren 42">
              <a:extLst>
                <a:ext uri="{FF2B5EF4-FFF2-40B4-BE49-F238E27FC236}">
                  <a16:creationId xmlns:a16="http://schemas.microsoft.com/office/drawing/2014/main" id="{5E81D2DE-645E-4D6A-8278-049487C8E5FC}"/>
                </a:ext>
              </a:extLst>
            </p:cNvPr>
            <p:cNvGrpSpPr/>
            <p:nvPr/>
          </p:nvGrpSpPr>
          <p:grpSpPr>
            <a:xfrm>
              <a:off x="9113831" y="5076730"/>
              <a:ext cx="1562460" cy="798994"/>
              <a:chOff x="10114345" y="5284647"/>
              <a:chExt cx="1571726" cy="929557"/>
            </a:xfrm>
          </p:grpSpPr>
          <p:sp>
            <p:nvSpPr>
              <p:cNvPr id="44" name="Rechteck 43">
                <a:extLst>
                  <a:ext uri="{FF2B5EF4-FFF2-40B4-BE49-F238E27FC236}">
                    <a16:creationId xmlns:a16="http://schemas.microsoft.com/office/drawing/2014/main" id="{C00CC56F-B671-496E-B7F6-76BC7345DDFB}"/>
                  </a:ext>
                </a:extLst>
              </p:cNvPr>
              <p:cNvSpPr/>
              <p:nvPr/>
            </p:nvSpPr>
            <p:spPr>
              <a:xfrm rot="10800000" flipV="1">
                <a:off x="10346507" y="5421697"/>
                <a:ext cx="322502" cy="792506"/>
              </a:xfrm>
              <a:prstGeom prst="rect">
                <a:avLst/>
              </a:prstGeom>
              <a:noFill/>
              <a:ln w="1270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5"/>
                <a:endParaRPr lang="de-DE" sz="1350">
                  <a:solidFill>
                    <a:srgbClr val="FFFFFF"/>
                  </a:solidFill>
                  <a:latin typeface="Arial" panose="020B0604020202020204"/>
                </a:endParaRPr>
              </a:p>
            </p:txBody>
          </p:sp>
          <p:sp>
            <p:nvSpPr>
              <p:cNvPr id="45" name="Rechteck 44">
                <a:extLst>
                  <a:ext uri="{FF2B5EF4-FFF2-40B4-BE49-F238E27FC236}">
                    <a16:creationId xmlns:a16="http://schemas.microsoft.com/office/drawing/2014/main" id="{8F973A4C-B33D-4B7C-A9AE-8C8836BAB941}"/>
                  </a:ext>
                </a:extLst>
              </p:cNvPr>
              <p:cNvSpPr/>
              <p:nvPr/>
            </p:nvSpPr>
            <p:spPr>
              <a:xfrm rot="10800000" flipV="1">
                <a:off x="11056163" y="5284647"/>
                <a:ext cx="322502" cy="92955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5"/>
                <a:endParaRPr lang="de-DE" sz="1350">
                  <a:solidFill>
                    <a:srgbClr val="FFFFFF"/>
                  </a:solidFill>
                  <a:latin typeface="Arial" panose="020B0604020202020204"/>
                </a:endParaRPr>
              </a:p>
            </p:txBody>
          </p:sp>
          <p:cxnSp>
            <p:nvCxnSpPr>
              <p:cNvPr id="46" name="Gerade Verbindung 8">
                <a:extLst>
                  <a:ext uri="{FF2B5EF4-FFF2-40B4-BE49-F238E27FC236}">
                    <a16:creationId xmlns:a16="http://schemas.microsoft.com/office/drawing/2014/main" id="{D073E9E5-2FB9-43ED-A307-6C12B393BE2D}"/>
                  </a:ext>
                </a:extLst>
              </p:cNvPr>
              <p:cNvCxnSpPr/>
              <p:nvPr/>
            </p:nvCxnSpPr>
            <p:spPr>
              <a:xfrm>
                <a:off x="10114345" y="6214204"/>
                <a:ext cx="1571726"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47" name="Gerade Verbindung 90">
              <a:extLst>
                <a:ext uri="{FF2B5EF4-FFF2-40B4-BE49-F238E27FC236}">
                  <a16:creationId xmlns:a16="http://schemas.microsoft.com/office/drawing/2014/main" id="{4C6351B3-07B3-4585-8B4E-5E131679BF97}"/>
                </a:ext>
              </a:extLst>
            </p:cNvPr>
            <p:cNvCxnSpPr>
              <a:cxnSpLocks/>
            </p:cNvCxnSpPr>
            <p:nvPr/>
          </p:nvCxnSpPr>
          <p:spPr>
            <a:xfrm>
              <a:off x="9688369" y="5205395"/>
              <a:ext cx="987922" cy="0"/>
            </a:xfrm>
            <a:prstGeom prst="line">
              <a:avLst/>
            </a:prstGeom>
            <a:ln w="12700">
              <a:solidFill>
                <a:srgbClr val="FAB600"/>
              </a:solidFill>
              <a:prstDash val="sysDot"/>
            </a:ln>
          </p:spPr>
          <p:style>
            <a:lnRef idx="1">
              <a:schemeClr val="accent1"/>
            </a:lnRef>
            <a:fillRef idx="0">
              <a:schemeClr val="accent1"/>
            </a:fillRef>
            <a:effectRef idx="0">
              <a:schemeClr val="accent1"/>
            </a:effectRef>
            <a:fontRef idx="minor">
              <a:schemeClr val="tx1"/>
            </a:fontRef>
          </p:style>
        </p:cxnSp>
      </p:grpSp>
      <p:sp>
        <p:nvSpPr>
          <p:cNvPr id="48" name="Rechteck 47">
            <a:extLst>
              <a:ext uri="{FF2B5EF4-FFF2-40B4-BE49-F238E27FC236}">
                <a16:creationId xmlns:a16="http://schemas.microsoft.com/office/drawing/2014/main" id="{E589E1A0-A2DC-4BE4-A2AC-7E0B6F57F17C}"/>
              </a:ext>
            </a:extLst>
          </p:cNvPr>
          <p:cNvSpPr/>
          <p:nvPr/>
        </p:nvSpPr>
        <p:spPr>
          <a:xfrm rot="16200000">
            <a:off x="4157564" y="5024454"/>
            <a:ext cx="1743109" cy="230832"/>
          </a:xfrm>
          <a:prstGeom prst="rect">
            <a:avLst/>
          </a:prstGeom>
          <a:solidFill>
            <a:srgbClr val="FAB600"/>
          </a:solidFill>
        </p:spPr>
        <p:txBody>
          <a:bodyPr wrap="square" anchor="ctr">
            <a:spAutoFit/>
          </a:bodyPr>
          <a:lstStyle/>
          <a:p>
            <a:pPr algn="ctr" defTabSz="914225">
              <a:defRPr/>
            </a:pPr>
            <a:r>
              <a:rPr lang="de-DE" sz="900" kern="0" dirty="0">
                <a:solidFill>
                  <a:srgbClr val="FFFFFF"/>
                </a:solidFill>
                <a:latin typeface="Arial" panose="020B0604020202020204"/>
              </a:rPr>
              <a:t>Beispiel</a:t>
            </a:r>
          </a:p>
        </p:txBody>
      </p:sp>
      <p:grpSp>
        <p:nvGrpSpPr>
          <p:cNvPr id="54" name="Gruppieren 53">
            <a:extLst>
              <a:ext uri="{FF2B5EF4-FFF2-40B4-BE49-F238E27FC236}">
                <a16:creationId xmlns:a16="http://schemas.microsoft.com/office/drawing/2014/main" id="{4F5B45FB-9F1D-450D-A535-FC6FF1AB787C}"/>
              </a:ext>
            </a:extLst>
          </p:cNvPr>
          <p:cNvGrpSpPr/>
          <p:nvPr/>
        </p:nvGrpSpPr>
        <p:grpSpPr>
          <a:xfrm>
            <a:off x="9893839" y="2144727"/>
            <a:ext cx="1650770" cy="1650769"/>
            <a:chOff x="10184116" y="2129223"/>
            <a:chExt cx="1376646" cy="1376645"/>
          </a:xfrm>
        </p:grpSpPr>
        <p:sp>
          <p:nvSpPr>
            <p:cNvPr id="51" name="Oval 5">
              <a:extLst>
                <a:ext uri="{FF2B5EF4-FFF2-40B4-BE49-F238E27FC236}">
                  <a16:creationId xmlns:a16="http://schemas.microsoft.com/office/drawing/2014/main" id="{475C5DD4-F9BF-4DD5-AFE9-3745C59DA8B2}"/>
                </a:ext>
              </a:extLst>
            </p:cNvPr>
            <p:cNvSpPr/>
            <p:nvPr/>
          </p:nvSpPr>
          <p:spPr>
            <a:xfrm>
              <a:off x="10184116" y="2129223"/>
              <a:ext cx="1376646" cy="13766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08">
                <a:defRPr/>
              </a:pPr>
              <a:endParaRPr lang="de-DE" sz="1350">
                <a:solidFill>
                  <a:srgbClr val="003781"/>
                </a:solidFill>
                <a:latin typeface="Arial" panose="020B0604020202020204"/>
              </a:endParaRPr>
            </a:p>
          </p:txBody>
        </p:sp>
        <p:sp>
          <p:nvSpPr>
            <p:cNvPr id="49" name="Rechteck 48">
              <a:extLst>
                <a:ext uri="{FF2B5EF4-FFF2-40B4-BE49-F238E27FC236}">
                  <a16:creationId xmlns:a16="http://schemas.microsoft.com/office/drawing/2014/main" id="{4D94E93C-D9C9-47C9-83E6-DC496E673650}"/>
                </a:ext>
              </a:extLst>
            </p:cNvPr>
            <p:cNvSpPr/>
            <p:nvPr/>
          </p:nvSpPr>
          <p:spPr>
            <a:xfrm>
              <a:off x="10246121" y="2286409"/>
              <a:ext cx="1238560" cy="1126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540"/>
              <a:r>
                <a:rPr lang="de-DE" sz="1800" b="1" dirty="0">
                  <a:solidFill>
                    <a:srgbClr val="003781"/>
                  </a:solidFill>
                  <a:latin typeface="Arial" panose="020B0604020202020204"/>
                </a:rPr>
                <a:t>58%</a:t>
              </a:r>
            </a:p>
            <a:p>
              <a:pPr algn="ctr" defTabSz="685540"/>
              <a:r>
                <a:rPr lang="de-DE" sz="900" dirty="0">
                  <a:solidFill>
                    <a:srgbClr val="003781"/>
                  </a:solidFill>
                  <a:latin typeface="Arial" panose="020B0604020202020204"/>
                </a:rPr>
                <a:t>weniger monatliche</a:t>
              </a:r>
            </a:p>
            <a:p>
              <a:pPr algn="ctr" defTabSz="685540"/>
              <a:r>
                <a:rPr lang="de-DE" sz="900" dirty="0">
                  <a:solidFill>
                    <a:srgbClr val="003781"/>
                  </a:solidFill>
                  <a:latin typeface="Arial" panose="020B0604020202020204"/>
                </a:rPr>
                <a:t>Rente bei 1 Jahr </a:t>
              </a:r>
              <a:br>
                <a:rPr lang="de-DE" sz="900" dirty="0">
                  <a:solidFill>
                    <a:srgbClr val="003781"/>
                  </a:solidFill>
                  <a:latin typeface="Arial" panose="020B0604020202020204"/>
                </a:rPr>
              </a:br>
              <a:r>
                <a:rPr lang="de-DE" sz="900" dirty="0">
                  <a:solidFill>
                    <a:srgbClr val="003781"/>
                  </a:solidFill>
                  <a:latin typeface="Arial" panose="020B0604020202020204"/>
                </a:rPr>
                <a:t>Elternzeit und danach 50% weniger Beitrag </a:t>
              </a:r>
            </a:p>
            <a:p>
              <a:pPr algn="ctr" defTabSz="685540"/>
              <a:r>
                <a:rPr lang="de-DE" sz="900" dirty="0">
                  <a:solidFill>
                    <a:srgbClr val="003781"/>
                  </a:solidFill>
                  <a:latin typeface="Arial" panose="020B0604020202020204"/>
                </a:rPr>
                <a:t>aufgrund Teilzeit</a:t>
              </a:r>
              <a:r>
                <a:rPr lang="de-DE" sz="900" baseline="30000" dirty="0">
                  <a:solidFill>
                    <a:srgbClr val="003781"/>
                  </a:solidFill>
                  <a:latin typeface="Arial" panose="020B0604020202020204"/>
                </a:rPr>
                <a:t>2 </a:t>
              </a:r>
            </a:p>
          </p:txBody>
        </p:sp>
      </p:grpSp>
    </p:spTree>
    <p:extLst>
      <p:ext uri="{BB962C8B-B14F-4D97-AF65-F5344CB8AC3E}">
        <p14:creationId xmlns:p14="http://schemas.microsoft.com/office/powerpoint/2010/main" val="3421540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4BAF3-40DA-47F1-A682-C6E25AF5D7B4}"/>
              </a:ext>
            </a:extLst>
          </p:cNvPr>
          <p:cNvSpPr>
            <a:spLocks noGrp="1"/>
          </p:cNvSpPr>
          <p:nvPr>
            <p:ph type="title"/>
          </p:nvPr>
        </p:nvSpPr>
        <p:spPr/>
        <p:txBody>
          <a:bodyPr/>
          <a:lstStyle/>
          <a:p>
            <a:r>
              <a:rPr lang="de-DE" dirty="0"/>
              <a:t>Maximale Rente für Minijobber</a:t>
            </a:r>
            <a:endParaRPr lang="en-GB" dirty="0"/>
          </a:p>
        </p:txBody>
      </p:sp>
      <p:sp>
        <p:nvSpPr>
          <p:cNvPr id="3" name="Foliennummernplatzhalter 2">
            <a:extLst>
              <a:ext uri="{FF2B5EF4-FFF2-40B4-BE49-F238E27FC236}">
                <a16:creationId xmlns:a16="http://schemas.microsoft.com/office/drawing/2014/main" id="{E90DC19D-EF48-4833-B0E5-98C1BB92FAE8}"/>
              </a:ext>
            </a:extLst>
          </p:cNvPr>
          <p:cNvSpPr>
            <a:spLocks noGrp="1"/>
          </p:cNvSpPr>
          <p:nvPr>
            <p:ph type="sldNum" sz="quarter" idx="11"/>
          </p:nvPr>
        </p:nvSpPr>
        <p:spPr/>
        <p:txBody>
          <a:bodyPr/>
          <a:lstStyle/>
          <a:p>
            <a:fld id="{56C449F3-BD9D-48DC-BFF1-0F66671DA7C6}" type="slidenum">
              <a:rPr lang="de-DE" smtClean="0"/>
              <a:pPr/>
              <a:t>39</a:t>
            </a:fld>
            <a:endParaRPr lang="de-DE" dirty="0"/>
          </a:p>
        </p:txBody>
      </p:sp>
      <p:sp>
        <p:nvSpPr>
          <p:cNvPr id="4" name="Textplatzhalter 3">
            <a:extLst>
              <a:ext uri="{FF2B5EF4-FFF2-40B4-BE49-F238E27FC236}">
                <a16:creationId xmlns:a16="http://schemas.microsoft.com/office/drawing/2014/main" id="{2C77F809-8A0E-4A5B-89E4-E7121F0E7A7B}"/>
              </a:ext>
            </a:extLst>
          </p:cNvPr>
          <p:cNvSpPr>
            <a:spLocks noGrp="1"/>
          </p:cNvSpPr>
          <p:nvPr>
            <p:ph type="body" sz="quarter" idx="12"/>
          </p:nvPr>
        </p:nvSpPr>
        <p:spPr/>
        <p:txBody>
          <a:bodyPr/>
          <a:lstStyle/>
          <a:p>
            <a:r>
              <a:rPr lang="de-DE" dirty="0"/>
              <a:t>Betriebliche Altersversorgung | Lösungen für spezielle Zielgruppen </a:t>
            </a:r>
          </a:p>
          <a:p>
            <a:endParaRPr lang="en-GB" dirty="0"/>
          </a:p>
        </p:txBody>
      </p:sp>
      <p:sp>
        <p:nvSpPr>
          <p:cNvPr id="21" name="Rechteck 20">
            <a:extLst>
              <a:ext uri="{FF2B5EF4-FFF2-40B4-BE49-F238E27FC236}">
                <a16:creationId xmlns:a16="http://schemas.microsoft.com/office/drawing/2014/main" id="{507C82AE-987D-4D54-973E-A32A157AD503}"/>
              </a:ext>
            </a:extLst>
          </p:cNvPr>
          <p:cNvSpPr/>
          <p:nvPr/>
        </p:nvSpPr>
        <p:spPr>
          <a:xfrm>
            <a:off x="501927" y="2896471"/>
            <a:ext cx="11210648" cy="2378091"/>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2" name="Inhaltsplatzhalter 3">
            <a:extLst>
              <a:ext uri="{FF2B5EF4-FFF2-40B4-BE49-F238E27FC236}">
                <a16:creationId xmlns:a16="http://schemas.microsoft.com/office/drawing/2014/main" id="{A1DA0CBD-6691-42F9-931D-70C2BE0295AF}"/>
              </a:ext>
            </a:extLst>
          </p:cNvPr>
          <p:cNvSpPr txBox="1">
            <a:spLocks/>
          </p:cNvSpPr>
          <p:nvPr/>
        </p:nvSpPr>
        <p:spPr>
          <a:xfrm>
            <a:off x="713016" y="3125418"/>
            <a:ext cx="8014260" cy="315267"/>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altLang="de-DE" sz="1400" b="1" i="0" u="none" strike="noStrike" kern="1200" cap="none" spc="0" normalizeH="0" baseline="0" noProof="0" dirty="0">
                <a:ln>
                  <a:noFill/>
                </a:ln>
                <a:solidFill>
                  <a:schemeClr val="bg1"/>
                </a:solidFill>
                <a:effectLst/>
                <a:uLnTx/>
                <a:uFillTx/>
                <a:latin typeface="Arial"/>
                <a:ea typeface="+mn-ea"/>
                <a:cs typeface="+mn-cs"/>
              </a:rPr>
              <a:t>So funktioniert die </a:t>
            </a:r>
            <a:r>
              <a:rPr kumimoji="0" lang="de-DE" altLang="de-DE" sz="1400" b="1" i="0" u="none" strike="noStrike" kern="1200" cap="none" spc="0" normalizeH="0" baseline="0" noProof="0" dirty="0" err="1">
                <a:ln>
                  <a:noFill/>
                </a:ln>
                <a:solidFill>
                  <a:schemeClr val="bg1"/>
                </a:solidFill>
                <a:effectLst/>
                <a:uLnTx/>
                <a:uFillTx/>
                <a:latin typeface="Arial"/>
                <a:ea typeface="+mn-ea"/>
                <a:cs typeface="+mn-cs"/>
              </a:rPr>
              <a:t>AllianzRente</a:t>
            </a:r>
            <a:r>
              <a:rPr kumimoji="0" lang="de-DE" altLang="de-DE" sz="1400" b="1" i="0" u="none" strike="noStrike" kern="1200" cap="none" spc="0" normalizeH="0" baseline="0" noProof="0" dirty="0">
                <a:ln>
                  <a:noFill/>
                </a:ln>
                <a:solidFill>
                  <a:schemeClr val="bg1"/>
                </a:solidFill>
                <a:effectLst/>
                <a:uLnTx/>
                <a:uFillTx/>
                <a:latin typeface="Arial"/>
                <a:ea typeface="+mn-ea"/>
                <a:cs typeface="+mn-cs"/>
              </a:rPr>
              <a:t> für Minijobber</a:t>
            </a:r>
            <a:r>
              <a:rPr kumimoji="0" lang="de-DE" altLang="de-DE" sz="1400" b="1" i="0" u="none" strike="noStrike" kern="1200" cap="none" spc="0" normalizeH="0" baseline="30000" noProof="0" dirty="0">
                <a:ln>
                  <a:noFill/>
                </a:ln>
                <a:solidFill>
                  <a:schemeClr val="bg1"/>
                </a:solidFill>
                <a:effectLst/>
                <a:uLnTx/>
                <a:uFillTx/>
                <a:latin typeface="Arial"/>
                <a:ea typeface="+mn-ea"/>
                <a:cs typeface="+mn-cs"/>
              </a:rPr>
              <a:t>2</a:t>
            </a:r>
            <a:r>
              <a:rPr kumimoji="0" lang="de-DE" altLang="de-DE" sz="1400" b="1" i="0" u="none" strike="noStrike" kern="1200" cap="none" spc="0" normalizeH="0" baseline="0" noProof="0" dirty="0">
                <a:ln>
                  <a:noFill/>
                </a:ln>
                <a:solidFill>
                  <a:schemeClr val="bg1"/>
                </a:solidFill>
                <a:effectLst/>
                <a:uLnTx/>
                <a:uFillTx/>
                <a:latin typeface="Arial"/>
                <a:ea typeface="+mn-ea"/>
                <a:cs typeface="+mn-cs"/>
              </a:rPr>
              <a:t>:</a:t>
            </a:r>
          </a:p>
        </p:txBody>
      </p:sp>
      <p:sp>
        <p:nvSpPr>
          <p:cNvPr id="23" name="Fußzeilenplatzhalter 7">
            <a:hlinkClick r:id="rId3"/>
            <a:extLst>
              <a:ext uri="{FF2B5EF4-FFF2-40B4-BE49-F238E27FC236}">
                <a16:creationId xmlns:a16="http://schemas.microsoft.com/office/drawing/2014/main" id="{021EECAA-C5AA-45D8-A05F-761F94A48D2A}"/>
              </a:ext>
            </a:extLst>
          </p:cNvPr>
          <p:cNvSpPr txBox="1">
            <a:spLocks/>
          </p:cNvSpPr>
          <p:nvPr/>
        </p:nvSpPr>
        <p:spPr>
          <a:xfrm>
            <a:off x="494938" y="6171178"/>
            <a:ext cx="10484686" cy="343283"/>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https://www.minijob-zentrale.de/DE/02_fuer_journalisten/02_berichte_trendreporte/quartalsberichte_archiv/2020/3_2020.pdf?__blob=publicationFile&amp;v=2</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2 </a:t>
            </a:r>
            <a:r>
              <a:rPr kumimoji="0" lang="de-DE" sz="800" b="0" i="0" u="none" strike="noStrike" kern="1200" cap="none" spc="0" normalizeH="0" baseline="0" noProof="0" dirty="0">
                <a:ln>
                  <a:noFill/>
                </a:ln>
                <a:solidFill>
                  <a:schemeClr val="bg1"/>
                </a:solidFill>
                <a:effectLst/>
                <a:uLnTx/>
                <a:uFillTx/>
                <a:latin typeface="Arial"/>
                <a:ea typeface="+mn-ea"/>
                <a:cs typeface="+mn-cs"/>
              </a:rPr>
              <a:t>Voraussetzung bei einem Durchführungsweg nach § 3 Nr. 63 EStG: erstes Dienstverhältnis (bei mehreren Minijobs ist das erste Dienstverhältnis frei wählbar). Mindestlohn und Öffnungsklausel für Entgeltumwandlung beachten.</a:t>
            </a:r>
          </a:p>
        </p:txBody>
      </p:sp>
      <p:sp>
        <p:nvSpPr>
          <p:cNvPr id="24" name="Inhaltsplatzhalter 6">
            <a:extLst>
              <a:ext uri="{FF2B5EF4-FFF2-40B4-BE49-F238E27FC236}">
                <a16:creationId xmlns:a16="http://schemas.microsoft.com/office/drawing/2014/main" id="{F12134AF-7C67-4019-A0F1-AC62C4A70BDC}"/>
              </a:ext>
            </a:extLst>
          </p:cNvPr>
          <p:cNvSpPr txBox="1">
            <a:spLocks/>
          </p:cNvSpPr>
          <p:nvPr/>
        </p:nvSpPr>
        <p:spPr>
          <a:xfrm>
            <a:off x="751434" y="3344402"/>
            <a:ext cx="3916431" cy="179263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2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1200"/>
              </a:spcBef>
              <a:spcAft>
                <a:spcPts val="0"/>
              </a:spcAft>
              <a:buClr>
                <a:schemeClr val="bg1"/>
              </a:buClr>
              <a:buSzTx/>
              <a:buFont typeface="Arial" panose="020B0604020202020204" pitchFamily="34" charset="0"/>
              <a:buChar char="•"/>
              <a:tabLst/>
              <a:defRPr/>
            </a:pPr>
            <a:r>
              <a:rPr kumimoji="0" lang="de-DE" alt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Der Arbeitnehmer vereinbart mit dem Arbeitgeber eine Mehrarbeit in Höhe einer festen Stundenzahl pro Monat.</a:t>
            </a:r>
          </a:p>
          <a:p>
            <a:pPr marL="285750" marR="0" lvl="0" indent="-285750" algn="l" defTabSz="914400" rtl="0"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Die Vergütung der Mehrarbeit erfolgt durch einen festen Beitrag in eine betriebliche Altersversorgung nach § 3 Nr. 63 EStG.</a:t>
            </a:r>
          </a:p>
          <a:p>
            <a:pPr marL="0" marR="0" lvl="0" indent="0" algn="l" defTabSz="914400" rtl="0" eaLnBrk="1" fontAlgn="auto" latinLnBrk="0" hangingPunct="1">
              <a:lnSpc>
                <a:spcPct val="100000"/>
              </a:lnSpc>
              <a:spcBef>
                <a:spcPts val="600"/>
              </a:spcBef>
              <a:spcAft>
                <a:spcPts val="0"/>
              </a:spcAft>
              <a:buClr>
                <a:schemeClr val="bg1"/>
              </a:buClr>
              <a:buSzTx/>
              <a:buFontTx/>
              <a:buNone/>
              <a:tabLst/>
              <a:defRPr/>
            </a:pPr>
            <a:endParaRPr kumimoji="0" lang="de-DE" sz="1400"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6" name="Inhaltsplatzhalter 6">
            <a:extLst>
              <a:ext uri="{FF2B5EF4-FFF2-40B4-BE49-F238E27FC236}">
                <a16:creationId xmlns:a16="http://schemas.microsoft.com/office/drawing/2014/main" id="{D01D08F4-620B-4999-8201-6E49557D757C}"/>
              </a:ext>
            </a:extLst>
          </p:cNvPr>
          <p:cNvSpPr txBox="1">
            <a:spLocks/>
          </p:cNvSpPr>
          <p:nvPr/>
        </p:nvSpPr>
        <p:spPr>
          <a:xfrm>
            <a:off x="467885" y="1955222"/>
            <a:ext cx="9472528" cy="903323"/>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2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2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Rund 6,3 Millionen Beschäftigte sind in Deutschland als Minijobber im gewerblichen Bereich tätig.</a:t>
            </a:r>
            <a:r>
              <a:rPr kumimoji="0" lang="de-DE" sz="1400" b="0"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1</a:t>
            </a: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2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Wer über 450 € verdient, muss Sozialabgaben und ggf. Steuern zahlen. </a:t>
            </a:r>
          </a:p>
          <a:p>
            <a:pPr marL="285750" marR="0" lvl="0" indent="-285750" algn="l" defTabSz="914400" rtl="0" eaLnBrk="1" fontAlgn="auto" latinLnBrk="0" hangingPunct="1">
              <a:lnSpc>
                <a:spcPct val="100000"/>
              </a:lnSpc>
              <a:spcBef>
                <a:spcPts val="2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Mit einer </a:t>
            </a:r>
            <a:r>
              <a:rPr kumimoji="0" lang="de-DE"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bAV</a:t>
            </a: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den Minijob-Status trotz höheren Verdiensts beizubehalten ist einfach. </a:t>
            </a:r>
          </a:p>
        </p:txBody>
      </p:sp>
      <p:sp>
        <p:nvSpPr>
          <p:cNvPr id="37" name="Rechteck 36">
            <a:extLst>
              <a:ext uri="{FF2B5EF4-FFF2-40B4-BE49-F238E27FC236}">
                <a16:creationId xmlns:a16="http://schemas.microsoft.com/office/drawing/2014/main" id="{598C4A69-8380-4FF3-9EF5-2EA49BB3AFE9}"/>
              </a:ext>
            </a:extLst>
          </p:cNvPr>
          <p:cNvSpPr/>
          <p:nvPr/>
        </p:nvSpPr>
        <p:spPr>
          <a:xfrm>
            <a:off x="-140307" y="5778267"/>
            <a:ext cx="11232813" cy="27751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algn="ctr" defTabSz="1218682"/>
            <a:endParaRPr lang="de-DE" sz="1400" b="1" kern="0" dirty="0">
              <a:solidFill>
                <a:schemeClr val="accent4"/>
              </a:solidFill>
            </a:endParaRPr>
          </a:p>
          <a:p>
            <a:pPr lvl="0" defTabSz="1218682"/>
            <a:r>
              <a:rPr lang="de-DE" sz="1600" b="1" kern="0" dirty="0">
                <a:solidFill>
                  <a:schemeClr val="accent4"/>
                </a:solidFill>
              </a:rPr>
              <a:t>Die Altersversorgung wird verbessert und der Status als Minijobber bleibt erhalten.</a:t>
            </a:r>
          </a:p>
          <a:p>
            <a:pPr lvl="0" algn="ctr" defTabSz="1218682"/>
            <a:endParaRPr lang="de-DE" sz="1400" b="1" kern="0" dirty="0">
              <a:solidFill>
                <a:schemeClr val="accent4"/>
              </a:solidFill>
            </a:endParaRPr>
          </a:p>
        </p:txBody>
      </p:sp>
      <p:grpSp>
        <p:nvGrpSpPr>
          <p:cNvPr id="51" name="Gruppieren 50">
            <a:extLst>
              <a:ext uri="{FF2B5EF4-FFF2-40B4-BE49-F238E27FC236}">
                <a16:creationId xmlns:a16="http://schemas.microsoft.com/office/drawing/2014/main" id="{39ED7484-A429-426A-B67C-2AED2223CF16}"/>
              </a:ext>
            </a:extLst>
          </p:cNvPr>
          <p:cNvGrpSpPr/>
          <p:nvPr/>
        </p:nvGrpSpPr>
        <p:grpSpPr>
          <a:xfrm>
            <a:off x="5258840" y="3078788"/>
            <a:ext cx="6668760" cy="2023738"/>
            <a:chOff x="5373298" y="3078788"/>
            <a:chExt cx="6135556" cy="2023738"/>
          </a:xfrm>
        </p:grpSpPr>
        <p:sp>
          <p:nvSpPr>
            <p:cNvPr id="25" name="Text Box 5">
              <a:extLst>
                <a:ext uri="{FF2B5EF4-FFF2-40B4-BE49-F238E27FC236}">
                  <a16:creationId xmlns:a16="http://schemas.microsoft.com/office/drawing/2014/main" id="{3333EB0E-B882-46C5-A916-85B688897B3C}"/>
                </a:ext>
              </a:extLst>
            </p:cNvPr>
            <p:cNvSpPr txBox="1">
              <a:spLocks noChangeArrowheads="1"/>
            </p:cNvSpPr>
            <p:nvPr/>
          </p:nvSpPr>
          <p:spPr bwMode="gray">
            <a:xfrm>
              <a:off x="5392189" y="4675922"/>
              <a:ext cx="1817667" cy="4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lnSpc>
                  <a:spcPct val="104000"/>
                </a:lnSpc>
                <a:spcBef>
                  <a:spcPct val="0"/>
                </a:spcBef>
                <a:buClr>
                  <a:srgbClr val="113388"/>
                </a:buClr>
                <a:buFont typeface="Wingdings" pitchFamily="2" charset="2"/>
                <a:buNone/>
              </a:pPr>
              <a:r>
                <a:rPr lang="de-DE" altLang="de-DE" sz="1400" dirty="0">
                  <a:solidFill>
                    <a:schemeClr val="bg1"/>
                  </a:solidFill>
                  <a:cs typeface="Arial" pitchFamily="34" charset="0"/>
                </a:rPr>
                <a:t>ohne </a:t>
              </a:r>
              <a:br>
                <a:rPr lang="de-DE" altLang="de-DE" sz="1400" dirty="0">
                  <a:solidFill>
                    <a:schemeClr val="bg1"/>
                  </a:solidFill>
                  <a:cs typeface="Arial" pitchFamily="34" charset="0"/>
                </a:rPr>
              </a:br>
              <a:r>
                <a:rPr lang="de-DE" altLang="de-DE" sz="1400" dirty="0">
                  <a:solidFill>
                    <a:schemeClr val="bg1"/>
                  </a:solidFill>
                  <a:cs typeface="Arial" pitchFamily="34" charset="0"/>
                </a:rPr>
                <a:t>Betriebsrente</a:t>
              </a:r>
              <a:endParaRPr lang="de-DE" altLang="de-DE" sz="1400" u="sng" dirty="0">
                <a:solidFill>
                  <a:schemeClr val="bg1"/>
                </a:solidFill>
                <a:cs typeface="Arial" pitchFamily="34" charset="0"/>
              </a:endParaRPr>
            </a:p>
          </p:txBody>
        </p:sp>
        <p:sp>
          <p:nvSpPr>
            <p:cNvPr id="26" name="Text Box 6">
              <a:extLst>
                <a:ext uri="{FF2B5EF4-FFF2-40B4-BE49-F238E27FC236}">
                  <a16:creationId xmlns:a16="http://schemas.microsoft.com/office/drawing/2014/main" id="{C9E9E5C9-DE33-4B08-A99A-629A81D33525}"/>
                </a:ext>
              </a:extLst>
            </p:cNvPr>
            <p:cNvSpPr txBox="1">
              <a:spLocks noChangeArrowheads="1"/>
            </p:cNvSpPr>
            <p:nvPr/>
          </p:nvSpPr>
          <p:spPr bwMode="gray">
            <a:xfrm>
              <a:off x="9620472" y="3078788"/>
              <a:ext cx="1888382" cy="60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1218682" eaLnBrk="1" fontAlgn="base" hangingPunct="1">
                <a:lnSpc>
                  <a:spcPct val="104000"/>
                </a:lnSpc>
                <a:spcBef>
                  <a:spcPct val="0"/>
                </a:spcBef>
                <a:buClr>
                  <a:srgbClr val="113388"/>
                </a:buClr>
                <a:buFont typeface="Wingdings" pitchFamily="2" charset="2"/>
                <a:buNone/>
              </a:pPr>
              <a:r>
                <a:rPr lang="de-DE" altLang="de-DE" sz="1400" b="1" dirty="0">
                  <a:solidFill>
                    <a:schemeClr val="bg1"/>
                  </a:solidFill>
                  <a:cs typeface="Arial" pitchFamily="34" charset="0"/>
                </a:rPr>
                <a:t>Mehrarbeit </a:t>
              </a:r>
              <a:br>
                <a:rPr lang="de-DE" altLang="de-DE" sz="1400" b="1" dirty="0">
                  <a:solidFill>
                    <a:schemeClr val="bg1"/>
                  </a:solidFill>
                  <a:cs typeface="Arial" pitchFamily="34" charset="0"/>
                </a:rPr>
              </a:br>
              <a:r>
                <a:rPr lang="de-DE" altLang="de-DE" sz="1400" b="1" dirty="0">
                  <a:solidFill>
                    <a:schemeClr val="bg1"/>
                  </a:solidFill>
                  <a:cs typeface="Arial" pitchFamily="34" charset="0"/>
                </a:rPr>
                <a:t>fließt in eine</a:t>
              </a:r>
              <a:br>
                <a:rPr lang="de-DE" altLang="de-DE" sz="1400" b="1" dirty="0">
                  <a:solidFill>
                    <a:schemeClr val="bg1"/>
                  </a:solidFill>
                  <a:cs typeface="Arial" pitchFamily="34" charset="0"/>
                </a:rPr>
              </a:br>
              <a:r>
                <a:rPr lang="de-DE" altLang="de-DE" sz="1400" b="1" dirty="0">
                  <a:solidFill>
                    <a:schemeClr val="bg1"/>
                  </a:solidFill>
                  <a:cs typeface="Arial" pitchFamily="34" charset="0"/>
                </a:rPr>
                <a:t>bAV.</a:t>
              </a:r>
              <a:endParaRPr lang="de-DE" altLang="de-DE" sz="1400" b="1" u="sng" dirty="0">
                <a:solidFill>
                  <a:schemeClr val="bg1"/>
                </a:solidFill>
                <a:cs typeface="Arial" pitchFamily="34" charset="0"/>
              </a:endParaRPr>
            </a:p>
          </p:txBody>
        </p:sp>
        <p:sp>
          <p:nvSpPr>
            <p:cNvPr id="27" name="Text Box 7">
              <a:extLst>
                <a:ext uri="{FF2B5EF4-FFF2-40B4-BE49-F238E27FC236}">
                  <a16:creationId xmlns:a16="http://schemas.microsoft.com/office/drawing/2014/main" id="{78D154EF-4ECC-4E04-A794-50BB2B6407F3}"/>
                </a:ext>
              </a:extLst>
            </p:cNvPr>
            <p:cNvSpPr txBox="1">
              <a:spLocks noChangeArrowheads="1"/>
            </p:cNvSpPr>
            <p:nvPr/>
          </p:nvSpPr>
          <p:spPr bwMode="gray">
            <a:xfrm>
              <a:off x="7347336" y="4685447"/>
              <a:ext cx="1802975" cy="4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lnSpc>
                  <a:spcPct val="104000"/>
                </a:lnSpc>
                <a:spcBef>
                  <a:spcPct val="0"/>
                </a:spcBef>
                <a:buClr>
                  <a:srgbClr val="113388"/>
                </a:buClr>
                <a:buFont typeface="Wingdings" pitchFamily="2" charset="2"/>
                <a:buNone/>
              </a:pPr>
              <a:r>
                <a:rPr lang="de-DE" altLang="de-DE" sz="1400" b="1" dirty="0">
                  <a:solidFill>
                    <a:schemeClr val="bg1"/>
                  </a:solidFill>
                  <a:cs typeface="Arial" pitchFamily="34" charset="0"/>
                </a:rPr>
                <a:t>mit</a:t>
              </a:r>
              <a:br>
                <a:rPr lang="de-DE" altLang="de-DE" sz="1400" b="1" dirty="0">
                  <a:solidFill>
                    <a:schemeClr val="bg1"/>
                  </a:solidFill>
                  <a:cs typeface="Arial" pitchFamily="34" charset="0"/>
                </a:rPr>
              </a:br>
              <a:r>
                <a:rPr lang="de-DE" altLang="de-DE" sz="1400" b="1" dirty="0">
                  <a:solidFill>
                    <a:schemeClr val="bg1"/>
                  </a:solidFill>
                  <a:cs typeface="Arial" pitchFamily="34" charset="0"/>
                </a:rPr>
                <a:t> Betriebsrente</a:t>
              </a:r>
              <a:endParaRPr lang="de-DE" altLang="de-DE" sz="1400" b="1" u="sng" dirty="0">
                <a:solidFill>
                  <a:schemeClr val="bg1"/>
                </a:solidFill>
                <a:cs typeface="Arial" pitchFamily="34" charset="0"/>
              </a:endParaRPr>
            </a:p>
          </p:txBody>
        </p:sp>
        <p:sp>
          <p:nvSpPr>
            <p:cNvPr id="28" name="Text Box 8">
              <a:extLst>
                <a:ext uri="{FF2B5EF4-FFF2-40B4-BE49-F238E27FC236}">
                  <a16:creationId xmlns:a16="http://schemas.microsoft.com/office/drawing/2014/main" id="{C9B10B6A-BC85-4BB0-894C-F5F2BF6F544B}"/>
                </a:ext>
              </a:extLst>
            </p:cNvPr>
            <p:cNvSpPr txBox="1">
              <a:spLocks noChangeArrowheads="1"/>
            </p:cNvSpPr>
            <p:nvPr/>
          </p:nvSpPr>
          <p:spPr bwMode="gray">
            <a:xfrm>
              <a:off x="9620470" y="3907154"/>
              <a:ext cx="143146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1218682" eaLnBrk="1" fontAlgn="base" hangingPunct="1">
                <a:lnSpc>
                  <a:spcPct val="104000"/>
                </a:lnSpc>
                <a:spcBef>
                  <a:spcPct val="0"/>
                </a:spcBef>
                <a:buClr>
                  <a:srgbClr val="113388"/>
                </a:buClr>
                <a:buFont typeface="Wingdings" pitchFamily="2" charset="2"/>
                <a:buNone/>
              </a:pPr>
              <a:r>
                <a:rPr lang="de-DE" altLang="de-DE" sz="1400" dirty="0">
                  <a:solidFill>
                    <a:schemeClr val="bg1"/>
                  </a:solidFill>
                  <a:cs typeface="Arial" pitchFamily="34" charset="0"/>
                </a:rPr>
                <a:t>Das Gehalt </a:t>
              </a:r>
              <a:br>
                <a:rPr lang="de-DE" altLang="de-DE" sz="1400" dirty="0">
                  <a:solidFill>
                    <a:schemeClr val="bg1"/>
                  </a:solidFill>
                  <a:cs typeface="Arial" pitchFamily="34" charset="0"/>
                </a:rPr>
              </a:br>
              <a:r>
                <a:rPr lang="de-DE" altLang="de-DE" sz="1400" dirty="0">
                  <a:solidFill>
                    <a:schemeClr val="bg1"/>
                  </a:solidFill>
                  <a:cs typeface="Arial" pitchFamily="34" charset="0"/>
                </a:rPr>
                <a:t>bleibt gleich!</a:t>
              </a:r>
              <a:endParaRPr lang="de-DE" altLang="de-DE" sz="1400" u="sng" dirty="0">
                <a:solidFill>
                  <a:schemeClr val="bg1"/>
                </a:solidFill>
                <a:cs typeface="Arial" pitchFamily="34" charset="0"/>
              </a:endParaRPr>
            </a:p>
          </p:txBody>
        </p:sp>
        <p:sp>
          <p:nvSpPr>
            <p:cNvPr id="30" name="Rectangle 12">
              <a:extLst>
                <a:ext uri="{FF2B5EF4-FFF2-40B4-BE49-F238E27FC236}">
                  <a16:creationId xmlns:a16="http://schemas.microsoft.com/office/drawing/2014/main" id="{6477918B-1794-49C8-86D0-14DFDAE22706}"/>
                </a:ext>
              </a:extLst>
            </p:cNvPr>
            <p:cNvSpPr>
              <a:spLocks noChangeArrowheads="1"/>
            </p:cNvSpPr>
            <p:nvPr/>
          </p:nvSpPr>
          <p:spPr bwMode="gray">
            <a:xfrm>
              <a:off x="5373298" y="3673681"/>
              <a:ext cx="1855448" cy="896616"/>
            </a:xfrm>
            <a:prstGeom prst="rect">
              <a:avLst/>
            </a:prstGeom>
            <a:noFill/>
            <a:ln w="19050">
              <a:solidFill>
                <a:schemeClr val="tx1">
                  <a:lumMod val="50000"/>
                </a:schemeClr>
              </a:solidFill>
            </a:ln>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45 Stunden </a:t>
              </a:r>
              <a:b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b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pro Monat</a:t>
              </a:r>
              <a:endParaRPr kumimoji="0" lang="de-DE" altLang="de-DE" sz="1400" b="0" i="0" u="sng"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31" name="Rectangle 13">
              <a:extLst>
                <a:ext uri="{FF2B5EF4-FFF2-40B4-BE49-F238E27FC236}">
                  <a16:creationId xmlns:a16="http://schemas.microsoft.com/office/drawing/2014/main" id="{119A59A3-00BF-4DCD-9058-5BBB39ADC426}"/>
                </a:ext>
              </a:extLst>
            </p:cNvPr>
            <p:cNvSpPr>
              <a:spLocks noChangeArrowheads="1"/>
            </p:cNvSpPr>
            <p:nvPr/>
          </p:nvSpPr>
          <p:spPr bwMode="gray">
            <a:xfrm>
              <a:off x="7326405" y="3186800"/>
              <a:ext cx="1855448" cy="410291"/>
            </a:xfrm>
            <a:prstGeom prst="rect">
              <a:avLst/>
            </a:prstGeom>
            <a:noFill/>
            <a:ln w="19050">
              <a:solidFill>
                <a:srgbClr val="5FCD8A"/>
              </a:solidFill>
              <a:miter lim="800000"/>
              <a:headEnd/>
              <a:tailEnd/>
            </a:ln>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10 Stunden</a:t>
              </a:r>
            </a:p>
          </p:txBody>
        </p:sp>
        <p:sp>
          <p:nvSpPr>
            <p:cNvPr id="32" name="Rectangle 14">
              <a:extLst>
                <a:ext uri="{FF2B5EF4-FFF2-40B4-BE49-F238E27FC236}">
                  <a16:creationId xmlns:a16="http://schemas.microsoft.com/office/drawing/2014/main" id="{1BBEDD18-0DD6-4CB1-9BEE-B1FBF9AD55FC}"/>
                </a:ext>
              </a:extLst>
            </p:cNvPr>
            <p:cNvSpPr>
              <a:spLocks noChangeArrowheads="1"/>
            </p:cNvSpPr>
            <p:nvPr/>
          </p:nvSpPr>
          <p:spPr bwMode="gray">
            <a:xfrm>
              <a:off x="7326405" y="3659937"/>
              <a:ext cx="1855448" cy="921472"/>
            </a:xfrm>
            <a:prstGeom prst="rect">
              <a:avLst/>
            </a:prstGeom>
            <a:noFill/>
            <a:ln w="19050">
              <a:solidFill>
                <a:schemeClr val="bg1"/>
              </a:solidFill>
            </a:ln>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45 Stunden </a:t>
              </a:r>
              <a:b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b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pro Monat</a:t>
              </a:r>
              <a:endParaRPr kumimoji="0" lang="de-DE" altLang="de-DE" sz="1400" b="0" i="0" u="sng"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34" name="Geschweifte Klammer links 33">
              <a:extLst>
                <a:ext uri="{FF2B5EF4-FFF2-40B4-BE49-F238E27FC236}">
                  <a16:creationId xmlns:a16="http://schemas.microsoft.com/office/drawing/2014/main" id="{E8AD0951-3E11-4ED2-9E1E-808B1EE5705A}"/>
                </a:ext>
              </a:extLst>
            </p:cNvPr>
            <p:cNvSpPr/>
            <p:nvPr/>
          </p:nvSpPr>
          <p:spPr>
            <a:xfrm rot="5400000">
              <a:off x="8187321" y="3730310"/>
              <a:ext cx="146089" cy="1826063"/>
            </a:xfrm>
            <a:prstGeom prst="leftBrace">
              <a:avLst/>
            </a:prstGeom>
            <a:noFill/>
            <a:ln w="9525" cap="flat" cmpd="sng" algn="ctr">
              <a:solidFill>
                <a:srgbClr val="000000"/>
              </a:solid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latin typeface="Arial"/>
                <a:ea typeface="+mn-ea"/>
                <a:cs typeface="+mn-cs"/>
              </a:endParaRPr>
            </a:p>
          </p:txBody>
        </p:sp>
        <p:sp>
          <p:nvSpPr>
            <p:cNvPr id="35" name="Geschweifte Klammer links 34">
              <a:extLst>
                <a:ext uri="{FF2B5EF4-FFF2-40B4-BE49-F238E27FC236}">
                  <a16:creationId xmlns:a16="http://schemas.microsoft.com/office/drawing/2014/main" id="{2E4DD069-B70B-437E-A5F0-B4D8BF08E184}"/>
                </a:ext>
              </a:extLst>
            </p:cNvPr>
            <p:cNvSpPr/>
            <p:nvPr/>
          </p:nvSpPr>
          <p:spPr>
            <a:xfrm rot="5400000">
              <a:off x="6227977" y="3730310"/>
              <a:ext cx="146089" cy="1826063"/>
            </a:xfrm>
            <a:prstGeom prst="leftBrace">
              <a:avLst/>
            </a:prstGeom>
            <a:noFill/>
            <a:ln w="9525" cap="flat" cmpd="sng" algn="ctr">
              <a:solidFill>
                <a:srgbClr val="000000"/>
              </a:solid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latin typeface="Arial"/>
                <a:ea typeface="+mn-ea"/>
                <a:cs typeface="+mn-cs"/>
              </a:endParaRPr>
            </a:p>
          </p:txBody>
        </p:sp>
        <p:grpSp>
          <p:nvGrpSpPr>
            <p:cNvPr id="45" name="Gruppieren 44">
              <a:extLst>
                <a:ext uri="{FF2B5EF4-FFF2-40B4-BE49-F238E27FC236}">
                  <a16:creationId xmlns:a16="http://schemas.microsoft.com/office/drawing/2014/main" id="{B00F8C7F-F76F-4A2D-8317-45DA22375F32}"/>
                </a:ext>
              </a:extLst>
            </p:cNvPr>
            <p:cNvGrpSpPr>
              <a:grpSpLocks noChangeAspect="1"/>
            </p:cNvGrpSpPr>
            <p:nvPr/>
          </p:nvGrpSpPr>
          <p:grpSpPr>
            <a:xfrm rot="5400000">
              <a:off x="9215720" y="3309880"/>
              <a:ext cx="339882" cy="164131"/>
              <a:chOff x="8617260" y="686292"/>
              <a:chExt cx="1977774" cy="823669"/>
            </a:xfrm>
          </p:grpSpPr>
          <p:cxnSp>
            <p:nvCxnSpPr>
              <p:cNvPr id="46" name="Gerader Verbinder 45">
                <a:extLst>
                  <a:ext uri="{FF2B5EF4-FFF2-40B4-BE49-F238E27FC236}">
                    <a16:creationId xmlns:a16="http://schemas.microsoft.com/office/drawing/2014/main" id="{8C3569E9-2F37-4FBE-953C-D7F330F8B18B}"/>
                  </a:ext>
                </a:extLst>
              </p:cNvPr>
              <p:cNvCxnSpPr>
                <a:cxnSpLocks/>
              </p:cNvCxnSpPr>
              <p:nvPr/>
            </p:nvCxnSpPr>
            <p:spPr>
              <a:xfrm flipV="1">
                <a:off x="8617260" y="686294"/>
                <a:ext cx="993061" cy="823666"/>
              </a:xfrm>
              <a:prstGeom prst="line">
                <a:avLst/>
              </a:prstGeom>
              <a:ln w="25400">
                <a:solidFill>
                  <a:srgbClr val="5FCD8A"/>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598924D-7EF6-45D0-A9AD-10822E8762E7}"/>
                  </a:ext>
                </a:extLst>
              </p:cNvPr>
              <p:cNvCxnSpPr>
                <a:cxnSpLocks/>
              </p:cNvCxnSpPr>
              <p:nvPr/>
            </p:nvCxnSpPr>
            <p:spPr>
              <a:xfrm>
                <a:off x="9601980" y="686292"/>
                <a:ext cx="993054" cy="823669"/>
              </a:xfrm>
              <a:prstGeom prst="line">
                <a:avLst/>
              </a:prstGeom>
              <a:ln w="25400">
                <a:solidFill>
                  <a:srgbClr val="5FCD8A"/>
                </a:solidFill>
              </a:ln>
            </p:spPr>
            <p:style>
              <a:lnRef idx="1">
                <a:schemeClr val="accent1"/>
              </a:lnRef>
              <a:fillRef idx="0">
                <a:schemeClr val="accent1"/>
              </a:fillRef>
              <a:effectRef idx="0">
                <a:schemeClr val="accent1"/>
              </a:effectRef>
              <a:fontRef idx="minor">
                <a:schemeClr val="tx1"/>
              </a:fontRef>
            </p:style>
          </p:cxnSp>
        </p:grpSp>
        <p:grpSp>
          <p:nvGrpSpPr>
            <p:cNvPr id="48" name="Gruppieren 47">
              <a:extLst>
                <a:ext uri="{FF2B5EF4-FFF2-40B4-BE49-F238E27FC236}">
                  <a16:creationId xmlns:a16="http://schemas.microsoft.com/office/drawing/2014/main" id="{304F80ED-A9D1-4CB1-8DA8-4DBA1B9C116E}"/>
                </a:ext>
              </a:extLst>
            </p:cNvPr>
            <p:cNvGrpSpPr>
              <a:grpSpLocks noChangeAspect="1"/>
            </p:cNvGrpSpPr>
            <p:nvPr/>
          </p:nvGrpSpPr>
          <p:grpSpPr>
            <a:xfrm rot="5400000">
              <a:off x="8926706" y="4026767"/>
              <a:ext cx="892605" cy="194455"/>
              <a:chOff x="8617260" y="686292"/>
              <a:chExt cx="1977774" cy="823669"/>
            </a:xfrm>
          </p:grpSpPr>
          <p:cxnSp>
            <p:nvCxnSpPr>
              <p:cNvPr id="49" name="Gerader Verbinder 48">
                <a:extLst>
                  <a:ext uri="{FF2B5EF4-FFF2-40B4-BE49-F238E27FC236}">
                    <a16:creationId xmlns:a16="http://schemas.microsoft.com/office/drawing/2014/main" id="{101FBBB1-0BC5-49C1-AE40-0B66F88CFBF7}"/>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069D8A61-48E6-415E-A6A9-2F26650A0289}"/>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5560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C105A-4617-40A7-9E52-CE8B1AE65D44}"/>
              </a:ext>
            </a:extLst>
          </p:cNvPr>
          <p:cNvSpPr>
            <a:spLocks noGrp="1"/>
          </p:cNvSpPr>
          <p:nvPr>
            <p:ph type="title"/>
          </p:nvPr>
        </p:nvSpPr>
        <p:spPr/>
        <p:txBody>
          <a:bodyPr/>
          <a:lstStyle/>
          <a:p>
            <a:r>
              <a:rPr lang="de-DE" dirty="0"/>
              <a:t>Herausforderungen für Arbeitgeber </a:t>
            </a:r>
            <a:br>
              <a:rPr lang="de-DE" dirty="0"/>
            </a:br>
            <a:r>
              <a:rPr lang="de-DE" dirty="0"/>
              <a:t>und Arbeitnehmer aktiv angehen</a:t>
            </a:r>
            <a:endParaRPr lang="en-GB" dirty="0"/>
          </a:p>
        </p:txBody>
      </p:sp>
      <p:sp>
        <p:nvSpPr>
          <p:cNvPr id="3" name="Foliennummernplatzhalter 2">
            <a:extLst>
              <a:ext uri="{FF2B5EF4-FFF2-40B4-BE49-F238E27FC236}">
                <a16:creationId xmlns:a16="http://schemas.microsoft.com/office/drawing/2014/main" id="{05D85737-0868-4BA9-A81D-C87B70FB577F}"/>
              </a:ext>
            </a:extLst>
          </p:cNvPr>
          <p:cNvSpPr>
            <a:spLocks noGrp="1"/>
          </p:cNvSpPr>
          <p:nvPr>
            <p:ph type="sldNum" sz="quarter" idx="11"/>
          </p:nvPr>
        </p:nvSpPr>
        <p:spPr/>
        <p:txBody>
          <a:bodyPr/>
          <a:lstStyle/>
          <a:p>
            <a:fld id="{56C449F3-BD9D-48DC-BFF1-0F66671DA7C6}" type="slidenum">
              <a:rPr lang="de-DE" smtClean="0"/>
              <a:pPr/>
              <a:t>4</a:t>
            </a:fld>
            <a:endParaRPr lang="de-DE" dirty="0"/>
          </a:p>
        </p:txBody>
      </p:sp>
      <p:sp>
        <p:nvSpPr>
          <p:cNvPr id="4" name="Textplatzhalter 3">
            <a:extLst>
              <a:ext uri="{FF2B5EF4-FFF2-40B4-BE49-F238E27FC236}">
                <a16:creationId xmlns:a16="http://schemas.microsoft.com/office/drawing/2014/main" id="{57EF3DF2-E907-4AC4-8F0A-6D3D99DDFE3C}"/>
              </a:ext>
            </a:extLst>
          </p:cNvPr>
          <p:cNvSpPr>
            <a:spLocks noGrp="1"/>
          </p:cNvSpPr>
          <p:nvPr>
            <p:ph type="body" sz="quarter" idx="12"/>
          </p:nvPr>
        </p:nvSpPr>
        <p:spPr/>
        <p:txBody>
          <a:bodyPr/>
          <a:lstStyle/>
          <a:p>
            <a:r>
              <a:rPr lang="de-DE" dirty="0"/>
              <a:t>Betriebliche Altersversorgung | Arbeitnehmerfinanzierung</a:t>
            </a:r>
          </a:p>
          <a:p>
            <a:endParaRPr lang="en-GB" dirty="0"/>
          </a:p>
        </p:txBody>
      </p:sp>
      <p:sp>
        <p:nvSpPr>
          <p:cNvPr id="46" name="Rechteck 45">
            <a:extLst>
              <a:ext uri="{FF2B5EF4-FFF2-40B4-BE49-F238E27FC236}">
                <a16:creationId xmlns:a16="http://schemas.microsoft.com/office/drawing/2014/main" id="{63CA4FDF-CE3B-43E0-893E-785DDE958008}"/>
              </a:ext>
            </a:extLst>
          </p:cNvPr>
          <p:cNvSpPr/>
          <p:nvPr/>
        </p:nvSpPr>
        <p:spPr>
          <a:xfrm>
            <a:off x="8694072" y="3140632"/>
            <a:ext cx="615930" cy="615636"/>
          </a:xfrm>
          <a:prstGeom prst="rect">
            <a:avLst/>
          </a:prstGeom>
          <a:noFill/>
          <a:ln w="25400" cap="flat" cmpd="sng" algn="ctr">
            <a:noFill/>
            <a:prstDash val="solid"/>
          </a:ln>
          <a:effectLst/>
        </p:spPr>
        <p:txBody>
          <a:bodyPr rtlCol="0" anchor="ct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r>
              <a:rPr kumimoji="0" lang="de-DE" sz="2000" b="1" i="0" u="none" strike="noStrike" kern="0" cap="none" spc="0" normalizeH="0" baseline="0" noProof="0" dirty="0">
                <a:ln>
                  <a:noFill/>
                </a:ln>
                <a:solidFill>
                  <a:srgbClr val="49648C"/>
                </a:solidFill>
                <a:effectLst/>
                <a:uLnTx/>
                <a:uFillTx/>
                <a:latin typeface="Arial"/>
                <a:ea typeface="+mn-ea"/>
                <a:cs typeface="+mn-cs"/>
              </a:rPr>
              <a:t>+</a:t>
            </a:r>
            <a:endParaRPr kumimoji="0" lang="de-DE" sz="2400" b="0" i="0" u="none" strike="noStrike" kern="0" cap="none" spc="0" normalizeH="0" baseline="0" noProof="0" dirty="0">
              <a:ln>
                <a:noFill/>
              </a:ln>
              <a:solidFill>
                <a:srgbClr val="49648C"/>
              </a:solidFill>
              <a:effectLst/>
              <a:uLnTx/>
              <a:uFillTx/>
              <a:latin typeface="Arial"/>
              <a:ea typeface="+mn-ea"/>
              <a:cs typeface="+mn-cs"/>
            </a:endParaRPr>
          </a:p>
        </p:txBody>
      </p:sp>
      <p:sp>
        <p:nvSpPr>
          <p:cNvPr id="47" name="Rechteck 46">
            <a:extLst>
              <a:ext uri="{FF2B5EF4-FFF2-40B4-BE49-F238E27FC236}">
                <a16:creationId xmlns:a16="http://schemas.microsoft.com/office/drawing/2014/main" id="{5BC5F464-8EF7-44A3-9E79-787FBD00520F}"/>
              </a:ext>
            </a:extLst>
          </p:cNvPr>
          <p:cNvSpPr/>
          <p:nvPr/>
        </p:nvSpPr>
        <p:spPr>
          <a:xfrm>
            <a:off x="2898701" y="3140632"/>
            <a:ext cx="615930" cy="615636"/>
          </a:xfrm>
          <a:prstGeom prst="rect">
            <a:avLst/>
          </a:prstGeom>
          <a:noFill/>
          <a:ln w="25400" cap="flat" cmpd="sng" algn="ctr">
            <a:noFill/>
            <a:prstDash val="solid"/>
          </a:ln>
          <a:effectLst/>
        </p:spPr>
        <p:txBody>
          <a:bodyPr rtlCol="0" anchor="ct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r>
              <a:rPr kumimoji="0" lang="de-DE" sz="2000" b="1" i="0" u="none" strike="noStrike" kern="0" cap="none" spc="0" normalizeH="0" baseline="0" noProof="0" dirty="0">
                <a:ln>
                  <a:noFill/>
                </a:ln>
                <a:solidFill>
                  <a:srgbClr val="49648C"/>
                </a:solidFill>
                <a:effectLst/>
                <a:uLnTx/>
                <a:uFillTx/>
                <a:latin typeface="Arial"/>
                <a:ea typeface="+mn-ea"/>
                <a:cs typeface="+mn-cs"/>
              </a:rPr>
              <a:t>+</a:t>
            </a:r>
            <a:endParaRPr kumimoji="0" lang="de-DE" sz="2400" b="0" i="0" u="none" strike="noStrike" kern="0" cap="none" spc="0" normalizeH="0" baseline="0" noProof="0" dirty="0">
              <a:ln>
                <a:noFill/>
              </a:ln>
              <a:solidFill>
                <a:srgbClr val="49648C"/>
              </a:solidFill>
              <a:effectLst/>
              <a:uLnTx/>
              <a:uFillTx/>
              <a:latin typeface="Arial"/>
              <a:ea typeface="+mn-ea"/>
              <a:cs typeface="+mn-cs"/>
            </a:endParaRPr>
          </a:p>
        </p:txBody>
      </p:sp>
      <p:sp>
        <p:nvSpPr>
          <p:cNvPr id="37" name="Inhaltsplatzhalter 6">
            <a:extLst>
              <a:ext uri="{FF2B5EF4-FFF2-40B4-BE49-F238E27FC236}">
                <a16:creationId xmlns:a16="http://schemas.microsoft.com/office/drawing/2014/main" id="{D24938E7-ADE7-41AE-8B4D-C79F49C18456}"/>
              </a:ext>
            </a:extLst>
          </p:cNvPr>
          <p:cNvSpPr txBox="1">
            <a:spLocks/>
          </p:cNvSpPr>
          <p:nvPr/>
        </p:nvSpPr>
        <p:spPr>
          <a:xfrm>
            <a:off x="6572330" y="2051076"/>
            <a:ext cx="4916915" cy="3644040"/>
          </a:xfrm>
          <a:prstGeom prst="rect">
            <a:avLst/>
          </a:prstGeom>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1400" b="0" i="0" u="none" strike="noStrike" kern="1200" cap="none" spc="0" normalizeH="0" baseline="0" noProof="0">
                <a:ln>
                  <a:noFill/>
                </a:ln>
                <a:solidFill>
                  <a:schemeClr val="bg1"/>
                </a:solidFill>
                <a:effectLst/>
                <a:uLnTx/>
                <a:uFillTx/>
                <a:latin typeface="Arial"/>
                <a:ea typeface="+mn-ea"/>
                <a:cs typeface="+mn-cs"/>
              </a:rPr>
              <a:t>Herausforderungen für </a:t>
            </a:r>
            <a:r>
              <a:rPr kumimoji="0" lang="de-DE" sz="1400" b="1" i="0" u="sng" strike="noStrike" kern="1200" cap="none" spc="0" normalizeH="0" baseline="0" noProof="0">
                <a:ln>
                  <a:noFill/>
                </a:ln>
                <a:solidFill>
                  <a:schemeClr val="bg1"/>
                </a:solidFill>
                <a:effectLst/>
                <a:uLnTx/>
                <a:uFillTx/>
                <a:latin typeface="Arial"/>
                <a:ea typeface="+mn-ea"/>
                <a:cs typeface="+mn-cs"/>
              </a:rPr>
              <a:t>Arbeitgeber </a:t>
            </a:r>
            <a:endParaRPr kumimoji="0" lang="de-DE" sz="1400" b="1" i="0" u="sng" strike="noStrike" kern="1200" cap="none" spc="0" normalizeH="0" baseline="0" noProof="0" dirty="0">
              <a:ln>
                <a:noFill/>
              </a:ln>
              <a:solidFill>
                <a:schemeClr val="bg1"/>
              </a:solidFill>
              <a:effectLst/>
              <a:uLnTx/>
              <a:uFillTx/>
              <a:latin typeface="Arial"/>
              <a:ea typeface="+mn-ea"/>
              <a:cs typeface="+mn-cs"/>
            </a:endParaRPr>
          </a:p>
        </p:txBody>
      </p:sp>
      <p:sp>
        <p:nvSpPr>
          <p:cNvPr id="38" name="Rechteck 37">
            <a:extLst>
              <a:ext uri="{FF2B5EF4-FFF2-40B4-BE49-F238E27FC236}">
                <a16:creationId xmlns:a16="http://schemas.microsoft.com/office/drawing/2014/main" id="{514255D5-21E7-441B-B070-456E72085E8E}"/>
              </a:ext>
            </a:extLst>
          </p:cNvPr>
          <p:cNvSpPr/>
          <p:nvPr/>
        </p:nvSpPr>
        <p:spPr>
          <a:xfrm>
            <a:off x="6291502" y="2385414"/>
            <a:ext cx="5421071" cy="827788"/>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400" b="1" i="0" u="none" strike="noStrike" kern="0" cap="none" spc="0" normalizeH="0" baseline="0" noProof="0" dirty="0">
                <a:ln>
                  <a:noFill/>
                </a:ln>
                <a:solidFill>
                  <a:schemeClr val="bg1"/>
                </a:solidFill>
                <a:effectLst/>
                <a:uLnTx/>
                <a:uFillTx/>
                <a:latin typeface="Arial"/>
                <a:ea typeface="+mn-ea"/>
                <a:cs typeface="+mn-cs"/>
              </a:rPr>
              <a:t>Gesetzliche Anforderungen </a:t>
            </a:r>
            <a:br>
              <a:rPr kumimoji="0" lang="de-DE" sz="1400" b="1" i="0" u="none" strike="noStrike" kern="0" cap="none" spc="0" normalizeH="0" baseline="0" noProof="0" dirty="0">
                <a:ln>
                  <a:noFill/>
                </a:ln>
                <a:solidFill>
                  <a:schemeClr val="bg1"/>
                </a:solidFill>
                <a:effectLst/>
                <a:uLnTx/>
                <a:uFillTx/>
                <a:latin typeface="Arial"/>
                <a:ea typeface="+mn-ea"/>
                <a:cs typeface="+mn-cs"/>
              </a:rPr>
            </a:br>
            <a:r>
              <a:rPr kumimoji="0" lang="de-DE" sz="1400" b="1" i="0" u="none" strike="noStrike" kern="0" cap="none" spc="0" normalizeH="0" baseline="0" noProof="0" dirty="0">
                <a:ln>
                  <a:noFill/>
                </a:ln>
                <a:solidFill>
                  <a:schemeClr val="bg1"/>
                </a:solidFill>
                <a:effectLst/>
                <a:uLnTx/>
                <a:uFillTx/>
                <a:latin typeface="Arial"/>
                <a:ea typeface="+mn-ea"/>
                <a:cs typeface="+mn-cs"/>
              </a:rPr>
              <a:t>erfüllen – BRSG </a:t>
            </a:r>
          </a:p>
        </p:txBody>
      </p:sp>
      <p:sp>
        <p:nvSpPr>
          <p:cNvPr id="39" name="Rechteck 38">
            <a:extLst>
              <a:ext uri="{FF2B5EF4-FFF2-40B4-BE49-F238E27FC236}">
                <a16:creationId xmlns:a16="http://schemas.microsoft.com/office/drawing/2014/main" id="{B5E1C200-4C46-43A2-B678-D2B118F253E8}"/>
              </a:ext>
            </a:extLst>
          </p:cNvPr>
          <p:cNvSpPr/>
          <p:nvPr/>
        </p:nvSpPr>
        <p:spPr>
          <a:xfrm>
            <a:off x="6291502" y="3655791"/>
            <a:ext cx="5421071" cy="960320"/>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400" b="1" i="0" u="none" strike="noStrike" kern="0" cap="none" spc="0" normalizeH="0" baseline="0" noProof="0" dirty="0">
                <a:ln>
                  <a:noFill/>
                </a:ln>
                <a:solidFill>
                  <a:schemeClr val="bg1"/>
                </a:solidFill>
                <a:effectLst/>
                <a:uLnTx/>
                <a:uFillTx/>
                <a:latin typeface="Arial"/>
                <a:ea typeface="+mn-ea"/>
                <a:cs typeface="+mn-cs"/>
              </a:rPr>
              <a:t>Fluktuation von Fach- und</a:t>
            </a:r>
            <a:br>
              <a:rPr kumimoji="0" lang="de-DE" sz="1400" b="1" i="0" u="none" strike="noStrike" kern="0" cap="none" spc="0" normalizeH="0" baseline="0" noProof="0" dirty="0">
                <a:ln>
                  <a:noFill/>
                </a:ln>
                <a:solidFill>
                  <a:schemeClr val="bg1"/>
                </a:solidFill>
                <a:effectLst/>
                <a:uLnTx/>
                <a:uFillTx/>
                <a:latin typeface="Arial"/>
                <a:ea typeface="+mn-ea"/>
                <a:cs typeface="+mn-cs"/>
              </a:rPr>
            </a:br>
            <a:r>
              <a:rPr kumimoji="0" lang="de-DE" sz="1400" b="1" i="0" u="none" strike="noStrike" kern="0" cap="none" spc="0" normalizeH="0" baseline="0" noProof="0" dirty="0">
                <a:ln>
                  <a:noFill/>
                </a:ln>
                <a:solidFill>
                  <a:schemeClr val="bg1"/>
                </a:solidFill>
                <a:effectLst/>
                <a:uLnTx/>
                <a:uFillTx/>
                <a:latin typeface="Arial"/>
                <a:ea typeface="+mn-ea"/>
                <a:cs typeface="+mn-cs"/>
              </a:rPr>
              <a:t>Führungskräften</a:t>
            </a:r>
          </a:p>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200" b="0" i="0" u="none" strike="noStrike" kern="0" cap="none" spc="0" normalizeH="0" baseline="0" noProof="0" dirty="0">
                <a:ln>
                  <a:noFill/>
                </a:ln>
                <a:solidFill>
                  <a:schemeClr val="bg1"/>
                </a:solidFill>
                <a:effectLst/>
                <a:uLnTx/>
                <a:uFillTx/>
                <a:latin typeface="Arial"/>
                <a:ea typeface="+mn-ea"/>
                <a:cs typeface="+mn-cs"/>
              </a:rPr>
              <a:t>Arbeitgeber müssen heute mehr bieten, um </a:t>
            </a:r>
            <a:br>
              <a:rPr kumimoji="0" lang="de-DE" sz="1200" b="0" i="0" u="none" strike="noStrike" kern="0" cap="none" spc="0" normalizeH="0" baseline="0" noProof="0" dirty="0">
                <a:ln>
                  <a:noFill/>
                </a:ln>
                <a:solidFill>
                  <a:schemeClr val="bg1"/>
                </a:solidFill>
                <a:effectLst/>
                <a:uLnTx/>
                <a:uFillTx/>
                <a:latin typeface="Arial"/>
                <a:ea typeface="+mn-ea"/>
                <a:cs typeface="+mn-cs"/>
              </a:rPr>
            </a:br>
            <a:r>
              <a:rPr kumimoji="0" lang="de-DE" sz="1200" b="0" i="0" u="none" strike="noStrike" kern="0" cap="none" spc="0" normalizeH="0" baseline="0" noProof="0" dirty="0">
                <a:ln>
                  <a:noFill/>
                </a:ln>
                <a:solidFill>
                  <a:schemeClr val="bg1"/>
                </a:solidFill>
                <a:effectLst/>
                <a:uLnTx/>
                <a:uFillTx/>
                <a:latin typeface="Arial"/>
                <a:ea typeface="+mn-ea"/>
                <a:cs typeface="+mn-cs"/>
              </a:rPr>
              <a:t>qualifizierte Mitarbeiter zu finden und zu binden.</a:t>
            </a:r>
            <a:endParaRPr kumimoji="0" lang="de-DE" sz="1100" b="0" i="0" u="none" strike="noStrike" kern="0" cap="none" spc="0" normalizeH="0" baseline="0" noProof="0" dirty="0">
              <a:ln>
                <a:noFill/>
              </a:ln>
              <a:solidFill>
                <a:schemeClr val="bg1"/>
              </a:solidFill>
              <a:effectLst/>
              <a:uLnTx/>
              <a:uFillTx/>
              <a:latin typeface="Arial"/>
              <a:ea typeface="+mn-ea"/>
              <a:cs typeface="+mn-cs"/>
            </a:endParaRPr>
          </a:p>
        </p:txBody>
      </p:sp>
      <p:sp>
        <p:nvSpPr>
          <p:cNvPr id="40" name="Rechteck 39">
            <a:extLst>
              <a:ext uri="{FF2B5EF4-FFF2-40B4-BE49-F238E27FC236}">
                <a16:creationId xmlns:a16="http://schemas.microsoft.com/office/drawing/2014/main" id="{84098EB6-E5B5-4356-9764-0C1C9F7C531F}"/>
              </a:ext>
            </a:extLst>
          </p:cNvPr>
          <p:cNvSpPr/>
          <p:nvPr/>
        </p:nvSpPr>
        <p:spPr>
          <a:xfrm>
            <a:off x="6291502" y="5035746"/>
            <a:ext cx="5421071" cy="1130104"/>
          </a:xfrm>
          <a:prstGeom prst="rect">
            <a:avLst/>
          </a:prstGeom>
          <a:solidFill>
            <a:schemeClr val="accent6"/>
          </a:solidFill>
          <a:ln w="25400" cap="flat" cmpd="sng" algn="ctr">
            <a:noFill/>
            <a:prstDash val="solid"/>
          </a:ln>
          <a:effectLst/>
        </p:spPr>
        <p:txBody>
          <a:bodyPr lIns="1080000" rtlCol="0" anchor="ctr"/>
          <a:lstStyle/>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400" b="1" i="0" u="none" strike="noStrike" kern="0" cap="none" spc="0" normalizeH="0" baseline="0" noProof="0" dirty="0">
                <a:ln>
                  <a:noFill/>
                </a:ln>
                <a:solidFill>
                  <a:schemeClr val="bg1"/>
                </a:solidFill>
                <a:effectLst/>
                <a:uLnTx/>
                <a:uFillTx/>
                <a:latin typeface="Arial"/>
                <a:ea typeface="+mn-ea"/>
                <a:cs typeface="+mn-cs"/>
              </a:rPr>
              <a:t>Betriebliche Altersversorgung wird für Unternehmen immer wichtiger, weil …</a:t>
            </a:r>
          </a:p>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200" b="0" i="0" u="none" strike="noStrike" kern="0" cap="none" spc="0" normalizeH="0" baseline="0" noProof="0" dirty="0">
                <a:ln>
                  <a:noFill/>
                </a:ln>
                <a:solidFill>
                  <a:schemeClr val="bg1"/>
                </a:solidFill>
                <a:effectLst/>
                <a:uLnTx/>
                <a:uFillTx/>
                <a:latin typeface="Arial"/>
                <a:ea typeface="+mn-ea"/>
                <a:cs typeface="+mn-cs"/>
              </a:rPr>
              <a:t>… sie Mitarbeiter bindet, motiviert und das Unternehmen als Ganzes stärkt.</a:t>
            </a:r>
            <a:endParaRPr kumimoji="0" lang="de-DE" sz="1100" b="0" i="0" u="none" strike="noStrike" kern="0" cap="none" spc="0" normalizeH="0" baseline="0" noProof="0" dirty="0">
              <a:ln>
                <a:noFill/>
              </a:ln>
              <a:solidFill>
                <a:schemeClr val="bg1"/>
              </a:solidFill>
              <a:effectLst/>
              <a:uLnTx/>
              <a:uFillTx/>
              <a:latin typeface="Arial"/>
              <a:ea typeface="+mn-ea"/>
              <a:cs typeface="+mn-cs"/>
            </a:endParaRPr>
          </a:p>
        </p:txBody>
      </p:sp>
      <p:sp>
        <p:nvSpPr>
          <p:cNvPr id="41" name="Rechteck 40">
            <a:extLst>
              <a:ext uri="{FF2B5EF4-FFF2-40B4-BE49-F238E27FC236}">
                <a16:creationId xmlns:a16="http://schemas.microsoft.com/office/drawing/2014/main" id="{DA596837-5CB5-4227-BC9D-A1D63D1F5ED7}"/>
              </a:ext>
            </a:extLst>
          </p:cNvPr>
          <p:cNvSpPr/>
          <p:nvPr/>
        </p:nvSpPr>
        <p:spPr>
          <a:xfrm>
            <a:off x="479425" y="2402660"/>
            <a:ext cx="5484166" cy="827788"/>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400" b="1" i="0" u="none" strike="noStrike" kern="0" cap="none" spc="0" normalizeH="0" baseline="0" noProof="0" dirty="0">
                <a:ln>
                  <a:noFill/>
                </a:ln>
                <a:solidFill>
                  <a:schemeClr val="bg1"/>
                </a:solidFill>
                <a:effectLst/>
                <a:uLnTx/>
                <a:uFillTx/>
                <a:latin typeface="Arial"/>
                <a:ea typeface="+mn-ea"/>
                <a:cs typeface="+mn-cs"/>
              </a:rPr>
              <a:t>Hohe Versorgungslücke</a:t>
            </a:r>
          </a:p>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200" b="0" i="0" u="none" strike="noStrike" kern="0" cap="none" spc="0" normalizeH="0" baseline="0" noProof="0" dirty="0">
                <a:ln>
                  <a:noFill/>
                </a:ln>
                <a:solidFill>
                  <a:schemeClr val="bg1"/>
                </a:solidFill>
                <a:effectLst/>
                <a:uLnTx/>
                <a:uFillTx/>
                <a:latin typeface="Arial"/>
                <a:ea typeface="+mn-ea"/>
                <a:cs typeface="+mn-cs"/>
              </a:rPr>
              <a:t>Die gesetzliche Rente bietet nur</a:t>
            </a:r>
            <a:br>
              <a:rPr kumimoji="0" lang="de-DE" sz="1200" b="0" i="0" u="none" strike="noStrike" kern="0" cap="none" spc="0" normalizeH="0" baseline="0" noProof="0" dirty="0">
                <a:ln>
                  <a:noFill/>
                </a:ln>
                <a:solidFill>
                  <a:schemeClr val="bg1"/>
                </a:solidFill>
                <a:effectLst/>
                <a:uLnTx/>
                <a:uFillTx/>
                <a:latin typeface="Arial"/>
                <a:ea typeface="+mn-ea"/>
                <a:cs typeface="+mn-cs"/>
              </a:rPr>
            </a:br>
            <a:r>
              <a:rPr kumimoji="0" lang="de-DE" sz="1200" b="0" i="0" u="none" strike="noStrike" kern="0" cap="none" spc="0" normalizeH="0" baseline="0" noProof="0" dirty="0">
                <a:ln>
                  <a:noFill/>
                </a:ln>
                <a:solidFill>
                  <a:schemeClr val="bg1"/>
                </a:solidFill>
                <a:effectLst/>
                <a:uLnTx/>
                <a:uFillTx/>
                <a:latin typeface="Arial"/>
                <a:ea typeface="+mn-ea"/>
                <a:cs typeface="+mn-cs"/>
              </a:rPr>
              <a:t>noch eine Grundversorgung.</a:t>
            </a:r>
            <a:endParaRPr kumimoji="0" lang="de-DE" sz="1100" b="0" i="0" u="none" strike="noStrike" kern="0" cap="none" spc="0" normalizeH="0" baseline="0" noProof="0" dirty="0">
              <a:ln>
                <a:noFill/>
              </a:ln>
              <a:solidFill>
                <a:schemeClr val="bg1"/>
              </a:solidFill>
              <a:effectLst/>
              <a:uLnTx/>
              <a:uFillTx/>
              <a:latin typeface="Arial"/>
              <a:ea typeface="+mn-ea"/>
              <a:cs typeface="+mn-cs"/>
            </a:endParaRPr>
          </a:p>
        </p:txBody>
      </p:sp>
      <p:sp>
        <p:nvSpPr>
          <p:cNvPr id="42" name="Rechteck 41">
            <a:extLst>
              <a:ext uri="{FF2B5EF4-FFF2-40B4-BE49-F238E27FC236}">
                <a16:creationId xmlns:a16="http://schemas.microsoft.com/office/drawing/2014/main" id="{371A0340-3E2F-4E63-8031-AEAE19BE95EE}"/>
              </a:ext>
            </a:extLst>
          </p:cNvPr>
          <p:cNvSpPr/>
          <p:nvPr/>
        </p:nvSpPr>
        <p:spPr>
          <a:xfrm>
            <a:off x="479425" y="3673037"/>
            <a:ext cx="5484166" cy="960320"/>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400" b="1" i="0" u="none" strike="noStrike" kern="0" cap="none" spc="0" normalizeH="0" baseline="0" noProof="0" dirty="0">
                <a:ln>
                  <a:noFill/>
                </a:ln>
                <a:solidFill>
                  <a:schemeClr val="bg1"/>
                </a:solidFill>
                <a:effectLst/>
                <a:uLnTx/>
                <a:uFillTx/>
                <a:latin typeface="Arial"/>
                <a:ea typeface="+mn-ea"/>
                <a:cs typeface="+mn-cs"/>
              </a:rPr>
              <a:t>Niedrige Zinsen</a:t>
            </a:r>
          </a:p>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200" b="0" i="0" u="none" strike="noStrike" kern="0" cap="none" spc="0" normalizeH="0" baseline="0" noProof="0" dirty="0">
                <a:ln>
                  <a:noFill/>
                </a:ln>
                <a:solidFill>
                  <a:schemeClr val="bg1"/>
                </a:solidFill>
                <a:effectLst/>
                <a:uLnTx/>
                <a:uFillTx/>
                <a:latin typeface="Arial"/>
                <a:ea typeface="+mn-ea"/>
                <a:cs typeface="+mn-cs"/>
              </a:rPr>
              <a:t>Alternative Vorsorgekonzepte</a:t>
            </a:r>
            <a:br>
              <a:rPr kumimoji="0" lang="de-DE" sz="1200" b="0" i="0" u="none" strike="noStrike" kern="0" cap="none" spc="0" normalizeH="0" baseline="0" noProof="0" dirty="0">
                <a:ln>
                  <a:noFill/>
                </a:ln>
                <a:solidFill>
                  <a:schemeClr val="bg1"/>
                </a:solidFill>
                <a:effectLst/>
                <a:uLnTx/>
                <a:uFillTx/>
                <a:latin typeface="Arial"/>
                <a:ea typeface="+mn-ea"/>
                <a:cs typeface="+mn-cs"/>
              </a:rPr>
            </a:br>
            <a:r>
              <a:rPr kumimoji="0" lang="de-DE" sz="1200" b="0" i="0" u="none" strike="noStrike" kern="0" cap="none" spc="0" normalizeH="0" baseline="0" noProof="0" dirty="0">
                <a:ln>
                  <a:noFill/>
                </a:ln>
                <a:solidFill>
                  <a:schemeClr val="bg1"/>
                </a:solidFill>
                <a:effectLst/>
                <a:uLnTx/>
                <a:uFillTx/>
                <a:latin typeface="Arial"/>
                <a:ea typeface="+mn-ea"/>
                <a:cs typeface="+mn-cs"/>
              </a:rPr>
              <a:t>sind zwingend erforderlich.</a:t>
            </a:r>
            <a:endParaRPr kumimoji="0" lang="de-DE" sz="1100" b="0" i="0" u="none" strike="noStrike" kern="0" cap="none" spc="0" normalizeH="0" baseline="0" noProof="0" dirty="0">
              <a:ln>
                <a:noFill/>
              </a:ln>
              <a:solidFill>
                <a:schemeClr val="bg1"/>
              </a:solidFill>
              <a:effectLst/>
              <a:uLnTx/>
              <a:uFillTx/>
              <a:latin typeface="Arial"/>
              <a:ea typeface="+mn-ea"/>
              <a:cs typeface="+mn-cs"/>
            </a:endParaRPr>
          </a:p>
        </p:txBody>
      </p:sp>
      <p:sp>
        <p:nvSpPr>
          <p:cNvPr id="43" name="Rechteck 42">
            <a:extLst>
              <a:ext uri="{FF2B5EF4-FFF2-40B4-BE49-F238E27FC236}">
                <a16:creationId xmlns:a16="http://schemas.microsoft.com/office/drawing/2014/main" id="{2B5D2679-DA50-4236-A54C-859C3C56123E}"/>
              </a:ext>
            </a:extLst>
          </p:cNvPr>
          <p:cNvSpPr/>
          <p:nvPr/>
        </p:nvSpPr>
        <p:spPr>
          <a:xfrm>
            <a:off x="479425" y="5035746"/>
            <a:ext cx="5484166" cy="1130104"/>
          </a:xfrm>
          <a:prstGeom prst="rect">
            <a:avLst/>
          </a:prstGeom>
          <a:solidFill>
            <a:schemeClr val="accent6"/>
          </a:solidFill>
          <a:ln w="25400" cap="flat" cmpd="sng" algn="ctr">
            <a:noFill/>
            <a:prstDash val="solid"/>
          </a:ln>
          <a:effectLst/>
        </p:spPr>
        <p:txBody>
          <a:bodyPr lIns="1080000" rtlCol="0" anchor="ctr"/>
          <a:lstStyle/>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400" b="1" i="0" u="none" strike="noStrike" kern="0" cap="none" spc="0" normalizeH="0" baseline="0" noProof="0" dirty="0">
                <a:ln>
                  <a:noFill/>
                </a:ln>
                <a:solidFill>
                  <a:schemeClr val="bg1"/>
                </a:solidFill>
                <a:effectLst/>
                <a:uLnTx/>
                <a:uFillTx/>
                <a:latin typeface="Arial"/>
                <a:ea typeface="+mn-ea"/>
                <a:cs typeface="+mn-cs"/>
              </a:rPr>
              <a:t>Betriebliche Altersversorgung wird für Arbeitnehmer immer wichtiger, weil …</a:t>
            </a:r>
          </a:p>
          <a:p>
            <a:pPr marL="0" marR="0" lvl="0" indent="0" algn="ctr" defTabSz="1218682" eaLnBrk="1" fontAlgn="base" latinLnBrk="0" hangingPunct="1">
              <a:lnSpc>
                <a:spcPct val="100000"/>
              </a:lnSpc>
              <a:spcBef>
                <a:spcPts val="300"/>
              </a:spcBef>
              <a:spcAft>
                <a:spcPts val="0"/>
              </a:spcAft>
              <a:buClr>
                <a:srgbClr val="5F5F5F"/>
              </a:buClr>
              <a:buSzTx/>
              <a:buFont typeface="Wingdings" pitchFamily="2" charset="2"/>
              <a:buNone/>
              <a:tabLst/>
              <a:defRPr/>
            </a:pPr>
            <a:r>
              <a:rPr kumimoji="0" lang="de-DE" sz="1200" b="0" i="0" u="none" strike="noStrike" kern="0" cap="none" spc="0" normalizeH="0" baseline="0" noProof="0" dirty="0">
                <a:ln>
                  <a:noFill/>
                </a:ln>
                <a:solidFill>
                  <a:schemeClr val="bg1"/>
                </a:solidFill>
                <a:effectLst/>
                <a:uLnTx/>
                <a:uFillTx/>
                <a:latin typeface="Arial"/>
                <a:ea typeface="+mn-ea"/>
                <a:cs typeface="+mn-cs"/>
              </a:rPr>
              <a:t>… sie für einen gesicherten Ruhestand eine attraktive und effektive Lösung ist.</a:t>
            </a:r>
            <a:endParaRPr kumimoji="0" lang="de-DE" sz="1100" b="0" i="0" u="none" strike="noStrike" kern="0" cap="none" spc="0" normalizeH="0" baseline="0" noProof="0" dirty="0">
              <a:ln>
                <a:noFill/>
              </a:ln>
              <a:solidFill>
                <a:schemeClr val="bg1"/>
              </a:solidFill>
              <a:effectLst/>
              <a:uLnTx/>
              <a:uFillTx/>
              <a:latin typeface="Arial"/>
              <a:ea typeface="+mn-ea"/>
              <a:cs typeface="+mn-cs"/>
            </a:endParaRPr>
          </a:p>
        </p:txBody>
      </p:sp>
      <p:sp>
        <p:nvSpPr>
          <p:cNvPr id="48" name="Inhaltsplatzhalter 6">
            <a:extLst>
              <a:ext uri="{FF2B5EF4-FFF2-40B4-BE49-F238E27FC236}">
                <a16:creationId xmlns:a16="http://schemas.microsoft.com/office/drawing/2014/main" id="{924641EF-B641-4737-A9D5-2C728BB717B0}"/>
              </a:ext>
            </a:extLst>
          </p:cNvPr>
          <p:cNvSpPr txBox="1">
            <a:spLocks/>
          </p:cNvSpPr>
          <p:nvPr/>
        </p:nvSpPr>
        <p:spPr>
          <a:xfrm>
            <a:off x="748209" y="1955221"/>
            <a:ext cx="4916915" cy="3644040"/>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Herausforderungen für </a:t>
            </a:r>
            <a:r>
              <a:rPr kumimoji="0" lang="de-DE" sz="1400" b="1"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Arbeitnehmer</a:t>
            </a:r>
          </a:p>
        </p:txBody>
      </p:sp>
      <p:pic>
        <p:nvPicPr>
          <p:cNvPr id="49" name="Picture 2" descr="C:\Users\maxime.bürger\Desktop\Bild_1.png">
            <a:extLst>
              <a:ext uri="{FF2B5EF4-FFF2-40B4-BE49-F238E27FC236}">
                <a16:creationId xmlns:a16="http://schemas.microsoft.com/office/drawing/2014/main" id="{845DA64B-05B3-4D87-ACC9-FF635E8F692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28661" y="5076651"/>
            <a:ext cx="1033468" cy="103346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C:\Users\maxime.bürger\Desktop\Bild_2.jpg">
            <a:extLst>
              <a:ext uri="{FF2B5EF4-FFF2-40B4-BE49-F238E27FC236}">
                <a16:creationId xmlns:a16="http://schemas.microsoft.com/office/drawing/2014/main" id="{BAAB4EDE-C98D-4C83-931E-BAF6C68401B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1583" y="5076651"/>
            <a:ext cx="1033468" cy="1033468"/>
          </a:xfrm>
          <a:prstGeom prst="ellipse">
            <a:avLst/>
          </a:prstGeom>
          <a:noFill/>
          <a:extLst>
            <a:ext uri="{909E8E84-426E-40DD-AFC4-6F175D3DCCD1}">
              <a14:hiddenFill xmlns:a14="http://schemas.microsoft.com/office/drawing/2010/main">
                <a:solidFill>
                  <a:srgbClr val="FFFFFF"/>
                </a:solidFill>
              </a14:hiddenFill>
            </a:ext>
          </a:extLst>
        </p:spPr>
      </p:pic>
      <p:grpSp>
        <p:nvGrpSpPr>
          <p:cNvPr id="51" name="Group 10">
            <a:extLst>
              <a:ext uri="{FF2B5EF4-FFF2-40B4-BE49-F238E27FC236}">
                <a16:creationId xmlns:a16="http://schemas.microsoft.com/office/drawing/2014/main" id="{0EEDA2B2-807C-44D1-B306-61ACE8BC222A}"/>
              </a:ext>
            </a:extLst>
          </p:cNvPr>
          <p:cNvGrpSpPr>
            <a:grpSpLocks noChangeAspect="1"/>
          </p:cNvGrpSpPr>
          <p:nvPr/>
        </p:nvGrpSpPr>
        <p:grpSpPr bwMode="auto">
          <a:xfrm>
            <a:off x="651592" y="2520125"/>
            <a:ext cx="539750" cy="539750"/>
            <a:chOff x="-1802" y="2762"/>
            <a:chExt cx="340" cy="340"/>
          </a:xfrm>
        </p:grpSpPr>
        <p:sp>
          <p:nvSpPr>
            <p:cNvPr id="52" name="Freeform 12">
              <a:extLst>
                <a:ext uri="{FF2B5EF4-FFF2-40B4-BE49-F238E27FC236}">
                  <a16:creationId xmlns:a16="http://schemas.microsoft.com/office/drawing/2014/main" id="{493D18FC-8F45-4444-BB7F-2B99690CDBA6}"/>
                </a:ext>
              </a:extLst>
            </p:cNvPr>
            <p:cNvSpPr>
              <a:spLocks/>
            </p:cNvSpPr>
            <p:nvPr/>
          </p:nvSpPr>
          <p:spPr bwMode="auto">
            <a:xfrm>
              <a:off x="-1802" y="2762"/>
              <a:ext cx="340" cy="340"/>
            </a:xfrm>
            <a:custGeom>
              <a:avLst/>
              <a:gdLst>
                <a:gd name="T0" fmla="*/ 1809 w 3401"/>
                <a:gd name="T1" fmla="*/ 3 h 3401"/>
                <a:gd name="T2" fmla="*/ 2018 w 3401"/>
                <a:gd name="T3" fmla="*/ 29 h 3401"/>
                <a:gd name="T4" fmla="*/ 2219 w 3401"/>
                <a:gd name="T5" fmla="*/ 80 h 3401"/>
                <a:gd name="T6" fmla="*/ 2409 w 3401"/>
                <a:gd name="T7" fmla="*/ 154 h 3401"/>
                <a:gd name="T8" fmla="*/ 2588 w 3401"/>
                <a:gd name="T9" fmla="*/ 249 h 3401"/>
                <a:gd name="T10" fmla="*/ 2753 w 3401"/>
                <a:gd name="T11" fmla="*/ 364 h 3401"/>
                <a:gd name="T12" fmla="*/ 2903 w 3401"/>
                <a:gd name="T13" fmla="*/ 498 h 3401"/>
                <a:gd name="T14" fmla="*/ 3037 w 3401"/>
                <a:gd name="T15" fmla="*/ 648 h 3401"/>
                <a:gd name="T16" fmla="*/ 3152 w 3401"/>
                <a:gd name="T17" fmla="*/ 813 h 3401"/>
                <a:gd name="T18" fmla="*/ 3247 w 3401"/>
                <a:gd name="T19" fmla="*/ 992 h 3401"/>
                <a:gd name="T20" fmla="*/ 3321 w 3401"/>
                <a:gd name="T21" fmla="*/ 1182 h 3401"/>
                <a:gd name="T22" fmla="*/ 3372 w 3401"/>
                <a:gd name="T23" fmla="*/ 1383 h 3401"/>
                <a:gd name="T24" fmla="*/ 3398 w 3401"/>
                <a:gd name="T25" fmla="*/ 1592 h 3401"/>
                <a:gd name="T26" fmla="*/ 3398 w 3401"/>
                <a:gd name="T27" fmla="*/ 1808 h 3401"/>
                <a:gd name="T28" fmla="*/ 3372 w 3401"/>
                <a:gd name="T29" fmla="*/ 2018 h 3401"/>
                <a:gd name="T30" fmla="*/ 3321 w 3401"/>
                <a:gd name="T31" fmla="*/ 2218 h 3401"/>
                <a:gd name="T32" fmla="*/ 3247 w 3401"/>
                <a:gd name="T33" fmla="*/ 2409 h 3401"/>
                <a:gd name="T34" fmla="*/ 3152 w 3401"/>
                <a:gd name="T35" fmla="*/ 2588 h 3401"/>
                <a:gd name="T36" fmla="*/ 3037 w 3401"/>
                <a:gd name="T37" fmla="*/ 2753 h 3401"/>
                <a:gd name="T38" fmla="*/ 2903 w 3401"/>
                <a:gd name="T39" fmla="*/ 2903 h 3401"/>
                <a:gd name="T40" fmla="*/ 2753 w 3401"/>
                <a:gd name="T41" fmla="*/ 3036 h 3401"/>
                <a:gd name="T42" fmla="*/ 2588 w 3401"/>
                <a:gd name="T43" fmla="*/ 3152 h 3401"/>
                <a:gd name="T44" fmla="*/ 2409 w 3401"/>
                <a:gd name="T45" fmla="*/ 3247 h 3401"/>
                <a:gd name="T46" fmla="*/ 2219 w 3401"/>
                <a:gd name="T47" fmla="*/ 3321 h 3401"/>
                <a:gd name="T48" fmla="*/ 2018 w 3401"/>
                <a:gd name="T49" fmla="*/ 3372 h 3401"/>
                <a:gd name="T50" fmla="*/ 1809 w 3401"/>
                <a:gd name="T51" fmla="*/ 3398 h 3401"/>
                <a:gd name="T52" fmla="*/ 1593 w 3401"/>
                <a:gd name="T53" fmla="*/ 3398 h 3401"/>
                <a:gd name="T54" fmla="*/ 1383 w 3401"/>
                <a:gd name="T55" fmla="*/ 3372 h 3401"/>
                <a:gd name="T56" fmla="*/ 1183 w 3401"/>
                <a:gd name="T57" fmla="*/ 3321 h 3401"/>
                <a:gd name="T58" fmla="*/ 992 w 3401"/>
                <a:gd name="T59" fmla="*/ 3247 h 3401"/>
                <a:gd name="T60" fmla="*/ 813 w 3401"/>
                <a:gd name="T61" fmla="*/ 3152 h 3401"/>
                <a:gd name="T62" fmla="*/ 648 w 3401"/>
                <a:gd name="T63" fmla="*/ 3036 h 3401"/>
                <a:gd name="T64" fmla="*/ 498 w 3401"/>
                <a:gd name="T65" fmla="*/ 2903 h 3401"/>
                <a:gd name="T66" fmla="*/ 365 w 3401"/>
                <a:gd name="T67" fmla="*/ 2753 h 3401"/>
                <a:gd name="T68" fmla="*/ 249 w 3401"/>
                <a:gd name="T69" fmla="*/ 2588 h 3401"/>
                <a:gd name="T70" fmla="*/ 154 w 3401"/>
                <a:gd name="T71" fmla="*/ 2409 h 3401"/>
                <a:gd name="T72" fmla="*/ 80 w 3401"/>
                <a:gd name="T73" fmla="*/ 2218 h 3401"/>
                <a:gd name="T74" fmla="*/ 29 w 3401"/>
                <a:gd name="T75" fmla="*/ 2018 h 3401"/>
                <a:gd name="T76" fmla="*/ 3 w 3401"/>
                <a:gd name="T77" fmla="*/ 1808 h 3401"/>
                <a:gd name="T78" fmla="*/ 3 w 3401"/>
                <a:gd name="T79" fmla="*/ 1592 h 3401"/>
                <a:gd name="T80" fmla="*/ 29 w 3401"/>
                <a:gd name="T81" fmla="*/ 1383 h 3401"/>
                <a:gd name="T82" fmla="*/ 80 w 3401"/>
                <a:gd name="T83" fmla="*/ 1182 h 3401"/>
                <a:gd name="T84" fmla="*/ 154 w 3401"/>
                <a:gd name="T85" fmla="*/ 992 h 3401"/>
                <a:gd name="T86" fmla="*/ 249 w 3401"/>
                <a:gd name="T87" fmla="*/ 813 h 3401"/>
                <a:gd name="T88" fmla="*/ 365 w 3401"/>
                <a:gd name="T89" fmla="*/ 648 h 3401"/>
                <a:gd name="T90" fmla="*/ 498 w 3401"/>
                <a:gd name="T91" fmla="*/ 498 h 3401"/>
                <a:gd name="T92" fmla="*/ 648 w 3401"/>
                <a:gd name="T93" fmla="*/ 364 h 3401"/>
                <a:gd name="T94" fmla="*/ 813 w 3401"/>
                <a:gd name="T95" fmla="*/ 249 h 3401"/>
                <a:gd name="T96" fmla="*/ 992 w 3401"/>
                <a:gd name="T97" fmla="*/ 154 h 3401"/>
                <a:gd name="T98" fmla="*/ 1183 w 3401"/>
                <a:gd name="T99" fmla="*/ 80 h 3401"/>
                <a:gd name="T100" fmla="*/ 1383 w 3401"/>
                <a:gd name="T101" fmla="*/ 29 h 3401"/>
                <a:gd name="T102" fmla="*/ 1593 w 3401"/>
                <a:gd name="T103" fmla="*/ 3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1" h="3401">
                  <a:moveTo>
                    <a:pt x="1701" y="0"/>
                  </a:moveTo>
                  <a:lnTo>
                    <a:pt x="1809" y="3"/>
                  </a:lnTo>
                  <a:lnTo>
                    <a:pt x="1914" y="13"/>
                  </a:lnTo>
                  <a:lnTo>
                    <a:pt x="2018" y="29"/>
                  </a:lnTo>
                  <a:lnTo>
                    <a:pt x="2119" y="52"/>
                  </a:lnTo>
                  <a:lnTo>
                    <a:pt x="2219" y="80"/>
                  </a:lnTo>
                  <a:lnTo>
                    <a:pt x="2315" y="114"/>
                  </a:lnTo>
                  <a:lnTo>
                    <a:pt x="2409" y="154"/>
                  </a:lnTo>
                  <a:lnTo>
                    <a:pt x="2501" y="199"/>
                  </a:lnTo>
                  <a:lnTo>
                    <a:pt x="2588" y="249"/>
                  </a:lnTo>
                  <a:lnTo>
                    <a:pt x="2673" y="304"/>
                  </a:lnTo>
                  <a:lnTo>
                    <a:pt x="2753" y="364"/>
                  </a:lnTo>
                  <a:lnTo>
                    <a:pt x="2830" y="429"/>
                  </a:lnTo>
                  <a:lnTo>
                    <a:pt x="2903" y="498"/>
                  </a:lnTo>
                  <a:lnTo>
                    <a:pt x="2972" y="571"/>
                  </a:lnTo>
                  <a:lnTo>
                    <a:pt x="3037" y="648"/>
                  </a:lnTo>
                  <a:lnTo>
                    <a:pt x="3097" y="728"/>
                  </a:lnTo>
                  <a:lnTo>
                    <a:pt x="3152" y="813"/>
                  </a:lnTo>
                  <a:lnTo>
                    <a:pt x="3202" y="900"/>
                  </a:lnTo>
                  <a:lnTo>
                    <a:pt x="3247" y="992"/>
                  </a:lnTo>
                  <a:lnTo>
                    <a:pt x="3287" y="1086"/>
                  </a:lnTo>
                  <a:lnTo>
                    <a:pt x="3321" y="1182"/>
                  </a:lnTo>
                  <a:lnTo>
                    <a:pt x="3349" y="1282"/>
                  </a:lnTo>
                  <a:lnTo>
                    <a:pt x="3372" y="1383"/>
                  </a:lnTo>
                  <a:lnTo>
                    <a:pt x="3388" y="1487"/>
                  </a:lnTo>
                  <a:lnTo>
                    <a:pt x="3398" y="1592"/>
                  </a:lnTo>
                  <a:lnTo>
                    <a:pt x="3401" y="1700"/>
                  </a:lnTo>
                  <a:lnTo>
                    <a:pt x="3398" y="1808"/>
                  </a:lnTo>
                  <a:lnTo>
                    <a:pt x="3388" y="1913"/>
                  </a:lnTo>
                  <a:lnTo>
                    <a:pt x="3372" y="2018"/>
                  </a:lnTo>
                  <a:lnTo>
                    <a:pt x="3349" y="2119"/>
                  </a:lnTo>
                  <a:lnTo>
                    <a:pt x="3321" y="2218"/>
                  </a:lnTo>
                  <a:lnTo>
                    <a:pt x="3287" y="2315"/>
                  </a:lnTo>
                  <a:lnTo>
                    <a:pt x="3247" y="2409"/>
                  </a:lnTo>
                  <a:lnTo>
                    <a:pt x="3202" y="2499"/>
                  </a:lnTo>
                  <a:lnTo>
                    <a:pt x="3152" y="2588"/>
                  </a:lnTo>
                  <a:lnTo>
                    <a:pt x="3097" y="2672"/>
                  </a:lnTo>
                  <a:lnTo>
                    <a:pt x="3037" y="2753"/>
                  </a:lnTo>
                  <a:lnTo>
                    <a:pt x="2972" y="2830"/>
                  </a:lnTo>
                  <a:lnTo>
                    <a:pt x="2903" y="2903"/>
                  </a:lnTo>
                  <a:lnTo>
                    <a:pt x="2830" y="2972"/>
                  </a:lnTo>
                  <a:lnTo>
                    <a:pt x="2753" y="3036"/>
                  </a:lnTo>
                  <a:lnTo>
                    <a:pt x="2673" y="3097"/>
                  </a:lnTo>
                  <a:lnTo>
                    <a:pt x="2588" y="3152"/>
                  </a:lnTo>
                  <a:lnTo>
                    <a:pt x="2501" y="3202"/>
                  </a:lnTo>
                  <a:lnTo>
                    <a:pt x="2409" y="3247"/>
                  </a:lnTo>
                  <a:lnTo>
                    <a:pt x="2315" y="3286"/>
                  </a:lnTo>
                  <a:lnTo>
                    <a:pt x="2219" y="3321"/>
                  </a:lnTo>
                  <a:lnTo>
                    <a:pt x="2119" y="3349"/>
                  </a:lnTo>
                  <a:lnTo>
                    <a:pt x="2018" y="3372"/>
                  </a:lnTo>
                  <a:lnTo>
                    <a:pt x="1914" y="3387"/>
                  </a:lnTo>
                  <a:lnTo>
                    <a:pt x="1809" y="3398"/>
                  </a:lnTo>
                  <a:lnTo>
                    <a:pt x="1701" y="3401"/>
                  </a:lnTo>
                  <a:lnTo>
                    <a:pt x="1593" y="3398"/>
                  </a:lnTo>
                  <a:lnTo>
                    <a:pt x="1488" y="3387"/>
                  </a:lnTo>
                  <a:lnTo>
                    <a:pt x="1383" y="3372"/>
                  </a:lnTo>
                  <a:lnTo>
                    <a:pt x="1282" y="3349"/>
                  </a:lnTo>
                  <a:lnTo>
                    <a:pt x="1183" y="3321"/>
                  </a:lnTo>
                  <a:lnTo>
                    <a:pt x="1086" y="3286"/>
                  </a:lnTo>
                  <a:lnTo>
                    <a:pt x="992" y="3247"/>
                  </a:lnTo>
                  <a:lnTo>
                    <a:pt x="902" y="3202"/>
                  </a:lnTo>
                  <a:lnTo>
                    <a:pt x="813" y="3152"/>
                  </a:lnTo>
                  <a:lnTo>
                    <a:pt x="729" y="3097"/>
                  </a:lnTo>
                  <a:lnTo>
                    <a:pt x="648" y="3036"/>
                  </a:lnTo>
                  <a:lnTo>
                    <a:pt x="571" y="2972"/>
                  </a:lnTo>
                  <a:lnTo>
                    <a:pt x="498" y="2903"/>
                  </a:lnTo>
                  <a:lnTo>
                    <a:pt x="429" y="2830"/>
                  </a:lnTo>
                  <a:lnTo>
                    <a:pt x="365" y="2753"/>
                  </a:lnTo>
                  <a:lnTo>
                    <a:pt x="304" y="2672"/>
                  </a:lnTo>
                  <a:lnTo>
                    <a:pt x="249" y="2588"/>
                  </a:lnTo>
                  <a:lnTo>
                    <a:pt x="199" y="2499"/>
                  </a:lnTo>
                  <a:lnTo>
                    <a:pt x="154" y="2409"/>
                  </a:lnTo>
                  <a:lnTo>
                    <a:pt x="115" y="2315"/>
                  </a:lnTo>
                  <a:lnTo>
                    <a:pt x="80" y="2218"/>
                  </a:lnTo>
                  <a:lnTo>
                    <a:pt x="52" y="2119"/>
                  </a:lnTo>
                  <a:lnTo>
                    <a:pt x="29" y="2018"/>
                  </a:lnTo>
                  <a:lnTo>
                    <a:pt x="14" y="1913"/>
                  </a:lnTo>
                  <a:lnTo>
                    <a:pt x="3" y="1808"/>
                  </a:lnTo>
                  <a:lnTo>
                    <a:pt x="0" y="1700"/>
                  </a:lnTo>
                  <a:lnTo>
                    <a:pt x="3" y="1592"/>
                  </a:lnTo>
                  <a:lnTo>
                    <a:pt x="14" y="1487"/>
                  </a:lnTo>
                  <a:lnTo>
                    <a:pt x="29" y="1383"/>
                  </a:lnTo>
                  <a:lnTo>
                    <a:pt x="52" y="1282"/>
                  </a:lnTo>
                  <a:lnTo>
                    <a:pt x="80" y="1182"/>
                  </a:lnTo>
                  <a:lnTo>
                    <a:pt x="115" y="1086"/>
                  </a:lnTo>
                  <a:lnTo>
                    <a:pt x="154" y="992"/>
                  </a:lnTo>
                  <a:lnTo>
                    <a:pt x="199" y="900"/>
                  </a:lnTo>
                  <a:lnTo>
                    <a:pt x="249" y="813"/>
                  </a:lnTo>
                  <a:lnTo>
                    <a:pt x="304" y="728"/>
                  </a:lnTo>
                  <a:lnTo>
                    <a:pt x="365" y="648"/>
                  </a:lnTo>
                  <a:lnTo>
                    <a:pt x="429" y="571"/>
                  </a:lnTo>
                  <a:lnTo>
                    <a:pt x="498" y="498"/>
                  </a:lnTo>
                  <a:lnTo>
                    <a:pt x="571" y="429"/>
                  </a:lnTo>
                  <a:lnTo>
                    <a:pt x="648" y="364"/>
                  </a:lnTo>
                  <a:lnTo>
                    <a:pt x="729" y="304"/>
                  </a:lnTo>
                  <a:lnTo>
                    <a:pt x="813" y="249"/>
                  </a:lnTo>
                  <a:lnTo>
                    <a:pt x="902" y="199"/>
                  </a:lnTo>
                  <a:lnTo>
                    <a:pt x="992" y="154"/>
                  </a:lnTo>
                  <a:lnTo>
                    <a:pt x="1086" y="114"/>
                  </a:lnTo>
                  <a:lnTo>
                    <a:pt x="1183" y="80"/>
                  </a:lnTo>
                  <a:lnTo>
                    <a:pt x="1282" y="52"/>
                  </a:lnTo>
                  <a:lnTo>
                    <a:pt x="1383" y="29"/>
                  </a:lnTo>
                  <a:lnTo>
                    <a:pt x="1488" y="13"/>
                  </a:lnTo>
                  <a:lnTo>
                    <a:pt x="1593" y="3"/>
                  </a:lnTo>
                  <a:lnTo>
                    <a:pt x="1701" y="0"/>
                  </a:lnTo>
                  <a:close/>
                </a:path>
              </a:pathLst>
            </a:custGeom>
            <a:no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53" name="Freeform 13">
              <a:extLst>
                <a:ext uri="{FF2B5EF4-FFF2-40B4-BE49-F238E27FC236}">
                  <a16:creationId xmlns:a16="http://schemas.microsoft.com/office/drawing/2014/main" id="{2CD13B39-4561-4AD1-99C6-DE8F29FEEFF8}"/>
                </a:ext>
              </a:extLst>
            </p:cNvPr>
            <p:cNvSpPr>
              <a:spLocks/>
            </p:cNvSpPr>
            <p:nvPr/>
          </p:nvSpPr>
          <p:spPr bwMode="auto">
            <a:xfrm>
              <a:off x="-1751" y="2867"/>
              <a:ext cx="171" cy="170"/>
            </a:xfrm>
            <a:custGeom>
              <a:avLst/>
              <a:gdLst>
                <a:gd name="T0" fmla="*/ 0 w 1715"/>
                <a:gd name="T1" fmla="*/ 0 h 1703"/>
                <a:gd name="T2" fmla="*/ 781 w 1715"/>
                <a:gd name="T3" fmla="*/ 0 h 1703"/>
                <a:gd name="T4" fmla="*/ 796 w 1715"/>
                <a:gd name="T5" fmla="*/ 3 h 1703"/>
                <a:gd name="T6" fmla="*/ 812 w 1715"/>
                <a:gd name="T7" fmla="*/ 7 h 1703"/>
                <a:gd name="T8" fmla="*/ 825 w 1715"/>
                <a:gd name="T9" fmla="*/ 14 h 1703"/>
                <a:gd name="T10" fmla="*/ 837 w 1715"/>
                <a:gd name="T11" fmla="*/ 24 h 1703"/>
                <a:gd name="T12" fmla="*/ 847 w 1715"/>
                <a:gd name="T13" fmla="*/ 36 h 1703"/>
                <a:gd name="T14" fmla="*/ 855 w 1715"/>
                <a:gd name="T15" fmla="*/ 49 h 1703"/>
                <a:gd name="T16" fmla="*/ 859 w 1715"/>
                <a:gd name="T17" fmla="*/ 65 h 1703"/>
                <a:gd name="T18" fmla="*/ 861 w 1715"/>
                <a:gd name="T19" fmla="*/ 81 h 1703"/>
                <a:gd name="T20" fmla="*/ 861 w 1715"/>
                <a:gd name="T21" fmla="*/ 851 h 1703"/>
                <a:gd name="T22" fmla="*/ 1715 w 1715"/>
                <a:gd name="T23" fmla="*/ 1582 h 1703"/>
                <a:gd name="T24" fmla="*/ 1610 w 1715"/>
                <a:gd name="T25" fmla="*/ 1703 h 1703"/>
                <a:gd name="T26" fmla="*/ 765 w 1715"/>
                <a:gd name="T27" fmla="*/ 979 h 1703"/>
                <a:gd name="T28" fmla="*/ 765 w 1715"/>
                <a:gd name="T29" fmla="*/ 979 h 1703"/>
                <a:gd name="T30" fmla="*/ 749 w 1715"/>
                <a:gd name="T31" fmla="*/ 975 h 1703"/>
                <a:gd name="T32" fmla="*/ 736 w 1715"/>
                <a:gd name="T33" fmla="*/ 968 h 1703"/>
                <a:gd name="T34" fmla="*/ 724 w 1715"/>
                <a:gd name="T35" fmla="*/ 957 h 1703"/>
                <a:gd name="T36" fmla="*/ 714 w 1715"/>
                <a:gd name="T37" fmla="*/ 946 h 1703"/>
                <a:gd name="T38" fmla="*/ 707 w 1715"/>
                <a:gd name="T39" fmla="*/ 932 h 1703"/>
                <a:gd name="T40" fmla="*/ 702 w 1715"/>
                <a:gd name="T41" fmla="*/ 917 h 1703"/>
                <a:gd name="T42" fmla="*/ 700 w 1715"/>
                <a:gd name="T43" fmla="*/ 901 h 1703"/>
                <a:gd name="T44" fmla="*/ 700 w 1715"/>
                <a:gd name="T45" fmla="*/ 161 h 1703"/>
                <a:gd name="T46" fmla="*/ 0 w 1715"/>
                <a:gd name="T47" fmla="*/ 161 h 1703"/>
                <a:gd name="T48" fmla="*/ 0 w 1715"/>
                <a:gd name="T4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5" h="1703">
                  <a:moveTo>
                    <a:pt x="0" y="0"/>
                  </a:moveTo>
                  <a:lnTo>
                    <a:pt x="781" y="0"/>
                  </a:lnTo>
                  <a:lnTo>
                    <a:pt x="796" y="3"/>
                  </a:lnTo>
                  <a:lnTo>
                    <a:pt x="812" y="7"/>
                  </a:lnTo>
                  <a:lnTo>
                    <a:pt x="825" y="14"/>
                  </a:lnTo>
                  <a:lnTo>
                    <a:pt x="837" y="24"/>
                  </a:lnTo>
                  <a:lnTo>
                    <a:pt x="847" y="36"/>
                  </a:lnTo>
                  <a:lnTo>
                    <a:pt x="855" y="49"/>
                  </a:lnTo>
                  <a:lnTo>
                    <a:pt x="859" y="65"/>
                  </a:lnTo>
                  <a:lnTo>
                    <a:pt x="861" y="81"/>
                  </a:lnTo>
                  <a:lnTo>
                    <a:pt x="861" y="851"/>
                  </a:lnTo>
                  <a:lnTo>
                    <a:pt x="1715" y="1582"/>
                  </a:lnTo>
                  <a:lnTo>
                    <a:pt x="1610" y="1703"/>
                  </a:lnTo>
                  <a:lnTo>
                    <a:pt x="765" y="979"/>
                  </a:lnTo>
                  <a:lnTo>
                    <a:pt x="765" y="979"/>
                  </a:lnTo>
                  <a:lnTo>
                    <a:pt x="749" y="975"/>
                  </a:lnTo>
                  <a:lnTo>
                    <a:pt x="736" y="968"/>
                  </a:lnTo>
                  <a:lnTo>
                    <a:pt x="724" y="957"/>
                  </a:lnTo>
                  <a:lnTo>
                    <a:pt x="714" y="946"/>
                  </a:lnTo>
                  <a:lnTo>
                    <a:pt x="707" y="932"/>
                  </a:lnTo>
                  <a:lnTo>
                    <a:pt x="702" y="917"/>
                  </a:lnTo>
                  <a:lnTo>
                    <a:pt x="700" y="901"/>
                  </a:lnTo>
                  <a:lnTo>
                    <a:pt x="700" y="161"/>
                  </a:lnTo>
                  <a:lnTo>
                    <a:pt x="0" y="161"/>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54" name="Freeform 14">
              <a:extLst>
                <a:ext uri="{FF2B5EF4-FFF2-40B4-BE49-F238E27FC236}">
                  <a16:creationId xmlns:a16="http://schemas.microsoft.com/office/drawing/2014/main" id="{10832431-E77B-440E-B737-23C07209F607}"/>
                </a:ext>
              </a:extLst>
            </p:cNvPr>
            <p:cNvSpPr>
              <a:spLocks/>
            </p:cNvSpPr>
            <p:nvPr/>
          </p:nvSpPr>
          <p:spPr bwMode="auto">
            <a:xfrm>
              <a:off x="-1658" y="2957"/>
              <a:ext cx="90" cy="86"/>
            </a:xfrm>
            <a:custGeom>
              <a:avLst/>
              <a:gdLst>
                <a:gd name="T0" fmla="*/ 551 w 906"/>
                <a:gd name="T1" fmla="*/ 0 h 860"/>
                <a:gd name="T2" fmla="*/ 566 w 906"/>
                <a:gd name="T3" fmla="*/ 2 h 860"/>
                <a:gd name="T4" fmla="*/ 582 w 906"/>
                <a:gd name="T5" fmla="*/ 6 h 860"/>
                <a:gd name="T6" fmla="*/ 596 w 906"/>
                <a:gd name="T7" fmla="*/ 14 h 860"/>
                <a:gd name="T8" fmla="*/ 607 w 906"/>
                <a:gd name="T9" fmla="*/ 24 h 860"/>
                <a:gd name="T10" fmla="*/ 618 w 906"/>
                <a:gd name="T11" fmla="*/ 36 h 860"/>
                <a:gd name="T12" fmla="*/ 625 w 906"/>
                <a:gd name="T13" fmla="*/ 49 h 860"/>
                <a:gd name="T14" fmla="*/ 627 w 906"/>
                <a:gd name="T15" fmla="*/ 54 h 860"/>
                <a:gd name="T16" fmla="*/ 861 w 906"/>
                <a:gd name="T17" fmla="*/ 731 h 860"/>
                <a:gd name="T18" fmla="*/ 906 w 906"/>
                <a:gd name="T19" fmla="*/ 860 h 860"/>
                <a:gd name="T20" fmla="*/ 771 w 906"/>
                <a:gd name="T21" fmla="*/ 836 h 860"/>
                <a:gd name="T22" fmla="*/ 66 w 906"/>
                <a:gd name="T23" fmla="*/ 708 h 860"/>
                <a:gd name="T24" fmla="*/ 65 w 906"/>
                <a:gd name="T25" fmla="*/ 707 h 860"/>
                <a:gd name="T26" fmla="*/ 49 w 906"/>
                <a:gd name="T27" fmla="*/ 703 h 860"/>
                <a:gd name="T28" fmla="*/ 36 w 906"/>
                <a:gd name="T29" fmla="*/ 695 h 860"/>
                <a:gd name="T30" fmla="*/ 24 w 906"/>
                <a:gd name="T31" fmla="*/ 685 h 860"/>
                <a:gd name="T32" fmla="*/ 14 w 906"/>
                <a:gd name="T33" fmla="*/ 674 h 860"/>
                <a:gd name="T34" fmla="*/ 7 w 906"/>
                <a:gd name="T35" fmla="*/ 660 h 860"/>
                <a:gd name="T36" fmla="*/ 3 w 906"/>
                <a:gd name="T37" fmla="*/ 644 h 860"/>
                <a:gd name="T38" fmla="*/ 0 w 906"/>
                <a:gd name="T39" fmla="*/ 629 h 860"/>
                <a:gd name="T40" fmla="*/ 3 w 906"/>
                <a:gd name="T41" fmla="*/ 613 h 860"/>
                <a:gd name="T42" fmla="*/ 7 w 906"/>
                <a:gd name="T43" fmla="*/ 597 h 860"/>
                <a:gd name="T44" fmla="*/ 14 w 906"/>
                <a:gd name="T45" fmla="*/ 584 h 860"/>
                <a:gd name="T46" fmla="*/ 24 w 906"/>
                <a:gd name="T47" fmla="*/ 572 h 860"/>
                <a:gd name="T48" fmla="*/ 36 w 906"/>
                <a:gd name="T49" fmla="*/ 562 h 860"/>
                <a:gd name="T50" fmla="*/ 49 w 906"/>
                <a:gd name="T51" fmla="*/ 555 h 860"/>
                <a:gd name="T52" fmla="*/ 65 w 906"/>
                <a:gd name="T53" fmla="*/ 551 h 860"/>
                <a:gd name="T54" fmla="*/ 81 w 906"/>
                <a:gd name="T55" fmla="*/ 548 h 860"/>
                <a:gd name="T56" fmla="*/ 95 w 906"/>
                <a:gd name="T57" fmla="*/ 551 h 860"/>
                <a:gd name="T58" fmla="*/ 665 w 906"/>
                <a:gd name="T59" fmla="*/ 655 h 860"/>
                <a:gd name="T60" fmla="*/ 476 w 906"/>
                <a:gd name="T61" fmla="*/ 106 h 860"/>
                <a:gd name="T62" fmla="*/ 473 w 906"/>
                <a:gd name="T63" fmla="*/ 96 h 860"/>
                <a:gd name="T64" fmla="*/ 471 w 906"/>
                <a:gd name="T65" fmla="*/ 80 h 860"/>
                <a:gd name="T66" fmla="*/ 473 w 906"/>
                <a:gd name="T67" fmla="*/ 65 h 860"/>
                <a:gd name="T68" fmla="*/ 477 w 906"/>
                <a:gd name="T69" fmla="*/ 49 h 860"/>
                <a:gd name="T70" fmla="*/ 484 w 906"/>
                <a:gd name="T71" fmla="*/ 36 h 860"/>
                <a:gd name="T72" fmla="*/ 495 w 906"/>
                <a:gd name="T73" fmla="*/ 24 h 860"/>
                <a:gd name="T74" fmla="*/ 506 w 906"/>
                <a:gd name="T75" fmla="*/ 14 h 860"/>
                <a:gd name="T76" fmla="*/ 520 w 906"/>
                <a:gd name="T77" fmla="*/ 6 h 860"/>
                <a:gd name="T78" fmla="*/ 535 w 906"/>
                <a:gd name="T79" fmla="*/ 2 h 860"/>
                <a:gd name="T80" fmla="*/ 551 w 906"/>
                <a:gd name="T81"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6" h="860">
                  <a:moveTo>
                    <a:pt x="551" y="0"/>
                  </a:moveTo>
                  <a:lnTo>
                    <a:pt x="566" y="2"/>
                  </a:lnTo>
                  <a:lnTo>
                    <a:pt x="582" y="6"/>
                  </a:lnTo>
                  <a:lnTo>
                    <a:pt x="596" y="14"/>
                  </a:lnTo>
                  <a:lnTo>
                    <a:pt x="607" y="24"/>
                  </a:lnTo>
                  <a:lnTo>
                    <a:pt x="618" y="36"/>
                  </a:lnTo>
                  <a:lnTo>
                    <a:pt x="625" y="49"/>
                  </a:lnTo>
                  <a:lnTo>
                    <a:pt x="627" y="54"/>
                  </a:lnTo>
                  <a:lnTo>
                    <a:pt x="861" y="731"/>
                  </a:lnTo>
                  <a:lnTo>
                    <a:pt x="906" y="860"/>
                  </a:lnTo>
                  <a:lnTo>
                    <a:pt x="771" y="836"/>
                  </a:lnTo>
                  <a:lnTo>
                    <a:pt x="66" y="708"/>
                  </a:lnTo>
                  <a:lnTo>
                    <a:pt x="65" y="707"/>
                  </a:lnTo>
                  <a:lnTo>
                    <a:pt x="49" y="703"/>
                  </a:lnTo>
                  <a:lnTo>
                    <a:pt x="36" y="695"/>
                  </a:lnTo>
                  <a:lnTo>
                    <a:pt x="24" y="685"/>
                  </a:lnTo>
                  <a:lnTo>
                    <a:pt x="14" y="674"/>
                  </a:lnTo>
                  <a:lnTo>
                    <a:pt x="7" y="660"/>
                  </a:lnTo>
                  <a:lnTo>
                    <a:pt x="3" y="644"/>
                  </a:lnTo>
                  <a:lnTo>
                    <a:pt x="0" y="629"/>
                  </a:lnTo>
                  <a:lnTo>
                    <a:pt x="3" y="613"/>
                  </a:lnTo>
                  <a:lnTo>
                    <a:pt x="7" y="597"/>
                  </a:lnTo>
                  <a:lnTo>
                    <a:pt x="14" y="584"/>
                  </a:lnTo>
                  <a:lnTo>
                    <a:pt x="24" y="572"/>
                  </a:lnTo>
                  <a:lnTo>
                    <a:pt x="36" y="562"/>
                  </a:lnTo>
                  <a:lnTo>
                    <a:pt x="49" y="555"/>
                  </a:lnTo>
                  <a:lnTo>
                    <a:pt x="65" y="551"/>
                  </a:lnTo>
                  <a:lnTo>
                    <a:pt x="81" y="548"/>
                  </a:lnTo>
                  <a:lnTo>
                    <a:pt x="95" y="551"/>
                  </a:lnTo>
                  <a:lnTo>
                    <a:pt x="665" y="655"/>
                  </a:lnTo>
                  <a:lnTo>
                    <a:pt x="476" y="106"/>
                  </a:lnTo>
                  <a:lnTo>
                    <a:pt x="473" y="96"/>
                  </a:lnTo>
                  <a:lnTo>
                    <a:pt x="471" y="80"/>
                  </a:lnTo>
                  <a:lnTo>
                    <a:pt x="473" y="65"/>
                  </a:lnTo>
                  <a:lnTo>
                    <a:pt x="477" y="49"/>
                  </a:lnTo>
                  <a:lnTo>
                    <a:pt x="484" y="36"/>
                  </a:lnTo>
                  <a:lnTo>
                    <a:pt x="495" y="24"/>
                  </a:lnTo>
                  <a:lnTo>
                    <a:pt x="506" y="14"/>
                  </a:lnTo>
                  <a:lnTo>
                    <a:pt x="520" y="6"/>
                  </a:lnTo>
                  <a:lnTo>
                    <a:pt x="535" y="2"/>
                  </a:lnTo>
                  <a:lnTo>
                    <a:pt x="5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55" name="Freeform 15">
              <a:extLst>
                <a:ext uri="{FF2B5EF4-FFF2-40B4-BE49-F238E27FC236}">
                  <a16:creationId xmlns:a16="http://schemas.microsoft.com/office/drawing/2014/main" id="{5F0D9B3F-A362-4460-8A1B-D174AEDECDF3}"/>
                </a:ext>
              </a:extLst>
            </p:cNvPr>
            <p:cNvSpPr>
              <a:spLocks/>
            </p:cNvSpPr>
            <p:nvPr/>
          </p:nvSpPr>
          <p:spPr bwMode="auto">
            <a:xfrm>
              <a:off x="-1632" y="2826"/>
              <a:ext cx="93" cy="115"/>
            </a:xfrm>
            <a:custGeom>
              <a:avLst/>
              <a:gdLst>
                <a:gd name="T0" fmla="*/ 712 w 933"/>
                <a:gd name="T1" fmla="*/ 2 h 1152"/>
                <a:gd name="T2" fmla="*/ 781 w 933"/>
                <a:gd name="T3" fmla="*/ 10 h 1152"/>
                <a:gd name="T4" fmla="*/ 838 w 933"/>
                <a:gd name="T5" fmla="*/ 25 h 1152"/>
                <a:gd name="T6" fmla="*/ 882 w 933"/>
                <a:gd name="T7" fmla="*/ 40 h 1152"/>
                <a:gd name="T8" fmla="*/ 912 w 933"/>
                <a:gd name="T9" fmla="*/ 54 h 1152"/>
                <a:gd name="T10" fmla="*/ 930 w 933"/>
                <a:gd name="T11" fmla="*/ 62 h 1152"/>
                <a:gd name="T12" fmla="*/ 933 w 933"/>
                <a:gd name="T13" fmla="*/ 272 h 1152"/>
                <a:gd name="T14" fmla="*/ 927 w 933"/>
                <a:gd name="T15" fmla="*/ 267 h 1152"/>
                <a:gd name="T16" fmla="*/ 910 w 933"/>
                <a:gd name="T17" fmla="*/ 253 h 1152"/>
                <a:gd name="T18" fmla="*/ 881 w 933"/>
                <a:gd name="T19" fmla="*/ 234 h 1152"/>
                <a:gd name="T20" fmla="*/ 839 w 933"/>
                <a:gd name="T21" fmla="*/ 214 h 1152"/>
                <a:gd name="T22" fmla="*/ 787 w 933"/>
                <a:gd name="T23" fmla="*/ 197 h 1152"/>
                <a:gd name="T24" fmla="*/ 721 w 933"/>
                <a:gd name="T25" fmla="*/ 185 h 1152"/>
                <a:gd name="T26" fmla="*/ 651 w 933"/>
                <a:gd name="T27" fmla="*/ 183 h 1152"/>
                <a:gd name="T28" fmla="*/ 592 w 933"/>
                <a:gd name="T29" fmla="*/ 189 h 1152"/>
                <a:gd name="T30" fmla="*/ 539 w 933"/>
                <a:gd name="T31" fmla="*/ 204 h 1152"/>
                <a:gd name="T32" fmla="*/ 492 w 933"/>
                <a:gd name="T33" fmla="*/ 227 h 1152"/>
                <a:gd name="T34" fmla="*/ 451 w 933"/>
                <a:gd name="T35" fmla="*/ 262 h 1152"/>
                <a:gd name="T36" fmla="*/ 419 w 933"/>
                <a:gd name="T37" fmla="*/ 308 h 1152"/>
                <a:gd name="T38" fmla="*/ 394 w 933"/>
                <a:gd name="T39" fmla="*/ 369 h 1152"/>
                <a:gd name="T40" fmla="*/ 781 w 933"/>
                <a:gd name="T41" fmla="*/ 535 h 1152"/>
                <a:gd name="T42" fmla="*/ 374 w 933"/>
                <a:gd name="T43" fmla="*/ 570 h 1152"/>
                <a:gd name="T44" fmla="*/ 376 w 933"/>
                <a:gd name="T45" fmla="*/ 631 h 1152"/>
                <a:gd name="T46" fmla="*/ 389 w 933"/>
                <a:gd name="T47" fmla="*/ 774 h 1152"/>
                <a:gd name="T48" fmla="*/ 412 w 933"/>
                <a:gd name="T49" fmla="*/ 836 h 1152"/>
                <a:gd name="T50" fmla="*/ 447 w 933"/>
                <a:gd name="T51" fmla="*/ 886 h 1152"/>
                <a:gd name="T52" fmla="*/ 494 w 933"/>
                <a:gd name="T53" fmla="*/ 925 h 1152"/>
                <a:gd name="T54" fmla="*/ 554 w 933"/>
                <a:gd name="T55" fmla="*/ 952 h 1152"/>
                <a:gd name="T56" fmla="*/ 625 w 933"/>
                <a:gd name="T57" fmla="*/ 968 h 1152"/>
                <a:gd name="T58" fmla="*/ 703 w 933"/>
                <a:gd name="T59" fmla="*/ 970 h 1152"/>
                <a:gd name="T60" fmla="*/ 770 w 933"/>
                <a:gd name="T61" fmla="*/ 962 h 1152"/>
                <a:gd name="T62" fmla="*/ 827 w 933"/>
                <a:gd name="T63" fmla="*/ 946 h 1152"/>
                <a:gd name="T64" fmla="*/ 872 w 933"/>
                <a:gd name="T65" fmla="*/ 927 h 1152"/>
                <a:gd name="T66" fmla="*/ 905 w 933"/>
                <a:gd name="T67" fmla="*/ 909 h 1152"/>
                <a:gd name="T68" fmla="*/ 926 w 933"/>
                <a:gd name="T69" fmla="*/ 895 h 1152"/>
                <a:gd name="T70" fmla="*/ 933 w 933"/>
                <a:gd name="T71" fmla="*/ 890 h 1152"/>
                <a:gd name="T72" fmla="*/ 918 w 933"/>
                <a:gd name="T73" fmla="*/ 1097 h 1152"/>
                <a:gd name="T74" fmla="*/ 899 w 933"/>
                <a:gd name="T75" fmla="*/ 1106 h 1152"/>
                <a:gd name="T76" fmla="*/ 864 w 933"/>
                <a:gd name="T77" fmla="*/ 1118 h 1152"/>
                <a:gd name="T78" fmla="*/ 813 w 933"/>
                <a:gd name="T79" fmla="*/ 1133 h 1152"/>
                <a:gd name="T80" fmla="*/ 749 w 933"/>
                <a:gd name="T81" fmla="*/ 1144 h 1152"/>
                <a:gd name="T82" fmla="*/ 670 w 933"/>
                <a:gd name="T83" fmla="*/ 1150 h 1152"/>
                <a:gd name="T84" fmla="*/ 572 w 933"/>
                <a:gd name="T85" fmla="*/ 1147 h 1152"/>
                <a:gd name="T86" fmla="*/ 479 w 933"/>
                <a:gd name="T87" fmla="*/ 1131 h 1152"/>
                <a:gd name="T88" fmla="*/ 395 w 933"/>
                <a:gd name="T89" fmla="*/ 1100 h 1152"/>
                <a:gd name="T90" fmla="*/ 324 w 933"/>
                <a:gd name="T91" fmla="*/ 1059 h 1152"/>
                <a:gd name="T92" fmla="*/ 264 w 933"/>
                <a:gd name="T93" fmla="*/ 1007 h 1152"/>
                <a:gd name="T94" fmla="*/ 216 w 933"/>
                <a:gd name="T95" fmla="*/ 945 h 1152"/>
                <a:gd name="T96" fmla="*/ 179 w 933"/>
                <a:gd name="T97" fmla="*/ 876 h 1152"/>
                <a:gd name="T98" fmla="*/ 155 w 933"/>
                <a:gd name="T99" fmla="*/ 801 h 1152"/>
                <a:gd name="T100" fmla="*/ 31 w 933"/>
                <a:gd name="T101" fmla="*/ 631 h 1152"/>
                <a:gd name="T102" fmla="*/ 138 w 933"/>
                <a:gd name="T103" fmla="*/ 580 h 1152"/>
                <a:gd name="T104" fmla="*/ 139 w 933"/>
                <a:gd name="T105" fmla="*/ 546 h 1152"/>
                <a:gd name="T106" fmla="*/ 53 w 933"/>
                <a:gd name="T107" fmla="*/ 392 h 1152"/>
                <a:gd name="T108" fmla="*/ 166 w 933"/>
                <a:gd name="T109" fmla="*/ 337 h 1152"/>
                <a:gd name="T110" fmla="*/ 195 w 933"/>
                <a:gd name="T111" fmla="*/ 260 h 1152"/>
                <a:gd name="T112" fmla="*/ 238 w 933"/>
                <a:gd name="T113" fmla="*/ 189 h 1152"/>
                <a:gd name="T114" fmla="*/ 295 w 933"/>
                <a:gd name="T115" fmla="*/ 125 h 1152"/>
                <a:gd name="T116" fmla="*/ 360 w 933"/>
                <a:gd name="T117" fmla="*/ 75 h 1152"/>
                <a:gd name="T118" fmla="*/ 437 w 933"/>
                <a:gd name="T119" fmla="*/ 36 h 1152"/>
                <a:gd name="T120" fmla="*/ 524 w 933"/>
                <a:gd name="T121" fmla="*/ 11 h 1152"/>
                <a:gd name="T122" fmla="*/ 623 w 933"/>
                <a:gd name="T123"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3" h="1152">
                  <a:moveTo>
                    <a:pt x="659" y="0"/>
                  </a:moveTo>
                  <a:lnTo>
                    <a:pt x="686" y="0"/>
                  </a:lnTo>
                  <a:lnTo>
                    <a:pt x="712" y="2"/>
                  </a:lnTo>
                  <a:lnTo>
                    <a:pt x="736" y="4"/>
                  </a:lnTo>
                  <a:lnTo>
                    <a:pt x="759" y="7"/>
                  </a:lnTo>
                  <a:lnTo>
                    <a:pt x="781" y="10"/>
                  </a:lnTo>
                  <a:lnTo>
                    <a:pt x="801" y="14"/>
                  </a:lnTo>
                  <a:lnTo>
                    <a:pt x="819" y="19"/>
                  </a:lnTo>
                  <a:lnTo>
                    <a:pt x="838" y="25"/>
                  </a:lnTo>
                  <a:lnTo>
                    <a:pt x="854" y="29"/>
                  </a:lnTo>
                  <a:lnTo>
                    <a:pt x="868" y="34"/>
                  </a:lnTo>
                  <a:lnTo>
                    <a:pt x="882" y="40"/>
                  </a:lnTo>
                  <a:lnTo>
                    <a:pt x="893" y="44"/>
                  </a:lnTo>
                  <a:lnTo>
                    <a:pt x="904" y="50"/>
                  </a:lnTo>
                  <a:lnTo>
                    <a:pt x="912" y="54"/>
                  </a:lnTo>
                  <a:lnTo>
                    <a:pt x="920" y="57"/>
                  </a:lnTo>
                  <a:lnTo>
                    <a:pt x="926" y="60"/>
                  </a:lnTo>
                  <a:lnTo>
                    <a:pt x="930" y="62"/>
                  </a:lnTo>
                  <a:lnTo>
                    <a:pt x="932" y="64"/>
                  </a:lnTo>
                  <a:lnTo>
                    <a:pt x="933" y="64"/>
                  </a:lnTo>
                  <a:lnTo>
                    <a:pt x="933" y="272"/>
                  </a:lnTo>
                  <a:lnTo>
                    <a:pt x="932" y="272"/>
                  </a:lnTo>
                  <a:lnTo>
                    <a:pt x="930" y="270"/>
                  </a:lnTo>
                  <a:lnTo>
                    <a:pt x="927" y="267"/>
                  </a:lnTo>
                  <a:lnTo>
                    <a:pt x="923" y="263"/>
                  </a:lnTo>
                  <a:lnTo>
                    <a:pt x="916" y="258"/>
                  </a:lnTo>
                  <a:lnTo>
                    <a:pt x="910" y="253"/>
                  </a:lnTo>
                  <a:lnTo>
                    <a:pt x="901" y="247"/>
                  </a:lnTo>
                  <a:lnTo>
                    <a:pt x="891" y="240"/>
                  </a:lnTo>
                  <a:lnTo>
                    <a:pt x="881" y="234"/>
                  </a:lnTo>
                  <a:lnTo>
                    <a:pt x="868" y="227"/>
                  </a:lnTo>
                  <a:lnTo>
                    <a:pt x="855" y="221"/>
                  </a:lnTo>
                  <a:lnTo>
                    <a:pt x="839" y="214"/>
                  </a:lnTo>
                  <a:lnTo>
                    <a:pt x="824" y="208"/>
                  </a:lnTo>
                  <a:lnTo>
                    <a:pt x="806" y="202"/>
                  </a:lnTo>
                  <a:lnTo>
                    <a:pt x="787" y="197"/>
                  </a:lnTo>
                  <a:lnTo>
                    <a:pt x="766" y="193"/>
                  </a:lnTo>
                  <a:lnTo>
                    <a:pt x="744" y="188"/>
                  </a:lnTo>
                  <a:lnTo>
                    <a:pt x="721" y="185"/>
                  </a:lnTo>
                  <a:lnTo>
                    <a:pt x="696" y="183"/>
                  </a:lnTo>
                  <a:lnTo>
                    <a:pt x="671" y="182"/>
                  </a:lnTo>
                  <a:lnTo>
                    <a:pt x="651" y="183"/>
                  </a:lnTo>
                  <a:lnTo>
                    <a:pt x="631" y="184"/>
                  </a:lnTo>
                  <a:lnTo>
                    <a:pt x="612" y="186"/>
                  </a:lnTo>
                  <a:lnTo>
                    <a:pt x="592" y="189"/>
                  </a:lnTo>
                  <a:lnTo>
                    <a:pt x="574" y="194"/>
                  </a:lnTo>
                  <a:lnTo>
                    <a:pt x="557" y="198"/>
                  </a:lnTo>
                  <a:lnTo>
                    <a:pt x="539" y="204"/>
                  </a:lnTo>
                  <a:lnTo>
                    <a:pt x="523" y="210"/>
                  </a:lnTo>
                  <a:lnTo>
                    <a:pt x="507" y="219"/>
                  </a:lnTo>
                  <a:lnTo>
                    <a:pt x="492" y="227"/>
                  </a:lnTo>
                  <a:lnTo>
                    <a:pt x="478" y="237"/>
                  </a:lnTo>
                  <a:lnTo>
                    <a:pt x="464" y="250"/>
                  </a:lnTo>
                  <a:lnTo>
                    <a:pt x="451" y="262"/>
                  </a:lnTo>
                  <a:lnTo>
                    <a:pt x="440" y="276"/>
                  </a:lnTo>
                  <a:lnTo>
                    <a:pt x="429" y="292"/>
                  </a:lnTo>
                  <a:lnTo>
                    <a:pt x="419" y="308"/>
                  </a:lnTo>
                  <a:lnTo>
                    <a:pt x="410" y="327"/>
                  </a:lnTo>
                  <a:lnTo>
                    <a:pt x="401" y="347"/>
                  </a:lnTo>
                  <a:lnTo>
                    <a:pt x="394" y="369"/>
                  </a:lnTo>
                  <a:lnTo>
                    <a:pt x="389" y="392"/>
                  </a:lnTo>
                  <a:lnTo>
                    <a:pt x="812" y="392"/>
                  </a:lnTo>
                  <a:lnTo>
                    <a:pt x="781" y="535"/>
                  </a:lnTo>
                  <a:lnTo>
                    <a:pt x="376" y="535"/>
                  </a:lnTo>
                  <a:lnTo>
                    <a:pt x="374" y="553"/>
                  </a:lnTo>
                  <a:lnTo>
                    <a:pt x="374" y="570"/>
                  </a:lnTo>
                  <a:lnTo>
                    <a:pt x="374" y="584"/>
                  </a:lnTo>
                  <a:lnTo>
                    <a:pt x="374" y="607"/>
                  </a:lnTo>
                  <a:lnTo>
                    <a:pt x="376" y="631"/>
                  </a:lnTo>
                  <a:lnTo>
                    <a:pt x="761" y="631"/>
                  </a:lnTo>
                  <a:lnTo>
                    <a:pt x="730" y="774"/>
                  </a:lnTo>
                  <a:lnTo>
                    <a:pt x="389" y="774"/>
                  </a:lnTo>
                  <a:lnTo>
                    <a:pt x="395" y="796"/>
                  </a:lnTo>
                  <a:lnTo>
                    <a:pt x="402" y="816"/>
                  </a:lnTo>
                  <a:lnTo>
                    <a:pt x="412" y="836"/>
                  </a:lnTo>
                  <a:lnTo>
                    <a:pt x="422" y="853"/>
                  </a:lnTo>
                  <a:lnTo>
                    <a:pt x="434" y="870"/>
                  </a:lnTo>
                  <a:lnTo>
                    <a:pt x="447" y="886"/>
                  </a:lnTo>
                  <a:lnTo>
                    <a:pt x="462" y="900"/>
                  </a:lnTo>
                  <a:lnTo>
                    <a:pt x="478" y="913"/>
                  </a:lnTo>
                  <a:lnTo>
                    <a:pt x="494" y="925"/>
                  </a:lnTo>
                  <a:lnTo>
                    <a:pt x="513" y="936"/>
                  </a:lnTo>
                  <a:lnTo>
                    <a:pt x="533" y="945"/>
                  </a:lnTo>
                  <a:lnTo>
                    <a:pt x="554" y="952"/>
                  </a:lnTo>
                  <a:lnTo>
                    <a:pt x="577" y="959"/>
                  </a:lnTo>
                  <a:lnTo>
                    <a:pt x="600" y="964"/>
                  </a:lnTo>
                  <a:lnTo>
                    <a:pt x="625" y="968"/>
                  </a:lnTo>
                  <a:lnTo>
                    <a:pt x="651" y="970"/>
                  </a:lnTo>
                  <a:lnTo>
                    <a:pt x="679" y="971"/>
                  </a:lnTo>
                  <a:lnTo>
                    <a:pt x="703" y="970"/>
                  </a:lnTo>
                  <a:lnTo>
                    <a:pt x="727" y="968"/>
                  </a:lnTo>
                  <a:lnTo>
                    <a:pt x="749" y="965"/>
                  </a:lnTo>
                  <a:lnTo>
                    <a:pt x="770" y="962"/>
                  </a:lnTo>
                  <a:lnTo>
                    <a:pt x="790" y="957"/>
                  </a:lnTo>
                  <a:lnTo>
                    <a:pt x="809" y="951"/>
                  </a:lnTo>
                  <a:lnTo>
                    <a:pt x="827" y="946"/>
                  </a:lnTo>
                  <a:lnTo>
                    <a:pt x="842" y="940"/>
                  </a:lnTo>
                  <a:lnTo>
                    <a:pt x="858" y="934"/>
                  </a:lnTo>
                  <a:lnTo>
                    <a:pt x="872" y="927"/>
                  </a:lnTo>
                  <a:lnTo>
                    <a:pt x="884" y="920"/>
                  </a:lnTo>
                  <a:lnTo>
                    <a:pt x="896" y="914"/>
                  </a:lnTo>
                  <a:lnTo>
                    <a:pt x="905" y="909"/>
                  </a:lnTo>
                  <a:lnTo>
                    <a:pt x="913" y="903"/>
                  </a:lnTo>
                  <a:lnTo>
                    <a:pt x="921" y="899"/>
                  </a:lnTo>
                  <a:lnTo>
                    <a:pt x="926" y="895"/>
                  </a:lnTo>
                  <a:lnTo>
                    <a:pt x="930" y="892"/>
                  </a:lnTo>
                  <a:lnTo>
                    <a:pt x="932" y="890"/>
                  </a:lnTo>
                  <a:lnTo>
                    <a:pt x="933" y="890"/>
                  </a:lnTo>
                  <a:lnTo>
                    <a:pt x="922" y="1095"/>
                  </a:lnTo>
                  <a:lnTo>
                    <a:pt x="922" y="1096"/>
                  </a:lnTo>
                  <a:lnTo>
                    <a:pt x="918" y="1097"/>
                  </a:lnTo>
                  <a:lnTo>
                    <a:pt x="913" y="1099"/>
                  </a:lnTo>
                  <a:lnTo>
                    <a:pt x="907" y="1103"/>
                  </a:lnTo>
                  <a:lnTo>
                    <a:pt x="899" y="1106"/>
                  </a:lnTo>
                  <a:lnTo>
                    <a:pt x="889" y="1110"/>
                  </a:lnTo>
                  <a:lnTo>
                    <a:pt x="878" y="1114"/>
                  </a:lnTo>
                  <a:lnTo>
                    <a:pt x="864" y="1118"/>
                  </a:lnTo>
                  <a:lnTo>
                    <a:pt x="849" y="1123"/>
                  </a:lnTo>
                  <a:lnTo>
                    <a:pt x="832" y="1128"/>
                  </a:lnTo>
                  <a:lnTo>
                    <a:pt x="813" y="1133"/>
                  </a:lnTo>
                  <a:lnTo>
                    <a:pt x="793" y="1137"/>
                  </a:lnTo>
                  <a:lnTo>
                    <a:pt x="772" y="1141"/>
                  </a:lnTo>
                  <a:lnTo>
                    <a:pt x="749" y="1144"/>
                  </a:lnTo>
                  <a:lnTo>
                    <a:pt x="725" y="1147"/>
                  </a:lnTo>
                  <a:lnTo>
                    <a:pt x="697" y="1149"/>
                  </a:lnTo>
                  <a:lnTo>
                    <a:pt x="670" y="1150"/>
                  </a:lnTo>
                  <a:lnTo>
                    <a:pt x="641" y="1152"/>
                  </a:lnTo>
                  <a:lnTo>
                    <a:pt x="606" y="1150"/>
                  </a:lnTo>
                  <a:lnTo>
                    <a:pt x="572" y="1147"/>
                  </a:lnTo>
                  <a:lnTo>
                    <a:pt x="540" y="1144"/>
                  </a:lnTo>
                  <a:lnTo>
                    <a:pt x="509" y="1138"/>
                  </a:lnTo>
                  <a:lnTo>
                    <a:pt x="479" y="1131"/>
                  </a:lnTo>
                  <a:lnTo>
                    <a:pt x="449" y="1122"/>
                  </a:lnTo>
                  <a:lnTo>
                    <a:pt x="422" y="1112"/>
                  </a:lnTo>
                  <a:lnTo>
                    <a:pt x="395" y="1100"/>
                  </a:lnTo>
                  <a:lnTo>
                    <a:pt x="370" y="1088"/>
                  </a:lnTo>
                  <a:lnTo>
                    <a:pt x="346" y="1074"/>
                  </a:lnTo>
                  <a:lnTo>
                    <a:pt x="324" y="1059"/>
                  </a:lnTo>
                  <a:lnTo>
                    <a:pt x="303" y="1042"/>
                  </a:lnTo>
                  <a:lnTo>
                    <a:pt x="283" y="1025"/>
                  </a:lnTo>
                  <a:lnTo>
                    <a:pt x="264" y="1007"/>
                  </a:lnTo>
                  <a:lnTo>
                    <a:pt x="247" y="987"/>
                  </a:lnTo>
                  <a:lnTo>
                    <a:pt x="230" y="967"/>
                  </a:lnTo>
                  <a:lnTo>
                    <a:pt x="216" y="945"/>
                  </a:lnTo>
                  <a:lnTo>
                    <a:pt x="202" y="923"/>
                  </a:lnTo>
                  <a:lnTo>
                    <a:pt x="190" y="900"/>
                  </a:lnTo>
                  <a:lnTo>
                    <a:pt x="179" y="876"/>
                  </a:lnTo>
                  <a:lnTo>
                    <a:pt x="170" y="851"/>
                  </a:lnTo>
                  <a:lnTo>
                    <a:pt x="162" y="826"/>
                  </a:lnTo>
                  <a:lnTo>
                    <a:pt x="155" y="801"/>
                  </a:lnTo>
                  <a:lnTo>
                    <a:pt x="150" y="774"/>
                  </a:lnTo>
                  <a:lnTo>
                    <a:pt x="0" y="774"/>
                  </a:lnTo>
                  <a:lnTo>
                    <a:pt x="31" y="631"/>
                  </a:lnTo>
                  <a:lnTo>
                    <a:pt x="140" y="631"/>
                  </a:lnTo>
                  <a:lnTo>
                    <a:pt x="138" y="605"/>
                  </a:lnTo>
                  <a:lnTo>
                    <a:pt x="138" y="580"/>
                  </a:lnTo>
                  <a:lnTo>
                    <a:pt x="138" y="568"/>
                  </a:lnTo>
                  <a:lnTo>
                    <a:pt x="138" y="556"/>
                  </a:lnTo>
                  <a:lnTo>
                    <a:pt x="139" y="546"/>
                  </a:lnTo>
                  <a:lnTo>
                    <a:pt x="140" y="535"/>
                  </a:lnTo>
                  <a:lnTo>
                    <a:pt x="21" y="535"/>
                  </a:lnTo>
                  <a:lnTo>
                    <a:pt x="53" y="392"/>
                  </a:lnTo>
                  <a:lnTo>
                    <a:pt x="152" y="392"/>
                  </a:lnTo>
                  <a:lnTo>
                    <a:pt x="159" y="365"/>
                  </a:lnTo>
                  <a:lnTo>
                    <a:pt x="166" y="337"/>
                  </a:lnTo>
                  <a:lnTo>
                    <a:pt x="174" y="311"/>
                  </a:lnTo>
                  <a:lnTo>
                    <a:pt x="184" y="285"/>
                  </a:lnTo>
                  <a:lnTo>
                    <a:pt x="195" y="260"/>
                  </a:lnTo>
                  <a:lnTo>
                    <a:pt x="209" y="236"/>
                  </a:lnTo>
                  <a:lnTo>
                    <a:pt x="222" y="212"/>
                  </a:lnTo>
                  <a:lnTo>
                    <a:pt x="238" y="189"/>
                  </a:lnTo>
                  <a:lnTo>
                    <a:pt x="256" y="167"/>
                  </a:lnTo>
                  <a:lnTo>
                    <a:pt x="274" y="146"/>
                  </a:lnTo>
                  <a:lnTo>
                    <a:pt x="295" y="125"/>
                  </a:lnTo>
                  <a:lnTo>
                    <a:pt x="316" y="107"/>
                  </a:lnTo>
                  <a:lnTo>
                    <a:pt x="337" y="89"/>
                  </a:lnTo>
                  <a:lnTo>
                    <a:pt x="360" y="75"/>
                  </a:lnTo>
                  <a:lnTo>
                    <a:pt x="385" y="60"/>
                  </a:lnTo>
                  <a:lnTo>
                    <a:pt x="410" y="48"/>
                  </a:lnTo>
                  <a:lnTo>
                    <a:pt x="437" y="36"/>
                  </a:lnTo>
                  <a:lnTo>
                    <a:pt x="464" y="27"/>
                  </a:lnTo>
                  <a:lnTo>
                    <a:pt x="493" y="18"/>
                  </a:lnTo>
                  <a:lnTo>
                    <a:pt x="524" y="11"/>
                  </a:lnTo>
                  <a:lnTo>
                    <a:pt x="556" y="6"/>
                  </a:lnTo>
                  <a:lnTo>
                    <a:pt x="589" y="2"/>
                  </a:lnTo>
                  <a:lnTo>
                    <a:pt x="623" y="0"/>
                  </a:lnTo>
                  <a:lnTo>
                    <a:pt x="65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grpSp>
      <p:grpSp>
        <p:nvGrpSpPr>
          <p:cNvPr id="56" name="Group 18">
            <a:extLst>
              <a:ext uri="{FF2B5EF4-FFF2-40B4-BE49-F238E27FC236}">
                <a16:creationId xmlns:a16="http://schemas.microsoft.com/office/drawing/2014/main" id="{33B34990-23E2-41D1-8478-19553EC1CD58}"/>
              </a:ext>
            </a:extLst>
          </p:cNvPr>
          <p:cNvGrpSpPr>
            <a:grpSpLocks noChangeAspect="1"/>
          </p:cNvGrpSpPr>
          <p:nvPr/>
        </p:nvGrpSpPr>
        <p:grpSpPr bwMode="auto">
          <a:xfrm>
            <a:off x="6738520" y="3872082"/>
            <a:ext cx="539750" cy="539750"/>
            <a:chOff x="-1146" y="2076"/>
            <a:chExt cx="340" cy="340"/>
          </a:xfrm>
        </p:grpSpPr>
        <p:sp>
          <p:nvSpPr>
            <p:cNvPr id="57" name="Freeform 20">
              <a:extLst>
                <a:ext uri="{FF2B5EF4-FFF2-40B4-BE49-F238E27FC236}">
                  <a16:creationId xmlns:a16="http://schemas.microsoft.com/office/drawing/2014/main" id="{E5255EAD-79F2-4300-A7F5-555AF836082D}"/>
                </a:ext>
              </a:extLst>
            </p:cNvPr>
            <p:cNvSpPr>
              <a:spLocks/>
            </p:cNvSpPr>
            <p:nvPr/>
          </p:nvSpPr>
          <p:spPr bwMode="auto">
            <a:xfrm>
              <a:off x="-1146" y="2076"/>
              <a:ext cx="340" cy="340"/>
            </a:xfrm>
            <a:custGeom>
              <a:avLst/>
              <a:gdLst>
                <a:gd name="T0" fmla="*/ 1809 w 3401"/>
                <a:gd name="T1" fmla="*/ 3 h 3401"/>
                <a:gd name="T2" fmla="*/ 2018 w 3401"/>
                <a:gd name="T3" fmla="*/ 29 h 3401"/>
                <a:gd name="T4" fmla="*/ 2219 w 3401"/>
                <a:gd name="T5" fmla="*/ 80 h 3401"/>
                <a:gd name="T6" fmla="*/ 2409 w 3401"/>
                <a:gd name="T7" fmla="*/ 154 h 3401"/>
                <a:gd name="T8" fmla="*/ 2588 w 3401"/>
                <a:gd name="T9" fmla="*/ 249 h 3401"/>
                <a:gd name="T10" fmla="*/ 2753 w 3401"/>
                <a:gd name="T11" fmla="*/ 364 h 3401"/>
                <a:gd name="T12" fmla="*/ 2903 w 3401"/>
                <a:gd name="T13" fmla="*/ 498 h 3401"/>
                <a:gd name="T14" fmla="*/ 3037 w 3401"/>
                <a:gd name="T15" fmla="*/ 648 h 3401"/>
                <a:gd name="T16" fmla="*/ 3152 w 3401"/>
                <a:gd name="T17" fmla="*/ 813 h 3401"/>
                <a:gd name="T18" fmla="*/ 3247 w 3401"/>
                <a:gd name="T19" fmla="*/ 992 h 3401"/>
                <a:gd name="T20" fmla="*/ 3321 w 3401"/>
                <a:gd name="T21" fmla="*/ 1182 h 3401"/>
                <a:gd name="T22" fmla="*/ 3372 w 3401"/>
                <a:gd name="T23" fmla="*/ 1383 h 3401"/>
                <a:gd name="T24" fmla="*/ 3398 w 3401"/>
                <a:gd name="T25" fmla="*/ 1592 h 3401"/>
                <a:gd name="T26" fmla="*/ 3398 w 3401"/>
                <a:gd name="T27" fmla="*/ 1808 h 3401"/>
                <a:gd name="T28" fmla="*/ 3372 w 3401"/>
                <a:gd name="T29" fmla="*/ 2018 h 3401"/>
                <a:gd name="T30" fmla="*/ 3321 w 3401"/>
                <a:gd name="T31" fmla="*/ 2218 h 3401"/>
                <a:gd name="T32" fmla="*/ 3247 w 3401"/>
                <a:gd name="T33" fmla="*/ 2409 h 3401"/>
                <a:gd name="T34" fmla="*/ 3152 w 3401"/>
                <a:gd name="T35" fmla="*/ 2588 h 3401"/>
                <a:gd name="T36" fmla="*/ 3037 w 3401"/>
                <a:gd name="T37" fmla="*/ 2753 h 3401"/>
                <a:gd name="T38" fmla="*/ 2903 w 3401"/>
                <a:gd name="T39" fmla="*/ 2903 h 3401"/>
                <a:gd name="T40" fmla="*/ 2753 w 3401"/>
                <a:gd name="T41" fmla="*/ 3036 h 3401"/>
                <a:gd name="T42" fmla="*/ 2588 w 3401"/>
                <a:gd name="T43" fmla="*/ 3152 h 3401"/>
                <a:gd name="T44" fmla="*/ 2409 w 3401"/>
                <a:gd name="T45" fmla="*/ 3247 h 3401"/>
                <a:gd name="T46" fmla="*/ 2219 w 3401"/>
                <a:gd name="T47" fmla="*/ 3321 h 3401"/>
                <a:gd name="T48" fmla="*/ 2018 w 3401"/>
                <a:gd name="T49" fmla="*/ 3372 h 3401"/>
                <a:gd name="T50" fmla="*/ 1809 w 3401"/>
                <a:gd name="T51" fmla="*/ 3398 h 3401"/>
                <a:gd name="T52" fmla="*/ 1593 w 3401"/>
                <a:gd name="T53" fmla="*/ 3398 h 3401"/>
                <a:gd name="T54" fmla="*/ 1383 w 3401"/>
                <a:gd name="T55" fmla="*/ 3372 h 3401"/>
                <a:gd name="T56" fmla="*/ 1183 w 3401"/>
                <a:gd name="T57" fmla="*/ 3321 h 3401"/>
                <a:gd name="T58" fmla="*/ 992 w 3401"/>
                <a:gd name="T59" fmla="*/ 3247 h 3401"/>
                <a:gd name="T60" fmla="*/ 813 w 3401"/>
                <a:gd name="T61" fmla="*/ 3152 h 3401"/>
                <a:gd name="T62" fmla="*/ 648 w 3401"/>
                <a:gd name="T63" fmla="*/ 3036 h 3401"/>
                <a:gd name="T64" fmla="*/ 498 w 3401"/>
                <a:gd name="T65" fmla="*/ 2903 h 3401"/>
                <a:gd name="T66" fmla="*/ 365 w 3401"/>
                <a:gd name="T67" fmla="*/ 2753 h 3401"/>
                <a:gd name="T68" fmla="*/ 249 w 3401"/>
                <a:gd name="T69" fmla="*/ 2588 h 3401"/>
                <a:gd name="T70" fmla="*/ 154 w 3401"/>
                <a:gd name="T71" fmla="*/ 2409 h 3401"/>
                <a:gd name="T72" fmla="*/ 80 w 3401"/>
                <a:gd name="T73" fmla="*/ 2218 h 3401"/>
                <a:gd name="T74" fmla="*/ 29 w 3401"/>
                <a:gd name="T75" fmla="*/ 2018 h 3401"/>
                <a:gd name="T76" fmla="*/ 3 w 3401"/>
                <a:gd name="T77" fmla="*/ 1808 h 3401"/>
                <a:gd name="T78" fmla="*/ 3 w 3401"/>
                <a:gd name="T79" fmla="*/ 1592 h 3401"/>
                <a:gd name="T80" fmla="*/ 29 w 3401"/>
                <a:gd name="T81" fmla="*/ 1383 h 3401"/>
                <a:gd name="T82" fmla="*/ 80 w 3401"/>
                <a:gd name="T83" fmla="*/ 1182 h 3401"/>
                <a:gd name="T84" fmla="*/ 154 w 3401"/>
                <a:gd name="T85" fmla="*/ 992 h 3401"/>
                <a:gd name="T86" fmla="*/ 249 w 3401"/>
                <a:gd name="T87" fmla="*/ 813 h 3401"/>
                <a:gd name="T88" fmla="*/ 365 w 3401"/>
                <a:gd name="T89" fmla="*/ 648 h 3401"/>
                <a:gd name="T90" fmla="*/ 498 w 3401"/>
                <a:gd name="T91" fmla="*/ 498 h 3401"/>
                <a:gd name="T92" fmla="*/ 648 w 3401"/>
                <a:gd name="T93" fmla="*/ 364 h 3401"/>
                <a:gd name="T94" fmla="*/ 813 w 3401"/>
                <a:gd name="T95" fmla="*/ 249 h 3401"/>
                <a:gd name="T96" fmla="*/ 992 w 3401"/>
                <a:gd name="T97" fmla="*/ 154 h 3401"/>
                <a:gd name="T98" fmla="*/ 1183 w 3401"/>
                <a:gd name="T99" fmla="*/ 80 h 3401"/>
                <a:gd name="T100" fmla="*/ 1383 w 3401"/>
                <a:gd name="T101" fmla="*/ 29 h 3401"/>
                <a:gd name="T102" fmla="*/ 1593 w 3401"/>
                <a:gd name="T103" fmla="*/ 3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1" h="3401">
                  <a:moveTo>
                    <a:pt x="1701" y="0"/>
                  </a:moveTo>
                  <a:lnTo>
                    <a:pt x="1809" y="3"/>
                  </a:lnTo>
                  <a:lnTo>
                    <a:pt x="1914" y="13"/>
                  </a:lnTo>
                  <a:lnTo>
                    <a:pt x="2018" y="29"/>
                  </a:lnTo>
                  <a:lnTo>
                    <a:pt x="2119" y="52"/>
                  </a:lnTo>
                  <a:lnTo>
                    <a:pt x="2219" y="80"/>
                  </a:lnTo>
                  <a:lnTo>
                    <a:pt x="2315" y="114"/>
                  </a:lnTo>
                  <a:lnTo>
                    <a:pt x="2409" y="154"/>
                  </a:lnTo>
                  <a:lnTo>
                    <a:pt x="2501" y="199"/>
                  </a:lnTo>
                  <a:lnTo>
                    <a:pt x="2588" y="249"/>
                  </a:lnTo>
                  <a:lnTo>
                    <a:pt x="2673" y="304"/>
                  </a:lnTo>
                  <a:lnTo>
                    <a:pt x="2753" y="364"/>
                  </a:lnTo>
                  <a:lnTo>
                    <a:pt x="2830" y="429"/>
                  </a:lnTo>
                  <a:lnTo>
                    <a:pt x="2903" y="498"/>
                  </a:lnTo>
                  <a:lnTo>
                    <a:pt x="2972" y="571"/>
                  </a:lnTo>
                  <a:lnTo>
                    <a:pt x="3037" y="648"/>
                  </a:lnTo>
                  <a:lnTo>
                    <a:pt x="3097" y="728"/>
                  </a:lnTo>
                  <a:lnTo>
                    <a:pt x="3152" y="813"/>
                  </a:lnTo>
                  <a:lnTo>
                    <a:pt x="3202" y="900"/>
                  </a:lnTo>
                  <a:lnTo>
                    <a:pt x="3247" y="992"/>
                  </a:lnTo>
                  <a:lnTo>
                    <a:pt x="3287" y="1086"/>
                  </a:lnTo>
                  <a:lnTo>
                    <a:pt x="3321" y="1182"/>
                  </a:lnTo>
                  <a:lnTo>
                    <a:pt x="3349" y="1282"/>
                  </a:lnTo>
                  <a:lnTo>
                    <a:pt x="3372" y="1383"/>
                  </a:lnTo>
                  <a:lnTo>
                    <a:pt x="3388" y="1487"/>
                  </a:lnTo>
                  <a:lnTo>
                    <a:pt x="3398" y="1592"/>
                  </a:lnTo>
                  <a:lnTo>
                    <a:pt x="3401" y="1700"/>
                  </a:lnTo>
                  <a:lnTo>
                    <a:pt x="3398" y="1808"/>
                  </a:lnTo>
                  <a:lnTo>
                    <a:pt x="3388" y="1913"/>
                  </a:lnTo>
                  <a:lnTo>
                    <a:pt x="3372" y="2018"/>
                  </a:lnTo>
                  <a:lnTo>
                    <a:pt x="3349" y="2119"/>
                  </a:lnTo>
                  <a:lnTo>
                    <a:pt x="3321" y="2218"/>
                  </a:lnTo>
                  <a:lnTo>
                    <a:pt x="3287" y="2315"/>
                  </a:lnTo>
                  <a:lnTo>
                    <a:pt x="3247" y="2409"/>
                  </a:lnTo>
                  <a:lnTo>
                    <a:pt x="3202" y="2499"/>
                  </a:lnTo>
                  <a:lnTo>
                    <a:pt x="3152" y="2588"/>
                  </a:lnTo>
                  <a:lnTo>
                    <a:pt x="3097" y="2672"/>
                  </a:lnTo>
                  <a:lnTo>
                    <a:pt x="3037" y="2753"/>
                  </a:lnTo>
                  <a:lnTo>
                    <a:pt x="2972" y="2830"/>
                  </a:lnTo>
                  <a:lnTo>
                    <a:pt x="2903" y="2903"/>
                  </a:lnTo>
                  <a:lnTo>
                    <a:pt x="2830" y="2972"/>
                  </a:lnTo>
                  <a:lnTo>
                    <a:pt x="2753" y="3036"/>
                  </a:lnTo>
                  <a:lnTo>
                    <a:pt x="2673" y="3097"/>
                  </a:lnTo>
                  <a:lnTo>
                    <a:pt x="2588" y="3152"/>
                  </a:lnTo>
                  <a:lnTo>
                    <a:pt x="2501" y="3202"/>
                  </a:lnTo>
                  <a:lnTo>
                    <a:pt x="2409" y="3247"/>
                  </a:lnTo>
                  <a:lnTo>
                    <a:pt x="2315" y="3286"/>
                  </a:lnTo>
                  <a:lnTo>
                    <a:pt x="2219" y="3321"/>
                  </a:lnTo>
                  <a:lnTo>
                    <a:pt x="2119" y="3349"/>
                  </a:lnTo>
                  <a:lnTo>
                    <a:pt x="2018" y="3372"/>
                  </a:lnTo>
                  <a:lnTo>
                    <a:pt x="1914" y="3387"/>
                  </a:lnTo>
                  <a:lnTo>
                    <a:pt x="1809" y="3398"/>
                  </a:lnTo>
                  <a:lnTo>
                    <a:pt x="1701" y="3401"/>
                  </a:lnTo>
                  <a:lnTo>
                    <a:pt x="1593" y="3398"/>
                  </a:lnTo>
                  <a:lnTo>
                    <a:pt x="1488" y="3387"/>
                  </a:lnTo>
                  <a:lnTo>
                    <a:pt x="1383" y="3372"/>
                  </a:lnTo>
                  <a:lnTo>
                    <a:pt x="1282" y="3349"/>
                  </a:lnTo>
                  <a:lnTo>
                    <a:pt x="1183" y="3321"/>
                  </a:lnTo>
                  <a:lnTo>
                    <a:pt x="1086" y="3286"/>
                  </a:lnTo>
                  <a:lnTo>
                    <a:pt x="992" y="3247"/>
                  </a:lnTo>
                  <a:lnTo>
                    <a:pt x="902" y="3202"/>
                  </a:lnTo>
                  <a:lnTo>
                    <a:pt x="813" y="3152"/>
                  </a:lnTo>
                  <a:lnTo>
                    <a:pt x="729" y="3097"/>
                  </a:lnTo>
                  <a:lnTo>
                    <a:pt x="648" y="3036"/>
                  </a:lnTo>
                  <a:lnTo>
                    <a:pt x="571" y="2972"/>
                  </a:lnTo>
                  <a:lnTo>
                    <a:pt x="498" y="2903"/>
                  </a:lnTo>
                  <a:lnTo>
                    <a:pt x="429" y="2830"/>
                  </a:lnTo>
                  <a:lnTo>
                    <a:pt x="365" y="2753"/>
                  </a:lnTo>
                  <a:lnTo>
                    <a:pt x="304" y="2672"/>
                  </a:lnTo>
                  <a:lnTo>
                    <a:pt x="249" y="2588"/>
                  </a:lnTo>
                  <a:lnTo>
                    <a:pt x="199" y="2499"/>
                  </a:lnTo>
                  <a:lnTo>
                    <a:pt x="154" y="2409"/>
                  </a:lnTo>
                  <a:lnTo>
                    <a:pt x="115" y="2315"/>
                  </a:lnTo>
                  <a:lnTo>
                    <a:pt x="80" y="2218"/>
                  </a:lnTo>
                  <a:lnTo>
                    <a:pt x="52" y="2119"/>
                  </a:lnTo>
                  <a:lnTo>
                    <a:pt x="29" y="2018"/>
                  </a:lnTo>
                  <a:lnTo>
                    <a:pt x="14" y="1913"/>
                  </a:lnTo>
                  <a:lnTo>
                    <a:pt x="3" y="1808"/>
                  </a:lnTo>
                  <a:lnTo>
                    <a:pt x="0" y="1700"/>
                  </a:lnTo>
                  <a:lnTo>
                    <a:pt x="3" y="1592"/>
                  </a:lnTo>
                  <a:lnTo>
                    <a:pt x="14" y="1487"/>
                  </a:lnTo>
                  <a:lnTo>
                    <a:pt x="29" y="1383"/>
                  </a:lnTo>
                  <a:lnTo>
                    <a:pt x="52" y="1282"/>
                  </a:lnTo>
                  <a:lnTo>
                    <a:pt x="80" y="1182"/>
                  </a:lnTo>
                  <a:lnTo>
                    <a:pt x="115" y="1086"/>
                  </a:lnTo>
                  <a:lnTo>
                    <a:pt x="154" y="992"/>
                  </a:lnTo>
                  <a:lnTo>
                    <a:pt x="199" y="900"/>
                  </a:lnTo>
                  <a:lnTo>
                    <a:pt x="249" y="813"/>
                  </a:lnTo>
                  <a:lnTo>
                    <a:pt x="304" y="728"/>
                  </a:lnTo>
                  <a:lnTo>
                    <a:pt x="365" y="648"/>
                  </a:lnTo>
                  <a:lnTo>
                    <a:pt x="429" y="571"/>
                  </a:lnTo>
                  <a:lnTo>
                    <a:pt x="498" y="498"/>
                  </a:lnTo>
                  <a:lnTo>
                    <a:pt x="571" y="429"/>
                  </a:lnTo>
                  <a:lnTo>
                    <a:pt x="648" y="364"/>
                  </a:lnTo>
                  <a:lnTo>
                    <a:pt x="729" y="304"/>
                  </a:lnTo>
                  <a:lnTo>
                    <a:pt x="813" y="249"/>
                  </a:lnTo>
                  <a:lnTo>
                    <a:pt x="902" y="199"/>
                  </a:lnTo>
                  <a:lnTo>
                    <a:pt x="992" y="154"/>
                  </a:lnTo>
                  <a:lnTo>
                    <a:pt x="1086" y="114"/>
                  </a:lnTo>
                  <a:lnTo>
                    <a:pt x="1183" y="80"/>
                  </a:lnTo>
                  <a:lnTo>
                    <a:pt x="1282" y="52"/>
                  </a:lnTo>
                  <a:lnTo>
                    <a:pt x="1383" y="29"/>
                  </a:lnTo>
                  <a:lnTo>
                    <a:pt x="1488" y="13"/>
                  </a:lnTo>
                  <a:lnTo>
                    <a:pt x="1593" y="3"/>
                  </a:lnTo>
                  <a:lnTo>
                    <a:pt x="1701" y="0"/>
                  </a:lnTo>
                  <a:close/>
                </a:path>
              </a:pathLst>
            </a:custGeom>
            <a:no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58" name="Freeform 21">
              <a:extLst>
                <a:ext uri="{FF2B5EF4-FFF2-40B4-BE49-F238E27FC236}">
                  <a16:creationId xmlns:a16="http://schemas.microsoft.com/office/drawing/2014/main" id="{F4FFAC48-B581-498B-BC1A-309FA7D4D33A}"/>
                </a:ext>
              </a:extLst>
            </p:cNvPr>
            <p:cNvSpPr>
              <a:spLocks noEditPoints="1"/>
            </p:cNvSpPr>
            <p:nvPr/>
          </p:nvSpPr>
          <p:spPr bwMode="auto">
            <a:xfrm>
              <a:off x="-1048" y="2113"/>
              <a:ext cx="144" cy="166"/>
            </a:xfrm>
            <a:custGeom>
              <a:avLst/>
              <a:gdLst>
                <a:gd name="T0" fmla="*/ 471 w 1437"/>
                <a:gd name="T1" fmla="*/ 894 h 1658"/>
                <a:gd name="T2" fmla="*/ 484 w 1437"/>
                <a:gd name="T3" fmla="*/ 925 h 1658"/>
                <a:gd name="T4" fmla="*/ 513 w 1437"/>
                <a:gd name="T5" fmla="*/ 996 h 1658"/>
                <a:gd name="T6" fmla="*/ 563 w 1437"/>
                <a:gd name="T7" fmla="*/ 1129 h 1658"/>
                <a:gd name="T8" fmla="*/ 613 w 1437"/>
                <a:gd name="T9" fmla="*/ 1277 h 1658"/>
                <a:gd name="T10" fmla="*/ 641 w 1437"/>
                <a:gd name="T11" fmla="*/ 969 h 1658"/>
                <a:gd name="T12" fmla="*/ 748 w 1437"/>
                <a:gd name="T13" fmla="*/ 1031 h 1658"/>
                <a:gd name="T14" fmla="*/ 841 w 1437"/>
                <a:gd name="T15" fmla="*/ 1223 h 1658"/>
                <a:gd name="T16" fmla="*/ 891 w 1437"/>
                <a:gd name="T17" fmla="*/ 1080 h 1658"/>
                <a:gd name="T18" fmla="*/ 938 w 1437"/>
                <a:gd name="T19" fmla="*/ 960 h 1658"/>
                <a:gd name="T20" fmla="*/ 956 w 1437"/>
                <a:gd name="T21" fmla="*/ 917 h 1658"/>
                <a:gd name="T22" fmla="*/ 969 w 1437"/>
                <a:gd name="T23" fmla="*/ 883 h 1658"/>
                <a:gd name="T24" fmla="*/ 1013 w 1437"/>
                <a:gd name="T25" fmla="*/ 903 h 1658"/>
                <a:gd name="T26" fmla="*/ 1069 w 1437"/>
                <a:gd name="T27" fmla="*/ 972 h 1658"/>
                <a:gd name="T28" fmla="*/ 1196 w 1437"/>
                <a:gd name="T29" fmla="*/ 1042 h 1658"/>
                <a:gd name="T30" fmla="*/ 1317 w 1437"/>
                <a:gd name="T31" fmla="*/ 1122 h 1658"/>
                <a:gd name="T32" fmla="*/ 1362 w 1437"/>
                <a:gd name="T33" fmla="*/ 1185 h 1658"/>
                <a:gd name="T34" fmla="*/ 1397 w 1437"/>
                <a:gd name="T35" fmla="*/ 1286 h 1658"/>
                <a:gd name="T36" fmla="*/ 1422 w 1437"/>
                <a:gd name="T37" fmla="*/ 1407 h 1658"/>
                <a:gd name="T38" fmla="*/ 1437 w 1437"/>
                <a:gd name="T39" fmla="*/ 1529 h 1658"/>
                <a:gd name="T40" fmla="*/ 1233 w 1437"/>
                <a:gd name="T41" fmla="*/ 1598 h 1658"/>
                <a:gd name="T42" fmla="*/ 990 w 1437"/>
                <a:gd name="T43" fmla="*/ 1643 h 1658"/>
                <a:gd name="T44" fmla="*/ 719 w 1437"/>
                <a:gd name="T45" fmla="*/ 1658 h 1658"/>
                <a:gd name="T46" fmla="*/ 448 w 1437"/>
                <a:gd name="T47" fmla="*/ 1643 h 1658"/>
                <a:gd name="T48" fmla="*/ 205 w 1437"/>
                <a:gd name="T49" fmla="*/ 1598 h 1658"/>
                <a:gd name="T50" fmla="*/ 0 w 1437"/>
                <a:gd name="T51" fmla="*/ 1528 h 1658"/>
                <a:gd name="T52" fmla="*/ 15 w 1437"/>
                <a:gd name="T53" fmla="*/ 1408 h 1658"/>
                <a:gd name="T54" fmla="*/ 37 w 1437"/>
                <a:gd name="T55" fmla="*/ 1289 h 1658"/>
                <a:gd name="T56" fmla="*/ 71 w 1437"/>
                <a:gd name="T57" fmla="*/ 1190 h 1658"/>
                <a:gd name="T58" fmla="*/ 116 w 1437"/>
                <a:gd name="T59" fmla="*/ 1128 h 1658"/>
                <a:gd name="T60" fmla="*/ 239 w 1437"/>
                <a:gd name="T61" fmla="*/ 1044 h 1658"/>
                <a:gd name="T62" fmla="*/ 367 w 1437"/>
                <a:gd name="T63" fmla="*/ 972 h 1658"/>
                <a:gd name="T64" fmla="*/ 423 w 1437"/>
                <a:gd name="T65" fmla="*/ 903 h 1658"/>
                <a:gd name="T66" fmla="*/ 699 w 1437"/>
                <a:gd name="T67" fmla="*/ 0 h 1658"/>
                <a:gd name="T68" fmla="*/ 795 w 1437"/>
                <a:gd name="T69" fmla="*/ 10 h 1658"/>
                <a:gd name="T70" fmla="*/ 860 w 1437"/>
                <a:gd name="T71" fmla="*/ 44 h 1658"/>
                <a:gd name="T72" fmla="*/ 921 w 1437"/>
                <a:gd name="T73" fmla="*/ 68 h 1658"/>
                <a:gd name="T74" fmla="*/ 983 w 1437"/>
                <a:gd name="T75" fmla="*/ 122 h 1658"/>
                <a:gd name="T76" fmla="*/ 1025 w 1437"/>
                <a:gd name="T77" fmla="*/ 207 h 1658"/>
                <a:gd name="T78" fmla="*/ 1042 w 1437"/>
                <a:gd name="T79" fmla="*/ 308 h 1658"/>
                <a:gd name="T80" fmla="*/ 1035 w 1437"/>
                <a:gd name="T81" fmla="*/ 420 h 1658"/>
                <a:gd name="T82" fmla="*/ 1016 w 1437"/>
                <a:gd name="T83" fmla="*/ 495 h 1658"/>
                <a:gd name="T84" fmla="*/ 993 w 1437"/>
                <a:gd name="T85" fmla="*/ 444 h 1658"/>
                <a:gd name="T86" fmla="*/ 977 w 1437"/>
                <a:gd name="T87" fmla="*/ 388 h 1658"/>
                <a:gd name="T88" fmla="*/ 942 w 1437"/>
                <a:gd name="T89" fmla="*/ 317 h 1658"/>
                <a:gd name="T90" fmla="*/ 895 w 1437"/>
                <a:gd name="T91" fmla="*/ 256 h 1658"/>
                <a:gd name="T92" fmla="*/ 855 w 1437"/>
                <a:gd name="T93" fmla="*/ 231 h 1658"/>
                <a:gd name="T94" fmla="*/ 828 w 1437"/>
                <a:gd name="T95" fmla="*/ 237 h 1658"/>
                <a:gd name="T96" fmla="*/ 789 w 1437"/>
                <a:gd name="T97" fmla="*/ 256 h 1658"/>
                <a:gd name="T98" fmla="*/ 721 w 1437"/>
                <a:gd name="T99" fmla="*/ 277 h 1658"/>
                <a:gd name="T100" fmla="*/ 630 w 1437"/>
                <a:gd name="T101" fmla="*/ 291 h 1658"/>
                <a:gd name="T102" fmla="*/ 557 w 1437"/>
                <a:gd name="T103" fmla="*/ 298 h 1658"/>
                <a:gd name="T104" fmla="*/ 500 w 1437"/>
                <a:gd name="T105" fmla="*/ 319 h 1658"/>
                <a:gd name="T106" fmla="*/ 453 w 1437"/>
                <a:gd name="T107" fmla="*/ 376 h 1658"/>
                <a:gd name="T108" fmla="*/ 420 w 1437"/>
                <a:gd name="T109" fmla="*/ 463 h 1658"/>
                <a:gd name="T110" fmla="*/ 412 w 1437"/>
                <a:gd name="T111" fmla="*/ 506 h 1658"/>
                <a:gd name="T112" fmla="*/ 395 w 1437"/>
                <a:gd name="T113" fmla="*/ 475 h 1658"/>
                <a:gd name="T114" fmla="*/ 381 w 1437"/>
                <a:gd name="T115" fmla="*/ 401 h 1658"/>
                <a:gd name="T116" fmla="*/ 388 w 1437"/>
                <a:gd name="T117" fmla="*/ 271 h 1658"/>
                <a:gd name="T118" fmla="*/ 427 w 1437"/>
                <a:gd name="T119" fmla="*/ 168 h 1658"/>
                <a:gd name="T120" fmla="*/ 489 w 1437"/>
                <a:gd name="T121" fmla="*/ 90 h 1658"/>
                <a:gd name="T122" fmla="*/ 563 w 1437"/>
                <a:gd name="T123" fmla="*/ 38 h 1658"/>
                <a:gd name="T124" fmla="*/ 639 w 1437"/>
                <a:gd name="T125" fmla="*/ 9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7" h="1658">
                  <a:moveTo>
                    <a:pt x="462" y="871"/>
                  </a:moveTo>
                  <a:lnTo>
                    <a:pt x="467" y="883"/>
                  </a:lnTo>
                  <a:lnTo>
                    <a:pt x="471" y="894"/>
                  </a:lnTo>
                  <a:lnTo>
                    <a:pt x="476" y="907"/>
                  </a:lnTo>
                  <a:lnTo>
                    <a:pt x="481" y="917"/>
                  </a:lnTo>
                  <a:lnTo>
                    <a:pt x="484" y="925"/>
                  </a:lnTo>
                  <a:lnTo>
                    <a:pt x="485" y="928"/>
                  </a:lnTo>
                  <a:lnTo>
                    <a:pt x="498" y="960"/>
                  </a:lnTo>
                  <a:lnTo>
                    <a:pt x="513" y="996"/>
                  </a:lnTo>
                  <a:lnTo>
                    <a:pt x="530" y="1037"/>
                  </a:lnTo>
                  <a:lnTo>
                    <a:pt x="545" y="1082"/>
                  </a:lnTo>
                  <a:lnTo>
                    <a:pt x="563" y="1129"/>
                  </a:lnTo>
                  <a:lnTo>
                    <a:pt x="580" y="1178"/>
                  </a:lnTo>
                  <a:lnTo>
                    <a:pt x="596" y="1227"/>
                  </a:lnTo>
                  <a:lnTo>
                    <a:pt x="613" y="1277"/>
                  </a:lnTo>
                  <a:lnTo>
                    <a:pt x="630" y="1326"/>
                  </a:lnTo>
                  <a:lnTo>
                    <a:pt x="686" y="1031"/>
                  </a:lnTo>
                  <a:lnTo>
                    <a:pt x="641" y="969"/>
                  </a:lnTo>
                  <a:lnTo>
                    <a:pt x="718" y="940"/>
                  </a:lnTo>
                  <a:lnTo>
                    <a:pt x="794" y="969"/>
                  </a:lnTo>
                  <a:lnTo>
                    <a:pt x="748" y="1031"/>
                  </a:lnTo>
                  <a:lnTo>
                    <a:pt x="808" y="1321"/>
                  </a:lnTo>
                  <a:lnTo>
                    <a:pt x="825" y="1274"/>
                  </a:lnTo>
                  <a:lnTo>
                    <a:pt x="841" y="1223"/>
                  </a:lnTo>
                  <a:lnTo>
                    <a:pt x="858" y="1174"/>
                  </a:lnTo>
                  <a:lnTo>
                    <a:pt x="875" y="1127"/>
                  </a:lnTo>
                  <a:lnTo>
                    <a:pt x="891" y="1080"/>
                  </a:lnTo>
                  <a:lnTo>
                    <a:pt x="908" y="1036"/>
                  </a:lnTo>
                  <a:lnTo>
                    <a:pt x="924" y="996"/>
                  </a:lnTo>
                  <a:lnTo>
                    <a:pt x="938" y="960"/>
                  </a:lnTo>
                  <a:lnTo>
                    <a:pt x="952" y="928"/>
                  </a:lnTo>
                  <a:lnTo>
                    <a:pt x="953" y="925"/>
                  </a:lnTo>
                  <a:lnTo>
                    <a:pt x="956" y="917"/>
                  </a:lnTo>
                  <a:lnTo>
                    <a:pt x="960" y="907"/>
                  </a:lnTo>
                  <a:lnTo>
                    <a:pt x="965" y="894"/>
                  </a:lnTo>
                  <a:lnTo>
                    <a:pt x="969" y="883"/>
                  </a:lnTo>
                  <a:lnTo>
                    <a:pt x="975" y="871"/>
                  </a:lnTo>
                  <a:lnTo>
                    <a:pt x="993" y="885"/>
                  </a:lnTo>
                  <a:lnTo>
                    <a:pt x="1013" y="903"/>
                  </a:lnTo>
                  <a:lnTo>
                    <a:pt x="1033" y="924"/>
                  </a:lnTo>
                  <a:lnTo>
                    <a:pt x="1053" y="947"/>
                  </a:lnTo>
                  <a:lnTo>
                    <a:pt x="1069" y="972"/>
                  </a:lnTo>
                  <a:lnTo>
                    <a:pt x="1110" y="993"/>
                  </a:lnTo>
                  <a:lnTo>
                    <a:pt x="1153" y="1016"/>
                  </a:lnTo>
                  <a:lnTo>
                    <a:pt x="1196" y="1042"/>
                  </a:lnTo>
                  <a:lnTo>
                    <a:pt x="1238" y="1068"/>
                  </a:lnTo>
                  <a:lnTo>
                    <a:pt x="1279" y="1095"/>
                  </a:lnTo>
                  <a:lnTo>
                    <a:pt x="1317" y="1122"/>
                  </a:lnTo>
                  <a:lnTo>
                    <a:pt x="1333" y="1138"/>
                  </a:lnTo>
                  <a:lnTo>
                    <a:pt x="1349" y="1159"/>
                  </a:lnTo>
                  <a:lnTo>
                    <a:pt x="1362" y="1185"/>
                  </a:lnTo>
                  <a:lnTo>
                    <a:pt x="1375" y="1215"/>
                  </a:lnTo>
                  <a:lnTo>
                    <a:pt x="1386" y="1250"/>
                  </a:lnTo>
                  <a:lnTo>
                    <a:pt x="1397" y="1286"/>
                  </a:lnTo>
                  <a:lnTo>
                    <a:pt x="1406" y="1325"/>
                  </a:lnTo>
                  <a:lnTo>
                    <a:pt x="1415" y="1365"/>
                  </a:lnTo>
                  <a:lnTo>
                    <a:pt x="1422" y="1407"/>
                  </a:lnTo>
                  <a:lnTo>
                    <a:pt x="1428" y="1449"/>
                  </a:lnTo>
                  <a:lnTo>
                    <a:pt x="1433" y="1489"/>
                  </a:lnTo>
                  <a:lnTo>
                    <a:pt x="1437" y="1529"/>
                  </a:lnTo>
                  <a:lnTo>
                    <a:pt x="1374" y="1554"/>
                  </a:lnTo>
                  <a:lnTo>
                    <a:pt x="1306" y="1577"/>
                  </a:lnTo>
                  <a:lnTo>
                    <a:pt x="1233" y="1598"/>
                  </a:lnTo>
                  <a:lnTo>
                    <a:pt x="1156" y="1615"/>
                  </a:lnTo>
                  <a:lnTo>
                    <a:pt x="1075" y="1630"/>
                  </a:lnTo>
                  <a:lnTo>
                    <a:pt x="990" y="1643"/>
                  </a:lnTo>
                  <a:lnTo>
                    <a:pt x="903" y="1651"/>
                  </a:lnTo>
                  <a:lnTo>
                    <a:pt x="812" y="1656"/>
                  </a:lnTo>
                  <a:lnTo>
                    <a:pt x="719" y="1658"/>
                  </a:lnTo>
                  <a:lnTo>
                    <a:pt x="626" y="1656"/>
                  </a:lnTo>
                  <a:lnTo>
                    <a:pt x="536" y="1651"/>
                  </a:lnTo>
                  <a:lnTo>
                    <a:pt x="448" y="1643"/>
                  </a:lnTo>
                  <a:lnTo>
                    <a:pt x="364" y="1630"/>
                  </a:lnTo>
                  <a:lnTo>
                    <a:pt x="282" y="1615"/>
                  </a:lnTo>
                  <a:lnTo>
                    <a:pt x="205" y="1598"/>
                  </a:lnTo>
                  <a:lnTo>
                    <a:pt x="132" y="1577"/>
                  </a:lnTo>
                  <a:lnTo>
                    <a:pt x="64" y="1554"/>
                  </a:lnTo>
                  <a:lnTo>
                    <a:pt x="0" y="1528"/>
                  </a:lnTo>
                  <a:lnTo>
                    <a:pt x="4" y="1489"/>
                  </a:lnTo>
                  <a:lnTo>
                    <a:pt x="8" y="1449"/>
                  </a:lnTo>
                  <a:lnTo>
                    <a:pt x="15" y="1408"/>
                  </a:lnTo>
                  <a:lnTo>
                    <a:pt x="21" y="1367"/>
                  </a:lnTo>
                  <a:lnTo>
                    <a:pt x="28" y="1328"/>
                  </a:lnTo>
                  <a:lnTo>
                    <a:pt x="37" y="1289"/>
                  </a:lnTo>
                  <a:lnTo>
                    <a:pt x="47" y="1253"/>
                  </a:lnTo>
                  <a:lnTo>
                    <a:pt x="58" y="1219"/>
                  </a:lnTo>
                  <a:lnTo>
                    <a:pt x="71" y="1190"/>
                  </a:lnTo>
                  <a:lnTo>
                    <a:pt x="84" y="1164"/>
                  </a:lnTo>
                  <a:lnTo>
                    <a:pt x="99" y="1143"/>
                  </a:lnTo>
                  <a:lnTo>
                    <a:pt x="116" y="1128"/>
                  </a:lnTo>
                  <a:lnTo>
                    <a:pt x="154" y="1100"/>
                  </a:lnTo>
                  <a:lnTo>
                    <a:pt x="196" y="1072"/>
                  </a:lnTo>
                  <a:lnTo>
                    <a:pt x="239" y="1044"/>
                  </a:lnTo>
                  <a:lnTo>
                    <a:pt x="282" y="1018"/>
                  </a:lnTo>
                  <a:lnTo>
                    <a:pt x="326" y="993"/>
                  </a:lnTo>
                  <a:lnTo>
                    <a:pt x="367" y="972"/>
                  </a:lnTo>
                  <a:lnTo>
                    <a:pt x="384" y="947"/>
                  </a:lnTo>
                  <a:lnTo>
                    <a:pt x="403" y="924"/>
                  </a:lnTo>
                  <a:lnTo>
                    <a:pt x="423" y="903"/>
                  </a:lnTo>
                  <a:lnTo>
                    <a:pt x="443" y="885"/>
                  </a:lnTo>
                  <a:lnTo>
                    <a:pt x="462" y="871"/>
                  </a:lnTo>
                  <a:close/>
                  <a:moveTo>
                    <a:pt x="699" y="0"/>
                  </a:moveTo>
                  <a:lnTo>
                    <a:pt x="734" y="1"/>
                  </a:lnTo>
                  <a:lnTo>
                    <a:pt x="766" y="4"/>
                  </a:lnTo>
                  <a:lnTo>
                    <a:pt x="795" y="10"/>
                  </a:lnTo>
                  <a:lnTo>
                    <a:pt x="821" y="19"/>
                  </a:lnTo>
                  <a:lnTo>
                    <a:pt x="843" y="31"/>
                  </a:lnTo>
                  <a:lnTo>
                    <a:pt x="860" y="44"/>
                  </a:lnTo>
                  <a:lnTo>
                    <a:pt x="872" y="60"/>
                  </a:lnTo>
                  <a:lnTo>
                    <a:pt x="897" y="61"/>
                  </a:lnTo>
                  <a:lnTo>
                    <a:pt x="921" y="68"/>
                  </a:lnTo>
                  <a:lnTo>
                    <a:pt x="943" y="81"/>
                  </a:lnTo>
                  <a:lnTo>
                    <a:pt x="964" y="100"/>
                  </a:lnTo>
                  <a:lnTo>
                    <a:pt x="983" y="122"/>
                  </a:lnTo>
                  <a:lnTo>
                    <a:pt x="1000" y="148"/>
                  </a:lnTo>
                  <a:lnTo>
                    <a:pt x="1013" y="176"/>
                  </a:lnTo>
                  <a:lnTo>
                    <a:pt x="1025" y="207"/>
                  </a:lnTo>
                  <a:lnTo>
                    <a:pt x="1034" y="240"/>
                  </a:lnTo>
                  <a:lnTo>
                    <a:pt x="1040" y="274"/>
                  </a:lnTo>
                  <a:lnTo>
                    <a:pt x="1042" y="308"/>
                  </a:lnTo>
                  <a:lnTo>
                    <a:pt x="1041" y="342"/>
                  </a:lnTo>
                  <a:lnTo>
                    <a:pt x="1038" y="384"/>
                  </a:lnTo>
                  <a:lnTo>
                    <a:pt x="1035" y="420"/>
                  </a:lnTo>
                  <a:lnTo>
                    <a:pt x="1031" y="450"/>
                  </a:lnTo>
                  <a:lnTo>
                    <a:pt x="1025" y="475"/>
                  </a:lnTo>
                  <a:lnTo>
                    <a:pt x="1016" y="495"/>
                  </a:lnTo>
                  <a:lnTo>
                    <a:pt x="1004" y="512"/>
                  </a:lnTo>
                  <a:lnTo>
                    <a:pt x="1000" y="476"/>
                  </a:lnTo>
                  <a:lnTo>
                    <a:pt x="993" y="444"/>
                  </a:lnTo>
                  <a:lnTo>
                    <a:pt x="989" y="429"/>
                  </a:lnTo>
                  <a:lnTo>
                    <a:pt x="984" y="410"/>
                  </a:lnTo>
                  <a:lnTo>
                    <a:pt x="977" y="388"/>
                  </a:lnTo>
                  <a:lnTo>
                    <a:pt x="966" y="365"/>
                  </a:lnTo>
                  <a:lnTo>
                    <a:pt x="956" y="341"/>
                  </a:lnTo>
                  <a:lnTo>
                    <a:pt x="942" y="317"/>
                  </a:lnTo>
                  <a:lnTo>
                    <a:pt x="928" y="294"/>
                  </a:lnTo>
                  <a:lnTo>
                    <a:pt x="912" y="273"/>
                  </a:lnTo>
                  <a:lnTo>
                    <a:pt x="895" y="256"/>
                  </a:lnTo>
                  <a:lnTo>
                    <a:pt x="876" y="239"/>
                  </a:lnTo>
                  <a:lnTo>
                    <a:pt x="864" y="234"/>
                  </a:lnTo>
                  <a:lnTo>
                    <a:pt x="855" y="231"/>
                  </a:lnTo>
                  <a:lnTo>
                    <a:pt x="845" y="231"/>
                  </a:lnTo>
                  <a:lnTo>
                    <a:pt x="837" y="233"/>
                  </a:lnTo>
                  <a:lnTo>
                    <a:pt x="828" y="237"/>
                  </a:lnTo>
                  <a:lnTo>
                    <a:pt x="817" y="243"/>
                  </a:lnTo>
                  <a:lnTo>
                    <a:pt x="805" y="249"/>
                  </a:lnTo>
                  <a:lnTo>
                    <a:pt x="789" y="256"/>
                  </a:lnTo>
                  <a:lnTo>
                    <a:pt x="771" y="263"/>
                  </a:lnTo>
                  <a:lnTo>
                    <a:pt x="748" y="271"/>
                  </a:lnTo>
                  <a:lnTo>
                    <a:pt x="721" y="277"/>
                  </a:lnTo>
                  <a:lnTo>
                    <a:pt x="689" y="283"/>
                  </a:lnTo>
                  <a:lnTo>
                    <a:pt x="658" y="288"/>
                  </a:lnTo>
                  <a:lnTo>
                    <a:pt x="630" y="291"/>
                  </a:lnTo>
                  <a:lnTo>
                    <a:pt x="604" y="293"/>
                  </a:lnTo>
                  <a:lnTo>
                    <a:pt x="580" y="295"/>
                  </a:lnTo>
                  <a:lnTo>
                    <a:pt x="557" y="298"/>
                  </a:lnTo>
                  <a:lnTo>
                    <a:pt x="537" y="302"/>
                  </a:lnTo>
                  <a:lnTo>
                    <a:pt x="517" y="308"/>
                  </a:lnTo>
                  <a:lnTo>
                    <a:pt x="500" y="319"/>
                  </a:lnTo>
                  <a:lnTo>
                    <a:pt x="484" y="333"/>
                  </a:lnTo>
                  <a:lnTo>
                    <a:pt x="468" y="352"/>
                  </a:lnTo>
                  <a:lnTo>
                    <a:pt x="453" y="376"/>
                  </a:lnTo>
                  <a:lnTo>
                    <a:pt x="439" y="407"/>
                  </a:lnTo>
                  <a:lnTo>
                    <a:pt x="425" y="446"/>
                  </a:lnTo>
                  <a:lnTo>
                    <a:pt x="420" y="463"/>
                  </a:lnTo>
                  <a:lnTo>
                    <a:pt x="417" y="477"/>
                  </a:lnTo>
                  <a:lnTo>
                    <a:pt x="414" y="491"/>
                  </a:lnTo>
                  <a:lnTo>
                    <a:pt x="412" y="506"/>
                  </a:lnTo>
                  <a:lnTo>
                    <a:pt x="407" y="501"/>
                  </a:lnTo>
                  <a:lnTo>
                    <a:pt x="401" y="491"/>
                  </a:lnTo>
                  <a:lnTo>
                    <a:pt x="395" y="475"/>
                  </a:lnTo>
                  <a:lnTo>
                    <a:pt x="390" y="455"/>
                  </a:lnTo>
                  <a:lnTo>
                    <a:pt x="385" y="430"/>
                  </a:lnTo>
                  <a:lnTo>
                    <a:pt x="381" y="401"/>
                  </a:lnTo>
                  <a:lnTo>
                    <a:pt x="379" y="354"/>
                  </a:lnTo>
                  <a:lnTo>
                    <a:pt x="381" y="310"/>
                  </a:lnTo>
                  <a:lnTo>
                    <a:pt x="388" y="271"/>
                  </a:lnTo>
                  <a:lnTo>
                    <a:pt x="398" y="233"/>
                  </a:lnTo>
                  <a:lnTo>
                    <a:pt x="411" y="199"/>
                  </a:lnTo>
                  <a:lnTo>
                    <a:pt x="427" y="168"/>
                  </a:lnTo>
                  <a:lnTo>
                    <a:pt x="445" y="138"/>
                  </a:lnTo>
                  <a:lnTo>
                    <a:pt x="466" y="113"/>
                  </a:lnTo>
                  <a:lnTo>
                    <a:pt x="489" y="90"/>
                  </a:lnTo>
                  <a:lnTo>
                    <a:pt x="513" y="70"/>
                  </a:lnTo>
                  <a:lnTo>
                    <a:pt x="537" y="53"/>
                  </a:lnTo>
                  <a:lnTo>
                    <a:pt x="563" y="38"/>
                  </a:lnTo>
                  <a:lnTo>
                    <a:pt x="588" y="26"/>
                  </a:lnTo>
                  <a:lnTo>
                    <a:pt x="614" y="15"/>
                  </a:lnTo>
                  <a:lnTo>
                    <a:pt x="639" y="9"/>
                  </a:lnTo>
                  <a:lnTo>
                    <a:pt x="663" y="4"/>
                  </a:lnTo>
                  <a:lnTo>
                    <a:pt x="6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59" name="Line 22">
              <a:extLst>
                <a:ext uri="{FF2B5EF4-FFF2-40B4-BE49-F238E27FC236}">
                  <a16:creationId xmlns:a16="http://schemas.microsoft.com/office/drawing/2014/main" id="{34713161-0A72-4B82-9455-4CCFCE9FB0C4}"/>
                </a:ext>
              </a:extLst>
            </p:cNvPr>
            <p:cNvSpPr>
              <a:spLocks noChangeShapeType="1"/>
            </p:cNvSpPr>
            <p:nvPr/>
          </p:nvSpPr>
          <p:spPr bwMode="auto">
            <a:xfrm>
              <a:off x="-1020" y="2316"/>
              <a:ext cx="43" cy="0"/>
            </a:xfrm>
            <a:prstGeom prst="line">
              <a:avLst/>
            </a:prstGeom>
            <a:noFill/>
            <a:ln w="1270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60" name="Freeform 23">
              <a:extLst>
                <a:ext uri="{FF2B5EF4-FFF2-40B4-BE49-F238E27FC236}">
                  <a16:creationId xmlns:a16="http://schemas.microsoft.com/office/drawing/2014/main" id="{E220987F-3FFB-4F73-A597-C49E9128CA52}"/>
                </a:ext>
              </a:extLst>
            </p:cNvPr>
            <p:cNvSpPr>
              <a:spLocks/>
            </p:cNvSpPr>
            <p:nvPr/>
          </p:nvSpPr>
          <p:spPr bwMode="auto">
            <a:xfrm>
              <a:off x="-989" y="2296"/>
              <a:ext cx="56" cy="41"/>
            </a:xfrm>
            <a:custGeom>
              <a:avLst/>
              <a:gdLst>
                <a:gd name="T0" fmla="*/ 0 w 561"/>
                <a:gd name="T1" fmla="*/ 0 h 409"/>
                <a:gd name="T2" fmla="*/ 561 w 561"/>
                <a:gd name="T3" fmla="*/ 203 h 409"/>
                <a:gd name="T4" fmla="*/ 0 w 561"/>
                <a:gd name="T5" fmla="*/ 409 h 409"/>
                <a:gd name="T6" fmla="*/ 0 w 561"/>
                <a:gd name="T7" fmla="*/ 0 h 409"/>
              </a:gdLst>
              <a:ahLst/>
              <a:cxnLst>
                <a:cxn ang="0">
                  <a:pos x="T0" y="T1"/>
                </a:cxn>
                <a:cxn ang="0">
                  <a:pos x="T2" y="T3"/>
                </a:cxn>
                <a:cxn ang="0">
                  <a:pos x="T4" y="T5"/>
                </a:cxn>
                <a:cxn ang="0">
                  <a:pos x="T6" y="T7"/>
                </a:cxn>
              </a:cxnLst>
              <a:rect l="0" t="0" r="r" b="b"/>
              <a:pathLst>
                <a:path w="561" h="409">
                  <a:moveTo>
                    <a:pt x="0" y="0"/>
                  </a:moveTo>
                  <a:lnTo>
                    <a:pt x="561" y="203"/>
                  </a:lnTo>
                  <a:lnTo>
                    <a:pt x="0" y="40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61" name="Line 24">
              <a:extLst>
                <a:ext uri="{FF2B5EF4-FFF2-40B4-BE49-F238E27FC236}">
                  <a16:creationId xmlns:a16="http://schemas.microsoft.com/office/drawing/2014/main" id="{B2B47096-C116-47C8-9EBF-C7BD5E319D5D}"/>
                </a:ext>
              </a:extLst>
            </p:cNvPr>
            <p:cNvSpPr>
              <a:spLocks noChangeShapeType="1"/>
            </p:cNvSpPr>
            <p:nvPr/>
          </p:nvSpPr>
          <p:spPr bwMode="auto">
            <a:xfrm flipH="1" flipV="1">
              <a:off x="-975" y="2365"/>
              <a:ext cx="42" cy="0"/>
            </a:xfrm>
            <a:prstGeom prst="line">
              <a:avLst/>
            </a:prstGeom>
            <a:noFill/>
            <a:ln w="1270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62" name="Freeform 25">
              <a:extLst>
                <a:ext uri="{FF2B5EF4-FFF2-40B4-BE49-F238E27FC236}">
                  <a16:creationId xmlns:a16="http://schemas.microsoft.com/office/drawing/2014/main" id="{88250305-DD60-437B-A7FE-3F30E1B521CA}"/>
                </a:ext>
              </a:extLst>
            </p:cNvPr>
            <p:cNvSpPr>
              <a:spLocks/>
            </p:cNvSpPr>
            <p:nvPr/>
          </p:nvSpPr>
          <p:spPr bwMode="auto">
            <a:xfrm>
              <a:off x="-1019" y="2345"/>
              <a:ext cx="56" cy="40"/>
            </a:xfrm>
            <a:custGeom>
              <a:avLst/>
              <a:gdLst>
                <a:gd name="T0" fmla="*/ 561 w 561"/>
                <a:gd name="T1" fmla="*/ 0 h 408"/>
                <a:gd name="T2" fmla="*/ 561 w 561"/>
                <a:gd name="T3" fmla="*/ 408 h 408"/>
                <a:gd name="T4" fmla="*/ 0 w 561"/>
                <a:gd name="T5" fmla="*/ 203 h 408"/>
                <a:gd name="T6" fmla="*/ 561 w 561"/>
                <a:gd name="T7" fmla="*/ 0 h 408"/>
              </a:gdLst>
              <a:ahLst/>
              <a:cxnLst>
                <a:cxn ang="0">
                  <a:pos x="T0" y="T1"/>
                </a:cxn>
                <a:cxn ang="0">
                  <a:pos x="T2" y="T3"/>
                </a:cxn>
                <a:cxn ang="0">
                  <a:pos x="T4" y="T5"/>
                </a:cxn>
                <a:cxn ang="0">
                  <a:pos x="T6" y="T7"/>
                </a:cxn>
              </a:cxnLst>
              <a:rect l="0" t="0" r="r" b="b"/>
              <a:pathLst>
                <a:path w="561" h="408">
                  <a:moveTo>
                    <a:pt x="561" y="0"/>
                  </a:moveTo>
                  <a:lnTo>
                    <a:pt x="561" y="408"/>
                  </a:lnTo>
                  <a:lnTo>
                    <a:pt x="0" y="203"/>
                  </a:lnTo>
                  <a:lnTo>
                    <a:pt x="56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grpSp>
      <p:sp>
        <p:nvSpPr>
          <p:cNvPr id="63" name="Freeform 30">
            <a:extLst>
              <a:ext uri="{FF2B5EF4-FFF2-40B4-BE49-F238E27FC236}">
                <a16:creationId xmlns:a16="http://schemas.microsoft.com/office/drawing/2014/main" id="{4E16EE33-D2E2-485C-B2B0-03E067438269}"/>
              </a:ext>
            </a:extLst>
          </p:cNvPr>
          <p:cNvSpPr>
            <a:spLocks/>
          </p:cNvSpPr>
          <p:nvPr/>
        </p:nvSpPr>
        <p:spPr bwMode="auto">
          <a:xfrm>
            <a:off x="6738520" y="2520125"/>
            <a:ext cx="539750" cy="539750"/>
          </a:xfrm>
          <a:custGeom>
            <a:avLst/>
            <a:gdLst>
              <a:gd name="T0" fmla="*/ 1809 w 3401"/>
              <a:gd name="T1" fmla="*/ 3 h 3401"/>
              <a:gd name="T2" fmla="*/ 2018 w 3401"/>
              <a:gd name="T3" fmla="*/ 29 h 3401"/>
              <a:gd name="T4" fmla="*/ 2219 w 3401"/>
              <a:gd name="T5" fmla="*/ 80 h 3401"/>
              <a:gd name="T6" fmla="*/ 2409 w 3401"/>
              <a:gd name="T7" fmla="*/ 154 h 3401"/>
              <a:gd name="T8" fmla="*/ 2588 w 3401"/>
              <a:gd name="T9" fmla="*/ 249 h 3401"/>
              <a:gd name="T10" fmla="*/ 2753 w 3401"/>
              <a:gd name="T11" fmla="*/ 364 h 3401"/>
              <a:gd name="T12" fmla="*/ 2903 w 3401"/>
              <a:gd name="T13" fmla="*/ 498 h 3401"/>
              <a:gd name="T14" fmla="*/ 3037 w 3401"/>
              <a:gd name="T15" fmla="*/ 648 h 3401"/>
              <a:gd name="T16" fmla="*/ 3152 w 3401"/>
              <a:gd name="T17" fmla="*/ 813 h 3401"/>
              <a:gd name="T18" fmla="*/ 3247 w 3401"/>
              <a:gd name="T19" fmla="*/ 992 h 3401"/>
              <a:gd name="T20" fmla="*/ 3321 w 3401"/>
              <a:gd name="T21" fmla="*/ 1182 h 3401"/>
              <a:gd name="T22" fmla="*/ 3372 w 3401"/>
              <a:gd name="T23" fmla="*/ 1383 h 3401"/>
              <a:gd name="T24" fmla="*/ 3398 w 3401"/>
              <a:gd name="T25" fmla="*/ 1592 h 3401"/>
              <a:gd name="T26" fmla="*/ 3398 w 3401"/>
              <a:gd name="T27" fmla="*/ 1808 h 3401"/>
              <a:gd name="T28" fmla="*/ 3372 w 3401"/>
              <a:gd name="T29" fmla="*/ 2018 h 3401"/>
              <a:gd name="T30" fmla="*/ 3321 w 3401"/>
              <a:gd name="T31" fmla="*/ 2218 h 3401"/>
              <a:gd name="T32" fmla="*/ 3247 w 3401"/>
              <a:gd name="T33" fmla="*/ 2409 h 3401"/>
              <a:gd name="T34" fmla="*/ 3152 w 3401"/>
              <a:gd name="T35" fmla="*/ 2588 h 3401"/>
              <a:gd name="T36" fmla="*/ 3037 w 3401"/>
              <a:gd name="T37" fmla="*/ 2753 h 3401"/>
              <a:gd name="T38" fmla="*/ 2903 w 3401"/>
              <a:gd name="T39" fmla="*/ 2903 h 3401"/>
              <a:gd name="T40" fmla="*/ 2753 w 3401"/>
              <a:gd name="T41" fmla="*/ 3036 h 3401"/>
              <a:gd name="T42" fmla="*/ 2588 w 3401"/>
              <a:gd name="T43" fmla="*/ 3152 h 3401"/>
              <a:gd name="T44" fmla="*/ 2409 w 3401"/>
              <a:gd name="T45" fmla="*/ 3247 h 3401"/>
              <a:gd name="T46" fmla="*/ 2219 w 3401"/>
              <a:gd name="T47" fmla="*/ 3321 h 3401"/>
              <a:gd name="T48" fmla="*/ 2018 w 3401"/>
              <a:gd name="T49" fmla="*/ 3372 h 3401"/>
              <a:gd name="T50" fmla="*/ 1809 w 3401"/>
              <a:gd name="T51" fmla="*/ 3398 h 3401"/>
              <a:gd name="T52" fmla="*/ 1593 w 3401"/>
              <a:gd name="T53" fmla="*/ 3398 h 3401"/>
              <a:gd name="T54" fmla="*/ 1383 w 3401"/>
              <a:gd name="T55" fmla="*/ 3372 h 3401"/>
              <a:gd name="T56" fmla="*/ 1183 w 3401"/>
              <a:gd name="T57" fmla="*/ 3321 h 3401"/>
              <a:gd name="T58" fmla="*/ 992 w 3401"/>
              <a:gd name="T59" fmla="*/ 3247 h 3401"/>
              <a:gd name="T60" fmla="*/ 813 w 3401"/>
              <a:gd name="T61" fmla="*/ 3152 h 3401"/>
              <a:gd name="T62" fmla="*/ 648 w 3401"/>
              <a:gd name="T63" fmla="*/ 3036 h 3401"/>
              <a:gd name="T64" fmla="*/ 498 w 3401"/>
              <a:gd name="T65" fmla="*/ 2903 h 3401"/>
              <a:gd name="T66" fmla="*/ 365 w 3401"/>
              <a:gd name="T67" fmla="*/ 2753 h 3401"/>
              <a:gd name="T68" fmla="*/ 249 w 3401"/>
              <a:gd name="T69" fmla="*/ 2588 h 3401"/>
              <a:gd name="T70" fmla="*/ 154 w 3401"/>
              <a:gd name="T71" fmla="*/ 2409 h 3401"/>
              <a:gd name="T72" fmla="*/ 80 w 3401"/>
              <a:gd name="T73" fmla="*/ 2218 h 3401"/>
              <a:gd name="T74" fmla="*/ 29 w 3401"/>
              <a:gd name="T75" fmla="*/ 2018 h 3401"/>
              <a:gd name="T76" fmla="*/ 3 w 3401"/>
              <a:gd name="T77" fmla="*/ 1808 h 3401"/>
              <a:gd name="T78" fmla="*/ 3 w 3401"/>
              <a:gd name="T79" fmla="*/ 1592 h 3401"/>
              <a:gd name="T80" fmla="*/ 29 w 3401"/>
              <a:gd name="T81" fmla="*/ 1383 h 3401"/>
              <a:gd name="T82" fmla="*/ 80 w 3401"/>
              <a:gd name="T83" fmla="*/ 1182 h 3401"/>
              <a:gd name="T84" fmla="*/ 154 w 3401"/>
              <a:gd name="T85" fmla="*/ 992 h 3401"/>
              <a:gd name="T86" fmla="*/ 249 w 3401"/>
              <a:gd name="T87" fmla="*/ 813 h 3401"/>
              <a:gd name="T88" fmla="*/ 365 w 3401"/>
              <a:gd name="T89" fmla="*/ 648 h 3401"/>
              <a:gd name="T90" fmla="*/ 498 w 3401"/>
              <a:gd name="T91" fmla="*/ 498 h 3401"/>
              <a:gd name="T92" fmla="*/ 648 w 3401"/>
              <a:gd name="T93" fmla="*/ 364 h 3401"/>
              <a:gd name="T94" fmla="*/ 813 w 3401"/>
              <a:gd name="T95" fmla="*/ 249 h 3401"/>
              <a:gd name="T96" fmla="*/ 992 w 3401"/>
              <a:gd name="T97" fmla="*/ 154 h 3401"/>
              <a:gd name="T98" fmla="*/ 1183 w 3401"/>
              <a:gd name="T99" fmla="*/ 80 h 3401"/>
              <a:gd name="T100" fmla="*/ 1383 w 3401"/>
              <a:gd name="T101" fmla="*/ 29 h 3401"/>
              <a:gd name="T102" fmla="*/ 1593 w 3401"/>
              <a:gd name="T103" fmla="*/ 3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1" h="3401">
                <a:moveTo>
                  <a:pt x="1701" y="0"/>
                </a:moveTo>
                <a:lnTo>
                  <a:pt x="1809" y="3"/>
                </a:lnTo>
                <a:lnTo>
                  <a:pt x="1914" y="13"/>
                </a:lnTo>
                <a:lnTo>
                  <a:pt x="2018" y="29"/>
                </a:lnTo>
                <a:lnTo>
                  <a:pt x="2119" y="52"/>
                </a:lnTo>
                <a:lnTo>
                  <a:pt x="2219" y="80"/>
                </a:lnTo>
                <a:lnTo>
                  <a:pt x="2315" y="114"/>
                </a:lnTo>
                <a:lnTo>
                  <a:pt x="2409" y="154"/>
                </a:lnTo>
                <a:lnTo>
                  <a:pt x="2501" y="199"/>
                </a:lnTo>
                <a:lnTo>
                  <a:pt x="2588" y="249"/>
                </a:lnTo>
                <a:lnTo>
                  <a:pt x="2673" y="304"/>
                </a:lnTo>
                <a:lnTo>
                  <a:pt x="2753" y="364"/>
                </a:lnTo>
                <a:lnTo>
                  <a:pt x="2830" y="429"/>
                </a:lnTo>
                <a:lnTo>
                  <a:pt x="2903" y="498"/>
                </a:lnTo>
                <a:lnTo>
                  <a:pt x="2972" y="571"/>
                </a:lnTo>
                <a:lnTo>
                  <a:pt x="3037" y="648"/>
                </a:lnTo>
                <a:lnTo>
                  <a:pt x="3097" y="728"/>
                </a:lnTo>
                <a:lnTo>
                  <a:pt x="3152" y="813"/>
                </a:lnTo>
                <a:lnTo>
                  <a:pt x="3202" y="900"/>
                </a:lnTo>
                <a:lnTo>
                  <a:pt x="3247" y="992"/>
                </a:lnTo>
                <a:lnTo>
                  <a:pt x="3287" y="1086"/>
                </a:lnTo>
                <a:lnTo>
                  <a:pt x="3321" y="1182"/>
                </a:lnTo>
                <a:lnTo>
                  <a:pt x="3349" y="1282"/>
                </a:lnTo>
                <a:lnTo>
                  <a:pt x="3372" y="1383"/>
                </a:lnTo>
                <a:lnTo>
                  <a:pt x="3388" y="1487"/>
                </a:lnTo>
                <a:lnTo>
                  <a:pt x="3398" y="1592"/>
                </a:lnTo>
                <a:lnTo>
                  <a:pt x="3401" y="1700"/>
                </a:lnTo>
                <a:lnTo>
                  <a:pt x="3398" y="1808"/>
                </a:lnTo>
                <a:lnTo>
                  <a:pt x="3388" y="1913"/>
                </a:lnTo>
                <a:lnTo>
                  <a:pt x="3372" y="2018"/>
                </a:lnTo>
                <a:lnTo>
                  <a:pt x="3349" y="2119"/>
                </a:lnTo>
                <a:lnTo>
                  <a:pt x="3321" y="2218"/>
                </a:lnTo>
                <a:lnTo>
                  <a:pt x="3287" y="2315"/>
                </a:lnTo>
                <a:lnTo>
                  <a:pt x="3247" y="2409"/>
                </a:lnTo>
                <a:lnTo>
                  <a:pt x="3202" y="2499"/>
                </a:lnTo>
                <a:lnTo>
                  <a:pt x="3152" y="2588"/>
                </a:lnTo>
                <a:lnTo>
                  <a:pt x="3097" y="2672"/>
                </a:lnTo>
                <a:lnTo>
                  <a:pt x="3037" y="2753"/>
                </a:lnTo>
                <a:lnTo>
                  <a:pt x="2972" y="2830"/>
                </a:lnTo>
                <a:lnTo>
                  <a:pt x="2903" y="2903"/>
                </a:lnTo>
                <a:lnTo>
                  <a:pt x="2830" y="2972"/>
                </a:lnTo>
                <a:lnTo>
                  <a:pt x="2753" y="3036"/>
                </a:lnTo>
                <a:lnTo>
                  <a:pt x="2673" y="3097"/>
                </a:lnTo>
                <a:lnTo>
                  <a:pt x="2588" y="3152"/>
                </a:lnTo>
                <a:lnTo>
                  <a:pt x="2501" y="3202"/>
                </a:lnTo>
                <a:lnTo>
                  <a:pt x="2409" y="3247"/>
                </a:lnTo>
                <a:lnTo>
                  <a:pt x="2315" y="3286"/>
                </a:lnTo>
                <a:lnTo>
                  <a:pt x="2219" y="3321"/>
                </a:lnTo>
                <a:lnTo>
                  <a:pt x="2119" y="3349"/>
                </a:lnTo>
                <a:lnTo>
                  <a:pt x="2018" y="3372"/>
                </a:lnTo>
                <a:lnTo>
                  <a:pt x="1914" y="3387"/>
                </a:lnTo>
                <a:lnTo>
                  <a:pt x="1809" y="3398"/>
                </a:lnTo>
                <a:lnTo>
                  <a:pt x="1701" y="3401"/>
                </a:lnTo>
                <a:lnTo>
                  <a:pt x="1593" y="3398"/>
                </a:lnTo>
                <a:lnTo>
                  <a:pt x="1488" y="3387"/>
                </a:lnTo>
                <a:lnTo>
                  <a:pt x="1383" y="3372"/>
                </a:lnTo>
                <a:lnTo>
                  <a:pt x="1282" y="3349"/>
                </a:lnTo>
                <a:lnTo>
                  <a:pt x="1183" y="3321"/>
                </a:lnTo>
                <a:lnTo>
                  <a:pt x="1086" y="3286"/>
                </a:lnTo>
                <a:lnTo>
                  <a:pt x="992" y="3247"/>
                </a:lnTo>
                <a:lnTo>
                  <a:pt x="902" y="3202"/>
                </a:lnTo>
                <a:lnTo>
                  <a:pt x="813" y="3152"/>
                </a:lnTo>
                <a:lnTo>
                  <a:pt x="729" y="3097"/>
                </a:lnTo>
                <a:lnTo>
                  <a:pt x="648" y="3036"/>
                </a:lnTo>
                <a:lnTo>
                  <a:pt x="571" y="2972"/>
                </a:lnTo>
                <a:lnTo>
                  <a:pt x="498" y="2903"/>
                </a:lnTo>
                <a:lnTo>
                  <a:pt x="429" y="2830"/>
                </a:lnTo>
                <a:lnTo>
                  <a:pt x="365" y="2753"/>
                </a:lnTo>
                <a:lnTo>
                  <a:pt x="304" y="2672"/>
                </a:lnTo>
                <a:lnTo>
                  <a:pt x="249" y="2588"/>
                </a:lnTo>
                <a:lnTo>
                  <a:pt x="199" y="2499"/>
                </a:lnTo>
                <a:lnTo>
                  <a:pt x="154" y="2409"/>
                </a:lnTo>
                <a:lnTo>
                  <a:pt x="115" y="2315"/>
                </a:lnTo>
                <a:lnTo>
                  <a:pt x="80" y="2218"/>
                </a:lnTo>
                <a:lnTo>
                  <a:pt x="52" y="2119"/>
                </a:lnTo>
                <a:lnTo>
                  <a:pt x="29" y="2018"/>
                </a:lnTo>
                <a:lnTo>
                  <a:pt x="14" y="1913"/>
                </a:lnTo>
                <a:lnTo>
                  <a:pt x="3" y="1808"/>
                </a:lnTo>
                <a:lnTo>
                  <a:pt x="0" y="1700"/>
                </a:lnTo>
                <a:lnTo>
                  <a:pt x="3" y="1592"/>
                </a:lnTo>
                <a:lnTo>
                  <a:pt x="14" y="1487"/>
                </a:lnTo>
                <a:lnTo>
                  <a:pt x="29" y="1383"/>
                </a:lnTo>
                <a:lnTo>
                  <a:pt x="52" y="1282"/>
                </a:lnTo>
                <a:lnTo>
                  <a:pt x="80" y="1182"/>
                </a:lnTo>
                <a:lnTo>
                  <a:pt x="115" y="1086"/>
                </a:lnTo>
                <a:lnTo>
                  <a:pt x="154" y="992"/>
                </a:lnTo>
                <a:lnTo>
                  <a:pt x="199" y="900"/>
                </a:lnTo>
                <a:lnTo>
                  <a:pt x="249" y="813"/>
                </a:lnTo>
                <a:lnTo>
                  <a:pt x="304" y="728"/>
                </a:lnTo>
                <a:lnTo>
                  <a:pt x="365" y="648"/>
                </a:lnTo>
                <a:lnTo>
                  <a:pt x="429" y="571"/>
                </a:lnTo>
                <a:lnTo>
                  <a:pt x="498" y="498"/>
                </a:lnTo>
                <a:lnTo>
                  <a:pt x="571" y="429"/>
                </a:lnTo>
                <a:lnTo>
                  <a:pt x="648" y="364"/>
                </a:lnTo>
                <a:lnTo>
                  <a:pt x="729" y="304"/>
                </a:lnTo>
                <a:lnTo>
                  <a:pt x="813" y="249"/>
                </a:lnTo>
                <a:lnTo>
                  <a:pt x="902" y="199"/>
                </a:lnTo>
                <a:lnTo>
                  <a:pt x="992" y="154"/>
                </a:lnTo>
                <a:lnTo>
                  <a:pt x="1086" y="114"/>
                </a:lnTo>
                <a:lnTo>
                  <a:pt x="1183" y="80"/>
                </a:lnTo>
                <a:lnTo>
                  <a:pt x="1282" y="52"/>
                </a:lnTo>
                <a:lnTo>
                  <a:pt x="1383" y="29"/>
                </a:lnTo>
                <a:lnTo>
                  <a:pt x="1488" y="13"/>
                </a:lnTo>
                <a:lnTo>
                  <a:pt x="1593" y="3"/>
                </a:lnTo>
                <a:lnTo>
                  <a:pt x="1701" y="0"/>
                </a:lnTo>
                <a:close/>
              </a:path>
            </a:pathLst>
          </a:custGeom>
          <a:no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grpSp>
        <p:nvGrpSpPr>
          <p:cNvPr id="64" name="Group 35">
            <a:extLst>
              <a:ext uri="{FF2B5EF4-FFF2-40B4-BE49-F238E27FC236}">
                <a16:creationId xmlns:a16="http://schemas.microsoft.com/office/drawing/2014/main" id="{33C654D6-DD2E-4D4F-B415-D7A3BE9C64BB}"/>
              </a:ext>
            </a:extLst>
          </p:cNvPr>
          <p:cNvGrpSpPr>
            <a:grpSpLocks noChangeAspect="1"/>
          </p:cNvGrpSpPr>
          <p:nvPr/>
        </p:nvGrpSpPr>
        <p:grpSpPr bwMode="auto">
          <a:xfrm>
            <a:off x="651592" y="3872082"/>
            <a:ext cx="539750" cy="539750"/>
            <a:chOff x="-2766" y="2584"/>
            <a:chExt cx="340" cy="340"/>
          </a:xfrm>
        </p:grpSpPr>
        <p:sp>
          <p:nvSpPr>
            <p:cNvPr id="65" name="Freeform 37">
              <a:extLst>
                <a:ext uri="{FF2B5EF4-FFF2-40B4-BE49-F238E27FC236}">
                  <a16:creationId xmlns:a16="http://schemas.microsoft.com/office/drawing/2014/main" id="{5A0764F7-E699-4AE8-9230-94486114E740}"/>
                </a:ext>
              </a:extLst>
            </p:cNvPr>
            <p:cNvSpPr>
              <a:spLocks/>
            </p:cNvSpPr>
            <p:nvPr/>
          </p:nvSpPr>
          <p:spPr bwMode="auto">
            <a:xfrm>
              <a:off x="-2766" y="2584"/>
              <a:ext cx="340" cy="340"/>
            </a:xfrm>
            <a:custGeom>
              <a:avLst/>
              <a:gdLst>
                <a:gd name="T0" fmla="*/ 1809 w 3401"/>
                <a:gd name="T1" fmla="*/ 3 h 3401"/>
                <a:gd name="T2" fmla="*/ 2018 w 3401"/>
                <a:gd name="T3" fmla="*/ 29 h 3401"/>
                <a:gd name="T4" fmla="*/ 2219 w 3401"/>
                <a:gd name="T5" fmla="*/ 80 h 3401"/>
                <a:gd name="T6" fmla="*/ 2409 w 3401"/>
                <a:gd name="T7" fmla="*/ 154 h 3401"/>
                <a:gd name="T8" fmla="*/ 2588 w 3401"/>
                <a:gd name="T9" fmla="*/ 249 h 3401"/>
                <a:gd name="T10" fmla="*/ 2753 w 3401"/>
                <a:gd name="T11" fmla="*/ 364 h 3401"/>
                <a:gd name="T12" fmla="*/ 2903 w 3401"/>
                <a:gd name="T13" fmla="*/ 498 h 3401"/>
                <a:gd name="T14" fmla="*/ 3037 w 3401"/>
                <a:gd name="T15" fmla="*/ 648 h 3401"/>
                <a:gd name="T16" fmla="*/ 3152 w 3401"/>
                <a:gd name="T17" fmla="*/ 813 h 3401"/>
                <a:gd name="T18" fmla="*/ 3247 w 3401"/>
                <a:gd name="T19" fmla="*/ 992 h 3401"/>
                <a:gd name="T20" fmla="*/ 3321 w 3401"/>
                <a:gd name="T21" fmla="*/ 1182 h 3401"/>
                <a:gd name="T22" fmla="*/ 3372 w 3401"/>
                <a:gd name="T23" fmla="*/ 1383 h 3401"/>
                <a:gd name="T24" fmla="*/ 3398 w 3401"/>
                <a:gd name="T25" fmla="*/ 1592 h 3401"/>
                <a:gd name="T26" fmla="*/ 3398 w 3401"/>
                <a:gd name="T27" fmla="*/ 1808 h 3401"/>
                <a:gd name="T28" fmla="*/ 3372 w 3401"/>
                <a:gd name="T29" fmla="*/ 2018 h 3401"/>
                <a:gd name="T30" fmla="*/ 3321 w 3401"/>
                <a:gd name="T31" fmla="*/ 2218 h 3401"/>
                <a:gd name="T32" fmla="*/ 3247 w 3401"/>
                <a:gd name="T33" fmla="*/ 2409 h 3401"/>
                <a:gd name="T34" fmla="*/ 3152 w 3401"/>
                <a:gd name="T35" fmla="*/ 2588 h 3401"/>
                <a:gd name="T36" fmla="*/ 3037 w 3401"/>
                <a:gd name="T37" fmla="*/ 2753 h 3401"/>
                <a:gd name="T38" fmla="*/ 2903 w 3401"/>
                <a:gd name="T39" fmla="*/ 2903 h 3401"/>
                <a:gd name="T40" fmla="*/ 2753 w 3401"/>
                <a:gd name="T41" fmla="*/ 3036 h 3401"/>
                <a:gd name="T42" fmla="*/ 2588 w 3401"/>
                <a:gd name="T43" fmla="*/ 3152 h 3401"/>
                <a:gd name="T44" fmla="*/ 2409 w 3401"/>
                <a:gd name="T45" fmla="*/ 3247 h 3401"/>
                <a:gd name="T46" fmla="*/ 2219 w 3401"/>
                <a:gd name="T47" fmla="*/ 3321 h 3401"/>
                <a:gd name="T48" fmla="*/ 2018 w 3401"/>
                <a:gd name="T49" fmla="*/ 3372 h 3401"/>
                <a:gd name="T50" fmla="*/ 1809 w 3401"/>
                <a:gd name="T51" fmla="*/ 3398 h 3401"/>
                <a:gd name="T52" fmla="*/ 1593 w 3401"/>
                <a:gd name="T53" fmla="*/ 3398 h 3401"/>
                <a:gd name="T54" fmla="*/ 1383 w 3401"/>
                <a:gd name="T55" fmla="*/ 3372 h 3401"/>
                <a:gd name="T56" fmla="*/ 1183 w 3401"/>
                <a:gd name="T57" fmla="*/ 3321 h 3401"/>
                <a:gd name="T58" fmla="*/ 992 w 3401"/>
                <a:gd name="T59" fmla="*/ 3247 h 3401"/>
                <a:gd name="T60" fmla="*/ 813 w 3401"/>
                <a:gd name="T61" fmla="*/ 3152 h 3401"/>
                <a:gd name="T62" fmla="*/ 648 w 3401"/>
                <a:gd name="T63" fmla="*/ 3036 h 3401"/>
                <a:gd name="T64" fmla="*/ 498 w 3401"/>
                <a:gd name="T65" fmla="*/ 2903 h 3401"/>
                <a:gd name="T66" fmla="*/ 365 w 3401"/>
                <a:gd name="T67" fmla="*/ 2753 h 3401"/>
                <a:gd name="T68" fmla="*/ 249 w 3401"/>
                <a:gd name="T69" fmla="*/ 2588 h 3401"/>
                <a:gd name="T70" fmla="*/ 154 w 3401"/>
                <a:gd name="T71" fmla="*/ 2409 h 3401"/>
                <a:gd name="T72" fmla="*/ 80 w 3401"/>
                <a:gd name="T73" fmla="*/ 2218 h 3401"/>
                <a:gd name="T74" fmla="*/ 29 w 3401"/>
                <a:gd name="T75" fmla="*/ 2018 h 3401"/>
                <a:gd name="T76" fmla="*/ 3 w 3401"/>
                <a:gd name="T77" fmla="*/ 1808 h 3401"/>
                <a:gd name="T78" fmla="*/ 3 w 3401"/>
                <a:gd name="T79" fmla="*/ 1592 h 3401"/>
                <a:gd name="T80" fmla="*/ 29 w 3401"/>
                <a:gd name="T81" fmla="*/ 1383 h 3401"/>
                <a:gd name="T82" fmla="*/ 80 w 3401"/>
                <a:gd name="T83" fmla="*/ 1182 h 3401"/>
                <a:gd name="T84" fmla="*/ 154 w 3401"/>
                <a:gd name="T85" fmla="*/ 992 h 3401"/>
                <a:gd name="T86" fmla="*/ 249 w 3401"/>
                <a:gd name="T87" fmla="*/ 813 h 3401"/>
                <a:gd name="T88" fmla="*/ 365 w 3401"/>
                <a:gd name="T89" fmla="*/ 648 h 3401"/>
                <a:gd name="T90" fmla="*/ 498 w 3401"/>
                <a:gd name="T91" fmla="*/ 498 h 3401"/>
                <a:gd name="T92" fmla="*/ 648 w 3401"/>
                <a:gd name="T93" fmla="*/ 364 h 3401"/>
                <a:gd name="T94" fmla="*/ 813 w 3401"/>
                <a:gd name="T95" fmla="*/ 249 h 3401"/>
                <a:gd name="T96" fmla="*/ 992 w 3401"/>
                <a:gd name="T97" fmla="*/ 154 h 3401"/>
                <a:gd name="T98" fmla="*/ 1183 w 3401"/>
                <a:gd name="T99" fmla="*/ 80 h 3401"/>
                <a:gd name="T100" fmla="*/ 1383 w 3401"/>
                <a:gd name="T101" fmla="*/ 29 h 3401"/>
                <a:gd name="T102" fmla="*/ 1593 w 3401"/>
                <a:gd name="T103" fmla="*/ 3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1" h="3401">
                  <a:moveTo>
                    <a:pt x="1701" y="0"/>
                  </a:moveTo>
                  <a:lnTo>
                    <a:pt x="1809" y="3"/>
                  </a:lnTo>
                  <a:lnTo>
                    <a:pt x="1914" y="13"/>
                  </a:lnTo>
                  <a:lnTo>
                    <a:pt x="2018" y="29"/>
                  </a:lnTo>
                  <a:lnTo>
                    <a:pt x="2119" y="52"/>
                  </a:lnTo>
                  <a:lnTo>
                    <a:pt x="2219" y="80"/>
                  </a:lnTo>
                  <a:lnTo>
                    <a:pt x="2315" y="114"/>
                  </a:lnTo>
                  <a:lnTo>
                    <a:pt x="2409" y="154"/>
                  </a:lnTo>
                  <a:lnTo>
                    <a:pt x="2501" y="199"/>
                  </a:lnTo>
                  <a:lnTo>
                    <a:pt x="2588" y="249"/>
                  </a:lnTo>
                  <a:lnTo>
                    <a:pt x="2673" y="304"/>
                  </a:lnTo>
                  <a:lnTo>
                    <a:pt x="2753" y="364"/>
                  </a:lnTo>
                  <a:lnTo>
                    <a:pt x="2830" y="429"/>
                  </a:lnTo>
                  <a:lnTo>
                    <a:pt x="2903" y="498"/>
                  </a:lnTo>
                  <a:lnTo>
                    <a:pt x="2972" y="571"/>
                  </a:lnTo>
                  <a:lnTo>
                    <a:pt x="3037" y="648"/>
                  </a:lnTo>
                  <a:lnTo>
                    <a:pt x="3097" y="728"/>
                  </a:lnTo>
                  <a:lnTo>
                    <a:pt x="3152" y="813"/>
                  </a:lnTo>
                  <a:lnTo>
                    <a:pt x="3202" y="900"/>
                  </a:lnTo>
                  <a:lnTo>
                    <a:pt x="3247" y="992"/>
                  </a:lnTo>
                  <a:lnTo>
                    <a:pt x="3287" y="1086"/>
                  </a:lnTo>
                  <a:lnTo>
                    <a:pt x="3321" y="1182"/>
                  </a:lnTo>
                  <a:lnTo>
                    <a:pt x="3349" y="1282"/>
                  </a:lnTo>
                  <a:lnTo>
                    <a:pt x="3372" y="1383"/>
                  </a:lnTo>
                  <a:lnTo>
                    <a:pt x="3388" y="1487"/>
                  </a:lnTo>
                  <a:lnTo>
                    <a:pt x="3398" y="1592"/>
                  </a:lnTo>
                  <a:lnTo>
                    <a:pt x="3401" y="1700"/>
                  </a:lnTo>
                  <a:lnTo>
                    <a:pt x="3398" y="1808"/>
                  </a:lnTo>
                  <a:lnTo>
                    <a:pt x="3388" y="1913"/>
                  </a:lnTo>
                  <a:lnTo>
                    <a:pt x="3372" y="2018"/>
                  </a:lnTo>
                  <a:lnTo>
                    <a:pt x="3349" y="2119"/>
                  </a:lnTo>
                  <a:lnTo>
                    <a:pt x="3321" y="2218"/>
                  </a:lnTo>
                  <a:lnTo>
                    <a:pt x="3287" y="2315"/>
                  </a:lnTo>
                  <a:lnTo>
                    <a:pt x="3247" y="2409"/>
                  </a:lnTo>
                  <a:lnTo>
                    <a:pt x="3202" y="2499"/>
                  </a:lnTo>
                  <a:lnTo>
                    <a:pt x="3152" y="2588"/>
                  </a:lnTo>
                  <a:lnTo>
                    <a:pt x="3097" y="2672"/>
                  </a:lnTo>
                  <a:lnTo>
                    <a:pt x="3037" y="2753"/>
                  </a:lnTo>
                  <a:lnTo>
                    <a:pt x="2972" y="2830"/>
                  </a:lnTo>
                  <a:lnTo>
                    <a:pt x="2903" y="2903"/>
                  </a:lnTo>
                  <a:lnTo>
                    <a:pt x="2830" y="2972"/>
                  </a:lnTo>
                  <a:lnTo>
                    <a:pt x="2753" y="3036"/>
                  </a:lnTo>
                  <a:lnTo>
                    <a:pt x="2673" y="3097"/>
                  </a:lnTo>
                  <a:lnTo>
                    <a:pt x="2588" y="3152"/>
                  </a:lnTo>
                  <a:lnTo>
                    <a:pt x="2501" y="3202"/>
                  </a:lnTo>
                  <a:lnTo>
                    <a:pt x="2409" y="3247"/>
                  </a:lnTo>
                  <a:lnTo>
                    <a:pt x="2315" y="3286"/>
                  </a:lnTo>
                  <a:lnTo>
                    <a:pt x="2219" y="3321"/>
                  </a:lnTo>
                  <a:lnTo>
                    <a:pt x="2119" y="3349"/>
                  </a:lnTo>
                  <a:lnTo>
                    <a:pt x="2018" y="3372"/>
                  </a:lnTo>
                  <a:lnTo>
                    <a:pt x="1914" y="3387"/>
                  </a:lnTo>
                  <a:lnTo>
                    <a:pt x="1809" y="3398"/>
                  </a:lnTo>
                  <a:lnTo>
                    <a:pt x="1701" y="3401"/>
                  </a:lnTo>
                  <a:lnTo>
                    <a:pt x="1593" y="3398"/>
                  </a:lnTo>
                  <a:lnTo>
                    <a:pt x="1488" y="3387"/>
                  </a:lnTo>
                  <a:lnTo>
                    <a:pt x="1383" y="3372"/>
                  </a:lnTo>
                  <a:lnTo>
                    <a:pt x="1282" y="3349"/>
                  </a:lnTo>
                  <a:lnTo>
                    <a:pt x="1183" y="3321"/>
                  </a:lnTo>
                  <a:lnTo>
                    <a:pt x="1086" y="3286"/>
                  </a:lnTo>
                  <a:lnTo>
                    <a:pt x="992" y="3247"/>
                  </a:lnTo>
                  <a:lnTo>
                    <a:pt x="902" y="3202"/>
                  </a:lnTo>
                  <a:lnTo>
                    <a:pt x="813" y="3152"/>
                  </a:lnTo>
                  <a:lnTo>
                    <a:pt x="729" y="3097"/>
                  </a:lnTo>
                  <a:lnTo>
                    <a:pt x="648" y="3036"/>
                  </a:lnTo>
                  <a:lnTo>
                    <a:pt x="571" y="2972"/>
                  </a:lnTo>
                  <a:lnTo>
                    <a:pt x="498" y="2903"/>
                  </a:lnTo>
                  <a:lnTo>
                    <a:pt x="429" y="2830"/>
                  </a:lnTo>
                  <a:lnTo>
                    <a:pt x="365" y="2753"/>
                  </a:lnTo>
                  <a:lnTo>
                    <a:pt x="304" y="2672"/>
                  </a:lnTo>
                  <a:lnTo>
                    <a:pt x="249" y="2588"/>
                  </a:lnTo>
                  <a:lnTo>
                    <a:pt x="199" y="2499"/>
                  </a:lnTo>
                  <a:lnTo>
                    <a:pt x="154" y="2409"/>
                  </a:lnTo>
                  <a:lnTo>
                    <a:pt x="115" y="2315"/>
                  </a:lnTo>
                  <a:lnTo>
                    <a:pt x="80" y="2218"/>
                  </a:lnTo>
                  <a:lnTo>
                    <a:pt x="52" y="2119"/>
                  </a:lnTo>
                  <a:lnTo>
                    <a:pt x="29" y="2018"/>
                  </a:lnTo>
                  <a:lnTo>
                    <a:pt x="14" y="1913"/>
                  </a:lnTo>
                  <a:lnTo>
                    <a:pt x="3" y="1808"/>
                  </a:lnTo>
                  <a:lnTo>
                    <a:pt x="0" y="1700"/>
                  </a:lnTo>
                  <a:lnTo>
                    <a:pt x="3" y="1592"/>
                  </a:lnTo>
                  <a:lnTo>
                    <a:pt x="14" y="1487"/>
                  </a:lnTo>
                  <a:lnTo>
                    <a:pt x="29" y="1383"/>
                  </a:lnTo>
                  <a:lnTo>
                    <a:pt x="52" y="1282"/>
                  </a:lnTo>
                  <a:lnTo>
                    <a:pt x="80" y="1182"/>
                  </a:lnTo>
                  <a:lnTo>
                    <a:pt x="115" y="1086"/>
                  </a:lnTo>
                  <a:lnTo>
                    <a:pt x="154" y="992"/>
                  </a:lnTo>
                  <a:lnTo>
                    <a:pt x="199" y="900"/>
                  </a:lnTo>
                  <a:lnTo>
                    <a:pt x="249" y="813"/>
                  </a:lnTo>
                  <a:lnTo>
                    <a:pt x="304" y="728"/>
                  </a:lnTo>
                  <a:lnTo>
                    <a:pt x="365" y="648"/>
                  </a:lnTo>
                  <a:lnTo>
                    <a:pt x="429" y="571"/>
                  </a:lnTo>
                  <a:lnTo>
                    <a:pt x="498" y="498"/>
                  </a:lnTo>
                  <a:lnTo>
                    <a:pt x="571" y="429"/>
                  </a:lnTo>
                  <a:lnTo>
                    <a:pt x="648" y="364"/>
                  </a:lnTo>
                  <a:lnTo>
                    <a:pt x="729" y="304"/>
                  </a:lnTo>
                  <a:lnTo>
                    <a:pt x="813" y="249"/>
                  </a:lnTo>
                  <a:lnTo>
                    <a:pt x="902" y="199"/>
                  </a:lnTo>
                  <a:lnTo>
                    <a:pt x="992" y="154"/>
                  </a:lnTo>
                  <a:lnTo>
                    <a:pt x="1086" y="114"/>
                  </a:lnTo>
                  <a:lnTo>
                    <a:pt x="1183" y="80"/>
                  </a:lnTo>
                  <a:lnTo>
                    <a:pt x="1282" y="52"/>
                  </a:lnTo>
                  <a:lnTo>
                    <a:pt x="1383" y="29"/>
                  </a:lnTo>
                  <a:lnTo>
                    <a:pt x="1488" y="13"/>
                  </a:lnTo>
                  <a:lnTo>
                    <a:pt x="1593" y="3"/>
                  </a:lnTo>
                  <a:lnTo>
                    <a:pt x="1701" y="0"/>
                  </a:lnTo>
                  <a:close/>
                </a:path>
              </a:pathLst>
            </a:custGeom>
            <a:no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66" name="Freeform 38">
              <a:extLst>
                <a:ext uri="{FF2B5EF4-FFF2-40B4-BE49-F238E27FC236}">
                  <a16:creationId xmlns:a16="http://schemas.microsoft.com/office/drawing/2014/main" id="{68A72405-0419-49DA-85F2-8D8ABAC8AB99}"/>
                </a:ext>
              </a:extLst>
            </p:cNvPr>
            <p:cNvSpPr>
              <a:spLocks noEditPoints="1"/>
            </p:cNvSpPr>
            <p:nvPr/>
          </p:nvSpPr>
          <p:spPr bwMode="auto">
            <a:xfrm>
              <a:off x="-2680" y="2648"/>
              <a:ext cx="169" cy="173"/>
            </a:xfrm>
            <a:custGeom>
              <a:avLst/>
              <a:gdLst>
                <a:gd name="T0" fmla="*/ 1198 w 1690"/>
                <a:gd name="T1" fmla="*/ 1127 h 1733"/>
                <a:gd name="T2" fmla="*/ 1132 w 1690"/>
                <a:gd name="T3" fmla="*/ 1198 h 1733"/>
                <a:gd name="T4" fmla="*/ 1108 w 1690"/>
                <a:gd name="T5" fmla="*/ 1305 h 1733"/>
                <a:gd name="T6" fmla="*/ 1115 w 1690"/>
                <a:gd name="T7" fmla="*/ 1418 h 1733"/>
                <a:gd name="T8" fmla="*/ 1157 w 1690"/>
                <a:gd name="T9" fmla="*/ 1506 h 1733"/>
                <a:gd name="T10" fmla="*/ 1244 w 1690"/>
                <a:gd name="T11" fmla="*/ 1551 h 1733"/>
                <a:gd name="T12" fmla="*/ 1356 w 1690"/>
                <a:gd name="T13" fmla="*/ 1535 h 1733"/>
                <a:gd name="T14" fmla="*/ 1426 w 1690"/>
                <a:gd name="T15" fmla="*/ 1464 h 1733"/>
                <a:gd name="T16" fmla="*/ 1454 w 1690"/>
                <a:gd name="T17" fmla="*/ 1359 h 1733"/>
                <a:gd name="T18" fmla="*/ 1446 w 1690"/>
                <a:gd name="T19" fmla="*/ 1244 h 1733"/>
                <a:gd name="T20" fmla="*/ 1401 w 1690"/>
                <a:gd name="T21" fmla="*/ 1155 h 1733"/>
                <a:gd name="T22" fmla="*/ 1310 w 1690"/>
                <a:gd name="T23" fmla="*/ 1111 h 1733"/>
                <a:gd name="T24" fmla="*/ 1388 w 1690"/>
                <a:gd name="T25" fmla="*/ 942 h 1733"/>
                <a:gd name="T26" fmla="*/ 1551 w 1690"/>
                <a:gd name="T27" fmla="*/ 1011 h 1733"/>
                <a:gd name="T28" fmla="*/ 1654 w 1690"/>
                <a:gd name="T29" fmla="*/ 1139 h 1733"/>
                <a:gd name="T30" fmla="*/ 1690 w 1690"/>
                <a:gd name="T31" fmla="*/ 1319 h 1733"/>
                <a:gd name="T32" fmla="*/ 1658 w 1690"/>
                <a:gd name="T33" fmla="*/ 1492 h 1733"/>
                <a:gd name="T34" fmla="*/ 1567 w 1690"/>
                <a:gd name="T35" fmla="*/ 1628 h 1733"/>
                <a:gd name="T36" fmla="*/ 1421 w 1690"/>
                <a:gd name="T37" fmla="*/ 1712 h 1733"/>
                <a:gd name="T38" fmla="*/ 1224 w 1690"/>
                <a:gd name="T39" fmla="*/ 1730 h 1733"/>
                <a:gd name="T40" fmla="*/ 1044 w 1690"/>
                <a:gd name="T41" fmla="*/ 1677 h 1733"/>
                <a:gd name="T42" fmla="*/ 924 w 1690"/>
                <a:gd name="T43" fmla="*/ 1560 h 1733"/>
                <a:gd name="T44" fmla="*/ 871 w 1690"/>
                <a:gd name="T45" fmla="*/ 1392 h 1733"/>
                <a:gd name="T46" fmla="*/ 887 w 1690"/>
                <a:gd name="T47" fmla="*/ 1206 h 1733"/>
                <a:gd name="T48" fmla="*/ 964 w 1690"/>
                <a:gd name="T49" fmla="*/ 1061 h 1733"/>
                <a:gd name="T50" fmla="*/ 1099 w 1690"/>
                <a:gd name="T51" fmla="*/ 967 h 1733"/>
                <a:gd name="T52" fmla="*/ 1286 w 1690"/>
                <a:gd name="T53" fmla="*/ 934 h 1733"/>
                <a:gd name="T54" fmla="*/ 328 w 1690"/>
                <a:gd name="T55" fmla="*/ 193 h 1733"/>
                <a:gd name="T56" fmla="*/ 263 w 1690"/>
                <a:gd name="T57" fmla="*/ 264 h 1733"/>
                <a:gd name="T58" fmla="*/ 239 w 1690"/>
                <a:gd name="T59" fmla="*/ 371 h 1733"/>
                <a:gd name="T60" fmla="*/ 246 w 1690"/>
                <a:gd name="T61" fmla="*/ 484 h 1733"/>
                <a:gd name="T62" fmla="*/ 288 w 1690"/>
                <a:gd name="T63" fmla="*/ 572 h 1733"/>
                <a:gd name="T64" fmla="*/ 375 w 1690"/>
                <a:gd name="T65" fmla="*/ 617 h 1733"/>
                <a:gd name="T66" fmla="*/ 488 w 1690"/>
                <a:gd name="T67" fmla="*/ 601 h 1733"/>
                <a:gd name="T68" fmla="*/ 556 w 1690"/>
                <a:gd name="T69" fmla="*/ 530 h 1733"/>
                <a:gd name="T70" fmla="*/ 585 w 1690"/>
                <a:gd name="T71" fmla="*/ 425 h 1733"/>
                <a:gd name="T72" fmla="*/ 576 w 1690"/>
                <a:gd name="T73" fmla="*/ 310 h 1733"/>
                <a:gd name="T74" fmla="*/ 531 w 1690"/>
                <a:gd name="T75" fmla="*/ 221 h 1733"/>
                <a:gd name="T76" fmla="*/ 441 w 1690"/>
                <a:gd name="T77" fmla="*/ 177 h 1733"/>
                <a:gd name="T78" fmla="*/ 394 w 1690"/>
                <a:gd name="T79" fmla="*/ 1733 h 1733"/>
                <a:gd name="T80" fmla="*/ 470 w 1690"/>
                <a:gd name="T81" fmla="*/ 2 h 1733"/>
                <a:gd name="T82" fmla="*/ 647 w 1690"/>
                <a:gd name="T83" fmla="*/ 54 h 1733"/>
                <a:gd name="T84" fmla="*/ 765 w 1690"/>
                <a:gd name="T85" fmla="*/ 168 h 1733"/>
                <a:gd name="T86" fmla="*/ 818 w 1690"/>
                <a:gd name="T87" fmla="*/ 336 h 1733"/>
                <a:gd name="T88" fmla="*/ 802 w 1690"/>
                <a:gd name="T89" fmla="*/ 518 h 1733"/>
                <a:gd name="T90" fmla="*/ 726 w 1690"/>
                <a:gd name="T91" fmla="*/ 665 h 1733"/>
                <a:gd name="T92" fmla="*/ 593 w 1690"/>
                <a:gd name="T93" fmla="*/ 763 h 1733"/>
                <a:gd name="T94" fmla="*/ 407 w 1690"/>
                <a:gd name="T95" fmla="*/ 799 h 1733"/>
                <a:gd name="T96" fmla="*/ 215 w 1690"/>
                <a:gd name="T97" fmla="*/ 763 h 1733"/>
                <a:gd name="T98" fmla="*/ 79 w 1690"/>
                <a:gd name="T99" fmla="*/ 661 h 1733"/>
                <a:gd name="T100" fmla="*/ 9 w 1690"/>
                <a:gd name="T101" fmla="*/ 504 h 1733"/>
                <a:gd name="T102" fmla="*/ 7 w 1690"/>
                <a:gd name="T103" fmla="*/ 316 h 1733"/>
                <a:gd name="T104" fmla="*/ 70 w 1690"/>
                <a:gd name="T105" fmla="*/ 158 h 1733"/>
                <a:gd name="T106" fmla="*/ 191 w 1690"/>
                <a:gd name="T107" fmla="*/ 51 h 1733"/>
                <a:gd name="T108" fmla="*/ 366 w 1690"/>
                <a:gd name="T109" fmla="*/ 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0" h="1733">
                  <a:moveTo>
                    <a:pt x="1280" y="1109"/>
                  </a:moveTo>
                  <a:lnTo>
                    <a:pt x="1249" y="1111"/>
                  </a:lnTo>
                  <a:lnTo>
                    <a:pt x="1222" y="1117"/>
                  </a:lnTo>
                  <a:lnTo>
                    <a:pt x="1198" y="1127"/>
                  </a:lnTo>
                  <a:lnTo>
                    <a:pt x="1177" y="1140"/>
                  </a:lnTo>
                  <a:lnTo>
                    <a:pt x="1159" y="1157"/>
                  </a:lnTo>
                  <a:lnTo>
                    <a:pt x="1144" y="1177"/>
                  </a:lnTo>
                  <a:lnTo>
                    <a:pt x="1132" y="1198"/>
                  </a:lnTo>
                  <a:lnTo>
                    <a:pt x="1123" y="1222"/>
                  </a:lnTo>
                  <a:lnTo>
                    <a:pt x="1115" y="1249"/>
                  </a:lnTo>
                  <a:lnTo>
                    <a:pt x="1110" y="1276"/>
                  </a:lnTo>
                  <a:lnTo>
                    <a:pt x="1108" y="1305"/>
                  </a:lnTo>
                  <a:lnTo>
                    <a:pt x="1107" y="1334"/>
                  </a:lnTo>
                  <a:lnTo>
                    <a:pt x="1107" y="1363"/>
                  </a:lnTo>
                  <a:lnTo>
                    <a:pt x="1110" y="1391"/>
                  </a:lnTo>
                  <a:lnTo>
                    <a:pt x="1115" y="1418"/>
                  </a:lnTo>
                  <a:lnTo>
                    <a:pt x="1121" y="1443"/>
                  </a:lnTo>
                  <a:lnTo>
                    <a:pt x="1131" y="1466"/>
                  </a:lnTo>
                  <a:lnTo>
                    <a:pt x="1142" y="1487"/>
                  </a:lnTo>
                  <a:lnTo>
                    <a:pt x="1157" y="1506"/>
                  </a:lnTo>
                  <a:lnTo>
                    <a:pt x="1175" y="1523"/>
                  </a:lnTo>
                  <a:lnTo>
                    <a:pt x="1194" y="1535"/>
                  </a:lnTo>
                  <a:lnTo>
                    <a:pt x="1218" y="1545"/>
                  </a:lnTo>
                  <a:lnTo>
                    <a:pt x="1244" y="1551"/>
                  </a:lnTo>
                  <a:lnTo>
                    <a:pt x="1275" y="1553"/>
                  </a:lnTo>
                  <a:lnTo>
                    <a:pt x="1305" y="1551"/>
                  </a:lnTo>
                  <a:lnTo>
                    <a:pt x="1332" y="1545"/>
                  </a:lnTo>
                  <a:lnTo>
                    <a:pt x="1356" y="1535"/>
                  </a:lnTo>
                  <a:lnTo>
                    <a:pt x="1378" y="1522"/>
                  </a:lnTo>
                  <a:lnTo>
                    <a:pt x="1397" y="1505"/>
                  </a:lnTo>
                  <a:lnTo>
                    <a:pt x="1412" y="1486"/>
                  </a:lnTo>
                  <a:lnTo>
                    <a:pt x="1426" y="1464"/>
                  </a:lnTo>
                  <a:lnTo>
                    <a:pt x="1436" y="1440"/>
                  </a:lnTo>
                  <a:lnTo>
                    <a:pt x="1445" y="1415"/>
                  </a:lnTo>
                  <a:lnTo>
                    <a:pt x="1450" y="1388"/>
                  </a:lnTo>
                  <a:lnTo>
                    <a:pt x="1454" y="1359"/>
                  </a:lnTo>
                  <a:lnTo>
                    <a:pt x="1455" y="1330"/>
                  </a:lnTo>
                  <a:lnTo>
                    <a:pt x="1454" y="1300"/>
                  </a:lnTo>
                  <a:lnTo>
                    <a:pt x="1451" y="1271"/>
                  </a:lnTo>
                  <a:lnTo>
                    <a:pt x="1446" y="1244"/>
                  </a:lnTo>
                  <a:lnTo>
                    <a:pt x="1438" y="1219"/>
                  </a:lnTo>
                  <a:lnTo>
                    <a:pt x="1428" y="1195"/>
                  </a:lnTo>
                  <a:lnTo>
                    <a:pt x="1415" y="1175"/>
                  </a:lnTo>
                  <a:lnTo>
                    <a:pt x="1401" y="1155"/>
                  </a:lnTo>
                  <a:lnTo>
                    <a:pt x="1382" y="1139"/>
                  </a:lnTo>
                  <a:lnTo>
                    <a:pt x="1361" y="1127"/>
                  </a:lnTo>
                  <a:lnTo>
                    <a:pt x="1337" y="1116"/>
                  </a:lnTo>
                  <a:lnTo>
                    <a:pt x="1310" y="1111"/>
                  </a:lnTo>
                  <a:lnTo>
                    <a:pt x="1280" y="1109"/>
                  </a:lnTo>
                  <a:close/>
                  <a:moveTo>
                    <a:pt x="1286" y="934"/>
                  </a:moveTo>
                  <a:lnTo>
                    <a:pt x="1339" y="936"/>
                  </a:lnTo>
                  <a:lnTo>
                    <a:pt x="1388" y="942"/>
                  </a:lnTo>
                  <a:lnTo>
                    <a:pt x="1434" y="954"/>
                  </a:lnTo>
                  <a:lnTo>
                    <a:pt x="1477" y="968"/>
                  </a:lnTo>
                  <a:lnTo>
                    <a:pt x="1516" y="988"/>
                  </a:lnTo>
                  <a:lnTo>
                    <a:pt x="1551" y="1011"/>
                  </a:lnTo>
                  <a:lnTo>
                    <a:pt x="1583" y="1038"/>
                  </a:lnTo>
                  <a:lnTo>
                    <a:pt x="1610" y="1068"/>
                  </a:lnTo>
                  <a:lnTo>
                    <a:pt x="1634" y="1102"/>
                  </a:lnTo>
                  <a:lnTo>
                    <a:pt x="1654" y="1139"/>
                  </a:lnTo>
                  <a:lnTo>
                    <a:pt x="1670" y="1180"/>
                  </a:lnTo>
                  <a:lnTo>
                    <a:pt x="1681" y="1224"/>
                  </a:lnTo>
                  <a:lnTo>
                    <a:pt x="1688" y="1270"/>
                  </a:lnTo>
                  <a:lnTo>
                    <a:pt x="1690" y="1319"/>
                  </a:lnTo>
                  <a:lnTo>
                    <a:pt x="1688" y="1365"/>
                  </a:lnTo>
                  <a:lnTo>
                    <a:pt x="1682" y="1410"/>
                  </a:lnTo>
                  <a:lnTo>
                    <a:pt x="1672" y="1452"/>
                  </a:lnTo>
                  <a:lnTo>
                    <a:pt x="1658" y="1492"/>
                  </a:lnTo>
                  <a:lnTo>
                    <a:pt x="1641" y="1530"/>
                  </a:lnTo>
                  <a:lnTo>
                    <a:pt x="1620" y="1565"/>
                  </a:lnTo>
                  <a:lnTo>
                    <a:pt x="1596" y="1599"/>
                  </a:lnTo>
                  <a:lnTo>
                    <a:pt x="1567" y="1628"/>
                  </a:lnTo>
                  <a:lnTo>
                    <a:pt x="1535" y="1654"/>
                  </a:lnTo>
                  <a:lnTo>
                    <a:pt x="1500" y="1678"/>
                  </a:lnTo>
                  <a:lnTo>
                    <a:pt x="1462" y="1697"/>
                  </a:lnTo>
                  <a:lnTo>
                    <a:pt x="1421" y="1712"/>
                  </a:lnTo>
                  <a:lnTo>
                    <a:pt x="1376" y="1724"/>
                  </a:lnTo>
                  <a:lnTo>
                    <a:pt x="1328" y="1730"/>
                  </a:lnTo>
                  <a:lnTo>
                    <a:pt x="1277" y="1733"/>
                  </a:lnTo>
                  <a:lnTo>
                    <a:pt x="1224" y="1730"/>
                  </a:lnTo>
                  <a:lnTo>
                    <a:pt x="1174" y="1724"/>
                  </a:lnTo>
                  <a:lnTo>
                    <a:pt x="1127" y="1712"/>
                  </a:lnTo>
                  <a:lnTo>
                    <a:pt x="1084" y="1697"/>
                  </a:lnTo>
                  <a:lnTo>
                    <a:pt x="1044" y="1677"/>
                  </a:lnTo>
                  <a:lnTo>
                    <a:pt x="1009" y="1653"/>
                  </a:lnTo>
                  <a:lnTo>
                    <a:pt x="977" y="1626"/>
                  </a:lnTo>
                  <a:lnTo>
                    <a:pt x="948" y="1595"/>
                  </a:lnTo>
                  <a:lnTo>
                    <a:pt x="924" y="1560"/>
                  </a:lnTo>
                  <a:lnTo>
                    <a:pt x="905" y="1523"/>
                  </a:lnTo>
                  <a:lnTo>
                    <a:pt x="889" y="1482"/>
                  </a:lnTo>
                  <a:lnTo>
                    <a:pt x="878" y="1438"/>
                  </a:lnTo>
                  <a:lnTo>
                    <a:pt x="871" y="1392"/>
                  </a:lnTo>
                  <a:lnTo>
                    <a:pt x="869" y="1343"/>
                  </a:lnTo>
                  <a:lnTo>
                    <a:pt x="871" y="1295"/>
                  </a:lnTo>
                  <a:lnTo>
                    <a:pt x="877" y="1250"/>
                  </a:lnTo>
                  <a:lnTo>
                    <a:pt x="887" y="1206"/>
                  </a:lnTo>
                  <a:lnTo>
                    <a:pt x="900" y="1165"/>
                  </a:lnTo>
                  <a:lnTo>
                    <a:pt x="918" y="1128"/>
                  </a:lnTo>
                  <a:lnTo>
                    <a:pt x="939" y="1092"/>
                  </a:lnTo>
                  <a:lnTo>
                    <a:pt x="964" y="1061"/>
                  </a:lnTo>
                  <a:lnTo>
                    <a:pt x="992" y="1032"/>
                  </a:lnTo>
                  <a:lnTo>
                    <a:pt x="1025" y="1007"/>
                  </a:lnTo>
                  <a:lnTo>
                    <a:pt x="1060" y="985"/>
                  </a:lnTo>
                  <a:lnTo>
                    <a:pt x="1099" y="967"/>
                  </a:lnTo>
                  <a:lnTo>
                    <a:pt x="1141" y="952"/>
                  </a:lnTo>
                  <a:lnTo>
                    <a:pt x="1186" y="942"/>
                  </a:lnTo>
                  <a:lnTo>
                    <a:pt x="1235" y="936"/>
                  </a:lnTo>
                  <a:lnTo>
                    <a:pt x="1286" y="934"/>
                  </a:lnTo>
                  <a:close/>
                  <a:moveTo>
                    <a:pt x="411" y="175"/>
                  </a:moveTo>
                  <a:lnTo>
                    <a:pt x="379" y="177"/>
                  </a:lnTo>
                  <a:lnTo>
                    <a:pt x="352" y="183"/>
                  </a:lnTo>
                  <a:lnTo>
                    <a:pt x="328" y="193"/>
                  </a:lnTo>
                  <a:lnTo>
                    <a:pt x="307" y="206"/>
                  </a:lnTo>
                  <a:lnTo>
                    <a:pt x="290" y="223"/>
                  </a:lnTo>
                  <a:lnTo>
                    <a:pt x="275" y="243"/>
                  </a:lnTo>
                  <a:lnTo>
                    <a:pt x="263" y="264"/>
                  </a:lnTo>
                  <a:lnTo>
                    <a:pt x="253" y="288"/>
                  </a:lnTo>
                  <a:lnTo>
                    <a:pt x="246" y="315"/>
                  </a:lnTo>
                  <a:lnTo>
                    <a:pt x="241" y="342"/>
                  </a:lnTo>
                  <a:lnTo>
                    <a:pt x="239" y="371"/>
                  </a:lnTo>
                  <a:lnTo>
                    <a:pt x="238" y="400"/>
                  </a:lnTo>
                  <a:lnTo>
                    <a:pt x="239" y="429"/>
                  </a:lnTo>
                  <a:lnTo>
                    <a:pt x="241" y="457"/>
                  </a:lnTo>
                  <a:lnTo>
                    <a:pt x="246" y="484"/>
                  </a:lnTo>
                  <a:lnTo>
                    <a:pt x="253" y="509"/>
                  </a:lnTo>
                  <a:lnTo>
                    <a:pt x="261" y="532"/>
                  </a:lnTo>
                  <a:lnTo>
                    <a:pt x="274" y="553"/>
                  </a:lnTo>
                  <a:lnTo>
                    <a:pt x="288" y="572"/>
                  </a:lnTo>
                  <a:lnTo>
                    <a:pt x="305" y="589"/>
                  </a:lnTo>
                  <a:lnTo>
                    <a:pt x="325" y="601"/>
                  </a:lnTo>
                  <a:lnTo>
                    <a:pt x="349" y="611"/>
                  </a:lnTo>
                  <a:lnTo>
                    <a:pt x="375" y="617"/>
                  </a:lnTo>
                  <a:lnTo>
                    <a:pt x="405" y="619"/>
                  </a:lnTo>
                  <a:lnTo>
                    <a:pt x="436" y="617"/>
                  </a:lnTo>
                  <a:lnTo>
                    <a:pt x="463" y="611"/>
                  </a:lnTo>
                  <a:lnTo>
                    <a:pt x="488" y="601"/>
                  </a:lnTo>
                  <a:lnTo>
                    <a:pt x="509" y="588"/>
                  </a:lnTo>
                  <a:lnTo>
                    <a:pt x="527" y="571"/>
                  </a:lnTo>
                  <a:lnTo>
                    <a:pt x="543" y="552"/>
                  </a:lnTo>
                  <a:lnTo>
                    <a:pt x="556" y="530"/>
                  </a:lnTo>
                  <a:lnTo>
                    <a:pt x="567" y="506"/>
                  </a:lnTo>
                  <a:lnTo>
                    <a:pt x="575" y="481"/>
                  </a:lnTo>
                  <a:lnTo>
                    <a:pt x="582" y="454"/>
                  </a:lnTo>
                  <a:lnTo>
                    <a:pt x="585" y="425"/>
                  </a:lnTo>
                  <a:lnTo>
                    <a:pt x="586" y="396"/>
                  </a:lnTo>
                  <a:lnTo>
                    <a:pt x="585" y="366"/>
                  </a:lnTo>
                  <a:lnTo>
                    <a:pt x="582" y="337"/>
                  </a:lnTo>
                  <a:lnTo>
                    <a:pt x="576" y="310"/>
                  </a:lnTo>
                  <a:lnTo>
                    <a:pt x="569" y="285"/>
                  </a:lnTo>
                  <a:lnTo>
                    <a:pt x="559" y="261"/>
                  </a:lnTo>
                  <a:lnTo>
                    <a:pt x="546" y="241"/>
                  </a:lnTo>
                  <a:lnTo>
                    <a:pt x="531" y="221"/>
                  </a:lnTo>
                  <a:lnTo>
                    <a:pt x="514" y="205"/>
                  </a:lnTo>
                  <a:lnTo>
                    <a:pt x="492" y="193"/>
                  </a:lnTo>
                  <a:lnTo>
                    <a:pt x="468" y="182"/>
                  </a:lnTo>
                  <a:lnTo>
                    <a:pt x="441" y="177"/>
                  </a:lnTo>
                  <a:lnTo>
                    <a:pt x="411" y="175"/>
                  </a:lnTo>
                  <a:close/>
                  <a:moveTo>
                    <a:pt x="1251" y="18"/>
                  </a:moveTo>
                  <a:lnTo>
                    <a:pt x="1481" y="18"/>
                  </a:lnTo>
                  <a:lnTo>
                    <a:pt x="394" y="1733"/>
                  </a:lnTo>
                  <a:lnTo>
                    <a:pt x="167" y="1733"/>
                  </a:lnTo>
                  <a:lnTo>
                    <a:pt x="1251" y="18"/>
                  </a:lnTo>
                  <a:close/>
                  <a:moveTo>
                    <a:pt x="418" y="0"/>
                  </a:moveTo>
                  <a:lnTo>
                    <a:pt x="470" y="2"/>
                  </a:lnTo>
                  <a:lnTo>
                    <a:pt x="519" y="8"/>
                  </a:lnTo>
                  <a:lnTo>
                    <a:pt x="565" y="20"/>
                  </a:lnTo>
                  <a:lnTo>
                    <a:pt x="608" y="34"/>
                  </a:lnTo>
                  <a:lnTo>
                    <a:pt x="647" y="54"/>
                  </a:lnTo>
                  <a:lnTo>
                    <a:pt x="682" y="77"/>
                  </a:lnTo>
                  <a:lnTo>
                    <a:pt x="714" y="104"/>
                  </a:lnTo>
                  <a:lnTo>
                    <a:pt x="741" y="134"/>
                  </a:lnTo>
                  <a:lnTo>
                    <a:pt x="765" y="168"/>
                  </a:lnTo>
                  <a:lnTo>
                    <a:pt x="785" y="205"/>
                  </a:lnTo>
                  <a:lnTo>
                    <a:pt x="800" y="246"/>
                  </a:lnTo>
                  <a:lnTo>
                    <a:pt x="812" y="289"/>
                  </a:lnTo>
                  <a:lnTo>
                    <a:pt x="818" y="336"/>
                  </a:lnTo>
                  <a:lnTo>
                    <a:pt x="821" y="385"/>
                  </a:lnTo>
                  <a:lnTo>
                    <a:pt x="819" y="431"/>
                  </a:lnTo>
                  <a:lnTo>
                    <a:pt x="813" y="476"/>
                  </a:lnTo>
                  <a:lnTo>
                    <a:pt x="802" y="518"/>
                  </a:lnTo>
                  <a:lnTo>
                    <a:pt x="789" y="558"/>
                  </a:lnTo>
                  <a:lnTo>
                    <a:pt x="772" y="596"/>
                  </a:lnTo>
                  <a:lnTo>
                    <a:pt x="750" y="631"/>
                  </a:lnTo>
                  <a:lnTo>
                    <a:pt x="726" y="665"/>
                  </a:lnTo>
                  <a:lnTo>
                    <a:pt x="698" y="694"/>
                  </a:lnTo>
                  <a:lnTo>
                    <a:pt x="666" y="720"/>
                  </a:lnTo>
                  <a:lnTo>
                    <a:pt x="632" y="744"/>
                  </a:lnTo>
                  <a:lnTo>
                    <a:pt x="593" y="763"/>
                  </a:lnTo>
                  <a:lnTo>
                    <a:pt x="551" y="778"/>
                  </a:lnTo>
                  <a:lnTo>
                    <a:pt x="506" y="790"/>
                  </a:lnTo>
                  <a:lnTo>
                    <a:pt x="458" y="796"/>
                  </a:lnTo>
                  <a:lnTo>
                    <a:pt x="407" y="799"/>
                  </a:lnTo>
                  <a:lnTo>
                    <a:pt x="354" y="796"/>
                  </a:lnTo>
                  <a:lnTo>
                    <a:pt x="304" y="790"/>
                  </a:lnTo>
                  <a:lnTo>
                    <a:pt x="257" y="778"/>
                  </a:lnTo>
                  <a:lnTo>
                    <a:pt x="215" y="763"/>
                  </a:lnTo>
                  <a:lnTo>
                    <a:pt x="175" y="743"/>
                  </a:lnTo>
                  <a:lnTo>
                    <a:pt x="140" y="719"/>
                  </a:lnTo>
                  <a:lnTo>
                    <a:pt x="107" y="692"/>
                  </a:lnTo>
                  <a:lnTo>
                    <a:pt x="79" y="661"/>
                  </a:lnTo>
                  <a:lnTo>
                    <a:pt x="55" y="626"/>
                  </a:lnTo>
                  <a:lnTo>
                    <a:pt x="35" y="589"/>
                  </a:lnTo>
                  <a:lnTo>
                    <a:pt x="20" y="548"/>
                  </a:lnTo>
                  <a:lnTo>
                    <a:pt x="9" y="504"/>
                  </a:lnTo>
                  <a:lnTo>
                    <a:pt x="2" y="458"/>
                  </a:lnTo>
                  <a:lnTo>
                    <a:pt x="0" y="409"/>
                  </a:lnTo>
                  <a:lnTo>
                    <a:pt x="2" y="361"/>
                  </a:lnTo>
                  <a:lnTo>
                    <a:pt x="7" y="316"/>
                  </a:lnTo>
                  <a:lnTo>
                    <a:pt x="18" y="272"/>
                  </a:lnTo>
                  <a:lnTo>
                    <a:pt x="31" y="231"/>
                  </a:lnTo>
                  <a:lnTo>
                    <a:pt x="49" y="194"/>
                  </a:lnTo>
                  <a:lnTo>
                    <a:pt x="70" y="158"/>
                  </a:lnTo>
                  <a:lnTo>
                    <a:pt x="95" y="127"/>
                  </a:lnTo>
                  <a:lnTo>
                    <a:pt x="123" y="98"/>
                  </a:lnTo>
                  <a:lnTo>
                    <a:pt x="155" y="73"/>
                  </a:lnTo>
                  <a:lnTo>
                    <a:pt x="191" y="51"/>
                  </a:lnTo>
                  <a:lnTo>
                    <a:pt x="229" y="33"/>
                  </a:lnTo>
                  <a:lnTo>
                    <a:pt x="272" y="18"/>
                  </a:lnTo>
                  <a:lnTo>
                    <a:pt x="317" y="8"/>
                  </a:lnTo>
                  <a:lnTo>
                    <a:pt x="366" y="2"/>
                  </a:lnTo>
                  <a:lnTo>
                    <a:pt x="4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67" name="Freeform 39">
              <a:extLst>
                <a:ext uri="{FF2B5EF4-FFF2-40B4-BE49-F238E27FC236}">
                  <a16:creationId xmlns:a16="http://schemas.microsoft.com/office/drawing/2014/main" id="{D6300DB4-6417-409E-BDFA-9C22DB571FF6}"/>
                </a:ext>
              </a:extLst>
            </p:cNvPr>
            <p:cNvSpPr>
              <a:spLocks/>
            </p:cNvSpPr>
            <p:nvPr/>
          </p:nvSpPr>
          <p:spPr bwMode="auto">
            <a:xfrm>
              <a:off x="-2676" y="2775"/>
              <a:ext cx="72" cy="85"/>
            </a:xfrm>
            <a:custGeom>
              <a:avLst/>
              <a:gdLst>
                <a:gd name="T0" fmla="*/ 72 w 719"/>
                <a:gd name="T1" fmla="*/ 0 h 844"/>
                <a:gd name="T2" fmla="*/ 719 w 719"/>
                <a:gd name="T3" fmla="*/ 396 h 844"/>
                <a:gd name="T4" fmla="*/ 0 w 719"/>
                <a:gd name="T5" fmla="*/ 844 h 844"/>
                <a:gd name="T6" fmla="*/ 72 w 719"/>
                <a:gd name="T7" fmla="*/ 0 h 844"/>
              </a:gdLst>
              <a:ahLst/>
              <a:cxnLst>
                <a:cxn ang="0">
                  <a:pos x="T0" y="T1"/>
                </a:cxn>
                <a:cxn ang="0">
                  <a:pos x="T2" y="T3"/>
                </a:cxn>
                <a:cxn ang="0">
                  <a:pos x="T4" y="T5"/>
                </a:cxn>
                <a:cxn ang="0">
                  <a:pos x="T6" y="T7"/>
                </a:cxn>
              </a:cxnLst>
              <a:rect l="0" t="0" r="r" b="b"/>
              <a:pathLst>
                <a:path w="719" h="844">
                  <a:moveTo>
                    <a:pt x="72" y="0"/>
                  </a:moveTo>
                  <a:lnTo>
                    <a:pt x="719" y="396"/>
                  </a:lnTo>
                  <a:lnTo>
                    <a:pt x="0" y="844"/>
                  </a:lnTo>
                  <a:lnTo>
                    <a:pt x="7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grpSp>
      <p:sp>
        <p:nvSpPr>
          <p:cNvPr id="68" name="Textfeld 67">
            <a:extLst>
              <a:ext uri="{FF2B5EF4-FFF2-40B4-BE49-F238E27FC236}">
                <a16:creationId xmlns:a16="http://schemas.microsoft.com/office/drawing/2014/main" id="{AB85F57A-19D8-4296-923D-F36974A8D653}"/>
              </a:ext>
            </a:extLst>
          </p:cNvPr>
          <p:cNvSpPr txBox="1"/>
          <p:nvPr/>
        </p:nvSpPr>
        <p:spPr>
          <a:xfrm>
            <a:off x="6768962" y="2477614"/>
            <a:ext cx="494741" cy="576293"/>
          </a:xfrm>
          <a:prstGeom prst="rect">
            <a:avLst/>
          </a:prstGeom>
          <a:noFill/>
        </p:spPr>
        <p:txBody>
          <a:bodyPr vert="horz" wrap="square" lIns="72000" tIns="72000" rIns="72000" bIns="7200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2800" b="0" i="0" u="none" strike="noStrike" kern="0" cap="none" spc="0" normalizeH="0" baseline="0" noProof="0" dirty="0">
                <a:ln>
                  <a:noFill/>
                </a:ln>
                <a:solidFill>
                  <a:schemeClr val="bg1"/>
                </a:solidFill>
                <a:effectLst/>
                <a:uLnTx/>
                <a:uFillTx/>
              </a:rPr>
              <a:t>§</a:t>
            </a:r>
          </a:p>
        </p:txBody>
      </p:sp>
      <p:grpSp>
        <p:nvGrpSpPr>
          <p:cNvPr id="73" name="Gruppieren 72">
            <a:extLst>
              <a:ext uri="{FF2B5EF4-FFF2-40B4-BE49-F238E27FC236}">
                <a16:creationId xmlns:a16="http://schemas.microsoft.com/office/drawing/2014/main" id="{344AF978-F4B0-4AE4-B205-3F7AF8141C74}"/>
              </a:ext>
            </a:extLst>
          </p:cNvPr>
          <p:cNvGrpSpPr>
            <a:grpSpLocks noChangeAspect="1"/>
          </p:cNvGrpSpPr>
          <p:nvPr/>
        </p:nvGrpSpPr>
        <p:grpSpPr>
          <a:xfrm rot="10800000">
            <a:off x="8513386" y="4693306"/>
            <a:ext cx="977302" cy="220983"/>
            <a:chOff x="8617260" y="686292"/>
            <a:chExt cx="1977774" cy="823669"/>
          </a:xfrm>
        </p:grpSpPr>
        <p:cxnSp>
          <p:nvCxnSpPr>
            <p:cNvPr id="74" name="Gerader Verbinder 73">
              <a:extLst>
                <a:ext uri="{FF2B5EF4-FFF2-40B4-BE49-F238E27FC236}">
                  <a16:creationId xmlns:a16="http://schemas.microsoft.com/office/drawing/2014/main" id="{83A8F3EF-4A49-48A8-A73B-62EECE12CBB5}"/>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D30D4ECC-9448-4CF0-B72C-54FA3BBA3AC6}"/>
                </a:ext>
              </a:extLst>
            </p:cNvPr>
            <p:cNvCxnSpPr>
              <a:cxnSpLocks/>
            </p:cNvCxnSpPr>
            <p:nvPr/>
          </p:nvCxnSpPr>
          <p:spPr>
            <a:xfrm>
              <a:off x="9601980" y="686292"/>
              <a:ext cx="993054"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grpSp>
        <p:nvGrpSpPr>
          <p:cNvPr id="76" name="Gruppieren 75">
            <a:extLst>
              <a:ext uri="{FF2B5EF4-FFF2-40B4-BE49-F238E27FC236}">
                <a16:creationId xmlns:a16="http://schemas.microsoft.com/office/drawing/2014/main" id="{C54D7D36-E817-4116-9A26-7525545C29B1}"/>
              </a:ext>
            </a:extLst>
          </p:cNvPr>
          <p:cNvGrpSpPr>
            <a:grpSpLocks noChangeAspect="1"/>
          </p:cNvGrpSpPr>
          <p:nvPr/>
        </p:nvGrpSpPr>
        <p:grpSpPr>
          <a:xfrm rot="10800000">
            <a:off x="2732857" y="4704328"/>
            <a:ext cx="977302" cy="220983"/>
            <a:chOff x="8617260" y="686292"/>
            <a:chExt cx="1977774" cy="823669"/>
          </a:xfrm>
        </p:grpSpPr>
        <p:cxnSp>
          <p:nvCxnSpPr>
            <p:cNvPr id="77" name="Gerader Verbinder 76">
              <a:extLst>
                <a:ext uri="{FF2B5EF4-FFF2-40B4-BE49-F238E27FC236}">
                  <a16:creationId xmlns:a16="http://schemas.microsoft.com/office/drawing/2014/main" id="{83191840-733B-405A-B7FB-1B36ACF63743}"/>
                </a:ext>
              </a:extLst>
            </p:cNvPr>
            <p:cNvCxnSpPr>
              <a:cxnSpLocks/>
            </p:cNvCxnSpPr>
            <p:nvPr/>
          </p:nvCxnSpPr>
          <p:spPr>
            <a:xfrm flipV="1">
              <a:off x="8617260" y="686294"/>
              <a:ext cx="993061" cy="823666"/>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E943EBF-0F6C-44BA-BB53-A085B69E509C}"/>
                </a:ext>
              </a:extLst>
            </p:cNvPr>
            <p:cNvCxnSpPr>
              <a:cxnSpLocks/>
            </p:cNvCxnSpPr>
            <p:nvPr/>
          </p:nvCxnSpPr>
          <p:spPr>
            <a:xfrm>
              <a:off x="9601980" y="686292"/>
              <a:ext cx="993054" cy="823669"/>
            </a:xfrm>
            <a:prstGeom prst="line">
              <a:avLst/>
            </a:prstGeom>
            <a:ln w="25400">
              <a:solidFill>
                <a:srgbClr val="13A0D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5034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0130C-DED4-470D-9A92-AABF7BADF1CB}"/>
              </a:ext>
            </a:extLst>
          </p:cNvPr>
          <p:cNvSpPr>
            <a:spLocks noGrp="1"/>
          </p:cNvSpPr>
          <p:nvPr>
            <p:ph type="title"/>
          </p:nvPr>
        </p:nvSpPr>
        <p:spPr/>
        <p:txBody>
          <a:bodyPr/>
          <a:lstStyle/>
          <a:p>
            <a:r>
              <a:rPr lang="de-DE" dirty="0"/>
              <a:t>Mitarbeitende Ehegatten können</a:t>
            </a:r>
            <a:br>
              <a:rPr lang="de-DE" dirty="0"/>
            </a:br>
            <a:r>
              <a:rPr lang="de-DE" dirty="0"/>
              <a:t>bis zu 8 % der BBG steuerfrei umwandeln</a:t>
            </a:r>
            <a:endParaRPr lang="en-GB" dirty="0"/>
          </a:p>
        </p:txBody>
      </p:sp>
      <p:sp>
        <p:nvSpPr>
          <p:cNvPr id="3" name="Foliennummernplatzhalter 2">
            <a:extLst>
              <a:ext uri="{FF2B5EF4-FFF2-40B4-BE49-F238E27FC236}">
                <a16:creationId xmlns:a16="http://schemas.microsoft.com/office/drawing/2014/main" id="{50A48D41-303E-40AA-9DB6-96D93CBD57C3}"/>
              </a:ext>
            </a:extLst>
          </p:cNvPr>
          <p:cNvSpPr>
            <a:spLocks noGrp="1"/>
          </p:cNvSpPr>
          <p:nvPr>
            <p:ph type="sldNum" sz="quarter" idx="11"/>
          </p:nvPr>
        </p:nvSpPr>
        <p:spPr/>
        <p:txBody>
          <a:bodyPr/>
          <a:lstStyle/>
          <a:p>
            <a:fld id="{56C449F3-BD9D-48DC-BFF1-0F66671DA7C6}" type="slidenum">
              <a:rPr lang="de-DE" smtClean="0"/>
              <a:pPr/>
              <a:t>40</a:t>
            </a:fld>
            <a:endParaRPr lang="de-DE" dirty="0"/>
          </a:p>
        </p:txBody>
      </p:sp>
      <p:sp>
        <p:nvSpPr>
          <p:cNvPr id="4" name="Textplatzhalter 3">
            <a:extLst>
              <a:ext uri="{FF2B5EF4-FFF2-40B4-BE49-F238E27FC236}">
                <a16:creationId xmlns:a16="http://schemas.microsoft.com/office/drawing/2014/main" id="{9480BCA2-9421-4006-97A4-6B15C979B1AC}"/>
              </a:ext>
            </a:extLst>
          </p:cNvPr>
          <p:cNvSpPr>
            <a:spLocks noGrp="1"/>
          </p:cNvSpPr>
          <p:nvPr>
            <p:ph type="body" sz="quarter" idx="12"/>
          </p:nvPr>
        </p:nvSpPr>
        <p:spPr/>
        <p:txBody>
          <a:bodyPr/>
          <a:lstStyle/>
          <a:p>
            <a:pPr lvl="0">
              <a:buClr>
                <a:srgbClr val="003781"/>
              </a:buClr>
            </a:pPr>
            <a:r>
              <a:rPr lang="de-DE" dirty="0"/>
              <a:t>Betriebliche Altersversorgung | Lösungen für spezielle Zielgruppen</a:t>
            </a:r>
          </a:p>
          <a:p>
            <a:pPr lvl="0">
              <a:buClr>
                <a:srgbClr val="003781"/>
              </a:buClr>
            </a:pPr>
            <a:endParaRPr lang="de-DE" dirty="0"/>
          </a:p>
          <a:p>
            <a:endParaRPr lang="en-GB" dirty="0"/>
          </a:p>
        </p:txBody>
      </p:sp>
      <p:pic>
        <p:nvPicPr>
          <p:cNvPr id="9" name="Grafik 8">
            <a:extLst>
              <a:ext uri="{FF2B5EF4-FFF2-40B4-BE49-F238E27FC236}">
                <a16:creationId xmlns:a16="http://schemas.microsoft.com/office/drawing/2014/main" id="{DBF9BD68-3990-43E7-8E46-9DF261CFD4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38" t="5310" r="15545" b="16654"/>
          <a:stretch/>
        </p:blipFill>
        <p:spPr>
          <a:xfrm flipH="1">
            <a:off x="6830704" y="2060575"/>
            <a:ext cx="5361295" cy="3678909"/>
          </a:xfrm>
          <a:prstGeom prst="rect">
            <a:avLst/>
          </a:prstGeom>
        </p:spPr>
      </p:pic>
      <p:sp>
        <p:nvSpPr>
          <p:cNvPr id="10" name="Fußzeilenplatzhalter 7">
            <a:hlinkClick r:id="rId4"/>
            <a:extLst>
              <a:ext uri="{FF2B5EF4-FFF2-40B4-BE49-F238E27FC236}">
                <a16:creationId xmlns:a16="http://schemas.microsoft.com/office/drawing/2014/main" id="{97192855-558C-43BF-BEC9-75358C8C7319}"/>
              </a:ext>
            </a:extLst>
          </p:cNvPr>
          <p:cNvSpPr txBox="1">
            <a:spLocks/>
          </p:cNvSpPr>
          <p:nvPr/>
        </p:nvSpPr>
        <p:spPr>
          <a:xfrm>
            <a:off x="502626" y="6252187"/>
            <a:ext cx="8349069" cy="283269"/>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75-%-Prüfung: Gesamtversorgung inkl. DRV darf 75 % der letzten Bruttobezüge nicht übersteigen!</a:t>
            </a:r>
          </a:p>
        </p:txBody>
      </p:sp>
      <p:sp>
        <p:nvSpPr>
          <p:cNvPr id="11" name="Rechteck 10">
            <a:extLst>
              <a:ext uri="{FF2B5EF4-FFF2-40B4-BE49-F238E27FC236}">
                <a16:creationId xmlns:a16="http://schemas.microsoft.com/office/drawing/2014/main" id="{6D1EFF02-485A-4FA6-B96C-96858F22E365}"/>
              </a:ext>
            </a:extLst>
          </p:cNvPr>
          <p:cNvSpPr/>
          <p:nvPr/>
        </p:nvSpPr>
        <p:spPr>
          <a:xfrm>
            <a:off x="445014" y="2019272"/>
            <a:ext cx="5650986" cy="3810780"/>
          </a:xfrm>
          <a:prstGeom prst="rect">
            <a:avLst/>
          </a:prstGeom>
        </p:spPr>
        <p:txBody>
          <a:bodyPr wrap="square">
            <a:spAutoFit/>
          </a:bodyPr>
          <a:lstStyle/>
          <a:p>
            <a:pPr indent="-180000" defTabSz="914400">
              <a:spcBef>
                <a:spcPts val="600"/>
              </a:spcBef>
              <a:buClr>
                <a:srgbClr val="003781"/>
              </a:buClr>
            </a:pPr>
            <a:r>
              <a:rPr lang="de-DE" altLang="de-DE" sz="1400" b="1" dirty="0">
                <a:solidFill>
                  <a:schemeClr val="bg1"/>
                </a:solidFill>
                <a:cs typeface="Arial" panose="020B0604020202020204" pitchFamily="34" charset="0"/>
              </a:rPr>
              <a:t>Der Hintergrund</a:t>
            </a:r>
          </a:p>
          <a:p>
            <a:pPr marL="285750" lvl="2" indent="-285750" defTabSz="914400" fontAlgn="base">
              <a:spcBef>
                <a:spcPts val="600"/>
              </a:spcBef>
              <a:buClr>
                <a:schemeClr val="bg1"/>
              </a:buClr>
              <a:buFont typeface="Arial" panose="020B0604020202020204" pitchFamily="34" charset="0"/>
              <a:buChar char="•"/>
            </a:pPr>
            <a:r>
              <a:rPr lang="de-DE" altLang="de-DE" sz="1400" dirty="0">
                <a:solidFill>
                  <a:schemeClr val="bg1"/>
                </a:solidFill>
                <a:cs typeface="Arial" panose="020B0604020202020204" pitchFamily="34" charset="0"/>
              </a:rPr>
              <a:t>In vielen Familienunternehmen und bei Selbstständigen ist der Ehepartner eine wichtige berufliche Stütze</a:t>
            </a:r>
          </a:p>
          <a:p>
            <a:pPr marL="285750" lvl="2" indent="-285750" defTabSz="914400" fontAlgn="base">
              <a:spcBef>
                <a:spcPts val="600"/>
              </a:spcBef>
              <a:buClr>
                <a:schemeClr val="bg1"/>
              </a:buClr>
              <a:buFont typeface="Arial" panose="020B0604020202020204" pitchFamily="34" charset="0"/>
              <a:buChar char="•"/>
            </a:pPr>
            <a:r>
              <a:rPr lang="de-DE" altLang="de-DE" sz="1400" dirty="0">
                <a:solidFill>
                  <a:schemeClr val="bg1"/>
                </a:solidFill>
                <a:cs typeface="Arial" panose="020B0604020202020204" pitchFamily="34" charset="0"/>
              </a:rPr>
              <a:t>Eine bAV für den Partner verbessert die</a:t>
            </a:r>
            <a:br>
              <a:rPr lang="de-DE" altLang="de-DE" sz="1400" dirty="0">
                <a:solidFill>
                  <a:schemeClr val="bg1"/>
                </a:solidFill>
                <a:cs typeface="Arial" panose="020B0604020202020204" pitchFamily="34" charset="0"/>
              </a:rPr>
            </a:br>
            <a:r>
              <a:rPr lang="de-DE" altLang="de-DE" sz="1400" dirty="0">
                <a:solidFill>
                  <a:schemeClr val="bg1"/>
                </a:solidFill>
                <a:cs typeface="Arial" panose="020B0604020202020204" pitchFamily="34" charset="0"/>
              </a:rPr>
              <a:t>Familienvorsorge mithilfe des Staates </a:t>
            </a:r>
          </a:p>
          <a:p>
            <a:pPr marL="0" lvl="2" indent="-180000" defTabSz="914400" fontAlgn="base">
              <a:spcBef>
                <a:spcPts val="1200"/>
              </a:spcBef>
              <a:buClr>
                <a:srgbClr val="003781"/>
              </a:buClr>
            </a:pPr>
            <a:r>
              <a:rPr lang="de-DE" altLang="de-DE" sz="1400" b="1" dirty="0">
                <a:solidFill>
                  <a:schemeClr val="bg1"/>
                </a:solidFill>
                <a:cs typeface="Arial" panose="020B0604020202020204" pitchFamily="34" charset="0"/>
              </a:rPr>
              <a:t>Generelle Voraussetzungen</a:t>
            </a:r>
          </a:p>
          <a:p>
            <a:pPr marL="285750" lvl="2" indent="-285750" defTabSz="914400" fontAlgn="base">
              <a:spcBef>
                <a:spcPts val="600"/>
              </a:spcBef>
              <a:buClr>
                <a:schemeClr val="bg1"/>
              </a:buClr>
              <a:buFont typeface="Arial" panose="020B0604020202020204" pitchFamily="34" charset="0"/>
              <a:buChar char="•"/>
            </a:pPr>
            <a:r>
              <a:rPr lang="de-DE" altLang="zh-CN" sz="1400" dirty="0">
                <a:solidFill>
                  <a:schemeClr val="bg1"/>
                </a:solidFill>
                <a:cs typeface="Arial" panose="020B0604020202020204" pitchFamily="34" charset="0"/>
              </a:rPr>
              <a:t>bAV ist betrieblich veranlasst (steuerrechtlich anerkanntes Ehegattenarbeitsverhältnis)</a:t>
            </a:r>
          </a:p>
          <a:p>
            <a:pPr marL="285750" lvl="2" indent="-285750" defTabSz="914400" fontAlgn="base">
              <a:spcBef>
                <a:spcPts val="600"/>
              </a:spcBef>
              <a:buClr>
                <a:schemeClr val="bg1"/>
              </a:buClr>
              <a:buFont typeface="Arial" panose="020B0604020202020204" pitchFamily="34" charset="0"/>
              <a:buChar char="•"/>
            </a:pPr>
            <a:r>
              <a:rPr lang="de-DE" altLang="zh-CN" sz="1400" dirty="0">
                <a:solidFill>
                  <a:schemeClr val="bg1"/>
                </a:solidFill>
                <a:cs typeface="Arial" panose="020B0604020202020204" pitchFamily="34" charset="0"/>
              </a:rPr>
              <a:t>Angemessenheit ist gegeben</a:t>
            </a:r>
          </a:p>
          <a:p>
            <a:pPr marL="285750" lvl="2" indent="-285750" defTabSz="914400" fontAlgn="base">
              <a:spcBef>
                <a:spcPts val="600"/>
              </a:spcBef>
              <a:buClr>
                <a:schemeClr val="bg1"/>
              </a:buClr>
              <a:buFont typeface="Arial" panose="020B0604020202020204" pitchFamily="34" charset="0"/>
              <a:buChar char="•"/>
            </a:pPr>
            <a:r>
              <a:rPr lang="de-DE" altLang="zh-CN" sz="1400" dirty="0">
                <a:solidFill>
                  <a:schemeClr val="bg1"/>
                </a:solidFill>
                <a:cs typeface="Arial" panose="020B0604020202020204" pitchFamily="34" charset="0"/>
              </a:rPr>
              <a:t>Umwandlung nur eines Teils des angemessenen Lohnanspruchs in eine Direktversicherung nach§ 3 Nr. 63 EStG bei ansonsten unverändertem Arbeitsverhältnis </a:t>
            </a:r>
          </a:p>
          <a:p>
            <a:pPr marL="180000" indent="-180000" defTabSz="914400" fontAlgn="base">
              <a:spcBef>
                <a:spcPts val="600"/>
              </a:spcBef>
              <a:buClr>
                <a:srgbClr val="113388"/>
              </a:buClr>
            </a:pPr>
            <a:r>
              <a:rPr lang="de-DE" altLang="de-DE" sz="1400" dirty="0">
                <a:solidFill>
                  <a:schemeClr val="bg1"/>
                </a:solidFill>
                <a:cs typeface="Arial" panose="020B0604020202020204" pitchFamily="34" charset="0"/>
                <a:sym typeface="Wingdings" panose="05000000000000000000" pitchFamily="2" charset="2"/>
              </a:rPr>
              <a:t> </a:t>
            </a:r>
            <a:r>
              <a:rPr lang="de-DE" altLang="zh-CN" sz="1400" dirty="0">
                <a:solidFill>
                  <a:schemeClr val="bg1"/>
                </a:solidFill>
                <a:ea typeface="宋体" pitchFamily="2" charset="-122"/>
                <a:cs typeface="Arial" panose="020B0604020202020204" pitchFamily="34" charset="0"/>
              </a:rPr>
              <a:t>dann keine Anwendung der 75-%-Grenze</a:t>
            </a:r>
            <a:r>
              <a:rPr lang="de-DE" altLang="zh-CN" sz="1400" baseline="30000" dirty="0">
                <a:solidFill>
                  <a:schemeClr val="bg1"/>
                </a:solidFill>
                <a:ea typeface="宋体" pitchFamily="2" charset="-122"/>
                <a:cs typeface="Arial" panose="020B0604020202020204" pitchFamily="34" charset="0"/>
              </a:rPr>
              <a:t>1</a:t>
            </a:r>
            <a:r>
              <a:rPr lang="de-DE" altLang="zh-CN" sz="1400" dirty="0">
                <a:solidFill>
                  <a:schemeClr val="bg1"/>
                </a:solidFill>
                <a:ea typeface="宋体" pitchFamily="2" charset="-122"/>
                <a:cs typeface="Arial" panose="020B0604020202020204" pitchFamily="34" charset="0"/>
              </a:rPr>
              <a:t> („echte Barlohnumwandlung“, BFH-Urteil vom 10.06.2008)</a:t>
            </a:r>
            <a:endParaRPr lang="de-DE" altLang="de-DE" sz="1400" b="1" dirty="0">
              <a:solidFill>
                <a:schemeClr val="bg1"/>
              </a:solidFill>
              <a:cs typeface="Arial" panose="020B0604020202020204" pitchFamily="34" charset="0"/>
            </a:endParaRPr>
          </a:p>
        </p:txBody>
      </p:sp>
      <p:sp>
        <p:nvSpPr>
          <p:cNvPr id="12" name="Rechteckige Legende 27">
            <a:extLst>
              <a:ext uri="{FF2B5EF4-FFF2-40B4-BE49-F238E27FC236}">
                <a16:creationId xmlns:a16="http://schemas.microsoft.com/office/drawing/2014/main" id="{2F749AF0-9B89-4D7F-BF9E-D702741A703E}"/>
              </a:ext>
            </a:extLst>
          </p:cNvPr>
          <p:cNvSpPr/>
          <p:nvPr/>
        </p:nvSpPr>
        <p:spPr>
          <a:xfrm>
            <a:off x="5874501" y="3551211"/>
            <a:ext cx="1152128" cy="920422"/>
          </a:xfrm>
          <a:prstGeom prst="wedgeRectCallout">
            <a:avLst>
              <a:gd name="adj1" fmla="val -88600"/>
              <a:gd name="adj2" fmla="val -17234"/>
            </a:avLst>
          </a:prstGeom>
          <a:solidFill>
            <a:srgbClr val="F86200"/>
          </a:solidFill>
        </p:spPr>
        <p:txBody>
          <a:bodyPr wrap="square" tIns="90000" bIns="90000">
            <a:spAutoFit/>
          </a:bodyPr>
          <a:lstStyle/>
          <a:p>
            <a:pPr marL="0" marR="0" lvl="1" indent="0" algn="ctr" defTabSz="1218682" eaLnBrk="1" fontAlgn="base" latinLnBrk="0" hangingPunct="1">
              <a:lnSpc>
                <a:spcPct val="100000"/>
              </a:lnSpc>
              <a:spcBef>
                <a:spcPct val="0"/>
              </a:spcBef>
              <a:spcAft>
                <a:spcPct val="0"/>
              </a:spcAft>
              <a:buClr>
                <a:srgbClr val="113388"/>
              </a:buClr>
              <a:buSzTx/>
              <a:buFont typeface="Wingdings" pitchFamily="2" charset="2"/>
              <a:buNone/>
              <a:tabLst/>
              <a:defRPr/>
            </a:pPr>
            <a:r>
              <a:rPr kumimoji="0" lang="de-DE" altLang="de-DE" sz="1200" b="1" i="0" u="none" strike="noStrike" kern="0" cap="none" spc="0" normalizeH="0" baseline="0" noProof="0" dirty="0">
                <a:ln>
                  <a:noFill/>
                </a:ln>
                <a:solidFill>
                  <a:srgbClr val="FFFFFF"/>
                </a:solidFill>
                <a:effectLst/>
                <a:uLnTx/>
                <a:uFillTx/>
                <a:cs typeface="Arial" pitchFamily="34" charset="0"/>
              </a:rPr>
              <a:t>Auch mit Minijob bis </a:t>
            </a:r>
            <a:br>
              <a:rPr kumimoji="0" lang="de-DE" altLang="de-DE" sz="1200" b="1" i="0" u="none" strike="noStrike" kern="0" cap="none" spc="0" normalizeH="0" baseline="0" noProof="0" dirty="0">
                <a:ln>
                  <a:noFill/>
                </a:ln>
                <a:solidFill>
                  <a:srgbClr val="FFFFFF"/>
                </a:solidFill>
                <a:effectLst/>
                <a:uLnTx/>
                <a:uFillTx/>
                <a:cs typeface="Arial" pitchFamily="34" charset="0"/>
              </a:rPr>
            </a:br>
            <a:r>
              <a:rPr kumimoji="0" lang="de-DE" altLang="de-DE" sz="1200" b="1" i="0" u="none" strike="noStrike" kern="0" cap="none" spc="0" normalizeH="0" baseline="0" noProof="0" dirty="0">
                <a:ln>
                  <a:noFill/>
                </a:ln>
                <a:solidFill>
                  <a:srgbClr val="FFFFFF"/>
                </a:solidFill>
                <a:effectLst/>
                <a:uLnTx/>
                <a:uFillTx/>
                <a:cs typeface="Arial" pitchFamily="34" charset="0"/>
              </a:rPr>
              <a:t>4 % der BBG möglich</a:t>
            </a:r>
          </a:p>
        </p:txBody>
      </p:sp>
      <p:sp>
        <p:nvSpPr>
          <p:cNvPr id="13" name="Rechteck 12">
            <a:extLst>
              <a:ext uri="{FF2B5EF4-FFF2-40B4-BE49-F238E27FC236}">
                <a16:creationId xmlns:a16="http://schemas.microsoft.com/office/drawing/2014/main" id="{04CA1ADB-9433-48C1-95DA-B66DBB7FD00E}"/>
              </a:ext>
            </a:extLst>
          </p:cNvPr>
          <p:cNvSpPr/>
          <p:nvPr/>
        </p:nvSpPr>
        <p:spPr>
          <a:xfrm>
            <a:off x="-133483" y="5771971"/>
            <a:ext cx="11232813" cy="27751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algn="ctr" defTabSz="1218682"/>
            <a:endParaRPr lang="de-DE" sz="1400" b="1" kern="0" dirty="0">
              <a:solidFill>
                <a:schemeClr val="accent4"/>
              </a:solidFill>
            </a:endParaRPr>
          </a:p>
          <a:p>
            <a:pPr lvl="0" defTabSz="1218682"/>
            <a:r>
              <a:rPr lang="de-DE" sz="1600" b="1" kern="0" dirty="0">
                <a:solidFill>
                  <a:schemeClr val="accent4"/>
                </a:solidFill>
              </a:rPr>
              <a:t>So bleiben die Betriebsausgaben in der Familie.</a:t>
            </a:r>
          </a:p>
          <a:p>
            <a:pPr lvl="0" algn="ctr" defTabSz="1218682"/>
            <a:endParaRPr lang="de-DE" sz="1400" b="1" kern="0" dirty="0">
              <a:solidFill>
                <a:schemeClr val="accent4"/>
              </a:solidFill>
            </a:endParaRPr>
          </a:p>
        </p:txBody>
      </p:sp>
    </p:spTree>
    <p:extLst>
      <p:ext uri="{BB962C8B-B14F-4D97-AF65-F5344CB8AC3E}">
        <p14:creationId xmlns:p14="http://schemas.microsoft.com/office/powerpoint/2010/main" val="311136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A10D7-E500-4596-8E39-1C01443E8550}"/>
              </a:ext>
            </a:extLst>
          </p:cNvPr>
          <p:cNvSpPr>
            <a:spLocks noGrp="1"/>
          </p:cNvSpPr>
          <p:nvPr>
            <p:ph type="title"/>
          </p:nvPr>
        </p:nvSpPr>
        <p:spPr/>
        <p:txBody>
          <a:bodyPr/>
          <a:lstStyle/>
          <a:p>
            <a:r>
              <a:rPr lang="de-DE" dirty="0"/>
              <a:t>Mitarbeitende Ehegatten als Minijobber</a:t>
            </a:r>
            <a:br>
              <a:rPr lang="de-DE" dirty="0"/>
            </a:br>
            <a:r>
              <a:rPr lang="de-DE" dirty="0"/>
              <a:t>optimieren Haushaltseinkommen</a:t>
            </a:r>
            <a:endParaRPr lang="en-GB" dirty="0"/>
          </a:p>
        </p:txBody>
      </p:sp>
      <p:sp>
        <p:nvSpPr>
          <p:cNvPr id="3" name="Foliennummernplatzhalter 2">
            <a:extLst>
              <a:ext uri="{FF2B5EF4-FFF2-40B4-BE49-F238E27FC236}">
                <a16:creationId xmlns:a16="http://schemas.microsoft.com/office/drawing/2014/main" id="{49D99052-5E85-44AB-833D-FBB88B45E1DB}"/>
              </a:ext>
            </a:extLst>
          </p:cNvPr>
          <p:cNvSpPr>
            <a:spLocks noGrp="1"/>
          </p:cNvSpPr>
          <p:nvPr>
            <p:ph type="sldNum" sz="quarter" idx="11"/>
          </p:nvPr>
        </p:nvSpPr>
        <p:spPr/>
        <p:txBody>
          <a:bodyPr/>
          <a:lstStyle/>
          <a:p>
            <a:fld id="{56C449F3-BD9D-48DC-BFF1-0F66671DA7C6}" type="slidenum">
              <a:rPr lang="de-DE" smtClean="0"/>
              <a:pPr/>
              <a:t>41</a:t>
            </a:fld>
            <a:endParaRPr lang="de-DE" dirty="0"/>
          </a:p>
        </p:txBody>
      </p:sp>
      <p:sp>
        <p:nvSpPr>
          <p:cNvPr id="4" name="Textplatzhalter 3">
            <a:extLst>
              <a:ext uri="{FF2B5EF4-FFF2-40B4-BE49-F238E27FC236}">
                <a16:creationId xmlns:a16="http://schemas.microsoft.com/office/drawing/2014/main" id="{39A7A81C-A82D-4AF2-8648-0E3AB3415D3F}"/>
              </a:ext>
            </a:extLst>
          </p:cNvPr>
          <p:cNvSpPr>
            <a:spLocks noGrp="1"/>
          </p:cNvSpPr>
          <p:nvPr>
            <p:ph type="body" sz="quarter" idx="12"/>
          </p:nvPr>
        </p:nvSpPr>
        <p:spPr/>
        <p:txBody>
          <a:bodyPr/>
          <a:lstStyle/>
          <a:p>
            <a:pPr lvl="0">
              <a:buClr>
                <a:srgbClr val="003781"/>
              </a:buClr>
            </a:pPr>
            <a:r>
              <a:rPr lang="de-DE" dirty="0"/>
              <a:t>Betriebliche Altersversorgung | Lösungen für spezielle Zielgruppen</a:t>
            </a:r>
          </a:p>
          <a:p>
            <a:pPr lvl="0">
              <a:buClr>
                <a:srgbClr val="003781"/>
              </a:buClr>
            </a:pPr>
            <a:endParaRPr lang="de-DE" dirty="0"/>
          </a:p>
          <a:p>
            <a:endParaRPr lang="en-GB" dirty="0"/>
          </a:p>
        </p:txBody>
      </p:sp>
      <p:sp>
        <p:nvSpPr>
          <p:cNvPr id="16" name="Rechteck 15">
            <a:extLst>
              <a:ext uri="{FF2B5EF4-FFF2-40B4-BE49-F238E27FC236}">
                <a16:creationId xmlns:a16="http://schemas.microsoft.com/office/drawing/2014/main" id="{88D5B541-F3DC-4B69-8EEE-E0604745C9E0}"/>
              </a:ext>
            </a:extLst>
          </p:cNvPr>
          <p:cNvSpPr/>
          <p:nvPr/>
        </p:nvSpPr>
        <p:spPr>
          <a:xfrm>
            <a:off x="9608670" y="4287501"/>
            <a:ext cx="2092128" cy="696509"/>
          </a:xfrm>
          <a:prstGeom prst="rect">
            <a:avLst/>
          </a:prstGeom>
          <a:solidFill>
            <a:schemeClr val="tx1"/>
          </a:solidFill>
          <a:ln w="19050">
            <a:solidFill>
              <a:srgbClr val="5FCD8A"/>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400" b="0" i="0" u="none" strike="noStrike" kern="0" cap="none" spc="0" normalizeH="0" baseline="0" noProof="0" dirty="0">
              <a:ln>
                <a:noFill/>
              </a:ln>
              <a:solidFill>
                <a:srgbClr val="000000"/>
              </a:solidFill>
              <a:effectLst/>
              <a:uLnTx/>
              <a:uFillTx/>
            </a:endParaRPr>
          </a:p>
        </p:txBody>
      </p:sp>
      <p:sp>
        <p:nvSpPr>
          <p:cNvPr id="17" name="Inhaltsplatzhalter 3">
            <a:extLst>
              <a:ext uri="{FF2B5EF4-FFF2-40B4-BE49-F238E27FC236}">
                <a16:creationId xmlns:a16="http://schemas.microsoft.com/office/drawing/2014/main" id="{1E3DE062-60AD-454B-8B15-D2CD77AA21CF}"/>
              </a:ext>
            </a:extLst>
          </p:cNvPr>
          <p:cNvSpPr txBox="1">
            <a:spLocks/>
          </p:cNvSpPr>
          <p:nvPr/>
        </p:nvSpPr>
        <p:spPr>
          <a:xfrm>
            <a:off x="491202" y="2052301"/>
            <a:ext cx="7890600" cy="398210"/>
          </a:xfrm>
          <a:prstGeom prst="rect">
            <a:avLst/>
          </a:prstGeom>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altLang="de-DE" sz="1400" b="0" i="0" u="none" strike="noStrike" kern="1200" cap="none" spc="0" normalizeH="0" baseline="0" noProof="0" dirty="0">
                <a:ln>
                  <a:noFill/>
                </a:ln>
                <a:solidFill>
                  <a:schemeClr val="bg1"/>
                </a:solidFill>
                <a:effectLst/>
                <a:uLnTx/>
                <a:uFillTx/>
                <a:latin typeface="Arial"/>
                <a:ea typeface="+mn-ea"/>
                <a:cs typeface="+mn-cs"/>
              </a:rPr>
              <a:t>Ein Selbstständiger (Jahreseinkommen 100.000 €) stellt seine Ehefrau auf 450-€-Basis </a:t>
            </a:r>
            <a:br>
              <a:rPr kumimoji="0" lang="de-DE" altLang="de-DE" sz="1400" b="0" i="0" u="none" strike="noStrike" kern="1200" cap="none" spc="0" normalizeH="0" baseline="0" noProof="0" dirty="0">
                <a:ln>
                  <a:noFill/>
                </a:ln>
                <a:solidFill>
                  <a:schemeClr val="bg1"/>
                </a:solidFill>
                <a:effectLst/>
                <a:uLnTx/>
                <a:uFillTx/>
                <a:latin typeface="Arial"/>
                <a:ea typeface="+mn-ea"/>
                <a:cs typeface="+mn-cs"/>
              </a:rPr>
            </a:br>
            <a:r>
              <a:rPr kumimoji="0" lang="de-DE" altLang="de-DE" sz="1400" b="0" i="0" u="none" strike="noStrike" kern="1200" cap="none" spc="0" normalizeH="0" baseline="0" noProof="0" dirty="0">
                <a:ln>
                  <a:noFill/>
                </a:ln>
                <a:solidFill>
                  <a:schemeClr val="bg1"/>
                </a:solidFill>
                <a:effectLst/>
                <a:uLnTx/>
                <a:uFillTx/>
                <a:latin typeface="Arial"/>
                <a:ea typeface="+mn-ea"/>
                <a:cs typeface="+mn-cs"/>
              </a:rPr>
              <a:t>DRV-pflichtig neu ein. Sie erhält eine </a:t>
            </a:r>
            <a:r>
              <a:rPr kumimoji="0" lang="de-DE" altLang="de-DE" sz="1400" b="0" i="0" u="none" strike="noStrike" kern="1200" cap="none" spc="0" normalizeH="0" baseline="0" noProof="0" dirty="0" err="1">
                <a:ln>
                  <a:noFill/>
                </a:ln>
                <a:solidFill>
                  <a:schemeClr val="bg1"/>
                </a:solidFill>
                <a:effectLst/>
                <a:uLnTx/>
                <a:uFillTx/>
                <a:latin typeface="Arial"/>
                <a:ea typeface="+mn-ea"/>
                <a:cs typeface="+mn-cs"/>
              </a:rPr>
              <a:t>bAV</a:t>
            </a:r>
            <a:r>
              <a:rPr kumimoji="0" lang="de-DE" altLang="de-DE" sz="1400" b="0" i="0" u="none" strike="noStrike" kern="1200" cap="none" spc="0" normalizeH="0" baseline="0" noProof="0" dirty="0">
                <a:ln>
                  <a:noFill/>
                </a:ln>
                <a:solidFill>
                  <a:schemeClr val="bg1"/>
                </a:solidFill>
                <a:effectLst/>
                <a:uLnTx/>
                <a:uFillTx/>
                <a:latin typeface="Arial"/>
                <a:ea typeface="+mn-ea"/>
                <a:cs typeface="+mn-cs"/>
              </a:rPr>
              <a:t> über Entgeltumwandlung</a:t>
            </a:r>
            <a:r>
              <a:rPr kumimoji="0" lang="de-DE" altLang="de-DE" sz="1400" b="0" i="0" u="none" strike="noStrike" kern="1200" cap="none" spc="0" normalizeH="0" baseline="30000" noProof="0" dirty="0">
                <a:ln>
                  <a:noFill/>
                </a:ln>
                <a:solidFill>
                  <a:schemeClr val="bg1"/>
                </a:solidFill>
                <a:effectLst/>
                <a:uLnTx/>
                <a:uFillTx/>
                <a:latin typeface="Arial"/>
                <a:ea typeface="+mn-ea"/>
                <a:cs typeface="+mn-cs"/>
              </a:rPr>
              <a:t>1</a:t>
            </a:r>
            <a:r>
              <a:rPr kumimoji="0" lang="de-DE" altLang="de-DE" sz="1400" b="0" i="0" u="none" strike="noStrike" kern="1200" cap="none" spc="0" normalizeH="0" baseline="0" noProof="0" dirty="0">
                <a:ln>
                  <a:noFill/>
                </a:ln>
                <a:solidFill>
                  <a:schemeClr val="bg1"/>
                </a:solidFill>
                <a:effectLst/>
                <a:uLnTx/>
                <a:uFillTx/>
                <a:latin typeface="Arial"/>
                <a:ea typeface="+mn-ea"/>
                <a:cs typeface="+mn-cs"/>
              </a:rPr>
              <a:t> mit mtl. 282 €. </a:t>
            </a:r>
            <a:endParaRPr kumimoji="0" lang="de-DE" sz="14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18" name="Group 100">
            <a:extLst>
              <a:ext uri="{FF2B5EF4-FFF2-40B4-BE49-F238E27FC236}">
                <a16:creationId xmlns:a16="http://schemas.microsoft.com/office/drawing/2014/main" id="{6DDDDC31-7356-4A0F-B61C-DF9225ED1D26}"/>
              </a:ext>
            </a:extLst>
          </p:cNvPr>
          <p:cNvGraphicFramePr>
            <a:graphicFrameLocks noGrp="1"/>
          </p:cNvGraphicFramePr>
          <p:nvPr>
            <p:extLst>
              <p:ext uri="{D42A27DB-BD31-4B8C-83A1-F6EECF244321}">
                <p14:modId xmlns:p14="http://schemas.microsoft.com/office/powerpoint/2010/main" val="1820834456"/>
              </p:ext>
            </p:extLst>
          </p:nvPr>
        </p:nvGraphicFramePr>
        <p:xfrm>
          <a:off x="491202" y="2639558"/>
          <a:ext cx="8655589" cy="3247604"/>
        </p:xfrm>
        <a:graphic>
          <a:graphicData uri="http://schemas.openxmlformats.org/drawingml/2006/table">
            <a:tbl>
              <a:tblPr/>
              <a:tblGrid>
                <a:gridCol w="3933314">
                  <a:extLst>
                    <a:ext uri="{9D8B030D-6E8A-4147-A177-3AD203B41FA5}">
                      <a16:colId xmlns:a16="http://schemas.microsoft.com/office/drawing/2014/main" val="20000"/>
                    </a:ext>
                  </a:extLst>
                </a:gridCol>
                <a:gridCol w="2424060">
                  <a:extLst>
                    <a:ext uri="{9D8B030D-6E8A-4147-A177-3AD203B41FA5}">
                      <a16:colId xmlns:a16="http://schemas.microsoft.com/office/drawing/2014/main" val="20001"/>
                    </a:ext>
                  </a:extLst>
                </a:gridCol>
                <a:gridCol w="2298215">
                  <a:extLst>
                    <a:ext uri="{9D8B030D-6E8A-4147-A177-3AD203B41FA5}">
                      <a16:colId xmlns:a16="http://schemas.microsoft.com/office/drawing/2014/main" val="20002"/>
                    </a:ext>
                  </a:extLst>
                </a:gridCol>
              </a:tblGrid>
              <a:tr h="542110">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Position</a:t>
                      </a:r>
                    </a:p>
                  </a:txBody>
                  <a:tcPr marL="36000" marR="3600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Ohne</a:t>
                      </a:r>
                      <a:r>
                        <a:rPr kumimoji="0" lang="de-DE" sz="1200" b="0" i="0" u="none" strike="noStrike" cap="none" normalizeH="0" baseline="0" dirty="0">
                          <a:ln>
                            <a:noFill/>
                          </a:ln>
                          <a:solidFill>
                            <a:schemeClr val="bg1"/>
                          </a:solidFill>
                          <a:effectLst/>
                          <a:latin typeface="Arial" pitchFamily="34" charset="0"/>
                        </a:rPr>
                        <a:t> mitarbeitenden Ehegatten </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als Minijobber</a:t>
                      </a:r>
                    </a:p>
                  </a:txBody>
                  <a:tcPr marL="36000" marR="3600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Mit</a:t>
                      </a:r>
                      <a:r>
                        <a:rPr kumimoji="0" lang="de-DE" sz="1200" b="0" i="0" u="none" strike="noStrike" cap="none" normalizeH="0" baseline="0" dirty="0">
                          <a:ln>
                            <a:noFill/>
                          </a:ln>
                          <a:solidFill>
                            <a:schemeClr val="bg1"/>
                          </a:solidFill>
                          <a:effectLst/>
                          <a:latin typeface="Arial" pitchFamily="34" charset="0"/>
                        </a:rPr>
                        <a:t> mitarbeitendem Ehegatten als Minijobber und bAV</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1658">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Gesamteinnahmen Selbstständiger</a:t>
                      </a:r>
                    </a:p>
                  </a:txBody>
                  <a:tcPr marL="36000" marR="3600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100.000 €</a:t>
                      </a:r>
                    </a:p>
                  </a:txBody>
                  <a:tcPr marL="90000" marR="90000" marT="46789" marB="46789"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charset="0"/>
                        </a:rPr>
                        <a:t>100.000 €</a:t>
                      </a:r>
                    </a:p>
                  </a:txBody>
                  <a:tcPr marL="90000" marR="90000" marT="46800" marB="468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0863">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Zusätzliche Belastungen „Minijob“</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 Minijobber-Gehalt</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 Lohnnebenkosten „Minijob“ </a:t>
                      </a:r>
                      <a:r>
                        <a:rPr kumimoji="0" lang="de-DE" sz="1200" b="0" i="0" u="none" strike="noStrike" kern="1200" cap="none" normalizeH="0" baseline="0" dirty="0">
                          <a:ln>
                            <a:noFill/>
                          </a:ln>
                          <a:solidFill>
                            <a:schemeClr val="bg1"/>
                          </a:solidFill>
                          <a:effectLst/>
                          <a:latin typeface="Arial" pitchFamily="34" charset="0"/>
                          <a:ea typeface="+mn-ea"/>
                          <a:cs typeface="+mn-cs"/>
                        </a:rPr>
                        <a:t>(rd. </a:t>
                      </a:r>
                      <a:r>
                        <a:rPr kumimoji="0" lang="de-DE" sz="1200" b="0" i="0" u="none" strike="noStrike" cap="none" normalizeH="0" baseline="0" dirty="0">
                          <a:ln>
                            <a:noFill/>
                          </a:ln>
                          <a:solidFill>
                            <a:schemeClr val="bg1"/>
                          </a:solidFill>
                          <a:effectLst/>
                          <a:latin typeface="Arial" pitchFamily="34" charset="0"/>
                        </a:rPr>
                        <a:t>30 %) ./. bAV-Beitrag (Beispielhaft)</a:t>
                      </a:r>
                    </a:p>
                  </a:txBody>
                  <a:tcPr marL="36000" marR="3600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0 €</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0 €</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0 €</a:t>
                      </a:r>
                    </a:p>
                  </a:txBody>
                  <a:tcPr marL="90000" marR="90000" marT="46789" marB="46789"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charset="0"/>
                        </a:rPr>
                        <a:t/>
                      </a:r>
                      <a:br>
                        <a:rPr kumimoji="0" lang="de-DE" sz="1200" b="0" i="0" u="none" strike="noStrike" cap="none" normalizeH="0" baseline="0" dirty="0">
                          <a:ln>
                            <a:noFill/>
                          </a:ln>
                          <a:solidFill>
                            <a:schemeClr val="bg1"/>
                          </a:solidFill>
                          <a:effectLst/>
                          <a:latin typeface="Arial" charset="0"/>
                        </a:rPr>
                      </a:br>
                      <a:r>
                        <a:rPr kumimoji="0" lang="de-DE" sz="1200" b="0" i="0" u="none" strike="noStrike" cap="none" normalizeH="0" baseline="0" dirty="0">
                          <a:ln>
                            <a:noFill/>
                          </a:ln>
                          <a:solidFill>
                            <a:schemeClr val="bg1"/>
                          </a:solidFill>
                          <a:effectLst/>
                          <a:latin typeface="Arial" charset="0"/>
                        </a:rPr>
                        <a:t>- 5.400 €</a:t>
                      </a:r>
                      <a:br>
                        <a:rPr kumimoji="0" lang="de-DE" sz="1200" b="0" i="0" u="none" strike="noStrike" cap="none" normalizeH="0" baseline="0" dirty="0">
                          <a:ln>
                            <a:noFill/>
                          </a:ln>
                          <a:solidFill>
                            <a:schemeClr val="bg1"/>
                          </a:solidFill>
                          <a:effectLst/>
                          <a:latin typeface="Arial" charset="0"/>
                        </a:rPr>
                      </a:br>
                      <a:r>
                        <a:rPr kumimoji="0" lang="de-DE" sz="1200" b="0" i="0" u="none" strike="noStrike" cap="none" normalizeH="0" baseline="0" dirty="0">
                          <a:ln>
                            <a:noFill/>
                          </a:ln>
                          <a:solidFill>
                            <a:schemeClr val="bg1"/>
                          </a:solidFill>
                          <a:effectLst/>
                          <a:latin typeface="Arial" charset="0"/>
                        </a:rPr>
                        <a:t> - </a:t>
                      </a:r>
                      <a:r>
                        <a:rPr kumimoji="0" lang="de-DE" sz="1200" b="0" i="0" u="none" strike="noStrike" cap="none" normalizeH="0" baseline="0" dirty="0">
                          <a:ln>
                            <a:noFill/>
                          </a:ln>
                          <a:solidFill>
                            <a:schemeClr val="bg1"/>
                          </a:solidFill>
                          <a:effectLst/>
                          <a:latin typeface="Arial" pitchFamily="34" charset="0"/>
                        </a:rPr>
                        <a:t>1.620</a:t>
                      </a:r>
                      <a:r>
                        <a:rPr kumimoji="0" lang="de-DE" sz="1200" b="0" i="0" u="none" strike="noStrike" cap="none" normalizeH="0" baseline="0" dirty="0">
                          <a:ln>
                            <a:noFill/>
                          </a:ln>
                          <a:solidFill>
                            <a:schemeClr val="bg1"/>
                          </a:solidFill>
                          <a:effectLst/>
                          <a:latin typeface="Arial" charset="0"/>
                        </a:rPr>
                        <a:t> €</a:t>
                      </a:r>
                      <a:br>
                        <a:rPr kumimoji="0" lang="de-DE" sz="1200" b="0" i="0" u="none" strike="noStrike" cap="none" normalizeH="0" baseline="0" dirty="0">
                          <a:ln>
                            <a:noFill/>
                          </a:ln>
                          <a:solidFill>
                            <a:schemeClr val="bg1"/>
                          </a:solidFill>
                          <a:effectLst/>
                          <a:latin typeface="Arial" charset="0"/>
                        </a:rPr>
                      </a:br>
                      <a:r>
                        <a:rPr kumimoji="0" lang="de-DE" sz="1200" b="0" i="0" u="none" strike="noStrike" cap="none" normalizeH="0" baseline="0" dirty="0">
                          <a:ln>
                            <a:noFill/>
                          </a:ln>
                          <a:solidFill>
                            <a:schemeClr val="bg1"/>
                          </a:solidFill>
                          <a:effectLst/>
                          <a:latin typeface="Arial" charset="0"/>
                        </a:rPr>
                        <a:t>-</a:t>
                      </a:r>
                      <a:r>
                        <a:rPr kumimoji="0" lang="de-DE" sz="1200" b="0" i="0" u="none" strike="noStrike" cap="none" normalizeH="0" baseline="0" dirty="0">
                          <a:ln>
                            <a:noFill/>
                          </a:ln>
                          <a:solidFill>
                            <a:schemeClr val="bg1"/>
                          </a:solidFill>
                          <a:effectLst/>
                          <a:latin typeface="Arial" pitchFamily="34" charset="0"/>
                        </a:rPr>
                        <a:t> 3</a:t>
                      </a:r>
                      <a:r>
                        <a:rPr kumimoji="0" lang="de-DE" sz="1200" b="0" i="0" u="none" strike="noStrike" kern="1200" cap="none" normalizeH="0" baseline="0" dirty="0">
                          <a:ln>
                            <a:noFill/>
                          </a:ln>
                          <a:solidFill>
                            <a:schemeClr val="bg1"/>
                          </a:solidFill>
                          <a:effectLst/>
                          <a:latin typeface="Arial" charset="0"/>
                          <a:ea typeface="+mn-ea"/>
                          <a:cs typeface="+mn-cs"/>
                        </a:rPr>
                        <a:t>.384 €</a:t>
                      </a:r>
                      <a:endParaRPr kumimoji="0" lang="de-DE" sz="1200" b="0" i="0" u="none" strike="noStrike" cap="none" normalizeH="0" baseline="0" dirty="0">
                        <a:ln>
                          <a:noFill/>
                        </a:ln>
                        <a:solidFill>
                          <a:schemeClr val="bg1"/>
                        </a:solidFill>
                        <a:effectLst/>
                        <a:latin typeface="Arial" charset="0"/>
                      </a:endParaRPr>
                    </a:p>
                  </a:txBody>
                  <a:tcPr marL="89979" marR="89979" marT="46789" marB="46789"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1637">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Zu versteuern</a:t>
                      </a:r>
                    </a:p>
                  </a:txBody>
                  <a:tcPr marL="36000" marR="3600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100.000 €</a:t>
                      </a:r>
                    </a:p>
                  </a:txBody>
                  <a:tcPr marL="90000" marR="90000" marT="46789" marB="46789"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89.596 €</a:t>
                      </a:r>
                    </a:p>
                  </a:txBody>
                  <a:tcPr marL="89979" marR="89979" marT="46789" marB="46789"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3"/>
                  </a:ext>
                </a:extLst>
              </a:tr>
              <a:tr h="319480">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 ESt </a:t>
                      </a:r>
                      <a:r>
                        <a:rPr kumimoji="0" lang="de-DE" sz="1200" b="0" i="0" u="none" strike="noStrike" kern="1200" cap="none" normalizeH="0" baseline="0" dirty="0">
                          <a:ln>
                            <a:noFill/>
                          </a:ln>
                          <a:solidFill>
                            <a:schemeClr val="bg1"/>
                          </a:solidFill>
                          <a:effectLst/>
                          <a:latin typeface="Arial" pitchFamily="34" charset="0"/>
                          <a:ea typeface="+mn-ea"/>
                          <a:cs typeface="+mn-cs"/>
                        </a:rPr>
                        <a:t>+ 8 % KiSt. </a:t>
                      </a:r>
                      <a:r>
                        <a:rPr kumimoji="0" lang="de-DE" sz="1200" b="0" i="0" u="none" strike="noStrike" cap="none" normalizeH="0" baseline="0" dirty="0">
                          <a:ln>
                            <a:noFill/>
                          </a:ln>
                          <a:solidFill>
                            <a:schemeClr val="bg1"/>
                          </a:solidFill>
                          <a:effectLst/>
                          <a:latin typeface="Arial" pitchFamily="34" charset="0"/>
                        </a:rPr>
                        <a:t>(Splittingtabelle</a:t>
                      </a:r>
                      <a:r>
                        <a:rPr kumimoji="0" lang="de-DE" sz="1200" b="0" i="0" u="none" strike="noStrike" kern="1200" cap="none" normalizeH="0" baseline="0" dirty="0">
                          <a:ln>
                            <a:noFill/>
                          </a:ln>
                          <a:solidFill>
                            <a:schemeClr val="bg1"/>
                          </a:solidFill>
                          <a:effectLst/>
                          <a:latin typeface="Arial" pitchFamily="34" charset="0"/>
                          <a:ea typeface="+mn-ea"/>
                          <a:cs typeface="+mn-cs"/>
                        </a:rPr>
                        <a:t>)</a:t>
                      </a:r>
                    </a:p>
                  </a:txBody>
                  <a:tcPr marL="36000" marR="3600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charset="0"/>
                        </a:rPr>
                        <a:t>-</a:t>
                      </a:r>
                      <a:r>
                        <a:rPr kumimoji="0" lang="de-DE" sz="1200" b="0" i="0" u="none" strike="noStrike" cap="none" normalizeH="0" baseline="0" dirty="0">
                          <a:ln>
                            <a:noFill/>
                          </a:ln>
                          <a:solidFill>
                            <a:schemeClr val="bg1"/>
                          </a:solidFill>
                          <a:effectLst/>
                          <a:latin typeface="Arial" pitchFamily="34" charset="0"/>
                        </a:rPr>
                        <a:t> 25.669</a:t>
                      </a:r>
                      <a:r>
                        <a:rPr kumimoji="0" lang="de-DE" sz="1200" b="0" i="0" u="none" strike="noStrike" kern="1200" cap="none" normalizeH="0" baseline="0" dirty="0">
                          <a:ln>
                            <a:noFill/>
                          </a:ln>
                          <a:solidFill>
                            <a:schemeClr val="bg1"/>
                          </a:solidFill>
                          <a:effectLst/>
                          <a:latin typeface="Arial" pitchFamily="34" charset="0"/>
                          <a:ea typeface="+mn-ea"/>
                          <a:cs typeface="+mn-cs"/>
                        </a:rPr>
                        <a:t> €</a:t>
                      </a:r>
                    </a:p>
                  </a:txBody>
                  <a:tcPr marL="89979" marR="89979" marT="46778" marB="46778"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charset="0"/>
                        </a:rPr>
                        <a:t>- 21.470</a:t>
                      </a:r>
                      <a:r>
                        <a:rPr kumimoji="0" lang="de-DE" sz="1200" b="0" i="0" u="none" strike="noStrike" kern="1200" cap="none" normalizeH="0" baseline="0" dirty="0">
                          <a:ln>
                            <a:noFill/>
                          </a:ln>
                          <a:solidFill>
                            <a:schemeClr val="bg1"/>
                          </a:solidFill>
                          <a:effectLst/>
                          <a:latin typeface="Arial" pitchFamily="34" charset="0"/>
                          <a:ea typeface="+mn-ea"/>
                          <a:cs typeface="+mn-cs"/>
                        </a:rPr>
                        <a:t> €</a:t>
                      </a:r>
                    </a:p>
                  </a:txBody>
                  <a:tcPr marL="89979" marR="89979" marT="46789" marB="46789"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r h="519227">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Nettoeinkommen Selbstständiger</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Nettoeinkommen Ehefrau</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 DRV 3,6 %)</a:t>
                      </a:r>
                    </a:p>
                  </a:txBody>
                  <a:tcPr marL="36000" marR="3600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74.331 €</a:t>
                      </a:r>
                      <a:r>
                        <a:rPr kumimoji="0" lang="de-DE" sz="1200" b="0" i="0" u="none" strike="noStrike" cap="none" normalizeH="0" baseline="0" dirty="0">
                          <a:ln>
                            <a:noFill/>
                          </a:ln>
                          <a:solidFill>
                            <a:schemeClr val="bg1"/>
                          </a:solidFill>
                          <a:effectLst/>
                          <a:latin typeface="Arial" pitchFamily="34" charset="0"/>
                        </a:rPr>
                        <a:t/>
                      </a:r>
                      <a:br>
                        <a:rPr kumimoji="0" lang="de-DE" sz="1200" b="0" i="0" u="none" strike="noStrike" cap="none" normalizeH="0" baseline="0" dirty="0">
                          <a:ln>
                            <a:noFill/>
                          </a:ln>
                          <a:solidFill>
                            <a:schemeClr val="bg1"/>
                          </a:solidFill>
                          <a:effectLst/>
                          <a:latin typeface="Arial" pitchFamily="34" charset="0"/>
                        </a:rPr>
                      </a:br>
                      <a:r>
                        <a:rPr kumimoji="0" lang="de-DE" sz="1200" b="0" i="0" u="none" strike="noStrike" cap="none" normalizeH="0" baseline="0" dirty="0">
                          <a:ln>
                            <a:noFill/>
                          </a:ln>
                          <a:solidFill>
                            <a:schemeClr val="bg1"/>
                          </a:solidFill>
                          <a:effectLst/>
                          <a:latin typeface="Arial" pitchFamily="34" charset="0"/>
                        </a:rPr>
                        <a:t>0 €</a:t>
                      </a:r>
                    </a:p>
                  </a:txBody>
                  <a:tcPr marL="89979" marR="89979" marT="46778" marB="46778"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68.126 €</a:t>
                      </a:r>
                      <a:r>
                        <a:rPr kumimoji="0" lang="de-DE" sz="1200" b="0" i="0" u="none" strike="noStrike" cap="none" normalizeH="0" baseline="0" dirty="0">
                          <a:ln>
                            <a:noFill/>
                          </a:ln>
                          <a:solidFill>
                            <a:schemeClr val="bg1"/>
                          </a:solidFill>
                          <a:effectLst/>
                          <a:latin typeface="Arial" charset="0"/>
                        </a:rPr>
                        <a:t/>
                      </a:r>
                      <a:br>
                        <a:rPr kumimoji="0" lang="de-DE" sz="1200" b="0" i="0" u="none" strike="noStrike" cap="none" normalizeH="0" baseline="0" dirty="0">
                          <a:ln>
                            <a:noFill/>
                          </a:ln>
                          <a:solidFill>
                            <a:schemeClr val="bg1"/>
                          </a:solidFill>
                          <a:effectLst/>
                          <a:latin typeface="Arial" charset="0"/>
                        </a:rPr>
                      </a:br>
                      <a:r>
                        <a:rPr kumimoji="0" lang="de-DE" sz="1200" b="0" i="0" u="none" strike="noStrike" cap="none" normalizeH="0" baseline="0" dirty="0">
                          <a:ln>
                            <a:noFill/>
                          </a:ln>
                          <a:solidFill>
                            <a:schemeClr val="bg1"/>
                          </a:solidFill>
                          <a:effectLst/>
                          <a:latin typeface="Arial" charset="0"/>
                        </a:rPr>
                        <a:t>5.206 €</a:t>
                      </a:r>
                    </a:p>
                  </a:txBody>
                  <a:tcPr marL="89979" marR="89979" marT="46789" marB="46789"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5"/>
                  </a:ext>
                </a:extLst>
              </a:tr>
              <a:tr h="434712">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Haushaltseinkommen </a:t>
                      </a:r>
                      <a:br>
                        <a:rPr kumimoji="0" lang="de-DE" sz="1200" b="0" i="0" u="none" strike="noStrike" cap="none" normalizeH="0" baseline="0" dirty="0">
                          <a:ln>
                            <a:noFill/>
                          </a:ln>
                          <a:solidFill>
                            <a:schemeClr val="bg1"/>
                          </a:solidFill>
                          <a:effectLst/>
                          <a:latin typeface="Arial" pitchFamily="34" charset="0"/>
                        </a:rPr>
                      </a:br>
                      <a:r>
                        <a:rPr kumimoji="0" lang="de-DE" sz="1200" b="1" i="0" u="none" strike="noStrike" cap="none" normalizeH="0" baseline="0" dirty="0" err="1">
                          <a:ln>
                            <a:noFill/>
                          </a:ln>
                          <a:solidFill>
                            <a:schemeClr val="bg1"/>
                          </a:solidFill>
                          <a:effectLst/>
                          <a:latin typeface="Arial" pitchFamily="34" charset="0"/>
                        </a:rPr>
                        <a:t>Haushaltseinkommen</a:t>
                      </a:r>
                      <a:r>
                        <a:rPr kumimoji="0" lang="de-DE" sz="1200" b="1" i="0" u="none" strike="noStrike" cap="none" normalizeH="0" baseline="0" dirty="0">
                          <a:ln>
                            <a:noFill/>
                          </a:ln>
                          <a:solidFill>
                            <a:schemeClr val="bg1"/>
                          </a:solidFill>
                          <a:effectLst/>
                          <a:latin typeface="Arial" pitchFamily="34" charset="0"/>
                        </a:rPr>
                        <a:t> mit Beiträgen </a:t>
                      </a:r>
                    </a:p>
                  </a:txBody>
                  <a:tcPr marL="36000" marR="36000"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1" fontAlgn="base" latinLnBrk="0" hangingPunct="1">
                        <a:lnSpc>
                          <a:spcPct val="100000"/>
                        </a:lnSpc>
                        <a:spcBef>
                          <a:spcPct val="0"/>
                        </a:spcBef>
                        <a:spcAft>
                          <a:spcPct val="30000"/>
                        </a:spcAft>
                        <a:buClrTx/>
                        <a:buSzTx/>
                        <a:buFontTx/>
                        <a:buNone/>
                        <a:tabLst>
                          <a:tab pos="195263" algn="l"/>
                        </a:tabLst>
                      </a:pPr>
                      <a:r>
                        <a:rPr kumimoji="0" lang="de-DE" sz="1200" b="1" i="0" u="none" strike="noStrike" kern="1200" cap="none" normalizeH="0" baseline="0" dirty="0">
                          <a:ln>
                            <a:noFill/>
                          </a:ln>
                          <a:solidFill>
                            <a:schemeClr val="bg1"/>
                          </a:solidFill>
                          <a:effectLst/>
                          <a:latin typeface="Arial" pitchFamily="34" charset="0"/>
                          <a:ea typeface="+mn-ea"/>
                          <a:cs typeface="+mn-cs"/>
                        </a:rPr>
                        <a:t>74.331 €</a:t>
                      </a:r>
                      <a:r>
                        <a:rPr kumimoji="0" lang="de-DE" sz="1200" b="1" i="0" u="none" strike="noStrike" cap="none" normalizeH="0" baseline="0" dirty="0">
                          <a:ln>
                            <a:noFill/>
                          </a:ln>
                          <a:solidFill>
                            <a:schemeClr val="bg1"/>
                          </a:solidFill>
                          <a:effectLst/>
                          <a:latin typeface="Arial" pitchFamily="34" charset="0"/>
                        </a:rPr>
                        <a:t/>
                      </a:r>
                      <a:br>
                        <a:rPr kumimoji="0" lang="de-DE" sz="1200" b="1" i="0" u="none" strike="noStrike" cap="none" normalizeH="0" baseline="0" dirty="0">
                          <a:ln>
                            <a:noFill/>
                          </a:ln>
                          <a:solidFill>
                            <a:schemeClr val="bg1"/>
                          </a:solidFill>
                          <a:effectLst/>
                          <a:latin typeface="Arial" pitchFamily="34" charset="0"/>
                        </a:rPr>
                      </a:br>
                      <a:r>
                        <a:rPr kumimoji="0" lang="de-DE" sz="1200" b="1" i="0" u="none" strike="noStrike" kern="1200" cap="none" normalizeH="0" baseline="0" dirty="0">
                          <a:ln>
                            <a:noFill/>
                          </a:ln>
                          <a:solidFill>
                            <a:schemeClr val="bg1"/>
                          </a:solidFill>
                          <a:effectLst/>
                          <a:latin typeface="Arial" pitchFamily="34" charset="0"/>
                          <a:ea typeface="+mn-ea"/>
                          <a:cs typeface="+mn-cs"/>
                        </a:rPr>
                        <a:t>74.331 €</a:t>
                      </a:r>
                      <a:endParaRPr kumimoji="0" lang="de-DE" sz="1200" b="1" i="0" u="none" strike="noStrike" cap="none" normalizeH="0" baseline="0" dirty="0">
                        <a:ln>
                          <a:noFill/>
                        </a:ln>
                        <a:solidFill>
                          <a:schemeClr val="bg1"/>
                        </a:solidFill>
                        <a:effectLst/>
                        <a:latin typeface="Arial" pitchFamily="34" charset="0"/>
                      </a:endParaRPr>
                    </a:p>
                  </a:txBody>
                  <a:tcPr marL="89979" marR="89979" marT="46778" marB="46778"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73.332 €</a:t>
                      </a:r>
                      <a:br>
                        <a:rPr kumimoji="0" lang="de-DE" sz="1200" b="0" i="0" u="none" strike="noStrike" kern="1200" cap="none" normalizeH="0" baseline="0" dirty="0">
                          <a:ln>
                            <a:noFill/>
                          </a:ln>
                          <a:solidFill>
                            <a:schemeClr val="bg1"/>
                          </a:solidFill>
                          <a:effectLst/>
                          <a:latin typeface="Arial" pitchFamily="34" charset="0"/>
                          <a:ea typeface="+mn-ea"/>
                          <a:cs typeface="+mn-cs"/>
                        </a:rPr>
                      </a:br>
                      <a:r>
                        <a:rPr kumimoji="0" lang="de-DE" sz="1200" b="1" i="0" u="none" strike="noStrike" kern="1200" cap="none" normalizeH="0" baseline="0" dirty="0">
                          <a:ln>
                            <a:noFill/>
                          </a:ln>
                          <a:solidFill>
                            <a:schemeClr val="bg1"/>
                          </a:solidFill>
                          <a:effectLst/>
                          <a:latin typeface="Arial" pitchFamily="34" charset="0"/>
                          <a:ea typeface="+mn-ea"/>
                          <a:cs typeface="+mn-cs"/>
                        </a:rPr>
                        <a:t>76.716 €</a:t>
                      </a:r>
                    </a:p>
                  </a:txBody>
                  <a:tcPr marL="89979" marR="89979" marT="46789" marB="46789"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6"/>
                  </a:ext>
                </a:extLst>
              </a:tr>
            </a:tbl>
          </a:graphicData>
        </a:graphic>
      </p:graphicFrame>
      <p:sp>
        <p:nvSpPr>
          <p:cNvPr id="20" name="Inhaltsplatzhalter 3">
            <a:extLst>
              <a:ext uri="{FF2B5EF4-FFF2-40B4-BE49-F238E27FC236}">
                <a16:creationId xmlns:a16="http://schemas.microsoft.com/office/drawing/2014/main" id="{D5C001DE-675D-4807-A9E2-C456325FC659}"/>
              </a:ext>
            </a:extLst>
          </p:cNvPr>
          <p:cNvSpPr txBox="1">
            <a:spLocks/>
          </p:cNvSpPr>
          <p:nvPr/>
        </p:nvSpPr>
        <p:spPr>
          <a:xfrm>
            <a:off x="9782277" y="4338045"/>
            <a:ext cx="2016433" cy="818323"/>
          </a:xfrm>
          <a:prstGeom prst="rect">
            <a:avLst/>
          </a:prstGeom>
        </p:spPr>
        <p:txBody>
          <a:bodyPr vert="horz" lIns="0" tIns="107975" rIns="0" bIns="89979"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9964" algn="l" defTabSz="914217" rtl="0" eaLnBrk="1" fontAlgn="auto" latinLnBrk="0" hangingPunct="1">
              <a:lnSpc>
                <a:spcPct val="100000"/>
              </a:lnSpc>
              <a:spcBef>
                <a:spcPts val="1200"/>
              </a:spcBef>
              <a:spcAft>
                <a:spcPts val="0"/>
              </a:spcAft>
              <a:buClr>
                <a:srgbClr val="000000"/>
              </a:buClr>
              <a:buSzTx/>
              <a:buFontTx/>
              <a:buNone/>
              <a:tabLst/>
              <a:defRPr/>
            </a:pPr>
            <a:r>
              <a:rPr kumimoji="0" lang="de-DE" altLang="de-DE"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Für nur 999 € netto </a:t>
            </a:r>
            <a:br>
              <a:rPr kumimoji="0" lang="de-DE" altLang="de-DE"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de-DE" altLang="de-DE"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fließen 3.384 € in die </a:t>
            </a:r>
            <a:r>
              <a:rPr kumimoji="0" lang="de-DE" altLang="de-DE"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bAV</a:t>
            </a:r>
            <a:r>
              <a:rPr kumimoji="0" lang="de-DE" altLang="de-DE"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sp>
        <p:nvSpPr>
          <p:cNvPr id="22" name="Fußzeilenplatzhalter 7">
            <a:extLst>
              <a:ext uri="{FF2B5EF4-FFF2-40B4-BE49-F238E27FC236}">
                <a16:creationId xmlns:a16="http://schemas.microsoft.com/office/drawing/2014/main" id="{F799CEAF-1E2B-488F-9D1A-77255DE3AAE3}"/>
              </a:ext>
            </a:extLst>
          </p:cNvPr>
          <p:cNvSpPr txBox="1">
            <a:spLocks/>
          </p:cNvSpPr>
          <p:nvPr/>
        </p:nvSpPr>
        <p:spPr>
          <a:xfrm>
            <a:off x="479424" y="5982691"/>
            <a:ext cx="8837153" cy="566406"/>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Entgeltumwandlung nach § 3.63 EStG. </a:t>
            </a:r>
            <a:r>
              <a:rPr kumimoji="0" lang="de-DE" sz="800" b="1" i="0" u="none" strike="noStrike" kern="1200" cap="none" spc="0" normalizeH="0" baseline="0" noProof="0" dirty="0">
                <a:ln>
                  <a:noFill/>
                </a:ln>
                <a:solidFill>
                  <a:schemeClr val="bg1"/>
                </a:solidFill>
                <a:effectLst/>
                <a:uLnTx/>
                <a:uFillTx/>
                <a:latin typeface="Arial"/>
                <a:ea typeface="+mn-ea"/>
                <a:cs typeface="+mn-cs"/>
              </a:rPr>
              <a:t>Tarif: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StRFKU1.GD.TB(U), BG: B4, NR, Eintritts-/</a:t>
            </a:r>
            <a:r>
              <a:rPr kumimoji="0" lang="de-DE" sz="800" b="0" i="0" u="none" strike="noStrike" kern="1200" cap="none" spc="0" normalizeH="0" baseline="0" noProof="0" dirty="0" err="1">
                <a:ln>
                  <a:noFill/>
                </a:ln>
                <a:solidFill>
                  <a:schemeClr val="bg1"/>
                </a:solidFill>
                <a:effectLst/>
                <a:uLnTx/>
                <a:uFillTx/>
                <a:latin typeface="Arial"/>
                <a:ea typeface="+mn-ea"/>
                <a:cs typeface="+mn-cs"/>
              </a:rPr>
              <a:t>Endalter</a:t>
            </a:r>
            <a:r>
              <a:rPr kumimoji="0" lang="de-DE" sz="800" b="0" i="0" u="none" strike="noStrike" kern="1200" cap="none" spc="0" normalizeH="0" baseline="0" noProof="0" dirty="0">
                <a:ln>
                  <a:noFill/>
                </a:ln>
                <a:solidFill>
                  <a:schemeClr val="bg1"/>
                </a:solidFill>
                <a:effectLst/>
                <a:uLnTx/>
                <a:uFillTx/>
                <a:latin typeface="Arial"/>
                <a:ea typeface="+mn-ea"/>
                <a:cs typeface="+mn-cs"/>
              </a:rPr>
              <a:t> 35/67, </a:t>
            </a:r>
            <a:r>
              <a:rPr kumimoji="0" lang="de-DE" sz="800" b="0" i="0" u="none" strike="noStrike" kern="1200" cap="none" spc="0" normalizeH="0" baseline="0" noProof="0" dirty="0" err="1">
                <a:ln>
                  <a:noFill/>
                </a:ln>
                <a:solidFill>
                  <a:schemeClr val="bg1"/>
                </a:solidFill>
                <a:effectLst/>
                <a:uLnTx/>
                <a:uFillTx/>
                <a:latin typeface="Arial"/>
                <a:ea typeface="+mn-ea"/>
                <a:cs typeface="+mn-cs"/>
              </a:rPr>
              <a:t>Beg</a:t>
            </a:r>
            <a:r>
              <a:rPr kumimoji="0" lang="de-DE" sz="800" b="0" i="0" u="none" strike="noStrike" kern="1200" cap="none" spc="0" normalizeH="0" baseline="0" noProof="0" dirty="0">
                <a:ln>
                  <a:noFill/>
                </a:ln>
                <a:solidFill>
                  <a:schemeClr val="bg1"/>
                </a:solidFill>
                <a:effectLst/>
                <a:uLnTx/>
                <a:uFillTx/>
                <a:latin typeface="Arial"/>
                <a:ea typeface="+mn-ea"/>
                <a:cs typeface="+mn-cs"/>
              </a:rPr>
              <a:t>. 01.2022, ZW mtl., TFL: 20 Jahre, </a:t>
            </a:r>
            <a:r>
              <a:rPr kumimoji="0" lang="de-DE" sz="800" b="0" i="0" u="none" strike="noStrike" kern="1200" cap="none" spc="0" normalizeH="0" baseline="0" noProof="0" dirty="0" err="1">
                <a:ln>
                  <a:noFill/>
                </a:ln>
                <a:solidFill>
                  <a:schemeClr val="bg1"/>
                </a:solidFill>
                <a:effectLst/>
                <a:uLnTx/>
                <a:uFillTx/>
                <a:latin typeface="Arial"/>
                <a:ea typeface="+mn-ea"/>
                <a:cs typeface="+mn-cs"/>
              </a:rPr>
              <a:t>boLZ</a:t>
            </a:r>
            <a:r>
              <a:rPr kumimoji="0" lang="de-DE" sz="800" b="0" i="0" u="none" strike="noStrike" kern="1200" cap="none" spc="0" normalizeH="0" baseline="0" noProof="0" dirty="0">
                <a:ln>
                  <a:noFill/>
                </a:ln>
                <a:solidFill>
                  <a:schemeClr val="bg1"/>
                </a:solidFill>
                <a:effectLst/>
                <a:uLnTx/>
                <a:uFillTx/>
                <a:latin typeface="Arial"/>
                <a:ea typeface="+mn-ea"/>
                <a:cs typeface="+mn-cs"/>
              </a:rPr>
              <a:t>, Garantieniveau 80 %, ohne Zuwachs, Überschussverwendung Anwartschaft: Anlage im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Sondervermögen (angenommene Wertentwicklung 4,5 %), im Rentenbezug: Zusatzrente. Steuern sowie ggf. Kranken- und Pflegeversicherungsbeiträge werden erst im Rentenalter fällig. Die Berechnungen basieren auf den steuer- und sozialversicherungsrechtlichen Regelungen des Jahres 2022.</a:t>
            </a:r>
          </a:p>
        </p:txBody>
      </p:sp>
      <p:sp>
        <p:nvSpPr>
          <p:cNvPr id="23" name="Fußzeilenplatzhalter 7">
            <a:extLst>
              <a:ext uri="{FF2B5EF4-FFF2-40B4-BE49-F238E27FC236}">
                <a16:creationId xmlns:a16="http://schemas.microsoft.com/office/drawing/2014/main" id="{8C6F03CE-5104-430B-82C2-9C39177FBDBF}"/>
              </a:ext>
            </a:extLst>
          </p:cNvPr>
          <p:cNvSpPr txBox="1">
            <a:spLocks/>
          </p:cNvSpPr>
          <p:nvPr/>
        </p:nvSpPr>
        <p:spPr>
          <a:xfrm>
            <a:off x="503860" y="6028154"/>
            <a:ext cx="8151849" cy="139699"/>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chemeClr val="bg1"/>
                </a:solidFill>
                <a:effectLst/>
                <a:uLnTx/>
                <a:uFillTx/>
                <a:latin typeface="Arial"/>
                <a:ea typeface="+mn-ea"/>
                <a:cs typeface="+mn-cs"/>
              </a:rPr>
              <a:t>Vereinfachte Darstellung ohne Berücksichtigung von Sonderausgaben z. B. KV/PV</a:t>
            </a:r>
          </a:p>
        </p:txBody>
      </p:sp>
      <p:graphicFrame>
        <p:nvGraphicFramePr>
          <p:cNvPr id="24" name="Group 135">
            <a:extLst>
              <a:ext uri="{FF2B5EF4-FFF2-40B4-BE49-F238E27FC236}">
                <a16:creationId xmlns:a16="http://schemas.microsoft.com/office/drawing/2014/main" id="{727522C9-D987-44C0-8543-C58B99A4DCF6}"/>
              </a:ext>
            </a:extLst>
          </p:cNvPr>
          <p:cNvGraphicFramePr>
            <a:graphicFrameLocks noGrp="1"/>
          </p:cNvGraphicFramePr>
          <p:nvPr>
            <p:extLst>
              <p:ext uri="{D42A27DB-BD31-4B8C-83A1-F6EECF244321}">
                <p14:modId xmlns:p14="http://schemas.microsoft.com/office/powerpoint/2010/main" val="4079659152"/>
              </p:ext>
            </p:extLst>
          </p:nvPr>
        </p:nvGraphicFramePr>
        <p:xfrm>
          <a:off x="9609020" y="2639558"/>
          <a:ext cx="2092128" cy="1165690"/>
        </p:xfrm>
        <a:graphic>
          <a:graphicData uri="http://schemas.openxmlformats.org/drawingml/2006/table">
            <a:tbl>
              <a:tblPr/>
              <a:tblGrid>
                <a:gridCol w="641109">
                  <a:extLst>
                    <a:ext uri="{9D8B030D-6E8A-4147-A177-3AD203B41FA5}">
                      <a16:colId xmlns:a16="http://schemas.microsoft.com/office/drawing/2014/main" val="20000"/>
                    </a:ext>
                  </a:extLst>
                </a:gridCol>
                <a:gridCol w="678426">
                  <a:extLst>
                    <a:ext uri="{9D8B030D-6E8A-4147-A177-3AD203B41FA5}">
                      <a16:colId xmlns:a16="http://schemas.microsoft.com/office/drawing/2014/main" val="20001"/>
                    </a:ext>
                  </a:extLst>
                </a:gridCol>
                <a:gridCol w="772593">
                  <a:extLst>
                    <a:ext uri="{9D8B030D-6E8A-4147-A177-3AD203B41FA5}">
                      <a16:colId xmlns:a16="http://schemas.microsoft.com/office/drawing/2014/main" val="20002"/>
                    </a:ext>
                  </a:extLst>
                </a:gridCol>
              </a:tblGrid>
              <a:tr h="679910">
                <a:tc gridSpan="3">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rgbClr val="D8D8D5"/>
                        </a:buClr>
                        <a:buSzPct val="70000"/>
                        <a:buFont typeface="Wingdings" pitchFamily="2" charset="2"/>
                        <a:buNone/>
                        <a:tabLst>
                          <a:tab pos="195263" algn="l"/>
                        </a:tabLst>
                      </a:pPr>
                      <a:r>
                        <a:rPr kumimoji="0" lang="de-DE" sz="1200" b="0" i="0" u="none" strike="noStrike" cap="none" normalizeH="0" baseline="0" dirty="0">
                          <a:ln>
                            <a:noFill/>
                          </a:ln>
                          <a:solidFill>
                            <a:schemeClr val="bg1"/>
                          </a:solidFill>
                          <a:effectLst/>
                          <a:latin typeface="Arial" pitchFamily="34" charset="0"/>
                          <a:cs typeface="Arial" pitchFamily="34" charset="0"/>
                        </a:rPr>
                        <a:t>Monatliche Rente </a:t>
                      </a:r>
                      <a:br>
                        <a:rPr kumimoji="0" lang="de-DE" sz="1200" b="0" i="0" u="none" strike="noStrike" cap="none" normalizeH="0" baseline="0" dirty="0">
                          <a:ln>
                            <a:noFill/>
                          </a:ln>
                          <a:solidFill>
                            <a:schemeClr val="bg1"/>
                          </a:solidFill>
                          <a:effectLst/>
                          <a:latin typeface="Arial" pitchFamily="34" charset="0"/>
                          <a:cs typeface="Arial" pitchFamily="34" charset="0"/>
                        </a:rPr>
                      </a:br>
                      <a:r>
                        <a:rPr kumimoji="0" lang="de-DE" sz="1200" b="0" i="0" u="none" strike="noStrike" cap="none" normalizeH="0" baseline="0" dirty="0">
                          <a:ln>
                            <a:noFill/>
                          </a:ln>
                          <a:solidFill>
                            <a:schemeClr val="bg1"/>
                          </a:solidFill>
                          <a:effectLst/>
                          <a:latin typeface="Arial" pitchFamily="34" charset="0"/>
                          <a:cs typeface="Arial" pitchFamily="34" charset="0"/>
                        </a:rPr>
                        <a:t>aus der bAV</a:t>
                      </a:r>
                      <a:r>
                        <a:rPr kumimoji="0" lang="de-DE" sz="1200" b="0" i="0" u="none" strike="noStrike" cap="none" normalizeH="0" baseline="30000" dirty="0">
                          <a:ln>
                            <a:noFill/>
                          </a:ln>
                          <a:solidFill>
                            <a:schemeClr val="bg1"/>
                          </a:solidFill>
                          <a:effectLst/>
                          <a:latin typeface="Arial" pitchFamily="34" charset="0"/>
                          <a:cs typeface="Arial" pitchFamily="34" charset="0"/>
                        </a:rPr>
                        <a:t>1</a:t>
                      </a:r>
                    </a:p>
                  </a:txBody>
                  <a:tcPr marL="0" marR="0" marT="0" marB="0" anchor="ctr" horzOverflow="overflow">
                    <a:lnL w="19050" cap="flat" cmpd="sng" algn="ctr">
                      <a:solidFill>
                        <a:schemeClr val="tx1">
                          <a:lumMod val="5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lnT w="19050" cap="flat" cmpd="sng" algn="ctr">
                      <a:solidFill>
                        <a:schemeClr val="tx1">
                          <a:lumMod val="5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
                          <a:srgbClr val="D8D8D5"/>
                        </a:buClr>
                        <a:buSzPct val="70000"/>
                        <a:buFont typeface="Wingdings" pitchFamily="2" charset="2"/>
                        <a:buNone/>
                        <a:tabLst>
                          <a:tab pos="195263" algn="l"/>
                        </a:tabLst>
                      </a:pPr>
                      <a:endParaRPr kumimoji="0" lang="de-DE" sz="1000" b="0" i="0" u="none" strike="noStrike" cap="none" normalizeH="0" baseline="0" dirty="0">
                        <a:ln>
                          <a:noFill/>
                        </a:ln>
                        <a:solidFill>
                          <a:schemeClr val="bg1"/>
                        </a:solidFill>
                        <a:effectLst/>
                        <a:latin typeface="Arial" pitchFamily="34" charset="0"/>
                      </a:endParaRPr>
                    </a:p>
                  </a:txBody>
                  <a:tcPr marL="90000" marR="90000" marT="46790" marB="467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0"/>
                        </a:spcBef>
                        <a:spcAft>
                          <a:spcPct val="0"/>
                        </a:spcAft>
                        <a:buClr>
                          <a:srgbClr val="D8D8D5"/>
                        </a:buClr>
                        <a:buSzPct val="70000"/>
                        <a:buFont typeface="Wingdings" pitchFamily="2" charset="2"/>
                        <a:buNone/>
                        <a:tabLst>
                          <a:tab pos="195263" algn="l"/>
                        </a:tabLst>
                      </a:pPr>
                      <a:endParaRPr kumimoji="0" lang="de-DE" sz="1000" b="0" i="0" u="none" strike="noStrike" cap="none" normalizeH="0" baseline="0" dirty="0">
                        <a:ln>
                          <a:noFill/>
                        </a:ln>
                        <a:solidFill>
                          <a:schemeClr val="bg1"/>
                        </a:solidFill>
                        <a:effectLst/>
                        <a:latin typeface="Arial" pitchFamily="34" charset="0"/>
                      </a:endParaRPr>
                    </a:p>
                  </a:txBody>
                  <a:tcPr marL="90000" marR="90000" marT="46790" marB="467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85780">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200" b="1" i="0" u="none" strike="noStrike" kern="1200" cap="none" normalizeH="0" baseline="0" dirty="0">
                          <a:ln>
                            <a:noFill/>
                          </a:ln>
                          <a:solidFill>
                            <a:schemeClr val="bg1"/>
                          </a:solidFill>
                          <a:effectLst/>
                          <a:latin typeface="Arial" charset="0"/>
                          <a:ea typeface="+mn-ea"/>
                          <a:cs typeface="+mn-cs"/>
                        </a:rPr>
                        <a:t>Alter </a:t>
                      </a:r>
                      <a:br>
                        <a:rPr kumimoji="0" lang="de-DE" sz="1200" b="1" i="0" u="none" strike="noStrike" kern="1200" cap="none" normalizeH="0" baseline="0" dirty="0">
                          <a:ln>
                            <a:noFill/>
                          </a:ln>
                          <a:solidFill>
                            <a:schemeClr val="bg1"/>
                          </a:solidFill>
                          <a:effectLst/>
                          <a:latin typeface="Arial" charset="0"/>
                          <a:ea typeface="+mn-ea"/>
                          <a:cs typeface="+mn-cs"/>
                        </a:rPr>
                      </a:br>
                      <a:r>
                        <a:rPr kumimoji="0" lang="de-DE" sz="1200" b="1" i="0" u="none" strike="noStrike" kern="1200" cap="none" normalizeH="0" baseline="0" dirty="0">
                          <a:ln>
                            <a:noFill/>
                          </a:ln>
                          <a:solidFill>
                            <a:schemeClr val="bg1"/>
                          </a:solidFill>
                          <a:effectLst/>
                          <a:latin typeface="Arial" charset="0"/>
                          <a:ea typeface="+mn-ea"/>
                          <a:cs typeface="+mn-cs"/>
                        </a:rPr>
                        <a:t>67</a:t>
                      </a:r>
                    </a:p>
                  </a:txBody>
                  <a:tcPr marL="71983" marR="0" marT="35992" marB="35992" horzOverflow="overflow">
                    <a:lnL w="19050" cap="flat" cmpd="sng" algn="ctr">
                      <a:solidFill>
                        <a:schemeClr val="tx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defRPr/>
                      </a:pPr>
                      <a:r>
                        <a:rPr kumimoji="0" lang="de-DE" sz="1200" b="0" i="0" u="none" strike="noStrike" kern="1200" cap="none" normalizeH="0" baseline="0" dirty="0">
                          <a:ln>
                            <a:noFill/>
                          </a:ln>
                          <a:solidFill>
                            <a:schemeClr val="bg1"/>
                          </a:solidFill>
                          <a:effectLst/>
                          <a:latin typeface="Arial" charset="0"/>
                          <a:ea typeface="+mn-ea"/>
                          <a:cs typeface="+mn-cs"/>
                        </a:rPr>
                        <a:t>mtl.</a:t>
                      </a:r>
                      <a:br>
                        <a:rPr kumimoji="0" lang="de-DE" sz="1200" b="0" i="0" u="none" strike="noStrike" kern="1200" cap="none" normalizeH="0" baseline="0" dirty="0">
                          <a:ln>
                            <a:noFill/>
                          </a:ln>
                          <a:solidFill>
                            <a:schemeClr val="bg1"/>
                          </a:solidFill>
                          <a:effectLst/>
                          <a:latin typeface="Arial" charset="0"/>
                          <a:ea typeface="+mn-ea"/>
                          <a:cs typeface="+mn-cs"/>
                        </a:rPr>
                      </a:br>
                      <a:r>
                        <a:rPr kumimoji="0" lang="de-DE" sz="1200" b="0" i="0" u="none" strike="noStrike" kern="1200" cap="none" normalizeH="0" baseline="0" dirty="0">
                          <a:ln>
                            <a:noFill/>
                          </a:ln>
                          <a:solidFill>
                            <a:schemeClr val="bg1"/>
                          </a:solidFill>
                          <a:effectLst/>
                          <a:latin typeface="Arial" charset="0"/>
                          <a:ea typeface="+mn-ea"/>
                          <a:cs typeface="+mn-cs"/>
                        </a:rPr>
                        <a:t>jährl.</a:t>
                      </a:r>
                    </a:p>
                  </a:txBody>
                  <a:tcPr marL="71983" marR="0" marT="35992" marB="35992"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lnTlToBr>
                      <a:noFill/>
                    </a:lnTlToBr>
                    <a:lnBlToTr>
                      <a:noFill/>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sz="1200" b="0" i="0" u="none" strike="noStrike" kern="1200" cap="none" normalizeH="0" baseline="0" dirty="0">
                          <a:ln>
                            <a:noFill/>
                          </a:ln>
                          <a:solidFill>
                            <a:schemeClr val="bg1"/>
                          </a:solidFill>
                          <a:effectLst/>
                          <a:latin typeface="Arial" charset="0"/>
                          <a:ea typeface="+mn-ea"/>
                          <a:cs typeface="+mn-cs"/>
                        </a:rPr>
                        <a:t>509 €</a:t>
                      </a:r>
                      <a:br>
                        <a:rPr kumimoji="0" lang="de-DE" sz="1200" b="0" i="0" u="none" strike="noStrike" kern="1200" cap="none" normalizeH="0" baseline="0" dirty="0">
                          <a:ln>
                            <a:noFill/>
                          </a:ln>
                          <a:solidFill>
                            <a:schemeClr val="bg1"/>
                          </a:solidFill>
                          <a:effectLst/>
                          <a:latin typeface="Arial" charset="0"/>
                          <a:ea typeface="+mn-ea"/>
                          <a:cs typeface="+mn-cs"/>
                        </a:rPr>
                      </a:br>
                      <a:r>
                        <a:rPr kumimoji="0" lang="de-DE" sz="1200" b="0" i="0" u="none" strike="noStrike" kern="1200" cap="none" normalizeH="0" baseline="0" dirty="0">
                          <a:ln>
                            <a:noFill/>
                          </a:ln>
                          <a:solidFill>
                            <a:schemeClr val="bg1"/>
                          </a:solidFill>
                          <a:effectLst/>
                          <a:latin typeface="Arial" charset="0"/>
                          <a:ea typeface="+mn-ea"/>
                          <a:cs typeface="+mn-cs"/>
                        </a:rPr>
                        <a:t>6.108 €</a:t>
                      </a:r>
                    </a:p>
                  </a:txBody>
                  <a:tcPr marL="71983" marR="107975" marT="35992" marB="35992" horzOverflow="overflow">
                    <a:lnL w="9525" cap="flat" cmpd="sng" algn="ctr">
                      <a:no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bl>
          </a:graphicData>
        </a:graphic>
      </p:graphicFrame>
      <p:grpSp>
        <p:nvGrpSpPr>
          <p:cNvPr id="25" name="Gruppieren 24">
            <a:extLst>
              <a:ext uri="{FF2B5EF4-FFF2-40B4-BE49-F238E27FC236}">
                <a16:creationId xmlns:a16="http://schemas.microsoft.com/office/drawing/2014/main" id="{3AE10F01-07DC-4A78-BD45-0FD54B40CB9C}"/>
              </a:ext>
            </a:extLst>
          </p:cNvPr>
          <p:cNvGrpSpPr>
            <a:grpSpLocks noChangeAspect="1"/>
          </p:cNvGrpSpPr>
          <p:nvPr/>
        </p:nvGrpSpPr>
        <p:grpSpPr>
          <a:xfrm rot="5400000">
            <a:off x="9207964" y="3813362"/>
            <a:ext cx="339882" cy="164131"/>
            <a:chOff x="8617260" y="686292"/>
            <a:chExt cx="1977774" cy="823669"/>
          </a:xfrm>
        </p:grpSpPr>
        <p:cxnSp>
          <p:nvCxnSpPr>
            <p:cNvPr id="26" name="Gerader Verbinder 25">
              <a:extLst>
                <a:ext uri="{FF2B5EF4-FFF2-40B4-BE49-F238E27FC236}">
                  <a16:creationId xmlns:a16="http://schemas.microsoft.com/office/drawing/2014/main" id="{A7B5C3F9-E609-45A5-B0DC-E043DE3DBA8E}"/>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F92D42C-B078-4002-BF27-5DDFA255AB7C}"/>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9945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A10D7-E500-4596-8E39-1C01443E8550}"/>
              </a:ext>
            </a:extLst>
          </p:cNvPr>
          <p:cNvSpPr>
            <a:spLocks noGrp="1"/>
          </p:cNvSpPr>
          <p:nvPr>
            <p:ph type="title"/>
          </p:nvPr>
        </p:nvSpPr>
        <p:spPr/>
        <p:txBody>
          <a:bodyPr/>
          <a:lstStyle/>
          <a:p>
            <a:r>
              <a:rPr lang="de-DE" sz="3500" dirty="0"/>
              <a:t>Arbeitskraftsicherung wird immer wichtiger – sie steht für eine krisensichere Lebensplanung</a:t>
            </a:r>
            <a:endParaRPr lang="en-GB" sz="3500" dirty="0"/>
          </a:p>
        </p:txBody>
      </p:sp>
      <p:sp>
        <p:nvSpPr>
          <p:cNvPr id="3" name="Foliennummernplatzhalter 2">
            <a:extLst>
              <a:ext uri="{FF2B5EF4-FFF2-40B4-BE49-F238E27FC236}">
                <a16:creationId xmlns:a16="http://schemas.microsoft.com/office/drawing/2014/main" id="{49D99052-5E85-44AB-833D-FBB88B45E1DB}"/>
              </a:ext>
            </a:extLst>
          </p:cNvPr>
          <p:cNvSpPr>
            <a:spLocks noGrp="1"/>
          </p:cNvSpPr>
          <p:nvPr>
            <p:ph type="sldNum" sz="quarter" idx="11"/>
          </p:nvPr>
        </p:nvSpPr>
        <p:spPr/>
        <p:txBody>
          <a:bodyPr/>
          <a:lstStyle/>
          <a:p>
            <a:fld id="{56C449F3-BD9D-48DC-BFF1-0F66671DA7C6}" type="slidenum">
              <a:rPr lang="de-DE" smtClean="0"/>
              <a:pPr/>
              <a:t>42</a:t>
            </a:fld>
            <a:endParaRPr lang="de-DE" dirty="0"/>
          </a:p>
        </p:txBody>
      </p:sp>
      <p:sp>
        <p:nvSpPr>
          <p:cNvPr id="4" name="Textplatzhalter 3">
            <a:extLst>
              <a:ext uri="{FF2B5EF4-FFF2-40B4-BE49-F238E27FC236}">
                <a16:creationId xmlns:a16="http://schemas.microsoft.com/office/drawing/2014/main" id="{39A7A81C-A82D-4AF2-8648-0E3AB3415D3F}"/>
              </a:ext>
            </a:extLst>
          </p:cNvPr>
          <p:cNvSpPr>
            <a:spLocks noGrp="1"/>
          </p:cNvSpPr>
          <p:nvPr>
            <p:ph type="body" sz="quarter" idx="12"/>
          </p:nvPr>
        </p:nvSpPr>
        <p:spPr/>
        <p:txBody>
          <a:bodyPr/>
          <a:lstStyle/>
          <a:p>
            <a:r>
              <a:rPr lang="de-DE" dirty="0"/>
              <a:t>Betriebliche Altersversorgung | Lösungen für spezielle Zielgruppen</a:t>
            </a:r>
          </a:p>
          <a:p>
            <a:endParaRPr lang="en-GB" dirty="0"/>
          </a:p>
        </p:txBody>
      </p:sp>
      <p:sp>
        <p:nvSpPr>
          <p:cNvPr id="51" name="Shape 192">
            <a:extLst>
              <a:ext uri="{FF2B5EF4-FFF2-40B4-BE49-F238E27FC236}">
                <a16:creationId xmlns:a16="http://schemas.microsoft.com/office/drawing/2014/main" id="{2DC6EF32-1471-485A-9539-F05EA39A3557}"/>
              </a:ext>
            </a:extLst>
          </p:cNvPr>
          <p:cNvSpPr txBox="1">
            <a:spLocks/>
          </p:cNvSpPr>
          <p:nvPr/>
        </p:nvSpPr>
        <p:spPr>
          <a:xfrm>
            <a:off x="501441" y="2124581"/>
            <a:ext cx="3070105" cy="34978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25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Wenn alles gut geht und bis zur </a:t>
            </a:r>
            <a:b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b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Rente gearbeitet werden kann …</a:t>
            </a:r>
          </a:p>
        </p:txBody>
      </p:sp>
      <p:sp>
        <p:nvSpPr>
          <p:cNvPr id="52" name="Shape 215">
            <a:extLst>
              <a:ext uri="{FF2B5EF4-FFF2-40B4-BE49-F238E27FC236}">
                <a16:creationId xmlns:a16="http://schemas.microsoft.com/office/drawing/2014/main" id="{6AD9B375-2559-4817-800C-6740830E94C6}"/>
              </a:ext>
            </a:extLst>
          </p:cNvPr>
          <p:cNvSpPr txBox="1">
            <a:spLocks/>
          </p:cNvSpPr>
          <p:nvPr/>
        </p:nvSpPr>
        <p:spPr>
          <a:xfrm>
            <a:off x="6253533" y="2060575"/>
            <a:ext cx="3723538" cy="3385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0" marR="0" indent="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1pPr>
            <a:lvl2pPr marL="0" marR="0" indent="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2pPr>
            <a:lvl3pPr marL="0" marR="0" indent="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3pPr>
            <a:lvl4pPr marL="0" marR="0" indent="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4pPr>
            <a:lvl5pPr marL="0" marR="0" indent="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5pPr>
            <a:lvl6pPr marL="0" marR="0" indent="45720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6pPr>
            <a:lvl7pPr marL="0" marR="0" indent="91440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7pPr>
            <a:lvl8pPr marL="0" marR="0" indent="137160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8pPr>
            <a:lvl9pPr marL="0" marR="0" indent="1828800" algn="l" defTabSz="784225" rtl="0" latinLnBrk="0">
              <a:lnSpc>
                <a:spcPct val="100000"/>
              </a:lnSpc>
              <a:spcBef>
                <a:spcPts val="700"/>
              </a:spcBef>
              <a:spcAft>
                <a:spcPts val="0"/>
              </a:spcAft>
              <a:buClrTx/>
              <a:buSzTx/>
              <a:buFontTx/>
              <a:buNone/>
              <a:tabLst/>
              <a:defRPr sz="2200" b="0" i="0" u="none" strike="noStrike" cap="none" spc="0" baseline="0">
                <a:ln>
                  <a:noFill/>
                </a:ln>
                <a:solidFill>
                  <a:schemeClr val="accent1"/>
                </a:solidFill>
                <a:uFillTx/>
                <a:latin typeface="+mn-lt"/>
                <a:ea typeface="+mn-ea"/>
                <a:cs typeface="+mn-cs"/>
                <a:sym typeface="Arial"/>
              </a:defRPr>
            </a:lvl9pPr>
          </a:lstStyle>
          <a:p>
            <a:pPr marL="0" marR="0" lvl="0" indent="0" algn="l" defTabSz="784225" rtl="0" eaLnBrk="1" fontAlgn="auto" latinLnBrk="0" hangingPunct="1">
              <a:lnSpc>
                <a:spcPct val="100000"/>
              </a:lnSpc>
              <a:spcBef>
                <a:spcPts val="700"/>
              </a:spcBef>
              <a:spcAft>
                <a:spcPts val="0"/>
              </a:spcAft>
              <a:buClrTx/>
              <a:buSzTx/>
              <a:buFontTx/>
              <a:buNone/>
              <a:tabLst/>
              <a:defRPr/>
            </a:pPr>
            <a:r>
              <a:rPr kumimoji="0" lang="de-DE" sz="1400" b="1" i="0" u="none" strike="noStrike" kern="0" cap="none" spc="0" normalizeH="0" baseline="0" noProof="0" dirty="0">
                <a:ln>
                  <a:noFill/>
                </a:ln>
                <a:solidFill>
                  <a:schemeClr val="bg1"/>
                </a:solidFill>
                <a:effectLst/>
                <a:uLnTx/>
                <a:uFillTx/>
                <a:latin typeface="Arial"/>
                <a:ea typeface="+mn-ea"/>
                <a:cs typeface="+mn-cs"/>
                <a:sym typeface="Arial"/>
              </a:rPr>
              <a:t>Aber wenn doch etwas schiefläuft ...</a:t>
            </a:r>
          </a:p>
        </p:txBody>
      </p:sp>
      <p:sp>
        <p:nvSpPr>
          <p:cNvPr id="53" name="Shape 202">
            <a:extLst>
              <a:ext uri="{FF2B5EF4-FFF2-40B4-BE49-F238E27FC236}">
                <a16:creationId xmlns:a16="http://schemas.microsoft.com/office/drawing/2014/main" id="{49FA1ACA-1B3C-4EDC-AD0F-7E6A4E8A41EA}"/>
              </a:ext>
            </a:extLst>
          </p:cNvPr>
          <p:cNvSpPr/>
          <p:nvPr/>
        </p:nvSpPr>
        <p:spPr>
          <a:xfrm>
            <a:off x="639398" y="5093017"/>
            <a:ext cx="3437302" cy="5253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chemeClr val="bg1"/>
                </a:solidFill>
                <a:effectLst/>
                <a:uLnTx/>
                <a:uFillTx/>
              </a:rPr>
              <a:t>... sind weder Einkommen noch Ruhestand in Gefahr.</a:t>
            </a:r>
          </a:p>
        </p:txBody>
      </p:sp>
      <p:sp>
        <p:nvSpPr>
          <p:cNvPr id="54" name="Shape 221">
            <a:extLst>
              <a:ext uri="{FF2B5EF4-FFF2-40B4-BE49-F238E27FC236}">
                <a16:creationId xmlns:a16="http://schemas.microsoft.com/office/drawing/2014/main" id="{BAAFE6DD-EDC2-4B36-A287-6198EDFE550D}"/>
              </a:ext>
            </a:extLst>
          </p:cNvPr>
          <p:cNvSpPr/>
          <p:nvPr/>
        </p:nvSpPr>
        <p:spPr>
          <a:xfrm>
            <a:off x="6186414" y="5093017"/>
            <a:ext cx="4158969" cy="5253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p>
            <a:pPr marL="206335" marR="0" lvl="0" indent="-206335" defTabSz="914216" eaLnBrk="1" fontAlgn="auto" latinLnBrk="0" hangingPunct="1">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chemeClr val="bg1"/>
                </a:solidFill>
                <a:effectLst/>
                <a:uLnTx/>
                <a:uFillTx/>
              </a:rPr>
              <a:t>… bricht das </a:t>
            </a:r>
            <a:r>
              <a:rPr kumimoji="0" sz="1400" b="1" i="0" u="none" strike="noStrike" kern="0" cap="none" spc="0" normalizeH="0" baseline="0" noProof="0" dirty="0" err="1">
                <a:ln>
                  <a:noFill/>
                </a:ln>
                <a:solidFill>
                  <a:schemeClr val="bg1"/>
                </a:solidFill>
                <a:effectLst/>
                <a:uLnTx/>
                <a:uFillTx/>
              </a:rPr>
              <a:t>aktuelle</a:t>
            </a:r>
            <a:r>
              <a:rPr kumimoji="0" sz="1400" b="1" i="0" u="none" strike="noStrike" kern="0" cap="none" spc="0" normalizeH="0" baseline="0" noProof="0" dirty="0">
                <a:ln>
                  <a:noFill/>
                </a:ln>
                <a:solidFill>
                  <a:schemeClr val="bg1"/>
                </a:solidFill>
                <a:effectLst/>
                <a:uLnTx/>
                <a:uFillTx/>
              </a:rPr>
              <a:t> </a:t>
            </a:r>
            <a:r>
              <a:rPr kumimoji="0" sz="1400" b="1" i="0" u="none" strike="noStrike" kern="0" cap="none" spc="0" normalizeH="0" baseline="0" noProof="0" dirty="0" err="1">
                <a:ln>
                  <a:noFill/>
                </a:ln>
                <a:solidFill>
                  <a:schemeClr val="bg1"/>
                </a:solidFill>
                <a:effectLst/>
                <a:uLnTx/>
                <a:uFillTx/>
              </a:rPr>
              <a:t>Einkommen</a:t>
            </a:r>
            <a:r>
              <a:rPr kumimoji="0" lang="de-DE" sz="1400" b="1" i="0" u="none" strike="noStrike" kern="0" cap="none" spc="0" normalizeH="0" baseline="0" noProof="0" dirty="0">
                <a:ln>
                  <a:noFill/>
                </a:ln>
                <a:solidFill>
                  <a:schemeClr val="bg1"/>
                </a:solidFill>
                <a:effectLst/>
                <a:uLnTx/>
                <a:uFillTx/>
              </a:rPr>
              <a:t> </a:t>
            </a:r>
            <a:r>
              <a:rPr kumimoji="0" sz="1400" b="1" i="0" u="none" strike="noStrike" kern="0" cap="none" spc="0" normalizeH="0" baseline="0" noProof="0" dirty="0">
                <a:ln>
                  <a:noFill/>
                </a:ln>
                <a:solidFill>
                  <a:schemeClr val="bg1"/>
                </a:solidFill>
                <a:effectLst/>
                <a:uLnTx/>
                <a:uFillTx/>
              </a:rPr>
              <a:t>weg </a:t>
            </a:r>
            <a:r>
              <a:rPr kumimoji="0" lang="de-DE" sz="1400" b="1" i="0" u="none" strike="noStrike" kern="0" cap="none" spc="0" normalizeH="0" baseline="0" noProof="0" dirty="0">
                <a:ln>
                  <a:noFill/>
                </a:ln>
                <a:solidFill>
                  <a:schemeClr val="bg1"/>
                </a:solidFill>
                <a:effectLst/>
                <a:uLnTx/>
                <a:uFillTx/>
              </a:rPr>
              <a:t>– </a:t>
            </a:r>
            <a:br>
              <a:rPr kumimoji="0" lang="de-DE" sz="1400" b="1" i="0" u="none" strike="noStrike" kern="0" cap="none" spc="0" normalizeH="0" baseline="0" noProof="0" dirty="0">
                <a:ln>
                  <a:noFill/>
                </a:ln>
                <a:solidFill>
                  <a:schemeClr val="bg1"/>
                </a:solidFill>
                <a:effectLst/>
                <a:uLnTx/>
                <a:uFillTx/>
              </a:rPr>
            </a:br>
            <a:r>
              <a:rPr kumimoji="0" sz="1400" b="1" i="0" u="none" strike="noStrike" kern="0" cap="none" spc="0" normalizeH="0" baseline="0" noProof="0" dirty="0" err="1">
                <a:ln>
                  <a:noFill/>
                </a:ln>
                <a:solidFill>
                  <a:schemeClr val="bg1"/>
                </a:solidFill>
                <a:effectLst/>
                <a:uLnTx/>
                <a:uFillTx/>
              </a:rPr>
              <a:t>fürs</a:t>
            </a:r>
            <a:r>
              <a:rPr kumimoji="0" sz="1400" b="1" i="0" u="none" strike="noStrike" kern="0" cap="none" spc="0" normalizeH="0" baseline="0" noProof="0" dirty="0">
                <a:ln>
                  <a:noFill/>
                </a:ln>
                <a:solidFill>
                  <a:schemeClr val="bg1"/>
                </a:solidFill>
                <a:effectLst/>
                <a:uLnTx/>
                <a:uFillTx/>
              </a:rPr>
              <a:t> Alter kann nicht mehr gespart werden.</a:t>
            </a:r>
          </a:p>
        </p:txBody>
      </p:sp>
      <p:grpSp>
        <p:nvGrpSpPr>
          <p:cNvPr id="5" name="Gruppieren 4">
            <a:extLst>
              <a:ext uri="{FF2B5EF4-FFF2-40B4-BE49-F238E27FC236}">
                <a16:creationId xmlns:a16="http://schemas.microsoft.com/office/drawing/2014/main" id="{D75AD414-9E88-4B09-908C-E7935855962E}"/>
              </a:ext>
            </a:extLst>
          </p:cNvPr>
          <p:cNvGrpSpPr/>
          <p:nvPr/>
        </p:nvGrpSpPr>
        <p:grpSpPr>
          <a:xfrm>
            <a:off x="437296" y="2589998"/>
            <a:ext cx="3791522" cy="2503019"/>
            <a:chOff x="437295" y="2539132"/>
            <a:chExt cx="3988673" cy="2633171"/>
          </a:xfrm>
        </p:grpSpPr>
        <p:sp>
          <p:nvSpPr>
            <p:cNvPr id="55" name="Shape 202">
              <a:extLst>
                <a:ext uri="{FF2B5EF4-FFF2-40B4-BE49-F238E27FC236}">
                  <a16:creationId xmlns:a16="http://schemas.microsoft.com/office/drawing/2014/main" id="{46A3F400-6172-430F-86DB-792A51A7B1EA}"/>
                </a:ext>
              </a:extLst>
            </p:cNvPr>
            <p:cNvSpPr/>
            <p:nvPr/>
          </p:nvSpPr>
          <p:spPr>
            <a:xfrm>
              <a:off x="750312" y="4859286"/>
              <a:ext cx="1286182" cy="313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Erwerbsleben</a:t>
              </a:r>
              <a:endParaRPr kumimoji="0" sz="1000" b="0" i="0" u="none" strike="noStrike" kern="0" cap="none" spc="0" normalizeH="0" baseline="0" noProof="0" dirty="0">
                <a:ln>
                  <a:noFill/>
                </a:ln>
                <a:solidFill>
                  <a:schemeClr val="bg1"/>
                </a:solidFill>
                <a:effectLst/>
                <a:uLnTx/>
                <a:uFillTx/>
              </a:endParaRPr>
            </a:p>
          </p:txBody>
        </p:sp>
        <p:sp>
          <p:nvSpPr>
            <p:cNvPr id="56" name="Shape 202">
              <a:extLst>
                <a:ext uri="{FF2B5EF4-FFF2-40B4-BE49-F238E27FC236}">
                  <a16:creationId xmlns:a16="http://schemas.microsoft.com/office/drawing/2014/main" id="{85D52AC2-1F67-40CE-B6F3-35F6752094D3}"/>
                </a:ext>
              </a:extLst>
            </p:cNvPr>
            <p:cNvSpPr/>
            <p:nvPr/>
          </p:nvSpPr>
          <p:spPr>
            <a:xfrm>
              <a:off x="2853204" y="4859286"/>
              <a:ext cx="1286182" cy="313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Rentenalter</a:t>
              </a:r>
              <a:endParaRPr kumimoji="0" sz="1000" b="0" i="0" u="none" strike="noStrike" kern="0" cap="none" spc="0" normalizeH="0" baseline="0" noProof="0" dirty="0">
                <a:ln>
                  <a:noFill/>
                </a:ln>
                <a:solidFill>
                  <a:schemeClr val="bg1"/>
                </a:solidFill>
                <a:effectLst/>
                <a:uLnTx/>
                <a:uFillTx/>
              </a:endParaRPr>
            </a:p>
          </p:txBody>
        </p:sp>
        <p:sp>
          <p:nvSpPr>
            <p:cNvPr id="57" name="Shape 202">
              <a:extLst>
                <a:ext uri="{FF2B5EF4-FFF2-40B4-BE49-F238E27FC236}">
                  <a16:creationId xmlns:a16="http://schemas.microsoft.com/office/drawing/2014/main" id="{DF38CDBC-22E7-4AF4-A155-6B2199548DAC}"/>
                </a:ext>
              </a:extLst>
            </p:cNvPr>
            <p:cNvSpPr/>
            <p:nvPr/>
          </p:nvSpPr>
          <p:spPr>
            <a:xfrm rot="16200000">
              <a:off x="86831" y="3122604"/>
              <a:ext cx="1013946" cy="313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Einkommen</a:t>
              </a:r>
              <a:endParaRPr kumimoji="0" sz="1000" b="0" i="0" u="none" strike="noStrike" kern="0" cap="none" spc="0" normalizeH="0" baseline="0" noProof="0" dirty="0">
                <a:ln>
                  <a:noFill/>
                </a:ln>
                <a:solidFill>
                  <a:schemeClr val="bg1"/>
                </a:solidFill>
                <a:effectLst/>
                <a:uLnTx/>
                <a:uFillTx/>
              </a:endParaRPr>
            </a:p>
          </p:txBody>
        </p:sp>
        <p:sp>
          <p:nvSpPr>
            <p:cNvPr id="61" name="Shape 202">
              <a:extLst>
                <a:ext uri="{FF2B5EF4-FFF2-40B4-BE49-F238E27FC236}">
                  <a16:creationId xmlns:a16="http://schemas.microsoft.com/office/drawing/2014/main" id="{2EEFB024-3485-4FEC-A412-99999C2E252F}"/>
                </a:ext>
              </a:extLst>
            </p:cNvPr>
            <p:cNvSpPr/>
            <p:nvPr/>
          </p:nvSpPr>
          <p:spPr>
            <a:xfrm>
              <a:off x="3125440" y="2803442"/>
              <a:ext cx="1286182" cy="313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Altersvorsorge</a:t>
              </a:r>
              <a:endParaRPr kumimoji="0" sz="1000" b="0" i="0" u="none" strike="noStrike" kern="0" cap="none" spc="0" normalizeH="0" baseline="0" noProof="0" dirty="0">
                <a:ln>
                  <a:noFill/>
                </a:ln>
                <a:solidFill>
                  <a:schemeClr val="bg1"/>
                </a:solidFill>
                <a:effectLst/>
                <a:uLnTx/>
                <a:uFillTx/>
              </a:endParaRPr>
            </a:p>
          </p:txBody>
        </p:sp>
        <p:sp>
          <p:nvSpPr>
            <p:cNvPr id="65" name="Freihandform: Form 64">
              <a:extLst>
                <a:ext uri="{FF2B5EF4-FFF2-40B4-BE49-F238E27FC236}">
                  <a16:creationId xmlns:a16="http://schemas.microsoft.com/office/drawing/2014/main" id="{64DD2AEE-1F43-4D54-9601-FC30E2CB3207}"/>
                </a:ext>
              </a:extLst>
            </p:cNvPr>
            <p:cNvSpPr/>
            <p:nvPr/>
          </p:nvSpPr>
          <p:spPr>
            <a:xfrm>
              <a:off x="757037" y="3486325"/>
              <a:ext cx="3411096" cy="1377250"/>
            </a:xfrm>
            <a:custGeom>
              <a:avLst/>
              <a:gdLst>
                <a:gd name="connsiteX0" fmla="*/ 12694 w 2706759"/>
                <a:gd name="connsiteY0" fmla="*/ 615731 h 1092869"/>
                <a:gd name="connsiteX1" fmla="*/ 1144958 w 2706759"/>
                <a:gd name="connsiteY1" fmla="*/ 121398 h 1092869"/>
                <a:gd name="connsiteX2" fmla="*/ 1728246 w 2706759"/>
                <a:gd name="connsiteY2" fmla="*/ 38797 h 1092869"/>
                <a:gd name="connsiteX3" fmla="*/ 1740954 w 2706759"/>
                <a:gd name="connsiteY3" fmla="*/ 564900 h 1092869"/>
                <a:gd name="connsiteX4" fmla="*/ 1829908 w 2706759"/>
                <a:gd name="connsiteY4" fmla="*/ 577607 h 1092869"/>
                <a:gd name="connsiteX5" fmla="*/ 2694038 w 2706759"/>
                <a:gd name="connsiteY5" fmla="*/ 463237 h 1092869"/>
                <a:gd name="connsiteX6" fmla="*/ 2705475 w 2706759"/>
                <a:gd name="connsiteY6" fmla="*/ 1092273 h 1092869"/>
                <a:gd name="connsiteX7" fmla="*/ 13965 w 2706759"/>
                <a:gd name="connsiteY7" fmla="*/ 1087190 h 1092869"/>
                <a:gd name="connsiteX8" fmla="*/ 12694 w 2706759"/>
                <a:gd name="connsiteY8" fmla="*/ 615731 h 10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759" h="1092869">
                  <a:moveTo>
                    <a:pt x="12694" y="615731"/>
                  </a:moveTo>
                  <a:cubicBezTo>
                    <a:pt x="12694" y="615731"/>
                    <a:pt x="981028" y="187478"/>
                    <a:pt x="1144958" y="121398"/>
                  </a:cubicBezTo>
                  <a:cubicBezTo>
                    <a:pt x="1334304" y="43880"/>
                    <a:pt x="1651999" y="-27283"/>
                    <a:pt x="1728246" y="38797"/>
                  </a:cubicBezTo>
                  <a:cubicBezTo>
                    <a:pt x="1734600" y="240851"/>
                    <a:pt x="1740954" y="564900"/>
                    <a:pt x="1740954" y="564900"/>
                  </a:cubicBezTo>
                  <a:cubicBezTo>
                    <a:pt x="1740954" y="564900"/>
                    <a:pt x="1721892" y="596669"/>
                    <a:pt x="1829908" y="577607"/>
                  </a:cubicBezTo>
                  <a:cubicBezTo>
                    <a:pt x="1937924" y="558546"/>
                    <a:pt x="2694038" y="463237"/>
                    <a:pt x="2694038" y="463237"/>
                  </a:cubicBezTo>
                  <a:lnTo>
                    <a:pt x="2705475" y="1092273"/>
                  </a:lnTo>
                  <a:cubicBezTo>
                    <a:pt x="13965" y="1087190"/>
                    <a:pt x="13965" y="1087190"/>
                    <a:pt x="13965" y="1087190"/>
                  </a:cubicBezTo>
                  <a:lnTo>
                    <a:pt x="12694" y="615731"/>
                  </a:lnTo>
                  <a:close/>
                </a:path>
              </a:pathLst>
            </a:custGeom>
            <a:solidFill>
              <a:schemeClr val="accent6"/>
            </a:solidFill>
            <a:ln w="12686"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66" name="Freihandform: Form 65">
              <a:extLst>
                <a:ext uri="{FF2B5EF4-FFF2-40B4-BE49-F238E27FC236}">
                  <a16:creationId xmlns:a16="http://schemas.microsoft.com/office/drawing/2014/main" id="{E7AB29FA-1C59-4323-BA4B-FDD30E52A738}"/>
                </a:ext>
              </a:extLst>
            </p:cNvPr>
            <p:cNvSpPr/>
            <p:nvPr/>
          </p:nvSpPr>
          <p:spPr>
            <a:xfrm>
              <a:off x="757395" y="4848786"/>
              <a:ext cx="3555227" cy="16015"/>
            </a:xfrm>
            <a:custGeom>
              <a:avLst/>
              <a:gdLst>
                <a:gd name="connsiteX0" fmla="*/ 11139 w 2821129"/>
                <a:gd name="connsiteY0" fmla="*/ 11139 h 12707"/>
                <a:gd name="connsiteX1" fmla="*/ 2822102 w 2821129"/>
                <a:gd name="connsiteY1" fmla="*/ 11139 h 12707"/>
              </a:gdLst>
              <a:ahLst/>
              <a:cxnLst>
                <a:cxn ang="0">
                  <a:pos x="connsiteX0" y="connsiteY0"/>
                </a:cxn>
                <a:cxn ang="0">
                  <a:pos x="connsiteX1" y="connsiteY1"/>
                </a:cxn>
              </a:cxnLst>
              <a:rect l="l" t="t" r="r" b="b"/>
              <a:pathLst>
                <a:path w="2821129" h="12707">
                  <a:moveTo>
                    <a:pt x="11139" y="11139"/>
                  </a:moveTo>
                  <a:lnTo>
                    <a:pt x="2822102" y="11139"/>
                  </a:lnTo>
                </a:path>
              </a:pathLst>
            </a:custGeom>
            <a:ln w="11132" cap="flat">
              <a:solidFill>
                <a:schemeClr val="bg1"/>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67" name="Freihandform: Form 66">
              <a:extLst>
                <a:ext uri="{FF2B5EF4-FFF2-40B4-BE49-F238E27FC236}">
                  <a16:creationId xmlns:a16="http://schemas.microsoft.com/office/drawing/2014/main" id="{9E223F87-DABC-484B-BC92-0F6D60809857}"/>
                </a:ext>
              </a:extLst>
            </p:cNvPr>
            <p:cNvSpPr/>
            <p:nvPr/>
          </p:nvSpPr>
          <p:spPr>
            <a:xfrm>
              <a:off x="4249808" y="4781166"/>
              <a:ext cx="176160" cy="160146"/>
            </a:xfrm>
            <a:custGeom>
              <a:avLst/>
              <a:gdLst>
                <a:gd name="connsiteX0" fmla="*/ 139772 w 139785"/>
                <a:gd name="connsiteY0" fmla="*/ 64796 h 127077"/>
                <a:gd name="connsiteX1" fmla="*/ 12694 w 139785"/>
                <a:gd name="connsiteY1" fmla="*/ 116898 h 127077"/>
                <a:gd name="connsiteX2" fmla="*/ 43193 w 139785"/>
                <a:gd name="connsiteY2" fmla="*/ 64796 h 127077"/>
                <a:gd name="connsiteX3" fmla="*/ 12694 w 139785"/>
                <a:gd name="connsiteY3" fmla="*/ 12694 h 127077"/>
                <a:gd name="connsiteX4" fmla="*/ 139772 w 139785"/>
                <a:gd name="connsiteY4" fmla="*/ 64796 h 1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85" h="127077">
                  <a:moveTo>
                    <a:pt x="139772" y="64796"/>
                  </a:moveTo>
                  <a:lnTo>
                    <a:pt x="12694" y="116898"/>
                  </a:lnTo>
                  <a:lnTo>
                    <a:pt x="43193" y="64796"/>
                  </a:lnTo>
                  <a:lnTo>
                    <a:pt x="12694" y="12694"/>
                  </a:lnTo>
                  <a:lnTo>
                    <a:pt x="139772" y="64796"/>
                  </a:lnTo>
                  <a:close/>
                </a:path>
              </a:pathLst>
            </a:custGeom>
            <a:solidFill>
              <a:schemeClr val="bg1"/>
            </a:solidFill>
            <a:ln w="12686"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68" name="Freihandform: Form 67">
              <a:extLst>
                <a:ext uri="{FF2B5EF4-FFF2-40B4-BE49-F238E27FC236}">
                  <a16:creationId xmlns:a16="http://schemas.microsoft.com/office/drawing/2014/main" id="{CE95249E-286B-46F2-A633-B46CB2E61B8F}"/>
                </a:ext>
              </a:extLst>
            </p:cNvPr>
            <p:cNvSpPr/>
            <p:nvPr/>
          </p:nvSpPr>
          <p:spPr>
            <a:xfrm>
              <a:off x="760598" y="2651591"/>
              <a:ext cx="16015" cy="2226021"/>
            </a:xfrm>
            <a:custGeom>
              <a:avLst/>
              <a:gdLst>
                <a:gd name="connsiteX0" fmla="*/ 11139 w 12707"/>
                <a:gd name="connsiteY0" fmla="*/ 1757189 h 1766382"/>
                <a:gd name="connsiteX1" fmla="*/ 11139 w 12707"/>
                <a:gd name="connsiteY1" fmla="*/ 11139 h 1766382"/>
              </a:gdLst>
              <a:ahLst/>
              <a:cxnLst>
                <a:cxn ang="0">
                  <a:pos x="connsiteX0" y="connsiteY0"/>
                </a:cxn>
                <a:cxn ang="0">
                  <a:pos x="connsiteX1" y="connsiteY1"/>
                </a:cxn>
              </a:cxnLst>
              <a:rect l="l" t="t" r="r" b="b"/>
              <a:pathLst>
                <a:path w="12707" h="1766382">
                  <a:moveTo>
                    <a:pt x="11139" y="1757189"/>
                  </a:moveTo>
                  <a:lnTo>
                    <a:pt x="11139" y="11139"/>
                  </a:lnTo>
                </a:path>
              </a:pathLst>
            </a:custGeom>
            <a:ln w="11132" cap="flat">
              <a:solidFill>
                <a:schemeClr val="bg1"/>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69" name="Freihandform: Form 68">
              <a:extLst>
                <a:ext uri="{FF2B5EF4-FFF2-40B4-BE49-F238E27FC236}">
                  <a16:creationId xmlns:a16="http://schemas.microsoft.com/office/drawing/2014/main" id="{B70804D7-5206-4AF4-9FD3-DADA0C627F16}"/>
                </a:ext>
              </a:extLst>
            </p:cNvPr>
            <p:cNvSpPr/>
            <p:nvPr/>
          </p:nvSpPr>
          <p:spPr>
            <a:xfrm>
              <a:off x="692979" y="2539132"/>
              <a:ext cx="160146" cy="176160"/>
            </a:xfrm>
            <a:custGeom>
              <a:avLst/>
              <a:gdLst>
                <a:gd name="connsiteX0" fmla="*/ 64796 w 127077"/>
                <a:gd name="connsiteY0" fmla="*/ 12694 h 139785"/>
                <a:gd name="connsiteX1" fmla="*/ 116898 w 127077"/>
                <a:gd name="connsiteY1" fmla="*/ 138501 h 139785"/>
                <a:gd name="connsiteX2" fmla="*/ 64796 w 127077"/>
                <a:gd name="connsiteY2" fmla="*/ 108003 h 139785"/>
                <a:gd name="connsiteX3" fmla="*/ 12694 w 127077"/>
                <a:gd name="connsiteY3" fmla="*/ 138501 h 139785"/>
                <a:gd name="connsiteX4" fmla="*/ 64796 w 127077"/>
                <a:gd name="connsiteY4" fmla="*/ 12694 h 1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77" h="139785">
                  <a:moveTo>
                    <a:pt x="64796" y="12694"/>
                  </a:moveTo>
                  <a:lnTo>
                    <a:pt x="116898" y="138501"/>
                  </a:lnTo>
                  <a:lnTo>
                    <a:pt x="64796" y="108003"/>
                  </a:lnTo>
                  <a:lnTo>
                    <a:pt x="12694" y="138501"/>
                  </a:lnTo>
                  <a:lnTo>
                    <a:pt x="64796" y="12694"/>
                  </a:lnTo>
                  <a:close/>
                </a:path>
              </a:pathLst>
            </a:custGeom>
            <a:solidFill>
              <a:schemeClr val="bg1"/>
            </a:solidFill>
            <a:ln w="12686"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70" name="Freihandform: Form 69">
              <a:extLst>
                <a:ext uri="{FF2B5EF4-FFF2-40B4-BE49-F238E27FC236}">
                  <a16:creationId xmlns:a16="http://schemas.microsoft.com/office/drawing/2014/main" id="{EEDCB8C2-E979-436C-BB0C-3DE35901381A}"/>
                </a:ext>
              </a:extLst>
            </p:cNvPr>
            <p:cNvSpPr/>
            <p:nvPr/>
          </p:nvSpPr>
          <p:spPr>
            <a:xfrm>
              <a:off x="2924162" y="4811952"/>
              <a:ext cx="16015" cy="64058"/>
            </a:xfrm>
            <a:custGeom>
              <a:avLst/>
              <a:gdLst>
                <a:gd name="connsiteX0" fmla="*/ 11139 w 12707"/>
                <a:gd name="connsiteY0" fmla="*/ 42908 h 50831"/>
                <a:gd name="connsiteX1" fmla="*/ 11139 w 12707"/>
                <a:gd name="connsiteY1" fmla="*/ 11139 h 50831"/>
              </a:gdLst>
              <a:ahLst/>
              <a:cxnLst>
                <a:cxn ang="0">
                  <a:pos x="connsiteX0" y="connsiteY0"/>
                </a:cxn>
                <a:cxn ang="0">
                  <a:pos x="connsiteX1" y="connsiteY1"/>
                </a:cxn>
              </a:cxnLst>
              <a:rect l="l" t="t" r="r" b="b"/>
              <a:pathLst>
                <a:path w="12707" h="50831">
                  <a:moveTo>
                    <a:pt x="11139" y="42908"/>
                  </a:moveTo>
                  <a:lnTo>
                    <a:pt x="11139" y="11139"/>
                  </a:lnTo>
                </a:path>
              </a:pathLst>
            </a:custGeom>
            <a:ln w="11132" cap="flat">
              <a:solidFill>
                <a:srgbClr val="808080"/>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71" name="Freihandform: Form 70">
              <a:extLst>
                <a:ext uri="{FF2B5EF4-FFF2-40B4-BE49-F238E27FC236}">
                  <a16:creationId xmlns:a16="http://schemas.microsoft.com/office/drawing/2014/main" id="{B1199D3B-2A29-4DC9-8B82-F14C690C7A21}"/>
                </a:ext>
              </a:extLst>
            </p:cNvPr>
            <p:cNvSpPr/>
            <p:nvPr/>
          </p:nvSpPr>
          <p:spPr>
            <a:xfrm>
              <a:off x="2920958" y="2638780"/>
              <a:ext cx="16015" cy="2113919"/>
            </a:xfrm>
            <a:custGeom>
              <a:avLst/>
              <a:gdLst>
                <a:gd name="connsiteX0" fmla="*/ 13681 w 12707"/>
                <a:gd name="connsiteY0" fmla="*/ 1670777 h 1677428"/>
                <a:gd name="connsiteX1" fmla="*/ 13681 w 12707"/>
                <a:gd name="connsiteY1" fmla="*/ 1607238 h 1677428"/>
                <a:gd name="connsiteX2" fmla="*/ 13681 w 12707"/>
                <a:gd name="connsiteY2" fmla="*/ 1544969 h 1677428"/>
                <a:gd name="connsiteX3" fmla="*/ 13681 w 12707"/>
                <a:gd name="connsiteY3" fmla="*/ 1481431 h 1677428"/>
                <a:gd name="connsiteX4" fmla="*/ 13681 w 12707"/>
                <a:gd name="connsiteY4" fmla="*/ 1417892 h 1677428"/>
                <a:gd name="connsiteX5" fmla="*/ 13681 w 12707"/>
                <a:gd name="connsiteY5" fmla="*/ 1354353 h 1677428"/>
                <a:gd name="connsiteX6" fmla="*/ 12410 w 12707"/>
                <a:gd name="connsiteY6" fmla="*/ 1292084 h 1677428"/>
                <a:gd name="connsiteX7" fmla="*/ 12410 w 12707"/>
                <a:gd name="connsiteY7" fmla="*/ 1228545 h 1677428"/>
                <a:gd name="connsiteX8" fmla="*/ 12410 w 12707"/>
                <a:gd name="connsiteY8" fmla="*/ 1165007 h 1677428"/>
                <a:gd name="connsiteX9" fmla="*/ 12410 w 12707"/>
                <a:gd name="connsiteY9" fmla="*/ 1101468 h 1677428"/>
                <a:gd name="connsiteX10" fmla="*/ 12410 w 12707"/>
                <a:gd name="connsiteY10" fmla="*/ 1037929 h 1677428"/>
                <a:gd name="connsiteX11" fmla="*/ 12410 w 12707"/>
                <a:gd name="connsiteY11" fmla="*/ 974390 h 1677428"/>
                <a:gd name="connsiteX12" fmla="*/ 12410 w 12707"/>
                <a:gd name="connsiteY12" fmla="*/ 912121 h 1677428"/>
                <a:gd name="connsiteX13" fmla="*/ 12410 w 12707"/>
                <a:gd name="connsiteY13" fmla="*/ 848582 h 1677428"/>
                <a:gd name="connsiteX14" fmla="*/ 12410 w 12707"/>
                <a:gd name="connsiteY14" fmla="*/ 785044 h 1677428"/>
                <a:gd name="connsiteX15" fmla="*/ 12410 w 12707"/>
                <a:gd name="connsiteY15" fmla="*/ 721505 h 1677428"/>
                <a:gd name="connsiteX16" fmla="*/ 12410 w 12707"/>
                <a:gd name="connsiteY16" fmla="*/ 659236 h 1677428"/>
                <a:gd name="connsiteX17" fmla="*/ 12410 w 12707"/>
                <a:gd name="connsiteY17" fmla="*/ 595697 h 1677428"/>
                <a:gd name="connsiteX18" fmla="*/ 12410 w 12707"/>
                <a:gd name="connsiteY18" fmla="*/ 532159 h 1677428"/>
                <a:gd name="connsiteX19" fmla="*/ 12410 w 12707"/>
                <a:gd name="connsiteY19" fmla="*/ 468620 h 1677428"/>
                <a:gd name="connsiteX20" fmla="*/ 12410 w 12707"/>
                <a:gd name="connsiteY20" fmla="*/ 406351 h 1677428"/>
                <a:gd name="connsiteX21" fmla="*/ 11139 w 12707"/>
                <a:gd name="connsiteY21" fmla="*/ 342812 h 1677428"/>
                <a:gd name="connsiteX22" fmla="*/ 11139 w 12707"/>
                <a:gd name="connsiteY22" fmla="*/ 279273 h 1677428"/>
                <a:gd name="connsiteX23" fmla="*/ 11139 w 12707"/>
                <a:gd name="connsiteY23" fmla="*/ 215734 h 1677428"/>
                <a:gd name="connsiteX24" fmla="*/ 11139 w 12707"/>
                <a:gd name="connsiteY24" fmla="*/ 153466 h 1677428"/>
                <a:gd name="connsiteX25" fmla="*/ 11139 w 12707"/>
                <a:gd name="connsiteY25" fmla="*/ 89927 h 1677428"/>
                <a:gd name="connsiteX26" fmla="*/ 11139 w 12707"/>
                <a:gd name="connsiteY26" fmla="*/ 26388 h 1677428"/>
                <a:gd name="connsiteX27" fmla="*/ 11139 w 12707"/>
                <a:gd name="connsiteY27" fmla="*/ 11139 h 167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707" h="1677428">
                  <a:moveTo>
                    <a:pt x="13681" y="1670777"/>
                  </a:moveTo>
                  <a:lnTo>
                    <a:pt x="13681" y="1607238"/>
                  </a:lnTo>
                  <a:moveTo>
                    <a:pt x="13681" y="1544969"/>
                  </a:moveTo>
                  <a:lnTo>
                    <a:pt x="13681" y="1481431"/>
                  </a:lnTo>
                  <a:moveTo>
                    <a:pt x="13681" y="1417892"/>
                  </a:moveTo>
                  <a:lnTo>
                    <a:pt x="13681" y="1354353"/>
                  </a:lnTo>
                  <a:moveTo>
                    <a:pt x="12410" y="1292084"/>
                  </a:moveTo>
                  <a:lnTo>
                    <a:pt x="12410" y="1228545"/>
                  </a:lnTo>
                  <a:moveTo>
                    <a:pt x="12410" y="1165007"/>
                  </a:moveTo>
                  <a:lnTo>
                    <a:pt x="12410" y="1101468"/>
                  </a:lnTo>
                  <a:moveTo>
                    <a:pt x="12410" y="1037929"/>
                  </a:moveTo>
                  <a:lnTo>
                    <a:pt x="12410" y="974390"/>
                  </a:lnTo>
                  <a:moveTo>
                    <a:pt x="12410" y="912121"/>
                  </a:moveTo>
                  <a:lnTo>
                    <a:pt x="12410" y="848582"/>
                  </a:lnTo>
                  <a:moveTo>
                    <a:pt x="12410" y="785044"/>
                  </a:moveTo>
                  <a:lnTo>
                    <a:pt x="12410" y="721505"/>
                  </a:lnTo>
                  <a:moveTo>
                    <a:pt x="12410" y="659236"/>
                  </a:moveTo>
                  <a:lnTo>
                    <a:pt x="12410" y="595697"/>
                  </a:lnTo>
                  <a:moveTo>
                    <a:pt x="12410" y="532159"/>
                  </a:moveTo>
                  <a:lnTo>
                    <a:pt x="12410" y="468620"/>
                  </a:lnTo>
                  <a:moveTo>
                    <a:pt x="12410" y="406351"/>
                  </a:moveTo>
                  <a:lnTo>
                    <a:pt x="11139" y="342812"/>
                  </a:lnTo>
                  <a:moveTo>
                    <a:pt x="11139" y="279273"/>
                  </a:moveTo>
                  <a:lnTo>
                    <a:pt x="11139" y="215734"/>
                  </a:lnTo>
                  <a:moveTo>
                    <a:pt x="11139" y="153466"/>
                  </a:moveTo>
                  <a:lnTo>
                    <a:pt x="11139" y="89927"/>
                  </a:lnTo>
                  <a:moveTo>
                    <a:pt x="11139" y="26388"/>
                  </a:moveTo>
                  <a:lnTo>
                    <a:pt x="11139" y="11139"/>
                  </a:lnTo>
                </a:path>
              </a:pathLst>
            </a:custGeom>
            <a:noFill/>
            <a:ln w="11132" cap="flat">
              <a:solidFill>
                <a:srgbClr val="808080"/>
              </a:solidFill>
              <a:custDash>
                <a:ds d="3000000" sp="3000000"/>
              </a:custDash>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72" name="Freihandform: Form 71">
              <a:extLst>
                <a:ext uri="{FF2B5EF4-FFF2-40B4-BE49-F238E27FC236}">
                  <a16:creationId xmlns:a16="http://schemas.microsoft.com/office/drawing/2014/main" id="{8738E9EE-A565-4700-9659-2FDDF32F2439}"/>
                </a:ext>
              </a:extLst>
            </p:cNvPr>
            <p:cNvSpPr/>
            <p:nvPr/>
          </p:nvSpPr>
          <p:spPr>
            <a:xfrm>
              <a:off x="2920958" y="2557106"/>
              <a:ext cx="16015" cy="64058"/>
            </a:xfrm>
            <a:custGeom>
              <a:avLst/>
              <a:gdLst>
                <a:gd name="connsiteX0" fmla="*/ 11139 w 12707"/>
                <a:gd name="connsiteY0" fmla="*/ 41638 h 50831"/>
                <a:gd name="connsiteX1" fmla="*/ 11139 w 12707"/>
                <a:gd name="connsiteY1" fmla="*/ 11139 h 50831"/>
              </a:gdLst>
              <a:ahLst/>
              <a:cxnLst>
                <a:cxn ang="0">
                  <a:pos x="connsiteX0" y="connsiteY0"/>
                </a:cxn>
                <a:cxn ang="0">
                  <a:pos x="connsiteX1" y="connsiteY1"/>
                </a:cxn>
              </a:cxnLst>
              <a:rect l="l" t="t" r="r" b="b"/>
              <a:pathLst>
                <a:path w="12707" h="50831">
                  <a:moveTo>
                    <a:pt x="11139" y="41638"/>
                  </a:moveTo>
                  <a:lnTo>
                    <a:pt x="11139" y="11139"/>
                  </a:lnTo>
                </a:path>
              </a:pathLst>
            </a:custGeom>
            <a:ln w="11132" cap="flat">
              <a:solidFill>
                <a:srgbClr val="808080"/>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73" name="Freihandform: Form 72">
              <a:extLst>
                <a:ext uri="{FF2B5EF4-FFF2-40B4-BE49-F238E27FC236}">
                  <a16:creationId xmlns:a16="http://schemas.microsoft.com/office/drawing/2014/main" id="{D5BA91DF-963C-4AF0-89BF-C64B47602392}"/>
                </a:ext>
              </a:extLst>
            </p:cNvPr>
            <p:cNvSpPr/>
            <p:nvPr/>
          </p:nvSpPr>
          <p:spPr>
            <a:xfrm>
              <a:off x="759986" y="3483786"/>
              <a:ext cx="3331024" cy="784713"/>
            </a:xfrm>
            <a:custGeom>
              <a:avLst/>
              <a:gdLst>
                <a:gd name="connsiteX0" fmla="*/ 16708 w 2643220"/>
                <a:gd name="connsiteY0" fmla="*/ 611392 h 622681"/>
                <a:gd name="connsiteX1" fmla="*/ 1142618 w 2643220"/>
                <a:gd name="connsiteY1" fmla="*/ 123413 h 622681"/>
                <a:gd name="connsiteX2" fmla="*/ 1725906 w 2643220"/>
                <a:gd name="connsiteY2" fmla="*/ 40813 h 622681"/>
                <a:gd name="connsiteX3" fmla="*/ 1732260 w 2643220"/>
                <a:gd name="connsiteY3" fmla="*/ 560561 h 622681"/>
                <a:gd name="connsiteX4" fmla="*/ 1872045 w 2643220"/>
                <a:gd name="connsiteY4" fmla="*/ 573269 h 622681"/>
                <a:gd name="connsiteX5" fmla="*/ 2634513 w 2643220"/>
                <a:gd name="connsiteY5" fmla="*/ 471607 h 62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220" h="622681">
                  <a:moveTo>
                    <a:pt x="16708" y="611392"/>
                  </a:moveTo>
                  <a:cubicBezTo>
                    <a:pt x="16708" y="611392"/>
                    <a:pt x="969792" y="204743"/>
                    <a:pt x="1142618" y="123413"/>
                  </a:cubicBezTo>
                  <a:cubicBezTo>
                    <a:pt x="1278591" y="58604"/>
                    <a:pt x="1649659" y="-25268"/>
                    <a:pt x="1725906" y="40813"/>
                  </a:cubicBezTo>
                  <a:cubicBezTo>
                    <a:pt x="1732260" y="242867"/>
                    <a:pt x="1732260" y="560561"/>
                    <a:pt x="1732260" y="560561"/>
                  </a:cubicBezTo>
                  <a:cubicBezTo>
                    <a:pt x="1732260" y="560561"/>
                    <a:pt x="1743697" y="591060"/>
                    <a:pt x="1872045" y="573269"/>
                  </a:cubicBezTo>
                  <a:cubicBezTo>
                    <a:pt x="1961000" y="560561"/>
                    <a:pt x="2384169" y="521167"/>
                    <a:pt x="2634513" y="471607"/>
                  </a:cubicBezTo>
                </a:path>
              </a:pathLst>
            </a:custGeom>
            <a:noFill/>
            <a:ln w="15875" cap="flat">
              <a:solidFill>
                <a:srgbClr val="006192"/>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74" name="Freihandform: Form 73">
              <a:extLst>
                <a:ext uri="{FF2B5EF4-FFF2-40B4-BE49-F238E27FC236}">
                  <a16:creationId xmlns:a16="http://schemas.microsoft.com/office/drawing/2014/main" id="{EB3AE282-36F7-4891-B06A-1D02B44271B9}"/>
                </a:ext>
              </a:extLst>
            </p:cNvPr>
            <p:cNvSpPr/>
            <p:nvPr/>
          </p:nvSpPr>
          <p:spPr>
            <a:xfrm>
              <a:off x="3975958" y="3980440"/>
              <a:ext cx="272247" cy="208189"/>
            </a:xfrm>
            <a:custGeom>
              <a:avLst/>
              <a:gdLst>
                <a:gd name="connsiteX0" fmla="*/ 213477 w 216032"/>
                <a:gd name="connsiteY0" fmla="*/ 53359 h 165201"/>
                <a:gd name="connsiteX1" fmla="*/ 43193 w 216032"/>
                <a:gd name="connsiteY1" fmla="*/ 165188 h 165201"/>
                <a:gd name="connsiteX2" fmla="*/ 72421 w 216032"/>
                <a:gd name="connsiteY2" fmla="*/ 81316 h 165201"/>
                <a:gd name="connsiteX3" fmla="*/ 12694 w 216032"/>
                <a:gd name="connsiteY3" fmla="*/ 12694 h 165201"/>
                <a:gd name="connsiteX4" fmla="*/ 213477 w 216032"/>
                <a:gd name="connsiteY4" fmla="*/ 53359 h 16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32" h="165201">
                  <a:moveTo>
                    <a:pt x="213477" y="53359"/>
                  </a:moveTo>
                  <a:lnTo>
                    <a:pt x="43193" y="165188"/>
                  </a:lnTo>
                  <a:lnTo>
                    <a:pt x="72421" y="81316"/>
                  </a:lnTo>
                  <a:lnTo>
                    <a:pt x="12694" y="12694"/>
                  </a:lnTo>
                  <a:lnTo>
                    <a:pt x="213477" y="53359"/>
                  </a:lnTo>
                  <a:close/>
                </a:path>
              </a:pathLst>
            </a:custGeom>
            <a:solidFill>
              <a:srgbClr val="006192"/>
            </a:solidFill>
            <a:ln w="12686"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grpSp>
      <p:grpSp>
        <p:nvGrpSpPr>
          <p:cNvPr id="6" name="Gruppieren 5">
            <a:extLst>
              <a:ext uri="{FF2B5EF4-FFF2-40B4-BE49-F238E27FC236}">
                <a16:creationId xmlns:a16="http://schemas.microsoft.com/office/drawing/2014/main" id="{7B88204E-F76C-4BCC-BACB-38CEBF9F0576}"/>
              </a:ext>
            </a:extLst>
          </p:cNvPr>
          <p:cNvGrpSpPr/>
          <p:nvPr/>
        </p:nvGrpSpPr>
        <p:grpSpPr>
          <a:xfrm>
            <a:off x="6121755" y="2746127"/>
            <a:ext cx="5321826" cy="2354608"/>
            <a:chOff x="6121754" y="2695261"/>
            <a:chExt cx="5598549" cy="2477042"/>
          </a:xfrm>
        </p:grpSpPr>
        <p:sp>
          <p:nvSpPr>
            <p:cNvPr id="58" name="Shape 202">
              <a:extLst>
                <a:ext uri="{FF2B5EF4-FFF2-40B4-BE49-F238E27FC236}">
                  <a16:creationId xmlns:a16="http://schemas.microsoft.com/office/drawing/2014/main" id="{B46268A9-68A8-4133-A393-A4263CCF61C9}"/>
                </a:ext>
              </a:extLst>
            </p:cNvPr>
            <p:cNvSpPr/>
            <p:nvPr/>
          </p:nvSpPr>
          <p:spPr>
            <a:xfrm>
              <a:off x="6434771" y="4859286"/>
              <a:ext cx="1286182" cy="313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Erwerbsleben</a:t>
              </a:r>
              <a:endParaRPr kumimoji="0" sz="1000" b="0" i="0" u="none" strike="noStrike" kern="0" cap="none" spc="0" normalizeH="0" baseline="0" noProof="0" dirty="0">
                <a:ln>
                  <a:noFill/>
                </a:ln>
                <a:solidFill>
                  <a:schemeClr val="bg1"/>
                </a:solidFill>
                <a:effectLst/>
                <a:uLnTx/>
                <a:uFillTx/>
              </a:endParaRPr>
            </a:p>
          </p:txBody>
        </p:sp>
        <p:sp>
          <p:nvSpPr>
            <p:cNvPr id="59" name="Shape 202">
              <a:extLst>
                <a:ext uri="{FF2B5EF4-FFF2-40B4-BE49-F238E27FC236}">
                  <a16:creationId xmlns:a16="http://schemas.microsoft.com/office/drawing/2014/main" id="{93C502C4-B9C6-4887-A26D-11F34C2E1843}"/>
                </a:ext>
              </a:extLst>
            </p:cNvPr>
            <p:cNvSpPr/>
            <p:nvPr/>
          </p:nvSpPr>
          <p:spPr>
            <a:xfrm>
              <a:off x="8537663" y="4859286"/>
              <a:ext cx="1286182" cy="313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Rentenalter</a:t>
              </a:r>
              <a:endParaRPr kumimoji="0" sz="1000" b="0" i="0" u="none" strike="noStrike" kern="0" cap="none" spc="0" normalizeH="0" baseline="0" noProof="0" dirty="0">
                <a:ln>
                  <a:noFill/>
                </a:ln>
                <a:solidFill>
                  <a:schemeClr val="bg1"/>
                </a:solidFill>
                <a:effectLst/>
                <a:uLnTx/>
                <a:uFillTx/>
              </a:endParaRPr>
            </a:p>
          </p:txBody>
        </p:sp>
        <p:sp>
          <p:nvSpPr>
            <p:cNvPr id="60" name="Shape 202">
              <a:extLst>
                <a:ext uri="{FF2B5EF4-FFF2-40B4-BE49-F238E27FC236}">
                  <a16:creationId xmlns:a16="http://schemas.microsoft.com/office/drawing/2014/main" id="{25F79B1B-37B3-4BC7-87FA-EB264E4FC6B3}"/>
                </a:ext>
              </a:extLst>
            </p:cNvPr>
            <p:cNvSpPr/>
            <p:nvPr/>
          </p:nvSpPr>
          <p:spPr>
            <a:xfrm rot="16200000">
              <a:off x="5771290" y="3122604"/>
              <a:ext cx="1013946" cy="313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Einkommen</a:t>
              </a:r>
              <a:endParaRPr kumimoji="0" sz="1000" b="0" i="0" u="none" strike="noStrike" kern="0" cap="none" spc="0" normalizeH="0" baseline="0" noProof="0" dirty="0">
                <a:ln>
                  <a:noFill/>
                </a:ln>
                <a:solidFill>
                  <a:schemeClr val="bg1"/>
                </a:solidFill>
                <a:effectLst/>
                <a:uLnTx/>
                <a:uFillTx/>
              </a:endParaRPr>
            </a:p>
          </p:txBody>
        </p:sp>
        <p:sp>
          <p:nvSpPr>
            <p:cNvPr id="62" name="Shape 202">
              <a:extLst>
                <a:ext uri="{FF2B5EF4-FFF2-40B4-BE49-F238E27FC236}">
                  <a16:creationId xmlns:a16="http://schemas.microsoft.com/office/drawing/2014/main" id="{BB2AE298-4E29-42AF-AC45-9B08CA69C6A4}"/>
                </a:ext>
              </a:extLst>
            </p:cNvPr>
            <p:cNvSpPr/>
            <p:nvPr/>
          </p:nvSpPr>
          <p:spPr>
            <a:xfrm>
              <a:off x="8975646" y="2808150"/>
              <a:ext cx="1286182" cy="313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1" tIns="46791" rIns="46791" bIns="46791" numCol="1" anchor="ctr">
              <a:spAutoFit/>
            </a:bodyPr>
            <a:lstStyle>
              <a:lvl1pPr algn="l">
                <a:defRPr sz="1400"/>
              </a:lvl1pPr>
            </a:lstStyle>
            <a:p>
              <a:pPr marL="198398" marR="0" lvl="0" indent="-198398" algn="l" defTabSz="914216"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Altersvorsorge</a:t>
              </a:r>
              <a:endParaRPr kumimoji="0" sz="1000" b="0" i="0" u="none" strike="noStrike" kern="0" cap="none" spc="0" normalizeH="0" baseline="0" noProof="0" dirty="0">
                <a:ln>
                  <a:noFill/>
                </a:ln>
                <a:solidFill>
                  <a:schemeClr val="bg1"/>
                </a:solidFill>
                <a:effectLst/>
                <a:uLnTx/>
                <a:uFillTx/>
              </a:endParaRPr>
            </a:p>
          </p:txBody>
        </p:sp>
        <p:sp>
          <p:nvSpPr>
            <p:cNvPr id="63" name="Textfeld 62">
              <a:extLst>
                <a:ext uri="{FF2B5EF4-FFF2-40B4-BE49-F238E27FC236}">
                  <a16:creationId xmlns:a16="http://schemas.microsoft.com/office/drawing/2014/main" id="{3B996548-44A3-4EE4-BE2F-8620FF514196}"/>
                </a:ext>
              </a:extLst>
            </p:cNvPr>
            <p:cNvSpPr txBox="1"/>
            <p:nvPr/>
          </p:nvSpPr>
          <p:spPr>
            <a:xfrm>
              <a:off x="9823846" y="4133332"/>
              <a:ext cx="1890064" cy="765040"/>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Gesetzliche Erwerbs-minderungsrente/</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Altersrente</a:t>
              </a:r>
            </a:p>
          </p:txBody>
        </p:sp>
        <p:sp>
          <p:nvSpPr>
            <p:cNvPr id="76" name="Freihandform: Form 75">
              <a:extLst>
                <a:ext uri="{FF2B5EF4-FFF2-40B4-BE49-F238E27FC236}">
                  <a16:creationId xmlns:a16="http://schemas.microsoft.com/office/drawing/2014/main" id="{8F92CC03-E31B-42B5-9951-608C04219B02}"/>
                </a:ext>
              </a:extLst>
            </p:cNvPr>
            <p:cNvSpPr/>
            <p:nvPr/>
          </p:nvSpPr>
          <p:spPr>
            <a:xfrm>
              <a:off x="6489792" y="3586962"/>
              <a:ext cx="3210808" cy="1296383"/>
            </a:xfrm>
            <a:custGeom>
              <a:avLst/>
              <a:gdLst>
                <a:gd name="connsiteX0" fmla="*/ 7144 w 2028825"/>
                <a:gd name="connsiteY0" fmla="*/ 459144 h 819150"/>
                <a:gd name="connsiteX1" fmla="*/ 855821 w 2028825"/>
                <a:gd name="connsiteY1" fmla="*/ 88622 h 819150"/>
                <a:gd name="connsiteX2" fmla="*/ 1293019 w 2028825"/>
                <a:gd name="connsiteY2" fmla="*/ 26709 h 819150"/>
                <a:gd name="connsiteX3" fmla="*/ 1302544 w 2028825"/>
                <a:gd name="connsiteY3" fmla="*/ 421044 h 819150"/>
                <a:gd name="connsiteX4" fmla="*/ 1369219 w 2028825"/>
                <a:gd name="connsiteY4" fmla="*/ 430569 h 819150"/>
                <a:gd name="connsiteX5" fmla="*/ 2016919 w 2028825"/>
                <a:gd name="connsiteY5" fmla="*/ 344844 h 819150"/>
                <a:gd name="connsiteX6" fmla="*/ 2025491 w 2028825"/>
                <a:gd name="connsiteY6" fmla="*/ 816332 h 819150"/>
                <a:gd name="connsiteX7" fmla="*/ 8096 w 2028825"/>
                <a:gd name="connsiteY7" fmla="*/ 812522 h 819150"/>
                <a:gd name="connsiteX8" fmla="*/ 7144 w 2028825"/>
                <a:gd name="connsiteY8" fmla="*/ 459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825" h="819150">
                  <a:moveTo>
                    <a:pt x="7144" y="459144"/>
                  </a:moveTo>
                  <a:cubicBezTo>
                    <a:pt x="7144" y="459144"/>
                    <a:pt x="732949" y="138152"/>
                    <a:pt x="855821" y="88622"/>
                  </a:cubicBezTo>
                  <a:cubicBezTo>
                    <a:pt x="997744" y="30519"/>
                    <a:pt x="1235869" y="-22821"/>
                    <a:pt x="1293019" y="26709"/>
                  </a:cubicBezTo>
                  <a:cubicBezTo>
                    <a:pt x="1297781" y="178157"/>
                    <a:pt x="1302544" y="421044"/>
                    <a:pt x="1302544" y="421044"/>
                  </a:cubicBezTo>
                  <a:cubicBezTo>
                    <a:pt x="1302544" y="421044"/>
                    <a:pt x="1288256" y="444857"/>
                    <a:pt x="1369219" y="430569"/>
                  </a:cubicBezTo>
                  <a:cubicBezTo>
                    <a:pt x="1450181" y="416282"/>
                    <a:pt x="2016919" y="344844"/>
                    <a:pt x="2016919" y="344844"/>
                  </a:cubicBezTo>
                  <a:lnTo>
                    <a:pt x="2025491" y="816332"/>
                  </a:lnTo>
                  <a:cubicBezTo>
                    <a:pt x="8096" y="812522"/>
                    <a:pt x="8096" y="812522"/>
                    <a:pt x="8096" y="812522"/>
                  </a:cubicBezTo>
                  <a:lnTo>
                    <a:pt x="7144" y="459144"/>
                  </a:lnTo>
                  <a:close/>
                </a:path>
              </a:pathLst>
            </a:custGeom>
            <a:solidFill>
              <a:schemeClr val="accent6"/>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77" name="Freihandform: Form 76">
              <a:extLst>
                <a:ext uri="{FF2B5EF4-FFF2-40B4-BE49-F238E27FC236}">
                  <a16:creationId xmlns:a16="http://schemas.microsoft.com/office/drawing/2014/main" id="{8AD5AC8C-92E9-4E1B-A8FD-0B5AC641AC39}"/>
                </a:ext>
              </a:extLst>
            </p:cNvPr>
            <p:cNvSpPr/>
            <p:nvPr/>
          </p:nvSpPr>
          <p:spPr>
            <a:xfrm>
              <a:off x="6483762" y="4860042"/>
              <a:ext cx="3346476" cy="30148"/>
            </a:xfrm>
            <a:custGeom>
              <a:avLst/>
              <a:gdLst>
                <a:gd name="connsiteX0" fmla="*/ 7144 w 2114550"/>
                <a:gd name="connsiteY0" fmla="*/ 16669 h 19050"/>
                <a:gd name="connsiteX1" fmla="*/ 2114074 w 2114550"/>
                <a:gd name="connsiteY1" fmla="*/ 16669 h 19050"/>
                <a:gd name="connsiteX2" fmla="*/ 2114074 w 2114550"/>
                <a:gd name="connsiteY2" fmla="*/ 7144 h 19050"/>
                <a:gd name="connsiteX3" fmla="*/ 7144 w 2114550"/>
                <a:gd name="connsiteY3" fmla="*/ 7144 h 19050"/>
                <a:gd name="connsiteX4" fmla="*/ 7144 w 21145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19050">
                  <a:moveTo>
                    <a:pt x="7144" y="16669"/>
                  </a:moveTo>
                  <a:lnTo>
                    <a:pt x="2114074" y="16669"/>
                  </a:lnTo>
                  <a:lnTo>
                    <a:pt x="2114074" y="7144"/>
                  </a:lnTo>
                  <a:lnTo>
                    <a:pt x="7144" y="7144"/>
                  </a:lnTo>
                  <a:lnTo>
                    <a:pt x="7144" y="16669"/>
                  </a:lnTo>
                  <a:close/>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78" name="Freihandform: Form 77">
              <a:extLst>
                <a:ext uri="{FF2B5EF4-FFF2-40B4-BE49-F238E27FC236}">
                  <a16:creationId xmlns:a16="http://schemas.microsoft.com/office/drawing/2014/main" id="{5D95546D-0325-4D88-8476-EC70D72F2372}"/>
                </a:ext>
              </a:extLst>
            </p:cNvPr>
            <p:cNvSpPr/>
            <p:nvPr/>
          </p:nvSpPr>
          <p:spPr>
            <a:xfrm>
              <a:off x="9772956" y="4805775"/>
              <a:ext cx="165816" cy="135668"/>
            </a:xfrm>
            <a:custGeom>
              <a:avLst/>
              <a:gdLst>
                <a:gd name="connsiteX0" fmla="*/ 102394 w 104775"/>
                <a:gd name="connsiteY0" fmla="*/ 46196 h 85725"/>
                <a:gd name="connsiteX1" fmla="*/ 7144 w 104775"/>
                <a:gd name="connsiteY1" fmla="*/ 85249 h 85725"/>
                <a:gd name="connsiteX2" fmla="*/ 30004 w 104775"/>
                <a:gd name="connsiteY2" fmla="*/ 46196 h 85725"/>
                <a:gd name="connsiteX3" fmla="*/ 7144 w 104775"/>
                <a:gd name="connsiteY3" fmla="*/ 7144 h 85725"/>
                <a:gd name="connsiteX4" fmla="*/ 102394 w 104775"/>
                <a:gd name="connsiteY4" fmla="*/ 46196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85725">
                  <a:moveTo>
                    <a:pt x="102394" y="46196"/>
                  </a:moveTo>
                  <a:lnTo>
                    <a:pt x="7144" y="85249"/>
                  </a:lnTo>
                  <a:lnTo>
                    <a:pt x="30004" y="46196"/>
                  </a:lnTo>
                  <a:lnTo>
                    <a:pt x="7144" y="7144"/>
                  </a:lnTo>
                  <a:lnTo>
                    <a:pt x="102394" y="46196"/>
                  </a:lnTo>
                  <a:close/>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79" name="Freihandform: Form 78">
              <a:extLst>
                <a:ext uri="{FF2B5EF4-FFF2-40B4-BE49-F238E27FC236}">
                  <a16:creationId xmlns:a16="http://schemas.microsoft.com/office/drawing/2014/main" id="{1946049F-7EE1-49CA-997E-9575EF859D17}"/>
                </a:ext>
              </a:extLst>
            </p:cNvPr>
            <p:cNvSpPr/>
            <p:nvPr/>
          </p:nvSpPr>
          <p:spPr>
            <a:xfrm>
              <a:off x="6479241" y="2799396"/>
              <a:ext cx="30148" cy="2080242"/>
            </a:xfrm>
            <a:custGeom>
              <a:avLst/>
              <a:gdLst>
                <a:gd name="connsiteX0" fmla="*/ 16669 w 19050"/>
                <a:gd name="connsiteY0" fmla="*/ 1315879 h 1314450"/>
                <a:gd name="connsiteX1" fmla="*/ 16669 w 19050"/>
                <a:gd name="connsiteY1" fmla="*/ 7144 h 1314450"/>
                <a:gd name="connsiteX2" fmla="*/ 7144 w 19050"/>
                <a:gd name="connsiteY2" fmla="*/ 7144 h 1314450"/>
                <a:gd name="connsiteX3" fmla="*/ 7144 w 19050"/>
                <a:gd name="connsiteY3" fmla="*/ 1315879 h 1314450"/>
                <a:gd name="connsiteX4" fmla="*/ 16669 w 19050"/>
                <a:gd name="connsiteY4" fmla="*/ 1315879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314450">
                  <a:moveTo>
                    <a:pt x="16669" y="1315879"/>
                  </a:moveTo>
                  <a:lnTo>
                    <a:pt x="16669" y="7144"/>
                  </a:lnTo>
                  <a:lnTo>
                    <a:pt x="7144" y="7144"/>
                  </a:lnTo>
                  <a:lnTo>
                    <a:pt x="7144" y="1315879"/>
                  </a:lnTo>
                  <a:lnTo>
                    <a:pt x="16669" y="1315879"/>
                  </a:lnTo>
                  <a:close/>
                </a:path>
              </a:pathLst>
            </a:custGeom>
            <a:solidFill>
              <a:schemeClr val="bg1"/>
            </a:solidFill>
            <a:ln w="9525" cap="flat">
              <a:solidFill>
                <a:schemeClr val="bg1"/>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0" name="Freihandform: Form 79">
              <a:extLst>
                <a:ext uri="{FF2B5EF4-FFF2-40B4-BE49-F238E27FC236}">
                  <a16:creationId xmlns:a16="http://schemas.microsoft.com/office/drawing/2014/main" id="{3E41471A-C3AF-4E3F-959B-70414976B3D6}"/>
                </a:ext>
              </a:extLst>
            </p:cNvPr>
            <p:cNvSpPr/>
            <p:nvPr/>
          </p:nvSpPr>
          <p:spPr>
            <a:xfrm>
              <a:off x="6424973" y="2695384"/>
              <a:ext cx="135668" cy="165816"/>
            </a:xfrm>
            <a:custGeom>
              <a:avLst/>
              <a:gdLst>
                <a:gd name="connsiteX0" fmla="*/ 46196 w 85725"/>
                <a:gd name="connsiteY0" fmla="*/ 7144 h 104775"/>
                <a:gd name="connsiteX1" fmla="*/ 85249 w 85725"/>
                <a:gd name="connsiteY1" fmla="*/ 101441 h 104775"/>
                <a:gd name="connsiteX2" fmla="*/ 46196 w 85725"/>
                <a:gd name="connsiteY2" fmla="*/ 78581 h 104775"/>
                <a:gd name="connsiteX3" fmla="*/ 7144 w 85725"/>
                <a:gd name="connsiteY3" fmla="*/ 101441 h 104775"/>
                <a:gd name="connsiteX4" fmla="*/ 46196 w 8572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04775">
                  <a:moveTo>
                    <a:pt x="46196" y="7144"/>
                  </a:moveTo>
                  <a:lnTo>
                    <a:pt x="85249" y="101441"/>
                  </a:lnTo>
                  <a:lnTo>
                    <a:pt x="46196" y="78581"/>
                  </a:lnTo>
                  <a:lnTo>
                    <a:pt x="7144" y="101441"/>
                  </a:lnTo>
                  <a:lnTo>
                    <a:pt x="46196" y="7144"/>
                  </a:lnTo>
                  <a:close/>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1" name="Freihandform: Form 80">
              <a:extLst>
                <a:ext uri="{FF2B5EF4-FFF2-40B4-BE49-F238E27FC236}">
                  <a16:creationId xmlns:a16="http://schemas.microsoft.com/office/drawing/2014/main" id="{272567F3-FF03-43DF-8DC7-5E67C1D70268}"/>
                </a:ext>
              </a:extLst>
            </p:cNvPr>
            <p:cNvSpPr/>
            <p:nvPr/>
          </p:nvSpPr>
          <p:spPr>
            <a:xfrm>
              <a:off x="8515766" y="4832909"/>
              <a:ext cx="30148" cy="60297"/>
            </a:xfrm>
            <a:custGeom>
              <a:avLst/>
              <a:gdLst>
                <a:gd name="connsiteX0" fmla="*/ 16669 w 19050"/>
                <a:gd name="connsiteY0" fmla="*/ 30956 h 38100"/>
                <a:gd name="connsiteX1" fmla="*/ 16669 w 19050"/>
                <a:gd name="connsiteY1" fmla="*/ 7144 h 38100"/>
                <a:gd name="connsiteX2" fmla="*/ 7144 w 19050"/>
                <a:gd name="connsiteY2" fmla="*/ 7144 h 38100"/>
                <a:gd name="connsiteX3" fmla="*/ 7144 w 19050"/>
                <a:gd name="connsiteY3" fmla="*/ 30956 h 38100"/>
                <a:gd name="connsiteX4" fmla="*/ 16669 w 19050"/>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6669" y="30956"/>
                  </a:moveTo>
                  <a:lnTo>
                    <a:pt x="16669" y="7144"/>
                  </a:lnTo>
                  <a:lnTo>
                    <a:pt x="7144" y="7144"/>
                  </a:lnTo>
                  <a:lnTo>
                    <a:pt x="7144" y="30956"/>
                  </a:lnTo>
                  <a:lnTo>
                    <a:pt x="16669" y="30956"/>
                  </a:lnTo>
                  <a:close/>
                </a:path>
              </a:pathLst>
            </a:custGeom>
            <a:solidFill>
              <a:srgbClr val="808080"/>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2" name="Freihandform: Form 81">
              <a:extLst>
                <a:ext uri="{FF2B5EF4-FFF2-40B4-BE49-F238E27FC236}">
                  <a16:creationId xmlns:a16="http://schemas.microsoft.com/office/drawing/2014/main" id="{29E46CD4-6FAE-4186-8D2F-F53099806C75}"/>
                </a:ext>
              </a:extLst>
            </p:cNvPr>
            <p:cNvSpPr/>
            <p:nvPr/>
          </p:nvSpPr>
          <p:spPr>
            <a:xfrm>
              <a:off x="8525831" y="4842974"/>
              <a:ext cx="15074" cy="30148"/>
            </a:xfrm>
            <a:custGeom>
              <a:avLst/>
              <a:gdLst>
                <a:gd name="connsiteX0" fmla="*/ 10309 w 9525"/>
                <a:gd name="connsiteY0" fmla="*/ 24596 h 19050"/>
                <a:gd name="connsiteX1" fmla="*/ 10309 w 9525"/>
                <a:gd name="connsiteY1" fmla="*/ 784 h 19050"/>
                <a:gd name="connsiteX2" fmla="*/ 784 w 9525"/>
                <a:gd name="connsiteY2" fmla="*/ 784 h 19050"/>
                <a:gd name="connsiteX3" fmla="*/ 784 w 9525"/>
                <a:gd name="connsiteY3" fmla="*/ 24596 h 19050"/>
                <a:gd name="connsiteX4" fmla="*/ 10309 w 9525"/>
                <a:gd name="connsiteY4" fmla="*/ 2459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10309" y="24596"/>
                  </a:moveTo>
                  <a:lnTo>
                    <a:pt x="10309" y="784"/>
                  </a:lnTo>
                  <a:lnTo>
                    <a:pt x="784" y="784"/>
                  </a:lnTo>
                  <a:lnTo>
                    <a:pt x="784" y="24596"/>
                  </a:lnTo>
                  <a:lnTo>
                    <a:pt x="10309" y="24596"/>
                  </a:lnTo>
                  <a:close/>
                </a:path>
              </a:pathLst>
            </a:custGeom>
            <a:noFill/>
            <a:ln w="1045" cap="rnd">
              <a:solidFill>
                <a:srgbClr val="FFFFFF"/>
              </a:solidFill>
              <a:prstDash val="solid"/>
              <a:round/>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3" name="Freihandform: Form 82">
              <a:extLst>
                <a:ext uri="{FF2B5EF4-FFF2-40B4-BE49-F238E27FC236}">
                  <a16:creationId xmlns:a16="http://schemas.microsoft.com/office/drawing/2014/main" id="{F38F24C4-AA7E-40AF-A459-11DDEFD9A18E}"/>
                </a:ext>
              </a:extLst>
            </p:cNvPr>
            <p:cNvSpPr/>
            <p:nvPr/>
          </p:nvSpPr>
          <p:spPr>
            <a:xfrm>
              <a:off x="8512751" y="2823515"/>
              <a:ext cx="30148" cy="1944574"/>
            </a:xfrm>
            <a:custGeom>
              <a:avLst/>
              <a:gdLst>
                <a:gd name="connsiteX0" fmla="*/ 16669 w 19050"/>
                <a:gd name="connsiteY0" fmla="*/ 55721 h 1228725"/>
                <a:gd name="connsiteX1" fmla="*/ 16669 w 19050"/>
                <a:gd name="connsiteY1" fmla="*/ 7144 h 1228725"/>
                <a:gd name="connsiteX2" fmla="*/ 7144 w 19050"/>
                <a:gd name="connsiteY2" fmla="*/ 7144 h 1228725"/>
                <a:gd name="connsiteX3" fmla="*/ 7144 w 19050"/>
                <a:gd name="connsiteY3" fmla="*/ 55721 h 1228725"/>
                <a:gd name="connsiteX4" fmla="*/ 16669 w 19050"/>
                <a:gd name="connsiteY4" fmla="*/ 55721 h 1228725"/>
                <a:gd name="connsiteX5" fmla="*/ 16669 w 19050"/>
                <a:gd name="connsiteY5" fmla="*/ 55721 h 1228725"/>
                <a:gd name="connsiteX6" fmla="*/ 16669 w 19050"/>
                <a:gd name="connsiteY6" fmla="*/ 154781 h 1228725"/>
                <a:gd name="connsiteX7" fmla="*/ 16669 w 19050"/>
                <a:gd name="connsiteY7" fmla="*/ 106204 h 1228725"/>
                <a:gd name="connsiteX8" fmla="*/ 7144 w 19050"/>
                <a:gd name="connsiteY8" fmla="*/ 106204 h 1228725"/>
                <a:gd name="connsiteX9" fmla="*/ 7144 w 19050"/>
                <a:gd name="connsiteY9" fmla="*/ 154781 h 1228725"/>
                <a:gd name="connsiteX10" fmla="*/ 16669 w 19050"/>
                <a:gd name="connsiteY10" fmla="*/ 154781 h 1228725"/>
                <a:gd name="connsiteX11" fmla="*/ 16669 w 19050"/>
                <a:gd name="connsiteY11" fmla="*/ 154781 h 1228725"/>
                <a:gd name="connsiteX12" fmla="*/ 16669 w 19050"/>
                <a:gd name="connsiteY12" fmla="*/ 251936 h 1228725"/>
                <a:gd name="connsiteX13" fmla="*/ 16669 w 19050"/>
                <a:gd name="connsiteY13" fmla="*/ 203359 h 1228725"/>
                <a:gd name="connsiteX14" fmla="*/ 7144 w 19050"/>
                <a:gd name="connsiteY14" fmla="*/ 203359 h 1228725"/>
                <a:gd name="connsiteX15" fmla="*/ 7144 w 19050"/>
                <a:gd name="connsiteY15" fmla="*/ 251936 h 1228725"/>
                <a:gd name="connsiteX16" fmla="*/ 16669 w 19050"/>
                <a:gd name="connsiteY16" fmla="*/ 251936 h 1228725"/>
                <a:gd name="connsiteX17" fmla="*/ 16669 w 19050"/>
                <a:gd name="connsiteY17" fmla="*/ 251936 h 1228725"/>
                <a:gd name="connsiteX18" fmla="*/ 17621 w 19050"/>
                <a:gd name="connsiteY18" fmla="*/ 349091 h 1228725"/>
                <a:gd name="connsiteX19" fmla="*/ 17621 w 19050"/>
                <a:gd name="connsiteY19" fmla="*/ 300514 h 1228725"/>
                <a:gd name="connsiteX20" fmla="*/ 8096 w 19050"/>
                <a:gd name="connsiteY20" fmla="*/ 300514 h 1228725"/>
                <a:gd name="connsiteX21" fmla="*/ 8096 w 19050"/>
                <a:gd name="connsiteY21" fmla="*/ 349091 h 1228725"/>
                <a:gd name="connsiteX22" fmla="*/ 17621 w 19050"/>
                <a:gd name="connsiteY22" fmla="*/ 349091 h 1228725"/>
                <a:gd name="connsiteX23" fmla="*/ 17621 w 19050"/>
                <a:gd name="connsiteY23" fmla="*/ 349091 h 1228725"/>
                <a:gd name="connsiteX24" fmla="*/ 17621 w 19050"/>
                <a:gd name="connsiteY24" fmla="*/ 447199 h 1228725"/>
                <a:gd name="connsiteX25" fmla="*/ 17621 w 19050"/>
                <a:gd name="connsiteY25" fmla="*/ 398621 h 1228725"/>
                <a:gd name="connsiteX26" fmla="*/ 8096 w 19050"/>
                <a:gd name="connsiteY26" fmla="*/ 398621 h 1228725"/>
                <a:gd name="connsiteX27" fmla="*/ 8096 w 19050"/>
                <a:gd name="connsiteY27" fmla="*/ 447199 h 1228725"/>
                <a:gd name="connsiteX28" fmla="*/ 17621 w 19050"/>
                <a:gd name="connsiteY28" fmla="*/ 447199 h 1228725"/>
                <a:gd name="connsiteX29" fmla="*/ 17621 w 19050"/>
                <a:gd name="connsiteY29" fmla="*/ 447199 h 1228725"/>
                <a:gd name="connsiteX30" fmla="*/ 17621 w 19050"/>
                <a:gd name="connsiteY30" fmla="*/ 544354 h 1228725"/>
                <a:gd name="connsiteX31" fmla="*/ 17621 w 19050"/>
                <a:gd name="connsiteY31" fmla="*/ 495776 h 1228725"/>
                <a:gd name="connsiteX32" fmla="*/ 8096 w 19050"/>
                <a:gd name="connsiteY32" fmla="*/ 495776 h 1228725"/>
                <a:gd name="connsiteX33" fmla="*/ 8096 w 19050"/>
                <a:gd name="connsiteY33" fmla="*/ 544354 h 1228725"/>
                <a:gd name="connsiteX34" fmla="*/ 17621 w 19050"/>
                <a:gd name="connsiteY34" fmla="*/ 544354 h 1228725"/>
                <a:gd name="connsiteX35" fmla="*/ 17621 w 19050"/>
                <a:gd name="connsiteY35" fmla="*/ 544354 h 1228725"/>
                <a:gd name="connsiteX36" fmla="*/ 17621 w 19050"/>
                <a:gd name="connsiteY36" fmla="*/ 642461 h 1228725"/>
                <a:gd name="connsiteX37" fmla="*/ 17621 w 19050"/>
                <a:gd name="connsiteY37" fmla="*/ 592931 h 1228725"/>
                <a:gd name="connsiteX38" fmla="*/ 8096 w 19050"/>
                <a:gd name="connsiteY38" fmla="*/ 592931 h 1228725"/>
                <a:gd name="connsiteX39" fmla="*/ 8096 w 19050"/>
                <a:gd name="connsiteY39" fmla="*/ 642461 h 1228725"/>
                <a:gd name="connsiteX40" fmla="*/ 17621 w 19050"/>
                <a:gd name="connsiteY40" fmla="*/ 642461 h 1228725"/>
                <a:gd name="connsiteX41" fmla="*/ 17621 w 19050"/>
                <a:gd name="connsiteY41" fmla="*/ 642461 h 1228725"/>
                <a:gd name="connsiteX42" fmla="*/ 17621 w 19050"/>
                <a:gd name="connsiteY42" fmla="*/ 740569 h 1228725"/>
                <a:gd name="connsiteX43" fmla="*/ 17621 w 19050"/>
                <a:gd name="connsiteY43" fmla="*/ 691991 h 1228725"/>
                <a:gd name="connsiteX44" fmla="*/ 8096 w 19050"/>
                <a:gd name="connsiteY44" fmla="*/ 691991 h 1228725"/>
                <a:gd name="connsiteX45" fmla="*/ 8096 w 19050"/>
                <a:gd name="connsiteY45" fmla="*/ 740569 h 1228725"/>
                <a:gd name="connsiteX46" fmla="*/ 17621 w 19050"/>
                <a:gd name="connsiteY46" fmla="*/ 740569 h 1228725"/>
                <a:gd name="connsiteX47" fmla="*/ 17621 w 19050"/>
                <a:gd name="connsiteY47" fmla="*/ 740569 h 1228725"/>
                <a:gd name="connsiteX48" fmla="*/ 17621 w 19050"/>
                <a:gd name="connsiteY48" fmla="*/ 837724 h 1228725"/>
                <a:gd name="connsiteX49" fmla="*/ 17621 w 19050"/>
                <a:gd name="connsiteY49" fmla="*/ 789146 h 1228725"/>
                <a:gd name="connsiteX50" fmla="*/ 8096 w 19050"/>
                <a:gd name="connsiteY50" fmla="*/ 789146 h 1228725"/>
                <a:gd name="connsiteX51" fmla="*/ 8096 w 19050"/>
                <a:gd name="connsiteY51" fmla="*/ 837724 h 1228725"/>
                <a:gd name="connsiteX52" fmla="*/ 17621 w 19050"/>
                <a:gd name="connsiteY52" fmla="*/ 837724 h 1228725"/>
                <a:gd name="connsiteX53" fmla="*/ 17621 w 19050"/>
                <a:gd name="connsiteY53" fmla="*/ 837724 h 1228725"/>
                <a:gd name="connsiteX54" fmla="*/ 17621 w 19050"/>
                <a:gd name="connsiteY54" fmla="*/ 935831 h 1228725"/>
                <a:gd name="connsiteX55" fmla="*/ 17621 w 19050"/>
                <a:gd name="connsiteY55" fmla="*/ 887254 h 1228725"/>
                <a:gd name="connsiteX56" fmla="*/ 8096 w 19050"/>
                <a:gd name="connsiteY56" fmla="*/ 887254 h 1228725"/>
                <a:gd name="connsiteX57" fmla="*/ 8096 w 19050"/>
                <a:gd name="connsiteY57" fmla="*/ 935831 h 1228725"/>
                <a:gd name="connsiteX58" fmla="*/ 17621 w 19050"/>
                <a:gd name="connsiteY58" fmla="*/ 935831 h 1228725"/>
                <a:gd name="connsiteX59" fmla="*/ 17621 w 19050"/>
                <a:gd name="connsiteY59" fmla="*/ 935831 h 1228725"/>
                <a:gd name="connsiteX60" fmla="*/ 18574 w 19050"/>
                <a:gd name="connsiteY60" fmla="*/ 1032986 h 1228725"/>
                <a:gd name="connsiteX61" fmla="*/ 18574 w 19050"/>
                <a:gd name="connsiteY61" fmla="*/ 984409 h 1228725"/>
                <a:gd name="connsiteX62" fmla="*/ 9049 w 19050"/>
                <a:gd name="connsiteY62" fmla="*/ 984409 h 1228725"/>
                <a:gd name="connsiteX63" fmla="*/ 9049 w 19050"/>
                <a:gd name="connsiteY63" fmla="*/ 1032986 h 1228725"/>
                <a:gd name="connsiteX64" fmla="*/ 18574 w 19050"/>
                <a:gd name="connsiteY64" fmla="*/ 1032986 h 1228725"/>
                <a:gd name="connsiteX65" fmla="*/ 18574 w 19050"/>
                <a:gd name="connsiteY65" fmla="*/ 1032986 h 1228725"/>
                <a:gd name="connsiteX66" fmla="*/ 18574 w 19050"/>
                <a:gd name="connsiteY66" fmla="*/ 1130141 h 1228725"/>
                <a:gd name="connsiteX67" fmla="*/ 18574 w 19050"/>
                <a:gd name="connsiteY67" fmla="*/ 1081564 h 1228725"/>
                <a:gd name="connsiteX68" fmla="*/ 9049 w 19050"/>
                <a:gd name="connsiteY68" fmla="*/ 1081564 h 1228725"/>
                <a:gd name="connsiteX69" fmla="*/ 9049 w 19050"/>
                <a:gd name="connsiteY69" fmla="*/ 1130141 h 1228725"/>
                <a:gd name="connsiteX70" fmla="*/ 18574 w 19050"/>
                <a:gd name="connsiteY70" fmla="*/ 1130141 h 1228725"/>
                <a:gd name="connsiteX71" fmla="*/ 18574 w 19050"/>
                <a:gd name="connsiteY71" fmla="*/ 1130141 h 1228725"/>
                <a:gd name="connsiteX72" fmla="*/ 18574 w 19050"/>
                <a:gd name="connsiteY72" fmla="*/ 1228249 h 1228725"/>
                <a:gd name="connsiteX73" fmla="*/ 18574 w 19050"/>
                <a:gd name="connsiteY73" fmla="*/ 1179671 h 1228725"/>
                <a:gd name="connsiteX74" fmla="*/ 9049 w 19050"/>
                <a:gd name="connsiteY74" fmla="*/ 1179671 h 1228725"/>
                <a:gd name="connsiteX75" fmla="*/ 9049 w 19050"/>
                <a:gd name="connsiteY75" fmla="*/ 1228249 h 1228725"/>
                <a:gd name="connsiteX76" fmla="*/ 18574 w 19050"/>
                <a:gd name="connsiteY76" fmla="*/ 1228249 h 1228725"/>
                <a:gd name="connsiteX77" fmla="*/ 18574 w 19050"/>
                <a:gd name="connsiteY77" fmla="*/ 1228249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50" h="1228725">
                  <a:moveTo>
                    <a:pt x="16669" y="55721"/>
                  </a:moveTo>
                  <a:lnTo>
                    <a:pt x="16669" y="7144"/>
                  </a:lnTo>
                  <a:lnTo>
                    <a:pt x="7144" y="7144"/>
                  </a:lnTo>
                  <a:lnTo>
                    <a:pt x="7144" y="55721"/>
                  </a:lnTo>
                  <a:lnTo>
                    <a:pt x="16669" y="55721"/>
                  </a:lnTo>
                  <a:lnTo>
                    <a:pt x="16669" y="55721"/>
                  </a:lnTo>
                  <a:close/>
                  <a:moveTo>
                    <a:pt x="16669" y="154781"/>
                  </a:moveTo>
                  <a:lnTo>
                    <a:pt x="16669" y="106204"/>
                  </a:lnTo>
                  <a:lnTo>
                    <a:pt x="7144" y="106204"/>
                  </a:lnTo>
                  <a:lnTo>
                    <a:pt x="7144" y="154781"/>
                  </a:lnTo>
                  <a:lnTo>
                    <a:pt x="16669" y="154781"/>
                  </a:lnTo>
                  <a:lnTo>
                    <a:pt x="16669" y="154781"/>
                  </a:lnTo>
                  <a:close/>
                  <a:moveTo>
                    <a:pt x="16669" y="251936"/>
                  </a:moveTo>
                  <a:lnTo>
                    <a:pt x="16669" y="203359"/>
                  </a:lnTo>
                  <a:lnTo>
                    <a:pt x="7144" y="203359"/>
                  </a:lnTo>
                  <a:lnTo>
                    <a:pt x="7144" y="251936"/>
                  </a:lnTo>
                  <a:lnTo>
                    <a:pt x="16669" y="251936"/>
                  </a:lnTo>
                  <a:lnTo>
                    <a:pt x="16669" y="251936"/>
                  </a:lnTo>
                  <a:close/>
                  <a:moveTo>
                    <a:pt x="17621" y="349091"/>
                  </a:moveTo>
                  <a:lnTo>
                    <a:pt x="17621" y="300514"/>
                  </a:lnTo>
                  <a:lnTo>
                    <a:pt x="8096" y="300514"/>
                  </a:lnTo>
                  <a:lnTo>
                    <a:pt x="8096" y="349091"/>
                  </a:lnTo>
                  <a:lnTo>
                    <a:pt x="17621" y="349091"/>
                  </a:lnTo>
                  <a:lnTo>
                    <a:pt x="17621" y="349091"/>
                  </a:lnTo>
                  <a:close/>
                  <a:moveTo>
                    <a:pt x="17621" y="447199"/>
                  </a:moveTo>
                  <a:lnTo>
                    <a:pt x="17621" y="398621"/>
                  </a:lnTo>
                  <a:lnTo>
                    <a:pt x="8096" y="398621"/>
                  </a:lnTo>
                  <a:lnTo>
                    <a:pt x="8096" y="447199"/>
                  </a:lnTo>
                  <a:lnTo>
                    <a:pt x="17621" y="447199"/>
                  </a:lnTo>
                  <a:lnTo>
                    <a:pt x="17621" y="447199"/>
                  </a:lnTo>
                  <a:close/>
                  <a:moveTo>
                    <a:pt x="17621" y="544354"/>
                  </a:moveTo>
                  <a:lnTo>
                    <a:pt x="17621" y="495776"/>
                  </a:lnTo>
                  <a:lnTo>
                    <a:pt x="8096" y="495776"/>
                  </a:lnTo>
                  <a:lnTo>
                    <a:pt x="8096" y="544354"/>
                  </a:lnTo>
                  <a:lnTo>
                    <a:pt x="17621" y="544354"/>
                  </a:lnTo>
                  <a:lnTo>
                    <a:pt x="17621" y="544354"/>
                  </a:lnTo>
                  <a:close/>
                  <a:moveTo>
                    <a:pt x="17621" y="642461"/>
                  </a:moveTo>
                  <a:lnTo>
                    <a:pt x="17621" y="592931"/>
                  </a:lnTo>
                  <a:lnTo>
                    <a:pt x="8096" y="592931"/>
                  </a:lnTo>
                  <a:lnTo>
                    <a:pt x="8096" y="642461"/>
                  </a:lnTo>
                  <a:lnTo>
                    <a:pt x="17621" y="642461"/>
                  </a:lnTo>
                  <a:lnTo>
                    <a:pt x="17621" y="642461"/>
                  </a:lnTo>
                  <a:close/>
                  <a:moveTo>
                    <a:pt x="17621" y="740569"/>
                  </a:moveTo>
                  <a:lnTo>
                    <a:pt x="17621" y="691991"/>
                  </a:lnTo>
                  <a:lnTo>
                    <a:pt x="8096" y="691991"/>
                  </a:lnTo>
                  <a:lnTo>
                    <a:pt x="8096" y="740569"/>
                  </a:lnTo>
                  <a:lnTo>
                    <a:pt x="17621" y="740569"/>
                  </a:lnTo>
                  <a:lnTo>
                    <a:pt x="17621" y="740569"/>
                  </a:lnTo>
                  <a:close/>
                  <a:moveTo>
                    <a:pt x="17621" y="837724"/>
                  </a:moveTo>
                  <a:lnTo>
                    <a:pt x="17621" y="789146"/>
                  </a:lnTo>
                  <a:lnTo>
                    <a:pt x="8096" y="789146"/>
                  </a:lnTo>
                  <a:lnTo>
                    <a:pt x="8096" y="837724"/>
                  </a:lnTo>
                  <a:lnTo>
                    <a:pt x="17621" y="837724"/>
                  </a:lnTo>
                  <a:lnTo>
                    <a:pt x="17621" y="837724"/>
                  </a:lnTo>
                  <a:close/>
                  <a:moveTo>
                    <a:pt x="17621" y="935831"/>
                  </a:moveTo>
                  <a:lnTo>
                    <a:pt x="17621" y="887254"/>
                  </a:lnTo>
                  <a:lnTo>
                    <a:pt x="8096" y="887254"/>
                  </a:lnTo>
                  <a:lnTo>
                    <a:pt x="8096" y="935831"/>
                  </a:lnTo>
                  <a:lnTo>
                    <a:pt x="17621" y="935831"/>
                  </a:lnTo>
                  <a:lnTo>
                    <a:pt x="17621" y="935831"/>
                  </a:lnTo>
                  <a:close/>
                  <a:moveTo>
                    <a:pt x="18574" y="1032986"/>
                  </a:moveTo>
                  <a:lnTo>
                    <a:pt x="18574" y="984409"/>
                  </a:lnTo>
                  <a:lnTo>
                    <a:pt x="9049" y="984409"/>
                  </a:lnTo>
                  <a:lnTo>
                    <a:pt x="9049" y="1032986"/>
                  </a:lnTo>
                  <a:lnTo>
                    <a:pt x="18574" y="1032986"/>
                  </a:lnTo>
                  <a:lnTo>
                    <a:pt x="18574" y="1032986"/>
                  </a:lnTo>
                  <a:close/>
                  <a:moveTo>
                    <a:pt x="18574" y="1130141"/>
                  </a:moveTo>
                  <a:lnTo>
                    <a:pt x="18574" y="1081564"/>
                  </a:lnTo>
                  <a:lnTo>
                    <a:pt x="9049" y="1081564"/>
                  </a:lnTo>
                  <a:lnTo>
                    <a:pt x="9049" y="1130141"/>
                  </a:lnTo>
                  <a:lnTo>
                    <a:pt x="18574" y="1130141"/>
                  </a:lnTo>
                  <a:lnTo>
                    <a:pt x="18574" y="1130141"/>
                  </a:lnTo>
                  <a:close/>
                  <a:moveTo>
                    <a:pt x="18574" y="1228249"/>
                  </a:moveTo>
                  <a:lnTo>
                    <a:pt x="18574" y="1179671"/>
                  </a:lnTo>
                  <a:lnTo>
                    <a:pt x="9049" y="1179671"/>
                  </a:lnTo>
                  <a:lnTo>
                    <a:pt x="9049" y="1228249"/>
                  </a:lnTo>
                  <a:lnTo>
                    <a:pt x="18574" y="1228249"/>
                  </a:lnTo>
                  <a:lnTo>
                    <a:pt x="18574" y="1228249"/>
                  </a:lnTo>
                  <a:close/>
                </a:path>
              </a:pathLst>
            </a:custGeom>
            <a:solidFill>
              <a:srgbClr val="808080"/>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4" name="Freihandform: Form 83">
              <a:extLst>
                <a:ext uri="{FF2B5EF4-FFF2-40B4-BE49-F238E27FC236}">
                  <a16:creationId xmlns:a16="http://schemas.microsoft.com/office/drawing/2014/main" id="{42E67770-8179-4D61-97F6-AEB40CCA2694}"/>
                </a:ext>
              </a:extLst>
            </p:cNvPr>
            <p:cNvSpPr/>
            <p:nvPr/>
          </p:nvSpPr>
          <p:spPr>
            <a:xfrm>
              <a:off x="8512751" y="2710459"/>
              <a:ext cx="30148" cy="45223"/>
            </a:xfrm>
            <a:custGeom>
              <a:avLst/>
              <a:gdLst>
                <a:gd name="connsiteX0" fmla="*/ 16669 w 19050"/>
                <a:gd name="connsiteY0" fmla="*/ 30004 h 28575"/>
                <a:gd name="connsiteX1" fmla="*/ 16669 w 19050"/>
                <a:gd name="connsiteY1" fmla="*/ 7144 h 28575"/>
                <a:gd name="connsiteX2" fmla="*/ 7144 w 19050"/>
                <a:gd name="connsiteY2" fmla="*/ 7144 h 28575"/>
                <a:gd name="connsiteX3" fmla="*/ 7144 w 19050"/>
                <a:gd name="connsiteY3" fmla="*/ 30004 h 28575"/>
                <a:gd name="connsiteX4" fmla="*/ 16669 w 19050"/>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5">
                  <a:moveTo>
                    <a:pt x="16669" y="30004"/>
                  </a:moveTo>
                  <a:lnTo>
                    <a:pt x="16669" y="7144"/>
                  </a:lnTo>
                  <a:lnTo>
                    <a:pt x="7144" y="7144"/>
                  </a:lnTo>
                  <a:lnTo>
                    <a:pt x="7144" y="30004"/>
                  </a:lnTo>
                  <a:lnTo>
                    <a:pt x="16669" y="30004"/>
                  </a:lnTo>
                  <a:close/>
                </a:path>
              </a:pathLst>
            </a:custGeom>
            <a:solidFill>
              <a:srgbClr val="808080"/>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5" name="Freihandform: Form 84">
              <a:extLst>
                <a:ext uri="{FF2B5EF4-FFF2-40B4-BE49-F238E27FC236}">
                  <a16:creationId xmlns:a16="http://schemas.microsoft.com/office/drawing/2014/main" id="{5037F184-E2A0-41E4-8634-F9BD2FC553E6}"/>
                </a:ext>
              </a:extLst>
            </p:cNvPr>
            <p:cNvSpPr/>
            <p:nvPr/>
          </p:nvSpPr>
          <p:spPr>
            <a:xfrm>
              <a:off x="6424850" y="2695261"/>
              <a:ext cx="15074" cy="15074"/>
            </a:xfrm>
            <a:custGeom>
              <a:avLst/>
              <a:gdLst/>
              <a:ahLst/>
              <a:cxnLst/>
              <a:rect l="l" t="t" r="r" b="b"/>
              <a:pathLst>
                <a:path w="9525" h="9525"/>
              </a:pathLst>
            </a:custGeom>
            <a:noFill/>
            <a:ln w="8358" cap="flat">
              <a:solidFill>
                <a:srgbClr val="808080"/>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6" name="Freihandform: Form 85">
              <a:extLst>
                <a:ext uri="{FF2B5EF4-FFF2-40B4-BE49-F238E27FC236}">
                  <a16:creationId xmlns:a16="http://schemas.microsoft.com/office/drawing/2014/main" id="{B27945FE-57EB-4A46-A347-47FD10E770E3}"/>
                </a:ext>
              </a:extLst>
            </p:cNvPr>
            <p:cNvSpPr/>
            <p:nvPr/>
          </p:nvSpPr>
          <p:spPr>
            <a:xfrm>
              <a:off x="6491677" y="4277046"/>
              <a:ext cx="60297" cy="45223"/>
            </a:xfrm>
            <a:custGeom>
              <a:avLst/>
              <a:gdLst>
                <a:gd name="connsiteX0" fmla="*/ 10716 w 38100"/>
                <a:gd name="connsiteY0" fmla="*/ 18336 h 28575"/>
                <a:gd name="connsiteX1" fmla="*/ 27861 w 38100"/>
                <a:gd name="connsiteY1" fmla="*/ 10716 h 28575"/>
              </a:gdLst>
              <a:ahLst/>
              <a:cxnLst>
                <a:cxn ang="0">
                  <a:pos x="connsiteX0" y="connsiteY0"/>
                </a:cxn>
                <a:cxn ang="0">
                  <a:pos x="connsiteX1" y="connsiteY1"/>
                </a:cxn>
              </a:cxnLst>
              <a:rect l="l" t="t" r="r" b="b"/>
              <a:pathLst>
                <a:path w="38100" h="28575">
                  <a:moveTo>
                    <a:pt x="10716" y="18336"/>
                  </a:moveTo>
                  <a:cubicBezTo>
                    <a:pt x="10716" y="18336"/>
                    <a:pt x="16431" y="15478"/>
                    <a:pt x="27861" y="10716"/>
                  </a:cubicBezTo>
                </a:path>
              </a:pathLst>
            </a:custGeom>
            <a:noFill/>
            <a:ln w="14288" cap="flat">
              <a:solidFill>
                <a:srgbClr val="7FB0C8"/>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7" name="Freihandform: Form 86">
              <a:extLst>
                <a:ext uri="{FF2B5EF4-FFF2-40B4-BE49-F238E27FC236}">
                  <a16:creationId xmlns:a16="http://schemas.microsoft.com/office/drawing/2014/main" id="{A39C95ED-673A-49FD-9615-242F3C89BE8E}"/>
                </a:ext>
              </a:extLst>
            </p:cNvPr>
            <p:cNvSpPr/>
            <p:nvPr/>
          </p:nvSpPr>
          <p:spPr>
            <a:xfrm>
              <a:off x="6574584" y="3583841"/>
              <a:ext cx="1914425" cy="693414"/>
            </a:xfrm>
            <a:custGeom>
              <a:avLst/>
              <a:gdLst>
                <a:gd name="connsiteX0" fmla="*/ 10716 w 1209675"/>
                <a:gd name="connsiteY0" fmla="*/ 434447 h 438150"/>
                <a:gd name="connsiteX1" fmla="*/ 802243 w 1209675"/>
                <a:gd name="connsiteY1" fmla="*/ 90594 h 438150"/>
                <a:gd name="connsiteX2" fmla="*/ 1205151 w 1209675"/>
                <a:gd name="connsiteY2" fmla="*/ 14394 h 438150"/>
              </a:gdLst>
              <a:ahLst/>
              <a:cxnLst>
                <a:cxn ang="0">
                  <a:pos x="connsiteX0" y="connsiteY0"/>
                </a:cxn>
                <a:cxn ang="0">
                  <a:pos x="connsiteX1" y="connsiteY1"/>
                </a:cxn>
                <a:cxn ang="0">
                  <a:pos x="connsiteX2" y="connsiteY2"/>
                </a:cxn>
              </a:cxnLst>
              <a:rect l="l" t="t" r="r" b="b"/>
              <a:pathLst>
                <a:path w="1209675" h="438150">
                  <a:moveTo>
                    <a:pt x="10716" y="434447"/>
                  </a:moveTo>
                  <a:cubicBezTo>
                    <a:pt x="178356" y="362057"/>
                    <a:pt x="694611" y="141077"/>
                    <a:pt x="802243" y="90594"/>
                  </a:cubicBezTo>
                  <a:cubicBezTo>
                    <a:pt x="889873" y="48684"/>
                    <a:pt x="1109901" y="-3703"/>
                    <a:pt x="1205151" y="14394"/>
                  </a:cubicBezTo>
                </a:path>
              </a:pathLst>
            </a:custGeom>
            <a:noFill/>
            <a:ln w="15875" cap="flat">
              <a:solidFill>
                <a:srgbClr val="7FB0C8"/>
              </a:solidFill>
              <a:custDash>
                <a:ds d="300008" sp="300008"/>
              </a:custDash>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8" name="Freihandform: Form 87">
              <a:extLst>
                <a:ext uri="{FF2B5EF4-FFF2-40B4-BE49-F238E27FC236}">
                  <a16:creationId xmlns:a16="http://schemas.microsoft.com/office/drawing/2014/main" id="{3CBB06FD-C02D-4F46-A179-52F9E7870B61}"/>
                </a:ext>
              </a:extLst>
            </p:cNvPr>
            <p:cNvSpPr/>
            <p:nvPr/>
          </p:nvSpPr>
          <p:spPr>
            <a:xfrm>
              <a:off x="8493532" y="3597199"/>
              <a:ext cx="60297" cy="75371"/>
            </a:xfrm>
            <a:custGeom>
              <a:avLst/>
              <a:gdLst>
                <a:gd name="connsiteX0" fmla="*/ 10716 w 38100"/>
                <a:gd name="connsiteY0" fmla="*/ 10716 h 47625"/>
                <a:gd name="connsiteX1" fmla="*/ 26908 w 38100"/>
                <a:gd name="connsiteY1" fmla="*/ 20241 h 47625"/>
                <a:gd name="connsiteX2" fmla="*/ 27861 w 38100"/>
                <a:gd name="connsiteY2" fmla="*/ 39291 h 47625"/>
              </a:gdLst>
              <a:ahLst/>
              <a:cxnLst>
                <a:cxn ang="0">
                  <a:pos x="connsiteX0" y="connsiteY0"/>
                </a:cxn>
                <a:cxn ang="0">
                  <a:pos x="connsiteX1" y="connsiteY1"/>
                </a:cxn>
                <a:cxn ang="0">
                  <a:pos x="connsiteX2" y="connsiteY2"/>
                </a:cxn>
              </a:cxnLst>
              <a:rect l="l" t="t" r="r" b="b"/>
              <a:pathLst>
                <a:path w="38100" h="47625">
                  <a:moveTo>
                    <a:pt x="10716" y="10716"/>
                  </a:moveTo>
                  <a:cubicBezTo>
                    <a:pt x="17383" y="13573"/>
                    <a:pt x="23098" y="16431"/>
                    <a:pt x="26908" y="20241"/>
                  </a:cubicBezTo>
                  <a:cubicBezTo>
                    <a:pt x="26908" y="26908"/>
                    <a:pt x="26908" y="32623"/>
                    <a:pt x="27861" y="39291"/>
                  </a:cubicBezTo>
                </a:path>
              </a:pathLst>
            </a:custGeom>
            <a:noFill/>
            <a:ln w="14288" cap="flat">
              <a:solidFill>
                <a:srgbClr val="7FB0C8"/>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89" name="Freihandform: Form 88">
              <a:extLst>
                <a:ext uri="{FF2B5EF4-FFF2-40B4-BE49-F238E27FC236}">
                  <a16:creationId xmlns:a16="http://schemas.microsoft.com/office/drawing/2014/main" id="{0E3D5C80-00C7-4B6C-9ECD-D1D382181432}"/>
                </a:ext>
              </a:extLst>
            </p:cNvPr>
            <p:cNvSpPr/>
            <p:nvPr/>
          </p:nvSpPr>
          <p:spPr>
            <a:xfrm>
              <a:off x="8522173" y="3701211"/>
              <a:ext cx="979824" cy="572820"/>
            </a:xfrm>
            <a:custGeom>
              <a:avLst/>
              <a:gdLst>
                <a:gd name="connsiteX0" fmla="*/ 10716 w 619125"/>
                <a:gd name="connsiteY0" fmla="*/ 10716 h 361950"/>
                <a:gd name="connsiteX1" fmla="*/ 13573 w 619125"/>
                <a:gd name="connsiteY1" fmla="*/ 344091 h 361950"/>
                <a:gd name="connsiteX2" fmla="*/ 118348 w 619125"/>
                <a:gd name="connsiteY2" fmla="*/ 353616 h 361950"/>
                <a:gd name="connsiteX3" fmla="*/ 617458 w 619125"/>
                <a:gd name="connsiteY3" fmla="*/ 284083 h 361950"/>
              </a:gdLst>
              <a:ahLst/>
              <a:cxnLst>
                <a:cxn ang="0">
                  <a:pos x="connsiteX0" y="connsiteY0"/>
                </a:cxn>
                <a:cxn ang="0">
                  <a:pos x="connsiteX1" y="connsiteY1"/>
                </a:cxn>
                <a:cxn ang="0">
                  <a:pos x="connsiteX2" y="connsiteY2"/>
                </a:cxn>
                <a:cxn ang="0">
                  <a:pos x="connsiteX3" y="connsiteY3"/>
                </a:cxn>
              </a:cxnLst>
              <a:rect l="l" t="t" r="r" b="b"/>
              <a:pathLst>
                <a:path w="619125" h="361950">
                  <a:moveTo>
                    <a:pt x="10716" y="10716"/>
                  </a:moveTo>
                  <a:cubicBezTo>
                    <a:pt x="13573" y="158353"/>
                    <a:pt x="13573" y="344091"/>
                    <a:pt x="13573" y="344091"/>
                  </a:cubicBezTo>
                  <a:cubicBezTo>
                    <a:pt x="13573" y="344091"/>
                    <a:pt x="22146" y="366951"/>
                    <a:pt x="118348" y="353616"/>
                  </a:cubicBezTo>
                  <a:cubicBezTo>
                    <a:pt x="172641" y="345996"/>
                    <a:pt x="425053" y="314563"/>
                    <a:pt x="617458" y="284083"/>
                  </a:cubicBezTo>
                </a:path>
              </a:pathLst>
            </a:custGeom>
            <a:noFill/>
            <a:ln w="15875" cap="flat">
              <a:solidFill>
                <a:srgbClr val="7FB0C8"/>
              </a:solidFill>
              <a:custDash>
                <a:ds d="292095" sp="292095"/>
              </a:custDash>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90" name="Freihandform: Form 89">
              <a:extLst>
                <a:ext uri="{FF2B5EF4-FFF2-40B4-BE49-F238E27FC236}">
                  <a16:creationId xmlns:a16="http://schemas.microsoft.com/office/drawing/2014/main" id="{FA6D4449-62A0-41FD-9633-6AD57B8201B0}"/>
                </a:ext>
              </a:extLst>
            </p:cNvPr>
            <p:cNvSpPr/>
            <p:nvPr/>
          </p:nvSpPr>
          <p:spPr>
            <a:xfrm>
              <a:off x="9511041" y="4123289"/>
              <a:ext cx="60297" cy="30148"/>
            </a:xfrm>
            <a:custGeom>
              <a:avLst/>
              <a:gdLst>
                <a:gd name="connsiteX0" fmla="*/ 10716 w 38100"/>
                <a:gd name="connsiteY0" fmla="*/ 13573 h 19050"/>
                <a:gd name="connsiteX1" fmla="*/ 29766 w 38100"/>
                <a:gd name="connsiteY1" fmla="*/ 10716 h 19050"/>
              </a:gdLst>
              <a:ahLst/>
              <a:cxnLst>
                <a:cxn ang="0">
                  <a:pos x="connsiteX0" y="connsiteY0"/>
                </a:cxn>
                <a:cxn ang="0">
                  <a:pos x="connsiteX1" y="connsiteY1"/>
                </a:cxn>
              </a:cxnLst>
              <a:rect l="l" t="t" r="r" b="b"/>
              <a:pathLst>
                <a:path w="38100" h="19050">
                  <a:moveTo>
                    <a:pt x="10716" y="13573"/>
                  </a:moveTo>
                  <a:cubicBezTo>
                    <a:pt x="17383" y="12621"/>
                    <a:pt x="23098" y="11668"/>
                    <a:pt x="29766" y="10716"/>
                  </a:cubicBezTo>
                </a:path>
              </a:pathLst>
            </a:custGeom>
            <a:noFill/>
            <a:ln w="14288" cap="flat">
              <a:solidFill>
                <a:srgbClr val="7FB0C8"/>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91" name="Freihandform: Form 90">
              <a:extLst>
                <a:ext uri="{FF2B5EF4-FFF2-40B4-BE49-F238E27FC236}">
                  <a16:creationId xmlns:a16="http://schemas.microsoft.com/office/drawing/2014/main" id="{A291E8B8-6873-497E-B6BA-4A5BD2E5B8FC}"/>
                </a:ext>
              </a:extLst>
            </p:cNvPr>
            <p:cNvSpPr/>
            <p:nvPr/>
          </p:nvSpPr>
          <p:spPr>
            <a:xfrm>
              <a:off x="9483531" y="4064123"/>
              <a:ext cx="211039" cy="165816"/>
            </a:xfrm>
            <a:custGeom>
              <a:avLst/>
              <a:gdLst>
                <a:gd name="connsiteX0" fmla="*/ 126206 w 133350"/>
                <a:gd name="connsiteY0" fmla="*/ 33814 h 104775"/>
                <a:gd name="connsiteX1" fmla="*/ 22384 w 133350"/>
                <a:gd name="connsiteY1" fmla="*/ 98584 h 104775"/>
                <a:gd name="connsiteX2" fmla="*/ 41434 w 133350"/>
                <a:gd name="connsiteY2" fmla="*/ 48101 h 104775"/>
                <a:gd name="connsiteX3" fmla="*/ 7144 w 133350"/>
                <a:gd name="connsiteY3" fmla="*/ 7144 h 104775"/>
              </a:gdLst>
              <a:ahLst/>
              <a:cxnLst>
                <a:cxn ang="0">
                  <a:pos x="connsiteX0" y="connsiteY0"/>
                </a:cxn>
                <a:cxn ang="0">
                  <a:pos x="connsiteX1" y="connsiteY1"/>
                </a:cxn>
                <a:cxn ang="0">
                  <a:pos x="connsiteX2" y="connsiteY2"/>
                </a:cxn>
                <a:cxn ang="0">
                  <a:pos x="connsiteX3" y="connsiteY3"/>
                </a:cxn>
              </a:cxnLst>
              <a:rect l="l" t="t" r="r" b="b"/>
              <a:pathLst>
                <a:path w="133350" h="104775">
                  <a:moveTo>
                    <a:pt x="126206" y="33814"/>
                  </a:moveTo>
                  <a:lnTo>
                    <a:pt x="22384" y="98584"/>
                  </a:lnTo>
                  <a:lnTo>
                    <a:pt x="41434" y="48101"/>
                  </a:lnTo>
                  <a:lnTo>
                    <a:pt x="7144" y="7144"/>
                  </a:lnTo>
                  <a:close/>
                </a:path>
              </a:pathLst>
            </a:custGeom>
            <a:solidFill>
              <a:srgbClr val="7FB0C8"/>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92" name="Freihandform: Form 91">
              <a:extLst>
                <a:ext uri="{FF2B5EF4-FFF2-40B4-BE49-F238E27FC236}">
                  <a16:creationId xmlns:a16="http://schemas.microsoft.com/office/drawing/2014/main" id="{6EE4F97D-45F8-4911-BF57-ABFA41499F22}"/>
                </a:ext>
              </a:extLst>
            </p:cNvPr>
            <p:cNvSpPr/>
            <p:nvPr/>
          </p:nvSpPr>
          <p:spPr>
            <a:xfrm>
              <a:off x="6470573" y="3799194"/>
              <a:ext cx="3060065" cy="753711"/>
            </a:xfrm>
            <a:custGeom>
              <a:avLst/>
              <a:gdLst>
                <a:gd name="connsiteX0" fmla="*/ 10716 w 1933575"/>
                <a:gd name="connsiteY0" fmla="*/ 325041 h 476250"/>
                <a:gd name="connsiteX1" fmla="*/ 744141 w 1933575"/>
                <a:gd name="connsiteY1" fmla="*/ 10716 h 476250"/>
                <a:gd name="connsiteX2" fmla="*/ 734616 w 1933575"/>
                <a:gd name="connsiteY2" fmla="*/ 467916 h 476250"/>
                <a:gd name="connsiteX3" fmla="*/ 1930956 w 1933575"/>
                <a:gd name="connsiteY3" fmla="*/ 306943 h 476250"/>
              </a:gdLst>
              <a:ahLst/>
              <a:cxnLst>
                <a:cxn ang="0">
                  <a:pos x="connsiteX0" y="connsiteY0"/>
                </a:cxn>
                <a:cxn ang="0">
                  <a:pos x="connsiteX1" y="connsiteY1"/>
                </a:cxn>
                <a:cxn ang="0">
                  <a:pos x="connsiteX2" y="connsiteY2"/>
                </a:cxn>
                <a:cxn ang="0">
                  <a:pos x="connsiteX3" y="connsiteY3"/>
                </a:cxn>
              </a:cxnLst>
              <a:rect l="l" t="t" r="r" b="b"/>
              <a:pathLst>
                <a:path w="1933575" h="476250">
                  <a:moveTo>
                    <a:pt x="10716" y="325041"/>
                  </a:moveTo>
                  <a:lnTo>
                    <a:pt x="744141" y="10716"/>
                  </a:lnTo>
                  <a:lnTo>
                    <a:pt x="734616" y="467916"/>
                  </a:lnTo>
                  <a:lnTo>
                    <a:pt x="1930956" y="306943"/>
                  </a:lnTo>
                </a:path>
              </a:pathLst>
            </a:custGeom>
            <a:noFill/>
            <a:ln w="15875" cap="flat">
              <a:solidFill>
                <a:srgbClr val="006192"/>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93" name="Freihandform: Form 92">
              <a:extLst>
                <a:ext uri="{FF2B5EF4-FFF2-40B4-BE49-F238E27FC236}">
                  <a16:creationId xmlns:a16="http://schemas.microsoft.com/office/drawing/2014/main" id="{3076C477-585B-4096-968D-E60EEFB60B0B}"/>
                </a:ext>
              </a:extLst>
            </p:cNvPr>
            <p:cNvSpPr/>
            <p:nvPr/>
          </p:nvSpPr>
          <p:spPr>
            <a:xfrm>
              <a:off x="9454891" y="4208836"/>
              <a:ext cx="195965" cy="165816"/>
            </a:xfrm>
            <a:custGeom>
              <a:avLst/>
              <a:gdLst>
                <a:gd name="connsiteX0" fmla="*/ 125254 w 123825"/>
                <a:gd name="connsiteY0" fmla="*/ 37624 h 104775"/>
                <a:gd name="connsiteX1" fmla="*/ 19526 w 123825"/>
                <a:gd name="connsiteY1" fmla="*/ 98584 h 104775"/>
                <a:gd name="connsiteX2" fmla="*/ 39529 w 123825"/>
                <a:gd name="connsiteY2" fmla="*/ 49054 h 104775"/>
                <a:gd name="connsiteX3" fmla="*/ 7144 w 123825"/>
                <a:gd name="connsiteY3" fmla="*/ 7144 h 104775"/>
              </a:gdLst>
              <a:ahLst/>
              <a:cxnLst>
                <a:cxn ang="0">
                  <a:pos x="connsiteX0" y="connsiteY0"/>
                </a:cxn>
                <a:cxn ang="0">
                  <a:pos x="connsiteX1" y="connsiteY1"/>
                </a:cxn>
                <a:cxn ang="0">
                  <a:pos x="connsiteX2" y="connsiteY2"/>
                </a:cxn>
                <a:cxn ang="0">
                  <a:pos x="connsiteX3" y="connsiteY3"/>
                </a:cxn>
              </a:cxnLst>
              <a:rect l="l" t="t" r="r" b="b"/>
              <a:pathLst>
                <a:path w="123825" h="104775">
                  <a:moveTo>
                    <a:pt x="125254" y="37624"/>
                  </a:moveTo>
                  <a:lnTo>
                    <a:pt x="19526" y="98584"/>
                  </a:lnTo>
                  <a:lnTo>
                    <a:pt x="39529" y="49054"/>
                  </a:lnTo>
                  <a:lnTo>
                    <a:pt x="7144" y="7144"/>
                  </a:lnTo>
                  <a:close/>
                </a:path>
              </a:pathLst>
            </a:custGeom>
            <a:solidFill>
              <a:srgbClr val="006192"/>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94" name="Freihandform: Form 93">
              <a:extLst>
                <a:ext uri="{FF2B5EF4-FFF2-40B4-BE49-F238E27FC236}">
                  <a16:creationId xmlns:a16="http://schemas.microsoft.com/office/drawing/2014/main" id="{F66A0E12-D821-427D-9033-259AE5213BC7}"/>
                </a:ext>
              </a:extLst>
            </p:cNvPr>
            <p:cNvSpPr/>
            <p:nvPr/>
          </p:nvSpPr>
          <p:spPr>
            <a:xfrm>
              <a:off x="7526898" y="3699327"/>
              <a:ext cx="226113" cy="226113"/>
            </a:xfrm>
            <a:custGeom>
              <a:avLst/>
              <a:gdLst>
                <a:gd name="connsiteX0" fmla="*/ 13811 w 142875"/>
                <a:gd name="connsiteY0" fmla="*/ 75724 h 142875"/>
                <a:gd name="connsiteX1" fmla="*/ 20479 w 142875"/>
                <a:gd name="connsiteY1" fmla="*/ 75724 h 142875"/>
                <a:gd name="connsiteX2" fmla="*/ 35719 w 142875"/>
                <a:gd name="connsiteY2" fmla="*/ 36671 h 142875"/>
                <a:gd name="connsiteX3" fmla="*/ 74771 w 142875"/>
                <a:gd name="connsiteY3" fmla="*/ 21431 h 142875"/>
                <a:gd name="connsiteX4" fmla="*/ 113824 w 142875"/>
                <a:gd name="connsiteY4" fmla="*/ 36671 h 142875"/>
                <a:gd name="connsiteX5" fmla="*/ 129064 w 142875"/>
                <a:gd name="connsiteY5" fmla="*/ 75724 h 142875"/>
                <a:gd name="connsiteX6" fmla="*/ 113824 w 142875"/>
                <a:gd name="connsiteY6" fmla="*/ 114776 h 142875"/>
                <a:gd name="connsiteX7" fmla="*/ 74771 w 142875"/>
                <a:gd name="connsiteY7" fmla="*/ 130016 h 142875"/>
                <a:gd name="connsiteX8" fmla="*/ 35719 w 142875"/>
                <a:gd name="connsiteY8" fmla="*/ 114776 h 142875"/>
                <a:gd name="connsiteX9" fmla="*/ 20479 w 142875"/>
                <a:gd name="connsiteY9" fmla="*/ 75724 h 142875"/>
                <a:gd name="connsiteX10" fmla="*/ 13811 w 142875"/>
                <a:gd name="connsiteY10" fmla="*/ 75724 h 142875"/>
                <a:gd name="connsiteX11" fmla="*/ 7144 w 142875"/>
                <a:gd name="connsiteY11" fmla="*/ 75724 h 142875"/>
                <a:gd name="connsiteX12" fmla="*/ 75724 w 142875"/>
                <a:gd name="connsiteY12" fmla="*/ 144304 h 142875"/>
                <a:gd name="connsiteX13" fmla="*/ 144304 w 142875"/>
                <a:gd name="connsiteY13" fmla="*/ 75724 h 142875"/>
                <a:gd name="connsiteX14" fmla="*/ 75724 w 142875"/>
                <a:gd name="connsiteY14" fmla="*/ 7144 h 142875"/>
                <a:gd name="connsiteX15" fmla="*/ 7144 w 142875"/>
                <a:gd name="connsiteY15" fmla="*/ 75724 h 142875"/>
                <a:gd name="connsiteX16" fmla="*/ 13811 w 142875"/>
                <a:gd name="connsiteY16" fmla="*/ 7572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875" h="142875">
                  <a:moveTo>
                    <a:pt x="13811" y="75724"/>
                  </a:moveTo>
                  <a:cubicBezTo>
                    <a:pt x="20479" y="75724"/>
                    <a:pt x="20479" y="75724"/>
                    <a:pt x="20479" y="75724"/>
                  </a:cubicBezTo>
                  <a:cubicBezTo>
                    <a:pt x="20479" y="60484"/>
                    <a:pt x="26194" y="47149"/>
                    <a:pt x="35719" y="36671"/>
                  </a:cubicBezTo>
                  <a:cubicBezTo>
                    <a:pt x="46196" y="27146"/>
                    <a:pt x="59531" y="21431"/>
                    <a:pt x="74771" y="21431"/>
                  </a:cubicBezTo>
                  <a:cubicBezTo>
                    <a:pt x="90011" y="21431"/>
                    <a:pt x="103346" y="27146"/>
                    <a:pt x="113824" y="36671"/>
                  </a:cubicBezTo>
                  <a:cubicBezTo>
                    <a:pt x="123349" y="47149"/>
                    <a:pt x="129064" y="60484"/>
                    <a:pt x="129064" y="75724"/>
                  </a:cubicBezTo>
                  <a:cubicBezTo>
                    <a:pt x="129064" y="90964"/>
                    <a:pt x="123349" y="104299"/>
                    <a:pt x="113824" y="114776"/>
                  </a:cubicBezTo>
                  <a:cubicBezTo>
                    <a:pt x="103346" y="124301"/>
                    <a:pt x="90011" y="130016"/>
                    <a:pt x="74771" y="130016"/>
                  </a:cubicBezTo>
                  <a:cubicBezTo>
                    <a:pt x="59531" y="130016"/>
                    <a:pt x="46196" y="124301"/>
                    <a:pt x="35719" y="114776"/>
                  </a:cubicBezTo>
                  <a:cubicBezTo>
                    <a:pt x="26194" y="104299"/>
                    <a:pt x="20479" y="90964"/>
                    <a:pt x="20479" y="75724"/>
                  </a:cubicBezTo>
                  <a:cubicBezTo>
                    <a:pt x="13811" y="75724"/>
                    <a:pt x="13811" y="75724"/>
                    <a:pt x="13811" y="75724"/>
                  </a:cubicBezTo>
                  <a:cubicBezTo>
                    <a:pt x="7144" y="75724"/>
                    <a:pt x="7144" y="75724"/>
                    <a:pt x="7144" y="75724"/>
                  </a:cubicBezTo>
                  <a:cubicBezTo>
                    <a:pt x="7144" y="113824"/>
                    <a:pt x="37624" y="144304"/>
                    <a:pt x="75724" y="144304"/>
                  </a:cubicBezTo>
                  <a:cubicBezTo>
                    <a:pt x="113824" y="144304"/>
                    <a:pt x="144304" y="113824"/>
                    <a:pt x="144304" y="75724"/>
                  </a:cubicBezTo>
                  <a:cubicBezTo>
                    <a:pt x="144304" y="37624"/>
                    <a:pt x="113824" y="7144"/>
                    <a:pt x="75724" y="7144"/>
                  </a:cubicBezTo>
                  <a:cubicBezTo>
                    <a:pt x="37624" y="7144"/>
                    <a:pt x="7144" y="37624"/>
                    <a:pt x="7144" y="75724"/>
                  </a:cubicBezTo>
                  <a:lnTo>
                    <a:pt x="13811" y="75724"/>
                  </a:lnTo>
                  <a:close/>
                </a:path>
              </a:pathLst>
            </a:custGeom>
            <a:solidFill>
              <a:srgbClr val="F86200"/>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95" name="Freihandform: Form 94">
              <a:extLst>
                <a:ext uri="{FF2B5EF4-FFF2-40B4-BE49-F238E27FC236}">
                  <a16:creationId xmlns:a16="http://schemas.microsoft.com/office/drawing/2014/main" id="{F652F09F-AAB3-4FB0-AF9D-62CA2EAEC1F5}"/>
                </a:ext>
              </a:extLst>
            </p:cNvPr>
            <p:cNvSpPr/>
            <p:nvPr/>
          </p:nvSpPr>
          <p:spPr>
            <a:xfrm>
              <a:off x="7410827" y="3191325"/>
              <a:ext cx="226113" cy="587895"/>
            </a:xfrm>
            <a:custGeom>
              <a:avLst/>
              <a:gdLst>
                <a:gd name="connsiteX0" fmla="*/ 68104 w 142875"/>
                <a:gd name="connsiteY0" fmla="*/ 7144 h 371475"/>
                <a:gd name="connsiteX1" fmla="*/ 130016 w 142875"/>
                <a:gd name="connsiteY1" fmla="*/ 7144 h 371475"/>
                <a:gd name="connsiteX2" fmla="*/ 77629 w 142875"/>
                <a:gd name="connsiteY2" fmla="*/ 159544 h 371475"/>
                <a:gd name="connsiteX3" fmla="*/ 144304 w 142875"/>
                <a:gd name="connsiteY3" fmla="*/ 159544 h 371475"/>
                <a:gd name="connsiteX4" fmla="*/ 7144 w 142875"/>
                <a:gd name="connsiteY4" fmla="*/ 372904 h 371475"/>
                <a:gd name="connsiteX5" fmla="*/ 72866 w 142875"/>
                <a:gd name="connsiteY5" fmla="*/ 192881 h 371475"/>
                <a:gd name="connsiteX6" fmla="*/ 7144 w 142875"/>
                <a:gd name="connsiteY6" fmla="*/ 192881 h 371475"/>
                <a:gd name="connsiteX7" fmla="*/ 68104 w 142875"/>
                <a:gd name="connsiteY7"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371475">
                  <a:moveTo>
                    <a:pt x="68104" y="7144"/>
                  </a:moveTo>
                  <a:lnTo>
                    <a:pt x="130016" y="7144"/>
                  </a:lnTo>
                  <a:lnTo>
                    <a:pt x="77629" y="159544"/>
                  </a:lnTo>
                  <a:lnTo>
                    <a:pt x="144304" y="159544"/>
                  </a:lnTo>
                  <a:lnTo>
                    <a:pt x="7144" y="372904"/>
                  </a:lnTo>
                  <a:lnTo>
                    <a:pt x="72866" y="192881"/>
                  </a:lnTo>
                  <a:lnTo>
                    <a:pt x="7144" y="192881"/>
                  </a:lnTo>
                  <a:lnTo>
                    <a:pt x="68104" y="7144"/>
                  </a:lnTo>
                  <a:close/>
                </a:path>
              </a:pathLst>
            </a:custGeom>
            <a:solidFill>
              <a:srgbClr val="F86200"/>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endParaRPr>
            </a:p>
          </p:txBody>
        </p:sp>
        <p:sp>
          <p:nvSpPr>
            <p:cNvPr id="96" name="Textfeld 95">
              <a:extLst>
                <a:ext uri="{FF2B5EF4-FFF2-40B4-BE49-F238E27FC236}">
                  <a16:creationId xmlns:a16="http://schemas.microsoft.com/office/drawing/2014/main" id="{FB63E41E-B28D-4975-8B94-42D49BAAC006}"/>
                </a:ext>
              </a:extLst>
            </p:cNvPr>
            <p:cNvSpPr txBox="1"/>
            <p:nvPr/>
          </p:nvSpPr>
          <p:spPr>
            <a:xfrm>
              <a:off x="9830239" y="3857978"/>
              <a:ext cx="1890064" cy="377176"/>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Bruttogehalt</a:t>
              </a:r>
            </a:p>
          </p:txBody>
        </p:sp>
      </p:grpSp>
      <p:sp>
        <p:nvSpPr>
          <p:cNvPr id="97" name="Rechteck 96">
            <a:extLst>
              <a:ext uri="{FF2B5EF4-FFF2-40B4-BE49-F238E27FC236}">
                <a16:creationId xmlns:a16="http://schemas.microsoft.com/office/drawing/2014/main" id="{BB17B718-493F-4841-AD61-6EFBDF4B9678}"/>
              </a:ext>
            </a:extLst>
          </p:cNvPr>
          <p:cNvSpPr/>
          <p:nvPr/>
        </p:nvSpPr>
        <p:spPr>
          <a:xfrm>
            <a:off x="-126660" y="5777920"/>
            <a:ext cx="11232813" cy="27751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lvl="0" algn="ctr" defTabSz="1218682"/>
            <a:endParaRPr lang="de-DE" sz="1400" b="1" kern="0" dirty="0">
              <a:solidFill>
                <a:schemeClr val="accent4"/>
              </a:solidFill>
            </a:endParaRPr>
          </a:p>
          <a:p>
            <a:pPr lvl="0" defTabSz="1218682"/>
            <a:r>
              <a:rPr lang="de-DE" sz="1600" b="1" kern="0" dirty="0">
                <a:solidFill>
                  <a:schemeClr val="accent4"/>
                </a:solidFill>
              </a:rPr>
              <a:t>Wer über eine </a:t>
            </a:r>
            <a:r>
              <a:rPr lang="de-DE" sz="1600" b="1" kern="0" dirty="0" err="1">
                <a:solidFill>
                  <a:schemeClr val="accent4"/>
                </a:solidFill>
              </a:rPr>
              <a:t>bAV</a:t>
            </a:r>
            <a:r>
              <a:rPr lang="de-DE" sz="1600" b="1" kern="0" dirty="0">
                <a:solidFill>
                  <a:schemeClr val="accent4"/>
                </a:solidFill>
              </a:rPr>
              <a:t> nachdenkt, sollte die Arbeitskraftsicherung nicht vernachlässigen.</a:t>
            </a:r>
          </a:p>
          <a:p>
            <a:pPr lvl="0" algn="ctr" defTabSz="1218682"/>
            <a:endParaRPr lang="de-DE" sz="1400" b="1" kern="0" dirty="0">
              <a:solidFill>
                <a:schemeClr val="accent4"/>
              </a:solidFill>
            </a:endParaRPr>
          </a:p>
        </p:txBody>
      </p:sp>
    </p:spTree>
    <p:extLst>
      <p:ext uri="{BB962C8B-B14F-4D97-AF65-F5344CB8AC3E}">
        <p14:creationId xmlns:p14="http://schemas.microsoft.com/office/powerpoint/2010/main" val="265694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1E45D23D-BD81-4779-8389-F0E251176393}"/>
              </a:ext>
            </a:extLst>
          </p:cNvPr>
          <p:cNvSpPr>
            <a:spLocks noGrp="1"/>
          </p:cNvSpPr>
          <p:nvPr>
            <p:ph type="title"/>
          </p:nvPr>
        </p:nvSpPr>
        <p:spPr/>
        <p:txBody>
          <a:bodyPr/>
          <a:lstStyle/>
          <a:p>
            <a:r>
              <a:rPr lang="de-DE" dirty="0"/>
              <a:t>Erwerbsminderungsrente: </a:t>
            </a:r>
            <a:br>
              <a:rPr lang="de-DE" dirty="0"/>
            </a:br>
            <a:r>
              <a:rPr lang="de-DE" dirty="0"/>
              <a:t>hohe Hürden, niedrige Renten</a:t>
            </a:r>
          </a:p>
        </p:txBody>
      </p:sp>
      <p:sp>
        <p:nvSpPr>
          <p:cNvPr id="10" name="Inhaltsplatzhalter 9">
            <a:extLst>
              <a:ext uri="{FF2B5EF4-FFF2-40B4-BE49-F238E27FC236}">
                <a16:creationId xmlns:a16="http://schemas.microsoft.com/office/drawing/2014/main" id="{63DAAA81-B85E-41BD-8F49-B9DC5D6B5931}"/>
              </a:ext>
            </a:extLst>
          </p:cNvPr>
          <p:cNvSpPr>
            <a:spLocks noGrp="1"/>
          </p:cNvSpPr>
          <p:nvPr>
            <p:ph idx="1"/>
          </p:nvPr>
        </p:nvSpPr>
        <p:spPr>
          <a:xfrm>
            <a:off x="479423" y="2106000"/>
            <a:ext cx="11233151" cy="552482"/>
          </a:xfrm>
        </p:spPr>
        <p:txBody>
          <a:bodyPr/>
          <a:lstStyle/>
          <a:p>
            <a:r>
              <a:rPr lang="de-DE" altLang="de-DE" sz="1400" dirty="0"/>
              <a:t>Erst nach erfüllter Wartezeit ist eine Rente wegen Erwerbsminderung (EMR) überhaupt möglich und auch dann nur unter engen Voraussetzungen und in geringer Höhe. </a:t>
            </a:r>
          </a:p>
        </p:txBody>
      </p:sp>
      <p:sp>
        <p:nvSpPr>
          <p:cNvPr id="17" name="Textplatzhalter 16">
            <a:extLst>
              <a:ext uri="{FF2B5EF4-FFF2-40B4-BE49-F238E27FC236}">
                <a16:creationId xmlns:a16="http://schemas.microsoft.com/office/drawing/2014/main" id="{CDEBA717-BCCA-4E3C-ABB2-B6C97F28452C}"/>
              </a:ext>
            </a:extLst>
          </p:cNvPr>
          <p:cNvSpPr>
            <a:spLocks noGrp="1"/>
          </p:cNvSpPr>
          <p:nvPr>
            <p:ph type="body" sz="quarter" idx="12"/>
          </p:nvPr>
        </p:nvSpPr>
        <p:spPr/>
        <p:txBody>
          <a:bodyPr/>
          <a:lstStyle/>
          <a:p>
            <a:r>
              <a:rPr lang="de-DE" dirty="0"/>
              <a:t>Betriebliche Altersversorgung | Lösungen für spezielle Zielgruppen</a:t>
            </a:r>
          </a:p>
        </p:txBody>
      </p:sp>
      <p:sp>
        <p:nvSpPr>
          <p:cNvPr id="7" name="Fußzeilenplatzhalter 6">
            <a:extLst>
              <a:ext uri="{FF2B5EF4-FFF2-40B4-BE49-F238E27FC236}">
                <a16:creationId xmlns:a16="http://schemas.microsoft.com/office/drawing/2014/main" id="{9E3E8BD6-44CF-4F81-A5F1-2DE31C0F908A}"/>
              </a:ext>
            </a:extLst>
          </p:cNvPr>
          <p:cNvSpPr>
            <a:spLocks noGrp="1"/>
          </p:cNvSpPr>
          <p:nvPr>
            <p:ph type="ftr" sz="quarter" idx="13"/>
          </p:nvPr>
        </p:nvSpPr>
        <p:spPr/>
        <p:txBody>
          <a:bodyPr/>
          <a:lstStyle/>
          <a:p>
            <a:r>
              <a:rPr lang="de-DE" dirty="0"/>
              <a:t>¹ Steuer und Sozialversicherung: </a:t>
            </a:r>
            <a:r>
              <a:rPr lang="de-DE" dirty="0" err="1"/>
              <a:t>StKl</a:t>
            </a:r>
            <a:r>
              <a:rPr lang="de-DE" dirty="0"/>
              <a:t>. I, </a:t>
            </a:r>
            <a:r>
              <a:rPr lang="de-DE" dirty="0" err="1"/>
              <a:t>KiSt</a:t>
            </a:r>
            <a:r>
              <a:rPr lang="de-DE" dirty="0"/>
              <a:t>. 8 %, GKV inkl. Zusatzbeitrag von 1,3 %, GPV inkl. Beitragszuschlag für Kinderlose von 0,35 %. Die Berechnungen basieren auf den steuer- und sozialversicherungsrechtlichen Regelungen des Jahres 2022. Hinweis: Die EMR-Rente wurde geschätzt ohne Berücksichtigung von Inflation, Gehalt und Rentenanpassungen. Prognostizierte Abgaben zur gesetzlichen Kranken- und Pflegeversicherung und Steuern sind berücksichtigt (Stand 2022).</a:t>
            </a:r>
          </a:p>
        </p:txBody>
      </p:sp>
      <p:sp>
        <p:nvSpPr>
          <p:cNvPr id="8" name="Foliennummernplatzhalter 7">
            <a:extLst>
              <a:ext uri="{FF2B5EF4-FFF2-40B4-BE49-F238E27FC236}">
                <a16:creationId xmlns:a16="http://schemas.microsoft.com/office/drawing/2014/main" id="{74A17328-1C40-4C6C-8A89-1E26CF75308A}"/>
              </a:ext>
            </a:extLst>
          </p:cNvPr>
          <p:cNvSpPr>
            <a:spLocks noGrp="1"/>
          </p:cNvSpPr>
          <p:nvPr>
            <p:ph type="sldNum" sz="quarter" idx="14"/>
          </p:nvPr>
        </p:nvSpPr>
        <p:spPr/>
        <p:txBody>
          <a:bodyPr/>
          <a:lstStyle/>
          <a:p>
            <a:fld id="{0F96B16C-3F5F-44BC-AFCC-8CBCBD90898D}" type="slidenum">
              <a:rPr lang="de-DE" smtClean="0"/>
              <a:pPr/>
              <a:t>43</a:t>
            </a:fld>
            <a:endParaRPr lang="de-DE" dirty="0"/>
          </a:p>
        </p:txBody>
      </p:sp>
      <p:sp>
        <p:nvSpPr>
          <p:cNvPr id="6" name="Datumsplatzhalter 5">
            <a:extLst>
              <a:ext uri="{FF2B5EF4-FFF2-40B4-BE49-F238E27FC236}">
                <a16:creationId xmlns:a16="http://schemas.microsoft.com/office/drawing/2014/main" id="{A94DA61A-3ED3-45D5-9C4D-F007C05D9B5A}"/>
              </a:ext>
            </a:extLst>
          </p:cNvPr>
          <p:cNvSpPr>
            <a:spLocks noGrp="1"/>
          </p:cNvSpPr>
          <p:nvPr>
            <p:ph type="dt" sz="half" idx="4294967295"/>
          </p:nvPr>
        </p:nvSpPr>
        <p:spPr/>
        <p:txBody>
          <a:bodyPr/>
          <a:lstStyle/>
          <a:p>
            <a:r>
              <a:rPr lang="de-DE" dirty="0"/>
              <a:t>© Allianz 2021</a:t>
            </a:r>
          </a:p>
        </p:txBody>
      </p:sp>
      <p:graphicFrame>
        <p:nvGraphicFramePr>
          <p:cNvPr id="13" name="Tabelle 13">
            <a:extLst>
              <a:ext uri="{FF2B5EF4-FFF2-40B4-BE49-F238E27FC236}">
                <a16:creationId xmlns:a16="http://schemas.microsoft.com/office/drawing/2014/main" id="{73456671-0568-444A-970A-223D051FCCB5}"/>
              </a:ext>
            </a:extLst>
          </p:cNvPr>
          <p:cNvGraphicFramePr>
            <a:graphicFrameLocks noGrp="1"/>
          </p:cNvGraphicFramePr>
          <p:nvPr>
            <p:extLst>
              <p:ext uri="{D42A27DB-BD31-4B8C-83A1-F6EECF244321}">
                <p14:modId xmlns:p14="http://schemas.microsoft.com/office/powerpoint/2010/main" val="48647770"/>
              </p:ext>
            </p:extLst>
          </p:nvPr>
        </p:nvGraphicFramePr>
        <p:xfrm>
          <a:off x="495609" y="2659305"/>
          <a:ext cx="11216968" cy="3420773"/>
        </p:xfrm>
        <a:graphic>
          <a:graphicData uri="http://schemas.openxmlformats.org/drawingml/2006/table">
            <a:tbl>
              <a:tblPr firstRow="1" bandRow="1">
                <a:tableStyleId>{5C22544A-7EE6-4342-B048-85BDC9FD1C3A}</a:tableStyleId>
              </a:tblPr>
              <a:tblGrid>
                <a:gridCol w="2804242">
                  <a:extLst>
                    <a:ext uri="{9D8B030D-6E8A-4147-A177-3AD203B41FA5}">
                      <a16:colId xmlns:a16="http://schemas.microsoft.com/office/drawing/2014/main" val="4018850247"/>
                    </a:ext>
                  </a:extLst>
                </a:gridCol>
                <a:gridCol w="2804242">
                  <a:extLst>
                    <a:ext uri="{9D8B030D-6E8A-4147-A177-3AD203B41FA5}">
                      <a16:colId xmlns:a16="http://schemas.microsoft.com/office/drawing/2014/main" val="2716368877"/>
                    </a:ext>
                  </a:extLst>
                </a:gridCol>
                <a:gridCol w="2804242">
                  <a:extLst>
                    <a:ext uri="{9D8B030D-6E8A-4147-A177-3AD203B41FA5}">
                      <a16:colId xmlns:a16="http://schemas.microsoft.com/office/drawing/2014/main" val="1834554028"/>
                    </a:ext>
                  </a:extLst>
                </a:gridCol>
                <a:gridCol w="2804242">
                  <a:extLst>
                    <a:ext uri="{9D8B030D-6E8A-4147-A177-3AD203B41FA5}">
                      <a16:colId xmlns:a16="http://schemas.microsoft.com/office/drawing/2014/main" val="4168123811"/>
                    </a:ext>
                  </a:extLst>
                </a:gridCol>
              </a:tblGrid>
              <a:tr h="718436">
                <a:tc>
                  <a:txBody>
                    <a:bodyPr/>
                    <a:lstStyle/>
                    <a:p>
                      <a:endParaRPr lang="de-DE" sz="1300" b="1" dirty="0">
                        <a:solidFill>
                          <a:schemeClr val="bg1"/>
                        </a:solidFill>
                      </a:endParaRPr>
                    </a:p>
                    <a:p>
                      <a:r>
                        <a:rPr lang="de-DE" sz="1300" b="1" dirty="0">
                          <a:solidFill>
                            <a:schemeClr val="bg1"/>
                          </a:solidFill>
                        </a:rPr>
                        <a:t>Tägliche Erwerbsfähigkeit</a:t>
                      </a:r>
                    </a:p>
                    <a:p>
                      <a:endParaRPr lang="de-DE" sz="1300" b="1" dirty="0">
                        <a:solidFill>
                          <a:schemeClr val="bg1"/>
                        </a:solidFill>
                      </a:endParaRPr>
                    </a:p>
                  </a:txBody>
                  <a:tcPr marL="96770" marR="96770" marT="48385" marB="48385" anchor="ctr">
                    <a:lnL w="6350" cap="flat" cmpd="sng" algn="ctr">
                      <a:noFill/>
                      <a:prstDash val="solid"/>
                      <a:round/>
                      <a:headEnd type="none" w="med" len="med"/>
                      <a:tailEnd type="none" w="med" len="med"/>
                    </a:lnL>
                    <a:lnR w="6350" cap="flat" cmpd="sng" algn="ctr">
                      <a:solidFill>
                        <a:srgbClr val="13A0D3"/>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300" b="0" dirty="0">
                          <a:solidFill>
                            <a:schemeClr val="bg1"/>
                          </a:solidFill>
                        </a:rPr>
                        <a:t>unter 3 Stunden</a:t>
                      </a:r>
                    </a:p>
                  </a:txBody>
                  <a:tcPr marL="96770" marR="96770" marT="48385" marB="48385" anchor="ctr">
                    <a:lnL w="6350" cap="flat" cmpd="sng" algn="ctr">
                      <a:solidFill>
                        <a:srgbClr val="13A0D3"/>
                      </a:solidFill>
                      <a:prstDash val="solid"/>
                      <a:round/>
                      <a:headEnd type="none" w="med" len="med"/>
                      <a:tailEnd type="none" w="med" len="med"/>
                    </a:lnL>
                    <a:lnR w="6350" cap="flat" cmpd="sng" algn="ctr">
                      <a:solidFill>
                        <a:srgbClr val="13A0D3"/>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300" b="0" dirty="0">
                          <a:solidFill>
                            <a:schemeClr val="bg1"/>
                          </a:solidFill>
                        </a:rPr>
                        <a:t>3 bis unter 6 Stunden</a:t>
                      </a:r>
                    </a:p>
                  </a:txBody>
                  <a:tcPr marL="96770" marR="96770" marT="48385" marB="48385" anchor="ctr">
                    <a:lnL w="6350" cap="flat" cmpd="sng" algn="ctr">
                      <a:solidFill>
                        <a:srgbClr val="13A0D3"/>
                      </a:solidFill>
                      <a:prstDash val="solid"/>
                      <a:round/>
                      <a:headEnd type="none" w="med" len="med"/>
                      <a:tailEnd type="none" w="med" len="med"/>
                    </a:lnL>
                    <a:lnR w="6350" cap="flat" cmpd="sng" algn="ctr">
                      <a:solidFill>
                        <a:srgbClr val="13A0D3"/>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300" b="0" dirty="0">
                          <a:solidFill>
                            <a:schemeClr val="bg1"/>
                          </a:solidFill>
                        </a:rPr>
                        <a:t>6 Stunden und mehr</a:t>
                      </a:r>
                    </a:p>
                  </a:txBody>
                  <a:tcPr marL="96770" marR="96770" marT="48385" marB="48385" anchor="ctr">
                    <a:lnL w="6350" cap="flat" cmpd="sng" algn="ctr">
                      <a:solidFill>
                        <a:srgbClr val="13A0D3"/>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028305"/>
                  </a:ext>
                </a:extLst>
              </a:tr>
              <a:tr h="512569">
                <a:tc>
                  <a:txBody>
                    <a:bodyPr/>
                    <a:lstStyle>
                      <a:lvl1pPr defTabSz="838200" eaLnBrk="0" hangingPunct="0">
                        <a:spcAft>
                          <a:spcPct val="30000"/>
                        </a:spcAft>
                        <a:defRPr sz="1900">
                          <a:solidFill>
                            <a:schemeClr val="accent1"/>
                          </a:solidFill>
                          <a:latin typeface="Arial" pitchFamily="34" charset="0"/>
                          <a:ea typeface="ＭＳ Ｐゴシック" pitchFamily="34" charset="-128"/>
                        </a:defRPr>
                      </a:lvl1pPr>
                      <a:lvl2pPr marL="742950" indent="-285750" defTabSz="838200" eaLnBrk="0" hangingPunct="0">
                        <a:spcAft>
                          <a:spcPct val="30000"/>
                        </a:spcAft>
                        <a:buFont typeface="Wingdings" pitchFamily="2" charset="2"/>
                        <a:defRPr sz="1700">
                          <a:solidFill>
                            <a:schemeClr val="tx1"/>
                          </a:solidFill>
                          <a:latin typeface="Arial" pitchFamily="34" charset="0"/>
                          <a:ea typeface="ＭＳ Ｐゴシック" pitchFamily="34" charset="-128"/>
                        </a:defRPr>
                      </a:lvl2pPr>
                      <a:lvl3pPr marL="1143000" indent="-228600" defTabSz="838200" eaLnBrk="0" hangingPunct="0">
                        <a:spcAft>
                          <a:spcPct val="30000"/>
                        </a:spcAft>
                        <a:buClr>
                          <a:srgbClr val="A50034"/>
                        </a:buClr>
                        <a:buFont typeface="Wingdings" pitchFamily="2" charset="2"/>
                        <a:defRPr sz="1700">
                          <a:solidFill>
                            <a:schemeClr val="tx1"/>
                          </a:solidFill>
                          <a:latin typeface="Arial" pitchFamily="34" charset="0"/>
                          <a:ea typeface="ＭＳ Ｐゴシック" pitchFamily="34" charset="-128"/>
                        </a:defRPr>
                      </a:lvl3pPr>
                      <a:lvl4pPr marL="16002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4pPr>
                      <a:lvl5pPr marL="20574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5pPr>
                      <a:lvl6pPr marL="25146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6pPr>
                      <a:lvl7pPr marL="29718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7pPr>
                      <a:lvl8pPr marL="34290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8pPr>
                      <a:lvl9pPr marL="38862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1300" b="1" kern="1200" dirty="0">
                          <a:solidFill>
                            <a:schemeClr val="bg1"/>
                          </a:solidFill>
                          <a:latin typeface="+mn-lt"/>
                          <a:ea typeface="+mn-ea"/>
                          <a:cs typeface="+mn-cs"/>
                        </a:rPr>
                        <a:t>DRV-EM-Rente in Abhängigkeit zur </a:t>
                      </a:r>
                      <a:r>
                        <a:rPr lang="de-DE" altLang="de-DE" sz="1300" b="1" kern="1200" dirty="0" smtClean="0">
                          <a:solidFill>
                            <a:schemeClr val="bg1"/>
                          </a:solidFill>
                          <a:latin typeface="+mn-lt"/>
                          <a:ea typeface="+mn-ea"/>
                          <a:cs typeface="+mn-cs"/>
                        </a:rPr>
                        <a:t>Erwerbsfähigkeit</a:t>
                      </a:r>
                      <a:endParaRPr lang="de-DE" altLang="de-DE" sz="1300" b="0" strike="sngStrike" kern="1200" baseline="30000" dirty="0">
                        <a:solidFill>
                          <a:srgbClr val="FF0000"/>
                        </a:solidFill>
                        <a:latin typeface="+mn-lt"/>
                        <a:ea typeface="+mn-ea"/>
                        <a:cs typeface="+mn-cs"/>
                      </a:endParaRPr>
                    </a:p>
                  </a:txBody>
                  <a:tcPr marL="89346" marR="89346" marT="48424" marB="48424" anchor="ctr" horzOverflow="overflow">
                    <a:lnL w="6350" cap="flat" cmpd="sng" algn="ctr">
                      <a:no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838200" eaLnBrk="0" hangingPunct="0">
                        <a:spcAft>
                          <a:spcPct val="30000"/>
                        </a:spcAft>
                        <a:defRPr sz="1900">
                          <a:solidFill>
                            <a:schemeClr val="accent1"/>
                          </a:solidFill>
                          <a:latin typeface="Arial" pitchFamily="34" charset="0"/>
                          <a:ea typeface="ＭＳ Ｐゴシック" pitchFamily="34" charset="-128"/>
                        </a:defRPr>
                      </a:lvl1pPr>
                      <a:lvl2pPr marL="742950" indent="-285750" defTabSz="838200" eaLnBrk="0" hangingPunct="0">
                        <a:spcAft>
                          <a:spcPct val="30000"/>
                        </a:spcAft>
                        <a:buFont typeface="Wingdings" pitchFamily="2" charset="2"/>
                        <a:defRPr sz="1700">
                          <a:solidFill>
                            <a:schemeClr val="tx1"/>
                          </a:solidFill>
                          <a:latin typeface="Arial" pitchFamily="34" charset="0"/>
                          <a:ea typeface="ＭＳ Ｐゴシック" pitchFamily="34" charset="-128"/>
                        </a:defRPr>
                      </a:lvl2pPr>
                      <a:lvl3pPr marL="1143000" indent="-228600" defTabSz="838200" eaLnBrk="0" hangingPunct="0">
                        <a:spcAft>
                          <a:spcPct val="30000"/>
                        </a:spcAft>
                        <a:buClr>
                          <a:srgbClr val="A50034"/>
                        </a:buClr>
                        <a:buFont typeface="Wingdings" pitchFamily="2" charset="2"/>
                        <a:defRPr sz="1700">
                          <a:solidFill>
                            <a:schemeClr val="tx1"/>
                          </a:solidFill>
                          <a:latin typeface="Arial" pitchFamily="34" charset="0"/>
                          <a:ea typeface="ＭＳ Ｐゴシック" pitchFamily="34" charset="-128"/>
                        </a:defRPr>
                      </a:lvl3pPr>
                      <a:lvl4pPr marL="16002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4pPr>
                      <a:lvl5pPr marL="20574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5pPr>
                      <a:lvl6pPr marL="25146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6pPr>
                      <a:lvl7pPr marL="29718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7pPr>
                      <a:lvl8pPr marL="34290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8pPr>
                      <a:lvl9pPr marL="38862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1300" b="0" kern="1200" dirty="0">
                          <a:solidFill>
                            <a:schemeClr val="bg1"/>
                          </a:solidFill>
                          <a:latin typeface="+mn-lt"/>
                          <a:ea typeface="+mn-ea"/>
                          <a:cs typeface="+mn-cs"/>
                        </a:rPr>
                        <a:t>Rente wegen </a:t>
                      </a:r>
                      <a:br>
                        <a:rPr lang="de-DE" altLang="de-DE" sz="1300" b="0" kern="1200" dirty="0">
                          <a:solidFill>
                            <a:schemeClr val="bg1"/>
                          </a:solidFill>
                          <a:latin typeface="+mn-lt"/>
                          <a:ea typeface="+mn-ea"/>
                          <a:cs typeface="+mn-cs"/>
                        </a:rPr>
                      </a:br>
                      <a:r>
                        <a:rPr lang="de-DE" altLang="de-DE" sz="1300" b="0" kern="1200" dirty="0">
                          <a:solidFill>
                            <a:schemeClr val="bg1"/>
                          </a:solidFill>
                          <a:latin typeface="+mn-lt"/>
                          <a:ea typeface="+mn-ea"/>
                          <a:cs typeface="+mn-cs"/>
                        </a:rPr>
                        <a:t>voller Erwerbsminderung</a:t>
                      </a:r>
                    </a:p>
                  </a:txBody>
                  <a:tcPr marL="89346" marR="89346" marT="48424" marB="48424" anchor="ctr" horzOverflow="overflow">
                    <a:lnL w="6350" cap="flat" cmpd="sng" algn="ctr">
                      <a:solidFill>
                        <a:srgbClr val="13A0D3"/>
                      </a:solid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838200" eaLnBrk="0" hangingPunct="0">
                        <a:spcAft>
                          <a:spcPct val="30000"/>
                        </a:spcAft>
                        <a:defRPr sz="1900">
                          <a:solidFill>
                            <a:schemeClr val="accent1"/>
                          </a:solidFill>
                          <a:latin typeface="Arial" pitchFamily="34" charset="0"/>
                          <a:ea typeface="ＭＳ Ｐゴシック" pitchFamily="34" charset="-128"/>
                        </a:defRPr>
                      </a:lvl1pPr>
                      <a:lvl2pPr marL="742950" indent="-285750" defTabSz="838200" eaLnBrk="0" hangingPunct="0">
                        <a:spcAft>
                          <a:spcPct val="30000"/>
                        </a:spcAft>
                        <a:buFont typeface="Wingdings" pitchFamily="2" charset="2"/>
                        <a:defRPr sz="1700">
                          <a:solidFill>
                            <a:schemeClr val="tx1"/>
                          </a:solidFill>
                          <a:latin typeface="Arial" pitchFamily="34" charset="0"/>
                          <a:ea typeface="ＭＳ Ｐゴシック" pitchFamily="34" charset="-128"/>
                        </a:defRPr>
                      </a:lvl2pPr>
                      <a:lvl3pPr marL="1143000" indent="-228600" defTabSz="838200" eaLnBrk="0" hangingPunct="0">
                        <a:spcAft>
                          <a:spcPct val="30000"/>
                        </a:spcAft>
                        <a:buClr>
                          <a:srgbClr val="A50034"/>
                        </a:buClr>
                        <a:buFont typeface="Wingdings" pitchFamily="2" charset="2"/>
                        <a:defRPr sz="1700">
                          <a:solidFill>
                            <a:schemeClr val="tx1"/>
                          </a:solidFill>
                          <a:latin typeface="Arial" pitchFamily="34" charset="0"/>
                          <a:ea typeface="ＭＳ Ｐゴシック" pitchFamily="34" charset="-128"/>
                        </a:defRPr>
                      </a:lvl3pPr>
                      <a:lvl4pPr marL="16002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4pPr>
                      <a:lvl5pPr marL="20574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5pPr>
                      <a:lvl6pPr marL="25146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6pPr>
                      <a:lvl7pPr marL="29718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7pPr>
                      <a:lvl8pPr marL="34290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8pPr>
                      <a:lvl9pPr marL="38862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1300" b="0" kern="1200" dirty="0">
                          <a:solidFill>
                            <a:schemeClr val="bg1"/>
                          </a:solidFill>
                          <a:latin typeface="+mn-lt"/>
                          <a:ea typeface="+mn-ea"/>
                          <a:cs typeface="+mn-cs"/>
                        </a:rPr>
                        <a:t>Rente wegen </a:t>
                      </a:r>
                      <a:br>
                        <a:rPr lang="de-DE" altLang="de-DE" sz="1300" b="0" kern="1200" dirty="0">
                          <a:solidFill>
                            <a:schemeClr val="bg1"/>
                          </a:solidFill>
                          <a:latin typeface="+mn-lt"/>
                          <a:ea typeface="+mn-ea"/>
                          <a:cs typeface="+mn-cs"/>
                        </a:rPr>
                      </a:br>
                      <a:r>
                        <a:rPr lang="de-DE" altLang="de-DE" sz="1300" b="0" kern="1200" dirty="0">
                          <a:solidFill>
                            <a:schemeClr val="bg1"/>
                          </a:solidFill>
                          <a:latin typeface="+mn-lt"/>
                          <a:ea typeface="+mn-ea"/>
                          <a:cs typeface="+mn-cs"/>
                        </a:rPr>
                        <a:t>teilweiser Erwerbsminderung</a:t>
                      </a:r>
                    </a:p>
                  </a:txBody>
                  <a:tcPr marL="89346" marR="89346" marT="48424" marB="48424" anchor="ctr" horzOverflow="overflow">
                    <a:lnL w="6350" cap="flat" cmpd="sng" algn="ctr">
                      <a:solidFill>
                        <a:srgbClr val="13A0D3"/>
                      </a:solid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838200" eaLnBrk="0" hangingPunct="0">
                        <a:spcAft>
                          <a:spcPct val="30000"/>
                        </a:spcAft>
                        <a:defRPr sz="1900">
                          <a:solidFill>
                            <a:schemeClr val="accent1"/>
                          </a:solidFill>
                          <a:latin typeface="Arial" pitchFamily="34" charset="0"/>
                          <a:ea typeface="ＭＳ Ｐゴシック" pitchFamily="34" charset="-128"/>
                        </a:defRPr>
                      </a:lvl1pPr>
                      <a:lvl2pPr marL="742950" indent="-285750" defTabSz="838200" eaLnBrk="0" hangingPunct="0">
                        <a:spcAft>
                          <a:spcPct val="30000"/>
                        </a:spcAft>
                        <a:buFont typeface="Wingdings" pitchFamily="2" charset="2"/>
                        <a:defRPr sz="1700">
                          <a:solidFill>
                            <a:schemeClr val="tx1"/>
                          </a:solidFill>
                          <a:latin typeface="Arial" pitchFamily="34" charset="0"/>
                          <a:ea typeface="ＭＳ Ｐゴシック" pitchFamily="34" charset="-128"/>
                        </a:defRPr>
                      </a:lvl2pPr>
                      <a:lvl3pPr marL="1143000" indent="-228600" defTabSz="838200" eaLnBrk="0" hangingPunct="0">
                        <a:spcAft>
                          <a:spcPct val="30000"/>
                        </a:spcAft>
                        <a:buClr>
                          <a:srgbClr val="A50034"/>
                        </a:buClr>
                        <a:buFont typeface="Wingdings" pitchFamily="2" charset="2"/>
                        <a:defRPr sz="1700">
                          <a:solidFill>
                            <a:schemeClr val="tx1"/>
                          </a:solidFill>
                          <a:latin typeface="Arial" pitchFamily="34" charset="0"/>
                          <a:ea typeface="ＭＳ Ｐゴシック" pitchFamily="34" charset="-128"/>
                        </a:defRPr>
                      </a:lvl3pPr>
                      <a:lvl4pPr marL="16002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4pPr>
                      <a:lvl5pPr marL="20574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5pPr>
                      <a:lvl6pPr marL="25146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6pPr>
                      <a:lvl7pPr marL="29718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7pPr>
                      <a:lvl8pPr marL="34290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8pPr>
                      <a:lvl9pPr marL="38862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1300" b="0" kern="1200" dirty="0">
                          <a:solidFill>
                            <a:schemeClr val="bg1"/>
                          </a:solidFill>
                          <a:latin typeface="+mn-lt"/>
                          <a:ea typeface="+mn-ea"/>
                          <a:cs typeface="+mn-cs"/>
                        </a:rPr>
                        <a:t>Keine Minderung der Erwerbsfähigkeit, keine Rente.</a:t>
                      </a:r>
                    </a:p>
                  </a:txBody>
                  <a:tcPr marL="89346" marR="89346" marT="48424" marB="48424" anchor="ctr" horzOverflow="overflow">
                    <a:lnL w="6350" cap="flat" cmpd="sng" algn="ctr">
                      <a:solidFill>
                        <a:srgbClr val="13A0D3"/>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5590099"/>
                  </a:ext>
                </a:extLst>
              </a:tr>
              <a:tr h="512569">
                <a:tc>
                  <a:txBody>
                    <a:bodyPr/>
                    <a:lstStyle>
                      <a:lvl1pPr defTabSz="838200" eaLnBrk="0" hangingPunct="0">
                        <a:spcAft>
                          <a:spcPct val="30000"/>
                        </a:spcAft>
                        <a:defRPr sz="1900">
                          <a:solidFill>
                            <a:schemeClr val="accent1"/>
                          </a:solidFill>
                          <a:latin typeface="Arial" pitchFamily="34" charset="0"/>
                          <a:ea typeface="ＭＳ Ｐゴシック" pitchFamily="34" charset="-128"/>
                        </a:defRPr>
                      </a:lvl1pPr>
                      <a:lvl2pPr marL="742950" indent="-285750" defTabSz="838200" eaLnBrk="0" hangingPunct="0">
                        <a:spcAft>
                          <a:spcPct val="30000"/>
                        </a:spcAft>
                        <a:buFont typeface="Wingdings" pitchFamily="2" charset="2"/>
                        <a:defRPr sz="1700">
                          <a:solidFill>
                            <a:schemeClr val="tx1"/>
                          </a:solidFill>
                          <a:latin typeface="Arial" pitchFamily="34" charset="0"/>
                          <a:ea typeface="ＭＳ Ｐゴシック" pitchFamily="34" charset="-128"/>
                        </a:defRPr>
                      </a:lvl2pPr>
                      <a:lvl3pPr marL="1143000" indent="-228600" defTabSz="838200" eaLnBrk="0" hangingPunct="0">
                        <a:spcAft>
                          <a:spcPct val="30000"/>
                        </a:spcAft>
                        <a:buClr>
                          <a:srgbClr val="A50034"/>
                        </a:buClr>
                        <a:buFont typeface="Wingdings" pitchFamily="2" charset="2"/>
                        <a:defRPr sz="1700">
                          <a:solidFill>
                            <a:schemeClr val="tx1"/>
                          </a:solidFill>
                          <a:latin typeface="Arial" pitchFamily="34" charset="0"/>
                          <a:ea typeface="ＭＳ Ｐゴシック" pitchFamily="34" charset="-128"/>
                        </a:defRPr>
                      </a:lvl3pPr>
                      <a:lvl4pPr marL="16002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4pPr>
                      <a:lvl5pPr marL="20574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5pPr>
                      <a:lvl6pPr marL="25146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6pPr>
                      <a:lvl7pPr marL="29718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7pPr>
                      <a:lvl8pPr marL="34290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8pPr>
                      <a:lvl9pPr marL="38862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1300" b="1" kern="1200" dirty="0">
                          <a:solidFill>
                            <a:schemeClr val="bg1"/>
                          </a:solidFill>
                          <a:latin typeface="+mn-lt"/>
                          <a:ea typeface="+mn-ea"/>
                          <a:cs typeface="+mn-cs"/>
                        </a:rPr>
                        <a:t>Rentenhöhe im Vergleich </a:t>
                      </a:r>
                      <a:br>
                        <a:rPr lang="de-DE" altLang="de-DE" sz="1300" b="1" kern="1200" dirty="0">
                          <a:solidFill>
                            <a:schemeClr val="bg1"/>
                          </a:solidFill>
                          <a:latin typeface="+mn-lt"/>
                          <a:ea typeface="+mn-ea"/>
                          <a:cs typeface="+mn-cs"/>
                        </a:rPr>
                      </a:br>
                      <a:r>
                        <a:rPr lang="de-DE" altLang="de-DE" sz="1300" b="1" kern="1200" dirty="0">
                          <a:solidFill>
                            <a:schemeClr val="bg1"/>
                          </a:solidFill>
                          <a:latin typeface="+mn-lt"/>
                          <a:ea typeface="+mn-ea"/>
                          <a:cs typeface="+mn-cs"/>
                        </a:rPr>
                        <a:t>zum bisherigen Einkommen</a:t>
                      </a:r>
                    </a:p>
                  </a:txBody>
                  <a:tcPr marL="89346" marR="89346" marT="48424" marB="48424" anchor="ctr" horzOverflow="overflow">
                    <a:lnL w="6350" cap="flat" cmpd="sng" algn="ctr">
                      <a:no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838200" eaLnBrk="0" hangingPunct="0">
                        <a:spcAft>
                          <a:spcPct val="30000"/>
                        </a:spcAft>
                        <a:defRPr sz="1900">
                          <a:solidFill>
                            <a:schemeClr val="accent1"/>
                          </a:solidFill>
                          <a:latin typeface="Arial" pitchFamily="34" charset="0"/>
                          <a:ea typeface="ＭＳ Ｐゴシック" pitchFamily="34" charset="-128"/>
                        </a:defRPr>
                      </a:lvl1pPr>
                      <a:lvl2pPr marL="742950" indent="-285750" defTabSz="838200" eaLnBrk="0" hangingPunct="0">
                        <a:spcAft>
                          <a:spcPct val="30000"/>
                        </a:spcAft>
                        <a:buFont typeface="Wingdings" pitchFamily="2" charset="2"/>
                        <a:defRPr sz="1700">
                          <a:solidFill>
                            <a:schemeClr val="tx1"/>
                          </a:solidFill>
                          <a:latin typeface="Arial" pitchFamily="34" charset="0"/>
                          <a:ea typeface="ＭＳ Ｐゴシック" pitchFamily="34" charset="-128"/>
                        </a:defRPr>
                      </a:lvl2pPr>
                      <a:lvl3pPr marL="1143000" indent="-228600" defTabSz="838200" eaLnBrk="0" hangingPunct="0">
                        <a:spcAft>
                          <a:spcPct val="30000"/>
                        </a:spcAft>
                        <a:buClr>
                          <a:srgbClr val="A50034"/>
                        </a:buClr>
                        <a:buFont typeface="Wingdings" pitchFamily="2" charset="2"/>
                        <a:defRPr sz="1700">
                          <a:solidFill>
                            <a:schemeClr val="tx1"/>
                          </a:solidFill>
                          <a:latin typeface="Arial" pitchFamily="34" charset="0"/>
                          <a:ea typeface="ＭＳ Ｐゴシック" pitchFamily="34" charset="-128"/>
                        </a:defRPr>
                      </a:lvl3pPr>
                      <a:lvl4pPr marL="16002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4pPr>
                      <a:lvl5pPr marL="20574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5pPr>
                      <a:lvl6pPr marL="25146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6pPr>
                      <a:lvl7pPr marL="29718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7pPr>
                      <a:lvl8pPr marL="34290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8pPr>
                      <a:lvl9pPr marL="38862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1300" b="0" kern="1200" dirty="0">
                          <a:solidFill>
                            <a:schemeClr val="bg1"/>
                          </a:solidFill>
                          <a:latin typeface="+mn-lt"/>
                          <a:ea typeface="+mn-ea"/>
                          <a:cs typeface="+mn-cs"/>
                        </a:rPr>
                        <a:t>gering</a:t>
                      </a:r>
                    </a:p>
                  </a:txBody>
                  <a:tcPr marL="89346" marR="89346" marT="48424" marB="48424" anchor="ctr" horzOverflow="overflow">
                    <a:lnL w="6350" cap="flat" cmpd="sng" algn="ctr">
                      <a:solidFill>
                        <a:srgbClr val="13A0D3"/>
                      </a:solid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838200" eaLnBrk="0" hangingPunct="0">
                        <a:spcAft>
                          <a:spcPct val="30000"/>
                        </a:spcAft>
                        <a:defRPr sz="1900">
                          <a:solidFill>
                            <a:schemeClr val="accent1"/>
                          </a:solidFill>
                          <a:latin typeface="Arial" pitchFamily="34" charset="0"/>
                          <a:ea typeface="ＭＳ Ｐゴシック" pitchFamily="34" charset="-128"/>
                        </a:defRPr>
                      </a:lvl1pPr>
                      <a:lvl2pPr marL="742950" indent="-285750" defTabSz="838200" eaLnBrk="0" hangingPunct="0">
                        <a:spcAft>
                          <a:spcPct val="30000"/>
                        </a:spcAft>
                        <a:buFont typeface="Wingdings" pitchFamily="2" charset="2"/>
                        <a:defRPr sz="1700">
                          <a:solidFill>
                            <a:schemeClr val="tx1"/>
                          </a:solidFill>
                          <a:latin typeface="Arial" pitchFamily="34" charset="0"/>
                          <a:ea typeface="ＭＳ Ｐゴシック" pitchFamily="34" charset="-128"/>
                        </a:defRPr>
                      </a:lvl2pPr>
                      <a:lvl3pPr marL="1143000" indent="-228600" defTabSz="838200" eaLnBrk="0" hangingPunct="0">
                        <a:spcAft>
                          <a:spcPct val="30000"/>
                        </a:spcAft>
                        <a:buClr>
                          <a:srgbClr val="A50034"/>
                        </a:buClr>
                        <a:buFont typeface="Wingdings" pitchFamily="2" charset="2"/>
                        <a:defRPr sz="1700">
                          <a:solidFill>
                            <a:schemeClr val="tx1"/>
                          </a:solidFill>
                          <a:latin typeface="Arial" pitchFamily="34" charset="0"/>
                          <a:ea typeface="ＭＳ Ｐゴシック" pitchFamily="34" charset="-128"/>
                        </a:defRPr>
                      </a:lvl3pPr>
                      <a:lvl4pPr marL="16002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4pPr>
                      <a:lvl5pPr marL="20574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5pPr>
                      <a:lvl6pPr marL="25146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6pPr>
                      <a:lvl7pPr marL="29718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7pPr>
                      <a:lvl8pPr marL="34290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8pPr>
                      <a:lvl9pPr marL="38862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1300" b="0" kern="1200" dirty="0">
                          <a:solidFill>
                            <a:schemeClr val="bg1"/>
                          </a:solidFill>
                          <a:latin typeface="+mn-lt"/>
                          <a:ea typeface="+mn-ea"/>
                          <a:cs typeface="+mn-cs"/>
                        </a:rPr>
                        <a:t>sehr gering </a:t>
                      </a:r>
                    </a:p>
                  </a:txBody>
                  <a:tcPr marL="89346" marR="89346" marT="48424" marB="48424" anchor="ctr" horzOverflow="overflow">
                    <a:lnL w="6350" cap="flat" cmpd="sng" algn="ctr">
                      <a:solidFill>
                        <a:srgbClr val="13A0D3"/>
                      </a:solid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838200" eaLnBrk="0" hangingPunct="0">
                        <a:spcAft>
                          <a:spcPct val="30000"/>
                        </a:spcAft>
                        <a:defRPr sz="1900">
                          <a:solidFill>
                            <a:schemeClr val="accent1"/>
                          </a:solidFill>
                          <a:latin typeface="Arial" pitchFamily="34" charset="0"/>
                          <a:ea typeface="ＭＳ Ｐゴシック" pitchFamily="34" charset="-128"/>
                        </a:defRPr>
                      </a:lvl1pPr>
                      <a:lvl2pPr marL="742950" indent="-285750" defTabSz="838200" eaLnBrk="0" hangingPunct="0">
                        <a:spcAft>
                          <a:spcPct val="30000"/>
                        </a:spcAft>
                        <a:buFont typeface="Wingdings" pitchFamily="2" charset="2"/>
                        <a:defRPr sz="1700">
                          <a:solidFill>
                            <a:schemeClr val="tx1"/>
                          </a:solidFill>
                          <a:latin typeface="Arial" pitchFamily="34" charset="0"/>
                          <a:ea typeface="ＭＳ Ｐゴシック" pitchFamily="34" charset="-128"/>
                        </a:defRPr>
                      </a:lvl2pPr>
                      <a:lvl3pPr marL="1143000" indent="-228600" defTabSz="838200" eaLnBrk="0" hangingPunct="0">
                        <a:spcAft>
                          <a:spcPct val="30000"/>
                        </a:spcAft>
                        <a:buClr>
                          <a:srgbClr val="A50034"/>
                        </a:buClr>
                        <a:buFont typeface="Wingdings" pitchFamily="2" charset="2"/>
                        <a:defRPr sz="1700">
                          <a:solidFill>
                            <a:schemeClr val="tx1"/>
                          </a:solidFill>
                          <a:latin typeface="Arial" pitchFamily="34" charset="0"/>
                          <a:ea typeface="ＭＳ Ｐゴシック" pitchFamily="34" charset="-128"/>
                        </a:defRPr>
                      </a:lvl3pPr>
                      <a:lvl4pPr marL="16002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4pPr>
                      <a:lvl5pPr marL="2057400" indent="-228600" defTabSz="838200" eaLnBrk="0" hangingPunct="0">
                        <a:spcAft>
                          <a:spcPct val="30000"/>
                        </a:spcAft>
                        <a:buClr>
                          <a:srgbClr val="A50034"/>
                        </a:buClr>
                        <a:defRPr sz="1700">
                          <a:solidFill>
                            <a:schemeClr val="tx1"/>
                          </a:solidFill>
                          <a:latin typeface="Arial" pitchFamily="34" charset="0"/>
                          <a:ea typeface="ＭＳ Ｐゴシック" pitchFamily="34" charset="-128"/>
                        </a:defRPr>
                      </a:lvl5pPr>
                      <a:lvl6pPr marL="25146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6pPr>
                      <a:lvl7pPr marL="29718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7pPr>
                      <a:lvl8pPr marL="34290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8pPr>
                      <a:lvl9pPr marL="3886200" indent="-228600" defTabSz="838200" eaLnBrk="0" fontAlgn="base" hangingPunct="0">
                        <a:spcBef>
                          <a:spcPct val="0"/>
                        </a:spcBef>
                        <a:spcAft>
                          <a:spcPct val="30000"/>
                        </a:spcAft>
                        <a:buClr>
                          <a:srgbClr val="A50034"/>
                        </a:buClr>
                        <a:defRPr sz="17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1300" b="0" kern="1200" dirty="0">
                          <a:solidFill>
                            <a:schemeClr val="bg1"/>
                          </a:solidFill>
                          <a:latin typeface="+mn-lt"/>
                          <a:ea typeface="+mn-ea"/>
                          <a:cs typeface="+mn-cs"/>
                        </a:rPr>
                        <a:t>0</a:t>
                      </a:r>
                    </a:p>
                  </a:txBody>
                  <a:tcPr marL="89346" marR="89346" marT="48424" marB="48424" anchor="ctr" horzOverflow="overflow">
                    <a:lnL w="6350" cap="flat" cmpd="sng" algn="ctr">
                      <a:solidFill>
                        <a:srgbClr val="13A0D3"/>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29563"/>
                  </a:ext>
                </a:extLst>
              </a:tr>
              <a:tr h="1677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300" b="1" kern="1200" dirty="0">
                          <a:solidFill>
                            <a:schemeClr val="bg1"/>
                          </a:solidFill>
                          <a:latin typeface="+mn-lt"/>
                          <a:ea typeface="+mn-ea"/>
                          <a:cs typeface="+mn-cs"/>
                        </a:rPr>
                        <a:t>Modellfall</a:t>
                      </a:r>
                      <a:r>
                        <a:rPr lang="de-DE" altLang="de-DE" sz="1300" b="1" kern="1200" baseline="30000" dirty="0">
                          <a:solidFill>
                            <a:schemeClr val="bg1"/>
                          </a:solidFill>
                          <a:latin typeface="+mn-lt"/>
                          <a:ea typeface="+mn-ea"/>
                          <a:cs typeface="+mn-cs"/>
                        </a:rPr>
                        <a:t>1  </a:t>
                      </a:r>
                      <a:r>
                        <a:rPr lang="de-DE" altLang="de-DE" sz="1300" b="1" kern="1200" dirty="0">
                          <a:solidFill>
                            <a:schemeClr val="bg1"/>
                          </a:solidFill>
                          <a:latin typeface="+mn-lt"/>
                          <a:ea typeface="+mn-ea"/>
                          <a:cs typeface="+mn-cs"/>
                        </a:rPr>
                        <a:t> </a:t>
                      </a:r>
                      <a:br>
                        <a:rPr lang="de-DE" altLang="de-DE" sz="1300" b="1" kern="1200" dirty="0">
                          <a:solidFill>
                            <a:schemeClr val="bg1"/>
                          </a:solidFill>
                          <a:latin typeface="+mn-lt"/>
                          <a:ea typeface="+mn-ea"/>
                          <a:cs typeface="+mn-cs"/>
                        </a:rPr>
                      </a:br>
                      <a:r>
                        <a:rPr lang="de-DE" altLang="de-DE" sz="1300" b="0" kern="1200" dirty="0">
                          <a:solidFill>
                            <a:schemeClr val="bg1"/>
                          </a:solidFill>
                          <a:latin typeface="+mn-lt"/>
                          <a:ea typeface="+mn-ea"/>
                          <a:cs typeface="+mn-cs"/>
                        </a:rPr>
                        <a:t>Bankkaufmann, 35 Jahre</a:t>
                      </a:r>
                      <a:br>
                        <a:rPr lang="de-DE" altLang="de-DE" sz="1300" b="0" kern="1200" dirty="0">
                          <a:solidFill>
                            <a:schemeClr val="bg1"/>
                          </a:solidFill>
                          <a:latin typeface="+mn-lt"/>
                          <a:ea typeface="+mn-ea"/>
                          <a:cs typeface="+mn-cs"/>
                        </a:rPr>
                      </a:br>
                      <a:r>
                        <a:rPr lang="de-DE" altLang="de-DE" sz="1300" b="0" kern="1200" dirty="0">
                          <a:solidFill>
                            <a:schemeClr val="bg1"/>
                          </a:solidFill>
                          <a:latin typeface="+mn-lt"/>
                          <a:ea typeface="+mn-ea"/>
                          <a:cs typeface="+mn-cs"/>
                        </a:rPr>
                        <a:t>Gehalt p. m. </a:t>
                      </a:r>
                      <a:br>
                        <a:rPr lang="de-DE" altLang="de-DE" sz="1300" b="0" kern="1200" dirty="0">
                          <a:solidFill>
                            <a:schemeClr val="bg1"/>
                          </a:solidFill>
                          <a:latin typeface="+mn-lt"/>
                          <a:ea typeface="+mn-ea"/>
                          <a:cs typeface="+mn-cs"/>
                        </a:rPr>
                      </a:br>
                      <a:r>
                        <a:rPr lang="de-DE" altLang="de-DE" sz="1300" b="0" kern="1200" dirty="0">
                          <a:solidFill>
                            <a:schemeClr val="bg1"/>
                          </a:solidFill>
                          <a:latin typeface="+mn-lt"/>
                          <a:ea typeface="+mn-ea"/>
                          <a:cs typeface="+mn-cs"/>
                        </a:rPr>
                        <a:t>3.500 € brutto, </a:t>
                      </a:r>
                      <a:br>
                        <a:rPr lang="de-DE" altLang="de-DE" sz="1300" b="0" kern="1200" dirty="0">
                          <a:solidFill>
                            <a:schemeClr val="bg1"/>
                          </a:solidFill>
                          <a:latin typeface="+mn-lt"/>
                          <a:ea typeface="+mn-ea"/>
                          <a:cs typeface="+mn-cs"/>
                        </a:rPr>
                      </a:br>
                      <a:r>
                        <a:rPr lang="de-DE" altLang="de-DE" sz="1300" b="0" kern="1200" dirty="0">
                          <a:solidFill>
                            <a:schemeClr val="bg1"/>
                          </a:solidFill>
                          <a:latin typeface="+mn-lt"/>
                          <a:ea typeface="+mn-ea"/>
                          <a:cs typeface="+mn-cs"/>
                        </a:rPr>
                        <a:t>2.239 € netto.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300" b="0" kern="1200" dirty="0">
                        <a:solidFill>
                          <a:schemeClr val="bg1"/>
                        </a:solidFill>
                        <a:latin typeface="+mn-lt"/>
                        <a:ea typeface="+mn-ea"/>
                        <a:cs typeface="+mn-cs"/>
                      </a:endParaRPr>
                    </a:p>
                    <a:p>
                      <a:endParaRPr lang="de-DE" sz="1300" b="0" kern="1200" dirty="0">
                        <a:solidFill>
                          <a:schemeClr val="bg1"/>
                        </a:solidFill>
                        <a:latin typeface="+mn-lt"/>
                        <a:ea typeface="+mn-ea"/>
                        <a:cs typeface="+mn-cs"/>
                      </a:endParaRPr>
                    </a:p>
                  </a:txBody>
                  <a:tcPr marL="96770" marR="96770" marT="48385" marB="48385" anchor="ctr">
                    <a:lnL w="6350" cap="flat" cmpd="sng" algn="ctr">
                      <a:no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300" b="0" dirty="0">
                        <a:solidFill>
                          <a:schemeClr val="bg1"/>
                        </a:solidFill>
                      </a:endParaRPr>
                    </a:p>
                  </a:txBody>
                  <a:tcPr marL="96770" marR="96770" marT="48385" marB="48385" anchor="ctr">
                    <a:lnL w="6350" cap="flat" cmpd="sng" algn="ctr">
                      <a:solidFill>
                        <a:srgbClr val="13A0D3"/>
                      </a:solid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300" b="0" dirty="0">
                        <a:solidFill>
                          <a:schemeClr val="bg1"/>
                        </a:solidFill>
                      </a:endParaRPr>
                    </a:p>
                  </a:txBody>
                  <a:tcPr marL="96770" marR="96770" marT="48385" marB="48385" anchor="ctr">
                    <a:lnL w="6350" cap="flat" cmpd="sng" algn="ctr">
                      <a:solidFill>
                        <a:srgbClr val="13A0D3"/>
                      </a:solidFill>
                      <a:prstDash val="solid"/>
                      <a:round/>
                      <a:headEnd type="none" w="med" len="med"/>
                      <a:tailEnd type="none" w="med" len="med"/>
                    </a:lnL>
                    <a:lnR w="6350" cap="flat" cmpd="sng" algn="ctr">
                      <a:solidFill>
                        <a:srgbClr val="13A0D3"/>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300" b="0" dirty="0">
                        <a:solidFill>
                          <a:schemeClr val="bg1"/>
                        </a:solidFill>
                      </a:endParaRPr>
                    </a:p>
                  </a:txBody>
                  <a:tcPr marL="96770" marR="96770" marT="48385" marB="48385" anchor="ctr">
                    <a:lnL w="6350" cap="flat" cmpd="sng" algn="ctr">
                      <a:solidFill>
                        <a:srgbClr val="13A0D3"/>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90169"/>
                  </a:ext>
                </a:extLst>
              </a:tr>
            </a:tbl>
          </a:graphicData>
        </a:graphic>
      </p:graphicFrame>
      <p:sp>
        <p:nvSpPr>
          <p:cNvPr id="23" name="Textfeld 19">
            <a:extLst>
              <a:ext uri="{FF2B5EF4-FFF2-40B4-BE49-F238E27FC236}">
                <a16:creationId xmlns:a16="http://schemas.microsoft.com/office/drawing/2014/main" id="{8DB1F059-0A23-45F9-83C7-D4E26897AF4A}"/>
              </a:ext>
            </a:extLst>
          </p:cNvPr>
          <p:cNvSpPr txBox="1">
            <a:spLocks noChangeArrowheads="1"/>
          </p:cNvSpPr>
          <p:nvPr/>
        </p:nvSpPr>
        <p:spPr bwMode="auto">
          <a:xfrm>
            <a:off x="5317275" y="4423768"/>
            <a:ext cx="4253719" cy="209828"/>
          </a:xfrm>
          <a:prstGeom prst="rect">
            <a:avLst/>
          </a:prstGeom>
          <a:solidFill>
            <a:schemeClr val="tx1"/>
          </a:solidFill>
          <a:ln w="12700">
            <a:solidFill>
              <a:srgbClr val="122B54"/>
            </a:solidFill>
            <a:prstDash val="sysDash"/>
          </a:ln>
          <a:extLst/>
        </p:spPr>
        <p:txBody>
          <a:bodyPr wrap="square" anchor="ctr" anchorCtr="0">
            <a:noAutofit/>
          </a:bodyPr>
          <a:lstStyle>
            <a:lvl1pPr>
              <a:spcAft>
                <a:spcPct val="30000"/>
              </a:spcAft>
              <a:defRPr sz="2100">
                <a:solidFill>
                  <a:schemeClr val="accent1"/>
                </a:solidFill>
                <a:latin typeface="Arial" charset="0"/>
                <a:ea typeface="ＭＳ Ｐゴシック" pitchFamily="34" charset="-128"/>
              </a:defRPr>
            </a:lvl1pPr>
            <a:lvl2pPr marL="742950" indent="-285750">
              <a:spcAft>
                <a:spcPct val="30000"/>
              </a:spcAft>
              <a:buFont typeface="Wingdings" pitchFamily="2" charset="2"/>
              <a:defRPr sz="1900">
                <a:solidFill>
                  <a:schemeClr val="tx1"/>
                </a:solidFill>
                <a:latin typeface="Arial" charset="0"/>
                <a:ea typeface="ＭＳ Ｐゴシック" pitchFamily="34" charset="-128"/>
              </a:defRPr>
            </a:lvl2pPr>
            <a:lvl3pPr marL="1143000" indent="-228600">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a:spcAft>
                <a:spcPct val="30000"/>
              </a:spcAft>
              <a:buClr>
                <a:srgbClr val="A50034"/>
              </a:buClr>
              <a:buChar char="-"/>
              <a:defRPr sz="1900">
                <a:solidFill>
                  <a:schemeClr val="tx1"/>
                </a:solidFill>
                <a:latin typeface="Arial" charset="0"/>
                <a:ea typeface="ＭＳ Ｐゴシック" pitchFamily="34" charset="-128"/>
              </a:defRPr>
            </a:lvl4pPr>
            <a:lvl5pPr marL="2057400" indent="-228600">
              <a:spcAft>
                <a:spcPct val="30000"/>
              </a:spcAft>
              <a:buClr>
                <a:srgbClr val="A50034"/>
              </a:buClr>
              <a:buChar char="-"/>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ctr">
              <a:spcAft>
                <a:spcPct val="0"/>
              </a:spcAft>
            </a:pPr>
            <a:r>
              <a:rPr lang="de-DE" altLang="de-DE" sz="1000" dirty="0">
                <a:solidFill>
                  <a:schemeClr val="bg1"/>
                </a:solidFill>
              </a:rPr>
              <a:t>Vorsorgeziel = 100 % vom Netto = </a:t>
            </a:r>
            <a:r>
              <a:rPr lang="de-DE" sz="1000" dirty="0">
                <a:solidFill>
                  <a:schemeClr val="bg1"/>
                </a:solidFill>
                <a:latin typeface="Arial"/>
              </a:rPr>
              <a:t>2.239</a:t>
            </a:r>
            <a:r>
              <a:rPr lang="de-DE" altLang="de-DE" sz="1000" dirty="0">
                <a:solidFill>
                  <a:schemeClr val="bg1"/>
                </a:solidFill>
              </a:rPr>
              <a:t> €  </a:t>
            </a:r>
          </a:p>
        </p:txBody>
      </p:sp>
      <p:grpSp>
        <p:nvGrpSpPr>
          <p:cNvPr id="51" name="Gruppieren 50">
            <a:extLst>
              <a:ext uri="{FF2B5EF4-FFF2-40B4-BE49-F238E27FC236}">
                <a16:creationId xmlns:a16="http://schemas.microsoft.com/office/drawing/2014/main" id="{00D7B922-3ECB-45B5-8F5C-C9EDA4838A98}"/>
              </a:ext>
            </a:extLst>
          </p:cNvPr>
          <p:cNvGrpSpPr/>
          <p:nvPr/>
        </p:nvGrpSpPr>
        <p:grpSpPr>
          <a:xfrm>
            <a:off x="7783262" y="2515384"/>
            <a:ext cx="951640" cy="999436"/>
            <a:chOff x="7374864" y="2611246"/>
            <a:chExt cx="951640" cy="999436"/>
          </a:xfrm>
        </p:grpSpPr>
        <p:graphicFrame>
          <p:nvGraphicFramePr>
            <p:cNvPr id="42" name="Diagramm 3">
              <a:extLst>
                <a:ext uri="{FF2B5EF4-FFF2-40B4-BE49-F238E27FC236}">
                  <a16:creationId xmlns:a16="http://schemas.microsoft.com/office/drawing/2014/main" id="{CB4AC11C-9131-4F57-B5CB-8FF68CC81DE9}"/>
                </a:ext>
              </a:extLst>
            </p:cNvPr>
            <p:cNvGraphicFramePr>
              <a:graphicFrameLocks/>
            </p:cNvGraphicFramePr>
            <p:nvPr>
              <p:extLst/>
            </p:nvPr>
          </p:nvGraphicFramePr>
          <p:xfrm>
            <a:off x="7374864" y="2611246"/>
            <a:ext cx="951640" cy="999436"/>
          </p:xfrm>
          <a:graphic>
            <a:graphicData uri="http://schemas.openxmlformats.org/drawingml/2006/chart">
              <c:chart xmlns:c="http://schemas.openxmlformats.org/drawingml/2006/chart" xmlns:r="http://schemas.openxmlformats.org/officeDocument/2006/relationships" r:id="rId3"/>
            </a:graphicData>
          </a:graphic>
        </p:graphicFrame>
        <p:sp>
          <p:nvSpPr>
            <p:cNvPr id="47" name="Bogen 46">
              <a:extLst>
                <a:ext uri="{FF2B5EF4-FFF2-40B4-BE49-F238E27FC236}">
                  <a16:creationId xmlns:a16="http://schemas.microsoft.com/office/drawing/2014/main" id="{B4176045-9300-4C7C-8E45-4FD04086D479}"/>
                </a:ext>
              </a:extLst>
            </p:cNvPr>
            <p:cNvSpPr/>
            <p:nvPr/>
          </p:nvSpPr>
          <p:spPr bwMode="auto">
            <a:xfrm rot="5895408">
              <a:off x="7785658" y="2999855"/>
              <a:ext cx="380870" cy="254272"/>
            </a:xfrm>
            <a:prstGeom prst="arc">
              <a:avLst>
                <a:gd name="adj1" fmla="val 15332110"/>
                <a:gd name="adj2" fmla="val 258344"/>
              </a:avLst>
            </a:prstGeom>
            <a:noFill/>
            <a:ln w="25400" cap="flat" cmpd="sng" algn="ctr">
              <a:solidFill>
                <a:schemeClr val="tx1"/>
              </a:solidFill>
              <a:prstDash val="solid"/>
              <a:round/>
              <a:headEnd type="none" w="med" len="med"/>
              <a:tailEnd type="triangle" w="med" len="med"/>
            </a:ln>
            <a:effectLst/>
            <a:extLst/>
          </p:spPr>
          <p:txBody>
            <a:bodyPr wrap="none" lIns="90000" tIns="46800" rIns="90000" bIns="46800" anchor="ctr"/>
            <a:lstStyle/>
            <a:p>
              <a:pPr algn="r" defTabSz="1042988" eaLnBrk="1" hangingPunct="1">
                <a:spcAft>
                  <a:spcPct val="30000"/>
                </a:spcAft>
                <a:buClr>
                  <a:schemeClr val="accent1"/>
                </a:buClr>
                <a:buFont typeface="Wingdings" pitchFamily="2" charset="2"/>
                <a:buNone/>
                <a:defRPr/>
              </a:pPr>
              <a:endParaRPr lang="de-DE" sz="2100" dirty="0">
                <a:latin typeface="Arial" pitchFamily="34" charset="0"/>
                <a:ea typeface="ＭＳ Ｐゴシック" charset="0"/>
                <a:cs typeface="ＭＳ Ｐゴシック" charset="0"/>
              </a:endParaRPr>
            </a:p>
          </p:txBody>
        </p:sp>
      </p:grpSp>
      <p:grpSp>
        <p:nvGrpSpPr>
          <p:cNvPr id="50" name="Gruppieren 49">
            <a:extLst>
              <a:ext uri="{FF2B5EF4-FFF2-40B4-BE49-F238E27FC236}">
                <a16:creationId xmlns:a16="http://schemas.microsoft.com/office/drawing/2014/main" id="{C60E4305-5C2F-490D-896E-0E5081B3DE85}"/>
              </a:ext>
            </a:extLst>
          </p:cNvPr>
          <p:cNvGrpSpPr/>
          <p:nvPr/>
        </p:nvGrpSpPr>
        <p:grpSpPr>
          <a:xfrm>
            <a:off x="4666090" y="2515384"/>
            <a:ext cx="951640" cy="999436"/>
            <a:chOff x="4541238" y="2626710"/>
            <a:chExt cx="951640" cy="999436"/>
          </a:xfrm>
        </p:grpSpPr>
        <p:graphicFrame>
          <p:nvGraphicFramePr>
            <p:cNvPr id="43" name="Diagramm 3">
              <a:extLst>
                <a:ext uri="{FF2B5EF4-FFF2-40B4-BE49-F238E27FC236}">
                  <a16:creationId xmlns:a16="http://schemas.microsoft.com/office/drawing/2014/main" id="{94EF76DD-595C-4687-9FE8-048CA163AB34}"/>
                </a:ext>
              </a:extLst>
            </p:cNvPr>
            <p:cNvGraphicFramePr>
              <a:graphicFrameLocks/>
            </p:cNvGraphicFramePr>
            <p:nvPr>
              <p:extLst/>
            </p:nvPr>
          </p:nvGraphicFramePr>
          <p:xfrm>
            <a:off x="4541238" y="2626710"/>
            <a:ext cx="951640" cy="999436"/>
          </p:xfrm>
          <a:graphic>
            <a:graphicData uri="http://schemas.openxmlformats.org/drawingml/2006/chart">
              <c:chart xmlns:c="http://schemas.openxmlformats.org/drawingml/2006/chart" xmlns:r="http://schemas.openxmlformats.org/officeDocument/2006/relationships" r:id="rId4"/>
            </a:graphicData>
          </a:graphic>
        </p:graphicFrame>
        <p:sp>
          <p:nvSpPr>
            <p:cNvPr id="48" name="Bogen 47">
              <a:extLst>
                <a:ext uri="{FF2B5EF4-FFF2-40B4-BE49-F238E27FC236}">
                  <a16:creationId xmlns:a16="http://schemas.microsoft.com/office/drawing/2014/main" id="{0FCC550F-F5EC-400E-83FC-49F45BFDD490}"/>
                </a:ext>
              </a:extLst>
            </p:cNvPr>
            <p:cNvSpPr/>
            <p:nvPr/>
          </p:nvSpPr>
          <p:spPr bwMode="auto">
            <a:xfrm rot="20825290">
              <a:off x="4830953" y="2880654"/>
              <a:ext cx="404877" cy="340576"/>
            </a:xfrm>
            <a:prstGeom prst="arc">
              <a:avLst>
                <a:gd name="adj1" fmla="val 17306156"/>
                <a:gd name="adj2" fmla="val 258344"/>
              </a:avLst>
            </a:prstGeom>
            <a:noFill/>
            <a:ln w="25400" cap="flat" cmpd="sng" algn="ctr">
              <a:solidFill>
                <a:schemeClr val="tx1"/>
              </a:solidFill>
              <a:prstDash val="solid"/>
              <a:round/>
              <a:headEnd type="none" w="med" len="med"/>
              <a:tailEnd type="triangle" w="med" len="med"/>
            </a:ln>
            <a:effectLst/>
            <a:extLst/>
          </p:spPr>
          <p:txBody>
            <a:bodyPr wrap="none" lIns="90000" tIns="46800" rIns="90000" bIns="46800" anchor="ctr"/>
            <a:lstStyle/>
            <a:p>
              <a:pPr algn="r" defTabSz="1042988" eaLnBrk="1" hangingPunct="1">
                <a:spcAft>
                  <a:spcPct val="30000"/>
                </a:spcAft>
                <a:buClr>
                  <a:schemeClr val="accent1"/>
                </a:buClr>
                <a:buFont typeface="Wingdings" pitchFamily="2" charset="2"/>
                <a:buNone/>
                <a:defRPr/>
              </a:pPr>
              <a:endParaRPr lang="de-DE" sz="2100" dirty="0">
                <a:latin typeface="Arial" pitchFamily="34" charset="0"/>
                <a:ea typeface="ＭＳ Ｐゴシック" charset="0"/>
                <a:cs typeface="ＭＳ Ｐゴシック" charset="0"/>
              </a:endParaRPr>
            </a:p>
          </p:txBody>
        </p:sp>
      </p:grpSp>
      <p:grpSp>
        <p:nvGrpSpPr>
          <p:cNvPr id="52" name="Gruppieren 51">
            <a:extLst>
              <a:ext uri="{FF2B5EF4-FFF2-40B4-BE49-F238E27FC236}">
                <a16:creationId xmlns:a16="http://schemas.microsoft.com/office/drawing/2014/main" id="{25AA4DE3-D767-46C7-B687-7E050B2C359C}"/>
              </a:ext>
            </a:extLst>
          </p:cNvPr>
          <p:cNvGrpSpPr/>
          <p:nvPr/>
        </p:nvGrpSpPr>
        <p:grpSpPr>
          <a:xfrm>
            <a:off x="10483798" y="2515384"/>
            <a:ext cx="951640" cy="999436"/>
            <a:chOff x="10203426" y="2612460"/>
            <a:chExt cx="951640" cy="999436"/>
          </a:xfrm>
        </p:grpSpPr>
        <p:graphicFrame>
          <p:nvGraphicFramePr>
            <p:cNvPr id="44" name="Diagramm 3">
              <a:extLst>
                <a:ext uri="{FF2B5EF4-FFF2-40B4-BE49-F238E27FC236}">
                  <a16:creationId xmlns:a16="http://schemas.microsoft.com/office/drawing/2014/main" id="{D229345B-7664-455D-8BF0-9EFEEDD18A41}"/>
                </a:ext>
              </a:extLst>
            </p:cNvPr>
            <p:cNvGraphicFramePr>
              <a:graphicFrameLocks/>
            </p:cNvGraphicFramePr>
            <p:nvPr>
              <p:extLst/>
            </p:nvPr>
          </p:nvGraphicFramePr>
          <p:xfrm>
            <a:off x="10203426" y="2612460"/>
            <a:ext cx="951640" cy="999436"/>
          </p:xfrm>
          <a:graphic>
            <a:graphicData uri="http://schemas.openxmlformats.org/drawingml/2006/chart">
              <c:chart xmlns:c="http://schemas.openxmlformats.org/drawingml/2006/chart" xmlns:r="http://schemas.openxmlformats.org/officeDocument/2006/relationships" r:id="rId5"/>
            </a:graphicData>
          </a:graphic>
        </p:graphicFrame>
        <p:sp>
          <p:nvSpPr>
            <p:cNvPr id="49" name="Bogen 48">
              <a:extLst>
                <a:ext uri="{FF2B5EF4-FFF2-40B4-BE49-F238E27FC236}">
                  <a16:creationId xmlns:a16="http://schemas.microsoft.com/office/drawing/2014/main" id="{0C939806-2543-4220-B61C-A945116C03A9}"/>
                </a:ext>
              </a:extLst>
            </p:cNvPr>
            <p:cNvSpPr/>
            <p:nvPr/>
          </p:nvSpPr>
          <p:spPr bwMode="auto">
            <a:xfrm rot="9182220">
              <a:off x="10509443" y="3013080"/>
              <a:ext cx="404877" cy="340576"/>
            </a:xfrm>
            <a:prstGeom prst="arc">
              <a:avLst>
                <a:gd name="adj1" fmla="val 17306156"/>
                <a:gd name="adj2" fmla="val 258344"/>
              </a:avLst>
            </a:prstGeom>
            <a:noFill/>
            <a:ln w="25400" cap="flat" cmpd="sng" algn="ctr">
              <a:solidFill>
                <a:schemeClr val="tx1"/>
              </a:solidFill>
              <a:prstDash val="solid"/>
              <a:round/>
              <a:headEnd type="none" w="med" len="med"/>
              <a:tailEnd type="triangle" w="med" len="med"/>
            </a:ln>
            <a:effectLst/>
            <a:extLst/>
          </p:spPr>
          <p:txBody>
            <a:bodyPr wrap="none" lIns="90000" tIns="46800" rIns="90000" bIns="46800" anchor="ctr"/>
            <a:lstStyle/>
            <a:p>
              <a:pPr algn="r" defTabSz="1042988" eaLnBrk="1" hangingPunct="1">
                <a:spcAft>
                  <a:spcPct val="30000"/>
                </a:spcAft>
                <a:buClr>
                  <a:schemeClr val="accent1"/>
                </a:buClr>
                <a:buFont typeface="Wingdings" pitchFamily="2" charset="2"/>
                <a:buNone/>
                <a:defRPr/>
              </a:pPr>
              <a:endParaRPr lang="de-DE" sz="2100" dirty="0">
                <a:latin typeface="Arial" pitchFamily="34" charset="0"/>
                <a:ea typeface="ＭＳ Ｐゴシック" charset="0"/>
                <a:cs typeface="ＭＳ Ｐゴシック" charset="0"/>
              </a:endParaRPr>
            </a:p>
          </p:txBody>
        </p:sp>
      </p:grpSp>
      <p:sp>
        <p:nvSpPr>
          <p:cNvPr id="19" name="Abgerundetes Rechteck 40">
            <a:extLst>
              <a:ext uri="{FF2B5EF4-FFF2-40B4-BE49-F238E27FC236}">
                <a16:creationId xmlns:a16="http://schemas.microsoft.com/office/drawing/2014/main" id="{669FDBB6-5F0D-4CBA-AD4D-37C5CA92AF34}"/>
              </a:ext>
            </a:extLst>
          </p:cNvPr>
          <p:cNvSpPr>
            <a:spLocks noChangeArrowheads="1"/>
          </p:cNvSpPr>
          <p:nvPr/>
        </p:nvSpPr>
        <p:spPr bwMode="auto">
          <a:xfrm>
            <a:off x="4905057" y="4770231"/>
            <a:ext cx="850123" cy="616093"/>
          </a:xfrm>
          <a:prstGeom prst="rect">
            <a:avLst/>
          </a:prstGeom>
          <a:solidFill>
            <a:srgbClr val="13A0D3"/>
          </a:solidFill>
          <a:ln w="19050">
            <a:solidFill>
              <a:schemeClr val="accent4"/>
            </a:solidFill>
            <a:miter lim="800000"/>
            <a:headEnd/>
            <a:tailEnd/>
          </a:ln>
        </p:spPr>
        <p:txBody>
          <a:bodyPr wrap="none" lIns="90000" tIns="46800" rIns="90000" bIns="46800" anchor="ctr"/>
          <a:lstStyle>
            <a:lvl1pPr defTabSz="1042988">
              <a:spcAft>
                <a:spcPct val="30000"/>
              </a:spcAft>
              <a:defRPr sz="2100">
                <a:solidFill>
                  <a:schemeClr val="accent1"/>
                </a:solidFill>
                <a:latin typeface="Arial" charset="0"/>
                <a:ea typeface="ＭＳ Ｐゴシック" pitchFamily="34" charset="-128"/>
              </a:defRPr>
            </a:lvl1pPr>
            <a:lvl2pPr marL="742950" indent="-285750" defTabSz="1042988">
              <a:spcAft>
                <a:spcPct val="30000"/>
              </a:spcAft>
              <a:buFont typeface="Wingdings" pitchFamily="2" charset="2"/>
              <a:defRPr sz="1900">
                <a:solidFill>
                  <a:schemeClr val="tx1"/>
                </a:solidFill>
                <a:latin typeface="Arial" charset="0"/>
                <a:ea typeface="ＭＳ Ｐゴシック" pitchFamily="34" charset="-128"/>
              </a:defRPr>
            </a:lvl2pPr>
            <a:lvl3pPr marL="1143000" indent="-228600" defTabSz="1042988">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defTabSz="1042988">
              <a:spcAft>
                <a:spcPct val="30000"/>
              </a:spcAft>
              <a:buClr>
                <a:srgbClr val="A50034"/>
              </a:buClr>
              <a:buChar char="-"/>
              <a:defRPr sz="1900">
                <a:solidFill>
                  <a:schemeClr val="tx1"/>
                </a:solidFill>
                <a:latin typeface="Arial" charset="0"/>
                <a:ea typeface="ＭＳ Ｐゴシック" pitchFamily="34" charset="-128"/>
              </a:defRPr>
            </a:lvl4pPr>
            <a:lvl5pPr marL="2057400" indent="-228600" defTabSz="1042988">
              <a:spcAft>
                <a:spcPct val="30000"/>
              </a:spcAft>
              <a:buClr>
                <a:srgbClr val="A50034"/>
              </a:buClr>
              <a:buChar char="-"/>
              <a:defRPr sz="1900">
                <a:solidFill>
                  <a:schemeClr val="tx1"/>
                </a:solidFill>
                <a:latin typeface="Arial" charset="0"/>
                <a:ea typeface="ＭＳ Ｐゴシック" pitchFamily="34" charset="-128"/>
              </a:defRPr>
            </a:lvl5pPr>
            <a:lvl6pPr marL="25146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r" eaLnBrk="1" hangingPunct="1">
              <a:buClr>
                <a:schemeClr val="accent1"/>
              </a:buClr>
              <a:buFont typeface="Wingdings" pitchFamily="2" charset="2"/>
              <a:buNone/>
            </a:pPr>
            <a:endParaRPr lang="de-DE" altLang="de-DE" dirty="0">
              <a:solidFill>
                <a:schemeClr val="tx1"/>
              </a:solidFill>
            </a:endParaRPr>
          </a:p>
        </p:txBody>
      </p:sp>
      <p:sp>
        <p:nvSpPr>
          <p:cNvPr id="20" name="Rechteck 41">
            <a:extLst>
              <a:ext uri="{FF2B5EF4-FFF2-40B4-BE49-F238E27FC236}">
                <a16:creationId xmlns:a16="http://schemas.microsoft.com/office/drawing/2014/main" id="{81066BE7-3395-4ECE-8C99-EE97C2197F31}"/>
              </a:ext>
            </a:extLst>
          </p:cNvPr>
          <p:cNvSpPr>
            <a:spLocks noChangeArrowheads="1"/>
          </p:cNvSpPr>
          <p:nvPr/>
        </p:nvSpPr>
        <p:spPr bwMode="auto">
          <a:xfrm>
            <a:off x="4905065" y="5386328"/>
            <a:ext cx="850126" cy="606625"/>
          </a:xfrm>
          <a:prstGeom prst="rect">
            <a:avLst/>
          </a:prstGeom>
          <a:noFill/>
          <a:ln w="19050">
            <a:solidFill>
              <a:schemeClr val="bg1"/>
            </a:solidFill>
          </a:ln>
          <a:extLst/>
        </p:spPr>
        <p:txBody>
          <a:bodyPr wrap="none" lIns="90000" tIns="46800" rIns="90000" bIns="46800" anchor="ctr"/>
          <a:lstStyle>
            <a:lvl1pPr defTabSz="1042988">
              <a:defRPr sz="1900">
                <a:solidFill>
                  <a:schemeClr val="tx1"/>
                </a:solidFill>
                <a:latin typeface="Arial" charset="0"/>
                <a:ea typeface="ＭＳ Ｐゴシック" pitchFamily="34" charset="-128"/>
              </a:defRPr>
            </a:lvl1pPr>
            <a:lvl2pPr defTabSz="1042988">
              <a:defRPr sz="1900">
                <a:solidFill>
                  <a:schemeClr val="tx1"/>
                </a:solidFill>
                <a:latin typeface="Arial" charset="0"/>
                <a:ea typeface="ＭＳ Ｐゴシック" pitchFamily="34" charset="-128"/>
              </a:defRPr>
            </a:lvl2pPr>
            <a:lvl3pPr defTabSz="1042988">
              <a:defRPr sz="1900">
                <a:solidFill>
                  <a:schemeClr val="tx1"/>
                </a:solidFill>
                <a:latin typeface="Arial" charset="0"/>
                <a:ea typeface="ＭＳ Ｐゴシック" pitchFamily="34" charset="-128"/>
              </a:defRPr>
            </a:lvl3pPr>
            <a:lvl4pPr defTabSz="1042988">
              <a:defRPr sz="1900">
                <a:solidFill>
                  <a:schemeClr val="tx1"/>
                </a:solidFill>
                <a:latin typeface="Arial" charset="0"/>
                <a:ea typeface="ＭＳ Ｐゴシック" pitchFamily="34" charset="-128"/>
              </a:defRPr>
            </a:lvl4pPr>
            <a:lvl5pPr defTabSz="1042988">
              <a:defRPr sz="1900">
                <a:solidFill>
                  <a:schemeClr val="tx1"/>
                </a:solidFill>
                <a:latin typeface="Arial" charset="0"/>
                <a:ea typeface="ＭＳ Ｐゴシック" pitchFamily="34" charset="-128"/>
              </a:defRPr>
            </a:lvl5pPr>
            <a:lvl6pPr marL="2135188" indent="150813" defTabSz="1042988" eaLnBrk="0" fontAlgn="base" hangingPunct="0">
              <a:spcBef>
                <a:spcPct val="0"/>
              </a:spcBef>
              <a:spcAft>
                <a:spcPct val="0"/>
              </a:spcAft>
              <a:defRPr sz="1900">
                <a:solidFill>
                  <a:schemeClr val="tx1"/>
                </a:solidFill>
                <a:latin typeface="Arial" charset="0"/>
                <a:ea typeface="ＭＳ Ｐゴシック" pitchFamily="34" charset="-128"/>
              </a:defRPr>
            </a:lvl6pPr>
            <a:lvl7pPr marL="2592388" indent="150813" defTabSz="1042988" eaLnBrk="0" fontAlgn="base" hangingPunct="0">
              <a:spcBef>
                <a:spcPct val="0"/>
              </a:spcBef>
              <a:spcAft>
                <a:spcPct val="0"/>
              </a:spcAft>
              <a:defRPr sz="1900">
                <a:solidFill>
                  <a:schemeClr val="tx1"/>
                </a:solidFill>
                <a:latin typeface="Arial" charset="0"/>
                <a:ea typeface="ＭＳ Ｐゴシック" pitchFamily="34" charset="-128"/>
              </a:defRPr>
            </a:lvl7pPr>
            <a:lvl8pPr marL="3049588" indent="150813" defTabSz="1042988" eaLnBrk="0" fontAlgn="base" hangingPunct="0">
              <a:spcBef>
                <a:spcPct val="0"/>
              </a:spcBef>
              <a:spcAft>
                <a:spcPct val="0"/>
              </a:spcAft>
              <a:defRPr sz="1900">
                <a:solidFill>
                  <a:schemeClr val="tx1"/>
                </a:solidFill>
                <a:latin typeface="Arial" charset="0"/>
                <a:ea typeface="ＭＳ Ｐゴシック" pitchFamily="34" charset="-128"/>
              </a:defRPr>
            </a:lvl8pPr>
            <a:lvl9pPr marL="3506788" indent="150813" defTabSz="1042988" eaLnBrk="0" fontAlgn="base" hangingPunct="0">
              <a:spcBef>
                <a:spcPct val="0"/>
              </a:spcBef>
              <a:spcAft>
                <a:spcPct val="0"/>
              </a:spcAft>
              <a:defRPr sz="1900">
                <a:solidFill>
                  <a:schemeClr val="tx1"/>
                </a:solidFill>
                <a:latin typeface="Arial" charset="0"/>
                <a:ea typeface="ＭＳ Ｐゴシック" pitchFamily="34" charset="-128"/>
              </a:defRPr>
            </a:lvl9pPr>
          </a:lstStyle>
          <a:p>
            <a:pPr algn="r" eaLnBrk="1" hangingPunct="1">
              <a:spcAft>
                <a:spcPct val="30000"/>
              </a:spcAft>
              <a:buClr>
                <a:schemeClr val="accent1"/>
              </a:buClr>
              <a:buFont typeface="Wingdings" pitchFamily="2" charset="2"/>
              <a:buNone/>
            </a:pPr>
            <a:endParaRPr lang="de-DE" altLang="de-DE" sz="2100" dirty="0"/>
          </a:p>
        </p:txBody>
      </p:sp>
      <p:sp>
        <p:nvSpPr>
          <p:cNvPr id="21" name="Textfeld 3">
            <a:extLst>
              <a:ext uri="{FF2B5EF4-FFF2-40B4-BE49-F238E27FC236}">
                <a16:creationId xmlns:a16="http://schemas.microsoft.com/office/drawing/2014/main" id="{B0A53D49-8F4C-4615-9D56-63000BB4AF20}"/>
              </a:ext>
            </a:extLst>
          </p:cNvPr>
          <p:cNvSpPr txBox="1">
            <a:spLocks noChangeArrowheads="1"/>
          </p:cNvSpPr>
          <p:nvPr/>
        </p:nvSpPr>
        <p:spPr bwMode="auto">
          <a:xfrm>
            <a:off x="4770430" y="4917853"/>
            <a:ext cx="119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30000"/>
              </a:spcAft>
              <a:defRPr sz="2100">
                <a:solidFill>
                  <a:schemeClr val="accent1"/>
                </a:solidFill>
                <a:latin typeface="Arial" charset="0"/>
                <a:ea typeface="ＭＳ Ｐゴシック" pitchFamily="34" charset="-128"/>
              </a:defRPr>
            </a:lvl1pPr>
            <a:lvl2pPr marL="742950" indent="-285750">
              <a:spcAft>
                <a:spcPct val="30000"/>
              </a:spcAft>
              <a:buFont typeface="Wingdings" pitchFamily="2" charset="2"/>
              <a:defRPr sz="1900">
                <a:solidFill>
                  <a:schemeClr val="tx1"/>
                </a:solidFill>
                <a:latin typeface="Arial" charset="0"/>
                <a:ea typeface="ＭＳ Ｐゴシック" pitchFamily="34" charset="-128"/>
              </a:defRPr>
            </a:lvl2pPr>
            <a:lvl3pPr marL="1143000" indent="-228600">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a:spcAft>
                <a:spcPct val="30000"/>
              </a:spcAft>
              <a:buClr>
                <a:srgbClr val="A50034"/>
              </a:buClr>
              <a:buChar char="-"/>
              <a:defRPr sz="1900">
                <a:solidFill>
                  <a:schemeClr val="tx1"/>
                </a:solidFill>
                <a:latin typeface="Arial" charset="0"/>
                <a:ea typeface="ＭＳ Ｐゴシック" pitchFamily="34" charset="-128"/>
              </a:defRPr>
            </a:lvl4pPr>
            <a:lvl5pPr marL="2057400" indent="-228600">
              <a:spcAft>
                <a:spcPct val="30000"/>
              </a:spcAft>
              <a:buClr>
                <a:srgbClr val="A50034"/>
              </a:buClr>
              <a:buChar char="-"/>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ctr">
              <a:spcAft>
                <a:spcPct val="0"/>
              </a:spcAft>
            </a:pPr>
            <a:r>
              <a:rPr lang="de-DE" sz="1000" dirty="0">
                <a:solidFill>
                  <a:schemeClr val="tx1"/>
                </a:solidFill>
                <a:latin typeface="Arial"/>
              </a:rPr>
              <a:t>1.211 €</a:t>
            </a:r>
            <a:r>
              <a:rPr lang="de-DE" altLang="de-DE" sz="1000" b="1" dirty="0">
                <a:solidFill>
                  <a:schemeClr val="tx1"/>
                </a:solidFill>
              </a:rPr>
              <a:t>   </a:t>
            </a:r>
          </a:p>
          <a:p>
            <a:pPr algn="ctr" eaLnBrk="1" hangingPunct="1">
              <a:spcAft>
                <a:spcPct val="0"/>
              </a:spcAft>
            </a:pPr>
            <a:r>
              <a:rPr lang="de-DE" altLang="de-DE" sz="1000" b="1" dirty="0">
                <a:solidFill>
                  <a:schemeClr val="tx1"/>
                </a:solidFill>
              </a:rPr>
              <a:t>Lücke</a:t>
            </a:r>
          </a:p>
        </p:txBody>
      </p:sp>
      <p:cxnSp>
        <p:nvCxnSpPr>
          <p:cNvPr id="24" name="Gerade Verbindung mit Pfeil 67">
            <a:extLst>
              <a:ext uri="{FF2B5EF4-FFF2-40B4-BE49-F238E27FC236}">
                <a16:creationId xmlns:a16="http://schemas.microsoft.com/office/drawing/2014/main" id="{7D465467-6651-4F49-AA64-480144451FBD}"/>
              </a:ext>
            </a:extLst>
          </p:cNvPr>
          <p:cNvCxnSpPr>
            <a:cxnSpLocks noChangeShapeType="1"/>
          </p:cNvCxnSpPr>
          <p:nvPr/>
        </p:nvCxnSpPr>
        <p:spPr bwMode="auto">
          <a:xfrm>
            <a:off x="4513379" y="4770227"/>
            <a:ext cx="391672" cy="616097"/>
          </a:xfrm>
          <a:prstGeom prst="straightConnector1">
            <a:avLst/>
          </a:prstGeom>
          <a:noFill/>
          <a:ln w="127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5" name="Abgerundetes Rechteck 40">
            <a:extLst>
              <a:ext uri="{FF2B5EF4-FFF2-40B4-BE49-F238E27FC236}">
                <a16:creationId xmlns:a16="http://schemas.microsoft.com/office/drawing/2014/main" id="{02A40CB9-5320-40FD-A7F5-6037852884E5}"/>
              </a:ext>
            </a:extLst>
          </p:cNvPr>
          <p:cNvSpPr>
            <a:spLocks noChangeArrowheads="1"/>
          </p:cNvSpPr>
          <p:nvPr/>
        </p:nvSpPr>
        <p:spPr bwMode="auto">
          <a:xfrm>
            <a:off x="3672236" y="4762291"/>
            <a:ext cx="833889" cy="1230662"/>
          </a:xfrm>
          <a:prstGeom prst="rect">
            <a:avLst/>
          </a:prstGeom>
          <a:noFill/>
          <a:ln w="19050">
            <a:solidFill>
              <a:schemeClr val="bg1"/>
            </a:solidFill>
          </a:ln>
          <a:extLst/>
        </p:spPr>
        <p:txBody>
          <a:bodyPr wrap="none" lIns="90000" tIns="46800" rIns="90000" bIns="46800" anchor="ctr"/>
          <a:lstStyle>
            <a:lvl1pPr defTabSz="1042988">
              <a:spcAft>
                <a:spcPct val="30000"/>
              </a:spcAft>
              <a:defRPr sz="2100">
                <a:solidFill>
                  <a:schemeClr val="accent1"/>
                </a:solidFill>
                <a:latin typeface="Arial" charset="0"/>
                <a:ea typeface="ＭＳ Ｐゴシック" pitchFamily="34" charset="-128"/>
              </a:defRPr>
            </a:lvl1pPr>
            <a:lvl2pPr marL="742950" indent="-285750" defTabSz="1042988">
              <a:spcAft>
                <a:spcPct val="30000"/>
              </a:spcAft>
              <a:buFont typeface="Wingdings" pitchFamily="2" charset="2"/>
              <a:defRPr sz="1900">
                <a:solidFill>
                  <a:schemeClr val="tx1"/>
                </a:solidFill>
                <a:latin typeface="Arial" charset="0"/>
                <a:ea typeface="ＭＳ Ｐゴシック" pitchFamily="34" charset="-128"/>
              </a:defRPr>
            </a:lvl2pPr>
            <a:lvl3pPr marL="1143000" indent="-228600" defTabSz="1042988">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defTabSz="1042988">
              <a:spcAft>
                <a:spcPct val="30000"/>
              </a:spcAft>
              <a:buClr>
                <a:srgbClr val="A50034"/>
              </a:buClr>
              <a:buChar char="-"/>
              <a:defRPr sz="1900">
                <a:solidFill>
                  <a:schemeClr val="tx1"/>
                </a:solidFill>
                <a:latin typeface="Arial" charset="0"/>
                <a:ea typeface="ＭＳ Ｐゴシック" pitchFamily="34" charset="-128"/>
              </a:defRPr>
            </a:lvl4pPr>
            <a:lvl5pPr marL="2057400" indent="-228600" defTabSz="1042988">
              <a:spcAft>
                <a:spcPct val="30000"/>
              </a:spcAft>
              <a:buClr>
                <a:srgbClr val="A50034"/>
              </a:buClr>
              <a:buChar char="-"/>
              <a:defRPr sz="1900">
                <a:solidFill>
                  <a:schemeClr val="tx1"/>
                </a:solidFill>
                <a:latin typeface="Arial" charset="0"/>
                <a:ea typeface="ＭＳ Ｐゴシック" pitchFamily="34" charset="-128"/>
              </a:defRPr>
            </a:lvl5pPr>
            <a:lvl6pPr marL="25146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r" eaLnBrk="1" hangingPunct="1">
              <a:buClr>
                <a:schemeClr val="accent1"/>
              </a:buClr>
              <a:buFont typeface="Wingdings" pitchFamily="2" charset="2"/>
              <a:buNone/>
            </a:pPr>
            <a:endParaRPr lang="de-DE" altLang="de-DE" dirty="0">
              <a:solidFill>
                <a:schemeClr val="bg1"/>
              </a:solidFill>
            </a:endParaRPr>
          </a:p>
        </p:txBody>
      </p:sp>
      <p:sp>
        <p:nvSpPr>
          <p:cNvPr id="26" name="Text Box 43">
            <a:extLst>
              <a:ext uri="{FF2B5EF4-FFF2-40B4-BE49-F238E27FC236}">
                <a16:creationId xmlns:a16="http://schemas.microsoft.com/office/drawing/2014/main" id="{1D2696DD-8B92-46CC-A793-3337AFD5DEF1}"/>
              </a:ext>
            </a:extLst>
          </p:cNvPr>
          <p:cNvSpPr txBox="1">
            <a:spLocks noChangeArrowheads="1"/>
          </p:cNvSpPr>
          <p:nvPr/>
        </p:nvSpPr>
        <p:spPr bwMode="auto">
          <a:xfrm>
            <a:off x="3565074" y="5054292"/>
            <a:ext cx="10231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de-DE" sz="1000" dirty="0">
                <a:solidFill>
                  <a:schemeClr val="bg1"/>
                </a:solidFill>
              </a:rPr>
              <a:t>2.239 €</a:t>
            </a:r>
            <a:endParaRPr lang="de-DE" sz="1000" dirty="0">
              <a:solidFill>
                <a:schemeClr val="bg1"/>
              </a:solidFill>
              <a:ea typeface="ＭＳ Ｐゴシック" charset="0"/>
              <a:cs typeface="ＭＳ Ｐゴシック" charset="0"/>
            </a:endParaRPr>
          </a:p>
          <a:p>
            <a:pPr algn="ctr" eaLnBrk="1" hangingPunct="1">
              <a:defRPr/>
            </a:pPr>
            <a:r>
              <a:rPr lang="de-DE" sz="1000" dirty="0">
                <a:solidFill>
                  <a:schemeClr val="bg1"/>
                </a:solidFill>
                <a:ea typeface="ＭＳ Ｐゴシック" charset="0"/>
                <a:cs typeface="ＭＳ Ｐゴシック" charset="0"/>
              </a:rPr>
              <a:t>Netto-</a:t>
            </a:r>
            <a:br>
              <a:rPr lang="de-DE" sz="1000" dirty="0">
                <a:solidFill>
                  <a:schemeClr val="bg1"/>
                </a:solidFill>
                <a:ea typeface="ＭＳ Ｐゴシック" charset="0"/>
                <a:cs typeface="ＭＳ Ｐゴシック" charset="0"/>
              </a:rPr>
            </a:br>
            <a:r>
              <a:rPr lang="de-DE" sz="1000" dirty="0">
                <a:solidFill>
                  <a:schemeClr val="bg1"/>
                </a:solidFill>
                <a:ea typeface="ＭＳ Ｐゴシック" charset="0"/>
                <a:cs typeface="ＭＳ Ｐゴシック" charset="0"/>
              </a:rPr>
              <a:t>einkommen</a:t>
            </a:r>
          </a:p>
        </p:txBody>
      </p:sp>
      <p:sp>
        <p:nvSpPr>
          <p:cNvPr id="27" name="Abgerundetes Rechteck 40">
            <a:extLst>
              <a:ext uri="{FF2B5EF4-FFF2-40B4-BE49-F238E27FC236}">
                <a16:creationId xmlns:a16="http://schemas.microsoft.com/office/drawing/2014/main" id="{FC57F5B3-485C-45A2-B181-B999E54E6AE5}"/>
              </a:ext>
            </a:extLst>
          </p:cNvPr>
          <p:cNvSpPr>
            <a:spLocks noChangeArrowheads="1"/>
          </p:cNvSpPr>
          <p:nvPr/>
        </p:nvSpPr>
        <p:spPr bwMode="auto">
          <a:xfrm>
            <a:off x="7744763" y="4763883"/>
            <a:ext cx="833889" cy="863796"/>
          </a:xfrm>
          <a:prstGeom prst="rect">
            <a:avLst/>
          </a:prstGeom>
          <a:solidFill>
            <a:srgbClr val="13A0D3"/>
          </a:solidFill>
          <a:ln w="19050">
            <a:solidFill>
              <a:schemeClr val="accent4"/>
            </a:solidFill>
            <a:miter lim="800000"/>
            <a:headEnd/>
            <a:tailEnd/>
          </a:ln>
        </p:spPr>
        <p:txBody>
          <a:bodyPr wrap="none" lIns="90000" tIns="46800" rIns="90000" bIns="46800" anchor="ctr"/>
          <a:lstStyle>
            <a:lvl1pPr defTabSz="1042988">
              <a:spcAft>
                <a:spcPct val="30000"/>
              </a:spcAft>
              <a:defRPr sz="2100">
                <a:solidFill>
                  <a:schemeClr val="accent1"/>
                </a:solidFill>
                <a:latin typeface="Arial" charset="0"/>
                <a:ea typeface="ＭＳ Ｐゴシック" pitchFamily="34" charset="-128"/>
              </a:defRPr>
            </a:lvl1pPr>
            <a:lvl2pPr marL="742950" indent="-285750" defTabSz="1042988">
              <a:spcAft>
                <a:spcPct val="30000"/>
              </a:spcAft>
              <a:buFont typeface="Wingdings" pitchFamily="2" charset="2"/>
              <a:defRPr sz="1900">
                <a:solidFill>
                  <a:schemeClr val="tx1"/>
                </a:solidFill>
                <a:latin typeface="Arial" charset="0"/>
                <a:ea typeface="ＭＳ Ｐゴシック" pitchFamily="34" charset="-128"/>
              </a:defRPr>
            </a:lvl2pPr>
            <a:lvl3pPr marL="1143000" indent="-228600" defTabSz="1042988">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defTabSz="1042988">
              <a:spcAft>
                <a:spcPct val="30000"/>
              </a:spcAft>
              <a:buClr>
                <a:srgbClr val="A50034"/>
              </a:buClr>
              <a:buChar char="-"/>
              <a:defRPr sz="1900">
                <a:solidFill>
                  <a:schemeClr val="tx1"/>
                </a:solidFill>
                <a:latin typeface="Arial" charset="0"/>
                <a:ea typeface="ＭＳ Ｐゴシック" pitchFamily="34" charset="-128"/>
              </a:defRPr>
            </a:lvl4pPr>
            <a:lvl5pPr marL="2057400" indent="-228600" defTabSz="1042988">
              <a:spcAft>
                <a:spcPct val="30000"/>
              </a:spcAft>
              <a:buClr>
                <a:srgbClr val="A50034"/>
              </a:buClr>
              <a:buChar char="-"/>
              <a:defRPr sz="1900">
                <a:solidFill>
                  <a:schemeClr val="tx1"/>
                </a:solidFill>
                <a:latin typeface="Arial" charset="0"/>
                <a:ea typeface="ＭＳ Ｐゴシック" pitchFamily="34" charset="-128"/>
              </a:defRPr>
            </a:lvl5pPr>
            <a:lvl6pPr marL="25146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r" eaLnBrk="1" hangingPunct="1">
              <a:buClr>
                <a:schemeClr val="accent1"/>
              </a:buClr>
              <a:buFont typeface="Wingdings" pitchFamily="2" charset="2"/>
              <a:buNone/>
            </a:pPr>
            <a:endParaRPr lang="de-DE" altLang="de-DE" dirty="0">
              <a:solidFill>
                <a:schemeClr val="bg1"/>
              </a:solidFill>
            </a:endParaRPr>
          </a:p>
        </p:txBody>
      </p:sp>
      <p:sp>
        <p:nvSpPr>
          <p:cNvPr id="28" name="Rechteck 52">
            <a:extLst>
              <a:ext uri="{FF2B5EF4-FFF2-40B4-BE49-F238E27FC236}">
                <a16:creationId xmlns:a16="http://schemas.microsoft.com/office/drawing/2014/main" id="{7079B1D9-2A14-41AF-9143-F62CE2BDC703}"/>
              </a:ext>
            </a:extLst>
          </p:cNvPr>
          <p:cNvSpPr>
            <a:spLocks noChangeArrowheads="1"/>
          </p:cNvSpPr>
          <p:nvPr/>
        </p:nvSpPr>
        <p:spPr bwMode="auto">
          <a:xfrm>
            <a:off x="7744764" y="5627679"/>
            <a:ext cx="833889" cy="365270"/>
          </a:xfrm>
          <a:prstGeom prst="rect">
            <a:avLst/>
          </a:prstGeom>
          <a:noFill/>
          <a:ln w="19050">
            <a:solidFill>
              <a:schemeClr val="bg1"/>
            </a:solidFill>
          </a:ln>
          <a:extLst/>
        </p:spPr>
        <p:txBody>
          <a:bodyPr wrap="none" lIns="90000" tIns="46800" rIns="90000" bIns="46800" anchor="ctr"/>
          <a:lstStyle>
            <a:lvl1pPr defTabSz="1042988">
              <a:defRPr sz="1900">
                <a:solidFill>
                  <a:schemeClr val="tx1"/>
                </a:solidFill>
                <a:latin typeface="Arial" charset="0"/>
                <a:ea typeface="ＭＳ Ｐゴシック" pitchFamily="34" charset="-128"/>
              </a:defRPr>
            </a:lvl1pPr>
            <a:lvl2pPr defTabSz="1042988">
              <a:defRPr sz="1900">
                <a:solidFill>
                  <a:schemeClr val="tx1"/>
                </a:solidFill>
                <a:latin typeface="Arial" charset="0"/>
                <a:ea typeface="ＭＳ Ｐゴシック" pitchFamily="34" charset="-128"/>
              </a:defRPr>
            </a:lvl2pPr>
            <a:lvl3pPr defTabSz="1042988">
              <a:defRPr sz="1900">
                <a:solidFill>
                  <a:schemeClr val="tx1"/>
                </a:solidFill>
                <a:latin typeface="Arial" charset="0"/>
                <a:ea typeface="ＭＳ Ｐゴシック" pitchFamily="34" charset="-128"/>
              </a:defRPr>
            </a:lvl3pPr>
            <a:lvl4pPr defTabSz="1042988">
              <a:defRPr sz="1900">
                <a:solidFill>
                  <a:schemeClr val="tx1"/>
                </a:solidFill>
                <a:latin typeface="Arial" charset="0"/>
                <a:ea typeface="ＭＳ Ｐゴシック" pitchFamily="34" charset="-128"/>
              </a:defRPr>
            </a:lvl4pPr>
            <a:lvl5pPr defTabSz="1042988">
              <a:defRPr sz="1900">
                <a:solidFill>
                  <a:schemeClr val="tx1"/>
                </a:solidFill>
                <a:latin typeface="Arial" charset="0"/>
                <a:ea typeface="ＭＳ Ｐゴシック" pitchFamily="34" charset="-128"/>
              </a:defRPr>
            </a:lvl5pPr>
            <a:lvl6pPr marL="2135188" indent="150813" defTabSz="1042988" eaLnBrk="0" fontAlgn="base" hangingPunct="0">
              <a:spcBef>
                <a:spcPct val="0"/>
              </a:spcBef>
              <a:spcAft>
                <a:spcPct val="0"/>
              </a:spcAft>
              <a:defRPr sz="1900">
                <a:solidFill>
                  <a:schemeClr val="tx1"/>
                </a:solidFill>
                <a:latin typeface="Arial" charset="0"/>
                <a:ea typeface="ＭＳ Ｐゴシック" pitchFamily="34" charset="-128"/>
              </a:defRPr>
            </a:lvl6pPr>
            <a:lvl7pPr marL="2592388" indent="150813" defTabSz="1042988" eaLnBrk="0" fontAlgn="base" hangingPunct="0">
              <a:spcBef>
                <a:spcPct val="0"/>
              </a:spcBef>
              <a:spcAft>
                <a:spcPct val="0"/>
              </a:spcAft>
              <a:defRPr sz="1900">
                <a:solidFill>
                  <a:schemeClr val="tx1"/>
                </a:solidFill>
                <a:latin typeface="Arial" charset="0"/>
                <a:ea typeface="ＭＳ Ｐゴシック" pitchFamily="34" charset="-128"/>
              </a:defRPr>
            </a:lvl7pPr>
            <a:lvl8pPr marL="3049588" indent="150813" defTabSz="1042988" eaLnBrk="0" fontAlgn="base" hangingPunct="0">
              <a:spcBef>
                <a:spcPct val="0"/>
              </a:spcBef>
              <a:spcAft>
                <a:spcPct val="0"/>
              </a:spcAft>
              <a:defRPr sz="1900">
                <a:solidFill>
                  <a:schemeClr val="tx1"/>
                </a:solidFill>
                <a:latin typeface="Arial" charset="0"/>
                <a:ea typeface="ＭＳ Ｐゴシック" pitchFamily="34" charset="-128"/>
              </a:defRPr>
            </a:lvl8pPr>
            <a:lvl9pPr marL="3506788" indent="150813" defTabSz="1042988" eaLnBrk="0" fontAlgn="base" hangingPunct="0">
              <a:spcBef>
                <a:spcPct val="0"/>
              </a:spcBef>
              <a:spcAft>
                <a:spcPct val="0"/>
              </a:spcAft>
              <a:defRPr sz="1900">
                <a:solidFill>
                  <a:schemeClr val="tx1"/>
                </a:solidFill>
                <a:latin typeface="Arial" charset="0"/>
                <a:ea typeface="ＭＳ Ｐゴシック" pitchFamily="34" charset="-128"/>
              </a:defRPr>
            </a:lvl9pPr>
          </a:lstStyle>
          <a:p>
            <a:pPr algn="r" eaLnBrk="1" hangingPunct="1">
              <a:spcAft>
                <a:spcPct val="30000"/>
              </a:spcAft>
              <a:buClr>
                <a:schemeClr val="accent1"/>
              </a:buClr>
              <a:buFont typeface="Wingdings" pitchFamily="2" charset="2"/>
              <a:buNone/>
            </a:pPr>
            <a:endParaRPr lang="de-DE" altLang="de-DE" sz="2100" dirty="0">
              <a:solidFill>
                <a:schemeClr val="bg1"/>
              </a:solidFill>
            </a:endParaRPr>
          </a:p>
        </p:txBody>
      </p:sp>
      <p:sp>
        <p:nvSpPr>
          <p:cNvPr id="29" name="Textfeld 3">
            <a:extLst>
              <a:ext uri="{FF2B5EF4-FFF2-40B4-BE49-F238E27FC236}">
                <a16:creationId xmlns:a16="http://schemas.microsoft.com/office/drawing/2014/main" id="{AEE953E1-C000-43BC-BD91-0A5E1D344A2B}"/>
              </a:ext>
            </a:extLst>
          </p:cNvPr>
          <p:cNvSpPr txBox="1">
            <a:spLocks noChangeArrowheads="1"/>
          </p:cNvSpPr>
          <p:nvPr/>
        </p:nvSpPr>
        <p:spPr bwMode="auto">
          <a:xfrm>
            <a:off x="7597805" y="4994179"/>
            <a:ext cx="119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30000"/>
              </a:spcAft>
              <a:defRPr sz="2100">
                <a:solidFill>
                  <a:schemeClr val="accent1"/>
                </a:solidFill>
                <a:latin typeface="Arial" charset="0"/>
                <a:ea typeface="ＭＳ Ｐゴシック" pitchFamily="34" charset="-128"/>
              </a:defRPr>
            </a:lvl1pPr>
            <a:lvl2pPr marL="742950" indent="-285750">
              <a:spcAft>
                <a:spcPct val="30000"/>
              </a:spcAft>
              <a:buFont typeface="Wingdings" pitchFamily="2" charset="2"/>
              <a:defRPr sz="1900">
                <a:solidFill>
                  <a:schemeClr val="tx1"/>
                </a:solidFill>
                <a:latin typeface="Arial" charset="0"/>
                <a:ea typeface="ＭＳ Ｐゴシック" pitchFamily="34" charset="-128"/>
              </a:defRPr>
            </a:lvl2pPr>
            <a:lvl3pPr marL="1143000" indent="-228600">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a:spcAft>
                <a:spcPct val="30000"/>
              </a:spcAft>
              <a:buClr>
                <a:srgbClr val="A50034"/>
              </a:buClr>
              <a:buChar char="-"/>
              <a:defRPr sz="1900">
                <a:solidFill>
                  <a:schemeClr val="tx1"/>
                </a:solidFill>
                <a:latin typeface="Arial" charset="0"/>
                <a:ea typeface="ＭＳ Ｐゴシック" pitchFamily="34" charset="-128"/>
              </a:defRPr>
            </a:lvl4pPr>
            <a:lvl5pPr marL="2057400" indent="-228600">
              <a:spcAft>
                <a:spcPct val="30000"/>
              </a:spcAft>
              <a:buClr>
                <a:srgbClr val="A50034"/>
              </a:buClr>
              <a:buChar char="-"/>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ctr">
              <a:spcAft>
                <a:spcPct val="0"/>
              </a:spcAft>
            </a:pPr>
            <a:r>
              <a:rPr lang="de-DE" sz="1000" dirty="0">
                <a:solidFill>
                  <a:schemeClr val="tx1"/>
                </a:solidFill>
                <a:latin typeface="Arial"/>
              </a:rPr>
              <a:t>1.715 </a:t>
            </a:r>
            <a:r>
              <a:rPr lang="de-DE" sz="1000" dirty="0">
                <a:solidFill>
                  <a:schemeClr val="tx1"/>
                </a:solidFill>
              </a:rPr>
              <a:t>€</a:t>
            </a:r>
            <a:r>
              <a:rPr lang="de-DE" sz="1000" dirty="0">
                <a:solidFill>
                  <a:schemeClr val="tx1"/>
                </a:solidFill>
                <a:latin typeface="Arial"/>
              </a:rPr>
              <a:t> </a:t>
            </a:r>
            <a:r>
              <a:rPr lang="de-DE" altLang="de-DE" sz="1000" b="1" dirty="0">
                <a:solidFill>
                  <a:schemeClr val="tx1"/>
                </a:solidFill>
              </a:rPr>
              <a:t>  </a:t>
            </a:r>
            <a:br>
              <a:rPr lang="de-DE" altLang="de-DE" sz="1000" b="1" dirty="0">
                <a:solidFill>
                  <a:schemeClr val="tx1"/>
                </a:solidFill>
              </a:rPr>
            </a:br>
            <a:r>
              <a:rPr lang="de-DE" altLang="de-DE" sz="1000" b="1" dirty="0">
                <a:solidFill>
                  <a:schemeClr val="tx1"/>
                </a:solidFill>
              </a:rPr>
              <a:t>Lücke</a:t>
            </a:r>
          </a:p>
        </p:txBody>
      </p:sp>
      <p:cxnSp>
        <p:nvCxnSpPr>
          <p:cNvPr id="31" name="Gerade Verbindung mit Pfeil 67">
            <a:extLst>
              <a:ext uri="{FF2B5EF4-FFF2-40B4-BE49-F238E27FC236}">
                <a16:creationId xmlns:a16="http://schemas.microsoft.com/office/drawing/2014/main" id="{5497DEBD-1BC1-499E-B749-DBBDA35DA4D8}"/>
              </a:ext>
            </a:extLst>
          </p:cNvPr>
          <p:cNvCxnSpPr>
            <a:cxnSpLocks noChangeShapeType="1"/>
          </p:cNvCxnSpPr>
          <p:nvPr/>
        </p:nvCxnSpPr>
        <p:spPr bwMode="auto">
          <a:xfrm>
            <a:off x="7293599" y="4770227"/>
            <a:ext cx="451167" cy="857452"/>
          </a:xfrm>
          <a:prstGeom prst="straightConnector1">
            <a:avLst/>
          </a:prstGeom>
          <a:noFill/>
          <a:ln w="127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33" name="Abgerundetes Rechteck 40">
            <a:extLst>
              <a:ext uri="{FF2B5EF4-FFF2-40B4-BE49-F238E27FC236}">
                <a16:creationId xmlns:a16="http://schemas.microsoft.com/office/drawing/2014/main" id="{5C6646A8-251C-49A6-849D-00B25633BF71}"/>
              </a:ext>
            </a:extLst>
          </p:cNvPr>
          <p:cNvSpPr>
            <a:spLocks noChangeArrowheads="1"/>
          </p:cNvSpPr>
          <p:nvPr/>
        </p:nvSpPr>
        <p:spPr bwMode="auto">
          <a:xfrm>
            <a:off x="10657525" y="4755940"/>
            <a:ext cx="833889" cy="1237009"/>
          </a:xfrm>
          <a:prstGeom prst="rect">
            <a:avLst/>
          </a:prstGeom>
          <a:solidFill>
            <a:srgbClr val="13A0D3"/>
          </a:solidFill>
          <a:ln w="19050">
            <a:solidFill>
              <a:schemeClr val="accent4"/>
            </a:solidFill>
            <a:miter lim="800000"/>
            <a:headEnd/>
            <a:tailEnd/>
          </a:ln>
        </p:spPr>
        <p:txBody>
          <a:bodyPr wrap="none" lIns="90000" tIns="46800" rIns="90000" bIns="46800" anchor="ctr"/>
          <a:lstStyle>
            <a:lvl1pPr defTabSz="1042988">
              <a:spcAft>
                <a:spcPct val="30000"/>
              </a:spcAft>
              <a:defRPr sz="2100">
                <a:solidFill>
                  <a:schemeClr val="accent1"/>
                </a:solidFill>
                <a:latin typeface="Arial" charset="0"/>
                <a:ea typeface="ＭＳ Ｐゴシック" pitchFamily="34" charset="-128"/>
              </a:defRPr>
            </a:lvl1pPr>
            <a:lvl2pPr marL="742950" indent="-285750" defTabSz="1042988">
              <a:spcAft>
                <a:spcPct val="30000"/>
              </a:spcAft>
              <a:buFont typeface="Wingdings" pitchFamily="2" charset="2"/>
              <a:defRPr sz="1900">
                <a:solidFill>
                  <a:schemeClr val="tx1"/>
                </a:solidFill>
                <a:latin typeface="Arial" charset="0"/>
                <a:ea typeface="ＭＳ Ｐゴシック" pitchFamily="34" charset="-128"/>
              </a:defRPr>
            </a:lvl2pPr>
            <a:lvl3pPr marL="1143000" indent="-228600" defTabSz="1042988">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defTabSz="1042988">
              <a:spcAft>
                <a:spcPct val="30000"/>
              </a:spcAft>
              <a:buClr>
                <a:srgbClr val="A50034"/>
              </a:buClr>
              <a:buChar char="-"/>
              <a:defRPr sz="1900">
                <a:solidFill>
                  <a:schemeClr val="tx1"/>
                </a:solidFill>
                <a:latin typeface="Arial" charset="0"/>
                <a:ea typeface="ＭＳ Ｐゴシック" pitchFamily="34" charset="-128"/>
              </a:defRPr>
            </a:lvl4pPr>
            <a:lvl5pPr marL="2057400" indent="-228600" defTabSz="1042988">
              <a:spcAft>
                <a:spcPct val="30000"/>
              </a:spcAft>
              <a:buClr>
                <a:srgbClr val="A50034"/>
              </a:buClr>
              <a:buChar char="-"/>
              <a:defRPr sz="1900">
                <a:solidFill>
                  <a:schemeClr val="tx1"/>
                </a:solidFill>
                <a:latin typeface="Arial" charset="0"/>
                <a:ea typeface="ＭＳ Ｐゴシック" pitchFamily="34" charset="-128"/>
              </a:defRPr>
            </a:lvl5pPr>
            <a:lvl6pPr marL="25146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r" eaLnBrk="1" hangingPunct="1">
              <a:buClr>
                <a:schemeClr val="accent1"/>
              </a:buClr>
              <a:buFont typeface="Wingdings" pitchFamily="2" charset="2"/>
              <a:buNone/>
            </a:pPr>
            <a:endParaRPr lang="de-DE" altLang="de-DE" dirty="0">
              <a:solidFill>
                <a:schemeClr val="bg1"/>
              </a:solidFill>
            </a:endParaRPr>
          </a:p>
        </p:txBody>
      </p:sp>
      <p:sp>
        <p:nvSpPr>
          <p:cNvPr id="34" name="Textfeld 3">
            <a:extLst>
              <a:ext uri="{FF2B5EF4-FFF2-40B4-BE49-F238E27FC236}">
                <a16:creationId xmlns:a16="http://schemas.microsoft.com/office/drawing/2014/main" id="{7EAB71A3-A220-4759-8016-237251B0ACCC}"/>
              </a:ext>
            </a:extLst>
          </p:cNvPr>
          <p:cNvSpPr txBox="1">
            <a:spLocks noChangeArrowheads="1"/>
          </p:cNvSpPr>
          <p:nvPr/>
        </p:nvSpPr>
        <p:spPr bwMode="auto">
          <a:xfrm>
            <a:off x="10510460" y="5174389"/>
            <a:ext cx="119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30000"/>
              </a:spcAft>
              <a:defRPr sz="2100">
                <a:solidFill>
                  <a:schemeClr val="accent1"/>
                </a:solidFill>
                <a:latin typeface="Arial" charset="0"/>
                <a:ea typeface="ＭＳ Ｐゴシック" pitchFamily="34" charset="-128"/>
              </a:defRPr>
            </a:lvl1pPr>
            <a:lvl2pPr marL="742950" indent="-285750">
              <a:spcAft>
                <a:spcPct val="30000"/>
              </a:spcAft>
              <a:buFont typeface="Wingdings" pitchFamily="2" charset="2"/>
              <a:defRPr sz="1900">
                <a:solidFill>
                  <a:schemeClr val="tx1"/>
                </a:solidFill>
                <a:latin typeface="Arial" charset="0"/>
                <a:ea typeface="ＭＳ Ｐゴシック" pitchFamily="34" charset="-128"/>
              </a:defRPr>
            </a:lvl2pPr>
            <a:lvl3pPr marL="1143000" indent="-228600">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a:spcAft>
                <a:spcPct val="30000"/>
              </a:spcAft>
              <a:buClr>
                <a:srgbClr val="A50034"/>
              </a:buClr>
              <a:buChar char="-"/>
              <a:defRPr sz="1900">
                <a:solidFill>
                  <a:schemeClr val="tx1"/>
                </a:solidFill>
                <a:latin typeface="Arial" charset="0"/>
                <a:ea typeface="ＭＳ Ｐゴシック" pitchFamily="34" charset="-128"/>
              </a:defRPr>
            </a:lvl4pPr>
            <a:lvl5pPr marL="2057400" indent="-228600">
              <a:spcAft>
                <a:spcPct val="30000"/>
              </a:spcAft>
              <a:buClr>
                <a:srgbClr val="A50034"/>
              </a:buClr>
              <a:buChar char="-"/>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ctr">
              <a:spcAft>
                <a:spcPct val="0"/>
              </a:spcAft>
            </a:pPr>
            <a:r>
              <a:rPr lang="de-DE" sz="1000" dirty="0">
                <a:solidFill>
                  <a:schemeClr val="tx1"/>
                </a:solidFill>
                <a:latin typeface="Arial"/>
              </a:rPr>
              <a:t>2.239 €</a:t>
            </a:r>
            <a:r>
              <a:rPr lang="de-DE" altLang="de-DE" sz="1000" b="1" dirty="0">
                <a:solidFill>
                  <a:schemeClr val="tx1"/>
                </a:solidFill>
              </a:rPr>
              <a:t>   </a:t>
            </a:r>
            <a:br>
              <a:rPr lang="de-DE" altLang="de-DE" sz="1000" b="1" dirty="0">
                <a:solidFill>
                  <a:schemeClr val="tx1"/>
                </a:solidFill>
              </a:rPr>
            </a:br>
            <a:r>
              <a:rPr lang="de-DE" altLang="de-DE" sz="1000" b="1" dirty="0">
                <a:solidFill>
                  <a:schemeClr val="tx1"/>
                </a:solidFill>
              </a:rPr>
              <a:t>Lücke</a:t>
            </a:r>
          </a:p>
        </p:txBody>
      </p:sp>
      <p:sp>
        <p:nvSpPr>
          <p:cNvPr id="36" name="Abgerundetes Rechteck 40">
            <a:extLst>
              <a:ext uri="{FF2B5EF4-FFF2-40B4-BE49-F238E27FC236}">
                <a16:creationId xmlns:a16="http://schemas.microsoft.com/office/drawing/2014/main" id="{CEEF9B5E-8272-4115-ABB0-251F026B203A}"/>
              </a:ext>
            </a:extLst>
          </p:cNvPr>
          <p:cNvSpPr>
            <a:spLocks noChangeArrowheads="1"/>
          </p:cNvSpPr>
          <p:nvPr/>
        </p:nvSpPr>
        <p:spPr bwMode="auto">
          <a:xfrm>
            <a:off x="6479021" y="4770231"/>
            <a:ext cx="833889" cy="1222718"/>
          </a:xfrm>
          <a:prstGeom prst="rect">
            <a:avLst/>
          </a:prstGeom>
          <a:noFill/>
          <a:ln w="19050">
            <a:solidFill>
              <a:schemeClr val="bg1"/>
            </a:solidFill>
          </a:ln>
          <a:extLst/>
        </p:spPr>
        <p:txBody>
          <a:bodyPr wrap="none" lIns="90000" tIns="46800" rIns="90000" bIns="46800" anchor="ctr"/>
          <a:lstStyle>
            <a:lvl1pPr defTabSz="1042988">
              <a:spcAft>
                <a:spcPct val="30000"/>
              </a:spcAft>
              <a:defRPr sz="2100">
                <a:solidFill>
                  <a:schemeClr val="accent1"/>
                </a:solidFill>
                <a:latin typeface="Arial" charset="0"/>
                <a:ea typeface="ＭＳ Ｐゴシック" pitchFamily="34" charset="-128"/>
              </a:defRPr>
            </a:lvl1pPr>
            <a:lvl2pPr marL="742950" indent="-285750" defTabSz="1042988">
              <a:spcAft>
                <a:spcPct val="30000"/>
              </a:spcAft>
              <a:buFont typeface="Wingdings" pitchFamily="2" charset="2"/>
              <a:defRPr sz="1900">
                <a:solidFill>
                  <a:schemeClr val="tx1"/>
                </a:solidFill>
                <a:latin typeface="Arial" charset="0"/>
                <a:ea typeface="ＭＳ Ｐゴシック" pitchFamily="34" charset="-128"/>
              </a:defRPr>
            </a:lvl2pPr>
            <a:lvl3pPr marL="1143000" indent="-228600" defTabSz="1042988">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defTabSz="1042988">
              <a:spcAft>
                <a:spcPct val="30000"/>
              </a:spcAft>
              <a:buClr>
                <a:srgbClr val="A50034"/>
              </a:buClr>
              <a:buChar char="-"/>
              <a:defRPr sz="1900">
                <a:solidFill>
                  <a:schemeClr val="tx1"/>
                </a:solidFill>
                <a:latin typeface="Arial" charset="0"/>
                <a:ea typeface="ＭＳ Ｐゴシック" pitchFamily="34" charset="-128"/>
              </a:defRPr>
            </a:lvl4pPr>
            <a:lvl5pPr marL="2057400" indent="-228600" defTabSz="1042988">
              <a:spcAft>
                <a:spcPct val="30000"/>
              </a:spcAft>
              <a:buClr>
                <a:srgbClr val="A50034"/>
              </a:buClr>
              <a:buChar char="-"/>
              <a:defRPr sz="1900">
                <a:solidFill>
                  <a:schemeClr val="tx1"/>
                </a:solidFill>
                <a:latin typeface="Arial" charset="0"/>
                <a:ea typeface="ＭＳ Ｐゴシック" pitchFamily="34" charset="-128"/>
              </a:defRPr>
            </a:lvl5pPr>
            <a:lvl6pPr marL="25146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r" eaLnBrk="1" hangingPunct="1">
              <a:buClr>
                <a:schemeClr val="accent1"/>
              </a:buClr>
              <a:buFont typeface="Wingdings" pitchFamily="2" charset="2"/>
              <a:buNone/>
            </a:pPr>
            <a:endParaRPr lang="de-DE" altLang="de-DE" dirty="0">
              <a:solidFill>
                <a:schemeClr val="bg1"/>
              </a:solidFill>
            </a:endParaRPr>
          </a:p>
        </p:txBody>
      </p:sp>
      <p:sp>
        <p:nvSpPr>
          <p:cNvPr id="37" name="Abgerundetes Rechteck 40">
            <a:extLst>
              <a:ext uri="{FF2B5EF4-FFF2-40B4-BE49-F238E27FC236}">
                <a16:creationId xmlns:a16="http://schemas.microsoft.com/office/drawing/2014/main" id="{59FF7EE3-25E9-401E-BBB4-0C3430F0345E}"/>
              </a:ext>
            </a:extLst>
          </p:cNvPr>
          <p:cNvSpPr>
            <a:spLocks noChangeArrowheads="1"/>
          </p:cNvSpPr>
          <p:nvPr/>
        </p:nvSpPr>
        <p:spPr bwMode="auto">
          <a:xfrm>
            <a:off x="9326722" y="4770230"/>
            <a:ext cx="833889" cy="1222718"/>
          </a:xfrm>
          <a:prstGeom prst="rect">
            <a:avLst/>
          </a:prstGeom>
          <a:noFill/>
          <a:ln w="19050">
            <a:solidFill>
              <a:schemeClr val="bg1"/>
            </a:solidFill>
          </a:ln>
          <a:extLst/>
        </p:spPr>
        <p:txBody>
          <a:bodyPr wrap="none" lIns="90000" tIns="46800" rIns="90000" bIns="46800" anchor="ctr"/>
          <a:lstStyle>
            <a:lvl1pPr defTabSz="1042988">
              <a:spcAft>
                <a:spcPct val="30000"/>
              </a:spcAft>
              <a:defRPr sz="2100">
                <a:solidFill>
                  <a:schemeClr val="accent1"/>
                </a:solidFill>
                <a:latin typeface="Arial" charset="0"/>
                <a:ea typeface="ＭＳ Ｐゴシック" pitchFamily="34" charset="-128"/>
              </a:defRPr>
            </a:lvl1pPr>
            <a:lvl2pPr marL="742950" indent="-285750" defTabSz="1042988">
              <a:spcAft>
                <a:spcPct val="30000"/>
              </a:spcAft>
              <a:buFont typeface="Wingdings" pitchFamily="2" charset="2"/>
              <a:defRPr sz="1900">
                <a:solidFill>
                  <a:schemeClr val="tx1"/>
                </a:solidFill>
                <a:latin typeface="Arial" charset="0"/>
                <a:ea typeface="ＭＳ Ｐゴシック" pitchFamily="34" charset="-128"/>
              </a:defRPr>
            </a:lvl2pPr>
            <a:lvl3pPr marL="1143000" indent="-228600" defTabSz="1042988">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defTabSz="1042988">
              <a:spcAft>
                <a:spcPct val="30000"/>
              </a:spcAft>
              <a:buClr>
                <a:srgbClr val="A50034"/>
              </a:buClr>
              <a:buChar char="-"/>
              <a:defRPr sz="1900">
                <a:solidFill>
                  <a:schemeClr val="tx1"/>
                </a:solidFill>
                <a:latin typeface="Arial" charset="0"/>
                <a:ea typeface="ＭＳ Ｐゴシック" pitchFamily="34" charset="-128"/>
              </a:defRPr>
            </a:lvl4pPr>
            <a:lvl5pPr marL="2057400" indent="-228600" defTabSz="1042988">
              <a:spcAft>
                <a:spcPct val="30000"/>
              </a:spcAft>
              <a:buClr>
                <a:srgbClr val="A50034"/>
              </a:buClr>
              <a:buChar char="-"/>
              <a:defRPr sz="1900">
                <a:solidFill>
                  <a:schemeClr val="tx1"/>
                </a:solidFill>
                <a:latin typeface="Arial" charset="0"/>
                <a:ea typeface="ＭＳ Ｐゴシック" pitchFamily="34" charset="-128"/>
              </a:defRPr>
            </a:lvl5pPr>
            <a:lvl6pPr marL="25146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defTabSz="1042988"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r" eaLnBrk="1" hangingPunct="1">
              <a:buClr>
                <a:schemeClr val="accent1"/>
              </a:buClr>
              <a:buFont typeface="Wingdings" pitchFamily="2" charset="2"/>
              <a:buNone/>
            </a:pPr>
            <a:endParaRPr lang="de-DE" altLang="de-DE" dirty="0">
              <a:solidFill>
                <a:schemeClr val="bg1"/>
              </a:solidFill>
            </a:endParaRPr>
          </a:p>
        </p:txBody>
      </p:sp>
      <p:cxnSp>
        <p:nvCxnSpPr>
          <p:cNvPr id="38" name="Gerade Verbindung mit Pfeil 67">
            <a:extLst>
              <a:ext uri="{FF2B5EF4-FFF2-40B4-BE49-F238E27FC236}">
                <a16:creationId xmlns:a16="http://schemas.microsoft.com/office/drawing/2014/main" id="{6E5E87CE-4353-4943-9496-98EE9C166A99}"/>
              </a:ext>
            </a:extLst>
          </p:cNvPr>
          <p:cNvCxnSpPr>
            <a:cxnSpLocks noChangeShapeType="1"/>
          </p:cNvCxnSpPr>
          <p:nvPr/>
        </p:nvCxnSpPr>
        <p:spPr bwMode="auto">
          <a:xfrm>
            <a:off x="10160611" y="4770227"/>
            <a:ext cx="489660" cy="1222721"/>
          </a:xfrm>
          <a:prstGeom prst="straightConnector1">
            <a:avLst/>
          </a:prstGeom>
          <a:noFill/>
          <a:ln w="127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39" name="Text Box 43">
            <a:extLst>
              <a:ext uri="{FF2B5EF4-FFF2-40B4-BE49-F238E27FC236}">
                <a16:creationId xmlns:a16="http://schemas.microsoft.com/office/drawing/2014/main" id="{C02C2D9A-7EAB-4F70-8776-022F9D50BF58}"/>
              </a:ext>
            </a:extLst>
          </p:cNvPr>
          <p:cNvSpPr txBox="1">
            <a:spLocks noChangeArrowheads="1"/>
          </p:cNvSpPr>
          <p:nvPr/>
        </p:nvSpPr>
        <p:spPr bwMode="auto">
          <a:xfrm>
            <a:off x="6388826" y="5038532"/>
            <a:ext cx="10231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de-DE" sz="1000" dirty="0">
                <a:solidFill>
                  <a:schemeClr val="bg1"/>
                </a:solidFill>
              </a:rPr>
              <a:t>2.239 €</a:t>
            </a:r>
            <a:r>
              <a:rPr lang="de-DE" sz="1000" dirty="0">
                <a:solidFill>
                  <a:schemeClr val="bg1"/>
                </a:solidFill>
                <a:ea typeface="ＭＳ Ｐゴシック" charset="0"/>
                <a:cs typeface="ＭＳ Ｐゴシック" charset="0"/>
              </a:rPr>
              <a:t/>
            </a:r>
            <a:br>
              <a:rPr lang="de-DE" sz="1000" dirty="0">
                <a:solidFill>
                  <a:schemeClr val="bg1"/>
                </a:solidFill>
                <a:ea typeface="ＭＳ Ｐゴシック" charset="0"/>
                <a:cs typeface="ＭＳ Ｐゴシック" charset="0"/>
              </a:rPr>
            </a:br>
            <a:r>
              <a:rPr lang="de-DE" sz="1000" dirty="0">
                <a:solidFill>
                  <a:schemeClr val="bg1"/>
                </a:solidFill>
                <a:ea typeface="ＭＳ Ｐゴシック" charset="0"/>
                <a:cs typeface="ＭＳ Ｐゴシック" charset="0"/>
              </a:rPr>
              <a:t>Netto-</a:t>
            </a:r>
            <a:br>
              <a:rPr lang="de-DE" sz="1000" dirty="0">
                <a:solidFill>
                  <a:schemeClr val="bg1"/>
                </a:solidFill>
                <a:ea typeface="ＭＳ Ｐゴシック" charset="0"/>
                <a:cs typeface="ＭＳ Ｐゴシック" charset="0"/>
              </a:rPr>
            </a:br>
            <a:r>
              <a:rPr lang="de-DE" sz="1000" dirty="0">
                <a:solidFill>
                  <a:schemeClr val="bg1"/>
                </a:solidFill>
                <a:ea typeface="ＭＳ Ｐゴシック" charset="0"/>
                <a:cs typeface="ＭＳ Ｐゴシック" charset="0"/>
              </a:rPr>
              <a:t>einkommen</a:t>
            </a:r>
          </a:p>
        </p:txBody>
      </p:sp>
      <p:sp>
        <p:nvSpPr>
          <p:cNvPr id="40" name="Text Box 43">
            <a:extLst>
              <a:ext uri="{FF2B5EF4-FFF2-40B4-BE49-F238E27FC236}">
                <a16:creationId xmlns:a16="http://schemas.microsoft.com/office/drawing/2014/main" id="{C00DBBAE-5ABA-4679-A177-B39DF9CDAA9E}"/>
              </a:ext>
            </a:extLst>
          </p:cNvPr>
          <p:cNvSpPr txBox="1">
            <a:spLocks noChangeArrowheads="1"/>
          </p:cNvSpPr>
          <p:nvPr/>
        </p:nvSpPr>
        <p:spPr bwMode="auto">
          <a:xfrm>
            <a:off x="9230206" y="5038532"/>
            <a:ext cx="10231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de-DE" sz="1000" dirty="0">
                <a:solidFill>
                  <a:schemeClr val="bg1"/>
                </a:solidFill>
              </a:rPr>
              <a:t>2.239 €</a:t>
            </a:r>
            <a:r>
              <a:rPr lang="de-DE" sz="1000" dirty="0">
                <a:solidFill>
                  <a:schemeClr val="bg1"/>
                </a:solidFill>
                <a:ea typeface="ＭＳ Ｐゴシック" charset="0"/>
                <a:cs typeface="ＭＳ Ｐゴシック" charset="0"/>
              </a:rPr>
              <a:t> </a:t>
            </a:r>
            <a:br>
              <a:rPr lang="de-DE" sz="1000" dirty="0">
                <a:solidFill>
                  <a:schemeClr val="bg1"/>
                </a:solidFill>
                <a:ea typeface="ＭＳ Ｐゴシック" charset="0"/>
                <a:cs typeface="ＭＳ Ｐゴシック" charset="0"/>
              </a:rPr>
            </a:br>
            <a:r>
              <a:rPr lang="de-DE" sz="1000" dirty="0">
                <a:solidFill>
                  <a:schemeClr val="bg1"/>
                </a:solidFill>
                <a:ea typeface="ＭＳ Ｐゴシック" charset="0"/>
                <a:cs typeface="ＭＳ Ｐゴシック" charset="0"/>
              </a:rPr>
              <a:t>Netto-</a:t>
            </a:r>
            <a:br>
              <a:rPr lang="de-DE" sz="1000" dirty="0">
                <a:solidFill>
                  <a:schemeClr val="bg1"/>
                </a:solidFill>
                <a:ea typeface="ＭＳ Ｐゴシック" charset="0"/>
                <a:cs typeface="ＭＳ Ｐゴシック" charset="0"/>
              </a:rPr>
            </a:br>
            <a:r>
              <a:rPr lang="de-DE" sz="1000" dirty="0">
                <a:solidFill>
                  <a:schemeClr val="bg1"/>
                </a:solidFill>
                <a:ea typeface="ＭＳ Ｐゴシック" charset="0"/>
                <a:cs typeface="ＭＳ Ｐゴシック" charset="0"/>
              </a:rPr>
              <a:t>einkommen</a:t>
            </a:r>
          </a:p>
        </p:txBody>
      </p:sp>
      <p:sp>
        <p:nvSpPr>
          <p:cNvPr id="45" name="Textfeld 45">
            <a:extLst>
              <a:ext uri="{FF2B5EF4-FFF2-40B4-BE49-F238E27FC236}">
                <a16:creationId xmlns:a16="http://schemas.microsoft.com/office/drawing/2014/main" id="{CE2AD091-D88F-42AE-9CE4-FAADF8496232}"/>
              </a:ext>
            </a:extLst>
          </p:cNvPr>
          <p:cNvSpPr txBox="1">
            <a:spLocks noChangeArrowheads="1"/>
          </p:cNvSpPr>
          <p:nvPr/>
        </p:nvSpPr>
        <p:spPr bwMode="auto">
          <a:xfrm>
            <a:off x="4627543" y="5470526"/>
            <a:ext cx="14176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30000"/>
              </a:spcAft>
              <a:defRPr sz="2100">
                <a:solidFill>
                  <a:schemeClr val="accent1"/>
                </a:solidFill>
                <a:latin typeface="Arial" charset="0"/>
                <a:ea typeface="ＭＳ Ｐゴシック" pitchFamily="34" charset="-128"/>
              </a:defRPr>
            </a:lvl1pPr>
            <a:lvl2pPr marL="742950" indent="-285750">
              <a:spcAft>
                <a:spcPct val="30000"/>
              </a:spcAft>
              <a:buFont typeface="Wingdings" pitchFamily="2" charset="2"/>
              <a:defRPr sz="1900">
                <a:solidFill>
                  <a:schemeClr val="tx1"/>
                </a:solidFill>
                <a:latin typeface="Arial" charset="0"/>
                <a:ea typeface="ＭＳ Ｐゴシック" pitchFamily="34" charset="-128"/>
              </a:defRPr>
            </a:lvl2pPr>
            <a:lvl3pPr marL="1143000" indent="-228600">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a:spcAft>
                <a:spcPct val="30000"/>
              </a:spcAft>
              <a:buClr>
                <a:srgbClr val="A50034"/>
              </a:buClr>
              <a:buChar char="-"/>
              <a:defRPr sz="1900">
                <a:solidFill>
                  <a:schemeClr val="tx1"/>
                </a:solidFill>
                <a:latin typeface="Arial" charset="0"/>
                <a:ea typeface="ＭＳ Ｐゴシック" pitchFamily="34" charset="-128"/>
              </a:defRPr>
            </a:lvl4pPr>
            <a:lvl5pPr marL="2057400" indent="-228600">
              <a:spcAft>
                <a:spcPct val="30000"/>
              </a:spcAft>
              <a:buClr>
                <a:srgbClr val="A50034"/>
              </a:buClr>
              <a:buChar char="-"/>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ctr">
              <a:spcAft>
                <a:spcPct val="0"/>
              </a:spcAft>
            </a:pPr>
            <a:r>
              <a:rPr lang="de-DE" sz="1000" dirty="0">
                <a:solidFill>
                  <a:schemeClr val="bg1"/>
                </a:solidFill>
                <a:latin typeface="Arial"/>
              </a:rPr>
              <a:t>1.028 € </a:t>
            </a:r>
            <a:br>
              <a:rPr lang="de-DE" sz="1000" dirty="0">
                <a:solidFill>
                  <a:schemeClr val="bg1"/>
                </a:solidFill>
                <a:latin typeface="Arial"/>
              </a:rPr>
            </a:br>
            <a:r>
              <a:rPr lang="de-DE" sz="1000" b="1" dirty="0">
                <a:solidFill>
                  <a:schemeClr val="bg1"/>
                </a:solidFill>
                <a:latin typeface="Arial"/>
              </a:rPr>
              <a:t>Netto-Rente</a:t>
            </a:r>
          </a:p>
        </p:txBody>
      </p:sp>
      <p:sp>
        <p:nvSpPr>
          <p:cNvPr id="46" name="Textfeld 45">
            <a:extLst>
              <a:ext uri="{FF2B5EF4-FFF2-40B4-BE49-F238E27FC236}">
                <a16:creationId xmlns:a16="http://schemas.microsoft.com/office/drawing/2014/main" id="{89501411-8BB9-4BFE-99B0-1C8495F6F3C3}"/>
              </a:ext>
            </a:extLst>
          </p:cNvPr>
          <p:cNvSpPr txBox="1">
            <a:spLocks noChangeArrowheads="1"/>
          </p:cNvSpPr>
          <p:nvPr/>
        </p:nvSpPr>
        <p:spPr bwMode="auto">
          <a:xfrm>
            <a:off x="7642991" y="5622839"/>
            <a:ext cx="1066310" cy="4001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Aft>
                <a:spcPct val="30000"/>
              </a:spcAft>
              <a:defRPr sz="2100">
                <a:solidFill>
                  <a:schemeClr val="accent1"/>
                </a:solidFill>
                <a:latin typeface="Arial" charset="0"/>
                <a:ea typeface="ＭＳ Ｐゴシック" pitchFamily="34" charset="-128"/>
              </a:defRPr>
            </a:lvl1pPr>
            <a:lvl2pPr marL="742950" indent="-285750">
              <a:spcAft>
                <a:spcPct val="30000"/>
              </a:spcAft>
              <a:buFont typeface="Wingdings" pitchFamily="2" charset="2"/>
              <a:defRPr sz="1900">
                <a:solidFill>
                  <a:schemeClr val="tx1"/>
                </a:solidFill>
                <a:latin typeface="Arial" charset="0"/>
                <a:ea typeface="ＭＳ Ｐゴシック" pitchFamily="34" charset="-128"/>
              </a:defRPr>
            </a:lvl2pPr>
            <a:lvl3pPr marL="1143000" indent="-228600">
              <a:spcAft>
                <a:spcPct val="30000"/>
              </a:spcAft>
              <a:buClr>
                <a:srgbClr val="A50034"/>
              </a:buClr>
              <a:buFont typeface="Wingdings" pitchFamily="2" charset="2"/>
              <a:buChar char="§"/>
              <a:defRPr sz="1900">
                <a:solidFill>
                  <a:schemeClr val="tx1"/>
                </a:solidFill>
                <a:latin typeface="Arial" charset="0"/>
                <a:ea typeface="ＭＳ Ｐゴシック" pitchFamily="34" charset="-128"/>
              </a:defRPr>
            </a:lvl3pPr>
            <a:lvl4pPr marL="1600200" indent="-228600">
              <a:spcAft>
                <a:spcPct val="30000"/>
              </a:spcAft>
              <a:buClr>
                <a:srgbClr val="A50034"/>
              </a:buClr>
              <a:buChar char="-"/>
              <a:defRPr sz="1900">
                <a:solidFill>
                  <a:schemeClr val="tx1"/>
                </a:solidFill>
                <a:latin typeface="Arial" charset="0"/>
                <a:ea typeface="ＭＳ Ｐゴシック" pitchFamily="34" charset="-128"/>
              </a:defRPr>
            </a:lvl4pPr>
            <a:lvl5pPr marL="2057400" indent="-228600">
              <a:spcAft>
                <a:spcPct val="30000"/>
              </a:spcAft>
              <a:buClr>
                <a:srgbClr val="A50034"/>
              </a:buClr>
              <a:buChar char="-"/>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rgbClr val="A50034"/>
              </a:buClr>
              <a:buChar char="-"/>
              <a:defRPr sz="1900">
                <a:solidFill>
                  <a:schemeClr val="tx1"/>
                </a:solidFill>
                <a:latin typeface="Arial" charset="0"/>
                <a:ea typeface="ＭＳ Ｐゴシック" pitchFamily="34" charset="-128"/>
              </a:defRPr>
            </a:lvl9pPr>
          </a:lstStyle>
          <a:p>
            <a:pPr algn="ctr">
              <a:spcAft>
                <a:spcPct val="0"/>
              </a:spcAft>
            </a:pPr>
            <a:r>
              <a:rPr lang="de-DE" sz="1000" dirty="0">
                <a:solidFill>
                  <a:schemeClr val="bg1"/>
                </a:solidFill>
                <a:latin typeface="Arial"/>
              </a:rPr>
              <a:t>514 €</a:t>
            </a:r>
            <a:br>
              <a:rPr lang="de-DE" sz="1000" dirty="0">
                <a:solidFill>
                  <a:schemeClr val="bg1"/>
                </a:solidFill>
                <a:latin typeface="Arial"/>
              </a:rPr>
            </a:br>
            <a:r>
              <a:rPr lang="de-DE" sz="1000" b="1" dirty="0">
                <a:solidFill>
                  <a:schemeClr val="bg1"/>
                </a:solidFill>
                <a:latin typeface="Arial"/>
              </a:rPr>
              <a:t>Netto-Rente</a:t>
            </a:r>
          </a:p>
        </p:txBody>
      </p:sp>
    </p:spTree>
    <p:extLst>
      <p:ext uri="{BB962C8B-B14F-4D97-AF65-F5344CB8AC3E}">
        <p14:creationId xmlns:p14="http://schemas.microsoft.com/office/powerpoint/2010/main" val="1840844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1E917C2-1DBE-41AA-A582-3C2E830C72D0}"/>
              </a:ext>
            </a:extLst>
          </p:cNvPr>
          <p:cNvSpPr>
            <a:spLocks noGrp="1"/>
          </p:cNvSpPr>
          <p:nvPr>
            <p:ph type="title"/>
          </p:nvPr>
        </p:nvSpPr>
        <p:spPr/>
        <p:txBody>
          <a:bodyPr/>
          <a:lstStyle/>
          <a:p>
            <a:r>
              <a:rPr lang="de-DE" dirty="0"/>
              <a:t>Das Risiko ist hoch – </a:t>
            </a:r>
            <a:br>
              <a:rPr lang="de-DE" dirty="0"/>
            </a:br>
            <a:r>
              <a:rPr lang="de-DE" dirty="0"/>
              <a:t>jeder Zweite wird berufsunfähig</a:t>
            </a:r>
            <a:r>
              <a:rPr lang="de-DE" baseline="30000" dirty="0"/>
              <a:t>1</a:t>
            </a:r>
            <a:r>
              <a:rPr lang="de-DE" dirty="0"/>
              <a:t> </a:t>
            </a:r>
            <a:endParaRPr lang="en-GB" dirty="0"/>
          </a:p>
        </p:txBody>
      </p:sp>
      <p:sp>
        <p:nvSpPr>
          <p:cNvPr id="4" name="Foliennummernplatzhalter 3">
            <a:extLst>
              <a:ext uri="{FF2B5EF4-FFF2-40B4-BE49-F238E27FC236}">
                <a16:creationId xmlns:a16="http://schemas.microsoft.com/office/drawing/2014/main" id="{ACC071FF-E6AE-4885-905B-0A5A79C0501E}"/>
              </a:ext>
            </a:extLst>
          </p:cNvPr>
          <p:cNvSpPr>
            <a:spLocks noGrp="1"/>
          </p:cNvSpPr>
          <p:nvPr>
            <p:ph type="sldNum" sz="quarter" idx="11"/>
          </p:nvPr>
        </p:nvSpPr>
        <p:spPr/>
        <p:txBody>
          <a:bodyPr/>
          <a:lstStyle/>
          <a:p>
            <a:fld id="{56C449F3-BD9D-48DC-BFF1-0F66671DA7C6}" type="slidenum">
              <a:rPr lang="de-DE" smtClean="0"/>
              <a:pPr/>
              <a:t>44</a:t>
            </a:fld>
            <a:endParaRPr lang="de-DE" dirty="0"/>
          </a:p>
        </p:txBody>
      </p:sp>
      <p:sp>
        <p:nvSpPr>
          <p:cNvPr id="6" name="Textplatzhalter 5">
            <a:extLst>
              <a:ext uri="{FF2B5EF4-FFF2-40B4-BE49-F238E27FC236}">
                <a16:creationId xmlns:a16="http://schemas.microsoft.com/office/drawing/2014/main" id="{128B70C2-26CF-4B5B-B61A-C9C7D19E6255}"/>
              </a:ext>
            </a:extLst>
          </p:cNvPr>
          <p:cNvSpPr>
            <a:spLocks noGrp="1"/>
          </p:cNvSpPr>
          <p:nvPr>
            <p:ph type="body" sz="quarter" idx="12"/>
          </p:nvPr>
        </p:nvSpPr>
        <p:spPr/>
        <p:txBody>
          <a:bodyPr/>
          <a:lstStyle/>
          <a:p>
            <a:r>
              <a:rPr lang="de-DE" dirty="0"/>
              <a:t>Betriebliche Altersversorgung | Lösungen für spezielle Zielgruppen</a:t>
            </a:r>
          </a:p>
          <a:p>
            <a:endParaRPr lang="en-GB" dirty="0"/>
          </a:p>
        </p:txBody>
      </p:sp>
      <p:sp>
        <p:nvSpPr>
          <p:cNvPr id="22" name="Inhaltsplatzhalter 1">
            <a:extLst>
              <a:ext uri="{FF2B5EF4-FFF2-40B4-BE49-F238E27FC236}">
                <a16:creationId xmlns:a16="http://schemas.microsoft.com/office/drawing/2014/main" id="{75E614C7-1B01-4AF7-B5A8-A109AF6FF2CA}"/>
              </a:ext>
            </a:extLst>
          </p:cNvPr>
          <p:cNvSpPr txBox="1">
            <a:spLocks/>
          </p:cNvSpPr>
          <p:nvPr/>
        </p:nvSpPr>
        <p:spPr>
          <a:xfrm>
            <a:off x="504825" y="2060575"/>
            <a:ext cx="5077440" cy="690383"/>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2" indent="-179388" algn="l" defTabSz="1219170" rtl="0" eaLnBrk="1" fontAlgn="auto" latinLnBrk="0" hangingPunct="1">
              <a:lnSpc>
                <a:spcPct val="100000"/>
              </a:lnSpc>
              <a:spcBef>
                <a:spcPts val="200"/>
              </a:spcBef>
              <a:spcAft>
                <a:spcPts val="200"/>
              </a:spcAft>
              <a:buClrTx/>
              <a:buSzTx/>
              <a:buFont typeface="Symbol" panose="05050102010706020507" pitchFamily="18" charset="2"/>
              <a:buNone/>
              <a:tabLst/>
              <a:defRPr/>
            </a:pPr>
            <a:r>
              <a:rPr kumimoji="0" lang="de-DE" sz="1400" b="1" i="0" u="none" strike="noStrike" kern="1200" cap="none" spc="0" normalizeH="0" baseline="0" noProof="0" dirty="0">
                <a:ln>
                  <a:noFill/>
                </a:ln>
                <a:solidFill>
                  <a:schemeClr val="bg1"/>
                </a:solidFill>
                <a:effectLst/>
                <a:uLnTx/>
                <a:uFillTx/>
                <a:latin typeface="Arial"/>
                <a:ea typeface="+mn-ea"/>
                <a:cs typeface="+mn-cs"/>
              </a:rPr>
              <a:t>Das Risiko einer Berufsunfähigkeit ist hoch </a:t>
            </a:r>
          </a:p>
          <a:p>
            <a:pPr marL="0" marR="0" lvl="2" indent="0" algn="l" defTabSz="1219170" rtl="0" eaLnBrk="1" fontAlgn="auto" latinLnBrk="0" hangingPunct="1">
              <a:lnSpc>
                <a:spcPct val="100000"/>
              </a:lnSpc>
              <a:spcBef>
                <a:spcPts val="200"/>
              </a:spcBef>
              <a:spcAft>
                <a:spcPts val="200"/>
              </a:spcAft>
              <a:buClrTx/>
              <a:buSzTx/>
              <a:buFont typeface="Symbol" panose="05050102010706020507" pitchFamily="18" charset="2"/>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Erkrankungen der Psyche und am Skelett (z. B. Rücken) machen über 50 % aller Ursachen für Berufsunfähigkeit aus.</a:t>
            </a:r>
            <a:endParaRPr kumimoji="0" lang="de-DE" sz="1400" b="0" i="0" u="none" strike="noStrike" kern="1200" cap="none" spc="0" normalizeH="0" baseline="30000" noProof="0" dirty="0">
              <a:ln>
                <a:noFill/>
              </a:ln>
              <a:solidFill>
                <a:schemeClr val="bg1"/>
              </a:solidFill>
              <a:effectLst/>
              <a:uLnTx/>
              <a:uFillTx/>
              <a:latin typeface="Arial"/>
              <a:ea typeface="+mn-ea"/>
              <a:cs typeface="+mn-cs"/>
            </a:endParaRPr>
          </a:p>
        </p:txBody>
      </p:sp>
      <p:sp>
        <p:nvSpPr>
          <p:cNvPr id="23" name="Fußzeilenplatzhalter 5">
            <a:extLst>
              <a:ext uri="{FF2B5EF4-FFF2-40B4-BE49-F238E27FC236}">
                <a16:creationId xmlns:a16="http://schemas.microsoft.com/office/drawing/2014/main" id="{B787F74C-D0CE-4075-9E49-9CB7CA64B31E}"/>
              </a:ext>
            </a:extLst>
          </p:cNvPr>
          <p:cNvSpPr txBox="1">
            <a:spLocks/>
          </p:cNvSpPr>
          <p:nvPr/>
        </p:nvSpPr>
        <p:spPr>
          <a:xfrm>
            <a:off x="502627" y="6231540"/>
            <a:ext cx="4754243" cy="321680"/>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altLang="de-DE" b="0" i="0" u="none" strike="noStrike" kern="1200" cap="none" spc="0" normalizeH="0" baseline="30000" noProof="0" dirty="0">
                <a:ln>
                  <a:noFill/>
                </a:ln>
                <a:solidFill>
                  <a:schemeClr val="bg1"/>
                </a:solidFill>
                <a:effectLst/>
                <a:uLnTx/>
                <a:uFillTx/>
                <a:latin typeface="Arial"/>
                <a:ea typeface="+mn-ea"/>
                <a:cs typeface="+mn-cs"/>
              </a:rPr>
              <a:t>1 </a:t>
            </a:r>
            <a:r>
              <a:rPr kumimoji="0" lang="de-DE" b="0" i="0" u="none" strike="noStrike" kern="1200" cap="none" spc="0" normalizeH="0" baseline="0" noProof="0" dirty="0">
                <a:ln>
                  <a:noFill/>
                </a:ln>
                <a:solidFill>
                  <a:schemeClr val="bg1"/>
                </a:solidFill>
                <a:effectLst/>
                <a:uLnTx/>
                <a:uFillTx/>
                <a:latin typeface="Arial"/>
                <a:ea typeface="+mn-ea"/>
                <a:cs typeface="+mn-cs"/>
              </a:rPr>
              <a:t>Aktuar Aktuell - Mitteilungen der Deutschen </a:t>
            </a:r>
            <a:r>
              <a:rPr kumimoji="0" lang="de-DE" b="0" i="0" u="none" strike="noStrike" kern="1200" cap="none" spc="0" normalizeH="0" baseline="0" noProof="0" dirty="0" err="1">
                <a:ln>
                  <a:noFill/>
                </a:ln>
                <a:solidFill>
                  <a:schemeClr val="bg1"/>
                </a:solidFill>
                <a:effectLst/>
                <a:uLnTx/>
                <a:uFillTx/>
                <a:latin typeface="Arial"/>
                <a:ea typeface="+mn-ea"/>
                <a:cs typeface="+mn-cs"/>
              </a:rPr>
              <a:t>Aktuarvereinigung</a:t>
            </a:r>
            <a:r>
              <a:rPr kumimoji="0" lang="de-DE" b="0" i="0" u="none" strike="noStrike" kern="1200" cap="none" spc="0" normalizeH="0" baseline="0" noProof="0" dirty="0">
                <a:ln>
                  <a:noFill/>
                </a:ln>
                <a:solidFill>
                  <a:schemeClr val="bg1"/>
                </a:solidFill>
                <a:effectLst/>
                <a:uLnTx/>
                <a:uFillTx/>
                <a:latin typeface="Arial"/>
                <a:ea typeface="+mn-ea"/>
                <a:cs typeface="+mn-cs"/>
              </a:rPr>
              <a:t> e.V. Ausgabe 55; September 2021.</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altLang="de-DE" b="0" i="0" u="none" strike="noStrike" kern="1200" cap="none" spc="0" normalizeH="0" baseline="30000" noProof="0" dirty="0">
                <a:ln>
                  <a:noFill/>
                </a:ln>
                <a:solidFill>
                  <a:schemeClr val="bg1"/>
                </a:solidFill>
                <a:effectLst/>
                <a:uLnTx/>
                <a:uFillTx/>
                <a:latin typeface="Arial"/>
                <a:ea typeface="+mn-ea"/>
                <a:cs typeface="+mn-cs"/>
              </a:rPr>
              <a:t>2</a:t>
            </a:r>
            <a:r>
              <a:rPr kumimoji="0" lang="de-DE" altLang="de-DE" b="0" i="0" u="none" strike="noStrike" kern="1200" cap="none" spc="0" normalizeH="0" baseline="0" noProof="0" dirty="0">
                <a:ln>
                  <a:noFill/>
                </a:ln>
                <a:solidFill>
                  <a:schemeClr val="bg1"/>
                </a:solidFill>
                <a:effectLst/>
                <a:uLnTx/>
                <a:uFillTx/>
                <a:latin typeface="Arial"/>
                <a:ea typeface="+mn-ea"/>
                <a:cs typeface="+mn-cs"/>
              </a:rPr>
              <a:t> </a:t>
            </a:r>
            <a:r>
              <a:rPr kumimoji="0" lang="de-DE" b="0" i="0" u="none" strike="noStrike" kern="1200" cap="none" spc="0" normalizeH="0" baseline="0" noProof="0" dirty="0">
                <a:ln>
                  <a:noFill/>
                </a:ln>
                <a:solidFill>
                  <a:schemeClr val="bg1"/>
                </a:solidFill>
                <a:effectLst/>
                <a:uLnTx/>
                <a:uFillTx/>
                <a:latin typeface="Arial"/>
                <a:ea typeface="+mn-ea"/>
                <a:cs typeface="+mn-cs"/>
              </a:rPr>
              <a:t>MORGEN &amp; MORGEN, Stand 05/2021.</a:t>
            </a:r>
          </a:p>
        </p:txBody>
      </p:sp>
      <p:pic>
        <p:nvPicPr>
          <p:cNvPr id="24" name="Picture 3">
            <a:extLst>
              <a:ext uri="{FF2B5EF4-FFF2-40B4-BE49-F238E27FC236}">
                <a16:creationId xmlns:a16="http://schemas.microsoft.com/office/drawing/2014/main" id="{D412D02B-26E0-45A2-B8F2-095A7293E6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08" t="31361" r="12951" b="56"/>
          <a:stretch/>
        </p:blipFill>
        <p:spPr bwMode="auto">
          <a:xfrm>
            <a:off x="7386249" y="2051804"/>
            <a:ext cx="4805752" cy="480619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a:extLst>
              <a:ext uri="{FF2B5EF4-FFF2-40B4-BE49-F238E27FC236}">
                <a16:creationId xmlns:a16="http://schemas.microsoft.com/office/drawing/2014/main" id="{5C93CE48-9702-45E6-ADF2-D4E0EBB4758B}"/>
              </a:ext>
            </a:extLst>
          </p:cNvPr>
          <p:cNvSpPr/>
          <p:nvPr/>
        </p:nvSpPr>
        <p:spPr>
          <a:xfrm>
            <a:off x="483768" y="2934928"/>
            <a:ext cx="4772581" cy="3138853"/>
          </a:xfrm>
          <a:prstGeom prst="rect">
            <a:avLst/>
          </a:prstGeom>
          <a:solidFill>
            <a:srgbClr val="EDF5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endParaRPr>
          </a:p>
        </p:txBody>
      </p:sp>
      <p:sp>
        <p:nvSpPr>
          <p:cNvPr id="25" name="Rechteck 24">
            <a:extLst>
              <a:ext uri="{FF2B5EF4-FFF2-40B4-BE49-F238E27FC236}">
                <a16:creationId xmlns:a16="http://schemas.microsoft.com/office/drawing/2014/main" id="{434B7D98-7F12-4646-8E49-E3E075DEA494}"/>
              </a:ext>
            </a:extLst>
          </p:cNvPr>
          <p:cNvSpPr/>
          <p:nvPr/>
        </p:nvSpPr>
        <p:spPr>
          <a:xfrm>
            <a:off x="-161475" y="3025669"/>
            <a:ext cx="4468124" cy="357338"/>
          </a:xfrm>
          <a:prstGeom prst="rect">
            <a:avLst/>
          </a:prstGeom>
        </p:spPr>
        <p:txBody>
          <a:bodyPr wrap="square">
            <a:spAutoFit/>
          </a:bodyPr>
          <a:lstStyle/>
          <a:p>
            <a:pPr marL="0" marR="0" lvl="2" indent="0" algn="ctr" defTabSz="1218682"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3781"/>
                </a:solidFill>
                <a:effectLst/>
                <a:uLnTx/>
                <a:uFillTx/>
              </a:rPr>
              <a:t>Ursachen für Berufsunfähigkeit</a:t>
            </a:r>
            <a:r>
              <a:rPr kumimoji="0" lang="de-DE" sz="1400" b="1" i="0" u="none" strike="noStrike" kern="0" cap="none" spc="0" normalizeH="0" baseline="30000" noProof="0" dirty="0">
                <a:ln>
                  <a:noFill/>
                </a:ln>
                <a:solidFill>
                  <a:srgbClr val="003781"/>
                </a:solidFill>
                <a:effectLst/>
                <a:uLnTx/>
                <a:uFillTx/>
              </a:rPr>
              <a:t>2</a:t>
            </a:r>
          </a:p>
        </p:txBody>
      </p:sp>
      <p:grpSp>
        <p:nvGrpSpPr>
          <p:cNvPr id="26" name="Gruppieren 25">
            <a:extLst>
              <a:ext uri="{FF2B5EF4-FFF2-40B4-BE49-F238E27FC236}">
                <a16:creationId xmlns:a16="http://schemas.microsoft.com/office/drawing/2014/main" id="{5CD744F5-1D60-490F-90A5-0BA0D660E9B5}"/>
              </a:ext>
            </a:extLst>
          </p:cNvPr>
          <p:cNvGrpSpPr/>
          <p:nvPr/>
        </p:nvGrpSpPr>
        <p:grpSpPr>
          <a:xfrm>
            <a:off x="784236" y="3447805"/>
            <a:ext cx="4574265" cy="2444990"/>
            <a:chOff x="613452" y="3088106"/>
            <a:chExt cx="3939841" cy="2105884"/>
          </a:xfrm>
        </p:grpSpPr>
        <p:pic>
          <p:nvPicPr>
            <p:cNvPr id="27" name="Grafik 26">
              <a:extLst>
                <a:ext uri="{FF2B5EF4-FFF2-40B4-BE49-F238E27FC236}">
                  <a16:creationId xmlns:a16="http://schemas.microsoft.com/office/drawing/2014/main" id="{1F0C1B74-0E7C-4379-AE01-B38633455B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52" y="3088106"/>
              <a:ext cx="3584262" cy="2082456"/>
            </a:xfrm>
            <a:prstGeom prst="rect">
              <a:avLst/>
            </a:prstGeom>
          </p:spPr>
        </p:pic>
        <p:sp>
          <p:nvSpPr>
            <p:cNvPr id="28" name="Rechteck 27">
              <a:extLst>
                <a:ext uri="{FF2B5EF4-FFF2-40B4-BE49-F238E27FC236}">
                  <a16:creationId xmlns:a16="http://schemas.microsoft.com/office/drawing/2014/main" id="{0D40BAF4-414A-4C59-A87F-E2E757FBD9ED}"/>
                </a:ext>
              </a:extLst>
            </p:cNvPr>
            <p:cNvSpPr/>
            <p:nvPr/>
          </p:nvSpPr>
          <p:spPr>
            <a:xfrm>
              <a:off x="864382" y="3168173"/>
              <a:ext cx="1010308" cy="436585"/>
            </a:xfrm>
            <a:prstGeom prst="rect">
              <a:avLst/>
            </a:prstGeom>
          </p:spPr>
          <p:txBody>
            <a:bodyPr wrap="square" lIns="36000" tIns="36000" rIns="36000" bIns="36000">
              <a:spAutoFit/>
            </a:bodyPr>
            <a:lstStyle/>
            <a:p>
              <a:pPr marL="0" marR="0" lvl="2" indent="0" algn="ctr" defTabSz="1218682" eaLnBrk="1" fontAlgn="auto" latinLnBrk="0" hangingPunct="1">
                <a:lnSpc>
                  <a:spcPts val="1500"/>
                </a:lnSpc>
                <a:spcBef>
                  <a:spcPts val="0"/>
                </a:spcBef>
                <a:spcAft>
                  <a:spcPts val="0"/>
                </a:spcAft>
                <a:buClrTx/>
                <a:buSzTx/>
                <a:buFontTx/>
                <a:buNone/>
                <a:tabLst/>
                <a:defRPr/>
              </a:pPr>
              <a:r>
                <a:rPr kumimoji="0" lang="de-DE" sz="1300" b="1" i="0" u="none" strike="noStrike" kern="0" cap="none" spc="0" normalizeH="0" baseline="0" noProof="0" dirty="0">
                  <a:ln>
                    <a:noFill/>
                  </a:ln>
                  <a:solidFill>
                    <a:srgbClr val="003781"/>
                  </a:solidFill>
                  <a:effectLst/>
                  <a:uLnTx/>
                  <a:uFillTx/>
                </a:rPr>
                <a:t>14,58 %</a:t>
              </a:r>
            </a:p>
            <a:p>
              <a:pPr marL="0" marR="0" lvl="2" indent="0" algn="ctr" defTabSz="1218682" eaLnBrk="1" fontAlgn="auto" latinLnBrk="0" hangingPunct="1">
                <a:lnSpc>
                  <a:spcPts val="1500"/>
                </a:lnSpc>
                <a:spcBef>
                  <a:spcPts val="0"/>
                </a:spcBef>
                <a:spcAft>
                  <a:spcPts val="0"/>
                </a:spcAft>
                <a:buClrTx/>
                <a:buSzTx/>
                <a:buFontTx/>
                <a:buNone/>
                <a:tabLst/>
                <a:defRPr/>
              </a:pPr>
              <a:r>
                <a:rPr kumimoji="0" lang="de-DE" sz="1400" b="1" i="0" u="none" strike="noStrike" kern="0" cap="none" spc="0" normalizeH="0" baseline="30000" noProof="0" dirty="0">
                  <a:ln>
                    <a:noFill/>
                  </a:ln>
                  <a:solidFill>
                    <a:srgbClr val="003781"/>
                  </a:solidFill>
                  <a:effectLst/>
                  <a:uLnTx/>
                  <a:uFillTx/>
                </a:rPr>
                <a:t>Sonstige</a:t>
              </a:r>
            </a:p>
          </p:txBody>
        </p:sp>
        <p:sp>
          <p:nvSpPr>
            <p:cNvPr id="29" name="Rechteck 28">
              <a:extLst>
                <a:ext uri="{FF2B5EF4-FFF2-40B4-BE49-F238E27FC236}">
                  <a16:creationId xmlns:a16="http://schemas.microsoft.com/office/drawing/2014/main" id="{5B2FFFB6-1328-4CFE-88F7-6AF0A481D3DB}"/>
                </a:ext>
              </a:extLst>
            </p:cNvPr>
            <p:cNvSpPr/>
            <p:nvPr/>
          </p:nvSpPr>
          <p:spPr>
            <a:xfrm>
              <a:off x="3523483" y="3351597"/>
              <a:ext cx="1010308" cy="436585"/>
            </a:xfrm>
            <a:prstGeom prst="rect">
              <a:avLst/>
            </a:prstGeom>
          </p:spPr>
          <p:txBody>
            <a:bodyPr wrap="square" lIns="36000" tIns="36000" rIns="36000" bIns="36000">
              <a:spAutoFit/>
            </a:bodyPr>
            <a:lstStyle/>
            <a:p>
              <a:pPr marL="0" marR="0" lvl="2" indent="0" defTabSz="1218682" eaLnBrk="1" fontAlgn="auto" latinLnBrk="0" hangingPunct="1">
                <a:lnSpc>
                  <a:spcPts val="1500"/>
                </a:lnSpc>
                <a:spcBef>
                  <a:spcPts val="0"/>
                </a:spcBef>
                <a:spcAft>
                  <a:spcPts val="0"/>
                </a:spcAft>
                <a:buClrTx/>
                <a:buSzTx/>
                <a:buFontTx/>
                <a:buNone/>
                <a:tabLst/>
                <a:defRPr/>
              </a:pPr>
              <a:r>
                <a:rPr kumimoji="0" lang="de-DE" sz="1300" b="1" i="0" u="none" strike="noStrike" kern="0" cap="none" spc="0" normalizeH="0" baseline="0" noProof="0" dirty="0">
                  <a:ln>
                    <a:noFill/>
                  </a:ln>
                  <a:solidFill>
                    <a:srgbClr val="003781"/>
                  </a:solidFill>
                  <a:effectLst/>
                  <a:uLnTx/>
                  <a:uFillTx/>
                </a:rPr>
                <a:t>20,33 %</a:t>
              </a:r>
            </a:p>
            <a:p>
              <a:pPr marL="0" marR="0" lvl="2" indent="0" defTabSz="1218682" eaLnBrk="1" fontAlgn="auto" latinLnBrk="0" hangingPunct="1">
                <a:lnSpc>
                  <a:spcPts val="1500"/>
                </a:lnSpc>
                <a:spcBef>
                  <a:spcPts val="0"/>
                </a:spcBef>
                <a:spcAft>
                  <a:spcPts val="0"/>
                </a:spcAft>
                <a:buClrTx/>
                <a:buSzTx/>
                <a:buFontTx/>
                <a:buNone/>
                <a:tabLst/>
                <a:defRPr/>
              </a:pPr>
              <a:r>
                <a:rPr kumimoji="0" lang="de-DE" sz="1400" b="1" i="0" u="none" strike="noStrike" kern="0" cap="none" spc="0" normalizeH="0" baseline="30000" noProof="0" dirty="0">
                  <a:ln>
                    <a:noFill/>
                  </a:ln>
                  <a:solidFill>
                    <a:srgbClr val="003781"/>
                  </a:solidFill>
                  <a:effectLst/>
                  <a:uLnTx/>
                  <a:uFillTx/>
                </a:rPr>
                <a:t>Skelett</a:t>
              </a:r>
            </a:p>
          </p:txBody>
        </p:sp>
        <p:sp>
          <p:nvSpPr>
            <p:cNvPr id="30" name="Rechteck 29">
              <a:extLst>
                <a:ext uri="{FF2B5EF4-FFF2-40B4-BE49-F238E27FC236}">
                  <a16:creationId xmlns:a16="http://schemas.microsoft.com/office/drawing/2014/main" id="{FE4B24AF-0364-44FE-8B82-286173C5A6D7}"/>
                </a:ext>
              </a:extLst>
            </p:cNvPr>
            <p:cNvSpPr/>
            <p:nvPr/>
          </p:nvSpPr>
          <p:spPr>
            <a:xfrm>
              <a:off x="3542985" y="4660992"/>
              <a:ext cx="1010308" cy="436585"/>
            </a:xfrm>
            <a:prstGeom prst="rect">
              <a:avLst/>
            </a:prstGeom>
          </p:spPr>
          <p:txBody>
            <a:bodyPr wrap="square" lIns="36000" tIns="36000" rIns="36000" bIns="36000">
              <a:spAutoFit/>
            </a:bodyPr>
            <a:lstStyle/>
            <a:p>
              <a:pPr marL="0" marR="0" lvl="2" indent="0" defTabSz="1218682" eaLnBrk="1" fontAlgn="auto" latinLnBrk="0" hangingPunct="1">
                <a:lnSpc>
                  <a:spcPts val="1500"/>
                </a:lnSpc>
                <a:spcBef>
                  <a:spcPts val="0"/>
                </a:spcBef>
                <a:spcAft>
                  <a:spcPts val="0"/>
                </a:spcAft>
                <a:buClrTx/>
                <a:buSzTx/>
                <a:buFontTx/>
                <a:buNone/>
                <a:tabLst/>
                <a:defRPr/>
              </a:pPr>
              <a:r>
                <a:rPr kumimoji="0" lang="de-DE" sz="1300" b="1" i="0" u="none" strike="noStrike" kern="0" cap="none" spc="0" normalizeH="0" baseline="0" noProof="0" dirty="0">
                  <a:ln>
                    <a:noFill/>
                  </a:ln>
                  <a:solidFill>
                    <a:srgbClr val="003781"/>
                  </a:solidFill>
                  <a:effectLst/>
                  <a:uLnTx/>
                  <a:uFillTx/>
                </a:rPr>
                <a:t>17,77 %</a:t>
              </a:r>
            </a:p>
            <a:p>
              <a:pPr marL="0" marR="0" lvl="2" indent="0" defTabSz="1218682" eaLnBrk="1" fontAlgn="auto" latinLnBrk="0" hangingPunct="1">
                <a:lnSpc>
                  <a:spcPts val="1500"/>
                </a:lnSpc>
                <a:spcBef>
                  <a:spcPts val="0"/>
                </a:spcBef>
                <a:spcAft>
                  <a:spcPts val="0"/>
                </a:spcAft>
                <a:buClrTx/>
                <a:buSzTx/>
                <a:buFontTx/>
                <a:buNone/>
                <a:tabLst/>
                <a:defRPr/>
              </a:pPr>
              <a:r>
                <a:rPr kumimoji="0" lang="de-DE" sz="1400" b="1" i="0" u="none" strike="noStrike" kern="0" cap="none" spc="0" normalizeH="0" baseline="30000" noProof="0" dirty="0">
                  <a:ln>
                    <a:noFill/>
                  </a:ln>
                  <a:solidFill>
                    <a:srgbClr val="003781"/>
                  </a:solidFill>
                  <a:effectLst/>
                  <a:uLnTx/>
                  <a:uFillTx/>
                </a:rPr>
                <a:t>Krebs</a:t>
              </a:r>
            </a:p>
          </p:txBody>
        </p:sp>
        <p:sp>
          <p:nvSpPr>
            <p:cNvPr id="31" name="Rechteck 30">
              <a:extLst>
                <a:ext uri="{FF2B5EF4-FFF2-40B4-BE49-F238E27FC236}">
                  <a16:creationId xmlns:a16="http://schemas.microsoft.com/office/drawing/2014/main" id="{C33717F0-958E-4D9D-B4D1-D3728A3F2CAD}"/>
                </a:ext>
              </a:extLst>
            </p:cNvPr>
            <p:cNvSpPr/>
            <p:nvPr/>
          </p:nvSpPr>
          <p:spPr>
            <a:xfrm>
              <a:off x="1055505" y="4757405"/>
              <a:ext cx="652984" cy="436585"/>
            </a:xfrm>
            <a:prstGeom prst="rect">
              <a:avLst/>
            </a:prstGeom>
          </p:spPr>
          <p:txBody>
            <a:bodyPr wrap="square" lIns="36000" tIns="36000" rIns="36000" bIns="36000">
              <a:spAutoFit/>
            </a:bodyPr>
            <a:lstStyle/>
            <a:p>
              <a:pPr marL="0" marR="0" lvl="2" indent="0" defTabSz="1218682" eaLnBrk="1" fontAlgn="auto" latinLnBrk="0" hangingPunct="1">
                <a:lnSpc>
                  <a:spcPts val="1500"/>
                </a:lnSpc>
                <a:spcBef>
                  <a:spcPts val="0"/>
                </a:spcBef>
                <a:spcAft>
                  <a:spcPts val="0"/>
                </a:spcAft>
                <a:buClrTx/>
                <a:buSzTx/>
                <a:buFontTx/>
                <a:buNone/>
                <a:tabLst/>
                <a:defRPr/>
              </a:pPr>
              <a:r>
                <a:rPr kumimoji="0" lang="de-DE" sz="1300" b="1" i="0" u="none" strike="noStrike" kern="0" cap="none" spc="0" normalizeH="0" baseline="0" noProof="0" dirty="0">
                  <a:ln>
                    <a:noFill/>
                  </a:ln>
                  <a:solidFill>
                    <a:srgbClr val="003781"/>
                  </a:solidFill>
                  <a:effectLst/>
                  <a:uLnTx/>
                  <a:uFillTx/>
                </a:rPr>
                <a:t>8,38 %</a:t>
              </a:r>
            </a:p>
            <a:p>
              <a:pPr marL="0" marR="0" lvl="2" indent="0" defTabSz="1218682" eaLnBrk="1" fontAlgn="auto" latinLnBrk="0" hangingPunct="1">
                <a:lnSpc>
                  <a:spcPts val="1500"/>
                </a:lnSpc>
                <a:spcBef>
                  <a:spcPts val="0"/>
                </a:spcBef>
                <a:spcAft>
                  <a:spcPts val="0"/>
                </a:spcAft>
                <a:buClrTx/>
                <a:buSzTx/>
                <a:buFontTx/>
                <a:buNone/>
                <a:tabLst/>
                <a:defRPr/>
              </a:pPr>
              <a:r>
                <a:rPr kumimoji="0" lang="de-DE" sz="1400" b="1" i="0" u="none" strike="noStrike" kern="0" cap="none" spc="0" normalizeH="0" baseline="30000" noProof="0" dirty="0">
                  <a:ln>
                    <a:noFill/>
                  </a:ln>
                  <a:solidFill>
                    <a:srgbClr val="003781"/>
                  </a:solidFill>
                  <a:effectLst/>
                  <a:uLnTx/>
                  <a:uFillTx/>
                </a:rPr>
                <a:t>Unfall</a:t>
              </a:r>
            </a:p>
          </p:txBody>
        </p:sp>
        <p:sp>
          <p:nvSpPr>
            <p:cNvPr id="32" name="Rechteck 31">
              <a:extLst>
                <a:ext uri="{FF2B5EF4-FFF2-40B4-BE49-F238E27FC236}">
                  <a16:creationId xmlns:a16="http://schemas.microsoft.com/office/drawing/2014/main" id="{8B9A2EA1-0FC6-41C3-9AC6-6C114D702BD1}"/>
                </a:ext>
              </a:extLst>
            </p:cNvPr>
            <p:cNvSpPr/>
            <p:nvPr/>
          </p:nvSpPr>
          <p:spPr>
            <a:xfrm>
              <a:off x="972394" y="3968486"/>
              <a:ext cx="652984" cy="436585"/>
            </a:xfrm>
            <a:prstGeom prst="rect">
              <a:avLst/>
            </a:prstGeom>
          </p:spPr>
          <p:txBody>
            <a:bodyPr wrap="square" lIns="36000" tIns="36000" rIns="36000" bIns="36000">
              <a:spAutoFit/>
            </a:bodyPr>
            <a:lstStyle/>
            <a:p>
              <a:pPr marL="0" marR="0" lvl="2" indent="0" defTabSz="1218682" eaLnBrk="1" fontAlgn="auto" latinLnBrk="0" hangingPunct="1">
                <a:lnSpc>
                  <a:spcPts val="1500"/>
                </a:lnSpc>
                <a:spcBef>
                  <a:spcPts val="0"/>
                </a:spcBef>
                <a:spcAft>
                  <a:spcPts val="0"/>
                </a:spcAft>
                <a:buClrTx/>
                <a:buSzTx/>
                <a:buFontTx/>
                <a:buNone/>
                <a:tabLst/>
                <a:defRPr/>
              </a:pPr>
              <a:r>
                <a:rPr kumimoji="0" lang="de-DE" sz="1300" b="1" i="0" u="none" strike="noStrike" kern="0" cap="none" spc="0" normalizeH="0" baseline="0" noProof="0" dirty="0">
                  <a:ln>
                    <a:noFill/>
                  </a:ln>
                  <a:solidFill>
                    <a:srgbClr val="003781"/>
                  </a:solidFill>
                  <a:effectLst/>
                  <a:uLnTx/>
                  <a:uFillTx/>
                </a:rPr>
                <a:t>7,03 %</a:t>
              </a:r>
            </a:p>
            <a:p>
              <a:pPr marL="0" marR="0" lvl="2" indent="0" defTabSz="1218682" eaLnBrk="1" fontAlgn="auto" latinLnBrk="0" hangingPunct="1">
                <a:lnSpc>
                  <a:spcPts val="1500"/>
                </a:lnSpc>
                <a:spcBef>
                  <a:spcPts val="0"/>
                </a:spcBef>
                <a:spcAft>
                  <a:spcPts val="0"/>
                </a:spcAft>
                <a:buClrTx/>
                <a:buSzTx/>
                <a:buFontTx/>
                <a:buNone/>
                <a:tabLst/>
                <a:defRPr/>
              </a:pPr>
              <a:r>
                <a:rPr kumimoji="0" lang="de-DE" sz="1400" b="1" i="0" u="none" strike="noStrike" kern="0" cap="none" spc="0" normalizeH="0" baseline="30000" noProof="0" dirty="0">
                  <a:ln>
                    <a:noFill/>
                  </a:ln>
                  <a:solidFill>
                    <a:srgbClr val="003781"/>
                  </a:solidFill>
                  <a:effectLst/>
                  <a:uLnTx/>
                  <a:uFillTx/>
                </a:rPr>
                <a:t>Herz</a:t>
              </a:r>
            </a:p>
          </p:txBody>
        </p:sp>
        <p:sp>
          <p:nvSpPr>
            <p:cNvPr id="33" name="Rechteck 32">
              <a:extLst>
                <a:ext uri="{FF2B5EF4-FFF2-40B4-BE49-F238E27FC236}">
                  <a16:creationId xmlns:a16="http://schemas.microsoft.com/office/drawing/2014/main" id="{78062B32-F965-4D4C-9FA0-2337E5791459}"/>
                </a:ext>
              </a:extLst>
            </p:cNvPr>
            <p:cNvSpPr/>
            <p:nvPr/>
          </p:nvSpPr>
          <p:spPr>
            <a:xfrm>
              <a:off x="1791599" y="4220482"/>
              <a:ext cx="1194855" cy="603618"/>
            </a:xfrm>
            <a:prstGeom prst="rect">
              <a:avLst/>
            </a:prstGeom>
          </p:spPr>
          <p:txBody>
            <a:bodyPr wrap="square" lIns="36000" tIns="36000" rIns="36000" bIns="36000">
              <a:spAutoFit/>
            </a:bodyPr>
            <a:lstStyle/>
            <a:p>
              <a:pPr marL="0" marR="0" lvl="2" indent="0" algn="ctr" defTabSz="1218682" eaLnBrk="1" fontAlgn="auto" latinLnBrk="0" hangingPunct="1">
                <a:lnSpc>
                  <a:spcPts val="1500"/>
                </a:lnSpc>
                <a:spcBef>
                  <a:spcPts val="0"/>
                </a:spcBef>
                <a:spcAft>
                  <a:spcPts val="0"/>
                </a:spcAft>
                <a:buClrTx/>
                <a:buSzTx/>
                <a:buFontTx/>
                <a:buNone/>
                <a:tabLst/>
                <a:defRPr/>
              </a:pPr>
              <a:r>
                <a:rPr kumimoji="0" lang="de-DE" sz="1300" b="1" i="0" u="none" strike="noStrike" kern="0" cap="none" spc="0" normalizeH="0" baseline="0" noProof="0" dirty="0">
                  <a:ln>
                    <a:noFill/>
                  </a:ln>
                  <a:solidFill>
                    <a:srgbClr val="003781"/>
                  </a:solidFill>
                  <a:effectLst/>
                  <a:uLnTx/>
                  <a:uFillTx/>
                </a:rPr>
                <a:t>31,88 %</a:t>
              </a:r>
            </a:p>
            <a:p>
              <a:pPr marL="0" marR="0" lvl="2" indent="0" algn="ctr" defTabSz="1218682" eaLnBrk="1" fontAlgn="auto" latinLnBrk="0" hangingPunct="1">
                <a:lnSpc>
                  <a:spcPct val="100000"/>
                </a:lnSpc>
                <a:spcBef>
                  <a:spcPts val="400"/>
                </a:spcBef>
                <a:spcAft>
                  <a:spcPts val="0"/>
                </a:spcAft>
                <a:buClrTx/>
                <a:buSzTx/>
                <a:buFontTx/>
                <a:buNone/>
                <a:tabLst/>
                <a:defRPr/>
              </a:pPr>
              <a:r>
                <a:rPr kumimoji="0" lang="de-DE" sz="1400" b="1" i="0" u="none" strike="noStrike" kern="0" cap="none" spc="0" normalizeH="0" baseline="30000" noProof="0" dirty="0">
                  <a:ln>
                    <a:noFill/>
                  </a:ln>
                  <a:solidFill>
                    <a:srgbClr val="003781"/>
                  </a:solidFill>
                  <a:effectLst/>
                  <a:uLnTx/>
                  <a:uFillTx/>
                </a:rPr>
                <a:t>Psyche/Nerven-</a:t>
              </a:r>
              <a:br>
                <a:rPr kumimoji="0" lang="de-DE" sz="1400" b="1" i="0" u="none" strike="noStrike" kern="0" cap="none" spc="0" normalizeH="0" baseline="30000" noProof="0" dirty="0">
                  <a:ln>
                    <a:noFill/>
                  </a:ln>
                  <a:solidFill>
                    <a:srgbClr val="003781"/>
                  </a:solidFill>
                  <a:effectLst/>
                  <a:uLnTx/>
                  <a:uFillTx/>
                </a:rPr>
              </a:br>
              <a:r>
                <a:rPr kumimoji="0" lang="de-DE" sz="1400" b="1" i="0" u="none" strike="noStrike" kern="0" cap="none" spc="0" normalizeH="0" baseline="30000" noProof="0" dirty="0">
                  <a:ln>
                    <a:noFill/>
                  </a:ln>
                  <a:solidFill>
                    <a:srgbClr val="003781"/>
                  </a:solidFill>
                  <a:effectLst/>
                  <a:uLnTx/>
                  <a:uFillTx/>
                </a:rPr>
                <a:t>krankheiten</a:t>
              </a:r>
            </a:p>
          </p:txBody>
        </p:sp>
      </p:grpSp>
      <p:pic>
        <p:nvPicPr>
          <p:cNvPr id="34" name="Grafik 33">
            <a:extLst>
              <a:ext uri="{FF2B5EF4-FFF2-40B4-BE49-F238E27FC236}">
                <a16:creationId xmlns:a16="http://schemas.microsoft.com/office/drawing/2014/main" id="{5FED86B2-D63D-4E55-AA73-1F4BCBC2B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6015" y="2658389"/>
            <a:ext cx="1434097" cy="1387836"/>
          </a:xfrm>
          <a:prstGeom prst="rect">
            <a:avLst/>
          </a:prstGeom>
        </p:spPr>
      </p:pic>
    </p:spTree>
    <p:extLst>
      <p:ext uri="{BB962C8B-B14F-4D97-AF65-F5344CB8AC3E}">
        <p14:creationId xmlns:p14="http://schemas.microsoft.com/office/powerpoint/2010/main" val="444423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AA9B6AE-ECA8-4DA6-8482-5BCCABC2CF3C}"/>
              </a:ext>
            </a:extLst>
          </p:cNvPr>
          <p:cNvSpPr/>
          <p:nvPr/>
        </p:nvSpPr>
        <p:spPr>
          <a:xfrm>
            <a:off x="486053" y="3142229"/>
            <a:ext cx="4450384" cy="588816"/>
          </a:xfrm>
          <a:prstGeom prst="rect">
            <a:avLst/>
          </a:prstGeom>
          <a:solidFill>
            <a:schemeClr val="tx1"/>
          </a:solidFill>
          <a:ln w="1905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Rentenretter</a:t>
            </a:r>
          </a:p>
        </p:txBody>
      </p:sp>
      <p:sp>
        <p:nvSpPr>
          <p:cNvPr id="26" name="Rechteck 25">
            <a:extLst>
              <a:ext uri="{FF2B5EF4-FFF2-40B4-BE49-F238E27FC236}">
                <a16:creationId xmlns:a16="http://schemas.microsoft.com/office/drawing/2014/main" id="{A45ABBF7-CA00-4A46-B984-BC23212E875A}"/>
              </a:ext>
            </a:extLst>
          </p:cNvPr>
          <p:cNvSpPr/>
          <p:nvPr/>
        </p:nvSpPr>
        <p:spPr>
          <a:xfrm>
            <a:off x="5360643" y="3142229"/>
            <a:ext cx="6358559" cy="588816"/>
          </a:xfrm>
          <a:prstGeom prst="rect">
            <a:avLst/>
          </a:prstGeom>
          <a:solidFill>
            <a:schemeClr val="tx1"/>
          </a:solidFill>
          <a:ln w="1905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Einkommensretter: Rentenzahlung über </a:t>
            </a:r>
          </a:p>
        </p:txBody>
      </p:sp>
      <p:sp>
        <p:nvSpPr>
          <p:cNvPr id="29" name="Rechteck 28">
            <a:extLst>
              <a:ext uri="{FF2B5EF4-FFF2-40B4-BE49-F238E27FC236}">
                <a16:creationId xmlns:a16="http://schemas.microsoft.com/office/drawing/2014/main" id="{FE0EF839-573E-42B0-8880-D178083C9555}"/>
              </a:ext>
            </a:extLst>
          </p:cNvPr>
          <p:cNvSpPr/>
          <p:nvPr/>
        </p:nvSpPr>
        <p:spPr>
          <a:xfrm>
            <a:off x="8613913" y="3850088"/>
            <a:ext cx="3111915" cy="588816"/>
          </a:xfrm>
          <a:prstGeom prst="rect">
            <a:avLst/>
          </a:prstGeom>
          <a:solidFill>
            <a:schemeClr val="tx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sz="1400" b="1" kern="0" dirty="0" err="1">
                <a:solidFill>
                  <a:schemeClr val="bg1"/>
                </a:solidFill>
              </a:rPr>
              <a:t>KörperSchutzPolice</a:t>
            </a:r>
            <a:r>
              <a:rPr lang="de-DE" altLang="de-DE" sz="1400" b="1" kern="0" dirty="0">
                <a:solidFill>
                  <a:schemeClr val="bg1"/>
                </a:solidFill>
              </a:rPr>
              <a:t> (KSP)</a:t>
            </a:r>
            <a:r>
              <a:rPr lang="de-DE" altLang="de-DE" sz="1400" kern="0" baseline="30000" dirty="0">
                <a:solidFill>
                  <a:schemeClr val="bg1"/>
                </a:solidFill>
              </a:rPr>
              <a:t>1</a:t>
            </a:r>
            <a:endParaRPr lang="de-DE" sz="1400" baseline="30000" dirty="0">
              <a:solidFill>
                <a:schemeClr val="bg1"/>
              </a:solidFill>
            </a:endParaRPr>
          </a:p>
        </p:txBody>
      </p:sp>
      <p:sp>
        <p:nvSpPr>
          <p:cNvPr id="35" name="Rechteck 34">
            <a:extLst>
              <a:ext uri="{FF2B5EF4-FFF2-40B4-BE49-F238E27FC236}">
                <a16:creationId xmlns:a16="http://schemas.microsoft.com/office/drawing/2014/main" id="{8CBAB62C-1A18-492F-B418-4C23FAB54EAE}"/>
              </a:ext>
            </a:extLst>
          </p:cNvPr>
          <p:cNvSpPr/>
          <p:nvPr/>
        </p:nvSpPr>
        <p:spPr>
          <a:xfrm>
            <a:off x="5360641" y="3850087"/>
            <a:ext cx="3111915" cy="588816"/>
          </a:xfrm>
          <a:prstGeom prst="rect">
            <a:avLst/>
          </a:prstGeom>
          <a:solidFill>
            <a:schemeClr val="tx1"/>
          </a:solidFill>
          <a:ln w="19050">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BU-Rente</a:t>
            </a:r>
          </a:p>
        </p:txBody>
      </p:sp>
      <p:sp>
        <p:nvSpPr>
          <p:cNvPr id="36" name="Rechteck 35">
            <a:extLst>
              <a:ext uri="{FF2B5EF4-FFF2-40B4-BE49-F238E27FC236}">
                <a16:creationId xmlns:a16="http://schemas.microsoft.com/office/drawing/2014/main" id="{D735F965-9C18-4C9F-BA71-31BC3D442E8A}"/>
              </a:ext>
            </a:extLst>
          </p:cNvPr>
          <p:cNvSpPr/>
          <p:nvPr/>
        </p:nvSpPr>
        <p:spPr>
          <a:xfrm>
            <a:off x="486051" y="3844062"/>
            <a:ext cx="4450384" cy="588816"/>
          </a:xfrm>
          <a:prstGeom prst="rect">
            <a:avLst/>
          </a:prstGeom>
          <a:solidFill>
            <a:schemeClr val="tx1"/>
          </a:solidFill>
          <a:ln w="19050">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099"/>
            <a:r>
              <a:rPr lang="de-DE" sz="1400" b="1" dirty="0">
                <a:solidFill>
                  <a:schemeClr val="bg1"/>
                </a:solidFill>
              </a:rPr>
              <a:t>B-Baustein</a:t>
            </a:r>
          </a:p>
        </p:txBody>
      </p:sp>
      <p:sp>
        <p:nvSpPr>
          <p:cNvPr id="44" name="Rechteck 43">
            <a:extLst>
              <a:ext uri="{FF2B5EF4-FFF2-40B4-BE49-F238E27FC236}">
                <a16:creationId xmlns:a16="http://schemas.microsoft.com/office/drawing/2014/main" id="{6818291D-D3A6-4CFA-9520-3E002B5CBE59}"/>
              </a:ext>
            </a:extLst>
          </p:cNvPr>
          <p:cNvSpPr/>
          <p:nvPr/>
        </p:nvSpPr>
        <p:spPr>
          <a:xfrm>
            <a:off x="479425" y="2134208"/>
            <a:ext cx="11233148" cy="897373"/>
          </a:xfrm>
          <a:custGeom>
            <a:avLst/>
            <a:gdLst>
              <a:gd name="connsiteX0" fmla="*/ 0 w 11233148"/>
              <a:gd name="connsiteY0" fmla="*/ 0 h 588816"/>
              <a:gd name="connsiteX1" fmla="*/ 11233148 w 11233148"/>
              <a:gd name="connsiteY1" fmla="*/ 0 h 588816"/>
              <a:gd name="connsiteX2" fmla="*/ 11233148 w 11233148"/>
              <a:gd name="connsiteY2" fmla="*/ 588816 h 588816"/>
              <a:gd name="connsiteX3" fmla="*/ 0 w 11233148"/>
              <a:gd name="connsiteY3" fmla="*/ 588816 h 588816"/>
              <a:gd name="connsiteX4" fmla="*/ 0 w 11233148"/>
              <a:gd name="connsiteY4" fmla="*/ 0 h 588816"/>
              <a:gd name="connsiteX0" fmla="*/ 0 w 11233148"/>
              <a:gd name="connsiteY0" fmla="*/ 351414 h 940230"/>
              <a:gd name="connsiteX1" fmla="*/ 5616573 w 11233148"/>
              <a:gd name="connsiteY1" fmla="*/ 0 h 940230"/>
              <a:gd name="connsiteX2" fmla="*/ 11233148 w 11233148"/>
              <a:gd name="connsiteY2" fmla="*/ 351414 h 940230"/>
              <a:gd name="connsiteX3" fmla="*/ 11233148 w 11233148"/>
              <a:gd name="connsiteY3" fmla="*/ 940230 h 940230"/>
              <a:gd name="connsiteX4" fmla="*/ 0 w 11233148"/>
              <a:gd name="connsiteY4" fmla="*/ 940230 h 940230"/>
              <a:gd name="connsiteX5" fmla="*/ 0 w 11233148"/>
              <a:gd name="connsiteY5" fmla="*/ 351414 h 940230"/>
              <a:gd name="connsiteX0" fmla="*/ 0 w 11233148"/>
              <a:gd name="connsiteY0" fmla="*/ 351428 h 940244"/>
              <a:gd name="connsiteX1" fmla="*/ 5616573 w 11233148"/>
              <a:gd name="connsiteY1" fmla="*/ 14 h 940244"/>
              <a:gd name="connsiteX2" fmla="*/ 11233148 w 11233148"/>
              <a:gd name="connsiteY2" fmla="*/ 351428 h 940244"/>
              <a:gd name="connsiteX3" fmla="*/ 11233148 w 11233148"/>
              <a:gd name="connsiteY3" fmla="*/ 940244 h 940244"/>
              <a:gd name="connsiteX4" fmla="*/ 0 w 11233148"/>
              <a:gd name="connsiteY4" fmla="*/ 940244 h 940244"/>
              <a:gd name="connsiteX5" fmla="*/ 0 w 11233148"/>
              <a:gd name="connsiteY5" fmla="*/ 351428 h 940244"/>
              <a:gd name="connsiteX0" fmla="*/ 0 w 11233148"/>
              <a:gd name="connsiteY0" fmla="*/ 351659 h 940475"/>
              <a:gd name="connsiteX1" fmla="*/ 5616573 w 11233148"/>
              <a:gd name="connsiteY1" fmla="*/ 245 h 940475"/>
              <a:gd name="connsiteX2" fmla="*/ 11233148 w 11233148"/>
              <a:gd name="connsiteY2" fmla="*/ 351659 h 940475"/>
              <a:gd name="connsiteX3" fmla="*/ 11233148 w 11233148"/>
              <a:gd name="connsiteY3" fmla="*/ 940475 h 940475"/>
              <a:gd name="connsiteX4" fmla="*/ 0 w 11233148"/>
              <a:gd name="connsiteY4" fmla="*/ 940475 h 940475"/>
              <a:gd name="connsiteX5" fmla="*/ 0 w 11233148"/>
              <a:gd name="connsiteY5" fmla="*/ 351659 h 940475"/>
              <a:gd name="connsiteX0" fmla="*/ 0 w 11233148"/>
              <a:gd name="connsiteY0" fmla="*/ 418296 h 1007112"/>
              <a:gd name="connsiteX1" fmla="*/ 5468935 w 11233148"/>
              <a:gd name="connsiteY1" fmla="*/ 207 h 1007112"/>
              <a:gd name="connsiteX2" fmla="*/ 11233148 w 11233148"/>
              <a:gd name="connsiteY2" fmla="*/ 418296 h 1007112"/>
              <a:gd name="connsiteX3" fmla="*/ 11233148 w 11233148"/>
              <a:gd name="connsiteY3" fmla="*/ 1007112 h 1007112"/>
              <a:gd name="connsiteX4" fmla="*/ 0 w 11233148"/>
              <a:gd name="connsiteY4" fmla="*/ 1007112 h 1007112"/>
              <a:gd name="connsiteX5" fmla="*/ 0 w 11233148"/>
              <a:gd name="connsiteY5" fmla="*/ 418296 h 1007112"/>
              <a:gd name="connsiteX0" fmla="*/ 0 w 11233148"/>
              <a:gd name="connsiteY0" fmla="*/ 361179 h 949995"/>
              <a:gd name="connsiteX1" fmla="*/ 5571329 w 11233148"/>
              <a:gd name="connsiteY1" fmla="*/ 240 h 949995"/>
              <a:gd name="connsiteX2" fmla="*/ 11233148 w 11233148"/>
              <a:gd name="connsiteY2" fmla="*/ 361179 h 949995"/>
              <a:gd name="connsiteX3" fmla="*/ 11233148 w 11233148"/>
              <a:gd name="connsiteY3" fmla="*/ 949995 h 949995"/>
              <a:gd name="connsiteX4" fmla="*/ 0 w 11233148"/>
              <a:gd name="connsiteY4" fmla="*/ 949995 h 949995"/>
              <a:gd name="connsiteX5" fmla="*/ 0 w 11233148"/>
              <a:gd name="connsiteY5" fmla="*/ 361179 h 949995"/>
              <a:gd name="connsiteX0" fmla="*/ 0 w 11233148"/>
              <a:gd name="connsiteY0" fmla="*/ 378514 h 967330"/>
              <a:gd name="connsiteX1" fmla="*/ 5571329 w 11233148"/>
              <a:gd name="connsiteY1" fmla="*/ 17575 h 967330"/>
              <a:gd name="connsiteX2" fmla="*/ 11233148 w 11233148"/>
              <a:gd name="connsiteY2" fmla="*/ 378514 h 967330"/>
              <a:gd name="connsiteX3" fmla="*/ 11233148 w 11233148"/>
              <a:gd name="connsiteY3" fmla="*/ 967330 h 967330"/>
              <a:gd name="connsiteX4" fmla="*/ 0 w 11233148"/>
              <a:gd name="connsiteY4" fmla="*/ 967330 h 967330"/>
              <a:gd name="connsiteX5" fmla="*/ 0 w 11233148"/>
              <a:gd name="connsiteY5" fmla="*/ 378514 h 967330"/>
              <a:gd name="connsiteX0" fmla="*/ 0 w 11233148"/>
              <a:gd name="connsiteY0" fmla="*/ 496775 h 1085591"/>
              <a:gd name="connsiteX1" fmla="*/ 5866604 w 11233148"/>
              <a:gd name="connsiteY1" fmla="*/ 14392 h 1085591"/>
              <a:gd name="connsiteX2" fmla="*/ 11233148 w 11233148"/>
              <a:gd name="connsiteY2" fmla="*/ 496775 h 1085591"/>
              <a:gd name="connsiteX3" fmla="*/ 11233148 w 11233148"/>
              <a:gd name="connsiteY3" fmla="*/ 1085591 h 1085591"/>
              <a:gd name="connsiteX4" fmla="*/ 0 w 11233148"/>
              <a:gd name="connsiteY4" fmla="*/ 1085591 h 1085591"/>
              <a:gd name="connsiteX5" fmla="*/ 0 w 11233148"/>
              <a:gd name="connsiteY5" fmla="*/ 496775 h 1085591"/>
              <a:gd name="connsiteX0" fmla="*/ 0 w 11233148"/>
              <a:gd name="connsiteY0" fmla="*/ 369301 h 958117"/>
              <a:gd name="connsiteX1" fmla="*/ 5909466 w 11233148"/>
              <a:gd name="connsiteY1" fmla="*/ 17886 h 958117"/>
              <a:gd name="connsiteX2" fmla="*/ 11233148 w 11233148"/>
              <a:gd name="connsiteY2" fmla="*/ 369301 h 958117"/>
              <a:gd name="connsiteX3" fmla="*/ 11233148 w 11233148"/>
              <a:gd name="connsiteY3" fmla="*/ 958117 h 958117"/>
              <a:gd name="connsiteX4" fmla="*/ 0 w 11233148"/>
              <a:gd name="connsiteY4" fmla="*/ 958117 h 958117"/>
              <a:gd name="connsiteX5" fmla="*/ 0 w 11233148"/>
              <a:gd name="connsiteY5" fmla="*/ 369301 h 958117"/>
              <a:gd name="connsiteX0" fmla="*/ 0 w 11233148"/>
              <a:gd name="connsiteY0" fmla="*/ 369766 h 958582"/>
              <a:gd name="connsiteX1" fmla="*/ 5909466 w 11233148"/>
              <a:gd name="connsiteY1" fmla="*/ 18351 h 958582"/>
              <a:gd name="connsiteX2" fmla="*/ 11233148 w 11233148"/>
              <a:gd name="connsiteY2" fmla="*/ 369766 h 958582"/>
              <a:gd name="connsiteX3" fmla="*/ 11233148 w 11233148"/>
              <a:gd name="connsiteY3" fmla="*/ 958582 h 958582"/>
              <a:gd name="connsiteX4" fmla="*/ 0 w 11233148"/>
              <a:gd name="connsiteY4" fmla="*/ 958582 h 958582"/>
              <a:gd name="connsiteX5" fmla="*/ 0 w 11233148"/>
              <a:gd name="connsiteY5" fmla="*/ 369766 h 958582"/>
              <a:gd name="connsiteX0" fmla="*/ 0 w 11233148"/>
              <a:gd name="connsiteY0" fmla="*/ 329020 h 917836"/>
              <a:gd name="connsiteX1" fmla="*/ 5614191 w 11233148"/>
              <a:gd name="connsiteY1" fmla="*/ 20468 h 917836"/>
              <a:gd name="connsiteX2" fmla="*/ 11233148 w 11233148"/>
              <a:gd name="connsiteY2" fmla="*/ 329020 h 917836"/>
              <a:gd name="connsiteX3" fmla="*/ 11233148 w 11233148"/>
              <a:gd name="connsiteY3" fmla="*/ 917836 h 917836"/>
              <a:gd name="connsiteX4" fmla="*/ 0 w 11233148"/>
              <a:gd name="connsiteY4" fmla="*/ 917836 h 917836"/>
              <a:gd name="connsiteX5" fmla="*/ 0 w 11233148"/>
              <a:gd name="connsiteY5" fmla="*/ 329020 h 917836"/>
              <a:gd name="connsiteX0" fmla="*/ 0 w 11233148"/>
              <a:gd name="connsiteY0" fmla="*/ 327981 h 916797"/>
              <a:gd name="connsiteX1" fmla="*/ 5614191 w 11233148"/>
              <a:gd name="connsiteY1" fmla="*/ 19429 h 916797"/>
              <a:gd name="connsiteX2" fmla="*/ 11233148 w 11233148"/>
              <a:gd name="connsiteY2" fmla="*/ 327981 h 916797"/>
              <a:gd name="connsiteX3" fmla="*/ 11233148 w 11233148"/>
              <a:gd name="connsiteY3" fmla="*/ 916797 h 916797"/>
              <a:gd name="connsiteX4" fmla="*/ 0 w 11233148"/>
              <a:gd name="connsiteY4" fmla="*/ 916797 h 916797"/>
              <a:gd name="connsiteX5" fmla="*/ 0 w 11233148"/>
              <a:gd name="connsiteY5" fmla="*/ 327981 h 916797"/>
              <a:gd name="connsiteX0" fmla="*/ 0 w 11233148"/>
              <a:gd name="connsiteY0" fmla="*/ 308558 h 897374"/>
              <a:gd name="connsiteX1" fmla="*/ 5614191 w 11233148"/>
              <a:gd name="connsiteY1" fmla="*/ 6 h 897374"/>
              <a:gd name="connsiteX2" fmla="*/ 11233148 w 11233148"/>
              <a:gd name="connsiteY2" fmla="*/ 308558 h 897374"/>
              <a:gd name="connsiteX3" fmla="*/ 11233148 w 11233148"/>
              <a:gd name="connsiteY3" fmla="*/ 897374 h 897374"/>
              <a:gd name="connsiteX4" fmla="*/ 0 w 11233148"/>
              <a:gd name="connsiteY4" fmla="*/ 897374 h 897374"/>
              <a:gd name="connsiteX5" fmla="*/ 0 w 11233148"/>
              <a:gd name="connsiteY5" fmla="*/ 308558 h 897374"/>
              <a:gd name="connsiteX0" fmla="*/ 0 w 11233148"/>
              <a:gd name="connsiteY0" fmla="*/ 308557 h 897373"/>
              <a:gd name="connsiteX1" fmla="*/ 5614191 w 11233148"/>
              <a:gd name="connsiteY1" fmla="*/ 5 h 897373"/>
              <a:gd name="connsiteX2" fmla="*/ 11233148 w 11233148"/>
              <a:gd name="connsiteY2" fmla="*/ 308557 h 897373"/>
              <a:gd name="connsiteX3" fmla="*/ 11233148 w 11233148"/>
              <a:gd name="connsiteY3" fmla="*/ 897373 h 897373"/>
              <a:gd name="connsiteX4" fmla="*/ 0 w 11233148"/>
              <a:gd name="connsiteY4" fmla="*/ 897373 h 897373"/>
              <a:gd name="connsiteX5" fmla="*/ 0 w 11233148"/>
              <a:gd name="connsiteY5" fmla="*/ 308557 h 897373"/>
              <a:gd name="connsiteX0" fmla="*/ 0 w 11233148"/>
              <a:gd name="connsiteY0" fmla="*/ 308557 h 897373"/>
              <a:gd name="connsiteX1" fmla="*/ 5614191 w 11233148"/>
              <a:gd name="connsiteY1" fmla="*/ 5 h 897373"/>
              <a:gd name="connsiteX2" fmla="*/ 11233148 w 11233148"/>
              <a:gd name="connsiteY2" fmla="*/ 308557 h 897373"/>
              <a:gd name="connsiteX3" fmla="*/ 11233148 w 11233148"/>
              <a:gd name="connsiteY3" fmla="*/ 897373 h 897373"/>
              <a:gd name="connsiteX4" fmla="*/ 0 w 11233148"/>
              <a:gd name="connsiteY4" fmla="*/ 897373 h 897373"/>
              <a:gd name="connsiteX5" fmla="*/ 0 w 11233148"/>
              <a:gd name="connsiteY5" fmla="*/ 308557 h 89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3148" h="897373">
                <a:moveTo>
                  <a:pt x="0" y="308557"/>
                </a:moveTo>
                <a:cubicBezTo>
                  <a:pt x="-783" y="312898"/>
                  <a:pt x="5600687" y="-1437"/>
                  <a:pt x="5614191" y="5"/>
                </a:cubicBezTo>
                <a:cubicBezTo>
                  <a:pt x="5627695" y="1447"/>
                  <a:pt x="11222886" y="310688"/>
                  <a:pt x="11233148" y="308557"/>
                </a:cubicBezTo>
                <a:lnTo>
                  <a:pt x="11233148" y="897373"/>
                </a:lnTo>
                <a:lnTo>
                  <a:pt x="0" y="897373"/>
                </a:lnTo>
                <a:lnTo>
                  <a:pt x="0" y="308557"/>
                </a:ln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180000" rtlCol="0" anchor="b"/>
          <a:lstStyle/>
          <a:p>
            <a:pPr algn="ctr"/>
            <a:r>
              <a:rPr lang="de-DE" sz="2000" b="1" dirty="0">
                <a:solidFill>
                  <a:schemeClr val="bg1"/>
                </a:solidFill>
              </a:rPr>
              <a:t>Betriebliche Arbeitskraftsicherung</a:t>
            </a:r>
          </a:p>
        </p:txBody>
      </p:sp>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11233148" cy="932854"/>
          </a:xfrm>
        </p:spPr>
        <p:txBody>
          <a:bodyPr/>
          <a:lstStyle/>
          <a:p>
            <a:r>
              <a:rPr lang="de-DE" dirty="0"/>
              <a:t>Diese Möglichkeiten bietet die </a:t>
            </a:r>
            <a:br>
              <a:rPr lang="de-DE" dirty="0"/>
            </a:br>
            <a:r>
              <a:rPr lang="de-DE" dirty="0"/>
              <a:t>betriebliche Arbeitskraftsicherung </a:t>
            </a:r>
            <a:endParaRPr lang="de-DE" dirty="0">
              <a:solidFill>
                <a:srgbClr val="13A0D3"/>
              </a:solidFill>
            </a:endParaRP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45</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r>
              <a:rPr lang="de-DE" dirty="0"/>
              <a:t>Betriebliche Altersversorgung | Lösungen für spezielle Zielgruppen</a:t>
            </a:r>
          </a:p>
        </p:txBody>
      </p:sp>
      <p:sp>
        <p:nvSpPr>
          <p:cNvPr id="31" name="Rechteck 30">
            <a:extLst>
              <a:ext uri="{FF2B5EF4-FFF2-40B4-BE49-F238E27FC236}">
                <a16:creationId xmlns:a16="http://schemas.microsoft.com/office/drawing/2014/main" id="{3ACB7315-B245-4AF0-9DC2-82ED7262D7A0}"/>
              </a:ext>
            </a:extLst>
          </p:cNvPr>
          <p:cNvSpPr/>
          <p:nvPr/>
        </p:nvSpPr>
        <p:spPr>
          <a:xfrm>
            <a:off x="-135119" y="5684602"/>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chemeClr val="accent4"/>
                </a:solidFill>
                <a:ea typeface="MS PGothic" charset="0"/>
              </a:rPr>
              <a:t>Die betriebliche Arbeitskraftsicherung – für eine sichere Lebensplanung der Mitarbeiter.</a:t>
            </a:r>
          </a:p>
        </p:txBody>
      </p:sp>
      <p:sp>
        <p:nvSpPr>
          <p:cNvPr id="32" name="Textfeld 31">
            <a:extLst>
              <a:ext uri="{FF2B5EF4-FFF2-40B4-BE49-F238E27FC236}">
                <a16:creationId xmlns:a16="http://schemas.microsoft.com/office/drawing/2014/main" id="{E7BA0DCD-98BD-4B18-8678-53E64889A1F7}"/>
              </a:ext>
            </a:extLst>
          </p:cNvPr>
          <p:cNvSpPr txBox="1"/>
          <p:nvPr/>
        </p:nvSpPr>
        <p:spPr>
          <a:xfrm>
            <a:off x="479425" y="6149264"/>
            <a:ext cx="10383128" cy="685986"/>
          </a:xfrm>
          <a:prstGeom prst="rect">
            <a:avLst/>
          </a:prstGeom>
          <a:noFill/>
        </p:spPr>
        <p:txBody>
          <a:bodyPr wrap="square" lIns="0" tIns="0" rIns="0" bIns="0" rtlCol="0" anchor="ctr" anchorCtr="0">
            <a:noAutofit/>
          </a:bodyPr>
          <a:lstStyle/>
          <a:p>
            <a:r>
              <a:rPr lang="de-DE" sz="800" dirty="0">
                <a:solidFill>
                  <a:schemeClr val="bg1"/>
                </a:solidFill>
              </a:rPr>
              <a:t>¹ </a:t>
            </a:r>
            <a:r>
              <a:rPr lang="de-DE" sz="800" dirty="0">
                <a:solidFill>
                  <a:schemeClr val="bg1"/>
                </a:solidFill>
                <a:ea typeface="MS PGothic" charset="0"/>
              </a:rPr>
              <a:t>ohne Schwere Krankheiten und Pflegezusatzrente inkl. Pflegeanschlussoption</a:t>
            </a:r>
          </a:p>
        </p:txBody>
      </p:sp>
      <p:sp>
        <p:nvSpPr>
          <p:cNvPr id="19" name="Textfeld 18">
            <a:extLst>
              <a:ext uri="{FF2B5EF4-FFF2-40B4-BE49-F238E27FC236}">
                <a16:creationId xmlns:a16="http://schemas.microsoft.com/office/drawing/2014/main" id="{48831FAB-AE90-4603-8067-B883A2310893}"/>
              </a:ext>
            </a:extLst>
          </p:cNvPr>
          <p:cNvSpPr txBox="1"/>
          <p:nvPr/>
        </p:nvSpPr>
        <p:spPr>
          <a:xfrm>
            <a:off x="492678" y="4496114"/>
            <a:ext cx="4443757" cy="1236159"/>
          </a:xfrm>
          <a:prstGeom prst="rect">
            <a:avLst/>
          </a:prstGeom>
          <a:solidFill>
            <a:schemeClr val="tx1"/>
          </a:solidFill>
          <a:ln w="19050">
            <a:solidFill>
              <a:srgbClr val="5FCD8A"/>
            </a:solidFill>
          </a:ln>
        </p:spPr>
        <p:txBody>
          <a:bodyPr vert="horz" wrap="square" lIns="71881" tIns="71881" rIns="71881" bIns="71881" rtlCol="0" anchor="ctr" anchorCtr="0">
            <a:noAutofit/>
          </a:bodyPr>
          <a:lstStyle>
            <a:defPPr>
              <a:defRPr lang="de-DE"/>
            </a:defPPr>
            <a:lvl1pPr algn="ctr" defTabSz="1217099">
              <a:defRPr sz="1400" b="1"/>
            </a:lvl1pPr>
          </a:lstStyle>
          <a:p>
            <a:pPr marL="0" marR="0" lvl="0" indent="0" algn="ctr" defTabSz="1217099"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Sichert die Betriebsrente bei Berufsunfähigkeit</a:t>
            </a:r>
          </a:p>
        </p:txBody>
      </p:sp>
      <p:sp>
        <p:nvSpPr>
          <p:cNvPr id="20" name="Textfeld 19">
            <a:extLst>
              <a:ext uri="{FF2B5EF4-FFF2-40B4-BE49-F238E27FC236}">
                <a16:creationId xmlns:a16="http://schemas.microsoft.com/office/drawing/2014/main" id="{AA2E35D1-5A33-41E9-93A9-6F403BE9A71A}"/>
              </a:ext>
            </a:extLst>
          </p:cNvPr>
          <p:cNvSpPr txBox="1"/>
          <p:nvPr/>
        </p:nvSpPr>
        <p:spPr>
          <a:xfrm>
            <a:off x="8624739" y="4496114"/>
            <a:ext cx="3087836" cy="1236159"/>
          </a:xfrm>
          <a:prstGeom prst="rect">
            <a:avLst/>
          </a:prstGeom>
          <a:solidFill>
            <a:schemeClr val="tx1"/>
          </a:solidFill>
          <a:ln w="19050">
            <a:solidFill>
              <a:schemeClr val="accent4"/>
            </a:solidFill>
          </a:ln>
        </p:spPr>
        <p:txBody>
          <a:bodyPr vert="horz" wrap="square" lIns="71881" tIns="71881" rIns="71881" bIns="71881" rtlCol="0" anchor="ctr" anchorCtr="0">
            <a:noAutofit/>
          </a:bodyPr>
          <a:lstStyle/>
          <a:p>
            <a:pPr marL="0" marR="0" lvl="0" indent="0" algn="ctr" defTabSz="1217099"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Schutz für Arbeitnehmer, die körperliche und geistige Fähigkeiten absichern möchten</a:t>
            </a:r>
          </a:p>
        </p:txBody>
      </p:sp>
      <p:sp>
        <p:nvSpPr>
          <p:cNvPr id="21" name="Textfeld 20">
            <a:extLst>
              <a:ext uri="{FF2B5EF4-FFF2-40B4-BE49-F238E27FC236}">
                <a16:creationId xmlns:a16="http://schemas.microsoft.com/office/drawing/2014/main" id="{892B5BCC-6BC7-4DEF-B7C7-F1E0939F0ABD}"/>
              </a:ext>
            </a:extLst>
          </p:cNvPr>
          <p:cNvSpPr txBox="1"/>
          <p:nvPr/>
        </p:nvSpPr>
        <p:spPr>
          <a:xfrm>
            <a:off x="5360641" y="4496114"/>
            <a:ext cx="3111915" cy="1236159"/>
          </a:xfrm>
          <a:prstGeom prst="rect">
            <a:avLst/>
          </a:prstGeom>
          <a:solidFill>
            <a:schemeClr val="tx1"/>
          </a:solidFill>
          <a:ln w="19050">
            <a:solidFill>
              <a:srgbClr val="5FCD8A"/>
            </a:solidFill>
          </a:ln>
        </p:spPr>
        <p:txBody>
          <a:bodyPr vert="horz" wrap="square" lIns="71881" tIns="71881" rIns="71881" bIns="71881" rtlCol="0" anchor="ctr" anchorCtr="0">
            <a:noAutofit/>
          </a:bodyPr>
          <a:lstStyle>
            <a:defPPr>
              <a:defRPr lang="de-DE"/>
            </a:defPPr>
            <a:lvl1pPr algn="ctr" defTabSz="1217099">
              <a:defRPr sz="1400" b="1"/>
            </a:lvl1pPr>
          </a:lstStyle>
          <a:p>
            <a:pPr marL="0" marR="0" lvl="0" indent="0" algn="ctr" defTabSz="1217099"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Schutz für Arbeitnehmer, die den aktuellen Beruf absichern möchten</a:t>
            </a:r>
          </a:p>
        </p:txBody>
      </p:sp>
    </p:spTree>
    <p:extLst>
      <p:ext uri="{BB962C8B-B14F-4D97-AF65-F5344CB8AC3E}">
        <p14:creationId xmlns:p14="http://schemas.microsoft.com/office/powerpoint/2010/main" val="2632811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9604852" cy="932854"/>
          </a:xfrm>
        </p:spPr>
        <p:txBody>
          <a:bodyPr/>
          <a:lstStyle/>
          <a:p>
            <a:r>
              <a:rPr lang="de-DE" sz="4000" dirty="0">
                <a:solidFill>
                  <a:srgbClr val="003781"/>
                </a:solidFill>
              </a:rPr>
              <a:t>Arbeitnehmeransprache in der betrieb-</a:t>
            </a:r>
            <a:r>
              <a:rPr lang="de-DE" sz="4000" dirty="0" err="1">
                <a:solidFill>
                  <a:srgbClr val="003781"/>
                </a:solidFill>
              </a:rPr>
              <a:t>lichen</a:t>
            </a:r>
            <a:r>
              <a:rPr lang="de-DE" sz="4000" dirty="0">
                <a:solidFill>
                  <a:srgbClr val="003781"/>
                </a:solidFill>
              </a:rPr>
              <a:t> AKS – Wahl zwischen BU und KSP¹ </a:t>
            </a:r>
            <a:endParaRPr lang="de-DE" dirty="0"/>
          </a:p>
        </p:txBody>
      </p:sp>
      <p:sp>
        <p:nvSpPr>
          <p:cNvPr id="18" name="Textplatzhalter 17">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dirty="0"/>
              <a:t>Betriebliche Altersversorgung | Lösungen für spezielle Zielgruppen</a:t>
            </a:r>
          </a:p>
          <a:p>
            <a:endParaRPr lang="de-DE" dirty="0"/>
          </a:p>
        </p:txBody>
      </p:sp>
      <p:sp>
        <p:nvSpPr>
          <p:cNvPr id="6" name="Fußzeilenplatzhalter 5">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dirty="0"/>
              <a:t>¹ Bietet der Arbeitgeber z. B. aus Gründen der Gleichbehandlung beide Produkte an, so hat der Arbeitnehmer die Wahl.</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pPr/>
              <a:t>46</a:t>
            </a:fld>
            <a:endParaRPr lang="de-DE"/>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dirty="0"/>
              <a:t>© Allianz 2021</a:t>
            </a:r>
          </a:p>
        </p:txBody>
      </p:sp>
      <p:sp>
        <p:nvSpPr>
          <p:cNvPr id="13" name="Textfeld 12">
            <a:extLst>
              <a:ext uri="{FF2B5EF4-FFF2-40B4-BE49-F238E27FC236}">
                <a16:creationId xmlns:a16="http://schemas.microsoft.com/office/drawing/2014/main" id="{AB86DD1E-3292-457D-BA2B-E10450E6B73F}"/>
              </a:ext>
            </a:extLst>
          </p:cNvPr>
          <p:cNvSpPr txBox="1"/>
          <p:nvPr/>
        </p:nvSpPr>
        <p:spPr>
          <a:xfrm>
            <a:off x="487916" y="3597505"/>
            <a:ext cx="5297866" cy="576265"/>
          </a:xfrm>
          <a:prstGeom prst="rect">
            <a:avLst/>
          </a:prstGeom>
          <a:noFill/>
          <a:ln w="19050">
            <a:solidFill>
              <a:srgbClr val="13A0D3"/>
            </a:solidFill>
          </a:ln>
        </p:spPr>
        <p:txBody>
          <a:bodyPr vert="horz" wrap="square" lIns="36000" tIns="71986" rIns="71986" bIns="71986"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Arial"/>
              </a:rPr>
              <a:t>Darum ist mir die Absicherung meiner </a:t>
            </a:r>
            <a:r>
              <a:rPr kumimoji="0" lang="de-DE" sz="1400" b="1" i="0" u="none" strike="noStrike" kern="1200" cap="none" spc="0" normalizeH="0" baseline="0" noProof="0" dirty="0">
                <a:ln>
                  <a:noFill/>
                </a:ln>
                <a:solidFill>
                  <a:schemeClr val="bg1"/>
                </a:solidFill>
                <a:effectLst/>
                <a:uLnTx/>
                <a:uFillTx/>
                <a:latin typeface="Arial"/>
                <a:ea typeface="+mn-ea"/>
                <a:cs typeface="Arial"/>
              </a:rPr>
              <a:t>konkreten</a:t>
            </a:r>
            <a:r>
              <a:rPr kumimoji="0" lang="de-DE" sz="1400" b="0" i="0" u="none" strike="noStrike" kern="1200" cap="none" spc="0" normalizeH="0" baseline="0" noProof="0" dirty="0">
                <a:ln>
                  <a:noFill/>
                </a:ln>
                <a:solidFill>
                  <a:schemeClr val="bg1"/>
                </a:solidFill>
                <a:effectLst/>
                <a:uLnTx/>
                <a:uFillTx/>
                <a:latin typeface="Arial"/>
                <a:ea typeface="+mn-ea"/>
                <a:cs typeface="Arial"/>
              </a:rPr>
              <a:t> </a:t>
            </a:r>
            <a:br>
              <a:rPr kumimoji="0" lang="de-DE" sz="1400" b="0" i="0" u="none" strike="noStrike" kern="1200" cap="none" spc="0" normalizeH="0" baseline="0" noProof="0" dirty="0">
                <a:ln>
                  <a:noFill/>
                </a:ln>
                <a:solidFill>
                  <a:schemeClr val="bg1"/>
                </a:solidFill>
                <a:effectLst/>
                <a:uLnTx/>
                <a:uFillTx/>
                <a:latin typeface="Arial"/>
                <a:ea typeface="+mn-ea"/>
                <a:cs typeface="Arial"/>
              </a:rPr>
            </a:br>
            <a:r>
              <a:rPr kumimoji="0" lang="de-DE" sz="1400" b="1" i="0" u="none" strike="noStrike" kern="1200" cap="none" spc="0" normalizeH="0" baseline="0" noProof="0" dirty="0">
                <a:ln>
                  <a:noFill/>
                </a:ln>
                <a:solidFill>
                  <a:schemeClr val="bg1"/>
                </a:solidFill>
                <a:effectLst/>
                <a:uLnTx/>
                <a:uFillTx/>
                <a:latin typeface="Arial"/>
                <a:ea typeface="+mn-ea"/>
                <a:cs typeface="Arial"/>
              </a:rPr>
              <a:t>Tätigkeit wichtig.</a:t>
            </a:r>
          </a:p>
        </p:txBody>
      </p:sp>
      <p:sp>
        <p:nvSpPr>
          <p:cNvPr id="14" name="Textfeld 13">
            <a:extLst>
              <a:ext uri="{FF2B5EF4-FFF2-40B4-BE49-F238E27FC236}">
                <a16:creationId xmlns:a16="http://schemas.microsoft.com/office/drawing/2014/main" id="{7330891B-9094-47F7-A8DF-9D2793C4A55B}"/>
              </a:ext>
            </a:extLst>
          </p:cNvPr>
          <p:cNvSpPr txBox="1"/>
          <p:nvPr/>
        </p:nvSpPr>
        <p:spPr>
          <a:xfrm>
            <a:off x="487916" y="3115247"/>
            <a:ext cx="5297866" cy="360822"/>
          </a:xfrm>
          <a:prstGeom prst="rect">
            <a:avLst/>
          </a:prstGeom>
          <a:noFill/>
          <a:ln w="19050">
            <a:solidFill>
              <a:srgbClr val="13A0D3"/>
            </a:solidFill>
          </a:ln>
        </p:spPr>
        <p:txBody>
          <a:bodyPr vert="horz" wrap="square" lIns="36000" tIns="71986" rIns="71986" bIns="71986"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Arial"/>
              </a:rPr>
              <a:t>Ich arbeite </a:t>
            </a:r>
            <a:r>
              <a:rPr kumimoji="0" lang="de-DE" sz="1400" b="1" i="0" u="none" strike="noStrike" kern="1200" cap="none" spc="0" normalizeH="0" baseline="0" noProof="0" dirty="0">
                <a:ln>
                  <a:noFill/>
                </a:ln>
                <a:solidFill>
                  <a:schemeClr val="bg1"/>
                </a:solidFill>
                <a:effectLst/>
                <a:uLnTx/>
                <a:uFillTx/>
                <a:latin typeface="Arial"/>
                <a:ea typeface="+mn-ea"/>
                <a:cs typeface="Arial"/>
              </a:rPr>
              <a:t>überwiegend</a:t>
            </a:r>
            <a:r>
              <a:rPr kumimoji="0" lang="de-DE" sz="1400" b="0" i="0" u="none" strike="noStrike" kern="1200" cap="none" spc="0" normalizeH="0" baseline="0" noProof="0" dirty="0">
                <a:ln>
                  <a:noFill/>
                </a:ln>
                <a:solidFill>
                  <a:schemeClr val="bg1"/>
                </a:solidFill>
                <a:effectLst/>
                <a:uLnTx/>
                <a:uFillTx/>
                <a:latin typeface="Arial"/>
                <a:ea typeface="+mn-ea"/>
                <a:cs typeface="Arial"/>
              </a:rPr>
              <a:t> in einem </a:t>
            </a:r>
            <a:r>
              <a:rPr kumimoji="0" lang="de-DE" sz="1400" b="1" i="0" u="none" strike="noStrike" kern="1200" cap="none" spc="0" normalizeH="0" baseline="0" noProof="0" dirty="0">
                <a:ln>
                  <a:noFill/>
                </a:ln>
                <a:solidFill>
                  <a:schemeClr val="bg1"/>
                </a:solidFill>
                <a:effectLst/>
                <a:uLnTx/>
                <a:uFillTx/>
                <a:latin typeface="Arial"/>
                <a:ea typeface="+mn-ea"/>
                <a:cs typeface="Arial"/>
              </a:rPr>
              <a:t>Büro.</a:t>
            </a:r>
          </a:p>
        </p:txBody>
      </p:sp>
      <p:sp>
        <p:nvSpPr>
          <p:cNvPr id="15" name="Rechteck 14">
            <a:extLst>
              <a:ext uri="{FF2B5EF4-FFF2-40B4-BE49-F238E27FC236}">
                <a16:creationId xmlns:a16="http://schemas.microsoft.com/office/drawing/2014/main" id="{3861FF66-2B99-4BC9-B0EF-3DE99B2BD605}"/>
              </a:ext>
            </a:extLst>
          </p:cNvPr>
          <p:cNvSpPr/>
          <p:nvPr/>
        </p:nvSpPr>
        <p:spPr>
          <a:xfrm>
            <a:off x="479424" y="2549920"/>
            <a:ext cx="2131402" cy="584775"/>
          </a:xfrm>
          <a:prstGeom prst="rect">
            <a:avLst/>
          </a:prstGeom>
        </p:spPr>
        <p:txBody>
          <a:bodyPr wrap="square" l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3781"/>
                </a:solidFill>
                <a:effectLst/>
                <a:uLnTx/>
                <a:uFillTx/>
                <a:latin typeface="Arial"/>
                <a:ea typeface="+mn-ea"/>
                <a:cs typeface="Arial"/>
              </a:rPr>
              <a:t>Kaufmännisch Tätige</a:t>
            </a:r>
          </a:p>
        </p:txBody>
      </p:sp>
      <p:cxnSp>
        <p:nvCxnSpPr>
          <p:cNvPr id="16" name="Gerade Verbindung mit Pfeil 15">
            <a:extLst>
              <a:ext uri="{FF2B5EF4-FFF2-40B4-BE49-F238E27FC236}">
                <a16:creationId xmlns:a16="http://schemas.microsoft.com/office/drawing/2014/main" id="{61388F50-C005-400A-842C-449C9D50C18F}"/>
              </a:ext>
            </a:extLst>
          </p:cNvPr>
          <p:cNvCxnSpPr>
            <a:cxnSpLocks/>
            <a:stCxn id="14" idx="2"/>
            <a:endCxn id="13" idx="0"/>
          </p:cNvCxnSpPr>
          <p:nvPr/>
        </p:nvCxnSpPr>
        <p:spPr>
          <a:xfrm>
            <a:off x="3136849" y="3476069"/>
            <a:ext cx="0" cy="121436"/>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FBF7A981-7A50-4DF9-985F-58AE2850035F}"/>
              </a:ext>
            </a:extLst>
          </p:cNvPr>
          <p:cNvSpPr txBox="1"/>
          <p:nvPr/>
        </p:nvSpPr>
        <p:spPr>
          <a:xfrm>
            <a:off x="6363715" y="3597505"/>
            <a:ext cx="5345109" cy="576265"/>
          </a:xfrm>
          <a:prstGeom prst="rect">
            <a:avLst/>
          </a:prstGeom>
          <a:noFill/>
          <a:ln w="19050">
            <a:solidFill>
              <a:srgbClr val="13A0D3"/>
            </a:solidFill>
          </a:ln>
        </p:spPr>
        <p:txBody>
          <a:bodyPr vert="horz" wrap="square" lIns="36000" tIns="71986" rIns="71986" bIns="71986" rtlCol="0">
            <a:spAutoFit/>
          </a:bodyPr>
          <a:lstStyle>
            <a:defPPr>
              <a:defRPr lang="de-DE"/>
            </a:defPPr>
            <a:lvl1pPr algn="ctr">
              <a:defRPr sz="1600" b="1"/>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Arial"/>
              </a:rPr>
              <a:t>Darum ist mir vor allem die Absicherung meiner </a:t>
            </a:r>
            <a:r>
              <a:rPr kumimoji="0" lang="de-DE" sz="1400" b="1" i="0" u="none" strike="noStrike" kern="1200" cap="none" spc="0" normalizeH="0" baseline="0" noProof="0" dirty="0">
                <a:ln>
                  <a:noFill/>
                </a:ln>
                <a:solidFill>
                  <a:schemeClr val="bg1"/>
                </a:solidFill>
                <a:effectLst/>
                <a:uLnTx/>
                <a:uFillTx/>
                <a:latin typeface="Arial"/>
                <a:ea typeface="+mn-ea"/>
                <a:cs typeface="Arial"/>
              </a:rPr>
              <a:t>körperlichen Fähigkeiten wichtig.</a:t>
            </a:r>
          </a:p>
        </p:txBody>
      </p:sp>
      <p:sp>
        <p:nvSpPr>
          <p:cNvPr id="19" name="Textfeld 18">
            <a:extLst>
              <a:ext uri="{FF2B5EF4-FFF2-40B4-BE49-F238E27FC236}">
                <a16:creationId xmlns:a16="http://schemas.microsoft.com/office/drawing/2014/main" id="{EAFB808A-24C9-461B-A13C-DAB3E25FACEF}"/>
              </a:ext>
            </a:extLst>
          </p:cNvPr>
          <p:cNvSpPr txBox="1"/>
          <p:nvPr/>
        </p:nvSpPr>
        <p:spPr>
          <a:xfrm>
            <a:off x="6363715" y="3115247"/>
            <a:ext cx="5345109" cy="360822"/>
          </a:xfrm>
          <a:prstGeom prst="rect">
            <a:avLst/>
          </a:prstGeom>
          <a:noFill/>
          <a:ln w="19050">
            <a:solidFill>
              <a:srgbClr val="13A0D3"/>
            </a:solidFill>
          </a:ln>
        </p:spPr>
        <p:txBody>
          <a:bodyPr vert="horz" wrap="square" lIns="36000" tIns="71986" rIns="71986" bIns="71986" rtlCol="0">
            <a:spAutoFit/>
          </a:bodyPr>
          <a:lstStyle>
            <a:defPPr>
              <a:defRPr lang="de-DE"/>
            </a:defPPr>
            <a:lvl1pPr algn="ctr">
              <a:defRPr sz="1600" b="1"/>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Arial"/>
              </a:rPr>
              <a:t>Ich bin auf meinen </a:t>
            </a:r>
            <a:r>
              <a:rPr kumimoji="0" lang="de-DE" sz="1400" b="1" i="0" u="none" strike="noStrike" kern="1200" cap="none" spc="0" normalizeH="0" baseline="0" noProof="0" dirty="0">
                <a:ln>
                  <a:noFill/>
                </a:ln>
                <a:solidFill>
                  <a:schemeClr val="bg1"/>
                </a:solidFill>
                <a:effectLst/>
                <a:uLnTx/>
                <a:uFillTx/>
                <a:latin typeface="Arial"/>
                <a:ea typeface="+mn-ea"/>
                <a:cs typeface="Arial"/>
              </a:rPr>
              <a:t>Körper und auf Mobilität </a:t>
            </a:r>
            <a:r>
              <a:rPr kumimoji="0" lang="de-DE" sz="1400" b="0" i="0" u="none" strike="noStrike" kern="1200" cap="none" spc="0" normalizeH="0" baseline="0" noProof="0" dirty="0">
                <a:ln>
                  <a:noFill/>
                </a:ln>
                <a:solidFill>
                  <a:schemeClr val="bg1"/>
                </a:solidFill>
                <a:effectLst/>
                <a:uLnTx/>
                <a:uFillTx/>
                <a:latin typeface="Arial"/>
                <a:ea typeface="+mn-ea"/>
                <a:cs typeface="Arial"/>
              </a:rPr>
              <a:t>angewiesen.</a:t>
            </a:r>
            <a:endParaRPr kumimoji="0" lang="de-DE" sz="1400" b="1" i="0" u="none" strike="noStrike" kern="1200" cap="none" spc="0" normalizeH="0" baseline="0" noProof="0" dirty="0">
              <a:ln>
                <a:noFill/>
              </a:ln>
              <a:solidFill>
                <a:schemeClr val="bg1"/>
              </a:solidFill>
              <a:effectLst/>
              <a:uLnTx/>
              <a:uFillTx/>
              <a:latin typeface="Arial"/>
              <a:ea typeface="+mn-ea"/>
              <a:cs typeface="Arial"/>
            </a:endParaRPr>
          </a:p>
        </p:txBody>
      </p:sp>
      <p:sp>
        <p:nvSpPr>
          <p:cNvPr id="20" name="Rechteck 19">
            <a:extLst>
              <a:ext uri="{FF2B5EF4-FFF2-40B4-BE49-F238E27FC236}">
                <a16:creationId xmlns:a16="http://schemas.microsoft.com/office/drawing/2014/main" id="{C4566633-4699-4F1D-B16F-49191B483018}"/>
              </a:ext>
            </a:extLst>
          </p:cNvPr>
          <p:cNvSpPr/>
          <p:nvPr/>
        </p:nvSpPr>
        <p:spPr>
          <a:xfrm>
            <a:off x="6353000" y="2549920"/>
            <a:ext cx="2131402" cy="338554"/>
          </a:xfrm>
          <a:prstGeom prst="rect">
            <a:avLst/>
          </a:prstGeom>
        </p:spPr>
        <p:txBody>
          <a:bodyPr wrap="square" l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3781"/>
                </a:solidFill>
                <a:effectLst/>
                <a:uLnTx/>
                <a:uFillTx/>
                <a:latin typeface="Arial"/>
                <a:ea typeface="+mn-ea"/>
                <a:cs typeface="Arial"/>
              </a:rPr>
              <a:t>Körperlich Tätige</a:t>
            </a:r>
          </a:p>
        </p:txBody>
      </p:sp>
      <p:cxnSp>
        <p:nvCxnSpPr>
          <p:cNvPr id="21" name="Gerade Verbindung mit Pfeil 20">
            <a:extLst>
              <a:ext uri="{FF2B5EF4-FFF2-40B4-BE49-F238E27FC236}">
                <a16:creationId xmlns:a16="http://schemas.microsoft.com/office/drawing/2014/main" id="{C9DCCA46-8819-48F2-BFA1-3AD8BEE68EE8}"/>
              </a:ext>
            </a:extLst>
          </p:cNvPr>
          <p:cNvCxnSpPr>
            <a:cxnSpLocks/>
            <a:stCxn id="19" idx="2"/>
            <a:endCxn id="17" idx="0"/>
          </p:cNvCxnSpPr>
          <p:nvPr/>
        </p:nvCxnSpPr>
        <p:spPr>
          <a:xfrm>
            <a:off x="9036270" y="3476069"/>
            <a:ext cx="0" cy="121436"/>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335E591E-8074-4C7D-B53E-BDD6C8AADC17}"/>
              </a:ext>
            </a:extLst>
          </p:cNvPr>
          <p:cNvCxnSpPr/>
          <p:nvPr/>
        </p:nvCxnSpPr>
        <p:spPr>
          <a:xfrm>
            <a:off x="9028810" y="4108625"/>
            <a:ext cx="0" cy="167603"/>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31604C6-76E0-4738-86BE-5AA5845098A9}"/>
              </a:ext>
            </a:extLst>
          </p:cNvPr>
          <p:cNvSpPr txBox="1"/>
          <p:nvPr/>
        </p:nvSpPr>
        <p:spPr>
          <a:xfrm>
            <a:off x="6367466" y="4272765"/>
            <a:ext cx="5345109" cy="576265"/>
          </a:xfrm>
          <a:prstGeom prst="rect">
            <a:avLst/>
          </a:prstGeom>
          <a:noFill/>
          <a:ln w="19050">
            <a:solidFill>
              <a:srgbClr val="13A0D3"/>
            </a:solidFill>
          </a:ln>
        </p:spPr>
        <p:txBody>
          <a:bodyPr vert="horz" wrap="square" lIns="36000" tIns="71986" rIns="71986" bIns="71986" rtlCol="0">
            <a:noAutofit/>
          </a:bodyPr>
          <a:lstStyle>
            <a:defPPr>
              <a:defRPr lang="de-DE"/>
            </a:defPPr>
            <a:lvl1pPr algn="ctr">
              <a:defRPr sz="1600" b="1"/>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Arial"/>
              </a:rPr>
              <a:t>Ich möchte mich gegen die finanziellen Folgen absichern, wenn </a:t>
            </a:r>
            <a:r>
              <a:rPr kumimoji="0" lang="de-DE" sz="1400" b="1" i="0" u="none" strike="noStrike" kern="1200" cap="none" spc="0" normalizeH="0" baseline="0" noProof="0" dirty="0">
                <a:ln>
                  <a:noFill/>
                </a:ln>
                <a:solidFill>
                  <a:schemeClr val="bg1"/>
                </a:solidFill>
                <a:effectLst/>
                <a:uLnTx/>
                <a:uFillTx/>
                <a:latin typeface="Arial"/>
                <a:ea typeface="+mn-ea"/>
                <a:cs typeface="Arial"/>
              </a:rPr>
              <a:t>körperliche und geistige Fähigkeiten </a:t>
            </a:r>
            <a:r>
              <a:rPr kumimoji="0" lang="de-DE" sz="1400" b="0" i="0" u="none" strike="noStrike" kern="1200" cap="none" spc="0" normalizeH="0" baseline="0" noProof="0" dirty="0">
                <a:ln>
                  <a:noFill/>
                </a:ln>
                <a:solidFill>
                  <a:schemeClr val="bg1"/>
                </a:solidFill>
                <a:effectLst/>
                <a:uLnTx/>
                <a:uFillTx/>
                <a:latin typeface="Arial"/>
                <a:ea typeface="+mn-ea"/>
                <a:cs typeface="Arial"/>
              </a:rPr>
              <a:t>beeinträchtigt sind.</a:t>
            </a:r>
            <a:endParaRPr kumimoji="0" lang="de-DE" sz="1400" b="1" i="0" u="none" strike="noStrike" kern="1200" cap="none" spc="0" normalizeH="0" baseline="0" noProof="0" dirty="0">
              <a:ln>
                <a:noFill/>
              </a:ln>
              <a:solidFill>
                <a:schemeClr val="bg1"/>
              </a:solidFill>
              <a:effectLst/>
              <a:uLnTx/>
              <a:uFillTx/>
              <a:latin typeface="Arial"/>
              <a:ea typeface="+mn-ea"/>
              <a:cs typeface="Arial"/>
            </a:endParaRPr>
          </a:p>
        </p:txBody>
      </p:sp>
      <p:sp>
        <p:nvSpPr>
          <p:cNvPr id="24" name="Textfeld 23">
            <a:extLst>
              <a:ext uri="{FF2B5EF4-FFF2-40B4-BE49-F238E27FC236}">
                <a16:creationId xmlns:a16="http://schemas.microsoft.com/office/drawing/2014/main" id="{26C9B2BF-20B2-4F1E-A89B-35355562D18E}"/>
              </a:ext>
            </a:extLst>
          </p:cNvPr>
          <p:cNvSpPr txBox="1"/>
          <p:nvPr/>
        </p:nvSpPr>
        <p:spPr>
          <a:xfrm>
            <a:off x="486801" y="4263274"/>
            <a:ext cx="5345109" cy="576265"/>
          </a:xfrm>
          <a:prstGeom prst="rect">
            <a:avLst/>
          </a:prstGeom>
          <a:noFill/>
          <a:ln w="19050">
            <a:solidFill>
              <a:srgbClr val="13A0D3"/>
            </a:solidFill>
          </a:ln>
        </p:spPr>
        <p:txBody>
          <a:bodyPr vert="horz" wrap="square" lIns="36000" tIns="71986" rIns="71986" bIns="71986" rtlCol="0">
            <a:noAutofit/>
          </a:bodyPr>
          <a:lstStyle>
            <a:defPPr>
              <a:defRPr lang="de-DE"/>
            </a:defPPr>
            <a:lvl1pPr algn="ctr">
              <a:defRPr sz="1600" b="1"/>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Arial"/>
              </a:rPr>
              <a:t>Ich möchte mich gegen die finanziellen Folgen absichern, wenn ich </a:t>
            </a:r>
            <a:r>
              <a:rPr kumimoji="0" lang="de-DE" sz="1400" b="1" i="0" u="none" strike="noStrike" kern="1200" cap="none" spc="0" normalizeH="0" baseline="0" noProof="0" dirty="0">
                <a:ln>
                  <a:noFill/>
                </a:ln>
                <a:solidFill>
                  <a:schemeClr val="bg1"/>
                </a:solidFill>
                <a:effectLst/>
                <a:uLnTx/>
                <a:uFillTx/>
                <a:latin typeface="Arial"/>
                <a:ea typeface="+mn-ea"/>
                <a:cs typeface="Arial"/>
              </a:rPr>
              <a:t>meinen aktuellen Beruf </a:t>
            </a:r>
            <a:r>
              <a:rPr kumimoji="0" lang="de-DE" sz="1400" b="0" i="0" u="none" strike="noStrike" kern="1200" cap="none" spc="0" normalizeH="0" baseline="0" noProof="0" dirty="0">
                <a:ln>
                  <a:noFill/>
                </a:ln>
                <a:solidFill>
                  <a:schemeClr val="bg1"/>
                </a:solidFill>
                <a:effectLst/>
                <a:uLnTx/>
                <a:uFillTx/>
                <a:latin typeface="Arial"/>
                <a:ea typeface="+mn-ea"/>
                <a:cs typeface="Arial"/>
              </a:rPr>
              <a:t>nicht mehr ausüben kann. </a:t>
            </a:r>
            <a:endParaRPr kumimoji="0" lang="de-DE" sz="1400" b="1" i="0" u="none" strike="noStrike" kern="1200" cap="none" spc="0" normalizeH="0" baseline="0" noProof="0" dirty="0">
              <a:ln>
                <a:noFill/>
              </a:ln>
              <a:solidFill>
                <a:schemeClr val="bg1"/>
              </a:solidFill>
              <a:effectLst/>
              <a:uLnTx/>
              <a:uFillTx/>
              <a:latin typeface="Arial"/>
              <a:ea typeface="+mn-ea"/>
              <a:cs typeface="Arial"/>
            </a:endParaRPr>
          </a:p>
        </p:txBody>
      </p:sp>
      <p:cxnSp>
        <p:nvCxnSpPr>
          <p:cNvPr id="25" name="Gerade Verbindung mit Pfeil 24">
            <a:extLst>
              <a:ext uri="{FF2B5EF4-FFF2-40B4-BE49-F238E27FC236}">
                <a16:creationId xmlns:a16="http://schemas.microsoft.com/office/drawing/2014/main" id="{5FF36B5C-E4E9-4547-854F-7A2AB42E8787}"/>
              </a:ext>
            </a:extLst>
          </p:cNvPr>
          <p:cNvCxnSpPr>
            <a:cxnSpLocks/>
          </p:cNvCxnSpPr>
          <p:nvPr/>
        </p:nvCxnSpPr>
        <p:spPr>
          <a:xfrm>
            <a:off x="7468996" y="4901403"/>
            <a:ext cx="302" cy="562324"/>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88693FF4-FC2D-4E1A-86A9-1947E521EF16}"/>
              </a:ext>
            </a:extLst>
          </p:cNvPr>
          <p:cNvCxnSpPr>
            <a:cxnSpLocks/>
          </p:cNvCxnSpPr>
          <p:nvPr/>
        </p:nvCxnSpPr>
        <p:spPr>
          <a:xfrm>
            <a:off x="10584248" y="4901403"/>
            <a:ext cx="0" cy="418369"/>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ACD59476-CDB0-481B-A591-FF7B9920933E}"/>
              </a:ext>
            </a:extLst>
          </p:cNvPr>
          <p:cNvSpPr txBox="1"/>
          <p:nvPr/>
        </p:nvSpPr>
        <p:spPr>
          <a:xfrm>
            <a:off x="6353000" y="5480979"/>
            <a:ext cx="2232595" cy="720080"/>
          </a:xfrm>
          <a:prstGeom prst="rect">
            <a:avLst/>
          </a:prstGeom>
          <a:solidFill>
            <a:srgbClr val="5FCD8A"/>
          </a:solidFill>
        </p:spPr>
        <p:txBody>
          <a:bodyPr vert="horz" wrap="square" lIns="71881" tIns="71881" rIns="71881" bIns="71881" rtlCol="0" anchor="ctr" anchorCtr="0">
            <a:noAutofit/>
          </a:bodyPr>
          <a:lstStyle/>
          <a:p>
            <a:pPr marL="0" marR="0" lvl="0" indent="0" algn="ctr" defTabSz="1217099"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err="1">
                <a:ln>
                  <a:noFill/>
                </a:ln>
                <a:solidFill>
                  <a:srgbClr val="FFFFFF"/>
                </a:solidFill>
                <a:effectLst/>
                <a:uLnTx/>
                <a:uFillTx/>
                <a:latin typeface="Arial"/>
                <a:ea typeface="+mn-ea"/>
                <a:cs typeface="Arial"/>
              </a:rPr>
              <a:t>KörperSchutzPolice</a:t>
            </a:r>
            <a:r>
              <a:rPr kumimoji="0" lang="de-DE" sz="1400" b="1" i="0" u="none" strike="noStrike" kern="1200" cap="none" spc="0" normalizeH="0" baseline="0" noProof="0" dirty="0">
                <a:ln>
                  <a:noFill/>
                </a:ln>
                <a:solidFill>
                  <a:srgbClr val="FFFFFF"/>
                </a:solidFill>
                <a:effectLst/>
                <a:uLnTx/>
                <a:uFillTx/>
                <a:latin typeface="Arial"/>
                <a:ea typeface="+mn-ea"/>
                <a:cs typeface="Arial"/>
              </a:rPr>
              <a:t> </a:t>
            </a:r>
            <a:br>
              <a:rPr kumimoji="0" lang="de-DE" sz="1400" b="1" i="0" u="none" strike="noStrike" kern="1200" cap="none" spc="0" normalizeH="0" baseline="0" noProof="0" dirty="0">
                <a:ln>
                  <a:noFill/>
                </a:ln>
                <a:solidFill>
                  <a:srgbClr val="FFFFFF"/>
                </a:solidFill>
                <a:effectLst/>
                <a:uLnTx/>
                <a:uFillTx/>
                <a:latin typeface="Arial"/>
                <a:ea typeface="+mn-ea"/>
                <a:cs typeface="Arial"/>
              </a:rPr>
            </a:br>
            <a:r>
              <a:rPr kumimoji="0" lang="de-DE" sz="1400" b="1" i="0" u="none" strike="noStrike" kern="1200" cap="none" spc="0" normalizeH="0" baseline="0" noProof="0" dirty="0">
                <a:ln>
                  <a:noFill/>
                </a:ln>
                <a:solidFill>
                  <a:srgbClr val="FFFFFF"/>
                </a:solidFill>
                <a:effectLst/>
                <a:uLnTx/>
                <a:uFillTx/>
                <a:latin typeface="Arial"/>
                <a:ea typeface="+mn-ea"/>
                <a:cs typeface="Arial"/>
              </a:rPr>
              <a:t>in bAV </a:t>
            </a:r>
          </a:p>
        </p:txBody>
      </p:sp>
      <p:sp>
        <p:nvSpPr>
          <p:cNvPr id="28" name="Textfeld 27">
            <a:extLst>
              <a:ext uri="{FF2B5EF4-FFF2-40B4-BE49-F238E27FC236}">
                <a16:creationId xmlns:a16="http://schemas.microsoft.com/office/drawing/2014/main" id="{DDDA5CCC-5447-417F-95FD-1B75B37692B1}"/>
              </a:ext>
            </a:extLst>
          </p:cNvPr>
          <p:cNvSpPr txBox="1"/>
          <p:nvPr/>
        </p:nvSpPr>
        <p:spPr>
          <a:xfrm>
            <a:off x="9525669" y="5830385"/>
            <a:ext cx="2117157" cy="370673"/>
          </a:xfrm>
          <a:prstGeom prst="rect">
            <a:avLst/>
          </a:prstGeom>
          <a:solidFill>
            <a:srgbClr val="13A0D3"/>
          </a:solidFill>
          <a:ln>
            <a:noFill/>
          </a:ln>
        </p:spPr>
        <p:txBody>
          <a:bodyPr vert="horz" wrap="square" lIns="72000" tIns="72000" rIns="72000" bIns="72000" rtlCol="0" anchor="ctr" anchorCtr="0">
            <a:noAutofit/>
          </a:bodyPr>
          <a:lstStyle/>
          <a:p>
            <a:pPr marL="0" marR="0" lvl="0" indent="0" algn="ctr" defTabSz="1217099"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a:ea typeface="+mn-ea"/>
                <a:cs typeface="Arial"/>
              </a:rPr>
              <a:t>BU in bAV </a:t>
            </a:r>
          </a:p>
        </p:txBody>
      </p:sp>
      <p:sp>
        <p:nvSpPr>
          <p:cNvPr id="29" name="Textfeld 28">
            <a:extLst>
              <a:ext uri="{FF2B5EF4-FFF2-40B4-BE49-F238E27FC236}">
                <a16:creationId xmlns:a16="http://schemas.microsoft.com/office/drawing/2014/main" id="{81A8787A-D38C-4430-AE85-63A0518591C4}"/>
              </a:ext>
            </a:extLst>
          </p:cNvPr>
          <p:cNvSpPr txBox="1"/>
          <p:nvPr/>
        </p:nvSpPr>
        <p:spPr>
          <a:xfrm>
            <a:off x="9525669" y="5337024"/>
            <a:ext cx="2117157" cy="446000"/>
          </a:xfrm>
          <a:prstGeom prst="rect">
            <a:avLst/>
          </a:prstGeom>
          <a:noFill/>
          <a:ln w="19050">
            <a:solidFill>
              <a:schemeClr val="bg2"/>
            </a:solidFill>
            <a:prstDash val="dash"/>
          </a:ln>
        </p:spPr>
        <p:txBody>
          <a:bodyPr vert="horz" wrap="square" lIns="72000" tIns="72000" rIns="72000" bIns="72000" rtlCol="0" anchor="ctr" anchorCtr="0">
            <a:noAutofit/>
          </a:bodyPr>
          <a:lstStyle/>
          <a:p>
            <a:pPr marL="0" marR="0" lvl="0" indent="0" algn="ctr" defTabSz="1217099"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121709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mn-ea"/>
                <a:cs typeface="Arial"/>
              </a:rPr>
              <a:t>Absicherung konkrete Tätigkeit wichtig?</a:t>
            </a:r>
          </a:p>
          <a:p>
            <a:pPr marL="0" marR="0" lvl="0" indent="0" algn="ctr" defTabSz="1217099"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30" name="Textfeld 29">
            <a:extLst>
              <a:ext uri="{FF2B5EF4-FFF2-40B4-BE49-F238E27FC236}">
                <a16:creationId xmlns:a16="http://schemas.microsoft.com/office/drawing/2014/main" id="{99B1FC1E-288F-4D3A-8BFE-9133A5836EFE}"/>
              </a:ext>
            </a:extLst>
          </p:cNvPr>
          <p:cNvSpPr txBox="1"/>
          <p:nvPr/>
        </p:nvSpPr>
        <p:spPr>
          <a:xfrm>
            <a:off x="3523729" y="5809120"/>
            <a:ext cx="2293451" cy="381306"/>
          </a:xfrm>
          <a:prstGeom prst="rect">
            <a:avLst/>
          </a:prstGeom>
          <a:solidFill>
            <a:srgbClr val="5FCD8A"/>
          </a:solidFill>
        </p:spPr>
        <p:txBody>
          <a:bodyPr vert="horz" wrap="square" lIns="72000" tIns="72000" rIns="72000" bIns="72000" rtlCol="0" anchor="ctr" anchorCtr="0">
            <a:noAutofit/>
          </a:bodyPr>
          <a:lstStyle/>
          <a:p>
            <a:pPr marL="0" marR="0" lvl="0" indent="0" algn="ctr" defTabSz="1217099"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FFFFFF"/>
                </a:solidFill>
                <a:effectLst/>
                <a:uLnTx/>
                <a:uFillTx/>
                <a:latin typeface="Arial"/>
                <a:ea typeface="+mn-ea"/>
                <a:cs typeface="Arial"/>
              </a:rPr>
              <a:t>KörperSchutzPolice</a:t>
            </a:r>
            <a:r>
              <a:rPr kumimoji="0" lang="de-DE" sz="1400" b="0" i="0" u="none" strike="noStrike" kern="1200" cap="none" spc="0" normalizeH="0" baseline="0" noProof="0" dirty="0">
                <a:ln>
                  <a:noFill/>
                </a:ln>
                <a:solidFill>
                  <a:srgbClr val="FFFFFF"/>
                </a:solidFill>
                <a:effectLst/>
                <a:uLnTx/>
                <a:uFillTx/>
                <a:latin typeface="Arial"/>
                <a:ea typeface="+mn-ea"/>
                <a:cs typeface="Arial"/>
              </a:rPr>
              <a:t> in bAV</a:t>
            </a:r>
          </a:p>
        </p:txBody>
      </p:sp>
      <p:sp>
        <p:nvSpPr>
          <p:cNvPr id="31" name="Textfeld 30">
            <a:extLst>
              <a:ext uri="{FF2B5EF4-FFF2-40B4-BE49-F238E27FC236}">
                <a16:creationId xmlns:a16="http://schemas.microsoft.com/office/drawing/2014/main" id="{B12F7B73-F40E-4A38-B4AA-39BD3521459C}"/>
              </a:ext>
            </a:extLst>
          </p:cNvPr>
          <p:cNvSpPr txBox="1"/>
          <p:nvPr/>
        </p:nvSpPr>
        <p:spPr>
          <a:xfrm>
            <a:off x="486951" y="5470346"/>
            <a:ext cx="2232595" cy="720080"/>
          </a:xfrm>
          <a:prstGeom prst="rect">
            <a:avLst/>
          </a:prstGeom>
          <a:solidFill>
            <a:srgbClr val="13A0D3"/>
          </a:solidFill>
        </p:spPr>
        <p:txBody>
          <a:bodyPr vert="horz" wrap="square" lIns="71881" tIns="71881" rIns="71881" bIns="71881" rtlCol="0" anchor="ctr" anchorCtr="0">
            <a:noAutofit/>
          </a:bodyPr>
          <a:lstStyle/>
          <a:p>
            <a:pPr marL="0" marR="0" lvl="0" indent="0" algn="ctr" defTabSz="1217099"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Arial"/>
              </a:rPr>
              <a:t>BU in bAV  </a:t>
            </a:r>
          </a:p>
        </p:txBody>
      </p:sp>
      <p:sp>
        <p:nvSpPr>
          <p:cNvPr id="32" name="Textfeld 31">
            <a:extLst>
              <a:ext uri="{FF2B5EF4-FFF2-40B4-BE49-F238E27FC236}">
                <a16:creationId xmlns:a16="http://schemas.microsoft.com/office/drawing/2014/main" id="{89CC8475-FD64-49BD-9955-55041EB02108}"/>
              </a:ext>
            </a:extLst>
          </p:cNvPr>
          <p:cNvSpPr txBox="1"/>
          <p:nvPr/>
        </p:nvSpPr>
        <p:spPr>
          <a:xfrm>
            <a:off x="3523729" y="5266740"/>
            <a:ext cx="2293451" cy="497234"/>
          </a:xfrm>
          <a:prstGeom prst="rect">
            <a:avLst/>
          </a:prstGeom>
          <a:noFill/>
          <a:ln w="19050">
            <a:solidFill>
              <a:schemeClr val="bg2"/>
            </a:solidFill>
            <a:prstDash val="dash"/>
          </a:ln>
        </p:spPr>
        <p:txBody>
          <a:bodyPr vert="horz" wrap="square" lIns="72000" tIns="72000" rIns="72000" bIns="72000" rtlCol="0" anchor="ctr" anchorCtr="0">
            <a:noAutofit/>
          </a:bodyPr>
          <a:lstStyle/>
          <a:p>
            <a:pPr marL="0" marR="0" lvl="0" indent="0" algn="ctr" defTabSz="121709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mn-ea"/>
                <a:cs typeface="Arial"/>
              </a:rPr>
              <a:t>Absicherung körperliche Fähigkeiten wichtig?</a:t>
            </a:r>
          </a:p>
        </p:txBody>
      </p:sp>
      <p:cxnSp>
        <p:nvCxnSpPr>
          <p:cNvPr id="33" name="Gerade Verbindung mit Pfeil 32">
            <a:extLst>
              <a:ext uri="{FF2B5EF4-FFF2-40B4-BE49-F238E27FC236}">
                <a16:creationId xmlns:a16="http://schemas.microsoft.com/office/drawing/2014/main" id="{D6A133E4-D16E-47E0-81A7-AD1307DA12E0}"/>
              </a:ext>
            </a:extLst>
          </p:cNvPr>
          <p:cNvCxnSpPr>
            <a:cxnSpLocks/>
          </p:cNvCxnSpPr>
          <p:nvPr/>
        </p:nvCxnSpPr>
        <p:spPr>
          <a:xfrm>
            <a:off x="1603249" y="4901403"/>
            <a:ext cx="0" cy="551691"/>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D5E7D85C-FF74-4431-8AE8-FDD5F3F54891}"/>
              </a:ext>
            </a:extLst>
          </p:cNvPr>
          <p:cNvCxnSpPr>
            <a:cxnSpLocks/>
          </p:cNvCxnSpPr>
          <p:nvPr/>
        </p:nvCxnSpPr>
        <p:spPr>
          <a:xfrm>
            <a:off x="4670455" y="4901403"/>
            <a:ext cx="0" cy="348085"/>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926A6E60-AA4B-4FA2-A075-65FBE81757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858" t="-176" r="4006" b="176"/>
          <a:stretch/>
        </p:blipFill>
        <p:spPr>
          <a:xfrm>
            <a:off x="8562732" y="2111396"/>
            <a:ext cx="932156" cy="932155"/>
          </a:xfrm>
          <a:prstGeom prst="flowChartConnector">
            <a:avLst/>
          </a:prstGeom>
        </p:spPr>
      </p:pic>
      <p:pic>
        <p:nvPicPr>
          <p:cNvPr id="36" name="Grafik 35">
            <a:extLst>
              <a:ext uri="{FF2B5EF4-FFF2-40B4-BE49-F238E27FC236}">
                <a16:creationId xmlns:a16="http://schemas.microsoft.com/office/drawing/2014/main" id="{8792B704-8C85-4648-A3A4-B06821301F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956" t="-939" r="19031" b="939"/>
          <a:stretch/>
        </p:blipFill>
        <p:spPr>
          <a:xfrm>
            <a:off x="2538611" y="2111397"/>
            <a:ext cx="932156" cy="932156"/>
          </a:xfrm>
          <a:prstGeom prst="flowChartConnector">
            <a:avLst/>
          </a:prstGeom>
        </p:spPr>
      </p:pic>
    </p:spTree>
    <p:extLst>
      <p:ext uri="{BB962C8B-B14F-4D97-AF65-F5344CB8AC3E}">
        <p14:creationId xmlns:p14="http://schemas.microsoft.com/office/powerpoint/2010/main" val="596887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dirty="0"/>
              <a:t>Implementierung der AKS in </a:t>
            </a:r>
            <a:r>
              <a:rPr lang="de-DE" dirty="0" err="1"/>
              <a:t>bAV</a:t>
            </a:r>
            <a:r>
              <a:rPr lang="de-DE" dirty="0"/>
              <a:t> – Gleichbehandlungsgrundsatz beachten </a:t>
            </a:r>
          </a:p>
        </p:txBody>
      </p:sp>
      <p:sp>
        <p:nvSpPr>
          <p:cNvPr id="11" name="Inhaltsplatzhalter 10">
            <a:extLst>
              <a:ext uri="{FF2B5EF4-FFF2-40B4-BE49-F238E27FC236}">
                <a16:creationId xmlns:a16="http://schemas.microsoft.com/office/drawing/2014/main" id="{A9233E5C-A21A-45D1-A437-573A2EF2AF9D}"/>
              </a:ext>
            </a:extLst>
          </p:cNvPr>
          <p:cNvSpPr>
            <a:spLocks noGrp="1"/>
          </p:cNvSpPr>
          <p:nvPr>
            <p:ph idx="1"/>
          </p:nvPr>
        </p:nvSpPr>
        <p:spPr>
          <a:xfrm>
            <a:off x="479424" y="2204864"/>
            <a:ext cx="11233151" cy="511403"/>
          </a:xfrm>
        </p:spPr>
        <p:txBody>
          <a:bodyPr/>
          <a:lstStyle/>
          <a:p>
            <a:r>
              <a:rPr lang="de-DE" sz="1400" dirty="0"/>
              <a:t>Der arbeitsrechtliche Gleichbehandlungsgrundsatz </a:t>
            </a:r>
            <a:r>
              <a:rPr lang="de-DE" sz="1400" b="1" dirty="0"/>
              <a:t>erlaubt keine Differenzierung </a:t>
            </a:r>
            <a:r>
              <a:rPr lang="de-DE" sz="1400" dirty="0"/>
              <a:t>nach Arbeitern und Angestellten </a:t>
            </a:r>
            <a:r>
              <a:rPr lang="de-DE" sz="1400" b="1" dirty="0"/>
              <a:t>durch den Arbeitgeber. </a:t>
            </a:r>
            <a:r>
              <a:rPr lang="de-DE" sz="1400" dirty="0"/>
              <a:t>Gleiches gilt für eine Abgrenzung nach: gewerblich oder kaufmännisch angestellt oder nach dem Grad der körperlichen Tätigkeit.</a:t>
            </a:r>
          </a:p>
        </p:txBody>
      </p:sp>
      <p:sp>
        <p:nvSpPr>
          <p:cNvPr id="18" name="Textplatzhalter 17">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dirty="0"/>
              <a:t>Betriebliche Altersversorgung | Lösungen für spezielle Zielgruppen</a:t>
            </a:r>
          </a:p>
          <a:p>
            <a:endParaRPr lang="de-DE" dirty="0"/>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pPr/>
              <a:t>47</a:t>
            </a:fld>
            <a:endParaRPr lang="de-DE"/>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dirty="0"/>
              <a:t>© Allianz 2021</a:t>
            </a:r>
          </a:p>
        </p:txBody>
      </p:sp>
      <p:sp>
        <p:nvSpPr>
          <p:cNvPr id="5" name="Rechteck 4">
            <a:extLst>
              <a:ext uri="{FF2B5EF4-FFF2-40B4-BE49-F238E27FC236}">
                <a16:creationId xmlns:a16="http://schemas.microsoft.com/office/drawing/2014/main" id="{37A0F93C-9B9A-472F-A132-14E07AEAA252}"/>
              </a:ext>
            </a:extLst>
          </p:cNvPr>
          <p:cNvSpPr/>
          <p:nvPr/>
        </p:nvSpPr>
        <p:spPr>
          <a:xfrm>
            <a:off x="479424" y="2842350"/>
            <a:ext cx="4406475" cy="2260971"/>
          </a:xfrm>
          <a:prstGeom prst="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4" name="Rechteck 493">
            <a:extLst>
              <a:ext uri="{FF2B5EF4-FFF2-40B4-BE49-F238E27FC236}">
                <a16:creationId xmlns:a16="http://schemas.microsoft.com/office/drawing/2014/main" id="{B0FF01DF-CE9F-4EF3-9E54-DAF03BE67A0B}"/>
              </a:ext>
            </a:extLst>
          </p:cNvPr>
          <p:cNvSpPr/>
          <p:nvPr/>
        </p:nvSpPr>
        <p:spPr>
          <a:xfrm>
            <a:off x="7158250" y="2842350"/>
            <a:ext cx="4554327" cy="2260971"/>
          </a:xfrm>
          <a:prstGeom prst="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5" name="Inhaltsplatzhalter 10">
            <a:extLst>
              <a:ext uri="{FF2B5EF4-FFF2-40B4-BE49-F238E27FC236}">
                <a16:creationId xmlns:a16="http://schemas.microsoft.com/office/drawing/2014/main" id="{E13CAC30-4AFB-4680-BD04-CD3EA91B0515}"/>
              </a:ext>
            </a:extLst>
          </p:cNvPr>
          <p:cNvSpPr txBox="1">
            <a:spLocks/>
          </p:cNvSpPr>
          <p:nvPr/>
        </p:nvSpPr>
        <p:spPr>
          <a:xfrm>
            <a:off x="759126" y="3083039"/>
            <a:ext cx="3902462" cy="2260971"/>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t>Daher ist es aus arbeitsrechtlicher Sicht kritisch,</a:t>
            </a:r>
          </a:p>
          <a:p>
            <a:endParaRPr lang="de-DE" sz="1400" dirty="0"/>
          </a:p>
          <a:p>
            <a:pPr marL="180000" indent="-180000">
              <a:buFont typeface="Arial" panose="020B0604020202020204" pitchFamily="34" charset="0"/>
              <a:buChar char="•"/>
            </a:pPr>
            <a:r>
              <a:rPr lang="de-DE" sz="1400" dirty="0"/>
              <a:t>wenn der Arbeitgeber bei der Implementierung der AKS in </a:t>
            </a:r>
            <a:r>
              <a:rPr lang="de-DE" sz="1400" dirty="0" err="1"/>
              <a:t>bAV</a:t>
            </a:r>
            <a:r>
              <a:rPr lang="de-DE" sz="1400" dirty="0"/>
              <a:t> im Unternehmen anhand des Grads der körperlichen Tätigkeit  differenziert.</a:t>
            </a:r>
          </a:p>
        </p:txBody>
      </p:sp>
      <p:sp>
        <p:nvSpPr>
          <p:cNvPr id="496" name="Inhaltsplatzhalter 10">
            <a:extLst>
              <a:ext uri="{FF2B5EF4-FFF2-40B4-BE49-F238E27FC236}">
                <a16:creationId xmlns:a16="http://schemas.microsoft.com/office/drawing/2014/main" id="{77AE04F7-3F6B-493A-8083-7FB049388CB6}"/>
              </a:ext>
            </a:extLst>
          </p:cNvPr>
          <p:cNvSpPr txBox="1">
            <a:spLocks/>
          </p:cNvSpPr>
          <p:nvPr/>
        </p:nvSpPr>
        <p:spPr>
          <a:xfrm>
            <a:off x="7395630" y="3083039"/>
            <a:ext cx="4033403" cy="2260971"/>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400" b="1" dirty="0"/>
              <a:t>Unkritisch ist aus arbeitsrechtlicher Sicht:</a:t>
            </a:r>
          </a:p>
          <a:p>
            <a:endParaRPr lang="de-DE" sz="1400" dirty="0"/>
          </a:p>
          <a:p>
            <a:pPr marL="180000" indent="-180000">
              <a:buFont typeface="Arial" panose="020B0604020202020204" pitchFamily="34" charset="0"/>
              <a:buChar char="•"/>
            </a:pPr>
            <a:r>
              <a:rPr lang="de-DE" sz="1400" dirty="0"/>
              <a:t>Wenn der Arbeitgeber allen Arbeitnehmern </a:t>
            </a:r>
            <a:r>
              <a:rPr lang="de-DE" sz="1400" b="1" dirty="0"/>
              <a:t>beide Optionen der AKS </a:t>
            </a:r>
            <a:r>
              <a:rPr lang="de-DE" sz="1400" dirty="0"/>
              <a:t>in </a:t>
            </a:r>
            <a:r>
              <a:rPr lang="de-DE" sz="1400" dirty="0" err="1"/>
              <a:t>bAV</a:t>
            </a:r>
            <a:r>
              <a:rPr lang="de-DE" sz="1400" dirty="0"/>
              <a:t> (BU in </a:t>
            </a:r>
            <a:r>
              <a:rPr lang="de-DE" sz="1400" dirty="0" err="1"/>
              <a:t>bAV</a:t>
            </a:r>
            <a:r>
              <a:rPr lang="de-DE" sz="1400" dirty="0"/>
              <a:t> und KSP in </a:t>
            </a:r>
            <a:r>
              <a:rPr lang="de-DE" sz="1400" dirty="0" err="1"/>
              <a:t>bAV</a:t>
            </a:r>
            <a:r>
              <a:rPr lang="de-DE" sz="1400" dirty="0"/>
              <a:t>) anbietet. </a:t>
            </a:r>
          </a:p>
          <a:p>
            <a:pPr marL="180000" indent="-180000">
              <a:buFont typeface="Arial" panose="020B0604020202020204" pitchFamily="34" charset="0"/>
              <a:buChar char="•"/>
            </a:pPr>
            <a:r>
              <a:rPr lang="de-DE" sz="1400" dirty="0"/>
              <a:t>Dann obliegt es jedem Arbeitnehmer selbst, die Wahl für das eine oder andere Produkt zu treffen.</a:t>
            </a:r>
          </a:p>
        </p:txBody>
      </p:sp>
      <p:grpSp>
        <p:nvGrpSpPr>
          <p:cNvPr id="497" name="Gruppieren 496">
            <a:extLst>
              <a:ext uri="{FF2B5EF4-FFF2-40B4-BE49-F238E27FC236}">
                <a16:creationId xmlns:a16="http://schemas.microsoft.com/office/drawing/2014/main" id="{39BA2522-02E2-40E3-ADBE-F809941FF2A8}"/>
              </a:ext>
            </a:extLst>
          </p:cNvPr>
          <p:cNvGrpSpPr>
            <a:grpSpLocks noChangeAspect="1"/>
          </p:cNvGrpSpPr>
          <p:nvPr/>
        </p:nvGrpSpPr>
        <p:grpSpPr>
          <a:xfrm>
            <a:off x="5436837" y="3284777"/>
            <a:ext cx="1318325" cy="1319253"/>
            <a:chOff x="6001383" y="1197546"/>
            <a:chExt cx="328296" cy="328528"/>
          </a:xfrm>
          <a:solidFill>
            <a:schemeClr val="bg1"/>
          </a:solidFill>
        </p:grpSpPr>
        <p:sp>
          <p:nvSpPr>
            <p:cNvPr id="498" name="Freihandform 1082">
              <a:extLst>
                <a:ext uri="{FF2B5EF4-FFF2-40B4-BE49-F238E27FC236}">
                  <a16:creationId xmlns:a16="http://schemas.microsoft.com/office/drawing/2014/main" id="{2F5D5F24-6A01-4DD8-BF2B-1A8B9DBEB9A5}"/>
                </a:ext>
              </a:extLst>
            </p:cNvPr>
            <p:cNvSpPr/>
            <p:nvPr/>
          </p:nvSpPr>
          <p:spPr>
            <a:xfrm>
              <a:off x="6001383" y="119754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499" name="Freihandform 1083">
              <a:extLst>
                <a:ext uri="{FF2B5EF4-FFF2-40B4-BE49-F238E27FC236}">
                  <a16:creationId xmlns:a16="http://schemas.microsoft.com/office/drawing/2014/main" id="{311447FA-9086-423A-8207-EDAE0679CC80}"/>
                </a:ext>
              </a:extLst>
            </p:cNvPr>
            <p:cNvSpPr/>
            <p:nvPr/>
          </p:nvSpPr>
          <p:spPr>
            <a:xfrm>
              <a:off x="6129907" y="1263205"/>
              <a:ext cx="70782" cy="196745"/>
            </a:xfrm>
            <a:custGeom>
              <a:avLst/>
              <a:gdLst/>
              <a:ahLst/>
              <a:cxnLst>
                <a:cxn ang="3cd4">
                  <a:pos x="hc" y="t"/>
                </a:cxn>
                <a:cxn ang="cd2">
                  <a:pos x="l" y="vc"/>
                </a:cxn>
                <a:cxn ang="cd4">
                  <a:pos x="hc" y="b"/>
                </a:cxn>
                <a:cxn ang="0">
                  <a:pos x="r" y="vc"/>
                </a:cxn>
              </a:cxnLst>
              <a:rect l="l" t="t" r="r" b="b"/>
              <a:pathLst>
                <a:path w="305" h="846">
                  <a:moveTo>
                    <a:pt x="150" y="550"/>
                  </a:moveTo>
                  <a:cubicBezTo>
                    <a:pt x="91" y="518"/>
                    <a:pt x="36" y="486"/>
                    <a:pt x="36" y="408"/>
                  </a:cubicBezTo>
                  <a:cubicBezTo>
                    <a:pt x="36" y="355"/>
                    <a:pt x="68" y="298"/>
                    <a:pt x="157" y="296"/>
                  </a:cubicBezTo>
                  <a:cubicBezTo>
                    <a:pt x="216" y="330"/>
                    <a:pt x="271" y="361"/>
                    <a:pt x="271" y="438"/>
                  </a:cubicBezTo>
                  <a:cubicBezTo>
                    <a:pt x="271" y="493"/>
                    <a:pt x="239" y="550"/>
                    <a:pt x="150" y="550"/>
                  </a:cubicBezTo>
                  <a:close/>
                  <a:moveTo>
                    <a:pt x="305" y="438"/>
                  </a:moveTo>
                  <a:cubicBezTo>
                    <a:pt x="305" y="336"/>
                    <a:pt x="231" y="296"/>
                    <a:pt x="163" y="260"/>
                  </a:cubicBezTo>
                  <a:cubicBezTo>
                    <a:pt x="106" y="230"/>
                    <a:pt x="51" y="201"/>
                    <a:pt x="51" y="137"/>
                  </a:cubicBezTo>
                  <a:cubicBezTo>
                    <a:pt x="51" y="80"/>
                    <a:pt x="97" y="36"/>
                    <a:pt x="159" y="36"/>
                  </a:cubicBezTo>
                  <a:cubicBezTo>
                    <a:pt x="199" y="36"/>
                    <a:pt x="233" y="48"/>
                    <a:pt x="256" y="76"/>
                  </a:cubicBezTo>
                  <a:cubicBezTo>
                    <a:pt x="265" y="82"/>
                    <a:pt x="275" y="82"/>
                    <a:pt x="282" y="76"/>
                  </a:cubicBezTo>
                  <a:cubicBezTo>
                    <a:pt x="290" y="69"/>
                    <a:pt x="290" y="57"/>
                    <a:pt x="282" y="50"/>
                  </a:cubicBezTo>
                  <a:cubicBezTo>
                    <a:pt x="250" y="16"/>
                    <a:pt x="208" y="0"/>
                    <a:pt x="159" y="0"/>
                  </a:cubicBezTo>
                  <a:cubicBezTo>
                    <a:pt x="76" y="0"/>
                    <a:pt x="17" y="59"/>
                    <a:pt x="17" y="137"/>
                  </a:cubicBezTo>
                  <a:cubicBezTo>
                    <a:pt x="17" y="203"/>
                    <a:pt x="59" y="241"/>
                    <a:pt x="106" y="268"/>
                  </a:cubicBezTo>
                  <a:cubicBezTo>
                    <a:pt x="34" y="287"/>
                    <a:pt x="0" y="349"/>
                    <a:pt x="0" y="408"/>
                  </a:cubicBezTo>
                  <a:cubicBezTo>
                    <a:pt x="0" y="512"/>
                    <a:pt x="76" y="552"/>
                    <a:pt x="144" y="586"/>
                  </a:cubicBezTo>
                  <a:cubicBezTo>
                    <a:pt x="201" y="618"/>
                    <a:pt x="254" y="647"/>
                    <a:pt x="254" y="711"/>
                  </a:cubicBezTo>
                  <a:cubicBezTo>
                    <a:pt x="254" y="768"/>
                    <a:pt x="210" y="812"/>
                    <a:pt x="148" y="812"/>
                  </a:cubicBezTo>
                  <a:cubicBezTo>
                    <a:pt x="108" y="812"/>
                    <a:pt x="74" y="798"/>
                    <a:pt x="49" y="772"/>
                  </a:cubicBezTo>
                  <a:cubicBezTo>
                    <a:pt x="42" y="766"/>
                    <a:pt x="32" y="766"/>
                    <a:pt x="23" y="772"/>
                  </a:cubicBezTo>
                  <a:cubicBezTo>
                    <a:pt x="17" y="778"/>
                    <a:pt x="17" y="789"/>
                    <a:pt x="23" y="798"/>
                  </a:cubicBezTo>
                  <a:cubicBezTo>
                    <a:pt x="55" y="829"/>
                    <a:pt x="97" y="846"/>
                    <a:pt x="148" y="846"/>
                  </a:cubicBezTo>
                  <a:cubicBezTo>
                    <a:pt x="229" y="846"/>
                    <a:pt x="290" y="789"/>
                    <a:pt x="290" y="711"/>
                  </a:cubicBezTo>
                  <a:cubicBezTo>
                    <a:pt x="290" y="645"/>
                    <a:pt x="248" y="607"/>
                    <a:pt x="201" y="579"/>
                  </a:cubicBezTo>
                  <a:cubicBezTo>
                    <a:pt x="271" y="558"/>
                    <a:pt x="305" y="499"/>
                    <a:pt x="305" y="438"/>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Tree>
    <p:extLst>
      <p:ext uri="{BB962C8B-B14F-4D97-AF65-F5344CB8AC3E}">
        <p14:creationId xmlns:p14="http://schemas.microsoft.com/office/powerpoint/2010/main" val="2422115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7EE2C-43F0-469D-844A-1276D55CAD6B}"/>
              </a:ext>
            </a:extLst>
          </p:cNvPr>
          <p:cNvSpPr>
            <a:spLocks noGrp="1"/>
          </p:cNvSpPr>
          <p:nvPr>
            <p:ph type="title"/>
          </p:nvPr>
        </p:nvSpPr>
        <p:spPr/>
        <p:txBody>
          <a:bodyPr/>
          <a:lstStyle/>
          <a:p>
            <a:r>
              <a:rPr lang="de-DE" dirty="0"/>
              <a:t>Rentenretter (B-Baustein) zur </a:t>
            </a:r>
            <a:r>
              <a:rPr lang="de-DE" dirty="0" err="1"/>
              <a:t>bAV</a:t>
            </a:r>
            <a:endParaRPr lang="en-GB" dirty="0"/>
          </a:p>
        </p:txBody>
      </p:sp>
      <p:sp>
        <p:nvSpPr>
          <p:cNvPr id="3" name="Foliennummernplatzhalter 2">
            <a:extLst>
              <a:ext uri="{FF2B5EF4-FFF2-40B4-BE49-F238E27FC236}">
                <a16:creationId xmlns:a16="http://schemas.microsoft.com/office/drawing/2014/main" id="{AD2937EF-41E8-48F4-A481-7D572EE099B3}"/>
              </a:ext>
            </a:extLst>
          </p:cNvPr>
          <p:cNvSpPr>
            <a:spLocks noGrp="1"/>
          </p:cNvSpPr>
          <p:nvPr>
            <p:ph type="sldNum" sz="quarter" idx="11"/>
          </p:nvPr>
        </p:nvSpPr>
        <p:spPr/>
        <p:txBody>
          <a:bodyPr/>
          <a:lstStyle/>
          <a:p>
            <a:fld id="{56C449F3-BD9D-48DC-BFF1-0F66671DA7C6}" type="slidenum">
              <a:rPr lang="de-DE" smtClean="0"/>
              <a:pPr/>
              <a:t>48</a:t>
            </a:fld>
            <a:endParaRPr lang="de-DE" dirty="0"/>
          </a:p>
        </p:txBody>
      </p:sp>
      <p:sp>
        <p:nvSpPr>
          <p:cNvPr id="4" name="Textplatzhalter 3">
            <a:extLst>
              <a:ext uri="{FF2B5EF4-FFF2-40B4-BE49-F238E27FC236}">
                <a16:creationId xmlns:a16="http://schemas.microsoft.com/office/drawing/2014/main" id="{24F5F4BE-579F-43F1-A5B7-FA6268D6F65C}"/>
              </a:ext>
            </a:extLst>
          </p:cNvPr>
          <p:cNvSpPr>
            <a:spLocks noGrp="1"/>
          </p:cNvSpPr>
          <p:nvPr>
            <p:ph type="body" sz="quarter" idx="12"/>
          </p:nvPr>
        </p:nvSpPr>
        <p:spPr/>
        <p:txBody>
          <a:bodyPr/>
          <a:lstStyle/>
          <a:p>
            <a:r>
              <a:rPr lang="de-DE" dirty="0"/>
              <a:t>Betriebliche Altersversorgung | Lösungen für spezielle Zielgruppen</a:t>
            </a:r>
          </a:p>
          <a:p>
            <a:endParaRPr lang="en-GB" dirty="0"/>
          </a:p>
        </p:txBody>
      </p:sp>
      <p:sp>
        <p:nvSpPr>
          <p:cNvPr id="29" name="Inhaltsplatzhalter 1">
            <a:extLst>
              <a:ext uri="{FF2B5EF4-FFF2-40B4-BE49-F238E27FC236}">
                <a16:creationId xmlns:a16="http://schemas.microsoft.com/office/drawing/2014/main" id="{9A6946F4-599F-4092-9088-6C98E8B935C7}"/>
              </a:ext>
            </a:extLst>
          </p:cNvPr>
          <p:cNvSpPr txBox="1">
            <a:spLocks/>
          </p:cNvSpPr>
          <p:nvPr/>
        </p:nvSpPr>
        <p:spPr>
          <a:xfrm>
            <a:off x="500532" y="2050695"/>
            <a:ext cx="9676280" cy="539182"/>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de-DE" altLang="de-DE" sz="1400" b="0" i="0" u="none" strike="noStrike" kern="0" cap="none" spc="0" normalizeH="0" baseline="0" noProof="0" dirty="0">
                <a:ln>
                  <a:noFill/>
                </a:ln>
                <a:solidFill>
                  <a:schemeClr val="bg1"/>
                </a:solidFill>
                <a:effectLst/>
                <a:uLnTx/>
                <a:uFillTx/>
                <a:latin typeface="Arial"/>
                <a:ea typeface="ＭＳ Ｐゴシック" pitchFamily="34" charset="-128"/>
                <a:cs typeface="+mn-cs"/>
              </a:rPr>
              <a:t>Ein Arbeitnehmer wandelt einen Monatsbeitrag von 100 EUR in eine Direktversicherung um. Zur Sicherung seiner Altersvorsorge im Falle einer Berufsunfähigkeit schließt er den Baustein „B“ mit ab. Mit 40 Jahren wird er berufsunfähig.</a:t>
            </a:r>
          </a:p>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de-DE" sz="1400" b="1" i="0" u="none" strike="sngStrike" kern="1200" cap="none" spc="0" normalizeH="0" baseline="0" noProof="0" dirty="0">
              <a:ln>
                <a:noFill/>
              </a:ln>
              <a:solidFill>
                <a:schemeClr val="bg1"/>
              </a:solidFill>
              <a:effectLst/>
              <a:uLnTx/>
              <a:uFillTx/>
              <a:latin typeface="Arial"/>
              <a:ea typeface="+mn-ea"/>
              <a:cs typeface="+mn-cs"/>
            </a:endParaRPr>
          </a:p>
        </p:txBody>
      </p:sp>
      <p:sp>
        <p:nvSpPr>
          <p:cNvPr id="47" name="Fußzeilenplatzhalter 5">
            <a:extLst>
              <a:ext uri="{FF2B5EF4-FFF2-40B4-BE49-F238E27FC236}">
                <a16:creationId xmlns:a16="http://schemas.microsoft.com/office/drawing/2014/main" id="{4055BCB7-A9C6-4809-8A6B-801957AAA506}"/>
              </a:ext>
            </a:extLst>
          </p:cNvPr>
          <p:cNvSpPr txBox="1">
            <a:spLocks/>
          </p:cNvSpPr>
          <p:nvPr/>
        </p:nvSpPr>
        <p:spPr>
          <a:xfrm>
            <a:off x="500532" y="6417238"/>
            <a:ext cx="8173061" cy="197359"/>
          </a:xfrm>
          <a:prstGeom prst="rect">
            <a:avLst/>
          </a:prstGeom>
        </p:spPr>
        <p:txBody>
          <a:bodyPr vert="horz" wrap="square" lIns="0" tIns="0" rIns="0" bIns="0" rtlCol="0" anchor="t">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88900" marR="0" lvl="0" indent="-8890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Inkl. Beitrag zur Beitragsbefreiung i. H. v. ca. 6 %.</a:t>
            </a:r>
            <a:endParaRPr kumimoji="0" lang="de-DE" altLang="de-DE" sz="800" b="0" i="0" u="none" strike="noStrike" kern="1200" cap="none" spc="0" normalizeH="0" baseline="30000" noProof="0" dirty="0">
              <a:ln>
                <a:noFill/>
              </a:ln>
              <a:solidFill>
                <a:schemeClr val="bg1"/>
              </a:solidFill>
              <a:effectLst/>
              <a:uLnTx/>
              <a:uFillTx/>
              <a:latin typeface="Arial"/>
              <a:ea typeface="+mn-ea"/>
              <a:cs typeface="+mn-cs"/>
            </a:endParaRPr>
          </a:p>
        </p:txBody>
      </p:sp>
      <p:sp>
        <p:nvSpPr>
          <p:cNvPr id="30" name="Textfeld 12">
            <a:extLst>
              <a:ext uri="{FF2B5EF4-FFF2-40B4-BE49-F238E27FC236}">
                <a16:creationId xmlns:a16="http://schemas.microsoft.com/office/drawing/2014/main" id="{94FCDAC9-4C0E-4FA2-B62A-5621CFB5CF82}"/>
              </a:ext>
            </a:extLst>
          </p:cNvPr>
          <p:cNvSpPr txBox="1">
            <a:spLocks noChangeArrowheads="1"/>
          </p:cNvSpPr>
          <p:nvPr/>
        </p:nvSpPr>
        <p:spPr bwMode="auto">
          <a:xfrm>
            <a:off x="555851" y="2760485"/>
            <a:ext cx="1010761" cy="2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1218682" eaLnBrk="1" fontAlgn="base" hangingPunct="1">
              <a:spcBef>
                <a:spcPct val="0"/>
              </a:spcBef>
              <a:buClr>
                <a:srgbClr val="113388"/>
              </a:buClr>
              <a:buFont typeface="Wingdings" pitchFamily="2" charset="2"/>
              <a:buNone/>
            </a:pPr>
            <a:r>
              <a:rPr lang="de-DE" altLang="de-DE" sz="1400" b="1" dirty="0">
                <a:solidFill>
                  <a:schemeClr val="bg1"/>
                </a:solidFill>
                <a:cs typeface="Arial" pitchFamily="34" charset="0"/>
              </a:rPr>
              <a:t>35  </a:t>
            </a:r>
          </a:p>
        </p:txBody>
      </p:sp>
      <p:sp>
        <p:nvSpPr>
          <p:cNvPr id="31" name="Textfeld 35">
            <a:extLst>
              <a:ext uri="{FF2B5EF4-FFF2-40B4-BE49-F238E27FC236}">
                <a16:creationId xmlns:a16="http://schemas.microsoft.com/office/drawing/2014/main" id="{E53A1C93-6613-44FF-A77D-B376486585E5}"/>
              </a:ext>
            </a:extLst>
          </p:cNvPr>
          <p:cNvSpPr txBox="1">
            <a:spLocks noChangeArrowheads="1"/>
          </p:cNvSpPr>
          <p:nvPr/>
        </p:nvSpPr>
        <p:spPr bwMode="auto">
          <a:xfrm>
            <a:off x="9546187" y="2753039"/>
            <a:ext cx="385635" cy="2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1218682" eaLnBrk="1" fontAlgn="base" hangingPunct="1">
              <a:spcBef>
                <a:spcPct val="0"/>
              </a:spcBef>
              <a:buClr>
                <a:srgbClr val="113388"/>
              </a:buClr>
              <a:buFont typeface="Wingdings" pitchFamily="2" charset="2"/>
              <a:buNone/>
            </a:pPr>
            <a:r>
              <a:rPr lang="de-DE" altLang="de-DE" sz="1400" b="1" dirty="0">
                <a:solidFill>
                  <a:schemeClr val="bg1"/>
                </a:solidFill>
                <a:cs typeface="Arial" pitchFamily="34" charset="0"/>
              </a:rPr>
              <a:t>67</a:t>
            </a:r>
          </a:p>
        </p:txBody>
      </p:sp>
      <p:cxnSp>
        <p:nvCxnSpPr>
          <p:cNvPr id="32" name="Gerade Verbindung 15">
            <a:extLst>
              <a:ext uri="{FF2B5EF4-FFF2-40B4-BE49-F238E27FC236}">
                <a16:creationId xmlns:a16="http://schemas.microsoft.com/office/drawing/2014/main" id="{5336067D-C1B9-47FA-82AD-75A30AEFA6FB}"/>
              </a:ext>
            </a:extLst>
          </p:cNvPr>
          <p:cNvCxnSpPr>
            <a:cxnSpLocks noChangeShapeType="1"/>
          </p:cNvCxnSpPr>
          <p:nvPr/>
        </p:nvCxnSpPr>
        <p:spPr bwMode="auto">
          <a:xfrm>
            <a:off x="637898" y="2973198"/>
            <a:ext cx="0" cy="93597"/>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 name="Gerade Verbindung 39">
            <a:extLst>
              <a:ext uri="{FF2B5EF4-FFF2-40B4-BE49-F238E27FC236}">
                <a16:creationId xmlns:a16="http://schemas.microsoft.com/office/drawing/2014/main" id="{1F163894-2D33-481A-B7E5-6FC0391EE62B}"/>
              </a:ext>
            </a:extLst>
          </p:cNvPr>
          <p:cNvCxnSpPr>
            <a:cxnSpLocks noChangeShapeType="1"/>
          </p:cNvCxnSpPr>
          <p:nvPr/>
        </p:nvCxnSpPr>
        <p:spPr bwMode="auto">
          <a:xfrm>
            <a:off x="4150979" y="2973198"/>
            <a:ext cx="0" cy="93597"/>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4" name="Gerade Verbindung 42">
            <a:extLst>
              <a:ext uri="{FF2B5EF4-FFF2-40B4-BE49-F238E27FC236}">
                <a16:creationId xmlns:a16="http://schemas.microsoft.com/office/drawing/2014/main" id="{4A1D7D5B-1143-4337-99C2-D518B409E5B7}"/>
              </a:ext>
            </a:extLst>
          </p:cNvPr>
          <p:cNvCxnSpPr>
            <a:cxnSpLocks noChangeShapeType="1"/>
          </p:cNvCxnSpPr>
          <p:nvPr/>
        </p:nvCxnSpPr>
        <p:spPr bwMode="auto">
          <a:xfrm>
            <a:off x="9631673" y="2973198"/>
            <a:ext cx="0" cy="93597"/>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35" name="Textfeld 45">
            <a:extLst>
              <a:ext uri="{FF2B5EF4-FFF2-40B4-BE49-F238E27FC236}">
                <a16:creationId xmlns:a16="http://schemas.microsoft.com/office/drawing/2014/main" id="{97D41042-D2BB-4017-A67F-FC5EEEC12C4F}"/>
              </a:ext>
            </a:extLst>
          </p:cNvPr>
          <p:cNvSpPr txBox="1">
            <a:spLocks noChangeArrowheads="1"/>
          </p:cNvSpPr>
          <p:nvPr/>
        </p:nvSpPr>
        <p:spPr bwMode="auto">
          <a:xfrm>
            <a:off x="4071078" y="2733079"/>
            <a:ext cx="384824" cy="2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1218682" eaLnBrk="1" fontAlgn="base" hangingPunct="1">
              <a:spcBef>
                <a:spcPct val="0"/>
              </a:spcBef>
              <a:buClr>
                <a:srgbClr val="113388"/>
              </a:buClr>
            </a:pPr>
            <a:r>
              <a:rPr lang="de-DE" altLang="de-DE" sz="1400" b="1" dirty="0">
                <a:solidFill>
                  <a:schemeClr val="bg1"/>
                </a:solidFill>
                <a:cs typeface="Arial" pitchFamily="34" charset="0"/>
              </a:rPr>
              <a:t>40 </a:t>
            </a:r>
          </a:p>
        </p:txBody>
      </p:sp>
      <p:sp>
        <p:nvSpPr>
          <p:cNvPr id="36" name="Rechteck 37">
            <a:extLst>
              <a:ext uri="{FF2B5EF4-FFF2-40B4-BE49-F238E27FC236}">
                <a16:creationId xmlns:a16="http://schemas.microsoft.com/office/drawing/2014/main" id="{5449DEEE-9FBA-40DE-A9CA-72BAFE52998B}"/>
              </a:ext>
            </a:extLst>
          </p:cNvPr>
          <p:cNvSpPr>
            <a:spLocks noChangeArrowheads="1"/>
          </p:cNvSpPr>
          <p:nvPr/>
        </p:nvSpPr>
        <p:spPr bwMode="auto">
          <a:xfrm>
            <a:off x="633410" y="3152199"/>
            <a:ext cx="2906599" cy="1120039"/>
          </a:xfrm>
          <a:prstGeom prst="rect">
            <a:avLst/>
          </a:prstGeom>
          <a:solidFill>
            <a:schemeClr val="accent4"/>
          </a:solidFill>
          <a:ln>
            <a:noFill/>
          </a:ln>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de-DE" sz="1400" b="1" i="0" u="none" strike="noStrike" kern="0" cap="none" spc="0" normalizeH="0" baseline="0" noProof="0" dirty="0">
                <a:ln>
                  <a:noFill/>
                </a:ln>
                <a:solidFill>
                  <a:schemeClr val="tx1"/>
                </a:solidFill>
                <a:effectLst/>
                <a:uLnTx/>
                <a:uFillTx/>
                <a:latin typeface="Arial" pitchFamily="34" charset="0"/>
                <a:cs typeface="Arial" pitchFamily="34" charset="0"/>
              </a:rPr>
              <a:t>Arbeitnehmerbeiträge:</a:t>
            </a:r>
            <a:r>
              <a:rPr kumimoji="0" lang="de-DE" altLang="de-DE" sz="1400" b="0" i="0" u="none" strike="noStrike" kern="0" cap="none" spc="0" normalizeH="0" baseline="0" noProof="0" dirty="0">
                <a:ln>
                  <a:noFill/>
                </a:ln>
                <a:solidFill>
                  <a:schemeClr val="tx1"/>
                </a:solidFill>
                <a:effectLst/>
                <a:uLnTx/>
                <a:uFillTx/>
                <a:latin typeface="Arial" pitchFamily="34" charset="0"/>
                <a:cs typeface="Arial" pitchFamily="34" charset="0"/>
              </a:rPr>
              <a:t/>
            </a:r>
            <a:br>
              <a:rPr kumimoji="0" lang="de-DE" altLang="de-DE" sz="1400" b="0" i="0" u="none" strike="noStrike" kern="0" cap="none" spc="0" normalizeH="0" baseline="0" noProof="0" dirty="0">
                <a:ln>
                  <a:noFill/>
                </a:ln>
                <a:solidFill>
                  <a:schemeClr val="tx1"/>
                </a:solidFill>
                <a:effectLst/>
                <a:uLnTx/>
                <a:uFillTx/>
                <a:latin typeface="Arial" pitchFamily="34" charset="0"/>
                <a:cs typeface="Arial" pitchFamily="34" charset="0"/>
              </a:rPr>
            </a:br>
            <a:r>
              <a:rPr kumimoji="0" lang="de-DE" altLang="de-DE" sz="1400" b="0" i="0" u="none" strike="noStrike" kern="0" cap="none" spc="0" normalizeH="0" baseline="0" noProof="0" dirty="0">
                <a:ln>
                  <a:noFill/>
                </a:ln>
                <a:solidFill>
                  <a:schemeClr val="tx1"/>
                </a:solidFill>
                <a:effectLst/>
                <a:uLnTx/>
                <a:uFillTx/>
                <a:latin typeface="Arial" pitchFamily="34" charset="0"/>
                <a:cs typeface="Arial" pitchFamily="34" charset="0"/>
              </a:rPr>
              <a:t>mtl. 100</a:t>
            </a:r>
            <a:r>
              <a:rPr kumimoji="0" lang="de-DE" altLang="de-DE" sz="1400" b="0" i="0" u="none" strike="noStrike" kern="0" cap="none" spc="0" normalizeH="0" baseline="30000" noProof="0" dirty="0">
                <a:ln>
                  <a:noFill/>
                </a:ln>
                <a:solidFill>
                  <a:schemeClr val="tx1"/>
                </a:solidFill>
                <a:effectLst/>
                <a:uLnTx/>
                <a:uFillTx/>
                <a:latin typeface="Arial" pitchFamily="34" charset="0"/>
                <a:cs typeface="Arial" pitchFamily="34" charset="0"/>
              </a:rPr>
              <a:t>1</a:t>
            </a:r>
            <a:r>
              <a:rPr kumimoji="0" lang="de-DE" altLang="de-DE" sz="1400" b="0" i="0" u="none" strike="noStrike" kern="0" cap="none" spc="0" normalizeH="0" baseline="0" noProof="0" dirty="0">
                <a:ln>
                  <a:noFill/>
                </a:ln>
                <a:solidFill>
                  <a:schemeClr val="tx1"/>
                </a:solidFill>
                <a:effectLst/>
                <a:uLnTx/>
                <a:uFillTx/>
                <a:latin typeface="Arial" pitchFamily="34" charset="0"/>
                <a:cs typeface="Arial" pitchFamily="34" charset="0"/>
              </a:rPr>
              <a:t> €</a:t>
            </a:r>
          </a:p>
        </p:txBody>
      </p:sp>
      <p:sp>
        <p:nvSpPr>
          <p:cNvPr id="37" name="Rechteck 38">
            <a:extLst>
              <a:ext uri="{FF2B5EF4-FFF2-40B4-BE49-F238E27FC236}">
                <a16:creationId xmlns:a16="http://schemas.microsoft.com/office/drawing/2014/main" id="{40FE24B8-981E-4DA0-98C3-BDA1C08C6B60}"/>
              </a:ext>
            </a:extLst>
          </p:cNvPr>
          <p:cNvSpPr>
            <a:spLocks noChangeArrowheads="1"/>
          </p:cNvSpPr>
          <p:nvPr/>
        </p:nvSpPr>
        <p:spPr bwMode="auto">
          <a:xfrm>
            <a:off x="4146584" y="3152199"/>
            <a:ext cx="4867733" cy="1110068"/>
          </a:xfrm>
          <a:prstGeom prst="rect">
            <a:avLst/>
          </a:prstGeom>
          <a:solidFill>
            <a:schemeClr val="accent5"/>
          </a:solidFill>
          <a:ln>
            <a:noFill/>
          </a:ln>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1218682" eaLnBrk="1" fontAlgn="base" hangingPunct="1">
              <a:spcBef>
                <a:spcPct val="0"/>
              </a:spcBef>
              <a:buClr>
                <a:srgbClr val="113388"/>
              </a:buClr>
              <a:buFont typeface="Wingdings" pitchFamily="2" charset="2"/>
              <a:buNone/>
            </a:pPr>
            <a:r>
              <a:rPr lang="de-DE" altLang="de-DE" sz="1400" b="1" dirty="0">
                <a:solidFill>
                  <a:schemeClr val="bg1"/>
                </a:solidFill>
                <a:cs typeface="Arial" pitchFamily="34" charset="0"/>
              </a:rPr>
              <a:t>Beitragsübernahme </a:t>
            </a:r>
            <a:br>
              <a:rPr lang="de-DE" altLang="de-DE" sz="1400" b="1" dirty="0">
                <a:solidFill>
                  <a:schemeClr val="bg1"/>
                </a:solidFill>
                <a:cs typeface="Arial" pitchFamily="34" charset="0"/>
              </a:rPr>
            </a:br>
            <a:r>
              <a:rPr lang="de-DE" altLang="de-DE" sz="1400" b="1" dirty="0">
                <a:solidFill>
                  <a:schemeClr val="bg1"/>
                </a:solidFill>
                <a:cs typeface="Arial" pitchFamily="34" charset="0"/>
              </a:rPr>
              <a:t>für die Altersvorsorge durch Allianz:</a:t>
            </a:r>
            <a:br>
              <a:rPr lang="de-DE" altLang="de-DE" sz="1400" b="1" dirty="0">
                <a:solidFill>
                  <a:schemeClr val="bg1"/>
                </a:solidFill>
                <a:cs typeface="Arial" pitchFamily="34" charset="0"/>
              </a:rPr>
            </a:br>
            <a:r>
              <a:rPr lang="de-DE" altLang="de-DE" sz="1400" dirty="0">
                <a:solidFill>
                  <a:schemeClr val="bg1"/>
                </a:solidFill>
                <a:cs typeface="Arial" pitchFamily="34" charset="0"/>
              </a:rPr>
              <a:t>mtl. ca. 94 EUR bis </a:t>
            </a:r>
            <a:br>
              <a:rPr lang="de-DE" altLang="de-DE" sz="1400" dirty="0">
                <a:solidFill>
                  <a:schemeClr val="bg1"/>
                </a:solidFill>
                <a:cs typeface="Arial" pitchFamily="34" charset="0"/>
              </a:rPr>
            </a:br>
            <a:r>
              <a:rPr lang="de-DE" altLang="de-DE" sz="1400" dirty="0">
                <a:solidFill>
                  <a:schemeClr val="bg1"/>
                </a:solidFill>
                <a:cs typeface="Arial" pitchFamily="34" charset="0"/>
              </a:rPr>
              <a:t>zum Rentenbeginn</a:t>
            </a:r>
          </a:p>
        </p:txBody>
      </p:sp>
      <p:cxnSp>
        <p:nvCxnSpPr>
          <p:cNvPr id="38" name="Gerade Verbindung 42">
            <a:extLst>
              <a:ext uri="{FF2B5EF4-FFF2-40B4-BE49-F238E27FC236}">
                <a16:creationId xmlns:a16="http://schemas.microsoft.com/office/drawing/2014/main" id="{8FCDC958-0E8F-4379-8CBA-3D49D9DE9240}"/>
              </a:ext>
            </a:extLst>
          </p:cNvPr>
          <p:cNvCxnSpPr>
            <a:cxnSpLocks noChangeShapeType="1"/>
          </p:cNvCxnSpPr>
          <p:nvPr/>
        </p:nvCxnSpPr>
        <p:spPr bwMode="auto">
          <a:xfrm>
            <a:off x="4154831" y="4587975"/>
            <a:ext cx="509598" cy="3324"/>
          </a:xfrm>
          <a:prstGeom prst="line">
            <a:avLst/>
          </a:prstGeom>
          <a:noFill/>
          <a:ln w="19050" algn="ctr">
            <a:solidFill>
              <a:schemeClr val="accent5"/>
            </a:solidFill>
            <a:round/>
            <a:headEnd/>
            <a:tailEnd/>
          </a:ln>
          <a:extLst>
            <a:ext uri="{909E8E84-426E-40DD-AFC4-6F175D3DCCD1}">
              <a14:hiddenFill xmlns:a14="http://schemas.microsoft.com/office/drawing/2010/main">
                <a:noFill/>
              </a14:hiddenFill>
            </a:ext>
          </a:extLst>
        </p:spPr>
      </p:cxnSp>
      <p:cxnSp>
        <p:nvCxnSpPr>
          <p:cNvPr id="39" name="Gerade Verbindung 42">
            <a:extLst>
              <a:ext uri="{FF2B5EF4-FFF2-40B4-BE49-F238E27FC236}">
                <a16:creationId xmlns:a16="http://schemas.microsoft.com/office/drawing/2014/main" id="{6DE50C59-FDA7-460D-89DC-9C71562DAF11}"/>
              </a:ext>
            </a:extLst>
          </p:cNvPr>
          <p:cNvCxnSpPr>
            <a:cxnSpLocks noChangeShapeType="1"/>
          </p:cNvCxnSpPr>
          <p:nvPr/>
        </p:nvCxnSpPr>
        <p:spPr bwMode="auto">
          <a:xfrm>
            <a:off x="8495740" y="4587975"/>
            <a:ext cx="509598" cy="3324"/>
          </a:xfrm>
          <a:prstGeom prst="line">
            <a:avLst/>
          </a:prstGeom>
          <a:noFill/>
          <a:ln w="19050" algn="ctr">
            <a:solidFill>
              <a:schemeClr val="accent5"/>
            </a:solidFill>
            <a:round/>
            <a:headEnd/>
            <a:tailEnd/>
          </a:ln>
          <a:extLst>
            <a:ext uri="{909E8E84-426E-40DD-AFC4-6F175D3DCCD1}">
              <a14:hiddenFill xmlns:a14="http://schemas.microsoft.com/office/drawing/2010/main">
                <a:noFill/>
              </a14:hiddenFill>
            </a:ext>
          </a:extLst>
        </p:spPr>
      </p:cxnSp>
      <p:cxnSp>
        <p:nvCxnSpPr>
          <p:cNvPr id="40" name="Gerade Verbindung 42">
            <a:extLst>
              <a:ext uri="{FF2B5EF4-FFF2-40B4-BE49-F238E27FC236}">
                <a16:creationId xmlns:a16="http://schemas.microsoft.com/office/drawing/2014/main" id="{A267345F-604C-401B-BAEC-650CC371BAB1}"/>
              </a:ext>
            </a:extLst>
          </p:cNvPr>
          <p:cNvCxnSpPr>
            <a:cxnSpLocks noChangeShapeType="1"/>
          </p:cNvCxnSpPr>
          <p:nvPr/>
        </p:nvCxnSpPr>
        <p:spPr bwMode="auto">
          <a:xfrm>
            <a:off x="8983786" y="4255620"/>
            <a:ext cx="0" cy="335679"/>
          </a:xfrm>
          <a:prstGeom prst="line">
            <a:avLst/>
          </a:prstGeom>
          <a:noFill/>
          <a:ln w="19050" algn="ctr">
            <a:solidFill>
              <a:schemeClr val="accent5"/>
            </a:solidFill>
            <a:round/>
            <a:headEnd/>
            <a:tailEnd/>
          </a:ln>
          <a:extLst>
            <a:ext uri="{909E8E84-426E-40DD-AFC4-6F175D3DCCD1}">
              <a14:hiddenFill xmlns:a14="http://schemas.microsoft.com/office/drawing/2010/main">
                <a:noFill/>
              </a14:hiddenFill>
            </a:ext>
          </a:extLst>
        </p:spPr>
      </p:cxnSp>
      <p:sp>
        <p:nvSpPr>
          <p:cNvPr id="41" name="Rechteck 40">
            <a:extLst>
              <a:ext uri="{FF2B5EF4-FFF2-40B4-BE49-F238E27FC236}">
                <a16:creationId xmlns:a16="http://schemas.microsoft.com/office/drawing/2014/main" id="{BEECABCF-DB1F-48A0-A668-392955D1998E}"/>
              </a:ext>
            </a:extLst>
          </p:cNvPr>
          <p:cNvSpPr>
            <a:spLocks noChangeArrowheads="1"/>
          </p:cNvSpPr>
          <p:nvPr/>
        </p:nvSpPr>
        <p:spPr bwMode="auto">
          <a:xfrm>
            <a:off x="9631673" y="3152199"/>
            <a:ext cx="1737573" cy="1113391"/>
          </a:xfrm>
          <a:prstGeom prst="rect">
            <a:avLst/>
          </a:prstGeom>
          <a:solidFill>
            <a:schemeClr val="accent6"/>
          </a:solidFill>
          <a:ln>
            <a:noFill/>
          </a:ln>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Lebenslange </a:t>
            </a:r>
            <a:b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b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Altersrente</a:t>
            </a:r>
          </a:p>
        </p:txBody>
      </p:sp>
      <p:cxnSp>
        <p:nvCxnSpPr>
          <p:cNvPr id="42" name="Gerade Verbindung 42">
            <a:extLst>
              <a:ext uri="{FF2B5EF4-FFF2-40B4-BE49-F238E27FC236}">
                <a16:creationId xmlns:a16="http://schemas.microsoft.com/office/drawing/2014/main" id="{53FC48E8-A10D-41DB-981F-F4B2F4BDFBB6}"/>
              </a:ext>
            </a:extLst>
          </p:cNvPr>
          <p:cNvCxnSpPr>
            <a:cxnSpLocks noChangeShapeType="1"/>
          </p:cNvCxnSpPr>
          <p:nvPr/>
        </p:nvCxnSpPr>
        <p:spPr bwMode="auto">
          <a:xfrm>
            <a:off x="4176382" y="4255620"/>
            <a:ext cx="0" cy="335679"/>
          </a:xfrm>
          <a:prstGeom prst="line">
            <a:avLst/>
          </a:prstGeom>
          <a:noFill/>
          <a:ln w="19050" algn="ctr">
            <a:solidFill>
              <a:schemeClr val="accent5"/>
            </a:solidFill>
            <a:round/>
            <a:headEnd/>
            <a:tailEnd/>
          </a:ln>
          <a:extLst>
            <a:ext uri="{909E8E84-426E-40DD-AFC4-6F175D3DCCD1}">
              <a14:hiddenFill xmlns:a14="http://schemas.microsoft.com/office/drawing/2010/main">
                <a:noFill/>
              </a14:hiddenFill>
            </a:ext>
          </a:extLst>
        </p:spPr>
      </p:cxnSp>
      <p:sp>
        <p:nvSpPr>
          <p:cNvPr id="44" name="Textfeld 5">
            <a:extLst>
              <a:ext uri="{FF2B5EF4-FFF2-40B4-BE49-F238E27FC236}">
                <a16:creationId xmlns:a16="http://schemas.microsoft.com/office/drawing/2014/main" id="{E0EE8A50-6DEC-450B-B9B8-126EEDB7AF4B}"/>
              </a:ext>
            </a:extLst>
          </p:cNvPr>
          <p:cNvSpPr txBox="1">
            <a:spLocks noChangeArrowheads="1"/>
          </p:cNvSpPr>
          <p:nvPr/>
        </p:nvSpPr>
        <p:spPr bwMode="auto">
          <a:xfrm>
            <a:off x="4569920" y="4414129"/>
            <a:ext cx="4021063" cy="1210955"/>
          </a:xfrm>
          <a:prstGeom prst="rect">
            <a:avLst/>
          </a:prstGeom>
          <a:solidFill>
            <a:srgbClr val="FFFFFF"/>
          </a:solidFill>
          <a:ln w="19050">
            <a:solidFill>
              <a:schemeClr val="accent5"/>
            </a:solidFill>
            <a:miter lim="800000"/>
            <a:headEnd/>
            <a:tailEnd/>
          </a:ln>
        </p:spPr>
        <p:txBody>
          <a:bodyPr wrap="square" tIns="108000" bIns="108000" anchor="ctr">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1218682" eaLnBrk="1" fontAlgn="base" latinLnBrk="0" hangingPunct="1">
              <a:lnSpc>
                <a:spcPct val="100000"/>
              </a:lnSpc>
              <a:spcBef>
                <a:spcPts val="600"/>
              </a:spcBef>
              <a:spcAft>
                <a:spcPts val="0"/>
              </a:spcAft>
              <a:buClr>
                <a:srgbClr val="113388"/>
              </a:buClr>
              <a:buSzTx/>
              <a:buFont typeface="Wingdings" pitchFamily="2" charset="2"/>
              <a:buNone/>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cs typeface="Arial" pitchFamily="34" charset="0"/>
              </a:rPr>
              <a:t>Gesamte Beitragszahlung </a:t>
            </a:r>
            <a:br>
              <a:rPr kumimoji="0" lang="de-DE" altLang="de-DE" sz="1400" b="1" i="0" u="none" strike="noStrike" kern="0" cap="none" spc="0" normalizeH="0" baseline="0" noProof="0" dirty="0">
                <a:ln>
                  <a:noFill/>
                </a:ln>
                <a:solidFill>
                  <a:schemeClr val="bg1"/>
                </a:solidFill>
                <a:effectLst/>
                <a:uLnTx/>
                <a:uFillTx/>
                <a:latin typeface="Arial" pitchFamily="34" charset="0"/>
                <a:cs typeface="Arial" pitchFamily="34" charset="0"/>
              </a:rPr>
            </a:br>
            <a:r>
              <a:rPr kumimoji="0" lang="de-DE" altLang="de-DE" sz="1400" b="1" i="0" u="none" strike="noStrike" kern="0" cap="none" spc="0" normalizeH="0" baseline="0" noProof="0" dirty="0">
                <a:ln>
                  <a:noFill/>
                </a:ln>
                <a:solidFill>
                  <a:schemeClr val="bg1"/>
                </a:solidFill>
                <a:effectLst/>
                <a:uLnTx/>
                <a:uFillTx/>
                <a:latin typeface="Arial" pitchFamily="34" charset="0"/>
                <a:cs typeface="Arial" pitchFamily="34" charset="0"/>
              </a:rPr>
              <a:t>durch Allianz:</a:t>
            </a:r>
          </a:p>
          <a:p>
            <a:pPr marL="0" marR="0" lvl="0" indent="0" algn="ctr" defTabSz="1218682" eaLnBrk="1" fontAlgn="base" latinLnBrk="0" hangingPunct="1">
              <a:lnSpc>
                <a:spcPct val="100000"/>
              </a:lnSpc>
              <a:spcBef>
                <a:spcPts val="600"/>
              </a:spcBef>
              <a:spcAft>
                <a:spcPts val="0"/>
              </a:spcAft>
              <a:buClr>
                <a:srgbClr val="113388"/>
              </a:buClr>
              <a:buSzTx/>
              <a:buFont typeface="Wingdings" pitchFamily="2" charset="2"/>
              <a:buNone/>
              <a:tabLst/>
              <a:defRPr/>
            </a:pP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27 Jahre x 1.128 € p. a. =</a:t>
            </a:r>
            <a:b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br>
            <a:r>
              <a:rPr kumimoji="0" lang="de-DE" altLang="de-DE" sz="1400" b="0" i="0" u="none" strike="noStrike" kern="0" cap="none" spc="0" normalizeH="0" baseline="0" noProof="0" dirty="0">
                <a:ln>
                  <a:noFill/>
                </a:ln>
                <a:solidFill>
                  <a:schemeClr val="bg1"/>
                </a:solidFill>
                <a:effectLst/>
                <a:uLnTx/>
                <a:uFillTx/>
                <a:latin typeface="Arial" pitchFamily="34" charset="0"/>
                <a:cs typeface="Arial" pitchFamily="34" charset="0"/>
              </a:rPr>
              <a:t> </a:t>
            </a:r>
            <a:r>
              <a:rPr kumimoji="0" lang="de-DE" altLang="de-DE" sz="1400" b="1" i="0" u="none" strike="noStrike" kern="0" cap="none" spc="0" normalizeH="0" baseline="0" noProof="0" dirty="0">
                <a:ln>
                  <a:noFill/>
                </a:ln>
                <a:solidFill>
                  <a:schemeClr val="bg1"/>
                </a:solidFill>
                <a:effectLst/>
                <a:uLnTx/>
                <a:uFillTx/>
                <a:latin typeface="Arial" pitchFamily="34" charset="0"/>
                <a:cs typeface="Arial" pitchFamily="34" charset="0"/>
              </a:rPr>
              <a:t>30.456 EUR</a:t>
            </a:r>
          </a:p>
        </p:txBody>
      </p:sp>
      <p:sp>
        <p:nvSpPr>
          <p:cNvPr id="46" name="Line 19">
            <a:extLst>
              <a:ext uri="{FF2B5EF4-FFF2-40B4-BE49-F238E27FC236}">
                <a16:creationId xmlns:a16="http://schemas.microsoft.com/office/drawing/2014/main" id="{0FF3D741-3277-4188-8C06-9CF5607E41B3}"/>
              </a:ext>
            </a:extLst>
          </p:cNvPr>
          <p:cNvSpPr>
            <a:spLocks noChangeAspect="1" noChangeShapeType="1"/>
          </p:cNvSpPr>
          <p:nvPr/>
        </p:nvSpPr>
        <p:spPr bwMode="auto">
          <a:xfrm rot="16200000" flipV="1">
            <a:off x="6089901" y="-2527324"/>
            <a:ext cx="0" cy="11094639"/>
          </a:xfrm>
          <a:prstGeom prst="line">
            <a:avLst/>
          </a:prstGeom>
          <a:noFill/>
          <a:ln w="1270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defTabSz="1218682"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dirty="0">
              <a:ln>
                <a:noFill/>
              </a:ln>
              <a:solidFill>
                <a:schemeClr val="bg1"/>
              </a:solidFill>
              <a:effectLst/>
              <a:uLnTx/>
              <a:uFillTx/>
              <a:cs typeface="Arial" pitchFamily="34" charset="0"/>
            </a:endParaRPr>
          </a:p>
        </p:txBody>
      </p:sp>
      <p:sp>
        <p:nvSpPr>
          <p:cNvPr id="48" name="Rechteck 47">
            <a:extLst>
              <a:ext uri="{FF2B5EF4-FFF2-40B4-BE49-F238E27FC236}">
                <a16:creationId xmlns:a16="http://schemas.microsoft.com/office/drawing/2014/main" id="{93ABA481-698B-4E92-9484-B8A4AC4EE345}"/>
              </a:ext>
            </a:extLst>
          </p:cNvPr>
          <p:cNvSpPr/>
          <p:nvPr/>
        </p:nvSpPr>
        <p:spPr>
          <a:xfrm>
            <a:off x="1434397" y="2697818"/>
            <a:ext cx="1915076" cy="322178"/>
          </a:xfrm>
          <a:prstGeom prst="rect">
            <a:avLst/>
          </a:prstGeom>
        </p:spPr>
        <p:txBody>
          <a:bodyPr wrap="square">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cs typeface="Arial" pitchFamily="34" charset="0"/>
              </a:rPr>
              <a:t>Erwerbsleben</a:t>
            </a:r>
            <a:endParaRPr kumimoji="0" lang="de-DE" sz="1400" b="0" i="0" u="none" strike="noStrike" kern="0" cap="none" spc="0" normalizeH="0" baseline="0" noProof="0" dirty="0">
              <a:ln>
                <a:noFill/>
              </a:ln>
              <a:solidFill>
                <a:schemeClr val="bg1"/>
              </a:solidFill>
              <a:effectLst/>
              <a:uLnTx/>
              <a:uFillTx/>
            </a:endParaRPr>
          </a:p>
        </p:txBody>
      </p:sp>
      <p:sp>
        <p:nvSpPr>
          <p:cNvPr id="49" name="Rechteck 48">
            <a:extLst>
              <a:ext uri="{FF2B5EF4-FFF2-40B4-BE49-F238E27FC236}">
                <a16:creationId xmlns:a16="http://schemas.microsoft.com/office/drawing/2014/main" id="{D2BC4E48-B8BE-4157-AE13-7C4DEB9E1A8E}"/>
              </a:ext>
            </a:extLst>
          </p:cNvPr>
          <p:cNvSpPr/>
          <p:nvPr/>
        </p:nvSpPr>
        <p:spPr>
          <a:xfrm>
            <a:off x="5529146" y="2683997"/>
            <a:ext cx="2410115" cy="322178"/>
          </a:xfrm>
          <a:prstGeom prst="rect">
            <a:avLst/>
          </a:prstGeom>
        </p:spPr>
        <p:txBody>
          <a:bodyPr wrap="none">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cs typeface="Arial" pitchFamily="34" charset="0"/>
              </a:rPr>
              <a:t>Berufsunfähigkeit</a:t>
            </a:r>
            <a:endParaRPr kumimoji="0" lang="de-DE" sz="1400" b="0" i="0" u="none" strike="noStrike" kern="0" cap="none" spc="0" normalizeH="0" baseline="0" noProof="0" dirty="0">
              <a:ln>
                <a:noFill/>
              </a:ln>
              <a:solidFill>
                <a:schemeClr val="bg1"/>
              </a:solidFill>
              <a:effectLst/>
              <a:uLnTx/>
              <a:uFillTx/>
            </a:endParaRPr>
          </a:p>
        </p:txBody>
      </p:sp>
      <p:sp>
        <p:nvSpPr>
          <p:cNvPr id="50" name="Rechteck 49">
            <a:extLst>
              <a:ext uri="{FF2B5EF4-FFF2-40B4-BE49-F238E27FC236}">
                <a16:creationId xmlns:a16="http://schemas.microsoft.com/office/drawing/2014/main" id="{5C733887-7802-4B2B-A1CE-023BE11A2B6B}"/>
              </a:ext>
            </a:extLst>
          </p:cNvPr>
          <p:cNvSpPr/>
          <p:nvPr/>
        </p:nvSpPr>
        <p:spPr>
          <a:xfrm>
            <a:off x="9989316" y="2704712"/>
            <a:ext cx="1723259" cy="322178"/>
          </a:xfrm>
          <a:prstGeom prst="rect">
            <a:avLst/>
          </a:prstGeom>
        </p:spPr>
        <p:txBody>
          <a:bodyPr wrap="none">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cs typeface="Arial" pitchFamily="34" charset="0"/>
              </a:rPr>
              <a:t>Rentenalter </a:t>
            </a:r>
            <a:endParaRPr kumimoji="0" lang="de-DE" sz="1400" b="0" i="0" u="none" strike="noStrike" kern="0" cap="none" spc="0" normalizeH="0" baseline="0" noProof="0" dirty="0">
              <a:ln>
                <a:noFill/>
              </a:ln>
              <a:solidFill>
                <a:schemeClr val="bg1"/>
              </a:solidFill>
              <a:effectLst/>
              <a:uLnTx/>
              <a:uFillTx/>
            </a:endParaRPr>
          </a:p>
        </p:txBody>
      </p:sp>
      <p:sp>
        <p:nvSpPr>
          <p:cNvPr id="51" name="Rechteck 50">
            <a:extLst>
              <a:ext uri="{FF2B5EF4-FFF2-40B4-BE49-F238E27FC236}">
                <a16:creationId xmlns:a16="http://schemas.microsoft.com/office/drawing/2014/main" id="{B99E9420-62FE-4BCA-B0AC-41305E814BC7}"/>
              </a:ext>
            </a:extLst>
          </p:cNvPr>
          <p:cNvSpPr/>
          <p:nvPr/>
        </p:nvSpPr>
        <p:spPr>
          <a:xfrm>
            <a:off x="371475" y="5683340"/>
            <a:ext cx="11233150" cy="458636"/>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r>
              <a:rPr lang="de-DE" sz="1600" b="1" dirty="0">
                <a:solidFill>
                  <a:schemeClr val="accent4"/>
                </a:solidFill>
                <a:ea typeface="MS PGothic" charset="0"/>
              </a:rPr>
              <a:t>Rentenretter (B-Baustein) zur </a:t>
            </a:r>
            <a:r>
              <a:rPr lang="de-DE" sz="1600" b="1" dirty="0" err="1">
                <a:solidFill>
                  <a:schemeClr val="accent4"/>
                </a:solidFill>
                <a:ea typeface="MS PGothic" charset="0"/>
              </a:rPr>
              <a:t>bAV</a:t>
            </a:r>
            <a:r>
              <a:rPr lang="de-DE" sz="1600" b="1" dirty="0">
                <a:solidFill>
                  <a:schemeClr val="accent4"/>
                </a:solidFill>
                <a:ea typeface="MS PGothic" charset="0"/>
              </a:rPr>
              <a:t> – damit zur Berufsunfähigkeit nicht auch noch die Sorge ums Alter kommt.</a:t>
            </a:r>
          </a:p>
        </p:txBody>
      </p:sp>
      <p:grpSp>
        <p:nvGrpSpPr>
          <p:cNvPr id="59" name="Gruppieren 58">
            <a:extLst>
              <a:ext uri="{FF2B5EF4-FFF2-40B4-BE49-F238E27FC236}">
                <a16:creationId xmlns:a16="http://schemas.microsoft.com/office/drawing/2014/main" id="{4F7DBB11-FE2C-4C3A-BFEB-F6F29623446E}"/>
              </a:ext>
            </a:extLst>
          </p:cNvPr>
          <p:cNvGrpSpPr>
            <a:grpSpLocks noChangeAspect="1"/>
          </p:cNvGrpSpPr>
          <p:nvPr/>
        </p:nvGrpSpPr>
        <p:grpSpPr>
          <a:xfrm rot="5400000">
            <a:off x="3354459" y="3512166"/>
            <a:ext cx="899344" cy="369232"/>
            <a:chOff x="8617260" y="686292"/>
            <a:chExt cx="1977774" cy="823669"/>
          </a:xfrm>
        </p:grpSpPr>
        <p:cxnSp>
          <p:nvCxnSpPr>
            <p:cNvPr id="60" name="Gerader Verbinder 59">
              <a:extLst>
                <a:ext uri="{FF2B5EF4-FFF2-40B4-BE49-F238E27FC236}">
                  <a16:creationId xmlns:a16="http://schemas.microsoft.com/office/drawing/2014/main" id="{816D3455-BC5E-42B1-B9A3-042BD6788EF1}"/>
                </a:ext>
              </a:extLst>
            </p:cNvPr>
            <p:cNvCxnSpPr>
              <a:cxnSpLocks/>
            </p:cNvCxnSpPr>
            <p:nvPr/>
          </p:nvCxnSpPr>
          <p:spPr>
            <a:xfrm flipV="1">
              <a:off x="8617260" y="686294"/>
              <a:ext cx="993061" cy="82366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64AA2132-DB3A-4D4B-83D5-2E1155E1C3EF}"/>
                </a:ext>
              </a:extLst>
            </p:cNvPr>
            <p:cNvCxnSpPr>
              <a:cxnSpLocks/>
            </p:cNvCxnSpPr>
            <p:nvPr/>
          </p:nvCxnSpPr>
          <p:spPr>
            <a:xfrm>
              <a:off x="9601980" y="686292"/>
              <a:ext cx="993054" cy="8236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2" name="Gruppieren 61">
            <a:extLst>
              <a:ext uri="{FF2B5EF4-FFF2-40B4-BE49-F238E27FC236}">
                <a16:creationId xmlns:a16="http://schemas.microsoft.com/office/drawing/2014/main" id="{E5AD6C7B-B38B-4DAE-9FC1-DCCB1B66B386}"/>
              </a:ext>
            </a:extLst>
          </p:cNvPr>
          <p:cNvGrpSpPr>
            <a:grpSpLocks noChangeAspect="1"/>
          </p:cNvGrpSpPr>
          <p:nvPr/>
        </p:nvGrpSpPr>
        <p:grpSpPr>
          <a:xfrm rot="5400000">
            <a:off x="8828767" y="3510271"/>
            <a:ext cx="899344" cy="369232"/>
            <a:chOff x="8617260" y="686292"/>
            <a:chExt cx="1977774" cy="823669"/>
          </a:xfrm>
        </p:grpSpPr>
        <p:cxnSp>
          <p:nvCxnSpPr>
            <p:cNvPr id="63" name="Gerader Verbinder 62">
              <a:extLst>
                <a:ext uri="{FF2B5EF4-FFF2-40B4-BE49-F238E27FC236}">
                  <a16:creationId xmlns:a16="http://schemas.microsoft.com/office/drawing/2014/main" id="{E0E36E62-686F-4403-9D6A-59EC58955CF7}"/>
                </a:ext>
              </a:extLst>
            </p:cNvPr>
            <p:cNvCxnSpPr>
              <a:cxnSpLocks/>
            </p:cNvCxnSpPr>
            <p:nvPr/>
          </p:nvCxnSpPr>
          <p:spPr>
            <a:xfrm flipV="1">
              <a:off x="8617260" y="686294"/>
              <a:ext cx="993061" cy="823666"/>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49922218-27A2-46CD-825F-9ABAF13C6B45}"/>
                </a:ext>
              </a:extLst>
            </p:cNvPr>
            <p:cNvCxnSpPr>
              <a:cxnSpLocks/>
            </p:cNvCxnSpPr>
            <p:nvPr/>
          </p:nvCxnSpPr>
          <p:spPr>
            <a:xfrm>
              <a:off x="9601980" y="686292"/>
              <a:ext cx="993054" cy="82366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9109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7EE2C-43F0-469D-844A-1276D55CAD6B}"/>
              </a:ext>
            </a:extLst>
          </p:cNvPr>
          <p:cNvSpPr>
            <a:spLocks noGrp="1"/>
          </p:cNvSpPr>
          <p:nvPr>
            <p:ph type="title"/>
          </p:nvPr>
        </p:nvSpPr>
        <p:spPr/>
        <p:txBody>
          <a:bodyPr/>
          <a:lstStyle/>
          <a:p>
            <a:r>
              <a:rPr lang="de-DE" dirty="0"/>
              <a:t>Berufsunfähigkeitsvorsorge:</a:t>
            </a:r>
            <a:br>
              <a:rPr lang="de-DE" dirty="0"/>
            </a:br>
            <a:r>
              <a:rPr lang="de-DE" dirty="0"/>
              <a:t>Absicherung über die bAV</a:t>
            </a:r>
            <a:r>
              <a:rPr lang="de-DE" baseline="30000" dirty="0"/>
              <a:t>1</a:t>
            </a:r>
            <a:r>
              <a:rPr lang="de-DE" dirty="0"/>
              <a:t> lohnt sich (1/2)</a:t>
            </a:r>
            <a:endParaRPr lang="en-GB" dirty="0"/>
          </a:p>
        </p:txBody>
      </p:sp>
      <p:sp>
        <p:nvSpPr>
          <p:cNvPr id="3" name="Foliennummernplatzhalter 2">
            <a:extLst>
              <a:ext uri="{FF2B5EF4-FFF2-40B4-BE49-F238E27FC236}">
                <a16:creationId xmlns:a16="http://schemas.microsoft.com/office/drawing/2014/main" id="{AD2937EF-41E8-48F4-A481-7D572EE099B3}"/>
              </a:ext>
            </a:extLst>
          </p:cNvPr>
          <p:cNvSpPr>
            <a:spLocks noGrp="1"/>
          </p:cNvSpPr>
          <p:nvPr>
            <p:ph type="sldNum" sz="quarter" idx="11"/>
          </p:nvPr>
        </p:nvSpPr>
        <p:spPr/>
        <p:txBody>
          <a:bodyPr/>
          <a:lstStyle/>
          <a:p>
            <a:fld id="{56C449F3-BD9D-48DC-BFF1-0F66671DA7C6}" type="slidenum">
              <a:rPr lang="de-DE" smtClean="0"/>
              <a:pPr/>
              <a:t>49</a:t>
            </a:fld>
            <a:endParaRPr lang="de-DE" dirty="0"/>
          </a:p>
        </p:txBody>
      </p:sp>
      <p:sp>
        <p:nvSpPr>
          <p:cNvPr id="4" name="Textplatzhalter 3">
            <a:extLst>
              <a:ext uri="{FF2B5EF4-FFF2-40B4-BE49-F238E27FC236}">
                <a16:creationId xmlns:a16="http://schemas.microsoft.com/office/drawing/2014/main" id="{24F5F4BE-579F-43F1-A5B7-FA6268D6F65C}"/>
              </a:ext>
            </a:extLst>
          </p:cNvPr>
          <p:cNvSpPr>
            <a:spLocks noGrp="1"/>
          </p:cNvSpPr>
          <p:nvPr>
            <p:ph type="body" sz="quarter" idx="12"/>
          </p:nvPr>
        </p:nvSpPr>
        <p:spPr/>
        <p:txBody>
          <a:bodyPr/>
          <a:lstStyle/>
          <a:p>
            <a:r>
              <a:rPr lang="de-DE" dirty="0"/>
              <a:t>Betriebliche Altersversorgung | Lösungen für spezielle Zielgruppen </a:t>
            </a:r>
          </a:p>
          <a:p>
            <a:endParaRPr lang="en-GB" dirty="0"/>
          </a:p>
        </p:txBody>
      </p:sp>
      <p:sp>
        <p:nvSpPr>
          <p:cNvPr id="10" name="Inhaltsplatzhalter 1">
            <a:extLst>
              <a:ext uri="{FF2B5EF4-FFF2-40B4-BE49-F238E27FC236}">
                <a16:creationId xmlns:a16="http://schemas.microsoft.com/office/drawing/2014/main" id="{D9A4E5D0-AF2C-445B-833C-6B3BA3BAEDBC}"/>
              </a:ext>
            </a:extLst>
          </p:cNvPr>
          <p:cNvSpPr txBox="1">
            <a:spLocks/>
          </p:cNvSpPr>
          <p:nvPr/>
        </p:nvSpPr>
        <p:spPr>
          <a:xfrm>
            <a:off x="489891" y="2021107"/>
            <a:ext cx="7621588" cy="368113"/>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400" b="1" i="0" u="none" strike="noStrike" kern="1200" cap="none" spc="0" normalizeH="0" baseline="0" noProof="0" dirty="0">
                <a:ln>
                  <a:noFill/>
                </a:ln>
                <a:solidFill>
                  <a:srgbClr val="003781"/>
                </a:solidFill>
                <a:effectLst/>
                <a:uLnTx/>
                <a:uFillTx/>
                <a:latin typeface="Arial"/>
                <a:ea typeface="+mn-ea"/>
                <a:cs typeface="+mn-cs"/>
              </a:rPr>
              <a:t>Vergleich der Berufsunfähigkeitsvorsorge über einen Privatvertrag und über die </a:t>
            </a:r>
            <a:r>
              <a:rPr kumimoji="0" lang="de-DE" sz="1400" b="1" i="0" u="none" strike="noStrike" kern="1200" cap="none" spc="0" normalizeH="0" baseline="0" noProof="0" dirty="0" err="1">
                <a:ln>
                  <a:noFill/>
                </a:ln>
                <a:solidFill>
                  <a:srgbClr val="003781"/>
                </a:solidFill>
                <a:effectLst/>
                <a:uLnTx/>
                <a:uFillTx/>
                <a:latin typeface="Arial"/>
                <a:ea typeface="+mn-ea"/>
                <a:cs typeface="+mn-cs"/>
              </a:rPr>
              <a:t>bAV</a:t>
            </a:r>
            <a:r>
              <a:rPr kumimoji="0" lang="de-DE" sz="1400" b="1" i="0" u="none" strike="noStrike" kern="1200" cap="none" spc="0" normalizeH="0" baseline="0" noProof="0" dirty="0">
                <a:ln>
                  <a:noFill/>
                </a:ln>
                <a:solidFill>
                  <a:srgbClr val="003781"/>
                </a:solidFill>
                <a:effectLst/>
                <a:uLnTx/>
                <a:uFillTx/>
                <a:latin typeface="Arial"/>
                <a:ea typeface="+mn-ea"/>
                <a:cs typeface="+mn-cs"/>
              </a:rPr>
              <a:t>:</a:t>
            </a:r>
          </a:p>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endParaRPr kumimoji="0" lang="de-DE"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Fußzeilenplatzhalter 5">
            <a:extLst>
              <a:ext uri="{FF2B5EF4-FFF2-40B4-BE49-F238E27FC236}">
                <a16:creationId xmlns:a16="http://schemas.microsoft.com/office/drawing/2014/main" id="{AC0FDACE-FD77-4C44-A662-FC241AB89586}"/>
              </a:ext>
            </a:extLst>
          </p:cNvPr>
          <p:cNvSpPr txBox="1">
            <a:spLocks/>
          </p:cNvSpPr>
          <p:nvPr/>
        </p:nvSpPr>
        <p:spPr>
          <a:xfrm>
            <a:off x="487693" y="5910217"/>
            <a:ext cx="8274760" cy="63481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438"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a:t>
            </a:r>
            <a:r>
              <a:rPr kumimoji="0" 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Nach § 3 Nr. 63 EStG.</a:t>
            </a:r>
            <a:r>
              <a:rPr kumimoji="0" lang="de-DE" sz="800" b="0" i="0" u="none" strike="noStrike" kern="1200" cap="none" spc="0" normalizeH="0" baseline="30000" noProof="0" dirty="0">
                <a:ln>
                  <a:noFill/>
                </a:ln>
                <a:solidFill>
                  <a:schemeClr val="bg1"/>
                </a:solidFill>
                <a:effectLst/>
                <a:uLnTx/>
                <a:uFillTx/>
                <a:latin typeface="Arial"/>
                <a:ea typeface="+mn-ea"/>
                <a:cs typeface="+mn-cs"/>
              </a:rPr>
              <a:t> </a:t>
            </a:r>
            <a:endParaRPr kumimoji="0" lang="de-DE" sz="8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1218438"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de-DE" sz="800" b="1" i="0" u="none" strike="noStrike" kern="1200" cap="none" spc="0" normalizeH="0" baseline="0" noProof="0" dirty="0">
                <a:ln>
                  <a:noFill/>
                </a:ln>
                <a:solidFill>
                  <a:schemeClr val="bg1"/>
                </a:solidFill>
                <a:effectLst/>
                <a:uLnTx/>
                <a:uFillTx/>
                <a:latin typeface="Arial"/>
                <a:ea typeface="+mn-ea"/>
                <a:cs typeface="+mn-cs"/>
              </a:rPr>
              <a:t>Tarif: </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SBV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StTBUU</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(U), BG: B4, NR, Eintritts-/Endalter 35/67,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Beg</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01.2022, ZW mtl.,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boLZ</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Überschussverwendung: Überschussrente</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monatlich garantierte BU-Rente 1.250 EUR.</a:t>
            </a:r>
            <a:endParaRPr kumimoji="0" lang="de-DE" sz="800" b="0" i="0" u="none" strike="noStrike" kern="1200" cap="none" spc="0" normalizeH="0" baseline="0" noProof="0" dirty="0">
              <a:ln>
                <a:noFill/>
              </a:ln>
              <a:solidFill>
                <a:schemeClr val="bg1"/>
              </a:solidFill>
              <a:effectLst/>
              <a:uLnTx/>
              <a:uFillTx/>
              <a:latin typeface="Arial"/>
              <a:ea typeface="Arial Unicode MS" pitchFamily="34" charset="-128"/>
            </a:endParaRPr>
          </a:p>
          <a:p>
            <a:pPr marL="0" marR="0" lvl="0" indent="0" algn="l" defTabSz="1218438" rtl="0" eaLnBrk="1" fontAlgn="base"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3</a:t>
            </a:r>
            <a:r>
              <a:rPr kumimoji="0" 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de-DE" sz="800" b="1"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Steuer und Sozialversicherung</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StKl</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I,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KiSt</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8 %, GKV inkl. Zusatzbeitrag von 1,3 %, GPV inkl. Beitragszuschlag für Kinderlose. Die Berechnungen basieren auf den steuer- und sozialversicherungsrechtlichen Regelungen des Jahres 2022. Die Entgeltumwandlung kann zu geringeren Leistungen aus den gesetzlichen Sozialsystemen führen. </a:t>
            </a:r>
            <a:r>
              <a:rPr kumimoji="0" lang="de-DE" sz="800" b="0" i="0" u="none" strike="noStrike" kern="1200" cap="none" spc="0" normalizeH="0" baseline="0" noProof="0" dirty="0">
                <a:ln>
                  <a:noFill/>
                </a:ln>
                <a:solidFill>
                  <a:schemeClr val="bg1"/>
                </a:solidFill>
                <a:effectLst/>
                <a:uLnTx/>
                <a:uFillTx/>
                <a:latin typeface="Arial"/>
                <a:ea typeface="+mn-ea"/>
                <a:cs typeface="+mn-cs"/>
              </a:rPr>
              <a:t>Die Leistungen (inkl. Überschüssen) unterliegen in voller Höhe der Steuerpflicht und beim Arbeitnehmer in der Regel der Beitragspflicht in der gesetzlichen Kranken- und Pflegeversicherung.</a:t>
            </a:r>
          </a:p>
        </p:txBody>
      </p:sp>
      <p:graphicFrame>
        <p:nvGraphicFramePr>
          <p:cNvPr id="12" name="Tabelle 11">
            <a:extLst>
              <a:ext uri="{FF2B5EF4-FFF2-40B4-BE49-F238E27FC236}">
                <a16:creationId xmlns:a16="http://schemas.microsoft.com/office/drawing/2014/main" id="{8DCD6C4F-48FE-4F88-AA39-02E2358B2DDD}"/>
              </a:ext>
            </a:extLst>
          </p:cNvPr>
          <p:cNvGraphicFramePr>
            <a:graphicFrameLocks noGrp="1"/>
          </p:cNvGraphicFramePr>
          <p:nvPr>
            <p:extLst>
              <p:ext uri="{D42A27DB-BD31-4B8C-83A1-F6EECF244321}">
                <p14:modId xmlns:p14="http://schemas.microsoft.com/office/powerpoint/2010/main" val="2624023945"/>
              </p:ext>
            </p:extLst>
          </p:nvPr>
        </p:nvGraphicFramePr>
        <p:xfrm>
          <a:off x="479423" y="2355013"/>
          <a:ext cx="9199151" cy="3368210"/>
        </p:xfrm>
        <a:graphic>
          <a:graphicData uri="http://schemas.openxmlformats.org/drawingml/2006/table">
            <a:tbl>
              <a:tblPr firstRow="1" bandRow="1"/>
              <a:tblGrid>
                <a:gridCol w="3549880">
                  <a:extLst>
                    <a:ext uri="{9D8B030D-6E8A-4147-A177-3AD203B41FA5}">
                      <a16:colId xmlns:a16="http://schemas.microsoft.com/office/drawing/2014/main" val="1227088869"/>
                    </a:ext>
                  </a:extLst>
                </a:gridCol>
                <a:gridCol w="2479033">
                  <a:extLst>
                    <a:ext uri="{9D8B030D-6E8A-4147-A177-3AD203B41FA5}">
                      <a16:colId xmlns:a16="http://schemas.microsoft.com/office/drawing/2014/main" val="4070801321"/>
                    </a:ext>
                  </a:extLst>
                </a:gridCol>
                <a:gridCol w="3170238">
                  <a:extLst>
                    <a:ext uri="{9D8B030D-6E8A-4147-A177-3AD203B41FA5}">
                      <a16:colId xmlns:a16="http://schemas.microsoft.com/office/drawing/2014/main" val="3743810961"/>
                    </a:ext>
                  </a:extLst>
                </a:gridCol>
              </a:tblGrid>
              <a:tr h="685958">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500"/>
                        </a:spcBef>
                        <a:tabLst>
                          <a:tab pos="190500" algn="l"/>
                        </a:tabLst>
                        <a:defRPr sz="1800"/>
                      </a:pPr>
                      <a:r>
                        <a:rPr lang="de-DE" sz="1200" b="1" noProof="0" dirty="0">
                          <a:solidFill>
                            <a:schemeClr val="bg1"/>
                          </a:solidFill>
                        </a:rPr>
                        <a:t>Gehaltsabrechnung</a:t>
                      </a: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500"/>
                        </a:spcBef>
                        <a:tabLst>
                          <a:tab pos="190500" algn="l"/>
                        </a:tabLst>
                        <a:defRPr sz="1800"/>
                      </a:pPr>
                      <a:r>
                        <a:rPr lang="de-DE" sz="1200" b="1" noProof="0" dirty="0">
                          <a:solidFill>
                            <a:schemeClr val="bg1"/>
                          </a:solidFill>
                        </a:rPr>
                        <a:t>BU-Vorsorge</a:t>
                      </a:r>
                      <a:r>
                        <a:rPr lang="de-DE" sz="1200" b="1" i="0" u="none" strike="noStrike" cap="none" spc="0" baseline="0" noProof="0" dirty="0">
                          <a:ln>
                            <a:noFill/>
                          </a:ln>
                          <a:solidFill>
                            <a:schemeClr val="bg1"/>
                          </a:solidFill>
                          <a:uFillTx/>
                          <a:latin typeface="+mn-lt"/>
                          <a:ea typeface="+mn-ea"/>
                          <a:cs typeface="+mn-cs"/>
                          <a:sym typeface="Arial"/>
                        </a:rPr>
                        <a:t> </a:t>
                      </a:r>
                      <a:r>
                        <a:rPr lang="de-DE" sz="1200" b="1" noProof="0" dirty="0">
                          <a:solidFill>
                            <a:schemeClr val="bg1"/>
                          </a:solidFill>
                        </a:rPr>
                        <a:t>über Privatvertrag</a:t>
                      </a:r>
                    </a:p>
                  </a:txBody>
                  <a:tcPr marL="71979" marR="71979" marT="71979" marB="7197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ctr">
                        <a:spcBef>
                          <a:spcPts val="500"/>
                        </a:spcBef>
                        <a:tabLst>
                          <a:tab pos="190500" algn="l"/>
                        </a:tabLst>
                        <a:defRPr sz="1800"/>
                      </a:pPr>
                      <a:r>
                        <a:rPr lang="de-DE" sz="1200" b="1" noProof="0" dirty="0">
                          <a:solidFill>
                            <a:schemeClr val="bg1"/>
                          </a:solidFill>
                        </a:rPr>
                        <a:t>BU-Vorsorge über Direktversicherung </a:t>
                      </a:r>
                      <a:br>
                        <a:rPr lang="de-DE" sz="1200" b="1" noProof="0" dirty="0">
                          <a:solidFill>
                            <a:schemeClr val="bg1"/>
                          </a:solidFill>
                        </a:rPr>
                      </a:br>
                      <a:r>
                        <a:rPr lang="de-DE" sz="1200" b="1" noProof="0" dirty="0">
                          <a:solidFill>
                            <a:schemeClr val="bg1"/>
                          </a:solidFill>
                        </a:rPr>
                        <a:t>(§ 3 Nr. 63 EStG)</a:t>
                      </a:r>
                    </a:p>
                  </a:txBody>
                  <a:tcPr marL="71979" marR="71979" marT="71979" marB="71979"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18634"/>
                  </a:ext>
                </a:extLst>
              </a:tr>
              <a:tr h="370532">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de-DE" sz="1200" b="1" noProof="0" dirty="0">
                          <a:solidFill>
                            <a:schemeClr val="bg1"/>
                          </a:solidFill>
                        </a:rPr>
                        <a:t>Monatliches Brutto</a:t>
                      </a: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spc="0" normalizeH="0" baseline="0" dirty="0">
                          <a:ln>
                            <a:noFill/>
                          </a:ln>
                          <a:solidFill>
                            <a:schemeClr val="bg1"/>
                          </a:solidFill>
                          <a:effectLst/>
                          <a:uFillTx/>
                          <a:latin typeface="Arial" pitchFamily="34" charset="0"/>
                          <a:ea typeface="ＭＳ Ｐゴシック" pitchFamily="34" charset="-128"/>
                          <a:cs typeface="+mn-cs"/>
                          <a:sym typeface="Arial"/>
                        </a:rPr>
                        <a:t>3.500 €</a:t>
                      </a:r>
                    </a:p>
                  </a:txBody>
                  <a:tcPr marL="90000" marR="90000" marT="71979" marB="7197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ea typeface="ＭＳ Ｐゴシック" pitchFamily="34" charset="-128"/>
                        </a:rPr>
                        <a:t>3.500 €</a:t>
                      </a:r>
                    </a:p>
                  </a:txBody>
                  <a:tcPr marL="90000" marR="90000" marT="71979" marB="71979"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71740240"/>
                  </a:ext>
                </a:extLst>
              </a:tr>
              <a:tr h="598865">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Mtl. Beitrag zur bAV (Entgeltumwandlung)</a:t>
                      </a:r>
                      <a:r>
                        <a:rPr lang="de-DE" sz="1200" baseline="30000" dirty="0">
                          <a:solidFill>
                            <a:schemeClr val="bg1"/>
                          </a:solidFill>
                        </a:rPr>
                        <a:t> </a:t>
                      </a:r>
                      <a:endParaRPr lang="de-DE" sz="1200" noProof="0" dirty="0">
                        <a:solidFill>
                          <a:schemeClr val="bg1"/>
                        </a:solidFill>
                      </a:endParaRPr>
                    </a:p>
                    <a:p>
                      <a:pPr algn="l">
                        <a:spcBef>
                          <a:spcPts val="400"/>
                        </a:spcBef>
                        <a:defRPr sz="1800"/>
                      </a:pPr>
                      <a:r>
                        <a:rPr lang="de-DE" sz="1200" noProof="0" dirty="0">
                          <a:solidFill>
                            <a:schemeClr val="bg1"/>
                          </a:solidFill>
                        </a:rPr>
                        <a:t>Mtl. gesetzlicher AG-Zuschuss</a:t>
                      </a:r>
                      <a:r>
                        <a:rPr lang="de-DE" sz="1200" baseline="0" noProof="0" dirty="0">
                          <a:solidFill>
                            <a:schemeClr val="bg1"/>
                          </a:solidFill>
                        </a:rPr>
                        <a:t> </a:t>
                      </a:r>
                      <a:endParaRPr lang="de-DE" sz="1200" noProof="0" dirty="0">
                        <a:solidFill>
                          <a:schemeClr val="bg1"/>
                        </a:solidFill>
                      </a:endParaRP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a:t>
                      </a:r>
                      <a:endParaRPr kumimoji="0" lang="de-DE" altLang="de-DE" sz="1200" b="0" i="0" u="none" strike="noStrike" cap="none" spc="0" normalizeH="0" baseline="0" dirty="0">
                        <a:ln>
                          <a:noFill/>
                        </a:ln>
                        <a:solidFill>
                          <a:schemeClr val="bg1"/>
                        </a:solidFill>
                        <a:effectLst/>
                        <a:uFillTx/>
                        <a:latin typeface="Arial" pitchFamily="34" charset="0"/>
                        <a:ea typeface="ＭＳ Ｐゴシック" pitchFamily="34" charset="-128"/>
                        <a:cs typeface="+mn-cs"/>
                        <a:sym typeface="Arial"/>
                      </a:endParaRPr>
                    </a:p>
                  </a:txBody>
                  <a:tcPr marL="90000" marR="90000" marT="71979" marB="7197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   77 €</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+ 12 € </a:t>
                      </a:r>
                    </a:p>
                  </a:txBody>
                  <a:tcPr marL="90000" marR="90000" marT="71979" marB="71979"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621543"/>
                  </a:ext>
                </a:extLst>
              </a:tr>
              <a:tr h="577859">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Steuer-/abgabenpflichtiges Gehalt</a:t>
                      </a:r>
                      <a:br>
                        <a:rPr lang="de-DE" sz="1200" noProof="0" dirty="0">
                          <a:solidFill>
                            <a:schemeClr val="bg1"/>
                          </a:solidFill>
                        </a:rPr>
                      </a:br>
                      <a:r>
                        <a:rPr lang="de-DE" sz="1200" noProof="0" dirty="0">
                          <a:solidFill>
                            <a:schemeClr val="bg1"/>
                          </a:solidFill>
                        </a:rPr>
                        <a:t>Steuer und Sozialversicherung</a:t>
                      </a:r>
                      <a:r>
                        <a:rPr lang="de-DE" sz="1200" baseline="30000" noProof="0" dirty="0">
                          <a:solidFill>
                            <a:schemeClr val="bg1"/>
                          </a:solidFill>
                        </a:rPr>
                        <a:t>3</a:t>
                      </a: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spc="0" normalizeH="0" baseline="0" dirty="0">
                          <a:ln>
                            <a:noFill/>
                          </a:ln>
                          <a:solidFill>
                            <a:schemeClr val="bg1"/>
                          </a:solidFill>
                          <a:effectLst/>
                          <a:uFillTx/>
                          <a:latin typeface="Arial" pitchFamily="34" charset="0"/>
                          <a:ea typeface="ＭＳ Ｐゴシック" pitchFamily="34" charset="-128"/>
                          <a:cs typeface="+mn-cs"/>
                          <a:sym typeface="Arial"/>
                        </a:rPr>
                        <a:t>3.500 €</a:t>
                      </a:r>
                      <a:br>
                        <a:rPr kumimoji="0" lang="de-DE" altLang="de-DE" sz="1200" b="0" i="0" u="none" strike="noStrike" cap="none" spc="0" normalizeH="0" baseline="0" dirty="0">
                          <a:ln>
                            <a:noFill/>
                          </a:ln>
                          <a:solidFill>
                            <a:schemeClr val="bg1"/>
                          </a:solidFill>
                          <a:effectLst/>
                          <a:uFillTx/>
                          <a:latin typeface="Arial" pitchFamily="34" charset="0"/>
                          <a:ea typeface="ＭＳ Ｐゴシック" pitchFamily="34" charset="-128"/>
                          <a:cs typeface="+mn-cs"/>
                          <a:sym typeface="Arial"/>
                        </a:rPr>
                      </a:br>
                      <a:r>
                        <a:rPr kumimoji="0" lang="de-DE" altLang="de-DE" sz="1200" b="0" i="0" u="none" strike="noStrike" cap="none" spc="0" normalizeH="0" baseline="0" dirty="0">
                          <a:ln>
                            <a:noFill/>
                          </a:ln>
                          <a:solidFill>
                            <a:schemeClr val="bg1"/>
                          </a:solidFill>
                          <a:effectLst/>
                          <a:uFillTx/>
                          <a:latin typeface="Arial" pitchFamily="34" charset="0"/>
                          <a:ea typeface="ＭＳ Ｐゴシック" pitchFamily="34" charset="-128"/>
                          <a:cs typeface="+mn-cs"/>
                          <a:sym typeface="Arial"/>
                        </a:rPr>
                        <a:t>- 1.261 €</a:t>
                      </a:r>
                    </a:p>
                  </a:txBody>
                  <a:tcPr marL="90000" marR="90000" marT="71979" marB="7197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3.423 €</a:t>
                      </a:r>
                      <a:b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b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- 1.224 €</a:t>
                      </a:r>
                    </a:p>
                  </a:txBody>
                  <a:tcPr marL="90000" marR="90000" marT="71979" marB="71979"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330381"/>
                  </a:ext>
                </a:extLst>
              </a:tr>
              <a:tr h="370532">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de-DE" sz="1200" b="1" noProof="0" dirty="0">
                          <a:solidFill>
                            <a:schemeClr val="bg1"/>
                          </a:solidFill>
                        </a:rPr>
                        <a:t>Monatliches Netto</a:t>
                      </a:r>
                    </a:p>
                  </a:txBody>
                  <a:tcPr marL="71979" marR="71979" marT="71979" marB="719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spc="0" normalizeH="0" baseline="0" dirty="0">
                          <a:ln>
                            <a:noFill/>
                          </a:ln>
                          <a:solidFill>
                            <a:schemeClr val="bg1"/>
                          </a:solidFill>
                          <a:effectLst/>
                          <a:uFillTx/>
                          <a:latin typeface="Arial" pitchFamily="34" charset="0"/>
                          <a:ea typeface="ＭＳ Ｐゴシック" pitchFamily="34" charset="-128"/>
                          <a:cs typeface="+mn-cs"/>
                          <a:sym typeface="Arial"/>
                        </a:rPr>
                        <a:t>2.239 €</a:t>
                      </a:r>
                      <a:endParaRPr kumimoji="0" lang="de-DE" altLang="de-DE" sz="1200" b="1" i="0" u="none" strike="noStrike" cap="none" spc="0" normalizeH="0" baseline="30000" dirty="0">
                        <a:ln>
                          <a:noFill/>
                        </a:ln>
                        <a:solidFill>
                          <a:schemeClr val="bg1"/>
                        </a:solidFill>
                        <a:effectLst/>
                        <a:uFillTx/>
                        <a:latin typeface="Arial" pitchFamily="34" charset="0"/>
                        <a:ea typeface="ＭＳ Ｐゴシック" pitchFamily="34" charset="-128"/>
                        <a:cs typeface="+mn-cs"/>
                        <a:sym typeface="Arial"/>
                      </a:endParaRPr>
                    </a:p>
                  </a:txBody>
                  <a:tcPr marL="90000" marR="90000" marT="71979" marB="719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ea typeface="ＭＳ Ｐゴシック" pitchFamily="34" charset="-128"/>
                        </a:rPr>
                        <a:t>2.199 €</a:t>
                      </a:r>
                      <a:endParaRPr kumimoji="0" lang="de-DE" altLang="de-DE" sz="1200" b="1" i="0" u="none" strike="noStrike" kern="1200" cap="none" spc="0" normalizeH="0" baseline="30000" dirty="0">
                        <a:ln>
                          <a:noFill/>
                        </a:ln>
                        <a:solidFill>
                          <a:schemeClr val="bg1"/>
                        </a:solidFill>
                        <a:effectLst/>
                        <a:uFillTx/>
                        <a:latin typeface="Arial" pitchFamily="34" charset="0"/>
                        <a:ea typeface="ＭＳ Ｐゴシック" pitchFamily="34" charset="-128"/>
                        <a:cs typeface="+mn-cs"/>
                      </a:endParaRPr>
                    </a:p>
                  </a:txBody>
                  <a:tcPr marL="90000" marR="90000" marT="71979" marB="719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561062671"/>
                  </a:ext>
                </a:extLst>
              </a:tr>
              <a:tr h="370532">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Möglicher</a:t>
                      </a:r>
                      <a:r>
                        <a:rPr lang="de-DE" sz="1200" baseline="0" noProof="0" dirty="0">
                          <a:solidFill>
                            <a:schemeClr val="bg1"/>
                          </a:solidFill>
                        </a:rPr>
                        <a:t> </a:t>
                      </a:r>
                      <a:r>
                        <a:rPr lang="de-DE" sz="1200" noProof="0" dirty="0">
                          <a:solidFill>
                            <a:schemeClr val="bg1"/>
                          </a:solidFill>
                        </a:rPr>
                        <a:t>Zahlbeitrag private BU-Vorsorge </a:t>
                      </a:r>
                    </a:p>
                  </a:txBody>
                  <a:tcPr marL="71979" marR="71979" marT="71979" marB="71979"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spc="0" normalizeH="0" baseline="0" dirty="0">
                          <a:ln>
                            <a:noFill/>
                          </a:ln>
                          <a:solidFill>
                            <a:schemeClr val="bg1"/>
                          </a:solidFill>
                          <a:effectLst/>
                          <a:uFillTx/>
                          <a:latin typeface="Arial" pitchFamily="34" charset="0"/>
                          <a:ea typeface="ＭＳ Ｐゴシック" pitchFamily="34" charset="-128"/>
                          <a:cs typeface="+mn-cs"/>
                          <a:sym typeface="Arial"/>
                        </a:rPr>
                        <a:t>- 40 €</a:t>
                      </a:r>
                    </a:p>
                  </a:txBody>
                  <a:tcPr marL="90000" marR="90000" marT="71979" marB="71979"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a:t>
                      </a:r>
                    </a:p>
                  </a:txBody>
                  <a:tcPr marL="90000" marR="90000" marT="71979" marB="71979"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7432455"/>
                  </a:ext>
                </a:extLst>
              </a:tr>
              <a:tr h="393932">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sz="1800"/>
                      </a:pPr>
                      <a:r>
                        <a:rPr kumimoji="0" lang="de-DE" sz="1200" b="1" i="0" u="none" strike="noStrike" kern="1200" cap="none" normalizeH="0" baseline="0" noProof="0" dirty="0">
                          <a:ln>
                            <a:noFill/>
                          </a:ln>
                          <a:solidFill>
                            <a:schemeClr val="bg1"/>
                          </a:solidFill>
                          <a:effectLst/>
                          <a:latin typeface="Arial" pitchFamily="34" charset="0"/>
                          <a:ea typeface="ＭＳ Ｐゴシック" pitchFamily="34" charset="-128"/>
                          <a:cs typeface="+mn-cs"/>
                        </a:rPr>
                        <a:t>Für das tägliche Leben</a:t>
                      </a:r>
                    </a:p>
                  </a:txBody>
                  <a:tcPr marL="71979" marR="71979" marT="71979" marB="71979"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kern="1200" cap="none" spc="0" normalizeH="0" baseline="0" dirty="0">
                          <a:ln>
                            <a:noFill/>
                          </a:ln>
                          <a:solidFill>
                            <a:schemeClr val="bg1"/>
                          </a:solidFill>
                          <a:effectLst/>
                          <a:uFillTx/>
                          <a:latin typeface="Arial" pitchFamily="34" charset="0"/>
                          <a:ea typeface="ＭＳ Ｐゴシック" pitchFamily="34" charset="-128"/>
                          <a:cs typeface="+mn-cs"/>
                          <a:sym typeface="Arial"/>
                        </a:rPr>
                        <a:t>2.199 €</a:t>
                      </a:r>
                    </a:p>
                  </a:txBody>
                  <a:tcPr marL="90000" marR="90000" marT="71979" marB="71979"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ea typeface="ＭＳ Ｐゴシック" pitchFamily="34" charset="-128"/>
                        </a:rPr>
                        <a:t>2.199 </a:t>
                      </a:r>
                      <a:r>
                        <a:rPr kumimoji="0" lang="de-DE" altLang="de-DE" sz="1200" b="1" i="0" u="none" strike="noStrike" kern="1200" cap="none" normalizeH="0" baseline="0" dirty="0">
                          <a:ln>
                            <a:noFill/>
                          </a:ln>
                          <a:solidFill>
                            <a:schemeClr val="bg1"/>
                          </a:solidFill>
                          <a:effectLst/>
                          <a:latin typeface="Arial" pitchFamily="34" charset="0"/>
                          <a:ea typeface="ＭＳ Ｐゴシック" pitchFamily="34" charset="-128"/>
                          <a:cs typeface="+mn-cs"/>
                        </a:rPr>
                        <a:t>€</a:t>
                      </a:r>
                    </a:p>
                  </a:txBody>
                  <a:tcPr marL="90000" marR="90000" marT="71979" marB="71979"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58528909"/>
                  </a:ext>
                </a:extLst>
              </a:tr>
            </a:tbl>
          </a:graphicData>
        </a:graphic>
      </p:graphicFrame>
      <p:sp>
        <p:nvSpPr>
          <p:cNvPr id="14" name="Text Box 10">
            <a:extLst>
              <a:ext uri="{FF2B5EF4-FFF2-40B4-BE49-F238E27FC236}">
                <a16:creationId xmlns:a16="http://schemas.microsoft.com/office/drawing/2014/main" id="{F2C7FC21-D2C7-450C-B8CA-EE65851841DF}"/>
              </a:ext>
            </a:extLst>
          </p:cNvPr>
          <p:cNvSpPr txBox="1">
            <a:spLocks noChangeArrowheads="1"/>
          </p:cNvSpPr>
          <p:nvPr/>
        </p:nvSpPr>
        <p:spPr bwMode="gray">
          <a:xfrm rot="-240000">
            <a:off x="9705223" y="3321466"/>
            <a:ext cx="1980705" cy="833178"/>
          </a:xfrm>
          <a:prstGeom prst="rect">
            <a:avLst/>
          </a:prstGeom>
          <a:solidFill>
            <a:srgbClr val="F86200"/>
          </a:solidFill>
          <a:ln>
            <a:noFill/>
          </a:ln>
          <a:extLst/>
        </p:spPr>
        <p:txBody>
          <a:bodyPr wrap="square" lIns="90000" tIns="46800" rIns="90000" bIns="46800">
            <a:spAutoFit/>
          </a:bodyPr>
          <a:lstStyle>
            <a:lvl1pPr algn="l" defTabSz="449263" eaLnBrk="0" hangingPunct="0">
              <a:spcAft>
                <a:spcPct val="30000"/>
              </a:spcAft>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accent1"/>
                </a:solidFill>
                <a:latin typeface="Arial" charset="0"/>
                <a:ea typeface="ＭＳ Ｐゴシック" pitchFamily="34" charset="-128"/>
              </a:defRPr>
            </a:lvl1pPr>
            <a:lvl2pPr marL="742950" indent="-285750" algn="l" defTabSz="449263" eaLnBrk="0" hangingPunct="0">
              <a:spcAft>
                <a:spcPct val="30000"/>
              </a:spcAft>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2pPr>
            <a:lvl3pPr marL="1143000" indent="-228600" algn="l" defTabSz="449263" eaLnBrk="0" hangingPunct="0">
              <a:spcAft>
                <a:spcPct val="30000"/>
              </a:spcAft>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3pPr>
            <a:lvl4pPr marL="1600200" indent="-228600" algn="l" defTabSz="449263" eaLnBrk="0" hangingPunct="0">
              <a:spcAft>
                <a:spcPct val="30000"/>
              </a:spcAft>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4pPr>
            <a:lvl5pPr marL="2057400" indent="-228600" algn="l" defTabSz="449263" eaLnBrk="0" hangingPunct="0">
              <a:spcAft>
                <a:spcPct val="30000"/>
              </a:spcAft>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30000"/>
              </a:spcAft>
              <a:buClr>
                <a:schemeClr val="accent1"/>
              </a:buClr>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30000"/>
              </a:spcAft>
              <a:buClr>
                <a:schemeClr val="accent1"/>
              </a:buClr>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30000"/>
              </a:spcAft>
              <a:buClr>
                <a:schemeClr val="accent1"/>
              </a:buClr>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30000"/>
              </a:spcAft>
              <a:buClr>
                <a:schemeClr val="accent1"/>
              </a:buClr>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9pPr>
          </a:lstStyle>
          <a:p>
            <a:pPr marL="0" marR="0" lvl="0" indent="0" algn="ctr" defTabSz="449263" eaLnBrk="1" fontAlgn="auto" latinLnBrk="0" hangingPunct="1">
              <a:lnSpc>
                <a:spcPct val="100000"/>
              </a:lnSpc>
              <a:spcBef>
                <a:spcPts val="0"/>
              </a:spcBef>
              <a:spcAft>
                <a:spcPct val="20000"/>
              </a:spcAft>
              <a:buClr>
                <a:srgbClr val="113388"/>
              </a:buClr>
              <a:buSzTx/>
              <a:buFontTx/>
              <a:buNone/>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1200" b="1" i="0" u="none" strike="noStrike" kern="0" cap="none" spc="0" normalizeH="0" baseline="0" noProof="0" dirty="0">
                <a:ln>
                  <a:noFill/>
                </a:ln>
                <a:solidFill>
                  <a:schemeClr val="tx1"/>
                </a:solidFill>
                <a:effectLst/>
                <a:uLnTx/>
                <a:uFillTx/>
                <a:latin typeface="Arial" charset="0"/>
                <a:ea typeface="Arial Unicode MS" pitchFamily="34" charset="-128"/>
                <a:cs typeface="Arial Unicode MS" pitchFamily="34" charset="-128"/>
              </a:rPr>
              <a:t>89 € Beitrag (steuer- und sozialversicherungsfrei) fließen in die BU- Vorsorge</a:t>
            </a:r>
            <a:r>
              <a:rPr kumimoji="0" lang="de-DE" sz="1200" b="1" i="0" u="none" strike="noStrike" kern="0" cap="none" spc="0" normalizeH="0" baseline="30000" noProof="0" dirty="0">
                <a:ln>
                  <a:noFill/>
                </a:ln>
                <a:solidFill>
                  <a:schemeClr val="tx1"/>
                </a:solidFill>
                <a:effectLst/>
                <a:uLnTx/>
                <a:uFillTx/>
                <a:latin typeface="Arial" charset="0"/>
                <a:ea typeface="ＭＳ Ｐゴシック" pitchFamily="34" charset="-128"/>
              </a:rPr>
              <a:t>2</a:t>
            </a:r>
            <a:r>
              <a:rPr kumimoji="0" lang="de-DE" altLang="de-DE" sz="1200" b="1" i="0" u="none" strike="noStrike" kern="0" cap="none" spc="0" normalizeH="0" baseline="0" noProof="0" dirty="0">
                <a:ln>
                  <a:noFill/>
                </a:ln>
                <a:solidFill>
                  <a:schemeClr val="tx1"/>
                </a:solidFill>
                <a:effectLst/>
                <a:uLnTx/>
                <a:uFillTx/>
                <a:latin typeface="Arial" charset="0"/>
                <a:ea typeface="Arial Unicode MS" pitchFamily="34" charset="-128"/>
                <a:cs typeface="Arial Unicode MS" pitchFamily="34" charset="-128"/>
              </a:rPr>
              <a:t> </a:t>
            </a:r>
            <a:endParaRPr kumimoji="0" lang="de-DE" altLang="de-DE" sz="1200" b="0" i="0" u="none" strike="noStrike" kern="0" cap="none" spc="0" normalizeH="0" baseline="0" noProof="0" dirty="0">
              <a:ln>
                <a:noFill/>
              </a:ln>
              <a:solidFill>
                <a:schemeClr val="tx1"/>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1630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F3C25-A0E5-4C60-9010-A57D8404FEE8}"/>
              </a:ext>
            </a:extLst>
          </p:cNvPr>
          <p:cNvSpPr>
            <a:spLocks noGrp="1"/>
          </p:cNvSpPr>
          <p:nvPr>
            <p:ph type="title"/>
          </p:nvPr>
        </p:nvSpPr>
        <p:spPr/>
        <p:txBody>
          <a:bodyPr/>
          <a:lstStyle/>
          <a:p>
            <a:r>
              <a:rPr lang="de-DE" dirty="0"/>
              <a:t>Demografische Entwicklung wirkt</a:t>
            </a:r>
            <a:br>
              <a:rPr lang="de-DE" dirty="0"/>
            </a:br>
            <a:r>
              <a:rPr lang="de-DE" dirty="0"/>
              <a:t>sich negativ auf gesetzliche Rente aus</a:t>
            </a:r>
            <a:endParaRPr lang="en-GB" dirty="0"/>
          </a:p>
        </p:txBody>
      </p:sp>
      <p:sp>
        <p:nvSpPr>
          <p:cNvPr id="3" name="Foliennummernplatzhalter 2">
            <a:extLst>
              <a:ext uri="{FF2B5EF4-FFF2-40B4-BE49-F238E27FC236}">
                <a16:creationId xmlns:a16="http://schemas.microsoft.com/office/drawing/2014/main" id="{AEE6041A-8244-42E8-9DFD-6C4BEB6161C0}"/>
              </a:ext>
            </a:extLst>
          </p:cNvPr>
          <p:cNvSpPr>
            <a:spLocks noGrp="1"/>
          </p:cNvSpPr>
          <p:nvPr>
            <p:ph type="sldNum" sz="quarter" idx="11"/>
          </p:nvPr>
        </p:nvSpPr>
        <p:spPr/>
        <p:txBody>
          <a:bodyPr/>
          <a:lstStyle/>
          <a:p>
            <a:fld id="{56C449F3-BD9D-48DC-BFF1-0F66671DA7C6}" type="slidenum">
              <a:rPr lang="de-DE" smtClean="0"/>
              <a:pPr/>
              <a:t>5</a:t>
            </a:fld>
            <a:endParaRPr lang="de-DE" dirty="0"/>
          </a:p>
        </p:txBody>
      </p:sp>
      <p:sp>
        <p:nvSpPr>
          <p:cNvPr id="4" name="Textplatzhalter 3">
            <a:extLst>
              <a:ext uri="{FF2B5EF4-FFF2-40B4-BE49-F238E27FC236}">
                <a16:creationId xmlns:a16="http://schemas.microsoft.com/office/drawing/2014/main" id="{D66B5073-0BAC-4122-A4FE-A7C9BBE1E2D6}"/>
              </a:ext>
            </a:extLst>
          </p:cNvPr>
          <p:cNvSpPr>
            <a:spLocks noGrp="1"/>
          </p:cNvSpPr>
          <p:nvPr>
            <p:ph type="body" sz="quarter" idx="12"/>
          </p:nvPr>
        </p:nvSpPr>
        <p:spPr/>
        <p:txBody>
          <a:bodyPr/>
          <a:lstStyle/>
          <a:p>
            <a:r>
              <a:rPr lang="de-DE" dirty="0"/>
              <a:t>Betriebliche Altersversorgung | Arbeitnehmerfinanzierung</a:t>
            </a:r>
          </a:p>
          <a:p>
            <a:endParaRPr lang="en-GB" dirty="0"/>
          </a:p>
        </p:txBody>
      </p:sp>
      <p:sp>
        <p:nvSpPr>
          <p:cNvPr id="85" name="Rechteck 84">
            <a:extLst>
              <a:ext uri="{FF2B5EF4-FFF2-40B4-BE49-F238E27FC236}">
                <a16:creationId xmlns:a16="http://schemas.microsoft.com/office/drawing/2014/main" id="{1027B128-5547-4D50-92F9-F37962E9D428}"/>
              </a:ext>
            </a:extLst>
          </p:cNvPr>
          <p:cNvSpPr/>
          <p:nvPr/>
        </p:nvSpPr>
        <p:spPr>
          <a:xfrm>
            <a:off x="6198935" y="2081971"/>
            <a:ext cx="5513639" cy="3652744"/>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86" name="Rechteck 85">
            <a:extLst>
              <a:ext uri="{FF2B5EF4-FFF2-40B4-BE49-F238E27FC236}">
                <a16:creationId xmlns:a16="http://schemas.microsoft.com/office/drawing/2014/main" id="{44703767-0B87-47AC-BD4F-372BE7DD8B95}"/>
              </a:ext>
            </a:extLst>
          </p:cNvPr>
          <p:cNvSpPr/>
          <p:nvPr/>
        </p:nvSpPr>
        <p:spPr>
          <a:xfrm>
            <a:off x="501927" y="4172149"/>
            <a:ext cx="5486123" cy="1562566"/>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3781"/>
              </a:solidFill>
              <a:effectLst/>
              <a:uLnTx/>
              <a:uFillTx/>
              <a:latin typeface="Arial"/>
              <a:ea typeface="+mn-ea"/>
              <a:cs typeface="Arial" panose="020B0604020202020204" pitchFamily="34" charset="0"/>
            </a:endParaRPr>
          </a:p>
        </p:txBody>
      </p:sp>
      <p:sp>
        <p:nvSpPr>
          <p:cNvPr id="87" name="Rechteck 86">
            <a:extLst>
              <a:ext uri="{FF2B5EF4-FFF2-40B4-BE49-F238E27FC236}">
                <a16:creationId xmlns:a16="http://schemas.microsoft.com/office/drawing/2014/main" id="{8531B076-E1C7-489C-9855-532A32E61CF1}"/>
              </a:ext>
            </a:extLst>
          </p:cNvPr>
          <p:cNvSpPr/>
          <p:nvPr/>
        </p:nvSpPr>
        <p:spPr>
          <a:xfrm>
            <a:off x="501927" y="2080600"/>
            <a:ext cx="5486123" cy="1967589"/>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88" name="Fußzeilenplatzhalter 7">
            <a:extLst>
              <a:ext uri="{FF2B5EF4-FFF2-40B4-BE49-F238E27FC236}">
                <a16:creationId xmlns:a16="http://schemas.microsoft.com/office/drawing/2014/main" id="{F834750B-7E88-4074-B174-57B38D7D9B25}"/>
              </a:ext>
            </a:extLst>
          </p:cNvPr>
          <p:cNvSpPr txBox="1">
            <a:spLocks/>
          </p:cNvSpPr>
          <p:nvPr/>
        </p:nvSpPr>
        <p:spPr>
          <a:xfrm>
            <a:off x="495922" y="6254189"/>
            <a:ext cx="8142243" cy="285210"/>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a:t>
            </a:r>
            <a:r>
              <a:rPr kumimoji="0" lang="de-DE" sz="800" b="0" i="0" u="none" strike="noStrike" kern="1200" cap="none" spc="0" normalizeH="0" baseline="0" noProof="0" dirty="0">
                <a:ln>
                  <a:noFill/>
                </a:ln>
                <a:solidFill>
                  <a:schemeClr val="bg1"/>
                </a:solidFill>
                <a:effectLst/>
                <a:uLnTx/>
                <a:uFillTx/>
                <a:latin typeface="Arial"/>
                <a:ea typeface="+mn-ea"/>
                <a:cs typeface="+mn-cs"/>
              </a:rPr>
              <a:t> Entwicklung der Lebenserwartung bei Geburt in Deutschland nach Geschlecht in den Jahren von 1950 bis 2060 (in Jahren), </a:t>
            </a:r>
            <a:r>
              <a:rPr kumimoji="0" lang="de-DE" sz="800" b="0" i="0" u="none" strike="noStrike" kern="1200" cap="none" spc="0" normalizeH="0" baseline="0" noProof="0" dirty="0" err="1">
                <a:ln>
                  <a:noFill/>
                </a:ln>
                <a:solidFill>
                  <a:schemeClr val="bg1"/>
                </a:solidFill>
                <a:effectLst/>
                <a:uLnTx/>
                <a:uFillTx/>
                <a:latin typeface="Arial"/>
                <a:ea typeface="+mn-ea"/>
                <a:cs typeface="+mn-cs"/>
              </a:rPr>
              <a:t>Statista</a:t>
            </a:r>
            <a:r>
              <a:rPr kumimoji="0" lang="de-DE" sz="800" b="0" i="0" u="none" strike="noStrike" kern="1200" cap="none" spc="0" normalizeH="0" baseline="0" noProof="0" dirty="0">
                <a:ln>
                  <a:noFill/>
                </a:ln>
                <a:solidFill>
                  <a:schemeClr val="bg1"/>
                </a:solidFill>
                <a:effectLst/>
                <a:uLnTx/>
                <a:uFillTx/>
                <a:latin typeface="Arial"/>
                <a:ea typeface="+mn-ea"/>
                <a:cs typeface="+mn-cs"/>
              </a:rPr>
              <a:t> 2021. </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de-DE" sz="800" b="0" i="0" u="none" strike="noStrike" kern="1200" cap="none" spc="0" normalizeH="0" baseline="0" noProof="0" dirty="0">
                <a:ln>
                  <a:noFill/>
                </a:ln>
                <a:solidFill>
                  <a:schemeClr val="bg1"/>
                </a:solidFill>
                <a:effectLst/>
                <a:uLnTx/>
                <a:uFillTx/>
                <a:latin typeface="Arial"/>
                <a:ea typeface="+mn-ea"/>
                <a:cs typeface="+mn-cs"/>
              </a:rPr>
              <a:t> Quelle: www.destatis.de Statistisches Bundesamt.</a:t>
            </a:r>
          </a:p>
        </p:txBody>
      </p:sp>
      <p:sp>
        <p:nvSpPr>
          <p:cNvPr id="89" name="Inhaltsplatzhalter 4">
            <a:extLst>
              <a:ext uri="{FF2B5EF4-FFF2-40B4-BE49-F238E27FC236}">
                <a16:creationId xmlns:a16="http://schemas.microsoft.com/office/drawing/2014/main" id="{3EAA34E3-3718-4B7D-B3E9-9A9550D10470}"/>
              </a:ext>
            </a:extLst>
          </p:cNvPr>
          <p:cNvSpPr txBox="1">
            <a:spLocks/>
          </p:cNvSpPr>
          <p:nvPr/>
        </p:nvSpPr>
        <p:spPr>
          <a:xfrm>
            <a:off x="665156" y="2060575"/>
            <a:ext cx="3639475" cy="604151"/>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Tx/>
              <a:buNone/>
              <a:tabLst/>
              <a:defRPr/>
            </a:pPr>
            <a:r>
              <a:rPr kumimoji="0" lang="de-DE" sz="14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Steigende Lebenserwartung in Jahren</a:t>
            </a:r>
            <a:r>
              <a:rPr kumimoji="0" lang="de-DE" sz="14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rPr>
              <a:t>1</a:t>
            </a:r>
          </a:p>
          <a:p>
            <a:pPr marL="0" marR="0" lvl="0" indent="-180000" algn="l" defTabSz="914400" rtl="0" eaLnBrk="1" fontAlgn="auto" latinLnBrk="0" hangingPunct="1">
              <a:lnSpc>
                <a:spcPct val="100000"/>
              </a:lnSpc>
              <a:spcBef>
                <a:spcPts val="600"/>
              </a:spcBef>
              <a:spcAft>
                <a:spcPts val="0"/>
              </a:spcAft>
              <a:buClr>
                <a:srgbClr val="003781"/>
              </a:buClr>
              <a:buSzTx/>
              <a:buFontTx/>
              <a:buNone/>
              <a:tabLst/>
              <a:defRPr/>
            </a:pPr>
            <a:r>
              <a:rPr kumimoji="0" lang="de-DE"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Männer                 Frauen</a:t>
            </a:r>
          </a:p>
        </p:txBody>
      </p:sp>
      <p:sp>
        <p:nvSpPr>
          <p:cNvPr id="90" name="Inhaltsplatzhalter 4">
            <a:extLst>
              <a:ext uri="{FF2B5EF4-FFF2-40B4-BE49-F238E27FC236}">
                <a16:creationId xmlns:a16="http://schemas.microsoft.com/office/drawing/2014/main" id="{7BB3BFD7-4F07-4539-8D6A-5039472E7435}"/>
              </a:ext>
            </a:extLst>
          </p:cNvPr>
          <p:cNvSpPr txBox="1">
            <a:spLocks/>
          </p:cNvSpPr>
          <p:nvPr/>
        </p:nvSpPr>
        <p:spPr>
          <a:xfrm>
            <a:off x="6361984" y="2072557"/>
            <a:ext cx="3564000" cy="59045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Tx/>
              <a:buNone/>
              <a:tabLst/>
              <a:defRPr/>
            </a:pPr>
            <a:r>
              <a:rPr kumimoji="0" lang="de-DE" sz="14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Sinkende Geburtenrate</a:t>
            </a:r>
            <a:r>
              <a:rPr kumimoji="0" lang="de-DE" sz="14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rPr>
              <a:t>2</a:t>
            </a:r>
          </a:p>
        </p:txBody>
      </p:sp>
      <p:sp>
        <p:nvSpPr>
          <p:cNvPr id="91" name="Inhaltsplatzhalter 4">
            <a:extLst>
              <a:ext uri="{FF2B5EF4-FFF2-40B4-BE49-F238E27FC236}">
                <a16:creationId xmlns:a16="http://schemas.microsoft.com/office/drawing/2014/main" id="{0A2B0281-9469-412D-B5B9-22234C69A19C}"/>
              </a:ext>
            </a:extLst>
          </p:cNvPr>
          <p:cNvSpPr txBox="1">
            <a:spLocks/>
          </p:cNvSpPr>
          <p:nvPr/>
        </p:nvSpPr>
        <p:spPr>
          <a:xfrm>
            <a:off x="652190" y="4172560"/>
            <a:ext cx="3564000" cy="59045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Tx/>
              <a:buNone/>
              <a:tabLst/>
              <a:defRPr/>
            </a:pPr>
            <a:r>
              <a:rPr kumimoji="0" lang="de-DE" sz="14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Relation Arbeitnehmer zu Rentner kippt</a:t>
            </a:r>
            <a:endParaRPr kumimoji="0" lang="de-DE" sz="14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92" name="Inhaltsplatzhalter 4">
            <a:extLst>
              <a:ext uri="{FF2B5EF4-FFF2-40B4-BE49-F238E27FC236}">
                <a16:creationId xmlns:a16="http://schemas.microsoft.com/office/drawing/2014/main" id="{CE672A7F-DB7D-4129-8395-09B285F1FC04}"/>
              </a:ext>
            </a:extLst>
          </p:cNvPr>
          <p:cNvSpPr txBox="1">
            <a:spLocks/>
          </p:cNvSpPr>
          <p:nvPr/>
        </p:nvSpPr>
        <p:spPr>
          <a:xfrm>
            <a:off x="857788" y="5324277"/>
            <a:ext cx="1108976" cy="59045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1962</a:t>
            </a:r>
            <a:endParaRPr kumimoji="0" lang="de-DE" sz="12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93" name="Inhaltsplatzhalter 4">
            <a:extLst>
              <a:ext uri="{FF2B5EF4-FFF2-40B4-BE49-F238E27FC236}">
                <a16:creationId xmlns:a16="http://schemas.microsoft.com/office/drawing/2014/main" id="{2B7CB498-029E-4AC5-9DA4-1E5478841114}"/>
              </a:ext>
            </a:extLst>
          </p:cNvPr>
          <p:cNvSpPr txBox="1">
            <a:spLocks/>
          </p:cNvSpPr>
          <p:nvPr/>
        </p:nvSpPr>
        <p:spPr>
          <a:xfrm>
            <a:off x="2681889" y="5324277"/>
            <a:ext cx="992906" cy="299709"/>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2015</a:t>
            </a:r>
            <a:endParaRPr kumimoji="0" lang="de-DE" sz="12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94" name="Inhaltsplatzhalter 4">
            <a:extLst>
              <a:ext uri="{FF2B5EF4-FFF2-40B4-BE49-F238E27FC236}">
                <a16:creationId xmlns:a16="http://schemas.microsoft.com/office/drawing/2014/main" id="{E581AB31-FDA1-4971-BDDE-9266B4B90448}"/>
              </a:ext>
            </a:extLst>
          </p:cNvPr>
          <p:cNvSpPr txBox="1">
            <a:spLocks/>
          </p:cNvSpPr>
          <p:nvPr/>
        </p:nvSpPr>
        <p:spPr>
          <a:xfrm>
            <a:off x="4380469" y="5324277"/>
            <a:ext cx="911290" cy="59045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Zukunft?</a:t>
            </a:r>
            <a:endParaRPr kumimoji="0" lang="de-DE" sz="12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grpSp>
        <p:nvGrpSpPr>
          <p:cNvPr id="168" name="Gruppieren 167">
            <a:extLst>
              <a:ext uri="{FF2B5EF4-FFF2-40B4-BE49-F238E27FC236}">
                <a16:creationId xmlns:a16="http://schemas.microsoft.com/office/drawing/2014/main" id="{C7F2043F-4157-4267-97CD-25B6979783F7}"/>
              </a:ext>
            </a:extLst>
          </p:cNvPr>
          <p:cNvGrpSpPr/>
          <p:nvPr/>
        </p:nvGrpSpPr>
        <p:grpSpPr>
          <a:xfrm>
            <a:off x="835888" y="2474817"/>
            <a:ext cx="4578941" cy="1405062"/>
            <a:chOff x="577850" y="2468601"/>
            <a:chExt cx="3625850" cy="1579588"/>
          </a:xfrm>
        </p:grpSpPr>
        <p:grpSp>
          <p:nvGrpSpPr>
            <p:cNvPr id="95" name="Group 7">
              <a:extLst>
                <a:ext uri="{FF2B5EF4-FFF2-40B4-BE49-F238E27FC236}">
                  <a16:creationId xmlns:a16="http://schemas.microsoft.com/office/drawing/2014/main" id="{BFBEFE14-B440-4F62-9E16-CA04A4D61E12}"/>
                </a:ext>
              </a:extLst>
            </p:cNvPr>
            <p:cNvGrpSpPr>
              <a:grpSpLocks noChangeAspect="1"/>
            </p:cNvGrpSpPr>
            <p:nvPr/>
          </p:nvGrpSpPr>
          <p:grpSpPr bwMode="auto">
            <a:xfrm>
              <a:off x="577850" y="2749846"/>
              <a:ext cx="3625850" cy="976313"/>
              <a:chOff x="364" y="1497"/>
              <a:chExt cx="2284" cy="615"/>
            </a:xfrm>
          </p:grpSpPr>
          <p:sp>
            <p:nvSpPr>
              <p:cNvPr id="96" name="Rectangle 9">
                <a:extLst>
                  <a:ext uri="{FF2B5EF4-FFF2-40B4-BE49-F238E27FC236}">
                    <a16:creationId xmlns:a16="http://schemas.microsoft.com/office/drawing/2014/main" id="{E780C186-19BA-4A01-A441-96129ACB2690}"/>
                  </a:ext>
                </a:extLst>
              </p:cNvPr>
              <p:cNvSpPr>
                <a:spLocks noChangeArrowheads="1"/>
              </p:cNvSpPr>
              <p:nvPr/>
            </p:nvSpPr>
            <p:spPr bwMode="auto">
              <a:xfrm>
                <a:off x="406" y="1587"/>
                <a:ext cx="286" cy="525"/>
              </a:xfrm>
              <a:prstGeom prst="rect">
                <a:avLst/>
              </a:prstGeom>
              <a:solidFill>
                <a:schemeClr val="accent4"/>
              </a:solidFill>
              <a:ln w="19050">
                <a:solidFill>
                  <a:schemeClr val="accent4">
                    <a:alpha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97" name="Rectangle 10">
                <a:extLst>
                  <a:ext uri="{FF2B5EF4-FFF2-40B4-BE49-F238E27FC236}">
                    <a16:creationId xmlns:a16="http://schemas.microsoft.com/office/drawing/2014/main" id="{C614F011-0B53-4104-BE86-8D1CF57BEF6D}"/>
                  </a:ext>
                </a:extLst>
              </p:cNvPr>
              <p:cNvSpPr>
                <a:spLocks noChangeArrowheads="1"/>
              </p:cNvSpPr>
              <p:nvPr/>
            </p:nvSpPr>
            <p:spPr bwMode="auto">
              <a:xfrm>
                <a:off x="735" y="1561"/>
                <a:ext cx="286" cy="551"/>
              </a:xfrm>
              <a:prstGeom prst="rect">
                <a:avLst/>
              </a:prstGeom>
              <a:solidFill>
                <a:srgbClr val="5FCD8A"/>
              </a:solidFill>
              <a:ln w="19050">
                <a:solidFill>
                  <a:srgbClr val="5FCD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98" name="Rectangle 11">
                <a:extLst>
                  <a:ext uri="{FF2B5EF4-FFF2-40B4-BE49-F238E27FC236}">
                    <a16:creationId xmlns:a16="http://schemas.microsoft.com/office/drawing/2014/main" id="{457191CB-DB01-4D68-8E5D-0B9B3467C015}"/>
                  </a:ext>
                </a:extLst>
              </p:cNvPr>
              <p:cNvSpPr>
                <a:spLocks noChangeArrowheads="1"/>
              </p:cNvSpPr>
              <p:nvPr/>
            </p:nvSpPr>
            <p:spPr bwMode="auto">
              <a:xfrm>
                <a:off x="1199" y="1552"/>
                <a:ext cx="286" cy="560"/>
              </a:xfrm>
              <a:prstGeom prst="rect">
                <a:avLst/>
              </a:prstGeom>
              <a:solidFill>
                <a:schemeClr val="accent4"/>
              </a:solidFill>
              <a:ln w="19050">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99" name="Rectangle 12">
                <a:extLst>
                  <a:ext uri="{FF2B5EF4-FFF2-40B4-BE49-F238E27FC236}">
                    <a16:creationId xmlns:a16="http://schemas.microsoft.com/office/drawing/2014/main" id="{77E23EEA-46CD-49C0-A4DC-A87AFE4A3FF1}"/>
                  </a:ext>
                </a:extLst>
              </p:cNvPr>
              <p:cNvSpPr>
                <a:spLocks noChangeArrowheads="1"/>
              </p:cNvSpPr>
              <p:nvPr/>
            </p:nvSpPr>
            <p:spPr bwMode="auto">
              <a:xfrm>
                <a:off x="1527" y="1523"/>
                <a:ext cx="286" cy="589"/>
              </a:xfrm>
              <a:prstGeom prst="rect">
                <a:avLst/>
              </a:prstGeom>
              <a:solidFill>
                <a:srgbClr val="5FCD8A"/>
              </a:solidFill>
              <a:ln w="19050">
                <a:solidFill>
                  <a:srgbClr val="5FCD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100" name="Rectangle 13">
                <a:extLst>
                  <a:ext uri="{FF2B5EF4-FFF2-40B4-BE49-F238E27FC236}">
                    <a16:creationId xmlns:a16="http://schemas.microsoft.com/office/drawing/2014/main" id="{D0BFF73C-6BFE-4802-A798-4D96ACD7D21C}"/>
                  </a:ext>
                </a:extLst>
              </p:cNvPr>
              <p:cNvSpPr>
                <a:spLocks noChangeArrowheads="1"/>
              </p:cNvSpPr>
              <p:nvPr/>
            </p:nvSpPr>
            <p:spPr bwMode="auto">
              <a:xfrm>
                <a:off x="1991" y="1528"/>
                <a:ext cx="286" cy="584"/>
              </a:xfrm>
              <a:prstGeom prst="rect">
                <a:avLst/>
              </a:prstGeom>
              <a:solidFill>
                <a:schemeClr val="accent4"/>
              </a:solidFill>
              <a:ln w="19050">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101" name="Rectangle 14">
                <a:extLst>
                  <a:ext uri="{FF2B5EF4-FFF2-40B4-BE49-F238E27FC236}">
                    <a16:creationId xmlns:a16="http://schemas.microsoft.com/office/drawing/2014/main" id="{32CBC37D-9E4D-4731-8ECB-2F6419AC540D}"/>
                  </a:ext>
                </a:extLst>
              </p:cNvPr>
              <p:cNvSpPr>
                <a:spLocks noChangeArrowheads="1"/>
              </p:cNvSpPr>
              <p:nvPr/>
            </p:nvSpPr>
            <p:spPr bwMode="auto">
              <a:xfrm>
                <a:off x="2320" y="1497"/>
                <a:ext cx="286" cy="615"/>
              </a:xfrm>
              <a:prstGeom prst="rect">
                <a:avLst/>
              </a:prstGeom>
              <a:solidFill>
                <a:srgbClr val="5FCD8A"/>
              </a:solidFill>
              <a:ln w="19050">
                <a:solidFill>
                  <a:srgbClr val="5FCD8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102" name="Line 15">
                <a:extLst>
                  <a:ext uri="{FF2B5EF4-FFF2-40B4-BE49-F238E27FC236}">
                    <a16:creationId xmlns:a16="http://schemas.microsoft.com/office/drawing/2014/main" id="{ED86F512-9C72-424F-96D3-ED2510D76619}"/>
                  </a:ext>
                </a:extLst>
              </p:cNvPr>
              <p:cNvSpPr>
                <a:spLocks noChangeShapeType="1"/>
              </p:cNvSpPr>
              <p:nvPr/>
            </p:nvSpPr>
            <p:spPr bwMode="auto">
              <a:xfrm>
                <a:off x="364" y="2112"/>
                <a:ext cx="698" cy="0"/>
              </a:xfrm>
              <a:prstGeom prst="line">
                <a:avLst/>
              </a:prstGeom>
              <a:noFill/>
              <a:ln w="635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103" name="Line 16">
                <a:extLst>
                  <a:ext uri="{FF2B5EF4-FFF2-40B4-BE49-F238E27FC236}">
                    <a16:creationId xmlns:a16="http://schemas.microsoft.com/office/drawing/2014/main" id="{70127BC6-66B9-4310-90C8-CB87DF677C09}"/>
                  </a:ext>
                </a:extLst>
              </p:cNvPr>
              <p:cNvSpPr>
                <a:spLocks noChangeShapeType="1"/>
              </p:cNvSpPr>
              <p:nvPr/>
            </p:nvSpPr>
            <p:spPr bwMode="auto">
              <a:xfrm>
                <a:off x="1157" y="2112"/>
                <a:ext cx="698" cy="0"/>
              </a:xfrm>
              <a:prstGeom prst="line">
                <a:avLst/>
              </a:prstGeom>
              <a:noFill/>
              <a:ln w="635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sp>
            <p:nvSpPr>
              <p:cNvPr id="104" name="Line 17">
                <a:extLst>
                  <a:ext uri="{FF2B5EF4-FFF2-40B4-BE49-F238E27FC236}">
                    <a16:creationId xmlns:a16="http://schemas.microsoft.com/office/drawing/2014/main" id="{C7C0792A-2A40-4A54-A67E-B4EABDF26362}"/>
                  </a:ext>
                </a:extLst>
              </p:cNvPr>
              <p:cNvSpPr>
                <a:spLocks noChangeShapeType="1"/>
              </p:cNvSpPr>
              <p:nvPr/>
            </p:nvSpPr>
            <p:spPr bwMode="auto">
              <a:xfrm>
                <a:off x="1950" y="2112"/>
                <a:ext cx="698" cy="0"/>
              </a:xfrm>
              <a:prstGeom prst="line">
                <a:avLst/>
              </a:prstGeom>
              <a:noFill/>
              <a:ln w="635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srgbClr val="003781"/>
                  </a:solidFill>
                  <a:effectLst/>
                  <a:uLnTx/>
                  <a:uFillTx/>
                </a:endParaRPr>
              </a:p>
            </p:txBody>
          </p:sp>
        </p:grpSp>
        <p:sp>
          <p:nvSpPr>
            <p:cNvPr id="105" name="Inhaltsplatzhalter 4">
              <a:extLst>
                <a:ext uri="{FF2B5EF4-FFF2-40B4-BE49-F238E27FC236}">
                  <a16:creationId xmlns:a16="http://schemas.microsoft.com/office/drawing/2014/main" id="{9E528C69-6310-4B52-BA78-793C5037E654}"/>
                </a:ext>
              </a:extLst>
            </p:cNvPr>
            <p:cNvSpPr txBox="1">
              <a:spLocks/>
            </p:cNvSpPr>
            <p:nvPr/>
          </p:nvSpPr>
          <p:spPr>
            <a:xfrm>
              <a:off x="610175" y="3724721"/>
              <a:ext cx="1033933"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2000</a:t>
              </a:r>
              <a:endParaRPr kumimoji="0" lang="de-DE" sz="12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106" name="Inhaltsplatzhalter 4">
              <a:extLst>
                <a:ext uri="{FF2B5EF4-FFF2-40B4-BE49-F238E27FC236}">
                  <a16:creationId xmlns:a16="http://schemas.microsoft.com/office/drawing/2014/main" id="{79C85246-25F1-4DC1-8476-831C1694325F}"/>
                </a:ext>
              </a:extLst>
            </p:cNvPr>
            <p:cNvSpPr txBox="1">
              <a:spLocks/>
            </p:cNvSpPr>
            <p:nvPr/>
          </p:nvSpPr>
          <p:spPr>
            <a:xfrm>
              <a:off x="1865998" y="3724721"/>
              <a:ext cx="1033933"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2030</a:t>
              </a:r>
              <a:endParaRPr kumimoji="0" lang="de-DE" sz="12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107" name="Inhaltsplatzhalter 4">
              <a:extLst>
                <a:ext uri="{FF2B5EF4-FFF2-40B4-BE49-F238E27FC236}">
                  <a16:creationId xmlns:a16="http://schemas.microsoft.com/office/drawing/2014/main" id="{3F052793-D85C-447F-B0A7-6A3988F49241}"/>
                </a:ext>
              </a:extLst>
            </p:cNvPr>
            <p:cNvSpPr txBox="1">
              <a:spLocks/>
            </p:cNvSpPr>
            <p:nvPr/>
          </p:nvSpPr>
          <p:spPr>
            <a:xfrm>
              <a:off x="3132695" y="3724721"/>
              <a:ext cx="1033933"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2060</a:t>
              </a:r>
              <a:endParaRPr kumimoji="0" lang="de-DE" sz="1200" b="1" i="0" u="none" strike="noStrike" kern="1200" cap="none" spc="0" normalizeH="0" baseline="3000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110" name="Rechteck 109">
              <a:extLst>
                <a:ext uri="{FF2B5EF4-FFF2-40B4-BE49-F238E27FC236}">
                  <a16:creationId xmlns:a16="http://schemas.microsoft.com/office/drawing/2014/main" id="{DC4EE03B-2A1B-4960-87F5-015E7C6DF04C}"/>
                </a:ext>
              </a:extLst>
            </p:cNvPr>
            <p:cNvSpPr/>
            <p:nvPr/>
          </p:nvSpPr>
          <p:spPr>
            <a:xfrm>
              <a:off x="648358" y="2468601"/>
              <a:ext cx="149929" cy="149929"/>
            </a:xfrm>
            <a:prstGeom prst="rect">
              <a:avLst/>
            </a:prstGeom>
            <a:solidFill>
              <a:schemeClr val="accent4"/>
            </a:solidFill>
            <a:ln w="19050" cap="flat" cmpd="sng" algn="ctr">
              <a:solidFill>
                <a:schemeClr val="accent4"/>
              </a:solidFill>
              <a:prstDash val="solid"/>
            </a:ln>
            <a:effectLst/>
          </p:spPr>
          <p:txBody>
            <a:bodyPr rtlCol="0" anchor="ct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prstClr val="white"/>
                </a:solidFill>
                <a:effectLst/>
                <a:uLnTx/>
                <a:uFillTx/>
                <a:latin typeface="Arial"/>
                <a:ea typeface="+mn-ea"/>
                <a:cs typeface="+mn-cs"/>
              </a:endParaRPr>
            </a:p>
          </p:txBody>
        </p:sp>
        <p:sp>
          <p:nvSpPr>
            <p:cNvPr id="111" name="Rechteck 110">
              <a:extLst>
                <a:ext uri="{FF2B5EF4-FFF2-40B4-BE49-F238E27FC236}">
                  <a16:creationId xmlns:a16="http://schemas.microsoft.com/office/drawing/2014/main" id="{DBF3DEAB-8358-4D6F-A711-1B43F4DA81DD}"/>
                </a:ext>
              </a:extLst>
            </p:cNvPr>
            <p:cNvSpPr/>
            <p:nvPr/>
          </p:nvSpPr>
          <p:spPr>
            <a:xfrm>
              <a:off x="1635161" y="2468601"/>
              <a:ext cx="149929" cy="149929"/>
            </a:xfrm>
            <a:prstGeom prst="rect">
              <a:avLst/>
            </a:prstGeom>
            <a:solidFill>
              <a:srgbClr val="5FCD8A"/>
            </a:solidFill>
            <a:ln w="19050" cap="flat" cmpd="sng" algn="ctr">
              <a:solidFill>
                <a:srgbClr val="5FCD8A"/>
              </a:solidFill>
              <a:prstDash val="solid"/>
            </a:ln>
            <a:effectLst/>
          </p:spPr>
          <p:txBody>
            <a:bodyPr rtlCol="0" anchor="ctr"/>
            <a:lstStyle/>
            <a:p>
              <a:pPr marL="0" marR="0" lvl="0" indent="0" algn="ctr" defTabSz="1218682" eaLnBrk="1" fontAlgn="base" latinLnBrk="0" hangingPunct="1">
                <a:lnSpc>
                  <a:spcPct val="100000"/>
                </a:lnSpc>
                <a:spcBef>
                  <a:spcPct val="0"/>
                </a:spcBef>
                <a:spcAft>
                  <a:spcPct val="30000"/>
                </a:spcAft>
                <a:buClr>
                  <a:srgbClr val="5F5F5F"/>
                </a:buClr>
                <a:buSzTx/>
                <a:buFont typeface="Wingdings" pitchFamily="2" charset="2"/>
                <a:buNone/>
                <a:tabLst/>
                <a:defRPr/>
              </a:pPr>
              <a:endParaRPr kumimoji="0" lang="de-DE" sz="1600" b="0" i="0" u="none" strike="noStrike" kern="0" cap="none" spc="0" normalizeH="0" baseline="0" noProof="0" dirty="0">
                <a:ln>
                  <a:noFill/>
                </a:ln>
                <a:solidFill>
                  <a:prstClr val="white"/>
                </a:solidFill>
                <a:effectLst/>
                <a:uLnTx/>
                <a:uFillTx/>
                <a:latin typeface="Arial"/>
                <a:ea typeface="+mn-ea"/>
                <a:cs typeface="+mn-cs"/>
              </a:endParaRPr>
            </a:p>
          </p:txBody>
        </p:sp>
        <p:sp>
          <p:nvSpPr>
            <p:cNvPr id="113" name="Inhaltsplatzhalter 4">
              <a:extLst>
                <a:ext uri="{FF2B5EF4-FFF2-40B4-BE49-F238E27FC236}">
                  <a16:creationId xmlns:a16="http://schemas.microsoft.com/office/drawing/2014/main" id="{7DD17414-30DF-4D37-AD7D-2B097D9F561C}"/>
                </a:ext>
              </a:extLst>
            </p:cNvPr>
            <p:cNvSpPr txBox="1">
              <a:spLocks/>
            </p:cNvSpPr>
            <p:nvPr/>
          </p:nvSpPr>
          <p:spPr>
            <a:xfrm>
              <a:off x="3668661" y="3404705"/>
              <a:ext cx="485922"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88,1</a:t>
              </a:r>
              <a:endParaRPr kumimoji="0" lang="de-DE" sz="12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sp>
          <p:nvSpPr>
            <p:cNvPr id="114" name="Inhaltsplatzhalter 4">
              <a:extLst>
                <a:ext uri="{FF2B5EF4-FFF2-40B4-BE49-F238E27FC236}">
                  <a16:creationId xmlns:a16="http://schemas.microsoft.com/office/drawing/2014/main" id="{3E0B6889-7925-4762-B2C6-BA6D8C9465E5}"/>
                </a:ext>
              </a:extLst>
            </p:cNvPr>
            <p:cNvSpPr txBox="1">
              <a:spLocks/>
            </p:cNvSpPr>
            <p:nvPr/>
          </p:nvSpPr>
          <p:spPr>
            <a:xfrm>
              <a:off x="3136131" y="3404705"/>
              <a:ext cx="485922"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84,4</a:t>
              </a:r>
              <a:endParaRPr kumimoji="0" lang="de-DE" sz="12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sp>
          <p:nvSpPr>
            <p:cNvPr id="115" name="Inhaltsplatzhalter 4">
              <a:extLst>
                <a:ext uri="{FF2B5EF4-FFF2-40B4-BE49-F238E27FC236}">
                  <a16:creationId xmlns:a16="http://schemas.microsoft.com/office/drawing/2014/main" id="{E983C79E-6B76-4076-9677-84394A6C29AE}"/>
                </a:ext>
              </a:extLst>
            </p:cNvPr>
            <p:cNvSpPr txBox="1">
              <a:spLocks/>
            </p:cNvSpPr>
            <p:nvPr/>
          </p:nvSpPr>
          <p:spPr>
            <a:xfrm>
              <a:off x="2406846" y="3404705"/>
              <a:ext cx="485922"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84,8</a:t>
              </a:r>
              <a:endParaRPr kumimoji="0" lang="de-DE" sz="12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sp>
          <p:nvSpPr>
            <p:cNvPr id="116" name="Inhaltsplatzhalter 4">
              <a:extLst>
                <a:ext uri="{FF2B5EF4-FFF2-40B4-BE49-F238E27FC236}">
                  <a16:creationId xmlns:a16="http://schemas.microsoft.com/office/drawing/2014/main" id="{E4394475-50FC-4BC0-82C7-EE4E0DDBE4B2}"/>
                </a:ext>
              </a:extLst>
            </p:cNvPr>
            <p:cNvSpPr txBox="1">
              <a:spLocks/>
            </p:cNvSpPr>
            <p:nvPr/>
          </p:nvSpPr>
          <p:spPr>
            <a:xfrm>
              <a:off x="1874316" y="3404705"/>
              <a:ext cx="485922"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80,4</a:t>
              </a:r>
              <a:endParaRPr kumimoji="0" lang="de-DE" sz="12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sp>
          <p:nvSpPr>
            <p:cNvPr id="117" name="Inhaltsplatzhalter 4">
              <a:extLst>
                <a:ext uri="{FF2B5EF4-FFF2-40B4-BE49-F238E27FC236}">
                  <a16:creationId xmlns:a16="http://schemas.microsoft.com/office/drawing/2014/main" id="{1A298E1C-5137-4F38-8660-5CC6C1B473DB}"/>
                </a:ext>
              </a:extLst>
            </p:cNvPr>
            <p:cNvSpPr txBox="1">
              <a:spLocks/>
            </p:cNvSpPr>
            <p:nvPr/>
          </p:nvSpPr>
          <p:spPr>
            <a:xfrm>
              <a:off x="1159498" y="3404705"/>
              <a:ext cx="485922"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80,8</a:t>
              </a:r>
              <a:endParaRPr kumimoji="0" lang="de-DE" sz="12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sp>
          <p:nvSpPr>
            <p:cNvPr id="118" name="Inhaltsplatzhalter 4">
              <a:extLst>
                <a:ext uri="{FF2B5EF4-FFF2-40B4-BE49-F238E27FC236}">
                  <a16:creationId xmlns:a16="http://schemas.microsoft.com/office/drawing/2014/main" id="{98F06BDB-A7A3-48C9-8319-9BF0270761B2}"/>
                </a:ext>
              </a:extLst>
            </p:cNvPr>
            <p:cNvSpPr txBox="1">
              <a:spLocks/>
            </p:cNvSpPr>
            <p:nvPr/>
          </p:nvSpPr>
          <p:spPr>
            <a:xfrm>
              <a:off x="626968" y="3404705"/>
              <a:ext cx="485922"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800"/>
                </a:spcBef>
                <a:spcAft>
                  <a:spcPts val="0"/>
                </a:spcAft>
                <a:buClr>
                  <a:srgbClr val="003781"/>
                </a:buClr>
                <a:buSzTx/>
                <a:buFontTx/>
                <a:buNone/>
                <a:tabLst/>
                <a:defRPr/>
              </a:pPr>
              <a:r>
                <a:rPr kumimoji="0" lang="de-DE"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74,8</a:t>
              </a:r>
              <a:endParaRPr kumimoji="0" lang="de-DE" sz="12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p:txBody>
        </p:sp>
      </p:grpSp>
      <p:grpSp>
        <p:nvGrpSpPr>
          <p:cNvPr id="171" name="Gruppieren 170">
            <a:extLst>
              <a:ext uri="{FF2B5EF4-FFF2-40B4-BE49-F238E27FC236}">
                <a16:creationId xmlns:a16="http://schemas.microsoft.com/office/drawing/2014/main" id="{5E9B0E65-55BA-4052-B10E-D025FA9BAF7C}"/>
              </a:ext>
            </a:extLst>
          </p:cNvPr>
          <p:cNvGrpSpPr/>
          <p:nvPr/>
        </p:nvGrpSpPr>
        <p:grpSpPr>
          <a:xfrm>
            <a:off x="869457" y="4612805"/>
            <a:ext cx="1090173" cy="702713"/>
            <a:chOff x="869457" y="4612805"/>
            <a:chExt cx="1090173" cy="702713"/>
          </a:xfrm>
        </p:grpSpPr>
        <p:sp>
          <p:nvSpPr>
            <p:cNvPr id="120" name="Freihandform: Form 119">
              <a:extLst>
                <a:ext uri="{FF2B5EF4-FFF2-40B4-BE49-F238E27FC236}">
                  <a16:creationId xmlns:a16="http://schemas.microsoft.com/office/drawing/2014/main" id="{756D0179-B4B2-45B7-A6FA-65B13F35578C}"/>
                </a:ext>
              </a:extLst>
            </p:cNvPr>
            <p:cNvSpPr/>
            <p:nvPr/>
          </p:nvSpPr>
          <p:spPr>
            <a:xfrm>
              <a:off x="1384890" y="4612805"/>
              <a:ext cx="72437" cy="72437"/>
            </a:xfrm>
            <a:custGeom>
              <a:avLst/>
              <a:gdLst>
                <a:gd name="connsiteX0" fmla="*/ 30064 w 57150"/>
                <a:gd name="connsiteY0" fmla="*/ 54829 h 57150"/>
                <a:gd name="connsiteX1" fmla="*/ 54829 w 57150"/>
                <a:gd name="connsiteY1" fmla="*/ 31969 h 57150"/>
                <a:gd name="connsiteX2" fmla="*/ 31969 w 57150"/>
                <a:gd name="connsiteY2" fmla="*/ 7204 h 57150"/>
                <a:gd name="connsiteX3" fmla="*/ 7204 w 57150"/>
                <a:gd name="connsiteY3" fmla="*/ 30064 h 57150"/>
                <a:gd name="connsiteX4" fmla="*/ 30064 w 57150"/>
                <a:gd name="connsiteY4" fmla="*/ 5482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064" y="54829"/>
                  </a:moveTo>
                  <a:cubicBezTo>
                    <a:pt x="43399" y="55781"/>
                    <a:pt x="54829" y="45304"/>
                    <a:pt x="54829" y="31969"/>
                  </a:cubicBezTo>
                  <a:cubicBezTo>
                    <a:pt x="55781" y="18634"/>
                    <a:pt x="45304" y="7204"/>
                    <a:pt x="31969" y="7204"/>
                  </a:cubicBezTo>
                  <a:cubicBezTo>
                    <a:pt x="18634" y="6251"/>
                    <a:pt x="7204" y="16729"/>
                    <a:pt x="7204" y="30064"/>
                  </a:cubicBezTo>
                  <a:cubicBezTo>
                    <a:pt x="6251" y="43399"/>
                    <a:pt x="16729" y="54829"/>
                    <a:pt x="30064" y="54829"/>
                  </a:cubicBezTo>
                </a:path>
              </a:pathLst>
            </a:custGeom>
            <a:solidFill>
              <a:srgbClr val="ABACAB"/>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1" name="Freihandform: Form 120">
              <a:extLst>
                <a:ext uri="{FF2B5EF4-FFF2-40B4-BE49-F238E27FC236}">
                  <a16:creationId xmlns:a16="http://schemas.microsoft.com/office/drawing/2014/main" id="{D051EA64-D1AF-492C-88F1-296BAAE212F0}"/>
                </a:ext>
              </a:extLst>
            </p:cNvPr>
            <p:cNvSpPr/>
            <p:nvPr/>
          </p:nvSpPr>
          <p:spPr>
            <a:xfrm>
              <a:off x="1281140" y="4655136"/>
              <a:ext cx="253529" cy="289747"/>
            </a:xfrm>
            <a:custGeom>
              <a:avLst/>
              <a:gdLst>
                <a:gd name="connsiteX0" fmla="*/ 188119 w 200025"/>
                <a:gd name="connsiteY0" fmla="*/ 190976 h 228600"/>
                <a:gd name="connsiteX1" fmla="*/ 185261 w 200025"/>
                <a:gd name="connsiteY1" fmla="*/ 191929 h 228600"/>
                <a:gd name="connsiteX2" fmla="*/ 170021 w 200025"/>
                <a:gd name="connsiteY2" fmla="*/ 200501 h 228600"/>
                <a:gd name="connsiteX3" fmla="*/ 168116 w 200025"/>
                <a:gd name="connsiteY3" fmla="*/ 190976 h 228600"/>
                <a:gd name="connsiteX4" fmla="*/ 202406 w 200025"/>
                <a:gd name="connsiteY4" fmla="*/ 180499 h 228600"/>
                <a:gd name="connsiteX5" fmla="*/ 198596 w 200025"/>
                <a:gd name="connsiteY5" fmla="*/ 170974 h 228600"/>
                <a:gd name="connsiteX6" fmla="*/ 185261 w 200025"/>
                <a:gd name="connsiteY6" fmla="*/ 171926 h 228600"/>
                <a:gd name="connsiteX7" fmla="*/ 176689 w 200025"/>
                <a:gd name="connsiteY7" fmla="*/ 129064 h 228600"/>
                <a:gd name="connsiteX8" fmla="*/ 158591 w 200025"/>
                <a:gd name="connsiteY8" fmla="*/ 129064 h 228600"/>
                <a:gd name="connsiteX9" fmla="*/ 157639 w 200025"/>
                <a:gd name="connsiteY9" fmla="*/ 126206 h 228600"/>
                <a:gd name="connsiteX10" fmla="*/ 169069 w 200025"/>
                <a:gd name="connsiteY10" fmla="*/ 126206 h 228600"/>
                <a:gd name="connsiteX11" fmla="*/ 164306 w 200025"/>
                <a:gd name="connsiteY11" fmla="*/ 114776 h 228600"/>
                <a:gd name="connsiteX12" fmla="*/ 152876 w 200025"/>
                <a:gd name="connsiteY12" fmla="*/ 105251 h 228600"/>
                <a:gd name="connsiteX13" fmla="*/ 152876 w 200025"/>
                <a:gd name="connsiteY13" fmla="*/ 105251 h 228600"/>
                <a:gd name="connsiteX14" fmla="*/ 151924 w 200025"/>
                <a:gd name="connsiteY14" fmla="*/ 99536 h 228600"/>
                <a:gd name="connsiteX15" fmla="*/ 160496 w 200025"/>
                <a:gd name="connsiteY15" fmla="*/ 99536 h 228600"/>
                <a:gd name="connsiteX16" fmla="*/ 166211 w 200025"/>
                <a:gd name="connsiteY16" fmla="*/ 93821 h 228600"/>
                <a:gd name="connsiteX17" fmla="*/ 161449 w 200025"/>
                <a:gd name="connsiteY17" fmla="*/ 88106 h 228600"/>
                <a:gd name="connsiteX18" fmla="*/ 161449 w 200025"/>
                <a:gd name="connsiteY18" fmla="*/ 88106 h 228600"/>
                <a:gd name="connsiteX19" fmla="*/ 161449 w 200025"/>
                <a:gd name="connsiteY19" fmla="*/ 88106 h 228600"/>
                <a:gd name="connsiteX20" fmla="*/ 164306 w 200025"/>
                <a:gd name="connsiteY20" fmla="*/ 80486 h 228600"/>
                <a:gd name="connsiteX21" fmla="*/ 152876 w 200025"/>
                <a:gd name="connsiteY21" fmla="*/ 69056 h 228600"/>
                <a:gd name="connsiteX22" fmla="*/ 114776 w 200025"/>
                <a:gd name="connsiteY22" fmla="*/ 69056 h 228600"/>
                <a:gd name="connsiteX23" fmla="*/ 109061 w 200025"/>
                <a:gd name="connsiteY23" fmla="*/ 39529 h 228600"/>
                <a:gd name="connsiteX24" fmla="*/ 108109 w 200025"/>
                <a:gd name="connsiteY24" fmla="*/ 32861 h 228600"/>
                <a:gd name="connsiteX25" fmla="*/ 106204 w 200025"/>
                <a:gd name="connsiteY25" fmla="*/ 30004 h 228600"/>
                <a:gd name="connsiteX26" fmla="*/ 89059 w 200025"/>
                <a:gd name="connsiteY26" fmla="*/ 18574 h 228600"/>
                <a:gd name="connsiteX27" fmla="*/ 67151 w 200025"/>
                <a:gd name="connsiteY27" fmla="*/ 32861 h 228600"/>
                <a:gd name="connsiteX28" fmla="*/ 60484 w 200025"/>
                <a:gd name="connsiteY28" fmla="*/ 87154 h 228600"/>
                <a:gd name="connsiteX29" fmla="*/ 53816 w 200025"/>
                <a:gd name="connsiteY29" fmla="*/ 87154 h 228600"/>
                <a:gd name="connsiteX30" fmla="*/ 46196 w 200025"/>
                <a:gd name="connsiteY30" fmla="*/ 70961 h 228600"/>
                <a:gd name="connsiteX31" fmla="*/ 37624 w 200025"/>
                <a:gd name="connsiteY31" fmla="*/ 35719 h 228600"/>
                <a:gd name="connsiteX32" fmla="*/ 16669 w 200025"/>
                <a:gd name="connsiteY32" fmla="*/ 7144 h 228600"/>
                <a:gd name="connsiteX33" fmla="*/ 15716 w 200025"/>
                <a:gd name="connsiteY33" fmla="*/ 7144 h 228600"/>
                <a:gd name="connsiteX34" fmla="*/ 15716 w 200025"/>
                <a:gd name="connsiteY34" fmla="*/ 7144 h 228600"/>
                <a:gd name="connsiteX35" fmla="*/ 10954 w 200025"/>
                <a:gd name="connsiteY35" fmla="*/ 9049 h 228600"/>
                <a:gd name="connsiteX36" fmla="*/ 8096 w 200025"/>
                <a:gd name="connsiteY36" fmla="*/ 16669 h 228600"/>
                <a:gd name="connsiteX37" fmla="*/ 62389 w 200025"/>
                <a:gd name="connsiteY37" fmla="*/ 135731 h 228600"/>
                <a:gd name="connsiteX38" fmla="*/ 61436 w 200025"/>
                <a:gd name="connsiteY38" fmla="*/ 198596 h 228600"/>
                <a:gd name="connsiteX39" fmla="*/ 19526 w 200025"/>
                <a:gd name="connsiteY39" fmla="*/ 166211 h 228600"/>
                <a:gd name="connsiteX40" fmla="*/ 14764 w 200025"/>
                <a:gd name="connsiteY40" fmla="*/ 164306 h 228600"/>
                <a:gd name="connsiteX41" fmla="*/ 10954 w 200025"/>
                <a:gd name="connsiteY41" fmla="*/ 165259 h 228600"/>
                <a:gd name="connsiteX42" fmla="*/ 10001 w 200025"/>
                <a:gd name="connsiteY42" fmla="*/ 173831 h 228600"/>
                <a:gd name="connsiteX43" fmla="*/ 93821 w 200025"/>
                <a:gd name="connsiteY43" fmla="*/ 221456 h 228600"/>
                <a:gd name="connsiteX44" fmla="*/ 118586 w 200025"/>
                <a:gd name="connsiteY44" fmla="*/ 223361 h 228600"/>
                <a:gd name="connsiteX45" fmla="*/ 191929 w 200025"/>
                <a:gd name="connsiteY45" fmla="*/ 202406 h 228600"/>
                <a:gd name="connsiteX46" fmla="*/ 193834 w 200025"/>
                <a:gd name="connsiteY46" fmla="*/ 193834 h 228600"/>
                <a:gd name="connsiteX47" fmla="*/ 188119 w 200025"/>
                <a:gd name="connsiteY47" fmla="*/ 190976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0025" h="228600">
                  <a:moveTo>
                    <a:pt x="188119" y="190976"/>
                  </a:moveTo>
                  <a:cubicBezTo>
                    <a:pt x="187166" y="190976"/>
                    <a:pt x="186214" y="190976"/>
                    <a:pt x="185261" y="191929"/>
                  </a:cubicBezTo>
                  <a:cubicBezTo>
                    <a:pt x="180499" y="194786"/>
                    <a:pt x="175736" y="197644"/>
                    <a:pt x="170021" y="200501"/>
                  </a:cubicBezTo>
                  <a:lnTo>
                    <a:pt x="168116" y="190976"/>
                  </a:lnTo>
                  <a:lnTo>
                    <a:pt x="202406" y="180499"/>
                  </a:lnTo>
                  <a:lnTo>
                    <a:pt x="198596" y="170974"/>
                  </a:lnTo>
                  <a:lnTo>
                    <a:pt x="185261" y="171926"/>
                  </a:lnTo>
                  <a:cubicBezTo>
                    <a:pt x="185261" y="171926"/>
                    <a:pt x="181451" y="144304"/>
                    <a:pt x="176689" y="129064"/>
                  </a:cubicBezTo>
                  <a:lnTo>
                    <a:pt x="158591" y="129064"/>
                  </a:lnTo>
                  <a:lnTo>
                    <a:pt x="157639" y="126206"/>
                  </a:lnTo>
                  <a:lnTo>
                    <a:pt x="169069" y="126206"/>
                  </a:lnTo>
                  <a:cubicBezTo>
                    <a:pt x="167164" y="122396"/>
                    <a:pt x="166211" y="117634"/>
                    <a:pt x="164306" y="114776"/>
                  </a:cubicBezTo>
                  <a:cubicBezTo>
                    <a:pt x="162401" y="110966"/>
                    <a:pt x="158591" y="106204"/>
                    <a:pt x="152876" y="105251"/>
                  </a:cubicBezTo>
                  <a:lnTo>
                    <a:pt x="152876" y="105251"/>
                  </a:lnTo>
                  <a:lnTo>
                    <a:pt x="151924" y="99536"/>
                  </a:lnTo>
                  <a:lnTo>
                    <a:pt x="160496" y="99536"/>
                  </a:lnTo>
                  <a:cubicBezTo>
                    <a:pt x="163354" y="99536"/>
                    <a:pt x="166211" y="96679"/>
                    <a:pt x="166211" y="93821"/>
                  </a:cubicBezTo>
                  <a:cubicBezTo>
                    <a:pt x="166211" y="90964"/>
                    <a:pt x="164306" y="89059"/>
                    <a:pt x="161449" y="88106"/>
                  </a:cubicBezTo>
                  <a:cubicBezTo>
                    <a:pt x="161449" y="88106"/>
                    <a:pt x="161449" y="88106"/>
                    <a:pt x="161449" y="88106"/>
                  </a:cubicBezTo>
                  <a:cubicBezTo>
                    <a:pt x="161449" y="88106"/>
                    <a:pt x="161449" y="88106"/>
                    <a:pt x="161449" y="88106"/>
                  </a:cubicBezTo>
                  <a:cubicBezTo>
                    <a:pt x="163354" y="86201"/>
                    <a:pt x="164306" y="83344"/>
                    <a:pt x="164306" y="80486"/>
                  </a:cubicBezTo>
                  <a:cubicBezTo>
                    <a:pt x="164306" y="74771"/>
                    <a:pt x="158591" y="69056"/>
                    <a:pt x="152876" y="69056"/>
                  </a:cubicBezTo>
                  <a:lnTo>
                    <a:pt x="114776" y="69056"/>
                  </a:lnTo>
                  <a:lnTo>
                    <a:pt x="109061" y="39529"/>
                  </a:lnTo>
                  <a:lnTo>
                    <a:pt x="108109" y="32861"/>
                  </a:lnTo>
                  <a:lnTo>
                    <a:pt x="106204" y="30004"/>
                  </a:lnTo>
                  <a:cubicBezTo>
                    <a:pt x="102394" y="24289"/>
                    <a:pt x="95726" y="18574"/>
                    <a:pt x="89059" y="18574"/>
                  </a:cubicBezTo>
                  <a:cubicBezTo>
                    <a:pt x="84296" y="18574"/>
                    <a:pt x="72866" y="21431"/>
                    <a:pt x="67151" y="32861"/>
                  </a:cubicBezTo>
                  <a:cubicBezTo>
                    <a:pt x="63341" y="41434"/>
                    <a:pt x="56674" y="56674"/>
                    <a:pt x="60484" y="87154"/>
                  </a:cubicBezTo>
                  <a:lnTo>
                    <a:pt x="53816" y="87154"/>
                  </a:lnTo>
                  <a:lnTo>
                    <a:pt x="46196" y="70961"/>
                  </a:lnTo>
                  <a:cubicBezTo>
                    <a:pt x="50006" y="69056"/>
                    <a:pt x="46196" y="53816"/>
                    <a:pt x="37624" y="35719"/>
                  </a:cubicBezTo>
                  <a:cubicBezTo>
                    <a:pt x="30004" y="19526"/>
                    <a:pt x="21431" y="7144"/>
                    <a:pt x="16669" y="7144"/>
                  </a:cubicBezTo>
                  <a:cubicBezTo>
                    <a:pt x="16669" y="7144"/>
                    <a:pt x="15716" y="7144"/>
                    <a:pt x="15716" y="7144"/>
                  </a:cubicBezTo>
                  <a:cubicBezTo>
                    <a:pt x="15716" y="7144"/>
                    <a:pt x="15716" y="7144"/>
                    <a:pt x="15716" y="7144"/>
                  </a:cubicBezTo>
                  <a:cubicBezTo>
                    <a:pt x="13811" y="8096"/>
                    <a:pt x="11906" y="8096"/>
                    <a:pt x="10954" y="9049"/>
                  </a:cubicBezTo>
                  <a:cubicBezTo>
                    <a:pt x="7144" y="10954"/>
                    <a:pt x="6191" y="13811"/>
                    <a:pt x="8096" y="16669"/>
                  </a:cubicBezTo>
                  <a:lnTo>
                    <a:pt x="62389" y="135731"/>
                  </a:lnTo>
                  <a:lnTo>
                    <a:pt x="61436" y="198596"/>
                  </a:lnTo>
                  <a:cubicBezTo>
                    <a:pt x="45244" y="190976"/>
                    <a:pt x="30956" y="180499"/>
                    <a:pt x="19526" y="166211"/>
                  </a:cubicBezTo>
                  <a:cubicBezTo>
                    <a:pt x="18574" y="164306"/>
                    <a:pt x="16669" y="164306"/>
                    <a:pt x="14764" y="164306"/>
                  </a:cubicBezTo>
                  <a:cubicBezTo>
                    <a:pt x="13811" y="164306"/>
                    <a:pt x="11906" y="164306"/>
                    <a:pt x="10954" y="165259"/>
                  </a:cubicBezTo>
                  <a:cubicBezTo>
                    <a:pt x="8096" y="167164"/>
                    <a:pt x="8096" y="170974"/>
                    <a:pt x="10001" y="173831"/>
                  </a:cubicBezTo>
                  <a:cubicBezTo>
                    <a:pt x="29051" y="198596"/>
                    <a:pt x="59531" y="215741"/>
                    <a:pt x="93821" y="221456"/>
                  </a:cubicBezTo>
                  <a:cubicBezTo>
                    <a:pt x="102394" y="222409"/>
                    <a:pt x="110014" y="223361"/>
                    <a:pt x="118586" y="223361"/>
                  </a:cubicBezTo>
                  <a:cubicBezTo>
                    <a:pt x="145256" y="223361"/>
                    <a:pt x="170021" y="215741"/>
                    <a:pt x="191929" y="202406"/>
                  </a:cubicBezTo>
                  <a:cubicBezTo>
                    <a:pt x="194786" y="200501"/>
                    <a:pt x="195739" y="196691"/>
                    <a:pt x="193834" y="193834"/>
                  </a:cubicBezTo>
                  <a:cubicBezTo>
                    <a:pt x="191929" y="191929"/>
                    <a:pt x="190024" y="190976"/>
                    <a:pt x="188119" y="190976"/>
                  </a:cubicBezTo>
                </a:path>
              </a:pathLst>
            </a:custGeom>
            <a:solidFill>
              <a:srgbClr val="ABACAB"/>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2" name="Freihandform: Form 121">
              <a:extLst>
                <a:ext uri="{FF2B5EF4-FFF2-40B4-BE49-F238E27FC236}">
                  <a16:creationId xmlns:a16="http://schemas.microsoft.com/office/drawing/2014/main" id="{A28E64D7-1EFB-4EE2-AB69-E08255B76FD1}"/>
                </a:ext>
              </a:extLst>
            </p:cNvPr>
            <p:cNvSpPr/>
            <p:nvPr/>
          </p:nvSpPr>
          <p:spPr>
            <a:xfrm>
              <a:off x="870709" y="4934063"/>
              <a:ext cx="1074478" cy="12073"/>
            </a:xfrm>
            <a:custGeom>
              <a:avLst/>
              <a:gdLst>
                <a:gd name="connsiteX0" fmla="*/ 7108 w 847725"/>
                <a:gd name="connsiteY0" fmla="*/ 7108 h 9525"/>
                <a:gd name="connsiteX1" fmla="*/ 850071 w 847725"/>
                <a:gd name="connsiteY1" fmla="*/ 7108 h 9525"/>
              </a:gdLst>
              <a:ahLst/>
              <a:cxnLst>
                <a:cxn ang="0">
                  <a:pos x="connsiteX0" y="connsiteY0"/>
                </a:cxn>
                <a:cxn ang="0">
                  <a:pos x="connsiteX1" y="connsiteY1"/>
                </a:cxn>
              </a:cxnLst>
              <a:rect l="l" t="t" r="r" b="b"/>
              <a:pathLst>
                <a:path w="847725" h="9525">
                  <a:moveTo>
                    <a:pt x="7108" y="7108"/>
                  </a:moveTo>
                  <a:lnTo>
                    <a:pt x="850071" y="7108"/>
                  </a:lnTo>
                </a:path>
              </a:pathLst>
            </a:custGeom>
            <a:ln w="9477" cap="flat">
              <a:solidFill>
                <a:schemeClr val="tx1">
                  <a:lumMod val="50000"/>
                </a:schemeClr>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3" name="Freihandform: Form 122">
              <a:extLst>
                <a:ext uri="{FF2B5EF4-FFF2-40B4-BE49-F238E27FC236}">
                  <a16:creationId xmlns:a16="http://schemas.microsoft.com/office/drawing/2014/main" id="{EF4B0126-8CEA-4193-B195-2EFA0EE164BB}"/>
                </a:ext>
              </a:extLst>
            </p:cNvPr>
            <p:cNvSpPr/>
            <p:nvPr/>
          </p:nvSpPr>
          <p:spPr>
            <a:xfrm>
              <a:off x="1838902" y="4965407"/>
              <a:ext cx="96582" cy="350111"/>
            </a:xfrm>
            <a:custGeom>
              <a:avLst/>
              <a:gdLst>
                <a:gd name="connsiteX0" fmla="*/ 69056 w 76200"/>
                <a:gd name="connsiteY0" fmla="*/ 37624 h 276225"/>
                <a:gd name="connsiteX1" fmla="*/ 38576 w 76200"/>
                <a:gd name="connsiteY1" fmla="*/ 7144 h 276225"/>
                <a:gd name="connsiteX2" fmla="*/ 8096 w 76200"/>
                <a:gd name="connsiteY2" fmla="*/ 37624 h 276225"/>
                <a:gd name="connsiteX3" fmla="*/ 38576 w 76200"/>
                <a:gd name="connsiteY3" fmla="*/ 68104 h 276225"/>
                <a:gd name="connsiteX4" fmla="*/ 69056 w 76200"/>
                <a:gd name="connsiteY4" fmla="*/ 37624 h 276225"/>
                <a:gd name="connsiteX5" fmla="*/ 70961 w 76200"/>
                <a:gd name="connsiteY5" fmla="*/ 254794 h 276225"/>
                <a:gd name="connsiteX6" fmla="*/ 70961 w 76200"/>
                <a:gd name="connsiteY6" fmla="*/ 78581 h 276225"/>
                <a:gd name="connsiteX7" fmla="*/ 55721 w 76200"/>
                <a:gd name="connsiteY7" fmla="*/ 74771 h 276225"/>
                <a:gd name="connsiteX8" fmla="*/ 49054 w 76200"/>
                <a:gd name="connsiteY8" fmla="*/ 74771 h 276225"/>
                <a:gd name="connsiteX9" fmla="*/ 29051 w 76200"/>
                <a:gd name="connsiteY9" fmla="*/ 74771 h 276225"/>
                <a:gd name="connsiteX10" fmla="*/ 22384 w 76200"/>
                <a:gd name="connsiteY10" fmla="*/ 74771 h 276225"/>
                <a:gd name="connsiteX11" fmla="*/ 8096 w 76200"/>
                <a:gd name="connsiteY11" fmla="*/ 78581 h 276225"/>
                <a:gd name="connsiteX12" fmla="*/ 7144 w 76200"/>
                <a:gd name="connsiteY12" fmla="*/ 254794 h 276225"/>
                <a:gd name="connsiteX13" fmla="*/ 23336 w 76200"/>
                <a:gd name="connsiteY13" fmla="*/ 270986 h 276225"/>
                <a:gd name="connsiteX14" fmla="*/ 23336 w 76200"/>
                <a:gd name="connsiteY14" fmla="*/ 270986 h 276225"/>
                <a:gd name="connsiteX15" fmla="*/ 23336 w 76200"/>
                <a:gd name="connsiteY15" fmla="*/ 270986 h 276225"/>
                <a:gd name="connsiteX16" fmla="*/ 37624 w 76200"/>
                <a:gd name="connsiteY16" fmla="*/ 261461 h 276225"/>
                <a:gd name="connsiteX17" fmla="*/ 37624 w 76200"/>
                <a:gd name="connsiteY17" fmla="*/ 189071 h 276225"/>
                <a:gd name="connsiteX18" fmla="*/ 40481 w 76200"/>
                <a:gd name="connsiteY18" fmla="*/ 189071 h 276225"/>
                <a:gd name="connsiteX19" fmla="*/ 40481 w 76200"/>
                <a:gd name="connsiteY19" fmla="*/ 261461 h 276225"/>
                <a:gd name="connsiteX20" fmla="*/ 54769 w 76200"/>
                <a:gd name="connsiteY20" fmla="*/ 270986 h 276225"/>
                <a:gd name="connsiteX21" fmla="*/ 54769 w 76200"/>
                <a:gd name="connsiteY21" fmla="*/ 270986 h 276225"/>
                <a:gd name="connsiteX22" fmla="*/ 54769 w 76200"/>
                <a:gd name="connsiteY22" fmla="*/ 270986 h 276225"/>
                <a:gd name="connsiteX23" fmla="*/ 70961 w 76200"/>
                <a:gd name="connsiteY23" fmla="*/ 2547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 h="276225">
                  <a:moveTo>
                    <a:pt x="69056" y="37624"/>
                  </a:moveTo>
                  <a:cubicBezTo>
                    <a:pt x="69056" y="21431"/>
                    <a:pt x="55721" y="7144"/>
                    <a:pt x="38576" y="7144"/>
                  </a:cubicBezTo>
                  <a:cubicBezTo>
                    <a:pt x="22384" y="7144"/>
                    <a:pt x="8096" y="20479"/>
                    <a:pt x="8096" y="37624"/>
                  </a:cubicBezTo>
                  <a:cubicBezTo>
                    <a:pt x="8096" y="53816"/>
                    <a:pt x="21431" y="68104"/>
                    <a:pt x="38576" y="68104"/>
                  </a:cubicBezTo>
                  <a:cubicBezTo>
                    <a:pt x="55721" y="68104"/>
                    <a:pt x="69056" y="53816"/>
                    <a:pt x="69056" y="37624"/>
                  </a:cubicBezTo>
                  <a:moveTo>
                    <a:pt x="70961" y="254794"/>
                  </a:moveTo>
                  <a:lnTo>
                    <a:pt x="70961" y="78581"/>
                  </a:lnTo>
                  <a:cubicBezTo>
                    <a:pt x="67151" y="76676"/>
                    <a:pt x="61436" y="75724"/>
                    <a:pt x="55721" y="74771"/>
                  </a:cubicBezTo>
                  <a:lnTo>
                    <a:pt x="49054" y="74771"/>
                  </a:lnTo>
                  <a:lnTo>
                    <a:pt x="29051" y="74771"/>
                  </a:lnTo>
                  <a:lnTo>
                    <a:pt x="22384" y="74771"/>
                  </a:lnTo>
                  <a:cubicBezTo>
                    <a:pt x="16669" y="74771"/>
                    <a:pt x="11906" y="76676"/>
                    <a:pt x="8096" y="78581"/>
                  </a:cubicBezTo>
                  <a:lnTo>
                    <a:pt x="7144" y="254794"/>
                  </a:lnTo>
                  <a:cubicBezTo>
                    <a:pt x="7144" y="263366"/>
                    <a:pt x="13811" y="270986"/>
                    <a:pt x="23336" y="270986"/>
                  </a:cubicBezTo>
                  <a:cubicBezTo>
                    <a:pt x="23336" y="270986"/>
                    <a:pt x="23336" y="270986"/>
                    <a:pt x="23336" y="270986"/>
                  </a:cubicBezTo>
                  <a:cubicBezTo>
                    <a:pt x="23336" y="270986"/>
                    <a:pt x="23336" y="270986"/>
                    <a:pt x="23336" y="270986"/>
                  </a:cubicBezTo>
                  <a:cubicBezTo>
                    <a:pt x="30004" y="270986"/>
                    <a:pt x="35719" y="267176"/>
                    <a:pt x="37624" y="261461"/>
                  </a:cubicBezTo>
                  <a:lnTo>
                    <a:pt x="37624" y="189071"/>
                  </a:lnTo>
                  <a:lnTo>
                    <a:pt x="40481" y="189071"/>
                  </a:lnTo>
                  <a:lnTo>
                    <a:pt x="40481" y="261461"/>
                  </a:lnTo>
                  <a:cubicBezTo>
                    <a:pt x="43339" y="267176"/>
                    <a:pt x="48101" y="270986"/>
                    <a:pt x="54769" y="270986"/>
                  </a:cubicBezTo>
                  <a:cubicBezTo>
                    <a:pt x="54769" y="270986"/>
                    <a:pt x="54769" y="270986"/>
                    <a:pt x="54769" y="270986"/>
                  </a:cubicBezTo>
                  <a:cubicBezTo>
                    <a:pt x="54769" y="270986"/>
                    <a:pt x="54769" y="270986"/>
                    <a:pt x="54769" y="270986"/>
                  </a:cubicBezTo>
                  <a:cubicBezTo>
                    <a:pt x="64294" y="270034"/>
                    <a:pt x="70961" y="263366"/>
                    <a:pt x="70961" y="254794"/>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4" name="Freihandform: Form 123">
              <a:extLst>
                <a:ext uri="{FF2B5EF4-FFF2-40B4-BE49-F238E27FC236}">
                  <a16:creationId xmlns:a16="http://schemas.microsoft.com/office/drawing/2014/main" id="{21D87994-3876-4B19-9CA0-97769BC501D0}"/>
                </a:ext>
              </a:extLst>
            </p:cNvPr>
            <p:cNvSpPr/>
            <p:nvPr/>
          </p:nvSpPr>
          <p:spPr>
            <a:xfrm>
              <a:off x="1923412" y="4941261"/>
              <a:ext cx="36218" cy="156946"/>
            </a:xfrm>
            <a:custGeom>
              <a:avLst/>
              <a:gdLst>
                <a:gd name="connsiteX0" fmla="*/ 22384 w 28575"/>
                <a:gd name="connsiteY0" fmla="*/ 88106 h 123825"/>
                <a:gd name="connsiteX1" fmla="*/ 22384 w 28575"/>
                <a:gd name="connsiteY1" fmla="*/ 90011 h 123825"/>
                <a:gd name="connsiteX2" fmla="*/ 7144 w 28575"/>
                <a:gd name="connsiteY2" fmla="*/ 123349 h 123825"/>
                <a:gd name="connsiteX3" fmla="*/ 7144 w 28575"/>
                <a:gd name="connsiteY3" fmla="*/ 7144 h 123825"/>
                <a:gd name="connsiteX4" fmla="*/ 11906 w 28575"/>
                <a:gd name="connsiteY4" fmla="*/ 8096 h 123825"/>
                <a:gd name="connsiteX5" fmla="*/ 22384 w 28575"/>
                <a:gd name="connsiteY5" fmla="*/ 19526 h 123825"/>
                <a:gd name="connsiteX6" fmla="*/ 22384 w 28575"/>
                <a:gd name="connsiteY6" fmla="*/ 21431 h 123825"/>
                <a:gd name="connsiteX7" fmla="*/ 2238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22384" y="88106"/>
                  </a:moveTo>
                  <a:lnTo>
                    <a:pt x="22384" y="90011"/>
                  </a:lnTo>
                  <a:cubicBezTo>
                    <a:pt x="22384" y="107156"/>
                    <a:pt x="16669" y="117634"/>
                    <a:pt x="7144" y="123349"/>
                  </a:cubicBezTo>
                  <a:lnTo>
                    <a:pt x="7144" y="7144"/>
                  </a:lnTo>
                  <a:cubicBezTo>
                    <a:pt x="9049" y="7144"/>
                    <a:pt x="10001" y="7144"/>
                    <a:pt x="11906" y="8096"/>
                  </a:cubicBezTo>
                  <a:cubicBezTo>
                    <a:pt x="17621" y="10001"/>
                    <a:pt x="21431" y="13811"/>
                    <a:pt x="22384" y="19526"/>
                  </a:cubicBezTo>
                  <a:cubicBezTo>
                    <a:pt x="22384" y="20479"/>
                    <a:pt x="22384" y="21431"/>
                    <a:pt x="22384" y="21431"/>
                  </a:cubicBezTo>
                  <a:lnTo>
                    <a:pt x="2238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5" name="Freihandform: Form 124">
              <a:extLst>
                <a:ext uri="{FF2B5EF4-FFF2-40B4-BE49-F238E27FC236}">
                  <a16:creationId xmlns:a16="http://schemas.microsoft.com/office/drawing/2014/main" id="{A9C31793-7758-4DA7-9041-B111F4458C32}"/>
                </a:ext>
              </a:extLst>
            </p:cNvPr>
            <p:cNvSpPr/>
            <p:nvPr/>
          </p:nvSpPr>
          <p:spPr>
            <a:xfrm>
              <a:off x="1817171" y="4941261"/>
              <a:ext cx="36218" cy="156946"/>
            </a:xfrm>
            <a:custGeom>
              <a:avLst/>
              <a:gdLst>
                <a:gd name="connsiteX0" fmla="*/ 7144 w 28575"/>
                <a:gd name="connsiteY0" fmla="*/ 88106 h 123825"/>
                <a:gd name="connsiteX1" fmla="*/ 7144 w 28575"/>
                <a:gd name="connsiteY1" fmla="*/ 90011 h 123825"/>
                <a:gd name="connsiteX2" fmla="*/ 22384 w 28575"/>
                <a:gd name="connsiteY2" fmla="*/ 123349 h 123825"/>
                <a:gd name="connsiteX3" fmla="*/ 22384 w 28575"/>
                <a:gd name="connsiteY3" fmla="*/ 7144 h 123825"/>
                <a:gd name="connsiteX4" fmla="*/ 17621 w 28575"/>
                <a:gd name="connsiteY4" fmla="*/ 8096 h 123825"/>
                <a:gd name="connsiteX5" fmla="*/ 7144 w 28575"/>
                <a:gd name="connsiteY5" fmla="*/ 19526 h 123825"/>
                <a:gd name="connsiteX6" fmla="*/ 7144 w 28575"/>
                <a:gd name="connsiteY6" fmla="*/ 21431 h 123825"/>
                <a:gd name="connsiteX7" fmla="*/ 714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7144" y="88106"/>
                  </a:moveTo>
                  <a:lnTo>
                    <a:pt x="7144" y="90011"/>
                  </a:lnTo>
                  <a:cubicBezTo>
                    <a:pt x="7144" y="107156"/>
                    <a:pt x="12859" y="117634"/>
                    <a:pt x="22384" y="123349"/>
                  </a:cubicBezTo>
                  <a:lnTo>
                    <a:pt x="22384" y="7144"/>
                  </a:lnTo>
                  <a:cubicBezTo>
                    <a:pt x="20479" y="7144"/>
                    <a:pt x="19526" y="7144"/>
                    <a:pt x="17621" y="8096"/>
                  </a:cubicBezTo>
                  <a:cubicBezTo>
                    <a:pt x="11906" y="10001"/>
                    <a:pt x="8096" y="13811"/>
                    <a:pt x="7144" y="19526"/>
                  </a:cubicBezTo>
                  <a:cubicBezTo>
                    <a:pt x="7144" y="20479"/>
                    <a:pt x="7144" y="21431"/>
                    <a:pt x="7144" y="21431"/>
                  </a:cubicBezTo>
                  <a:lnTo>
                    <a:pt x="714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6" name="Freihandform: Form 125">
              <a:extLst>
                <a:ext uri="{FF2B5EF4-FFF2-40B4-BE49-F238E27FC236}">
                  <a16:creationId xmlns:a16="http://schemas.microsoft.com/office/drawing/2014/main" id="{0D056D6C-2FEF-4E42-B47F-3D9899AA7446}"/>
                </a:ext>
              </a:extLst>
            </p:cNvPr>
            <p:cNvSpPr/>
            <p:nvPr/>
          </p:nvSpPr>
          <p:spPr>
            <a:xfrm>
              <a:off x="891188" y="4965407"/>
              <a:ext cx="96582" cy="350111"/>
            </a:xfrm>
            <a:custGeom>
              <a:avLst/>
              <a:gdLst>
                <a:gd name="connsiteX0" fmla="*/ 69056 w 76200"/>
                <a:gd name="connsiteY0" fmla="*/ 37624 h 276225"/>
                <a:gd name="connsiteX1" fmla="*/ 38576 w 76200"/>
                <a:gd name="connsiteY1" fmla="*/ 7144 h 276225"/>
                <a:gd name="connsiteX2" fmla="*/ 9049 w 76200"/>
                <a:gd name="connsiteY2" fmla="*/ 37624 h 276225"/>
                <a:gd name="connsiteX3" fmla="*/ 39529 w 76200"/>
                <a:gd name="connsiteY3" fmla="*/ 68104 h 276225"/>
                <a:gd name="connsiteX4" fmla="*/ 69056 w 76200"/>
                <a:gd name="connsiteY4" fmla="*/ 37624 h 276225"/>
                <a:gd name="connsiteX5" fmla="*/ 70961 w 76200"/>
                <a:gd name="connsiteY5" fmla="*/ 254794 h 276225"/>
                <a:gd name="connsiteX6" fmla="*/ 70961 w 76200"/>
                <a:gd name="connsiteY6" fmla="*/ 78581 h 276225"/>
                <a:gd name="connsiteX7" fmla="*/ 55721 w 76200"/>
                <a:gd name="connsiteY7" fmla="*/ 74771 h 276225"/>
                <a:gd name="connsiteX8" fmla="*/ 49054 w 76200"/>
                <a:gd name="connsiteY8" fmla="*/ 74771 h 276225"/>
                <a:gd name="connsiteX9" fmla="*/ 29051 w 76200"/>
                <a:gd name="connsiteY9" fmla="*/ 74771 h 276225"/>
                <a:gd name="connsiteX10" fmla="*/ 22384 w 76200"/>
                <a:gd name="connsiteY10" fmla="*/ 74771 h 276225"/>
                <a:gd name="connsiteX11" fmla="*/ 8096 w 76200"/>
                <a:gd name="connsiteY11" fmla="*/ 78581 h 276225"/>
                <a:gd name="connsiteX12" fmla="*/ 7144 w 76200"/>
                <a:gd name="connsiteY12" fmla="*/ 254794 h 276225"/>
                <a:gd name="connsiteX13" fmla="*/ 23336 w 76200"/>
                <a:gd name="connsiteY13" fmla="*/ 270986 h 276225"/>
                <a:gd name="connsiteX14" fmla="*/ 23336 w 76200"/>
                <a:gd name="connsiteY14" fmla="*/ 270986 h 276225"/>
                <a:gd name="connsiteX15" fmla="*/ 23336 w 76200"/>
                <a:gd name="connsiteY15" fmla="*/ 270986 h 276225"/>
                <a:gd name="connsiteX16" fmla="*/ 37624 w 76200"/>
                <a:gd name="connsiteY16" fmla="*/ 261461 h 276225"/>
                <a:gd name="connsiteX17" fmla="*/ 37624 w 76200"/>
                <a:gd name="connsiteY17" fmla="*/ 189071 h 276225"/>
                <a:gd name="connsiteX18" fmla="*/ 40481 w 76200"/>
                <a:gd name="connsiteY18" fmla="*/ 189071 h 276225"/>
                <a:gd name="connsiteX19" fmla="*/ 40481 w 76200"/>
                <a:gd name="connsiteY19" fmla="*/ 261461 h 276225"/>
                <a:gd name="connsiteX20" fmla="*/ 54769 w 76200"/>
                <a:gd name="connsiteY20" fmla="*/ 270986 h 276225"/>
                <a:gd name="connsiteX21" fmla="*/ 54769 w 76200"/>
                <a:gd name="connsiteY21" fmla="*/ 270986 h 276225"/>
                <a:gd name="connsiteX22" fmla="*/ 54769 w 76200"/>
                <a:gd name="connsiteY22" fmla="*/ 270986 h 276225"/>
                <a:gd name="connsiteX23" fmla="*/ 70961 w 76200"/>
                <a:gd name="connsiteY23" fmla="*/ 2547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 h="276225">
                  <a:moveTo>
                    <a:pt x="69056" y="37624"/>
                  </a:moveTo>
                  <a:cubicBezTo>
                    <a:pt x="69056" y="21431"/>
                    <a:pt x="55721" y="7144"/>
                    <a:pt x="38576" y="7144"/>
                  </a:cubicBezTo>
                  <a:cubicBezTo>
                    <a:pt x="21431" y="7144"/>
                    <a:pt x="9049" y="21431"/>
                    <a:pt x="9049" y="37624"/>
                  </a:cubicBezTo>
                  <a:cubicBezTo>
                    <a:pt x="9049" y="53816"/>
                    <a:pt x="22384" y="68104"/>
                    <a:pt x="39529" y="68104"/>
                  </a:cubicBezTo>
                  <a:cubicBezTo>
                    <a:pt x="56674" y="68104"/>
                    <a:pt x="69056" y="53816"/>
                    <a:pt x="69056" y="37624"/>
                  </a:cubicBezTo>
                  <a:moveTo>
                    <a:pt x="70961" y="254794"/>
                  </a:moveTo>
                  <a:lnTo>
                    <a:pt x="70961" y="78581"/>
                  </a:lnTo>
                  <a:cubicBezTo>
                    <a:pt x="67151" y="76676"/>
                    <a:pt x="61436" y="75724"/>
                    <a:pt x="55721" y="74771"/>
                  </a:cubicBezTo>
                  <a:lnTo>
                    <a:pt x="49054" y="74771"/>
                  </a:lnTo>
                  <a:lnTo>
                    <a:pt x="29051" y="74771"/>
                  </a:lnTo>
                  <a:lnTo>
                    <a:pt x="22384" y="74771"/>
                  </a:lnTo>
                  <a:cubicBezTo>
                    <a:pt x="16669" y="74771"/>
                    <a:pt x="11906" y="76676"/>
                    <a:pt x="8096" y="78581"/>
                  </a:cubicBezTo>
                  <a:lnTo>
                    <a:pt x="7144" y="254794"/>
                  </a:lnTo>
                  <a:cubicBezTo>
                    <a:pt x="7144" y="263366"/>
                    <a:pt x="13811" y="270986"/>
                    <a:pt x="23336" y="270986"/>
                  </a:cubicBezTo>
                  <a:cubicBezTo>
                    <a:pt x="23336" y="270986"/>
                    <a:pt x="23336" y="270986"/>
                    <a:pt x="23336" y="270986"/>
                  </a:cubicBezTo>
                  <a:cubicBezTo>
                    <a:pt x="23336" y="270986"/>
                    <a:pt x="23336" y="270986"/>
                    <a:pt x="23336" y="270986"/>
                  </a:cubicBezTo>
                  <a:cubicBezTo>
                    <a:pt x="30004" y="270986"/>
                    <a:pt x="35719" y="267176"/>
                    <a:pt x="37624" y="261461"/>
                  </a:cubicBezTo>
                  <a:lnTo>
                    <a:pt x="37624" y="189071"/>
                  </a:lnTo>
                  <a:lnTo>
                    <a:pt x="40481" y="189071"/>
                  </a:lnTo>
                  <a:lnTo>
                    <a:pt x="40481" y="261461"/>
                  </a:lnTo>
                  <a:cubicBezTo>
                    <a:pt x="43339" y="267176"/>
                    <a:pt x="48101" y="270986"/>
                    <a:pt x="54769" y="270986"/>
                  </a:cubicBezTo>
                  <a:cubicBezTo>
                    <a:pt x="54769" y="270986"/>
                    <a:pt x="54769" y="270986"/>
                    <a:pt x="54769" y="270986"/>
                  </a:cubicBezTo>
                  <a:cubicBezTo>
                    <a:pt x="54769" y="270986"/>
                    <a:pt x="54769" y="270986"/>
                    <a:pt x="54769" y="270986"/>
                  </a:cubicBezTo>
                  <a:cubicBezTo>
                    <a:pt x="63341" y="270034"/>
                    <a:pt x="70961" y="263366"/>
                    <a:pt x="70961" y="254794"/>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7" name="Freihandform: Form 126">
              <a:extLst>
                <a:ext uri="{FF2B5EF4-FFF2-40B4-BE49-F238E27FC236}">
                  <a16:creationId xmlns:a16="http://schemas.microsoft.com/office/drawing/2014/main" id="{342AB1CD-DEA8-4CF0-9A6F-B963AC1424A3}"/>
                </a:ext>
              </a:extLst>
            </p:cNvPr>
            <p:cNvSpPr/>
            <p:nvPr/>
          </p:nvSpPr>
          <p:spPr>
            <a:xfrm>
              <a:off x="975698" y="4941261"/>
              <a:ext cx="36218" cy="156946"/>
            </a:xfrm>
            <a:custGeom>
              <a:avLst/>
              <a:gdLst>
                <a:gd name="connsiteX0" fmla="*/ 22384 w 28575"/>
                <a:gd name="connsiteY0" fmla="*/ 88106 h 123825"/>
                <a:gd name="connsiteX1" fmla="*/ 22384 w 28575"/>
                <a:gd name="connsiteY1" fmla="*/ 90011 h 123825"/>
                <a:gd name="connsiteX2" fmla="*/ 7144 w 28575"/>
                <a:gd name="connsiteY2" fmla="*/ 123349 h 123825"/>
                <a:gd name="connsiteX3" fmla="*/ 7144 w 28575"/>
                <a:gd name="connsiteY3" fmla="*/ 7144 h 123825"/>
                <a:gd name="connsiteX4" fmla="*/ 11906 w 28575"/>
                <a:gd name="connsiteY4" fmla="*/ 8096 h 123825"/>
                <a:gd name="connsiteX5" fmla="*/ 22384 w 28575"/>
                <a:gd name="connsiteY5" fmla="*/ 19526 h 123825"/>
                <a:gd name="connsiteX6" fmla="*/ 22384 w 28575"/>
                <a:gd name="connsiteY6" fmla="*/ 21431 h 123825"/>
                <a:gd name="connsiteX7" fmla="*/ 2238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22384" y="88106"/>
                  </a:moveTo>
                  <a:lnTo>
                    <a:pt x="22384" y="90011"/>
                  </a:lnTo>
                  <a:cubicBezTo>
                    <a:pt x="22384" y="107156"/>
                    <a:pt x="16669" y="117634"/>
                    <a:pt x="7144" y="123349"/>
                  </a:cubicBezTo>
                  <a:lnTo>
                    <a:pt x="7144" y="7144"/>
                  </a:lnTo>
                  <a:cubicBezTo>
                    <a:pt x="9049" y="7144"/>
                    <a:pt x="10001" y="7144"/>
                    <a:pt x="11906" y="8096"/>
                  </a:cubicBezTo>
                  <a:cubicBezTo>
                    <a:pt x="17621" y="10001"/>
                    <a:pt x="21431" y="13811"/>
                    <a:pt x="22384" y="19526"/>
                  </a:cubicBezTo>
                  <a:cubicBezTo>
                    <a:pt x="22384" y="20479"/>
                    <a:pt x="22384" y="21431"/>
                    <a:pt x="22384" y="21431"/>
                  </a:cubicBezTo>
                  <a:lnTo>
                    <a:pt x="2238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8" name="Freihandform: Form 127">
              <a:extLst>
                <a:ext uri="{FF2B5EF4-FFF2-40B4-BE49-F238E27FC236}">
                  <a16:creationId xmlns:a16="http://schemas.microsoft.com/office/drawing/2014/main" id="{C1A3E83E-EF7F-4771-B7F1-E0FCBDD16295}"/>
                </a:ext>
              </a:extLst>
            </p:cNvPr>
            <p:cNvSpPr/>
            <p:nvPr/>
          </p:nvSpPr>
          <p:spPr>
            <a:xfrm>
              <a:off x="869457" y="4941261"/>
              <a:ext cx="36218" cy="156946"/>
            </a:xfrm>
            <a:custGeom>
              <a:avLst/>
              <a:gdLst>
                <a:gd name="connsiteX0" fmla="*/ 7144 w 28575"/>
                <a:gd name="connsiteY0" fmla="*/ 88106 h 123825"/>
                <a:gd name="connsiteX1" fmla="*/ 7144 w 28575"/>
                <a:gd name="connsiteY1" fmla="*/ 90011 h 123825"/>
                <a:gd name="connsiteX2" fmla="*/ 22384 w 28575"/>
                <a:gd name="connsiteY2" fmla="*/ 123349 h 123825"/>
                <a:gd name="connsiteX3" fmla="*/ 22384 w 28575"/>
                <a:gd name="connsiteY3" fmla="*/ 7144 h 123825"/>
                <a:gd name="connsiteX4" fmla="*/ 17621 w 28575"/>
                <a:gd name="connsiteY4" fmla="*/ 8096 h 123825"/>
                <a:gd name="connsiteX5" fmla="*/ 7144 w 28575"/>
                <a:gd name="connsiteY5" fmla="*/ 19526 h 123825"/>
                <a:gd name="connsiteX6" fmla="*/ 7144 w 28575"/>
                <a:gd name="connsiteY6" fmla="*/ 21431 h 123825"/>
                <a:gd name="connsiteX7" fmla="*/ 714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7144" y="88106"/>
                  </a:moveTo>
                  <a:lnTo>
                    <a:pt x="7144" y="90011"/>
                  </a:lnTo>
                  <a:cubicBezTo>
                    <a:pt x="7144" y="107156"/>
                    <a:pt x="12859" y="117634"/>
                    <a:pt x="22384" y="123349"/>
                  </a:cubicBezTo>
                  <a:lnTo>
                    <a:pt x="22384" y="7144"/>
                  </a:lnTo>
                  <a:cubicBezTo>
                    <a:pt x="20479" y="7144"/>
                    <a:pt x="19526" y="7144"/>
                    <a:pt x="17621" y="8096"/>
                  </a:cubicBezTo>
                  <a:cubicBezTo>
                    <a:pt x="11906" y="10001"/>
                    <a:pt x="8096" y="13811"/>
                    <a:pt x="7144" y="19526"/>
                  </a:cubicBezTo>
                  <a:cubicBezTo>
                    <a:pt x="7144" y="20479"/>
                    <a:pt x="7144" y="21431"/>
                    <a:pt x="7144" y="21431"/>
                  </a:cubicBezTo>
                  <a:lnTo>
                    <a:pt x="714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29" name="Freihandform: Form 128">
              <a:extLst>
                <a:ext uri="{FF2B5EF4-FFF2-40B4-BE49-F238E27FC236}">
                  <a16:creationId xmlns:a16="http://schemas.microsoft.com/office/drawing/2014/main" id="{518514EA-0224-4F2D-86B3-962D0E26C12D}"/>
                </a:ext>
              </a:extLst>
            </p:cNvPr>
            <p:cNvSpPr/>
            <p:nvPr/>
          </p:nvSpPr>
          <p:spPr>
            <a:xfrm>
              <a:off x="1080731" y="4965407"/>
              <a:ext cx="96582" cy="350111"/>
            </a:xfrm>
            <a:custGeom>
              <a:avLst/>
              <a:gdLst>
                <a:gd name="connsiteX0" fmla="*/ 69056 w 76200"/>
                <a:gd name="connsiteY0" fmla="*/ 37624 h 276225"/>
                <a:gd name="connsiteX1" fmla="*/ 38576 w 76200"/>
                <a:gd name="connsiteY1" fmla="*/ 7144 h 276225"/>
                <a:gd name="connsiteX2" fmla="*/ 8096 w 76200"/>
                <a:gd name="connsiteY2" fmla="*/ 37624 h 276225"/>
                <a:gd name="connsiteX3" fmla="*/ 38576 w 76200"/>
                <a:gd name="connsiteY3" fmla="*/ 68104 h 276225"/>
                <a:gd name="connsiteX4" fmla="*/ 69056 w 76200"/>
                <a:gd name="connsiteY4" fmla="*/ 37624 h 276225"/>
                <a:gd name="connsiteX5" fmla="*/ 70961 w 76200"/>
                <a:gd name="connsiteY5" fmla="*/ 254794 h 276225"/>
                <a:gd name="connsiteX6" fmla="*/ 70961 w 76200"/>
                <a:gd name="connsiteY6" fmla="*/ 78581 h 276225"/>
                <a:gd name="connsiteX7" fmla="*/ 55721 w 76200"/>
                <a:gd name="connsiteY7" fmla="*/ 74771 h 276225"/>
                <a:gd name="connsiteX8" fmla="*/ 49054 w 76200"/>
                <a:gd name="connsiteY8" fmla="*/ 74771 h 276225"/>
                <a:gd name="connsiteX9" fmla="*/ 29051 w 76200"/>
                <a:gd name="connsiteY9" fmla="*/ 74771 h 276225"/>
                <a:gd name="connsiteX10" fmla="*/ 22384 w 76200"/>
                <a:gd name="connsiteY10" fmla="*/ 74771 h 276225"/>
                <a:gd name="connsiteX11" fmla="*/ 8096 w 76200"/>
                <a:gd name="connsiteY11" fmla="*/ 78581 h 276225"/>
                <a:gd name="connsiteX12" fmla="*/ 7144 w 76200"/>
                <a:gd name="connsiteY12" fmla="*/ 254794 h 276225"/>
                <a:gd name="connsiteX13" fmla="*/ 23336 w 76200"/>
                <a:gd name="connsiteY13" fmla="*/ 270986 h 276225"/>
                <a:gd name="connsiteX14" fmla="*/ 23336 w 76200"/>
                <a:gd name="connsiteY14" fmla="*/ 270986 h 276225"/>
                <a:gd name="connsiteX15" fmla="*/ 23336 w 76200"/>
                <a:gd name="connsiteY15" fmla="*/ 270986 h 276225"/>
                <a:gd name="connsiteX16" fmla="*/ 37624 w 76200"/>
                <a:gd name="connsiteY16" fmla="*/ 261461 h 276225"/>
                <a:gd name="connsiteX17" fmla="*/ 37624 w 76200"/>
                <a:gd name="connsiteY17" fmla="*/ 189071 h 276225"/>
                <a:gd name="connsiteX18" fmla="*/ 40481 w 76200"/>
                <a:gd name="connsiteY18" fmla="*/ 189071 h 276225"/>
                <a:gd name="connsiteX19" fmla="*/ 40481 w 76200"/>
                <a:gd name="connsiteY19" fmla="*/ 261461 h 276225"/>
                <a:gd name="connsiteX20" fmla="*/ 54769 w 76200"/>
                <a:gd name="connsiteY20" fmla="*/ 270986 h 276225"/>
                <a:gd name="connsiteX21" fmla="*/ 54769 w 76200"/>
                <a:gd name="connsiteY21" fmla="*/ 270986 h 276225"/>
                <a:gd name="connsiteX22" fmla="*/ 54769 w 76200"/>
                <a:gd name="connsiteY22" fmla="*/ 270986 h 276225"/>
                <a:gd name="connsiteX23" fmla="*/ 70961 w 76200"/>
                <a:gd name="connsiteY23" fmla="*/ 2547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 h="276225">
                  <a:moveTo>
                    <a:pt x="69056" y="37624"/>
                  </a:moveTo>
                  <a:cubicBezTo>
                    <a:pt x="69056" y="21431"/>
                    <a:pt x="55721" y="7144"/>
                    <a:pt x="38576" y="7144"/>
                  </a:cubicBezTo>
                  <a:cubicBezTo>
                    <a:pt x="22384" y="7144"/>
                    <a:pt x="8096" y="20479"/>
                    <a:pt x="8096" y="37624"/>
                  </a:cubicBezTo>
                  <a:cubicBezTo>
                    <a:pt x="8096" y="53816"/>
                    <a:pt x="21431" y="68104"/>
                    <a:pt x="38576" y="68104"/>
                  </a:cubicBezTo>
                  <a:cubicBezTo>
                    <a:pt x="55721" y="68104"/>
                    <a:pt x="69056" y="53816"/>
                    <a:pt x="69056" y="37624"/>
                  </a:cubicBezTo>
                  <a:moveTo>
                    <a:pt x="70961" y="254794"/>
                  </a:moveTo>
                  <a:lnTo>
                    <a:pt x="70961" y="78581"/>
                  </a:lnTo>
                  <a:cubicBezTo>
                    <a:pt x="67151" y="76676"/>
                    <a:pt x="61436" y="75724"/>
                    <a:pt x="55721" y="74771"/>
                  </a:cubicBezTo>
                  <a:lnTo>
                    <a:pt x="49054" y="74771"/>
                  </a:lnTo>
                  <a:lnTo>
                    <a:pt x="29051" y="74771"/>
                  </a:lnTo>
                  <a:lnTo>
                    <a:pt x="22384" y="74771"/>
                  </a:lnTo>
                  <a:cubicBezTo>
                    <a:pt x="16669" y="74771"/>
                    <a:pt x="11906" y="76676"/>
                    <a:pt x="8096" y="78581"/>
                  </a:cubicBezTo>
                  <a:lnTo>
                    <a:pt x="7144" y="254794"/>
                  </a:lnTo>
                  <a:cubicBezTo>
                    <a:pt x="7144" y="263366"/>
                    <a:pt x="13811" y="270986"/>
                    <a:pt x="23336" y="270986"/>
                  </a:cubicBezTo>
                  <a:cubicBezTo>
                    <a:pt x="23336" y="270986"/>
                    <a:pt x="23336" y="270986"/>
                    <a:pt x="23336" y="270986"/>
                  </a:cubicBezTo>
                  <a:cubicBezTo>
                    <a:pt x="23336" y="270986"/>
                    <a:pt x="23336" y="270986"/>
                    <a:pt x="23336" y="270986"/>
                  </a:cubicBezTo>
                  <a:cubicBezTo>
                    <a:pt x="30004" y="270986"/>
                    <a:pt x="35719" y="267176"/>
                    <a:pt x="37624" y="261461"/>
                  </a:cubicBezTo>
                  <a:lnTo>
                    <a:pt x="37624" y="189071"/>
                  </a:lnTo>
                  <a:lnTo>
                    <a:pt x="40481" y="189071"/>
                  </a:lnTo>
                  <a:lnTo>
                    <a:pt x="40481" y="261461"/>
                  </a:lnTo>
                  <a:cubicBezTo>
                    <a:pt x="43339" y="267176"/>
                    <a:pt x="48101" y="270986"/>
                    <a:pt x="54769" y="270986"/>
                  </a:cubicBezTo>
                  <a:cubicBezTo>
                    <a:pt x="54769" y="270986"/>
                    <a:pt x="54769" y="270986"/>
                    <a:pt x="54769" y="270986"/>
                  </a:cubicBezTo>
                  <a:cubicBezTo>
                    <a:pt x="54769" y="270986"/>
                    <a:pt x="54769" y="270986"/>
                    <a:pt x="54769" y="270986"/>
                  </a:cubicBezTo>
                  <a:cubicBezTo>
                    <a:pt x="63341" y="270034"/>
                    <a:pt x="70961" y="263366"/>
                    <a:pt x="70961" y="254794"/>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0" name="Freihandform: Form 129">
              <a:extLst>
                <a:ext uri="{FF2B5EF4-FFF2-40B4-BE49-F238E27FC236}">
                  <a16:creationId xmlns:a16="http://schemas.microsoft.com/office/drawing/2014/main" id="{B0FB2802-A941-4317-85D1-2A9F6090FC48}"/>
                </a:ext>
              </a:extLst>
            </p:cNvPr>
            <p:cNvSpPr/>
            <p:nvPr/>
          </p:nvSpPr>
          <p:spPr>
            <a:xfrm>
              <a:off x="1165241" y="4941261"/>
              <a:ext cx="36218" cy="156946"/>
            </a:xfrm>
            <a:custGeom>
              <a:avLst/>
              <a:gdLst>
                <a:gd name="connsiteX0" fmla="*/ 22384 w 28575"/>
                <a:gd name="connsiteY0" fmla="*/ 88106 h 123825"/>
                <a:gd name="connsiteX1" fmla="*/ 22384 w 28575"/>
                <a:gd name="connsiteY1" fmla="*/ 90011 h 123825"/>
                <a:gd name="connsiteX2" fmla="*/ 7144 w 28575"/>
                <a:gd name="connsiteY2" fmla="*/ 123349 h 123825"/>
                <a:gd name="connsiteX3" fmla="*/ 7144 w 28575"/>
                <a:gd name="connsiteY3" fmla="*/ 7144 h 123825"/>
                <a:gd name="connsiteX4" fmla="*/ 11906 w 28575"/>
                <a:gd name="connsiteY4" fmla="*/ 8096 h 123825"/>
                <a:gd name="connsiteX5" fmla="*/ 22384 w 28575"/>
                <a:gd name="connsiteY5" fmla="*/ 19526 h 123825"/>
                <a:gd name="connsiteX6" fmla="*/ 22384 w 28575"/>
                <a:gd name="connsiteY6" fmla="*/ 21431 h 123825"/>
                <a:gd name="connsiteX7" fmla="*/ 2238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22384" y="88106"/>
                  </a:moveTo>
                  <a:lnTo>
                    <a:pt x="22384" y="90011"/>
                  </a:lnTo>
                  <a:cubicBezTo>
                    <a:pt x="22384" y="107156"/>
                    <a:pt x="16669" y="117634"/>
                    <a:pt x="7144" y="123349"/>
                  </a:cubicBezTo>
                  <a:lnTo>
                    <a:pt x="7144" y="7144"/>
                  </a:lnTo>
                  <a:cubicBezTo>
                    <a:pt x="9049" y="7144"/>
                    <a:pt x="10001" y="7144"/>
                    <a:pt x="11906" y="8096"/>
                  </a:cubicBezTo>
                  <a:cubicBezTo>
                    <a:pt x="17621" y="10001"/>
                    <a:pt x="21431" y="13811"/>
                    <a:pt x="22384" y="19526"/>
                  </a:cubicBezTo>
                  <a:cubicBezTo>
                    <a:pt x="22384" y="20479"/>
                    <a:pt x="22384" y="21431"/>
                    <a:pt x="22384" y="21431"/>
                  </a:cubicBezTo>
                  <a:lnTo>
                    <a:pt x="2238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1" name="Freihandform: Form 130">
              <a:extLst>
                <a:ext uri="{FF2B5EF4-FFF2-40B4-BE49-F238E27FC236}">
                  <a16:creationId xmlns:a16="http://schemas.microsoft.com/office/drawing/2014/main" id="{3AB99EBF-4FA6-4C70-AC45-903DB07EA066}"/>
                </a:ext>
              </a:extLst>
            </p:cNvPr>
            <p:cNvSpPr/>
            <p:nvPr/>
          </p:nvSpPr>
          <p:spPr>
            <a:xfrm>
              <a:off x="1059000" y="4941261"/>
              <a:ext cx="36218" cy="156946"/>
            </a:xfrm>
            <a:custGeom>
              <a:avLst/>
              <a:gdLst>
                <a:gd name="connsiteX0" fmla="*/ 7144 w 28575"/>
                <a:gd name="connsiteY0" fmla="*/ 88106 h 123825"/>
                <a:gd name="connsiteX1" fmla="*/ 7144 w 28575"/>
                <a:gd name="connsiteY1" fmla="*/ 90011 h 123825"/>
                <a:gd name="connsiteX2" fmla="*/ 22384 w 28575"/>
                <a:gd name="connsiteY2" fmla="*/ 123349 h 123825"/>
                <a:gd name="connsiteX3" fmla="*/ 22384 w 28575"/>
                <a:gd name="connsiteY3" fmla="*/ 7144 h 123825"/>
                <a:gd name="connsiteX4" fmla="*/ 17621 w 28575"/>
                <a:gd name="connsiteY4" fmla="*/ 8096 h 123825"/>
                <a:gd name="connsiteX5" fmla="*/ 7144 w 28575"/>
                <a:gd name="connsiteY5" fmla="*/ 19526 h 123825"/>
                <a:gd name="connsiteX6" fmla="*/ 7144 w 28575"/>
                <a:gd name="connsiteY6" fmla="*/ 21431 h 123825"/>
                <a:gd name="connsiteX7" fmla="*/ 714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7144" y="88106"/>
                  </a:moveTo>
                  <a:lnTo>
                    <a:pt x="7144" y="90011"/>
                  </a:lnTo>
                  <a:cubicBezTo>
                    <a:pt x="7144" y="107156"/>
                    <a:pt x="12859" y="117634"/>
                    <a:pt x="22384" y="123349"/>
                  </a:cubicBezTo>
                  <a:lnTo>
                    <a:pt x="22384" y="7144"/>
                  </a:lnTo>
                  <a:cubicBezTo>
                    <a:pt x="20479" y="7144"/>
                    <a:pt x="19526" y="7144"/>
                    <a:pt x="17621" y="8096"/>
                  </a:cubicBezTo>
                  <a:cubicBezTo>
                    <a:pt x="11906" y="10001"/>
                    <a:pt x="8096" y="13811"/>
                    <a:pt x="7144" y="19526"/>
                  </a:cubicBezTo>
                  <a:cubicBezTo>
                    <a:pt x="7144" y="20479"/>
                    <a:pt x="7144" y="21431"/>
                    <a:pt x="7144" y="21431"/>
                  </a:cubicBezTo>
                  <a:lnTo>
                    <a:pt x="714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2" name="Freihandform: Form 131">
              <a:extLst>
                <a:ext uri="{FF2B5EF4-FFF2-40B4-BE49-F238E27FC236}">
                  <a16:creationId xmlns:a16="http://schemas.microsoft.com/office/drawing/2014/main" id="{8F506100-5ECC-472E-A5BB-802774DDF54B}"/>
                </a:ext>
              </a:extLst>
            </p:cNvPr>
            <p:cNvSpPr/>
            <p:nvPr/>
          </p:nvSpPr>
          <p:spPr>
            <a:xfrm>
              <a:off x="1270274" y="4965407"/>
              <a:ext cx="96582" cy="350111"/>
            </a:xfrm>
            <a:custGeom>
              <a:avLst/>
              <a:gdLst>
                <a:gd name="connsiteX0" fmla="*/ 69056 w 76200"/>
                <a:gd name="connsiteY0" fmla="*/ 37624 h 276225"/>
                <a:gd name="connsiteX1" fmla="*/ 38576 w 76200"/>
                <a:gd name="connsiteY1" fmla="*/ 7144 h 276225"/>
                <a:gd name="connsiteX2" fmla="*/ 8096 w 76200"/>
                <a:gd name="connsiteY2" fmla="*/ 37624 h 276225"/>
                <a:gd name="connsiteX3" fmla="*/ 38576 w 76200"/>
                <a:gd name="connsiteY3" fmla="*/ 68104 h 276225"/>
                <a:gd name="connsiteX4" fmla="*/ 69056 w 76200"/>
                <a:gd name="connsiteY4" fmla="*/ 37624 h 276225"/>
                <a:gd name="connsiteX5" fmla="*/ 70961 w 76200"/>
                <a:gd name="connsiteY5" fmla="*/ 254794 h 276225"/>
                <a:gd name="connsiteX6" fmla="*/ 70961 w 76200"/>
                <a:gd name="connsiteY6" fmla="*/ 78581 h 276225"/>
                <a:gd name="connsiteX7" fmla="*/ 55721 w 76200"/>
                <a:gd name="connsiteY7" fmla="*/ 74771 h 276225"/>
                <a:gd name="connsiteX8" fmla="*/ 49054 w 76200"/>
                <a:gd name="connsiteY8" fmla="*/ 74771 h 276225"/>
                <a:gd name="connsiteX9" fmla="*/ 29051 w 76200"/>
                <a:gd name="connsiteY9" fmla="*/ 74771 h 276225"/>
                <a:gd name="connsiteX10" fmla="*/ 22384 w 76200"/>
                <a:gd name="connsiteY10" fmla="*/ 74771 h 276225"/>
                <a:gd name="connsiteX11" fmla="*/ 8096 w 76200"/>
                <a:gd name="connsiteY11" fmla="*/ 78581 h 276225"/>
                <a:gd name="connsiteX12" fmla="*/ 7144 w 76200"/>
                <a:gd name="connsiteY12" fmla="*/ 254794 h 276225"/>
                <a:gd name="connsiteX13" fmla="*/ 23336 w 76200"/>
                <a:gd name="connsiteY13" fmla="*/ 270986 h 276225"/>
                <a:gd name="connsiteX14" fmla="*/ 23336 w 76200"/>
                <a:gd name="connsiteY14" fmla="*/ 270986 h 276225"/>
                <a:gd name="connsiteX15" fmla="*/ 23336 w 76200"/>
                <a:gd name="connsiteY15" fmla="*/ 270986 h 276225"/>
                <a:gd name="connsiteX16" fmla="*/ 37624 w 76200"/>
                <a:gd name="connsiteY16" fmla="*/ 261461 h 276225"/>
                <a:gd name="connsiteX17" fmla="*/ 37624 w 76200"/>
                <a:gd name="connsiteY17" fmla="*/ 189071 h 276225"/>
                <a:gd name="connsiteX18" fmla="*/ 40481 w 76200"/>
                <a:gd name="connsiteY18" fmla="*/ 189071 h 276225"/>
                <a:gd name="connsiteX19" fmla="*/ 40481 w 76200"/>
                <a:gd name="connsiteY19" fmla="*/ 261461 h 276225"/>
                <a:gd name="connsiteX20" fmla="*/ 54769 w 76200"/>
                <a:gd name="connsiteY20" fmla="*/ 270986 h 276225"/>
                <a:gd name="connsiteX21" fmla="*/ 54769 w 76200"/>
                <a:gd name="connsiteY21" fmla="*/ 270986 h 276225"/>
                <a:gd name="connsiteX22" fmla="*/ 54769 w 76200"/>
                <a:gd name="connsiteY22" fmla="*/ 270986 h 276225"/>
                <a:gd name="connsiteX23" fmla="*/ 70961 w 76200"/>
                <a:gd name="connsiteY23" fmla="*/ 2547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 h="276225">
                  <a:moveTo>
                    <a:pt x="69056" y="37624"/>
                  </a:moveTo>
                  <a:cubicBezTo>
                    <a:pt x="69056" y="21431"/>
                    <a:pt x="55721" y="7144"/>
                    <a:pt x="38576" y="7144"/>
                  </a:cubicBezTo>
                  <a:cubicBezTo>
                    <a:pt x="21431" y="7144"/>
                    <a:pt x="8096" y="20479"/>
                    <a:pt x="8096" y="37624"/>
                  </a:cubicBezTo>
                  <a:cubicBezTo>
                    <a:pt x="8096" y="53816"/>
                    <a:pt x="21431" y="68104"/>
                    <a:pt x="38576" y="68104"/>
                  </a:cubicBezTo>
                  <a:cubicBezTo>
                    <a:pt x="55721" y="68104"/>
                    <a:pt x="69056" y="53816"/>
                    <a:pt x="69056" y="37624"/>
                  </a:cubicBezTo>
                  <a:moveTo>
                    <a:pt x="70961" y="254794"/>
                  </a:moveTo>
                  <a:lnTo>
                    <a:pt x="70961" y="78581"/>
                  </a:lnTo>
                  <a:cubicBezTo>
                    <a:pt x="67151" y="76676"/>
                    <a:pt x="61436" y="75724"/>
                    <a:pt x="55721" y="74771"/>
                  </a:cubicBezTo>
                  <a:lnTo>
                    <a:pt x="49054" y="74771"/>
                  </a:lnTo>
                  <a:lnTo>
                    <a:pt x="29051" y="74771"/>
                  </a:lnTo>
                  <a:lnTo>
                    <a:pt x="22384" y="74771"/>
                  </a:lnTo>
                  <a:cubicBezTo>
                    <a:pt x="16669" y="74771"/>
                    <a:pt x="11906" y="76676"/>
                    <a:pt x="8096" y="78581"/>
                  </a:cubicBezTo>
                  <a:lnTo>
                    <a:pt x="7144" y="254794"/>
                  </a:lnTo>
                  <a:cubicBezTo>
                    <a:pt x="7144" y="263366"/>
                    <a:pt x="13811" y="270986"/>
                    <a:pt x="23336" y="270986"/>
                  </a:cubicBezTo>
                  <a:cubicBezTo>
                    <a:pt x="23336" y="270986"/>
                    <a:pt x="23336" y="270986"/>
                    <a:pt x="23336" y="270986"/>
                  </a:cubicBezTo>
                  <a:cubicBezTo>
                    <a:pt x="23336" y="270986"/>
                    <a:pt x="23336" y="270986"/>
                    <a:pt x="23336" y="270986"/>
                  </a:cubicBezTo>
                  <a:cubicBezTo>
                    <a:pt x="30004" y="270986"/>
                    <a:pt x="35719" y="267176"/>
                    <a:pt x="37624" y="261461"/>
                  </a:cubicBezTo>
                  <a:lnTo>
                    <a:pt x="37624" y="189071"/>
                  </a:lnTo>
                  <a:lnTo>
                    <a:pt x="40481" y="189071"/>
                  </a:lnTo>
                  <a:lnTo>
                    <a:pt x="40481" y="261461"/>
                  </a:lnTo>
                  <a:cubicBezTo>
                    <a:pt x="43339" y="267176"/>
                    <a:pt x="48101" y="270986"/>
                    <a:pt x="54769" y="270986"/>
                  </a:cubicBezTo>
                  <a:cubicBezTo>
                    <a:pt x="54769" y="270986"/>
                    <a:pt x="54769" y="270986"/>
                    <a:pt x="54769" y="270986"/>
                  </a:cubicBezTo>
                  <a:cubicBezTo>
                    <a:pt x="54769" y="270986"/>
                    <a:pt x="54769" y="270986"/>
                    <a:pt x="54769" y="270986"/>
                  </a:cubicBezTo>
                  <a:cubicBezTo>
                    <a:pt x="64294" y="270034"/>
                    <a:pt x="70961" y="263366"/>
                    <a:pt x="70961" y="254794"/>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3" name="Freihandform: Form 132">
              <a:extLst>
                <a:ext uri="{FF2B5EF4-FFF2-40B4-BE49-F238E27FC236}">
                  <a16:creationId xmlns:a16="http://schemas.microsoft.com/office/drawing/2014/main" id="{A8C851C2-C1FD-45D0-B751-4BCA2972ECF2}"/>
                </a:ext>
              </a:extLst>
            </p:cNvPr>
            <p:cNvSpPr/>
            <p:nvPr/>
          </p:nvSpPr>
          <p:spPr>
            <a:xfrm>
              <a:off x="1354783" y="4941261"/>
              <a:ext cx="36218" cy="156946"/>
            </a:xfrm>
            <a:custGeom>
              <a:avLst/>
              <a:gdLst>
                <a:gd name="connsiteX0" fmla="*/ 22384 w 28575"/>
                <a:gd name="connsiteY0" fmla="*/ 88106 h 123825"/>
                <a:gd name="connsiteX1" fmla="*/ 22384 w 28575"/>
                <a:gd name="connsiteY1" fmla="*/ 90011 h 123825"/>
                <a:gd name="connsiteX2" fmla="*/ 7144 w 28575"/>
                <a:gd name="connsiteY2" fmla="*/ 123349 h 123825"/>
                <a:gd name="connsiteX3" fmla="*/ 7144 w 28575"/>
                <a:gd name="connsiteY3" fmla="*/ 7144 h 123825"/>
                <a:gd name="connsiteX4" fmla="*/ 11906 w 28575"/>
                <a:gd name="connsiteY4" fmla="*/ 8096 h 123825"/>
                <a:gd name="connsiteX5" fmla="*/ 22384 w 28575"/>
                <a:gd name="connsiteY5" fmla="*/ 19526 h 123825"/>
                <a:gd name="connsiteX6" fmla="*/ 22384 w 28575"/>
                <a:gd name="connsiteY6" fmla="*/ 21431 h 123825"/>
                <a:gd name="connsiteX7" fmla="*/ 2238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22384" y="88106"/>
                  </a:moveTo>
                  <a:lnTo>
                    <a:pt x="22384" y="90011"/>
                  </a:lnTo>
                  <a:cubicBezTo>
                    <a:pt x="22384" y="107156"/>
                    <a:pt x="16669" y="117634"/>
                    <a:pt x="7144" y="123349"/>
                  </a:cubicBezTo>
                  <a:lnTo>
                    <a:pt x="7144" y="7144"/>
                  </a:lnTo>
                  <a:cubicBezTo>
                    <a:pt x="9049" y="7144"/>
                    <a:pt x="10001" y="7144"/>
                    <a:pt x="11906" y="8096"/>
                  </a:cubicBezTo>
                  <a:cubicBezTo>
                    <a:pt x="17621" y="10001"/>
                    <a:pt x="21431" y="13811"/>
                    <a:pt x="22384" y="19526"/>
                  </a:cubicBezTo>
                  <a:cubicBezTo>
                    <a:pt x="22384" y="20479"/>
                    <a:pt x="22384" y="21431"/>
                    <a:pt x="22384" y="21431"/>
                  </a:cubicBezTo>
                  <a:lnTo>
                    <a:pt x="2238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4" name="Freihandform: Form 133">
              <a:extLst>
                <a:ext uri="{FF2B5EF4-FFF2-40B4-BE49-F238E27FC236}">
                  <a16:creationId xmlns:a16="http://schemas.microsoft.com/office/drawing/2014/main" id="{F37E78DF-69EA-45AB-9456-18CDE73A8C52}"/>
                </a:ext>
              </a:extLst>
            </p:cNvPr>
            <p:cNvSpPr/>
            <p:nvPr/>
          </p:nvSpPr>
          <p:spPr>
            <a:xfrm>
              <a:off x="1248543" y="4941261"/>
              <a:ext cx="36218" cy="156946"/>
            </a:xfrm>
            <a:custGeom>
              <a:avLst/>
              <a:gdLst>
                <a:gd name="connsiteX0" fmla="*/ 7144 w 28575"/>
                <a:gd name="connsiteY0" fmla="*/ 88106 h 123825"/>
                <a:gd name="connsiteX1" fmla="*/ 7144 w 28575"/>
                <a:gd name="connsiteY1" fmla="*/ 90011 h 123825"/>
                <a:gd name="connsiteX2" fmla="*/ 22384 w 28575"/>
                <a:gd name="connsiteY2" fmla="*/ 123349 h 123825"/>
                <a:gd name="connsiteX3" fmla="*/ 22384 w 28575"/>
                <a:gd name="connsiteY3" fmla="*/ 7144 h 123825"/>
                <a:gd name="connsiteX4" fmla="*/ 17621 w 28575"/>
                <a:gd name="connsiteY4" fmla="*/ 8096 h 123825"/>
                <a:gd name="connsiteX5" fmla="*/ 7144 w 28575"/>
                <a:gd name="connsiteY5" fmla="*/ 19526 h 123825"/>
                <a:gd name="connsiteX6" fmla="*/ 7144 w 28575"/>
                <a:gd name="connsiteY6" fmla="*/ 21431 h 123825"/>
                <a:gd name="connsiteX7" fmla="*/ 714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7144" y="88106"/>
                  </a:moveTo>
                  <a:lnTo>
                    <a:pt x="7144" y="90011"/>
                  </a:lnTo>
                  <a:cubicBezTo>
                    <a:pt x="7144" y="107156"/>
                    <a:pt x="12859" y="117634"/>
                    <a:pt x="22384" y="123349"/>
                  </a:cubicBezTo>
                  <a:lnTo>
                    <a:pt x="22384" y="7144"/>
                  </a:lnTo>
                  <a:cubicBezTo>
                    <a:pt x="20479" y="7144"/>
                    <a:pt x="19526" y="7144"/>
                    <a:pt x="17621" y="8096"/>
                  </a:cubicBezTo>
                  <a:cubicBezTo>
                    <a:pt x="11906" y="10001"/>
                    <a:pt x="8096" y="13811"/>
                    <a:pt x="7144" y="19526"/>
                  </a:cubicBezTo>
                  <a:cubicBezTo>
                    <a:pt x="7144" y="20479"/>
                    <a:pt x="7144" y="21431"/>
                    <a:pt x="7144" y="21431"/>
                  </a:cubicBezTo>
                  <a:lnTo>
                    <a:pt x="714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5" name="Freihandform: Form 134">
              <a:extLst>
                <a:ext uri="{FF2B5EF4-FFF2-40B4-BE49-F238E27FC236}">
                  <a16:creationId xmlns:a16="http://schemas.microsoft.com/office/drawing/2014/main" id="{E26FF6D1-0C9C-4A07-828E-910AB3328EBF}"/>
                </a:ext>
              </a:extLst>
            </p:cNvPr>
            <p:cNvSpPr/>
            <p:nvPr/>
          </p:nvSpPr>
          <p:spPr>
            <a:xfrm>
              <a:off x="1459817" y="4965407"/>
              <a:ext cx="96582" cy="350111"/>
            </a:xfrm>
            <a:custGeom>
              <a:avLst/>
              <a:gdLst>
                <a:gd name="connsiteX0" fmla="*/ 69056 w 76200"/>
                <a:gd name="connsiteY0" fmla="*/ 37624 h 276225"/>
                <a:gd name="connsiteX1" fmla="*/ 38576 w 76200"/>
                <a:gd name="connsiteY1" fmla="*/ 7144 h 276225"/>
                <a:gd name="connsiteX2" fmla="*/ 8096 w 76200"/>
                <a:gd name="connsiteY2" fmla="*/ 37624 h 276225"/>
                <a:gd name="connsiteX3" fmla="*/ 38576 w 76200"/>
                <a:gd name="connsiteY3" fmla="*/ 68104 h 276225"/>
                <a:gd name="connsiteX4" fmla="*/ 69056 w 76200"/>
                <a:gd name="connsiteY4" fmla="*/ 37624 h 276225"/>
                <a:gd name="connsiteX5" fmla="*/ 70961 w 76200"/>
                <a:gd name="connsiteY5" fmla="*/ 254794 h 276225"/>
                <a:gd name="connsiteX6" fmla="*/ 70961 w 76200"/>
                <a:gd name="connsiteY6" fmla="*/ 78581 h 276225"/>
                <a:gd name="connsiteX7" fmla="*/ 55721 w 76200"/>
                <a:gd name="connsiteY7" fmla="*/ 74771 h 276225"/>
                <a:gd name="connsiteX8" fmla="*/ 49054 w 76200"/>
                <a:gd name="connsiteY8" fmla="*/ 74771 h 276225"/>
                <a:gd name="connsiteX9" fmla="*/ 29051 w 76200"/>
                <a:gd name="connsiteY9" fmla="*/ 74771 h 276225"/>
                <a:gd name="connsiteX10" fmla="*/ 22384 w 76200"/>
                <a:gd name="connsiteY10" fmla="*/ 74771 h 276225"/>
                <a:gd name="connsiteX11" fmla="*/ 8096 w 76200"/>
                <a:gd name="connsiteY11" fmla="*/ 78581 h 276225"/>
                <a:gd name="connsiteX12" fmla="*/ 7144 w 76200"/>
                <a:gd name="connsiteY12" fmla="*/ 254794 h 276225"/>
                <a:gd name="connsiteX13" fmla="*/ 23336 w 76200"/>
                <a:gd name="connsiteY13" fmla="*/ 270986 h 276225"/>
                <a:gd name="connsiteX14" fmla="*/ 23336 w 76200"/>
                <a:gd name="connsiteY14" fmla="*/ 270986 h 276225"/>
                <a:gd name="connsiteX15" fmla="*/ 23336 w 76200"/>
                <a:gd name="connsiteY15" fmla="*/ 270986 h 276225"/>
                <a:gd name="connsiteX16" fmla="*/ 37624 w 76200"/>
                <a:gd name="connsiteY16" fmla="*/ 261461 h 276225"/>
                <a:gd name="connsiteX17" fmla="*/ 37624 w 76200"/>
                <a:gd name="connsiteY17" fmla="*/ 189071 h 276225"/>
                <a:gd name="connsiteX18" fmla="*/ 40481 w 76200"/>
                <a:gd name="connsiteY18" fmla="*/ 189071 h 276225"/>
                <a:gd name="connsiteX19" fmla="*/ 40481 w 76200"/>
                <a:gd name="connsiteY19" fmla="*/ 261461 h 276225"/>
                <a:gd name="connsiteX20" fmla="*/ 54769 w 76200"/>
                <a:gd name="connsiteY20" fmla="*/ 270986 h 276225"/>
                <a:gd name="connsiteX21" fmla="*/ 54769 w 76200"/>
                <a:gd name="connsiteY21" fmla="*/ 270986 h 276225"/>
                <a:gd name="connsiteX22" fmla="*/ 54769 w 76200"/>
                <a:gd name="connsiteY22" fmla="*/ 270986 h 276225"/>
                <a:gd name="connsiteX23" fmla="*/ 70961 w 76200"/>
                <a:gd name="connsiteY23" fmla="*/ 2547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 h="276225">
                  <a:moveTo>
                    <a:pt x="69056" y="37624"/>
                  </a:moveTo>
                  <a:cubicBezTo>
                    <a:pt x="69056" y="21431"/>
                    <a:pt x="55721" y="7144"/>
                    <a:pt x="38576" y="7144"/>
                  </a:cubicBezTo>
                  <a:cubicBezTo>
                    <a:pt x="21431" y="7144"/>
                    <a:pt x="8096" y="20479"/>
                    <a:pt x="8096" y="37624"/>
                  </a:cubicBezTo>
                  <a:cubicBezTo>
                    <a:pt x="8096" y="53816"/>
                    <a:pt x="21431" y="68104"/>
                    <a:pt x="38576" y="68104"/>
                  </a:cubicBezTo>
                  <a:cubicBezTo>
                    <a:pt x="55721" y="68104"/>
                    <a:pt x="69056" y="53816"/>
                    <a:pt x="69056" y="37624"/>
                  </a:cubicBezTo>
                  <a:moveTo>
                    <a:pt x="70961" y="254794"/>
                  </a:moveTo>
                  <a:lnTo>
                    <a:pt x="70961" y="78581"/>
                  </a:lnTo>
                  <a:cubicBezTo>
                    <a:pt x="67151" y="76676"/>
                    <a:pt x="61436" y="75724"/>
                    <a:pt x="55721" y="74771"/>
                  </a:cubicBezTo>
                  <a:lnTo>
                    <a:pt x="49054" y="74771"/>
                  </a:lnTo>
                  <a:lnTo>
                    <a:pt x="29051" y="74771"/>
                  </a:lnTo>
                  <a:lnTo>
                    <a:pt x="22384" y="74771"/>
                  </a:lnTo>
                  <a:cubicBezTo>
                    <a:pt x="16669" y="74771"/>
                    <a:pt x="11906" y="76676"/>
                    <a:pt x="8096" y="78581"/>
                  </a:cubicBezTo>
                  <a:lnTo>
                    <a:pt x="7144" y="254794"/>
                  </a:lnTo>
                  <a:cubicBezTo>
                    <a:pt x="7144" y="263366"/>
                    <a:pt x="13811" y="270986"/>
                    <a:pt x="23336" y="270986"/>
                  </a:cubicBezTo>
                  <a:cubicBezTo>
                    <a:pt x="23336" y="270986"/>
                    <a:pt x="23336" y="270986"/>
                    <a:pt x="23336" y="270986"/>
                  </a:cubicBezTo>
                  <a:cubicBezTo>
                    <a:pt x="23336" y="270986"/>
                    <a:pt x="23336" y="270986"/>
                    <a:pt x="23336" y="270986"/>
                  </a:cubicBezTo>
                  <a:cubicBezTo>
                    <a:pt x="30004" y="270986"/>
                    <a:pt x="35719" y="267176"/>
                    <a:pt x="37624" y="261461"/>
                  </a:cubicBezTo>
                  <a:lnTo>
                    <a:pt x="37624" y="189071"/>
                  </a:lnTo>
                  <a:lnTo>
                    <a:pt x="40481" y="189071"/>
                  </a:lnTo>
                  <a:lnTo>
                    <a:pt x="40481" y="261461"/>
                  </a:lnTo>
                  <a:cubicBezTo>
                    <a:pt x="43339" y="267176"/>
                    <a:pt x="48101" y="270986"/>
                    <a:pt x="54769" y="270986"/>
                  </a:cubicBezTo>
                  <a:cubicBezTo>
                    <a:pt x="54769" y="270986"/>
                    <a:pt x="54769" y="270986"/>
                    <a:pt x="54769" y="270986"/>
                  </a:cubicBezTo>
                  <a:cubicBezTo>
                    <a:pt x="54769" y="270986"/>
                    <a:pt x="54769" y="270986"/>
                    <a:pt x="54769" y="270986"/>
                  </a:cubicBezTo>
                  <a:cubicBezTo>
                    <a:pt x="64294" y="270034"/>
                    <a:pt x="70961" y="263366"/>
                    <a:pt x="70961" y="254794"/>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6" name="Freihandform: Form 135">
              <a:extLst>
                <a:ext uri="{FF2B5EF4-FFF2-40B4-BE49-F238E27FC236}">
                  <a16:creationId xmlns:a16="http://schemas.microsoft.com/office/drawing/2014/main" id="{7A8446B5-A46B-4CEF-A560-F5FC61621238}"/>
                </a:ext>
              </a:extLst>
            </p:cNvPr>
            <p:cNvSpPr/>
            <p:nvPr/>
          </p:nvSpPr>
          <p:spPr>
            <a:xfrm>
              <a:off x="1544326" y="4941261"/>
              <a:ext cx="36218" cy="156946"/>
            </a:xfrm>
            <a:custGeom>
              <a:avLst/>
              <a:gdLst>
                <a:gd name="connsiteX0" fmla="*/ 22384 w 28575"/>
                <a:gd name="connsiteY0" fmla="*/ 88106 h 123825"/>
                <a:gd name="connsiteX1" fmla="*/ 22384 w 28575"/>
                <a:gd name="connsiteY1" fmla="*/ 90011 h 123825"/>
                <a:gd name="connsiteX2" fmla="*/ 7144 w 28575"/>
                <a:gd name="connsiteY2" fmla="*/ 123349 h 123825"/>
                <a:gd name="connsiteX3" fmla="*/ 7144 w 28575"/>
                <a:gd name="connsiteY3" fmla="*/ 7144 h 123825"/>
                <a:gd name="connsiteX4" fmla="*/ 11906 w 28575"/>
                <a:gd name="connsiteY4" fmla="*/ 8096 h 123825"/>
                <a:gd name="connsiteX5" fmla="*/ 22384 w 28575"/>
                <a:gd name="connsiteY5" fmla="*/ 19526 h 123825"/>
                <a:gd name="connsiteX6" fmla="*/ 22384 w 28575"/>
                <a:gd name="connsiteY6" fmla="*/ 21431 h 123825"/>
                <a:gd name="connsiteX7" fmla="*/ 2238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22384" y="88106"/>
                  </a:moveTo>
                  <a:lnTo>
                    <a:pt x="22384" y="90011"/>
                  </a:lnTo>
                  <a:cubicBezTo>
                    <a:pt x="22384" y="107156"/>
                    <a:pt x="16669" y="117634"/>
                    <a:pt x="7144" y="123349"/>
                  </a:cubicBezTo>
                  <a:lnTo>
                    <a:pt x="7144" y="7144"/>
                  </a:lnTo>
                  <a:cubicBezTo>
                    <a:pt x="9049" y="7144"/>
                    <a:pt x="10001" y="7144"/>
                    <a:pt x="11906" y="8096"/>
                  </a:cubicBezTo>
                  <a:cubicBezTo>
                    <a:pt x="17621" y="10001"/>
                    <a:pt x="21431" y="13811"/>
                    <a:pt x="22384" y="19526"/>
                  </a:cubicBezTo>
                  <a:cubicBezTo>
                    <a:pt x="22384" y="20479"/>
                    <a:pt x="22384" y="21431"/>
                    <a:pt x="22384" y="21431"/>
                  </a:cubicBezTo>
                  <a:lnTo>
                    <a:pt x="2238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7" name="Freihandform: Form 136">
              <a:extLst>
                <a:ext uri="{FF2B5EF4-FFF2-40B4-BE49-F238E27FC236}">
                  <a16:creationId xmlns:a16="http://schemas.microsoft.com/office/drawing/2014/main" id="{643D2FFB-2710-4327-9FBD-BEB4DEF6FAA7}"/>
                </a:ext>
              </a:extLst>
            </p:cNvPr>
            <p:cNvSpPr/>
            <p:nvPr/>
          </p:nvSpPr>
          <p:spPr>
            <a:xfrm>
              <a:off x="1438086" y="4941261"/>
              <a:ext cx="36218" cy="156946"/>
            </a:xfrm>
            <a:custGeom>
              <a:avLst/>
              <a:gdLst>
                <a:gd name="connsiteX0" fmla="*/ 7144 w 28575"/>
                <a:gd name="connsiteY0" fmla="*/ 88106 h 123825"/>
                <a:gd name="connsiteX1" fmla="*/ 7144 w 28575"/>
                <a:gd name="connsiteY1" fmla="*/ 90011 h 123825"/>
                <a:gd name="connsiteX2" fmla="*/ 22384 w 28575"/>
                <a:gd name="connsiteY2" fmla="*/ 123349 h 123825"/>
                <a:gd name="connsiteX3" fmla="*/ 22384 w 28575"/>
                <a:gd name="connsiteY3" fmla="*/ 7144 h 123825"/>
                <a:gd name="connsiteX4" fmla="*/ 17621 w 28575"/>
                <a:gd name="connsiteY4" fmla="*/ 8096 h 123825"/>
                <a:gd name="connsiteX5" fmla="*/ 7144 w 28575"/>
                <a:gd name="connsiteY5" fmla="*/ 19526 h 123825"/>
                <a:gd name="connsiteX6" fmla="*/ 7144 w 28575"/>
                <a:gd name="connsiteY6" fmla="*/ 21431 h 123825"/>
                <a:gd name="connsiteX7" fmla="*/ 714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7144" y="88106"/>
                  </a:moveTo>
                  <a:lnTo>
                    <a:pt x="7144" y="90011"/>
                  </a:lnTo>
                  <a:cubicBezTo>
                    <a:pt x="7144" y="107156"/>
                    <a:pt x="12859" y="117634"/>
                    <a:pt x="22384" y="123349"/>
                  </a:cubicBezTo>
                  <a:lnTo>
                    <a:pt x="22384" y="7144"/>
                  </a:lnTo>
                  <a:cubicBezTo>
                    <a:pt x="20479" y="7144"/>
                    <a:pt x="19526" y="7144"/>
                    <a:pt x="17621" y="8096"/>
                  </a:cubicBezTo>
                  <a:cubicBezTo>
                    <a:pt x="11906" y="10001"/>
                    <a:pt x="8096" y="13811"/>
                    <a:pt x="7144" y="19526"/>
                  </a:cubicBezTo>
                  <a:cubicBezTo>
                    <a:pt x="7144" y="20479"/>
                    <a:pt x="7144" y="21431"/>
                    <a:pt x="7144" y="21431"/>
                  </a:cubicBezTo>
                  <a:lnTo>
                    <a:pt x="714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8" name="Freihandform: Form 137">
              <a:extLst>
                <a:ext uri="{FF2B5EF4-FFF2-40B4-BE49-F238E27FC236}">
                  <a16:creationId xmlns:a16="http://schemas.microsoft.com/office/drawing/2014/main" id="{C618CF4A-8D25-4AC7-A16A-0E7E3E130668}"/>
                </a:ext>
              </a:extLst>
            </p:cNvPr>
            <p:cNvSpPr/>
            <p:nvPr/>
          </p:nvSpPr>
          <p:spPr>
            <a:xfrm>
              <a:off x="1649359" y="4965407"/>
              <a:ext cx="96582" cy="350111"/>
            </a:xfrm>
            <a:custGeom>
              <a:avLst/>
              <a:gdLst>
                <a:gd name="connsiteX0" fmla="*/ 69056 w 76200"/>
                <a:gd name="connsiteY0" fmla="*/ 37624 h 276225"/>
                <a:gd name="connsiteX1" fmla="*/ 38576 w 76200"/>
                <a:gd name="connsiteY1" fmla="*/ 7144 h 276225"/>
                <a:gd name="connsiteX2" fmla="*/ 8096 w 76200"/>
                <a:gd name="connsiteY2" fmla="*/ 37624 h 276225"/>
                <a:gd name="connsiteX3" fmla="*/ 38576 w 76200"/>
                <a:gd name="connsiteY3" fmla="*/ 68104 h 276225"/>
                <a:gd name="connsiteX4" fmla="*/ 69056 w 76200"/>
                <a:gd name="connsiteY4" fmla="*/ 37624 h 276225"/>
                <a:gd name="connsiteX5" fmla="*/ 70961 w 76200"/>
                <a:gd name="connsiteY5" fmla="*/ 254794 h 276225"/>
                <a:gd name="connsiteX6" fmla="*/ 70961 w 76200"/>
                <a:gd name="connsiteY6" fmla="*/ 78581 h 276225"/>
                <a:gd name="connsiteX7" fmla="*/ 55721 w 76200"/>
                <a:gd name="connsiteY7" fmla="*/ 74771 h 276225"/>
                <a:gd name="connsiteX8" fmla="*/ 49054 w 76200"/>
                <a:gd name="connsiteY8" fmla="*/ 74771 h 276225"/>
                <a:gd name="connsiteX9" fmla="*/ 29051 w 76200"/>
                <a:gd name="connsiteY9" fmla="*/ 74771 h 276225"/>
                <a:gd name="connsiteX10" fmla="*/ 22384 w 76200"/>
                <a:gd name="connsiteY10" fmla="*/ 74771 h 276225"/>
                <a:gd name="connsiteX11" fmla="*/ 8096 w 76200"/>
                <a:gd name="connsiteY11" fmla="*/ 78581 h 276225"/>
                <a:gd name="connsiteX12" fmla="*/ 7144 w 76200"/>
                <a:gd name="connsiteY12" fmla="*/ 254794 h 276225"/>
                <a:gd name="connsiteX13" fmla="*/ 23336 w 76200"/>
                <a:gd name="connsiteY13" fmla="*/ 270986 h 276225"/>
                <a:gd name="connsiteX14" fmla="*/ 23336 w 76200"/>
                <a:gd name="connsiteY14" fmla="*/ 270986 h 276225"/>
                <a:gd name="connsiteX15" fmla="*/ 23336 w 76200"/>
                <a:gd name="connsiteY15" fmla="*/ 270986 h 276225"/>
                <a:gd name="connsiteX16" fmla="*/ 37624 w 76200"/>
                <a:gd name="connsiteY16" fmla="*/ 261461 h 276225"/>
                <a:gd name="connsiteX17" fmla="*/ 37624 w 76200"/>
                <a:gd name="connsiteY17" fmla="*/ 189071 h 276225"/>
                <a:gd name="connsiteX18" fmla="*/ 40481 w 76200"/>
                <a:gd name="connsiteY18" fmla="*/ 189071 h 276225"/>
                <a:gd name="connsiteX19" fmla="*/ 40481 w 76200"/>
                <a:gd name="connsiteY19" fmla="*/ 261461 h 276225"/>
                <a:gd name="connsiteX20" fmla="*/ 54769 w 76200"/>
                <a:gd name="connsiteY20" fmla="*/ 270986 h 276225"/>
                <a:gd name="connsiteX21" fmla="*/ 54769 w 76200"/>
                <a:gd name="connsiteY21" fmla="*/ 270986 h 276225"/>
                <a:gd name="connsiteX22" fmla="*/ 54769 w 76200"/>
                <a:gd name="connsiteY22" fmla="*/ 270986 h 276225"/>
                <a:gd name="connsiteX23" fmla="*/ 70961 w 76200"/>
                <a:gd name="connsiteY23" fmla="*/ 2547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 h="276225">
                  <a:moveTo>
                    <a:pt x="69056" y="37624"/>
                  </a:moveTo>
                  <a:cubicBezTo>
                    <a:pt x="69056" y="21431"/>
                    <a:pt x="55721" y="7144"/>
                    <a:pt x="38576" y="7144"/>
                  </a:cubicBezTo>
                  <a:cubicBezTo>
                    <a:pt x="22384" y="7144"/>
                    <a:pt x="8096" y="20479"/>
                    <a:pt x="8096" y="37624"/>
                  </a:cubicBezTo>
                  <a:cubicBezTo>
                    <a:pt x="8096" y="53816"/>
                    <a:pt x="21431" y="68104"/>
                    <a:pt x="38576" y="68104"/>
                  </a:cubicBezTo>
                  <a:cubicBezTo>
                    <a:pt x="55721" y="68104"/>
                    <a:pt x="69056" y="53816"/>
                    <a:pt x="69056" y="37624"/>
                  </a:cubicBezTo>
                  <a:moveTo>
                    <a:pt x="70961" y="254794"/>
                  </a:moveTo>
                  <a:lnTo>
                    <a:pt x="70961" y="78581"/>
                  </a:lnTo>
                  <a:cubicBezTo>
                    <a:pt x="67151" y="76676"/>
                    <a:pt x="61436" y="75724"/>
                    <a:pt x="55721" y="74771"/>
                  </a:cubicBezTo>
                  <a:lnTo>
                    <a:pt x="49054" y="74771"/>
                  </a:lnTo>
                  <a:lnTo>
                    <a:pt x="29051" y="74771"/>
                  </a:lnTo>
                  <a:lnTo>
                    <a:pt x="22384" y="74771"/>
                  </a:lnTo>
                  <a:cubicBezTo>
                    <a:pt x="16669" y="74771"/>
                    <a:pt x="11906" y="76676"/>
                    <a:pt x="8096" y="78581"/>
                  </a:cubicBezTo>
                  <a:lnTo>
                    <a:pt x="7144" y="254794"/>
                  </a:lnTo>
                  <a:cubicBezTo>
                    <a:pt x="7144" y="263366"/>
                    <a:pt x="13811" y="270986"/>
                    <a:pt x="23336" y="270986"/>
                  </a:cubicBezTo>
                  <a:cubicBezTo>
                    <a:pt x="23336" y="270986"/>
                    <a:pt x="23336" y="270986"/>
                    <a:pt x="23336" y="270986"/>
                  </a:cubicBezTo>
                  <a:cubicBezTo>
                    <a:pt x="23336" y="270986"/>
                    <a:pt x="23336" y="270986"/>
                    <a:pt x="23336" y="270986"/>
                  </a:cubicBezTo>
                  <a:cubicBezTo>
                    <a:pt x="30004" y="270986"/>
                    <a:pt x="35719" y="267176"/>
                    <a:pt x="37624" y="261461"/>
                  </a:cubicBezTo>
                  <a:lnTo>
                    <a:pt x="37624" y="189071"/>
                  </a:lnTo>
                  <a:lnTo>
                    <a:pt x="40481" y="189071"/>
                  </a:lnTo>
                  <a:lnTo>
                    <a:pt x="40481" y="261461"/>
                  </a:lnTo>
                  <a:cubicBezTo>
                    <a:pt x="43339" y="267176"/>
                    <a:pt x="48101" y="270986"/>
                    <a:pt x="54769" y="270986"/>
                  </a:cubicBezTo>
                  <a:cubicBezTo>
                    <a:pt x="54769" y="270986"/>
                    <a:pt x="54769" y="270986"/>
                    <a:pt x="54769" y="270986"/>
                  </a:cubicBezTo>
                  <a:cubicBezTo>
                    <a:pt x="54769" y="270986"/>
                    <a:pt x="54769" y="270986"/>
                    <a:pt x="54769" y="270986"/>
                  </a:cubicBezTo>
                  <a:cubicBezTo>
                    <a:pt x="64294" y="270034"/>
                    <a:pt x="70961" y="263366"/>
                    <a:pt x="70961" y="254794"/>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39" name="Freihandform: Form 138">
              <a:extLst>
                <a:ext uri="{FF2B5EF4-FFF2-40B4-BE49-F238E27FC236}">
                  <a16:creationId xmlns:a16="http://schemas.microsoft.com/office/drawing/2014/main" id="{E1E83F2F-E4AD-480E-8E98-99287F16B924}"/>
                </a:ext>
              </a:extLst>
            </p:cNvPr>
            <p:cNvSpPr/>
            <p:nvPr/>
          </p:nvSpPr>
          <p:spPr>
            <a:xfrm>
              <a:off x="1733869" y="4941261"/>
              <a:ext cx="36218" cy="156946"/>
            </a:xfrm>
            <a:custGeom>
              <a:avLst/>
              <a:gdLst>
                <a:gd name="connsiteX0" fmla="*/ 22384 w 28575"/>
                <a:gd name="connsiteY0" fmla="*/ 88106 h 123825"/>
                <a:gd name="connsiteX1" fmla="*/ 22384 w 28575"/>
                <a:gd name="connsiteY1" fmla="*/ 90011 h 123825"/>
                <a:gd name="connsiteX2" fmla="*/ 7144 w 28575"/>
                <a:gd name="connsiteY2" fmla="*/ 123349 h 123825"/>
                <a:gd name="connsiteX3" fmla="*/ 7144 w 28575"/>
                <a:gd name="connsiteY3" fmla="*/ 7144 h 123825"/>
                <a:gd name="connsiteX4" fmla="*/ 11906 w 28575"/>
                <a:gd name="connsiteY4" fmla="*/ 8096 h 123825"/>
                <a:gd name="connsiteX5" fmla="*/ 22384 w 28575"/>
                <a:gd name="connsiteY5" fmla="*/ 19526 h 123825"/>
                <a:gd name="connsiteX6" fmla="*/ 22384 w 28575"/>
                <a:gd name="connsiteY6" fmla="*/ 21431 h 123825"/>
                <a:gd name="connsiteX7" fmla="*/ 2238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22384" y="88106"/>
                  </a:moveTo>
                  <a:lnTo>
                    <a:pt x="22384" y="90011"/>
                  </a:lnTo>
                  <a:cubicBezTo>
                    <a:pt x="22384" y="107156"/>
                    <a:pt x="16669" y="117634"/>
                    <a:pt x="7144" y="123349"/>
                  </a:cubicBezTo>
                  <a:lnTo>
                    <a:pt x="7144" y="7144"/>
                  </a:lnTo>
                  <a:cubicBezTo>
                    <a:pt x="9049" y="7144"/>
                    <a:pt x="10001" y="7144"/>
                    <a:pt x="11906" y="8096"/>
                  </a:cubicBezTo>
                  <a:cubicBezTo>
                    <a:pt x="17621" y="10001"/>
                    <a:pt x="21431" y="13811"/>
                    <a:pt x="22384" y="19526"/>
                  </a:cubicBezTo>
                  <a:cubicBezTo>
                    <a:pt x="22384" y="20479"/>
                    <a:pt x="22384" y="21431"/>
                    <a:pt x="22384" y="21431"/>
                  </a:cubicBezTo>
                  <a:lnTo>
                    <a:pt x="2238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40" name="Freihandform: Form 139">
              <a:extLst>
                <a:ext uri="{FF2B5EF4-FFF2-40B4-BE49-F238E27FC236}">
                  <a16:creationId xmlns:a16="http://schemas.microsoft.com/office/drawing/2014/main" id="{E86FBE40-C2AD-4693-BE73-FBB12D58D5F0}"/>
                </a:ext>
              </a:extLst>
            </p:cNvPr>
            <p:cNvSpPr/>
            <p:nvPr/>
          </p:nvSpPr>
          <p:spPr>
            <a:xfrm>
              <a:off x="1627628" y="4941261"/>
              <a:ext cx="36218" cy="156946"/>
            </a:xfrm>
            <a:custGeom>
              <a:avLst/>
              <a:gdLst>
                <a:gd name="connsiteX0" fmla="*/ 7144 w 28575"/>
                <a:gd name="connsiteY0" fmla="*/ 88106 h 123825"/>
                <a:gd name="connsiteX1" fmla="*/ 7144 w 28575"/>
                <a:gd name="connsiteY1" fmla="*/ 90011 h 123825"/>
                <a:gd name="connsiteX2" fmla="*/ 22384 w 28575"/>
                <a:gd name="connsiteY2" fmla="*/ 123349 h 123825"/>
                <a:gd name="connsiteX3" fmla="*/ 22384 w 28575"/>
                <a:gd name="connsiteY3" fmla="*/ 7144 h 123825"/>
                <a:gd name="connsiteX4" fmla="*/ 17621 w 28575"/>
                <a:gd name="connsiteY4" fmla="*/ 8096 h 123825"/>
                <a:gd name="connsiteX5" fmla="*/ 7144 w 28575"/>
                <a:gd name="connsiteY5" fmla="*/ 19526 h 123825"/>
                <a:gd name="connsiteX6" fmla="*/ 7144 w 28575"/>
                <a:gd name="connsiteY6" fmla="*/ 21431 h 123825"/>
                <a:gd name="connsiteX7" fmla="*/ 7144 w 28575"/>
                <a:gd name="connsiteY7" fmla="*/ 8810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123825">
                  <a:moveTo>
                    <a:pt x="7144" y="88106"/>
                  </a:moveTo>
                  <a:lnTo>
                    <a:pt x="7144" y="90011"/>
                  </a:lnTo>
                  <a:cubicBezTo>
                    <a:pt x="7144" y="107156"/>
                    <a:pt x="12859" y="117634"/>
                    <a:pt x="22384" y="123349"/>
                  </a:cubicBezTo>
                  <a:lnTo>
                    <a:pt x="22384" y="7144"/>
                  </a:lnTo>
                  <a:cubicBezTo>
                    <a:pt x="20479" y="7144"/>
                    <a:pt x="19526" y="7144"/>
                    <a:pt x="17621" y="8096"/>
                  </a:cubicBezTo>
                  <a:cubicBezTo>
                    <a:pt x="11906" y="10001"/>
                    <a:pt x="8096" y="13811"/>
                    <a:pt x="7144" y="19526"/>
                  </a:cubicBezTo>
                  <a:cubicBezTo>
                    <a:pt x="7144" y="20479"/>
                    <a:pt x="7144" y="21431"/>
                    <a:pt x="7144" y="21431"/>
                  </a:cubicBezTo>
                  <a:lnTo>
                    <a:pt x="7144" y="88106"/>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grpSp>
      <p:grpSp>
        <p:nvGrpSpPr>
          <p:cNvPr id="169" name="Gruppieren 168">
            <a:extLst>
              <a:ext uri="{FF2B5EF4-FFF2-40B4-BE49-F238E27FC236}">
                <a16:creationId xmlns:a16="http://schemas.microsoft.com/office/drawing/2014/main" id="{74897776-BE5C-49A3-AFFE-8AFF1308A538}"/>
              </a:ext>
            </a:extLst>
          </p:cNvPr>
          <p:cNvGrpSpPr/>
          <p:nvPr/>
        </p:nvGrpSpPr>
        <p:grpSpPr>
          <a:xfrm>
            <a:off x="4590762" y="4603627"/>
            <a:ext cx="395666" cy="715879"/>
            <a:chOff x="4590762" y="4603627"/>
            <a:chExt cx="395666" cy="715879"/>
          </a:xfrm>
        </p:grpSpPr>
        <p:sp>
          <p:nvSpPr>
            <p:cNvPr id="142" name="Freihandform: Form 141">
              <a:extLst>
                <a:ext uri="{FF2B5EF4-FFF2-40B4-BE49-F238E27FC236}">
                  <a16:creationId xmlns:a16="http://schemas.microsoft.com/office/drawing/2014/main" id="{3458A08D-7A5C-4C7B-83F5-4B419DA77B27}"/>
                </a:ext>
              </a:extLst>
            </p:cNvPr>
            <p:cNvSpPr/>
            <p:nvPr/>
          </p:nvSpPr>
          <p:spPr>
            <a:xfrm>
              <a:off x="4756628" y="4603627"/>
              <a:ext cx="36712" cy="61186"/>
            </a:xfrm>
            <a:custGeom>
              <a:avLst/>
              <a:gdLst>
                <a:gd name="connsiteX0" fmla="*/ 29720 w 36711"/>
                <a:gd name="connsiteY0" fmla="*/ 9178 h 61186"/>
                <a:gd name="connsiteX1" fmla="*/ 17483 w 36711"/>
                <a:gd name="connsiteY1" fmla="*/ 29981 h 61186"/>
                <a:gd name="connsiteX2" fmla="*/ 13812 w 36711"/>
                <a:gd name="connsiteY2" fmla="*/ 52008 h 61186"/>
                <a:gd name="connsiteX3" fmla="*/ 13812 w 36711"/>
                <a:gd name="connsiteY3" fmla="*/ 22639 h 61186"/>
                <a:gd name="connsiteX4" fmla="*/ 29720 w 36711"/>
                <a:gd name="connsiteY4" fmla="*/ 9178 h 6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1" h="61186">
                  <a:moveTo>
                    <a:pt x="29720" y="9178"/>
                  </a:moveTo>
                  <a:cubicBezTo>
                    <a:pt x="24825" y="16520"/>
                    <a:pt x="19931" y="22639"/>
                    <a:pt x="17483" y="29981"/>
                  </a:cubicBezTo>
                  <a:cubicBezTo>
                    <a:pt x="15036" y="37324"/>
                    <a:pt x="16259" y="44666"/>
                    <a:pt x="13812" y="52008"/>
                  </a:cubicBezTo>
                  <a:cubicBezTo>
                    <a:pt x="6470" y="42218"/>
                    <a:pt x="8917" y="32429"/>
                    <a:pt x="13812" y="22639"/>
                  </a:cubicBezTo>
                  <a:cubicBezTo>
                    <a:pt x="17483" y="16520"/>
                    <a:pt x="21154" y="9178"/>
                    <a:pt x="29720" y="9178"/>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43" name="Freihandform: Form 142">
              <a:extLst>
                <a:ext uri="{FF2B5EF4-FFF2-40B4-BE49-F238E27FC236}">
                  <a16:creationId xmlns:a16="http://schemas.microsoft.com/office/drawing/2014/main" id="{830EBAC9-AAFD-45D0-A388-54D875D952BD}"/>
                </a:ext>
              </a:extLst>
            </p:cNvPr>
            <p:cNvSpPr/>
            <p:nvPr/>
          </p:nvSpPr>
          <p:spPr>
            <a:xfrm>
              <a:off x="4772283" y="4618312"/>
              <a:ext cx="24475" cy="24474"/>
            </a:xfrm>
            <a:custGeom>
              <a:avLst/>
              <a:gdLst>
                <a:gd name="connsiteX0" fmla="*/ 18960 w 24474"/>
                <a:gd name="connsiteY0" fmla="*/ 9178 h 24474"/>
                <a:gd name="connsiteX1" fmla="*/ 12841 w 24474"/>
                <a:gd name="connsiteY1" fmla="*/ 26310 h 24474"/>
                <a:gd name="connsiteX2" fmla="*/ 18960 w 24474"/>
                <a:gd name="connsiteY2" fmla="*/ 9178 h 24474"/>
              </a:gdLst>
              <a:ahLst/>
              <a:cxnLst>
                <a:cxn ang="0">
                  <a:pos x="connsiteX0" y="connsiteY0"/>
                </a:cxn>
                <a:cxn ang="0">
                  <a:pos x="connsiteX1" y="connsiteY1"/>
                </a:cxn>
                <a:cxn ang="0">
                  <a:pos x="connsiteX2" y="connsiteY2"/>
                </a:cxn>
              </a:cxnLst>
              <a:rect l="l" t="t" r="r" b="b"/>
              <a:pathLst>
                <a:path w="24474" h="24474">
                  <a:moveTo>
                    <a:pt x="18960" y="9178"/>
                  </a:moveTo>
                  <a:cubicBezTo>
                    <a:pt x="16512" y="15297"/>
                    <a:pt x="15289" y="21415"/>
                    <a:pt x="12841" y="26310"/>
                  </a:cubicBezTo>
                  <a:cubicBezTo>
                    <a:pt x="6723" y="18968"/>
                    <a:pt x="7946" y="14073"/>
                    <a:pt x="18960" y="9178"/>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44" name="Freihandform: Form 143">
              <a:extLst>
                <a:ext uri="{FF2B5EF4-FFF2-40B4-BE49-F238E27FC236}">
                  <a16:creationId xmlns:a16="http://schemas.microsoft.com/office/drawing/2014/main" id="{012B91A4-1CC1-461E-8F61-7D6C17AA2A25}"/>
                </a:ext>
              </a:extLst>
            </p:cNvPr>
            <p:cNvSpPr/>
            <p:nvPr/>
          </p:nvSpPr>
          <p:spPr>
            <a:xfrm>
              <a:off x="4801332" y="4613104"/>
              <a:ext cx="73424" cy="73423"/>
            </a:xfrm>
            <a:custGeom>
              <a:avLst/>
              <a:gdLst>
                <a:gd name="connsiteX0" fmla="*/ 35189 w 73423"/>
                <a:gd name="connsiteY0" fmla="*/ 70677 h 73423"/>
                <a:gd name="connsiteX1" fmla="*/ 70677 w 73423"/>
                <a:gd name="connsiteY1" fmla="*/ 44979 h 73423"/>
                <a:gd name="connsiteX2" fmla="*/ 44979 w 73423"/>
                <a:gd name="connsiteY2" fmla="*/ 9491 h 73423"/>
                <a:gd name="connsiteX3" fmla="*/ 9491 w 73423"/>
                <a:gd name="connsiteY3" fmla="*/ 35189 h 73423"/>
                <a:gd name="connsiteX4" fmla="*/ 35189 w 73423"/>
                <a:gd name="connsiteY4" fmla="*/ 70677 h 73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3" h="73423">
                  <a:moveTo>
                    <a:pt x="35189" y="70677"/>
                  </a:moveTo>
                  <a:cubicBezTo>
                    <a:pt x="52321" y="73124"/>
                    <a:pt x="68229" y="60887"/>
                    <a:pt x="70677" y="44979"/>
                  </a:cubicBezTo>
                  <a:cubicBezTo>
                    <a:pt x="73124" y="27846"/>
                    <a:pt x="60887" y="11938"/>
                    <a:pt x="44979" y="9491"/>
                  </a:cubicBezTo>
                  <a:cubicBezTo>
                    <a:pt x="27846" y="7043"/>
                    <a:pt x="11938" y="19280"/>
                    <a:pt x="9491" y="35189"/>
                  </a:cubicBezTo>
                  <a:cubicBezTo>
                    <a:pt x="7043" y="53545"/>
                    <a:pt x="19280" y="68229"/>
                    <a:pt x="35189" y="70677"/>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45" name="Freihandform: Form 144">
              <a:extLst>
                <a:ext uri="{FF2B5EF4-FFF2-40B4-BE49-F238E27FC236}">
                  <a16:creationId xmlns:a16="http://schemas.microsoft.com/office/drawing/2014/main" id="{6A31261D-3F1E-446C-87CA-A92CE2AC337D}"/>
                </a:ext>
              </a:extLst>
            </p:cNvPr>
            <p:cNvSpPr/>
            <p:nvPr/>
          </p:nvSpPr>
          <p:spPr>
            <a:xfrm>
              <a:off x="4673104" y="4645234"/>
              <a:ext cx="256982" cy="305931"/>
            </a:xfrm>
            <a:custGeom>
              <a:avLst/>
              <a:gdLst>
                <a:gd name="connsiteX0" fmla="*/ 239288 w 256982"/>
                <a:gd name="connsiteY0" fmla="*/ 267384 h 305931"/>
                <a:gd name="connsiteX1" fmla="*/ 235617 w 256982"/>
                <a:gd name="connsiteY1" fmla="*/ 268608 h 305931"/>
                <a:gd name="connsiteX2" fmla="*/ 214813 w 256982"/>
                <a:gd name="connsiteY2" fmla="*/ 277174 h 305931"/>
                <a:gd name="connsiteX3" fmla="*/ 213590 w 256982"/>
                <a:gd name="connsiteY3" fmla="*/ 264936 h 305931"/>
                <a:gd name="connsiteX4" fmla="*/ 258867 w 256982"/>
                <a:gd name="connsiteY4" fmla="*/ 256370 h 305931"/>
                <a:gd name="connsiteX5" fmla="*/ 255196 w 256982"/>
                <a:gd name="connsiteY5" fmla="*/ 242909 h 305931"/>
                <a:gd name="connsiteX6" fmla="*/ 238064 w 256982"/>
                <a:gd name="connsiteY6" fmla="*/ 242909 h 305931"/>
                <a:gd name="connsiteX7" fmla="*/ 233169 w 256982"/>
                <a:gd name="connsiteY7" fmla="*/ 186618 h 305931"/>
                <a:gd name="connsiteX8" fmla="*/ 211142 w 256982"/>
                <a:gd name="connsiteY8" fmla="*/ 184171 h 305931"/>
                <a:gd name="connsiteX9" fmla="*/ 211142 w 256982"/>
                <a:gd name="connsiteY9" fmla="*/ 180499 h 305931"/>
                <a:gd name="connsiteX10" fmla="*/ 225827 w 256982"/>
                <a:gd name="connsiteY10" fmla="*/ 181723 h 305931"/>
                <a:gd name="connsiteX11" fmla="*/ 220932 w 256982"/>
                <a:gd name="connsiteY11" fmla="*/ 167038 h 305931"/>
                <a:gd name="connsiteX12" fmla="*/ 207471 w 256982"/>
                <a:gd name="connsiteY12" fmla="*/ 152354 h 305931"/>
                <a:gd name="connsiteX13" fmla="*/ 207471 w 256982"/>
                <a:gd name="connsiteY13" fmla="*/ 152354 h 305931"/>
                <a:gd name="connsiteX14" fmla="*/ 206247 w 256982"/>
                <a:gd name="connsiteY14" fmla="*/ 145011 h 305931"/>
                <a:gd name="connsiteX15" fmla="*/ 217261 w 256982"/>
                <a:gd name="connsiteY15" fmla="*/ 146235 h 305931"/>
                <a:gd name="connsiteX16" fmla="*/ 225827 w 256982"/>
                <a:gd name="connsiteY16" fmla="*/ 138893 h 305931"/>
                <a:gd name="connsiteX17" fmla="*/ 220932 w 256982"/>
                <a:gd name="connsiteY17" fmla="*/ 131550 h 305931"/>
                <a:gd name="connsiteX18" fmla="*/ 220932 w 256982"/>
                <a:gd name="connsiteY18" fmla="*/ 131550 h 305931"/>
                <a:gd name="connsiteX19" fmla="*/ 220932 w 256982"/>
                <a:gd name="connsiteY19" fmla="*/ 131550 h 305931"/>
                <a:gd name="connsiteX20" fmla="*/ 225827 w 256982"/>
                <a:gd name="connsiteY20" fmla="*/ 121761 h 305931"/>
                <a:gd name="connsiteX21" fmla="*/ 212366 w 256982"/>
                <a:gd name="connsiteY21" fmla="*/ 105852 h 305931"/>
                <a:gd name="connsiteX22" fmla="*/ 163417 w 256982"/>
                <a:gd name="connsiteY22" fmla="*/ 100957 h 305931"/>
                <a:gd name="connsiteX23" fmla="*/ 159746 w 256982"/>
                <a:gd name="connsiteY23" fmla="*/ 63022 h 305931"/>
                <a:gd name="connsiteX24" fmla="*/ 157298 w 256982"/>
                <a:gd name="connsiteY24" fmla="*/ 53232 h 305931"/>
                <a:gd name="connsiteX25" fmla="*/ 156075 w 256982"/>
                <a:gd name="connsiteY25" fmla="*/ 49561 h 305931"/>
                <a:gd name="connsiteX26" fmla="*/ 135271 w 256982"/>
                <a:gd name="connsiteY26" fmla="*/ 33652 h 305931"/>
                <a:gd name="connsiteX27" fmla="*/ 104678 w 256982"/>
                <a:gd name="connsiteY27" fmla="*/ 49561 h 305931"/>
                <a:gd name="connsiteX28" fmla="*/ 88770 w 256982"/>
                <a:gd name="connsiteY28" fmla="*/ 116866 h 305931"/>
                <a:gd name="connsiteX29" fmla="*/ 80204 w 256982"/>
                <a:gd name="connsiteY29" fmla="*/ 115642 h 305931"/>
                <a:gd name="connsiteX30" fmla="*/ 72861 w 256982"/>
                <a:gd name="connsiteY30" fmla="*/ 93615 h 305931"/>
                <a:gd name="connsiteX31" fmla="*/ 66743 w 256982"/>
                <a:gd name="connsiteY31" fmla="*/ 47113 h 305931"/>
                <a:gd name="connsiteX32" fmla="*/ 44716 w 256982"/>
                <a:gd name="connsiteY32" fmla="*/ 9178 h 305931"/>
                <a:gd name="connsiteX33" fmla="*/ 43492 w 256982"/>
                <a:gd name="connsiteY33" fmla="*/ 9178 h 305931"/>
                <a:gd name="connsiteX34" fmla="*/ 43492 w 256982"/>
                <a:gd name="connsiteY34" fmla="*/ 9178 h 305931"/>
                <a:gd name="connsiteX35" fmla="*/ 37373 w 256982"/>
                <a:gd name="connsiteY35" fmla="*/ 10402 h 305931"/>
                <a:gd name="connsiteX36" fmla="*/ 31255 w 256982"/>
                <a:gd name="connsiteY36" fmla="*/ 20191 h 305931"/>
                <a:gd name="connsiteX37" fmla="*/ 83875 w 256982"/>
                <a:gd name="connsiteY37" fmla="*/ 180499 h 305931"/>
                <a:gd name="connsiteX38" fmla="*/ 74085 w 256982"/>
                <a:gd name="connsiteY38" fmla="*/ 260041 h 305931"/>
                <a:gd name="connsiteX39" fmla="*/ 23912 w 256982"/>
                <a:gd name="connsiteY39" fmla="*/ 212316 h 305931"/>
                <a:gd name="connsiteX40" fmla="*/ 17794 w 256982"/>
                <a:gd name="connsiteY40" fmla="*/ 208645 h 305931"/>
                <a:gd name="connsiteX41" fmla="*/ 12899 w 256982"/>
                <a:gd name="connsiteY41" fmla="*/ 209869 h 305931"/>
                <a:gd name="connsiteX42" fmla="*/ 10451 w 256982"/>
                <a:gd name="connsiteY42" fmla="*/ 220882 h 305931"/>
                <a:gd name="connsiteX43" fmla="*/ 112020 w 256982"/>
                <a:gd name="connsiteY43" fmla="*/ 293082 h 305931"/>
                <a:gd name="connsiteX44" fmla="*/ 142614 w 256982"/>
                <a:gd name="connsiteY44" fmla="*/ 299201 h 305931"/>
                <a:gd name="connsiteX45" fmla="*/ 240512 w 256982"/>
                <a:gd name="connsiteY45" fmla="*/ 282069 h 305931"/>
                <a:gd name="connsiteX46" fmla="*/ 244183 w 256982"/>
                <a:gd name="connsiteY46" fmla="*/ 272279 h 305931"/>
                <a:gd name="connsiteX47" fmla="*/ 239288 w 256982"/>
                <a:gd name="connsiteY47" fmla="*/ 267384 h 3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6982" h="305931">
                  <a:moveTo>
                    <a:pt x="239288" y="267384"/>
                  </a:moveTo>
                  <a:cubicBezTo>
                    <a:pt x="238064" y="267384"/>
                    <a:pt x="236840" y="267384"/>
                    <a:pt x="235617" y="268608"/>
                  </a:cubicBezTo>
                  <a:cubicBezTo>
                    <a:pt x="229498" y="272279"/>
                    <a:pt x="222156" y="274726"/>
                    <a:pt x="214813" y="277174"/>
                  </a:cubicBezTo>
                  <a:lnTo>
                    <a:pt x="213590" y="264936"/>
                  </a:lnTo>
                  <a:lnTo>
                    <a:pt x="258867" y="256370"/>
                  </a:lnTo>
                  <a:lnTo>
                    <a:pt x="255196" y="242909"/>
                  </a:lnTo>
                  <a:lnTo>
                    <a:pt x="238064" y="242909"/>
                  </a:lnTo>
                  <a:cubicBezTo>
                    <a:pt x="238064" y="242909"/>
                    <a:pt x="236840" y="207421"/>
                    <a:pt x="233169" y="186618"/>
                  </a:cubicBezTo>
                  <a:lnTo>
                    <a:pt x="211142" y="184171"/>
                  </a:lnTo>
                  <a:lnTo>
                    <a:pt x="211142" y="180499"/>
                  </a:lnTo>
                  <a:lnTo>
                    <a:pt x="225827" y="181723"/>
                  </a:lnTo>
                  <a:cubicBezTo>
                    <a:pt x="224603" y="175604"/>
                    <a:pt x="223379" y="170710"/>
                    <a:pt x="220932" y="167038"/>
                  </a:cubicBezTo>
                  <a:cubicBezTo>
                    <a:pt x="219708" y="162144"/>
                    <a:pt x="214813" y="156025"/>
                    <a:pt x="207471" y="152354"/>
                  </a:cubicBezTo>
                  <a:lnTo>
                    <a:pt x="207471" y="152354"/>
                  </a:lnTo>
                  <a:lnTo>
                    <a:pt x="206247" y="145011"/>
                  </a:lnTo>
                  <a:lnTo>
                    <a:pt x="217261" y="146235"/>
                  </a:lnTo>
                  <a:cubicBezTo>
                    <a:pt x="220932" y="146235"/>
                    <a:pt x="224603" y="143788"/>
                    <a:pt x="225827" y="138893"/>
                  </a:cubicBezTo>
                  <a:cubicBezTo>
                    <a:pt x="225827" y="135222"/>
                    <a:pt x="224603" y="132774"/>
                    <a:pt x="220932" y="131550"/>
                  </a:cubicBezTo>
                  <a:cubicBezTo>
                    <a:pt x="220932" y="131550"/>
                    <a:pt x="220932" y="131550"/>
                    <a:pt x="220932" y="131550"/>
                  </a:cubicBezTo>
                  <a:cubicBezTo>
                    <a:pt x="220932" y="131550"/>
                    <a:pt x="220932" y="131550"/>
                    <a:pt x="220932" y="131550"/>
                  </a:cubicBezTo>
                  <a:cubicBezTo>
                    <a:pt x="223379" y="129103"/>
                    <a:pt x="225827" y="126655"/>
                    <a:pt x="225827" y="121761"/>
                  </a:cubicBezTo>
                  <a:cubicBezTo>
                    <a:pt x="227051" y="114418"/>
                    <a:pt x="220932" y="107076"/>
                    <a:pt x="212366" y="105852"/>
                  </a:cubicBezTo>
                  <a:lnTo>
                    <a:pt x="163417" y="100957"/>
                  </a:lnTo>
                  <a:lnTo>
                    <a:pt x="159746" y="63022"/>
                  </a:lnTo>
                  <a:lnTo>
                    <a:pt x="157298" y="53232"/>
                  </a:lnTo>
                  <a:lnTo>
                    <a:pt x="156075" y="49561"/>
                  </a:lnTo>
                  <a:cubicBezTo>
                    <a:pt x="152403" y="40995"/>
                    <a:pt x="143837" y="33652"/>
                    <a:pt x="135271" y="33652"/>
                  </a:cubicBezTo>
                  <a:cubicBezTo>
                    <a:pt x="129153" y="32429"/>
                    <a:pt x="113244" y="34876"/>
                    <a:pt x="104678" y="49561"/>
                  </a:cubicBezTo>
                  <a:cubicBezTo>
                    <a:pt x="98559" y="58127"/>
                    <a:pt x="87546" y="77707"/>
                    <a:pt x="88770" y="116866"/>
                  </a:cubicBezTo>
                  <a:lnTo>
                    <a:pt x="80204" y="115642"/>
                  </a:lnTo>
                  <a:lnTo>
                    <a:pt x="72861" y="93615"/>
                  </a:lnTo>
                  <a:cubicBezTo>
                    <a:pt x="77756" y="91167"/>
                    <a:pt x="75309" y="71588"/>
                    <a:pt x="66743" y="47113"/>
                  </a:cubicBezTo>
                  <a:cubicBezTo>
                    <a:pt x="59400" y="26310"/>
                    <a:pt x="49610" y="9178"/>
                    <a:pt x="44716" y="9178"/>
                  </a:cubicBezTo>
                  <a:cubicBezTo>
                    <a:pt x="44716" y="9178"/>
                    <a:pt x="43492" y="9178"/>
                    <a:pt x="43492" y="9178"/>
                  </a:cubicBezTo>
                  <a:cubicBezTo>
                    <a:pt x="43492" y="9178"/>
                    <a:pt x="43492" y="9178"/>
                    <a:pt x="43492" y="9178"/>
                  </a:cubicBezTo>
                  <a:cubicBezTo>
                    <a:pt x="41044" y="9178"/>
                    <a:pt x="38597" y="10402"/>
                    <a:pt x="37373" y="10402"/>
                  </a:cubicBezTo>
                  <a:cubicBezTo>
                    <a:pt x="31255" y="11625"/>
                    <a:pt x="30031" y="15297"/>
                    <a:pt x="31255" y="20191"/>
                  </a:cubicBezTo>
                  <a:lnTo>
                    <a:pt x="83875" y="180499"/>
                  </a:lnTo>
                  <a:lnTo>
                    <a:pt x="74085" y="260041"/>
                  </a:lnTo>
                  <a:cubicBezTo>
                    <a:pt x="54505" y="247804"/>
                    <a:pt x="37373" y="231896"/>
                    <a:pt x="23912" y="212316"/>
                  </a:cubicBezTo>
                  <a:cubicBezTo>
                    <a:pt x="22688" y="209869"/>
                    <a:pt x="20241" y="208645"/>
                    <a:pt x="17794" y="208645"/>
                  </a:cubicBezTo>
                  <a:cubicBezTo>
                    <a:pt x="16570" y="208645"/>
                    <a:pt x="14122" y="208645"/>
                    <a:pt x="12899" y="209869"/>
                  </a:cubicBezTo>
                  <a:cubicBezTo>
                    <a:pt x="9228" y="212316"/>
                    <a:pt x="8004" y="217211"/>
                    <a:pt x="10451" y="220882"/>
                  </a:cubicBezTo>
                  <a:cubicBezTo>
                    <a:pt x="32478" y="255147"/>
                    <a:pt x="69190" y="282069"/>
                    <a:pt x="112020" y="293082"/>
                  </a:cubicBezTo>
                  <a:cubicBezTo>
                    <a:pt x="121810" y="295529"/>
                    <a:pt x="132824" y="297977"/>
                    <a:pt x="142614" y="299201"/>
                  </a:cubicBezTo>
                  <a:cubicBezTo>
                    <a:pt x="176878" y="302872"/>
                    <a:pt x="209918" y="296753"/>
                    <a:pt x="240512" y="282069"/>
                  </a:cubicBezTo>
                  <a:cubicBezTo>
                    <a:pt x="244183" y="279621"/>
                    <a:pt x="245406" y="275950"/>
                    <a:pt x="244183" y="272279"/>
                  </a:cubicBezTo>
                  <a:cubicBezTo>
                    <a:pt x="244183" y="268608"/>
                    <a:pt x="241735" y="267384"/>
                    <a:pt x="239288" y="267384"/>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46" name="Freihandform: Form 145">
              <a:extLst>
                <a:ext uri="{FF2B5EF4-FFF2-40B4-BE49-F238E27FC236}">
                  <a16:creationId xmlns:a16="http://schemas.microsoft.com/office/drawing/2014/main" id="{5472649C-2369-41FB-A06E-B0DE13B9BDD2}"/>
                </a:ext>
              </a:extLst>
            </p:cNvPr>
            <p:cNvSpPr/>
            <p:nvPr/>
          </p:nvSpPr>
          <p:spPr>
            <a:xfrm>
              <a:off x="4615458" y="4917943"/>
              <a:ext cx="342643" cy="48949"/>
            </a:xfrm>
            <a:custGeom>
              <a:avLst/>
              <a:gdLst>
                <a:gd name="connsiteX0" fmla="*/ 11806 w 342643"/>
                <a:gd name="connsiteY0" fmla="*/ 11806 h 48948"/>
                <a:gd name="connsiteX1" fmla="*/ 338541 w 342643"/>
                <a:gd name="connsiteY1" fmla="*/ 46071 h 48948"/>
              </a:gdLst>
              <a:ahLst/>
              <a:cxnLst>
                <a:cxn ang="0">
                  <a:pos x="connsiteX0" y="connsiteY0"/>
                </a:cxn>
                <a:cxn ang="0">
                  <a:pos x="connsiteX1" y="connsiteY1"/>
                </a:cxn>
              </a:cxnLst>
              <a:rect l="l" t="t" r="r" b="b"/>
              <a:pathLst>
                <a:path w="342643" h="48948">
                  <a:moveTo>
                    <a:pt x="11806" y="11806"/>
                  </a:moveTo>
                  <a:lnTo>
                    <a:pt x="338541" y="46071"/>
                  </a:lnTo>
                </a:path>
              </a:pathLst>
            </a:custGeom>
            <a:ln w="12253" cap="flat">
              <a:solidFill>
                <a:srgbClr val="636362"/>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47" name="Freihandform: Form 146">
              <a:extLst>
                <a:ext uri="{FF2B5EF4-FFF2-40B4-BE49-F238E27FC236}">
                  <a16:creationId xmlns:a16="http://schemas.microsoft.com/office/drawing/2014/main" id="{C9E20177-E5DD-4FFC-9781-D5FBA36E62DB}"/>
                </a:ext>
              </a:extLst>
            </p:cNvPr>
            <p:cNvSpPr/>
            <p:nvPr/>
          </p:nvSpPr>
          <p:spPr>
            <a:xfrm>
              <a:off x="4739235" y="4964626"/>
              <a:ext cx="97898" cy="354880"/>
            </a:xfrm>
            <a:custGeom>
              <a:avLst/>
              <a:gdLst>
                <a:gd name="connsiteX0" fmla="*/ 89944 w 97898"/>
                <a:gd name="connsiteY0" fmla="*/ 48337 h 354880"/>
                <a:gd name="connsiteX1" fmla="*/ 50785 w 97898"/>
                <a:gd name="connsiteY1" fmla="*/ 9178 h 354880"/>
                <a:gd name="connsiteX2" fmla="*/ 11625 w 97898"/>
                <a:gd name="connsiteY2" fmla="*/ 48337 h 354880"/>
                <a:gd name="connsiteX3" fmla="*/ 50785 w 97898"/>
                <a:gd name="connsiteY3" fmla="*/ 87496 h 354880"/>
                <a:gd name="connsiteX4" fmla="*/ 89944 w 97898"/>
                <a:gd name="connsiteY4" fmla="*/ 48337 h 354880"/>
                <a:gd name="connsiteX5" fmla="*/ 92391 w 97898"/>
                <a:gd name="connsiteY5" fmla="*/ 328570 h 354880"/>
                <a:gd name="connsiteX6" fmla="*/ 92391 w 97898"/>
                <a:gd name="connsiteY6" fmla="*/ 100957 h 354880"/>
                <a:gd name="connsiteX7" fmla="*/ 72812 w 97898"/>
                <a:gd name="connsiteY7" fmla="*/ 96062 h 354880"/>
                <a:gd name="connsiteX8" fmla="*/ 64246 w 97898"/>
                <a:gd name="connsiteY8" fmla="*/ 96062 h 354880"/>
                <a:gd name="connsiteX9" fmla="*/ 37324 w 97898"/>
                <a:gd name="connsiteY9" fmla="*/ 96062 h 354880"/>
                <a:gd name="connsiteX10" fmla="*/ 28758 w 97898"/>
                <a:gd name="connsiteY10" fmla="*/ 96062 h 354880"/>
                <a:gd name="connsiteX11" fmla="*/ 10402 w 97898"/>
                <a:gd name="connsiteY11" fmla="*/ 100957 h 354880"/>
                <a:gd name="connsiteX12" fmla="*/ 9178 w 97898"/>
                <a:gd name="connsiteY12" fmla="*/ 328570 h 354880"/>
                <a:gd name="connsiteX13" fmla="*/ 29981 w 97898"/>
                <a:gd name="connsiteY13" fmla="*/ 349373 h 354880"/>
                <a:gd name="connsiteX14" fmla="*/ 29981 w 97898"/>
                <a:gd name="connsiteY14" fmla="*/ 349373 h 354880"/>
                <a:gd name="connsiteX15" fmla="*/ 29981 w 97898"/>
                <a:gd name="connsiteY15" fmla="*/ 349373 h 354880"/>
                <a:gd name="connsiteX16" fmla="*/ 48337 w 97898"/>
                <a:gd name="connsiteY16" fmla="*/ 337136 h 354880"/>
                <a:gd name="connsiteX17" fmla="*/ 48337 w 97898"/>
                <a:gd name="connsiteY17" fmla="*/ 242909 h 354880"/>
                <a:gd name="connsiteX18" fmla="*/ 52008 w 97898"/>
                <a:gd name="connsiteY18" fmla="*/ 242909 h 354880"/>
                <a:gd name="connsiteX19" fmla="*/ 52008 w 97898"/>
                <a:gd name="connsiteY19" fmla="*/ 337136 h 354880"/>
                <a:gd name="connsiteX20" fmla="*/ 70364 w 97898"/>
                <a:gd name="connsiteY20" fmla="*/ 349373 h 354880"/>
                <a:gd name="connsiteX21" fmla="*/ 70364 w 97898"/>
                <a:gd name="connsiteY21" fmla="*/ 349373 h 354880"/>
                <a:gd name="connsiteX22" fmla="*/ 70364 w 97898"/>
                <a:gd name="connsiteY22" fmla="*/ 349373 h 354880"/>
                <a:gd name="connsiteX23" fmla="*/ 92391 w 97898"/>
                <a:gd name="connsiteY23" fmla="*/ 328570 h 3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898" h="354880">
                  <a:moveTo>
                    <a:pt x="89944" y="48337"/>
                  </a:moveTo>
                  <a:cubicBezTo>
                    <a:pt x="89944" y="26310"/>
                    <a:pt x="72812" y="9178"/>
                    <a:pt x="50785" y="9178"/>
                  </a:cubicBezTo>
                  <a:cubicBezTo>
                    <a:pt x="28758" y="9178"/>
                    <a:pt x="11625" y="26310"/>
                    <a:pt x="11625" y="48337"/>
                  </a:cubicBezTo>
                  <a:cubicBezTo>
                    <a:pt x="11625" y="70364"/>
                    <a:pt x="28758" y="87496"/>
                    <a:pt x="50785" y="87496"/>
                  </a:cubicBezTo>
                  <a:cubicBezTo>
                    <a:pt x="72812" y="87496"/>
                    <a:pt x="89944" y="69140"/>
                    <a:pt x="89944" y="48337"/>
                  </a:cubicBezTo>
                  <a:moveTo>
                    <a:pt x="92391" y="328570"/>
                  </a:moveTo>
                  <a:lnTo>
                    <a:pt x="92391" y="100957"/>
                  </a:lnTo>
                  <a:cubicBezTo>
                    <a:pt x="87496" y="98510"/>
                    <a:pt x="80154" y="97286"/>
                    <a:pt x="72812" y="96062"/>
                  </a:cubicBezTo>
                  <a:lnTo>
                    <a:pt x="64246" y="96062"/>
                  </a:lnTo>
                  <a:lnTo>
                    <a:pt x="37324" y="96062"/>
                  </a:lnTo>
                  <a:lnTo>
                    <a:pt x="28758" y="96062"/>
                  </a:lnTo>
                  <a:cubicBezTo>
                    <a:pt x="21415" y="96062"/>
                    <a:pt x="15297" y="98510"/>
                    <a:pt x="10402" y="100957"/>
                  </a:cubicBezTo>
                  <a:lnTo>
                    <a:pt x="9178" y="328570"/>
                  </a:lnTo>
                  <a:cubicBezTo>
                    <a:pt x="9178" y="339584"/>
                    <a:pt x="18968" y="349373"/>
                    <a:pt x="29981" y="349373"/>
                  </a:cubicBezTo>
                  <a:cubicBezTo>
                    <a:pt x="29981" y="349373"/>
                    <a:pt x="29981" y="349373"/>
                    <a:pt x="29981" y="349373"/>
                  </a:cubicBezTo>
                  <a:cubicBezTo>
                    <a:pt x="29981" y="349373"/>
                    <a:pt x="29981" y="349373"/>
                    <a:pt x="29981" y="349373"/>
                  </a:cubicBezTo>
                  <a:cubicBezTo>
                    <a:pt x="38547" y="349373"/>
                    <a:pt x="45890" y="344478"/>
                    <a:pt x="48337" y="337136"/>
                  </a:cubicBezTo>
                  <a:lnTo>
                    <a:pt x="48337" y="242909"/>
                  </a:lnTo>
                  <a:lnTo>
                    <a:pt x="52008" y="242909"/>
                  </a:lnTo>
                  <a:lnTo>
                    <a:pt x="52008" y="337136"/>
                  </a:lnTo>
                  <a:cubicBezTo>
                    <a:pt x="55679" y="344478"/>
                    <a:pt x="61798" y="349373"/>
                    <a:pt x="70364" y="349373"/>
                  </a:cubicBezTo>
                  <a:cubicBezTo>
                    <a:pt x="70364" y="349373"/>
                    <a:pt x="70364" y="349373"/>
                    <a:pt x="70364" y="349373"/>
                  </a:cubicBezTo>
                  <a:cubicBezTo>
                    <a:pt x="70364" y="349373"/>
                    <a:pt x="70364" y="349373"/>
                    <a:pt x="70364" y="349373"/>
                  </a:cubicBezTo>
                  <a:cubicBezTo>
                    <a:pt x="82601" y="349373"/>
                    <a:pt x="92391" y="339584"/>
                    <a:pt x="92391" y="328570"/>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48" name="Freihandform: Form 147">
              <a:extLst>
                <a:ext uri="{FF2B5EF4-FFF2-40B4-BE49-F238E27FC236}">
                  <a16:creationId xmlns:a16="http://schemas.microsoft.com/office/drawing/2014/main" id="{26EBA220-6282-4794-91B6-F369DAE09D01}"/>
                </a:ext>
              </a:extLst>
            </p:cNvPr>
            <p:cNvSpPr/>
            <p:nvPr/>
          </p:nvSpPr>
          <p:spPr>
            <a:xfrm>
              <a:off x="4823672" y="4952389"/>
              <a:ext cx="73424" cy="159084"/>
            </a:xfrm>
            <a:custGeom>
              <a:avLst/>
              <a:gdLst>
                <a:gd name="connsiteX0" fmla="*/ 39771 w 73423"/>
                <a:gd name="connsiteY0" fmla="*/ 115642 h 159084"/>
                <a:gd name="connsiteX1" fmla="*/ 39771 w 73423"/>
                <a:gd name="connsiteY1" fmla="*/ 118089 h 159084"/>
                <a:gd name="connsiteX2" fmla="*/ 9178 w 73423"/>
                <a:gd name="connsiteY2" fmla="*/ 153577 h 159084"/>
                <a:gd name="connsiteX3" fmla="*/ 48337 w 73423"/>
                <a:gd name="connsiteY3" fmla="*/ 9178 h 159084"/>
                <a:gd name="connsiteX4" fmla="*/ 54456 w 73423"/>
                <a:gd name="connsiteY4" fmla="*/ 11625 h 159084"/>
                <a:gd name="connsiteX5" fmla="*/ 64246 w 73423"/>
                <a:gd name="connsiteY5" fmla="*/ 28758 h 159084"/>
                <a:gd name="connsiteX6" fmla="*/ 64246 w 73423"/>
                <a:gd name="connsiteY6" fmla="*/ 32429 h 159084"/>
                <a:gd name="connsiteX7" fmla="*/ 39771 w 73423"/>
                <a:gd name="connsiteY7" fmla="*/ 115642 h 15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23" h="159084">
                  <a:moveTo>
                    <a:pt x="39771" y="115642"/>
                  </a:moveTo>
                  <a:lnTo>
                    <a:pt x="39771" y="118089"/>
                  </a:lnTo>
                  <a:cubicBezTo>
                    <a:pt x="33652" y="138893"/>
                    <a:pt x="23863" y="149906"/>
                    <a:pt x="9178" y="153577"/>
                  </a:cubicBezTo>
                  <a:lnTo>
                    <a:pt x="48337" y="9178"/>
                  </a:lnTo>
                  <a:cubicBezTo>
                    <a:pt x="50785" y="10402"/>
                    <a:pt x="52008" y="10402"/>
                    <a:pt x="54456" y="11625"/>
                  </a:cubicBezTo>
                  <a:cubicBezTo>
                    <a:pt x="61798" y="15297"/>
                    <a:pt x="64246" y="21415"/>
                    <a:pt x="64246" y="28758"/>
                  </a:cubicBezTo>
                  <a:cubicBezTo>
                    <a:pt x="64246" y="29981"/>
                    <a:pt x="64246" y="31205"/>
                    <a:pt x="64246" y="32429"/>
                  </a:cubicBezTo>
                  <a:lnTo>
                    <a:pt x="39771" y="115642"/>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49" name="Freihandform: Form 148">
              <a:extLst>
                <a:ext uri="{FF2B5EF4-FFF2-40B4-BE49-F238E27FC236}">
                  <a16:creationId xmlns:a16="http://schemas.microsoft.com/office/drawing/2014/main" id="{AF3885A2-3801-465F-B659-881C8DFFA048}"/>
                </a:ext>
              </a:extLst>
            </p:cNvPr>
            <p:cNvSpPr/>
            <p:nvPr/>
          </p:nvSpPr>
          <p:spPr>
            <a:xfrm>
              <a:off x="4682943" y="4952389"/>
              <a:ext cx="61186" cy="159084"/>
            </a:xfrm>
            <a:custGeom>
              <a:avLst/>
              <a:gdLst>
                <a:gd name="connsiteX0" fmla="*/ 32429 w 61186"/>
                <a:gd name="connsiteY0" fmla="*/ 115642 h 159084"/>
                <a:gd name="connsiteX1" fmla="*/ 32429 w 61186"/>
                <a:gd name="connsiteY1" fmla="*/ 118089 h 159084"/>
                <a:gd name="connsiteX2" fmla="*/ 63022 w 61186"/>
                <a:gd name="connsiteY2" fmla="*/ 153577 h 159084"/>
                <a:gd name="connsiteX3" fmla="*/ 25086 w 61186"/>
                <a:gd name="connsiteY3" fmla="*/ 9178 h 159084"/>
                <a:gd name="connsiteX4" fmla="*/ 18968 w 61186"/>
                <a:gd name="connsiteY4" fmla="*/ 11625 h 159084"/>
                <a:gd name="connsiteX5" fmla="*/ 9178 w 61186"/>
                <a:gd name="connsiteY5" fmla="*/ 28758 h 159084"/>
                <a:gd name="connsiteX6" fmla="*/ 9178 w 61186"/>
                <a:gd name="connsiteY6" fmla="*/ 32429 h 159084"/>
                <a:gd name="connsiteX7" fmla="*/ 32429 w 61186"/>
                <a:gd name="connsiteY7" fmla="*/ 115642 h 15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86" h="159084">
                  <a:moveTo>
                    <a:pt x="32429" y="115642"/>
                  </a:moveTo>
                  <a:lnTo>
                    <a:pt x="32429" y="118089"/>
                  </a:lnTo>
                  <a:cubicBezTo>
                    <a:pt x="38547" y="140116"/>
                    <a:pt x="48337" y="151130"/>
                    <a:pt x="63022" y="153577"/>
                  </a:cubicBezTo>
                  <a:lnTo>
                    <a:pt x="25086" y="9178"/>
                  </a:lnTo>
                  <a:cubicBezTo>
                    <a:pt x="22639" y="10402"/>
                    <a:pt x="21415" y="10402"/>
                    <a:pt x="18968" y="11625"/>
                  </a:cubicBezTo>
                  <a:cubicBezTo>
                    <a:pt x="11625" y="15297"/>
                    <a:pt x="9178" y="21415"/>
                    <a:pt x="9178" y="28758"/>
                  </a:cubicBezTo>
                  <a:cubicBezTo>
                    <a:pt x="9178" y="29981"/>
                    <a:pt x="9178" y="31205"/>
                    <a:pt x="9178" y="32429"/>
                  </a:cubicBezTo>
                  <a:lnTo>
                    <a:pt x="32429" y="115642"/>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50" name="Freihandform: Form 149">
              <a:extLst>
                <a:ext uri="{FF2B5EF4-FFF2-40B4-BE49-F238E27FC236}">
                  <a16:creationId xmlns:a16="http://schemas.microsoft.com/office/drawing/2014/main" id="{0336E592-CDF0-4276-B327-7D3FE4DF894B}"/>
                </a:ext>
              </a:extLst>
            </p:cNvPr>
            <p:cNvSpPr/>
            <p:nvPr/>
          </p:nvSpPr>
          <p:spPr>
            <a:xfrm>
              <a:off x="4590762" y="4881413"/>
              <a:ext cx="24475" cy="61186"/>
            </a:xfrm>
            <a:custGeom>
              <a:avLst/>
              <a:gdLst>
                <a:gd name="connsiteX0" fmla="*/ 20593 w 24474"/>
                <a:gd name="connsiteY0" fmla="*/ 9178 h 61186"/>
                <a:gd name="connsiteX1" fmla="*/ 14475 w 24474"/>
                <a:gd name="connsiteY1" fmla="*/ 32429 h 61186"/>
                <a:gd name="connsiteX2" fmla="*/ 18146 w 24474"/>
                <a:gd name="connsiteY2" fmla="*/ 54456 h 61186"/>
                <a:gd name="connsiteX3" fmla="*/ 9580 w 24474"/>
                <a:gd name="connsiteY3" fmla="*/ 26310 h 61186"/>
                <a:gd name="connsiteX4" fmla="*/ 20593 w 24474"/>
                <a:gd name="connsiteY4" fmla="*/ 9178 h 6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 h="61186">
                  <a:moveTo>
                    <a:pt x="20593" y="9178"/>
                  </a:moveTo>
                  <a:cubicBezTo>
                    <a:pt x="18146" y="17744"/>
                    <a:pt x="14475" y="25086"/>
                    <a:pt x="14475" y="32429"/>
                  </a:cubicBezTo>
                  <a:cubicBezTo>
                    <a:pt x="14475" y="39771"/>
                    <a:pt x="16922" y="47113"/>
                    <a:pt x="18146" y="54456"/>
                  </a:cubicBezTo>
                  <a:cubicBezTo>
                    <a:pt x="9580" y="47113"/>
                    <a:pt x="8356" y="37324"/>
                    <a:pt x="9580" y="26310"/>
                  </a:cubicBezTo>
                  <a:cubicBezTo>
                    <a:pt x="10804" y="20191"/>
                    <a:pt x="12027" y="11625"/>
                    <a:pt x="20593" y="9178"/>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51" name="Freihandform: Form 150">
              <a:extLst>
                <a:ext uri="{FF2B5EF4-FFF2-40B4-BE49-F238E27FC236}">
                  <a16:creationId xmlns:a16="http://schemas.microsoft.com/office/drawing/2014/main" id="{B1B888D6-3676-4999-BD04-B84B9CC8C17F}"/>
                </a:ext>
              </a:extLst>
            </p:cNvPr>
            <p:cNvSpPr/>
            <p:nvPr/>
          </p:nvSpPr>
          <p:spPr>
            <a:xfrm>
              <a:off x="4605237" y="4893650"/>
              <a:ext cx="12237" cy="36712"/>
            </a:xfrm>
            <a:custGeom>
              <a:avLst/>
              <a:gdLst>
                <a:gd name="connsiteX0" fmla="*/ 14685 w 12237"/>
                <a:gd name="connsiteY0" fmla="*/ 9178 h 36711"/>
                <a:gd name="connsiteX1" fmla="*/ 14685 w 12237"/>
                <a:gd name="connsiteY1" fmla="*/ 27534 h 36711"/>
                <a:gd name="connsiteX2" fmla="*/ 14685 w 12237"/>
                <a:gd name="connsiteY2" fmla="*/ 9178 h 36711"/>
              </a:gdLst>
              <a:ahLst/>
              <a:cxnLst>
                <a:cxn ang="0">
                  <a:pos x="connsiteX0" y="connsiteY0"/>
                </a:cxn>
                <a:cxn ang="0">
                  <a:pos x="connsiteX1" y="connsiteY1"/>
                </a:cxn>
                <a:cxn ang="0">
                  <a:pos x="connsiteX2" y="connsiteY2"/>
                </a:cxn>
              </a:cxnLst>
              <a:rect l="l" t="t" r="r" b="b"/>
              <a:pathLst>
                <a:path w="12237" h="36711">
                  <a:moveTo>
                    <a:pt x="14685" y="9178"/>
                  </a:moveTo>
                  <a:cubicBezTo>
                    <a:pt x="14685" y="16520"/>
                    <a:pt x="14685" y="21415"/>
                    <a:pt x="14685" y="27534"/>
                  </a:cubicBezTo>
                  <a:cubicBezTo>
                    <a:pt x="7342" y="22639"/>
                    <a:pt x="7342" y="17744"/>
                    <a:pt x="14685" y="9178"/>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52" name="Freihandform: Form 151">
              <a:extLst>
                <a:ext uri="{FF2B5EF4-FFF2-40B4-BE49-F238E27FC236}">
                  <a16:creationId xmlns:a16="http://schemas.microsoft.com/office/drawing/2014/main" id="{5B589CD6-FD58-4B68-9A05-EFC2229EAB2F}"/>
                </a:ext>
              </a:extLst>
            </p:cNvPr>
            <p:cNvSpPr/>
            <p:nvPr/>
          </p:nvSpPr>
          <p:spPr>
            <a:xfrm>
              <a:off x="4961953" y="4923019"/>
              <a:ext cx="24475" cy="61186"/>
            </a:xfrm>
            <a:custGeom>
              <a:avLst/>
              <a:gdLst>
                <a:gd name="connsiteX0" fmla="*/ 15297 w 24474"/>
                <a:gd name="connsiteY0" fmla="*/ 9178 h 61186"/>
                <a:gd name="connsiteX1" fmla="*/ 16520 w 24474"/>
                <a:gd name="connsiteY1" fmla="*/ 33652 h 61186"/>
                <a:gd name="connsiteX2" fmla="*/ 9178 w 24474"/>
                <a:gd name="connsiteY2" fmla="*/ 54456 h 61186"/>
                <a:gd name="connsiteX3" fmla="*/ 22639 w 24474"/>
                <a:gd name="connsiteY3" fmla="*/ 28758 h 61186"/>
                <a:gd name="connsiteX4" fmla="*/ 15297 w 24474"/>
                <a:gd name="connsiteY4" fmla="*/ 9178 h 6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 h="61186">
                  <a:moveTo>
                    <a:pt x="15297" y="9178"/>
                  </a:moveTo>
                  <a:cubicBezTo>
                    <a:pt x="16520" y="17744"/>
                    <a:pt x="17744" y="26310"/>
                    <a:pt x="16520" y="33652"/>
                  </a:cubicBezTo>
                  <a:cubicBezTo>
                    <a:pt x="15297" y="40995"/>
                    <a:pt x="10402" y="47113"/>
                    <a:pt x="9178" y="54456"/>
                  </a:cubicBezTo>
                  <a:cubicBezTo>
                    <a:pt x="20191" y="49561"/>
                    <a:pt x="22639" y="38547"/>
                    <a:pt x="22639" y="28758"/>
                  </a:cubicBezTo>
                  <a:cubicBezTo>
                    <a:pt x="23863" y="22639"/>
                    <a:pt x="23863" y="14073"/>
                    <a:pt x="15297" y="9178"/>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53" name="Freihandform: Form 152">
              <a:extLst>
                <a:ext uri="{FF2B5EF4-FFF2-40B4-BE49-F238E27FC236}">
                  <a16:creationId xmlns:a16="http://schemas.microsoft.com/office/drawing/2014/main" id="{1FF80FDF-0B24-47FA-A8EA-F93A4C5C5A69}"/>
                </a:ext>
              </a:extLst>
            </p:cNvPr>
            <p:cNvSpPr/>
            <p:nvPr/>
          </p:nvSpPr>
          <p:spPr>
            <a:xfrm>
              <a:off x="4954610" y="4934033"/>
              <a:ext cx="24475" cy="24474"/>
            </a:xfrm>
            <a:custGeom>
              <a:avLst/>
              <a:gdLst>
                <a:gd name="connsiteX0" fmla="*/ 11625 w 24474"/>
                <a:gd name="connsiteY0" fmla="*/ 9178 h 24474"/>
                <a:gd name="connsiteX1" fmla="*/ 9178 w 24474"/>
                <a:gd name="connsiteY1" fmla="*/ 26310 h 24474"/>
                <a:gd name="connsiteX2" fmla="*/ 11625 w 24474"/>
                <a:gd name="connsiteY2" fmla="*/ 9178 h 24474"/>
              </a:gdLst>
              <a:ahLst/>
              <a:cxnLst>
                <a:cxn ang="0">
                  <a:pos x="connsiteX0" y="connsiteY0"/>
                </a:cxn>
                <a:cxn ang="0">
                  <a:pos x="connsiteX1" y="connsiteY1"/>
                </a:cxn>
                <a:cxn ang="0">
                  <a:pos x="connsiteX2" y="connsiteY2"/>
                </a:cxn>
              </a:cxnLst>
              <a:rect l="l" t="t" r="r" b="b"/>
              <a:pathLst>
                <a:path w="24474" h="24474">
                  <a:moveTo>
                    <a:pt x="11625" y="9178"/>
                  </a:moveTo>
                  <a:cubicBezTo>
                    <a:pt x="10402" y="16520"/>
                    <a:pt x="9178" y="21415"/>
                    <a:pt x="9178" y="26310"/>
                  </a:cubicBezTo>
                  <a:cubicBezTo>
                    <a:pt x="17744" y="23863"/>
                    <a:pt x="18968" y="18968"/>
                    <a:pt x="11625" y="9178"/>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grpSp>
      <p:grpSp>
        <p:nvGrpSpPr>
          <p:cNvPr id="170" name="Gruppieren 169">
            <a:extLst>
              <a:ext uri="{FF2B5EF4-FFF2-40B4-BE49-F238E27FC236}">
                <a16:creationId xmlns:a16="http://schemas.microsoft.com/office/drawing/2014/main" id="{292D6833-9CB3-4FC7-B55E-7E40C4673D4B}"/>
              </a:ext>
            </a:extLst>
          </p:cNvPr>
          <p:cNvGrpSpPr/>
          <p:nvPr/>
        </p:nvGrpSpPr>
        <p:grpSpPr>
          <a:xfrm>
            <a:off x="3017693" y="4611333"/>
            <a:ext cx="302563" cy="703231"/>
            <a:chOff x="3017693" y="4611333"/>
            <a:chExt cx="302563" cy="703231"/>
          </a:xfrm>
        </p:grpSpPr>
        <p:sp>
          <p:nvSpPr>
            <p:cNvPr id="155" name="Freihandform: Form 154">
              <a:extLst>
                <a:ext uri="{FF2B5EF4-FFF2-40B4-BE49-F238E27FC236}">
                  <a16:creationId xmlns:a16="http://schemas.microsoft.com/office/drawing/2014/main" id="{65A6CD29-A57C-42BD-B615-138D2FC00790}"/>
                </a:ext>
              </a:extLst>
            </p:cNvPr>
            <p:cNvSpPr/>
            <p:nvPr/>
          </p:nvSpPr>
          <p:spPr>
            <a:xfrm>
              <a:off x="3141093" y="4611333"/>
              <a:ext cx="72615" cy="72615"/>
            </a:xfrm>
            <a:custGeom>
              <a:avLst/>
              <a:gdLst>
                <a:gd name="connsiteX0" fmla="*/ 38123 w 72615"/>
                <a:gd name="connsiteY0" fmla="*/ 69666 h 72614"/>
                <a:gd name="connsiteX1" fmla="*/ 69589 w 72615"/>
                <a:gd name="connsiteY1" fmla="*/ 40620 h 72614"/>
                <a:gd name="connsiteX2" fmla="*/ 40543 w 72615"/>
                <a:gd name="connsiteY2" fmla="*/ 9153 h 72614"/>
                <a:gd name="connsiteX3" fmla="*/ 9077 w 72615"/>
                <a:gd name="connsiteY3" fmla="*/ 38199 h 72614"/>
                <a:gd name="connsiteX4" fmla="*/ 38123 w 72615"/>
                <a:gd name="connsiteY4" fmla="*/ 69666 h 72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5" h="72614">
                  <a:moveTo>
                    <a:pt x="38123" y="69666"/>
                  </a:moveTo>
                  <a:cubicBezTo>
                    <a:pt x="55066" y="70876"/>
                    <a:pt x="69589" y="57563"/>
                    <a:pt x="69589" y="40620"/>
                  </a:cubicBezTo>
                  <a:cubicBezTo>
                    <a:pt x="69589" y="23676"/>
                    <a:pt x="57487" y="9153"/>
                    <a:pt x="40543" y="9153"/>
                  </a:cubicBezTo>
                  <a:cubicBezTo>
                    <a:pt x="23600" y="7943"/>
                    <a:pt x="9077" y="21256"/>
                    <a:pt x="9077" y="38199"/>
                  </a:cubicBezTo>
                  <a:cubicBezTo>
                    <a:pt x="9077" y="55143"/>
                    <a:pt x="21179" y="69666"/>
                    <a:pt x="38123" y="69666"/>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56" name="Freihandform: Form 155">
              <a:extLst>
                <a:ext uri="{FF2B5EF4-FFF2-40B4-BE49-F238E27FC236}">
                  <a16:creationId xmlns:a16="http://schemas.microsoft.com/office/drawing/2014/main" id="{367E1C76-9EF9-47AC-B28D-A93FE5CA25F5}"/>
                </a:ext>
              </a:extLst>
            </p:cNvPr>
            <p:cNvSpPr/>
            <p:nvPr/>
          </p:nvSpPr>
          <p:spPr>
            <a:xfrm>
              <a:off x="3038759" y="4653768"/>
              <a:ext cx="254153" cy="290460"/>
            </a:xfrm>
            <a:custGeom>
              <a:avLst/>
              <a:gdLst>
                <a:gd name="connsiteX0" fmla="*/ 237276 w 254152"/>
                <a:gd name="connsiteY0" fmla="*/ 242655 h 290459"/>
                <a:gd name="connsiteX1" fmla="*/ 233645 w 254152"/>
                <a:gd name="connsiteY1" fmla="*/ 243865 h 290459"/>
                <a:gd name="connsiteX2" fmla="*/ 214282 w 254152"/>
                <a:gd name="connsiteY2" fmla="*/ 254757 h 290459"/>
                <a:gd name="connsiteX3" fmla="*/ 211861 w 254152"/>
                <a:gd name="connsiteY3" fmla="*/ 243865 h 290459"/>
                <a:gd name="connsiteX4" fmla="*/ 255430 w 254152"/>
                <a:gd name="connsiteY4" fmla="*/ 230552 h 290459"/>
                <a:gd name="connsiteX5" fmla="*/ 250589 w 254152"/>
                <a:gd name="connsiteY5" fmla="*/ 218450 h 290459"/>
                <a:gd name="connsiteX6" fmla="*/ 233645 w 254152"/>
                <a:gd name="connsiteY6" fmla="*/ 219660 h 290459"/>
                <a:gd name="connsiteX7" fmla="*/ 222753 w 254152"/>
                <a:gd name="connsiteY7" fmla="*/ 165199 h 290459"/>
                <a:gd name="connsiteX8" fmla="*/ 200969 w 254152"/>
                <a:gd name="connsiteY8" fmla="*/ 165199 h 290459"/>
                <a:gd name="connsiteX9" fmla="*/ 199758 w 254152"/>
                <a:gd name="connsiteY9" fmla="*/ 160358 h 290459"/>
                <a:gd name="connsiteX10" fmla="*/ 214282 w 254152"/>
                <a:gd name="connsiteY10" fmla="*/ 160358 h 290459"/>
                <a:gd name="connsiteX11" fmla="*/ 208230 w 254152"/>
                <a:gd name="connsiteY11" fmla="*/ 145835 h 290459"/>
                <a:gd name="connsiteX12" fmla="*/ 193707 w 254152"/>
                <a:gd name="connsiteY12" fmla="*/ 133733 h 290459"/>
                <a:gd name="connsiteX13" fmla="*/ 193707 w 254152"/>
                <a:gd name="connsiteY13" fmla="*/ 133733 h 290459"/>
                <a:gd name="connsiteX14" fmla="*/ 192497 w 254152"/>
                <a:gd name="connsiteY14" fmla="*/ 126471 h 290459"/>
                <a:gd name="connsiteX15" fmla="*/ 203389 w 254152"/>
                <a:gd name="connsiteY15" fmla="*/ 126471 h 290459"/>
                <a:gd name="connsiteX16" fmla="*/ 210651 w 254152"/>
                <a:gd name="connsiteY16" fmla="*/ 119210 h 290459"/>
                <a:gd name="connsiteX17" fmla="*/ 204599 w 254152"/>
                <a:gd name="connsiteY17" fmla="*/ 111948 h 290459"/>
                <a:gd name="connsiteX18" fmla="*/ 204599 w 254152"/>
                <a:gd name="connsiteY18" fmla="*/ 111948 h 290459"/>
                <a:gd name="connsiteX19" fmla="*/ 204599 w 254152"/>
                <a:gd name="connsiteY19" fmla="*/ 111948 h 290459"/>
                <a:gd name="connsiteX20" fmla="*/ 208230 w 254152"/>
                <a:gd name="connsiteY20" fmla="*/ 102266 h 290459"/>
                <a:gd name="connsiteX21" fmla="*/ 193707 w 254152"/>
                <a:gd name="connsiteY21" fmla="*/ 87743 h 290459"/>
                <a:gd name="connsiteX22" fmla="*/ 145297 w 254152"/>
                <a:gd name="connsiteY22" fmla="*/ 87743 h 290459"/>
                <a:gd name="connsiteX23" fmla="*/ 138036 w 254152"/>
                <a:gd name="connsiteY23" fmla="*/ 50225 h 290459"/>
                <a:gd name="connsiteX24" fmla="*/ 136825 w 254152"/>
                <a:gd name="connsiteY24" fmla="*/ 41754 h 290459"/>
                <a:gd name="connsiteX25" fmla="*/ 133195 w 254152"/>
                <a:gd name="connsiteY25" fmla="*/ 38123 h 290459"/>
                <a:gd name="connsiteX26" fmla="*/ 111410 w 254152"/>
                <a:gd name="connsiteY26" fmla="*/ 23600 h 290459"/>
                <a:gd name="connsiteX27" fmla="*/ 84785 w 254152"/>
                <a:gd name="connsiteY27" fmla="*/ 41754 h 290459"/>
                <a:gd name="connsiteX28" fmla="*/ 76313 w 254152"/>
                <a:gd name="connsiteY28" fmla="*/ 110738 h 290459"/>
                <a:gd name="connsiteX29" fmla="*/ 66631 w 254152"/>
                <a:gd name="connsiteY29" fmla="*/ 110738 h 290459"/>
                <a:gd name="connsiteX30" fmla="*/ 56949 w 254152"/>
                <a:gd name="connsiteY30" fmla="*/ 90164 h 290459"/>
                <a:gd name="connsiteX31" fmla="*/ 46057 w 254152"/>
                <a:gd name="connsiteY31" fmla="*/ 45384 h 290459"/>
                <a:gd name="connsiteX32" fmla="*/ 19431 w 254152"/>
                <a:gd name="connsiteY32" fmla="*/ 9077 h 290459"/>
                <a:gd name="connsiteX33" fmla="*/ 18221 w 254152"/>
                <a:gd name="connsiteY33" fmla="*/ 9077 h 290459"/>
                <a:gd name="connsiteX34" fmla="*/ 18221 w 254152"/>
                <a:gd name="connsiteY34" fmla="*/ 9077 h 290459"/>
                <a:gd name="connsiteX35" fmla="*/ 13380 w 254152"/>
                <a:gd name="connsiteY35" fmla="*/ 12708 h 290459"/>
                <a:gd name="connsiteX36" fmla="*/ 9749 w 254152"/>
                <a:gd name="connsiteY36" fmla="*/ 22390 h 290459"/>
                <a:gd name="connsiteX37" fmla="*/ 77523 w 254152"/>
                <a:gd name="connsiteY37" fmla="*/ 172461 h 290459"/>
                <a:gd name="connsiteX38" fmla="*/ 76313 w 254152"/>
                <a:gd name="connsiteY38" fmla="*/ 252337 h 290459"/>
                <a:gd name="connsiteX39" fmla="*/ 23062 w 254152"/>
                <a:gd name="connsiteY39" fmla="*/ 211188 h 290459"/>
                <a:gd name="connsiteX40" fmla="*/ 17011 w 254152"/>
                <a:gd name="connsiteY40" fmla="*/ 208768 h 290459"/>
                <a:gd name="connsiteX41" fmla="*/ 12170 w 254152"/>
                <a:gd name="connsiteY41" fmla="*/ 209978 h 290459"/>
                <a:gd name="connsiteX42" fmla="*/ 10959 w 254152"/>
                <a:gd name="connsiteY42" fmla="*/ 220870 h 290459"/>
                <a:gd name="connsiteX43" fmla="*/ 117461 w 254152"/>
                <a:gd name="connsiteY43" fmla="*/ 281383 h 290459"/>
                <a:gd name="connsiteX44" fmla="*/ 148928 w 254152"/>
                <a:gd name="connsiteY44" fmla="*/ 283803 h 290459"/>
                <a:gd name="connsiteX45" fmla="*/ 242117 w 254152"/>
                <a:gd name="connsiteY45" fmla="*/ 257178 h 290459"/>
                <a:gd name="connsiteX46" fmla="*/ 244538 w 254152"/>
                <a:gd name="connsiteY46" fmla="*/ 246286 h 290459"/>
                <a:gd name="connsiteX47" fmla="*/ 237276 w 254152"/>
                <a:gd name="connsiteY47" fmla="*/ 242655 h 29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4152" h="290459">
                  <a:moveTo>
                    <a:pt x="237276" y="242655"/>
                  </a:moveTo>
                  <a:cubicBezTo>
                    <a:pt x="236066" y="242655"/>
                    <a:pt x="234856" y="242655"/>
                    <a:pt x="233645" y="243865"/>
                  </a:cubicBezTo>
                  <a:cubicBezTo>
                    <a:pt x="227594" y="247496"/>
                    <a:pt x="221543" y="251127"/>
                    <a:pt x="214282" y="254757"/>
                  </a:cubicBezTo>
                  <a:lnTo>
                    <a:pt x="211861" y="243865"/>
                  </a:lnTo>
                  <a:lnTo>
                    <a:pt x="255430" y="230552"/>
                  </a:lnTo>
                  <a:lnTo>
                    <a:pt x="250589" y="218450"/>
                  </a:lnTo>
                  <a:lnTo>
                    <a:pt x="233645" y="219660"/>
                  </a:lnTo>
                  <a:cubicBezTo>
                    <a:pt x="233645" y="219660"/>
                    <a:pt x="228804" y="184563"/>
                    <a:pt x="222753" y="165199"/>
                  </a:cubicBezTo>
                  <a:lnTo>
                    <a:pt x="200969" y="165199"/>
                  </a:lnTo>
                  <a:lnTo>
                    <a:pt x="199758" y="160358"/>
                  </a:lnTo>
                  <a:lnTo>
                    <a:pt x="214282" y="160358"/>
                  </a:lnTo>
                  <a:cubicBezTo>
                    <a:pt x="211861" y="155517"/>
                    <a:pt x="210651" y="149466"/>
                    <a:pt x="208230" y="145835"/>
                  </a:cubicBezTo>
                  <a:cubicBezTo>
                    <a:pt x="205810" y="140994"/>
                    <a:pt x="200969" y="134943"/>
                    <a:pt x="193707" y="133733"/>
                  </a:cubicBezTo>
                  <a:lnTo>
                    <a:pt x="193707" y="133733"/>
                  </a:lnTo>
                  <a:lnTo>
                    <a:pt x="192497" y="126471"/>
                  </a:lnTo>
                  <a:lnTo>
                    <a:pt x="203389" y="126471"/>
                  </a:lnTo>
                  <a:cubicBezTo>
                    <a:pt x="207020" y="126471"/>
                    <a:pt x="210651" y="122840"/>
                    <a:pt x="210651" y="119210"/>
                  </a:cubicBezTo>
                  <a:cubicBezTo>
                    <a:pt x="210651" y="115579"/>
                    <a:pt x="208230" y="113158"/>
                    <a:pt x="204599" y="111948"/>
                  </a:cubicBezTo>
                  <a:cubicBezTo>
                    <a:pt x="204599" y="111948"/>
                    <a:pt x="204599" y="111948"/>
                    <a:pt x="204599" y="111948"/>
                  </a:cubicBezTo>
                  <a:cubicBezTo>
                    <a:pt x="204599" y="111948"/>
                    <a:pt x="204599" y="111948"/>
                    <a:pt x="204599" y="111948"/>
                  </a:cubicBezTo>
                  <a:cubicBezTo>
                    <a:pt x="207020" y="109528"/>
                    <a:pt x="208230" y="105897"/>
                    <a:pt x="208230" y="102266"/>
                  </a:cubicBezTo>
                  <a:cubicBezTo>
                    <a:pt x="208230" y="95005"/>
                    <a:pt x="200969" y="87743"/>
                    <a:pt x="193707" y="87743"/>
                  </a:cubicBezTo>
                  <a:lnTo>
                    <a:pt x="145297" y="87743"/>
                  </a:lnTo>
                  <a:lnTo>
                    <a:pt x="138036" y="50225"/>
                  </a:lnTo>
                  <a:lnTo>
                    <a:pt x="136825" y="41754"/>
                  </a:lnTo>
                  <a:lnTo>
                    <a:pt x="133195" y="38123"/>
                  </a:lnTo>
                  <a:cubicBezTo>
                    <a:pt x="128354" y="30861"/>
                    <a:pt x="119882" y="23600"/>
                    <a:pt x="111410" y="23600"/>
                  </a:cubicBezTo>
                  <a:cubicBezTo>
                    <a:pt x="105359" y="23600"/>
                    <a:pt x="90836" y="27231"/>
                    <a:pt x="84785" y="41754"/>
                  </a:cubicBezTo>
                  <a:cubicBezTo>
                    <a:pt x="79944" y="52646"/>
                    <a:pt x="71472" y="72010"/>
                    <a:pt x="76313" y="110738"/>
                  </a:cubicBezTo>
                  <a:lnTo>
                    <a:pt x="66631" y="110738"/>
                  </a:lnTo>
                  <a:lnTo>
                    <a:pt x="56949" y="90164"/>
                  </a:lnTo>
                  <a:cubicBezTo>
                    <a:pt x="61790" y="87743"/>
                    <a:pt x="56949" y="68379"/>
                    <a:pt x="46057" y="45384"/>
                  </a:cubicBezTo>
                  <a:cubicBezTo>
                    <a:pt x="36375" y="24810"/>
                    <a:pt x="25482" y="9077"/>
                    <a:pt x="19431" y="9077"/>
                  </a:cubicBezTo>
                  <a:cubicBezTo>
                    <a:pt x="19431" y="9077"/>
                    <a:pt x="18221" y="9077"/>
                    <a:pt x="18221" y="9077"/>
                  </a:cubicBezTo>
                  <a:cubicBezTo>
                    <a:pt x="18221" y="9077"/>
                    <a:pt x="18221" y="9077"/>
                    <a:pt x="18221" y="9077"/>
                  </a:cubicBezTo>
                  <a:cubicBezTo>
                    <a:pt x="17011" y="11497"/>
                    <a:pt x="14590" y="11497"/>
                    <a:pt x="13380" y="12708"/>
                  </a:cubicBezTo>
                  <a:cubicBezTo>
                    <a:pt x="8539" y="13918"/>
                    <a:pt x="8539" y="18759"/>
                    <a:pt x="9749" y="22390"/>
                  </a:cubicBezTo>
                  <a:lnTo>
                    <a:pt x="77523" y="172461"/>
                  </a:lnTo>
                  <a:lnTo>
                    <a:pt x="76313" y="252337"/>
                  </a:lnTo>
                  <a:cubicBezTo>
                    <a:pt x="55739" y="242655"/>
                    <a:pt x="37585" y="229342"/>
                    <a:pt x="23062" y="211188"/>
                  </a:cubicBezTo>
                  <a:cubicBezTo>
                    <a:pt x="21852" y="208768"/>
                    <a:pt x="19431" y="208768"/>
                    <a:pt x="17011" y="208768"/>
                  </a:cubicBezTo>
                  <a:cubicBezTo>
                    <a:pt x="15800" y="208768"/>
                    <a:pt x="13380" y="208768"/>
                    <a:pt x="12170" y="209978"/>
                  </a:cubicBezTo>
                  <a:cubicBezTo>
                    <a:pt x="8539" y="212399"/>
                    <a:pt x="8539" y="217240"/>
                    <a:pt x="10959" y="220870"/>
                  </a:cubicBezTo>
                  <a:cubicBezTo>
                    <a:pt x="35164" y="252337"/>
                    <a:pt x="73892" y="274121"/>
                    <a:pt x="117461" y="281383"/>
                  </a:cubicBezTo>
                  <a:cubicBezTo>
                    <a:pt x="128354" y="282593"/>
                    <a:pt x="138036" y="283803"/>
                    <a:pt x="148928" y="283803"/>
                  </a:cubicBezTo>
                  <a:cubicBezTo>
                    <a:pt x="182815" y="283803"/>
                    <a:pt x="214282" y="274121"/>
                    <a:pt x="242117" y="257178"/>
                  </a:cubicBezTo>
                  <a:cubicBezTo>
                    <a:pt x="245748" y="254757"/>
                    <a:pt x="246958" y="249916"/>
                    <a:pt x="244538" y="246286"/>
                  </a:cubicBezTo>
                  <a:cubicBezTo>
                    <a:pt x="242117" y="243865"/>
                    <a:pt x="239697" y="242655"/>
                    <a:pt x="237276" y="242655"/>
                  </a:cubicBezTo>
                </a:path>
              </a:pathLst>
            </a:custGeom>
            <a:solidFill>
              <a:srgbClr val="ADAEAD"/>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57" name="Freihandform: Form 156">
              <a:extLst>
                <a:ext uri="{FF2B5EF4-FFF2-40B4-BE49-F238E27FC236}">
                  <a16:creationId xmlns:a16="http://schemas.microsoft.com/office/drawing/2014/main" id="{F6B14FF5-83B6-4E6B-881F-5A107C5EF691}"/>
                </a:ext>
              </a:extLst>
            </p:cNvPr>
            <p:cNvSpPr/>
            <p:nvPr/>
          </p:nvSpPr>
          <p:spPr>
            <a:xfrm>
              <a:off x="3017693" y="4933381"/>
              <a:ext cx="302563" cy="12102"/>
            </a:xfrm>
            <a:custGeom>
              <a:avLst/>
              <a:gdLst>
                <a:gd name="connsiteX0" fmla="*/ 9031 w 302562"/>
                <a:gd name="connsiteY0" fmla="*/ 9031 h 12102"/>
                <a:gd name="connsiteX1" fmla="*/ 297071 w 302562"/>
                <a:gd name="connsiteY1" fmla="*/ 9031 h 12102"/>
              </a:gdLst>
              <a:ahLst/>
              <a:cxnLst>
                <a:cxn ang="0">
                  <a:pos x="connsiteX0" y="connsiteY0"/>
                </a:cxn>
                <a:cxn ang="0">
                  <a:pos x="connsiteX1" y="connsiteY1"/>
                </a:cxn>
              </a:cxnLst>
              <a:rect l="l" t="t" r="r" b="b"/>
              <a:pathLst>
                <a:path w="302562" h="12102">
                  <a:moveTo>
                    <a:pt x="9031" y="9031"/>
                  </a:moveTo>
                  <a:lnTo>
                    <a:pt x="297071" y="9031"/>
                  </a:lnTo>
                </a:path>
              </a:pathLst>
            </a:custGeom>
            <a:ln w="9477" cap="flat">
              <a:solidFill>
                <a:srgbClr val="636362"/>
              </a:solid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58" name="Freihandform: Form 157">
              <a:extLst>
                <a:ext uri="{FF2B5EF4-FFF2-40B4-BE49-F238E27FC236}">
                  <a16:creationId xmlns:a16="http://schemas.microsoft.com/office/drawing/2014/main" id="{FD10405D-1EBD-4568-A1BC-612278AB836E}"/>
                </a:ext>
              </a:extLst>
            </p:cNvPr>
            <p:cNvSpPr/>
            <p:nvPr/>
          </p:nvSpPr>
          <p:spPr>
            <a:xfrm>
              <a:off x="3040642" y="4963592"/>
              <a:ext cx="96820" cy="350972"/>
            </a:xfrm>
            <a:custGeom>
              <a:avLst/>
              <a:gdLst>
                <a:gd name="connsiteX0" fmla="*/ 87743 w 96820"/>
                <a:gd name="connsiteY0" fmla="*/ 47805 h 350972"/>
                <a:gd name="connsiteX1" fmla="*/ 49015 w 96820"/>
                <a:gd name="connsiteY1" fmla="*/ 9077 h 350972"/>
                <a:gd name="connsiteX2" fmla="*/ 10287 w 96820"/>
                <a:gd name="connsiteY2" fmla="*/ 47805 h 350972"/>
                <a:gd name="connsiteX3" fmla="*/ 49015 w 96820"/>
                <a:gd name="connsiteY3" fmla="*/ 86533 h 350972"/>
                <a:gd name="connsiteX4" fmla="*/ 87743 w 96820"/>
                <a:gd name="connsiteY4" fmla="*/ 47805 h 350972"/>
                <a:gd name="connsiteX5" fmla="*/ 90164 w 96820"/>
                <a:gd name="connsiteY5" fmla="*/ 323742 h 350972"/>
                <a:gd name="connsiteX6" fmla="*/ 90164 w 96820"/>
                <a:gd name="connsiteY6" fmla="*/ 99846 h 350972"/>
                <a:gd name="connsiteX7" fmla="*/ 70800 w 96820"/>
                <a:gd name="connsiteY7" fmla="*/ 95005 h 350972"/>
                <a:gd name="connsiteX8" fmla="*/ 62328 w 96820"/>
                <a:gd name="connsiteY8" fmla="*/ 95005 h 350972"/>
                <a:gd name="connsiteX9" fmla="*/ 36913 w 96820"/>
                <a:gd name="connsiteY9" fmla="*/ 95005 h 350972"/>
                <a:gd name="connsiteX10" fmla="*/ 28441 w 96820"/>
                <a:gd name="connsiteY10" fmla="*/ 95005 h 350972"/>
                <a:gd name="connsiteX11" fmla="*/ 10287 w 96820"/>
                <a:gd name="connsiteY11" fmla="*/ 99846 h 350972"/>
                <a:gd name="connsiteX12" fmla="*/ 9077 w 96820"/>
                <a:gd name="connsiteY12" fmla="*/ 323742 h 350972"/>
                <a:gd name="connsiteX13" fmla="*/ 29651 w 96820"/>
                <a:gd name="connsiteY13" fmla="*/ 344316 h 350972"/>
                <a:gd name="connsiteX14" fmla="*/ 29651 w 96820"/>
                <a:gd name="connsiteY14" fmla="*/ 344316 h 350972"/>
                <a:gd name="connsiteX15" fmla="*/ 29651 w 96820"/>
                <a:gd name="connsiteY15" fmla="*/ 344316 h 350972"/>
                <a:gd name="connsiteX16" fmla="*/ 47805 w 96820"/>
                <a:gd name="connsiteY16" fmla="*/ 332213 h 350972"/>
                <a:gd name="connsiteX17" fmla="*/ 47805 w 96820"/>
                <a:gd name="connsiteY17" fmla="*/ 240234 h 350972"/>
                <a:gd name="connsiteX18" fmla="*/ 51436 w 96820"/>
                <a:gd name="connsiteY18" fmla="*/ 240234 h 350972"/>
                <a:gd name="connsiteX19" fmla="*/ 51436 w 96820"/>
                <a:gd name="connsiteY19" fmla="*/ 332213 h 350972"/>
                <a:gd name="connsiteX20" fmla="*/ 69589 w 96820"/>
                <a:gd name="connsiteY20" fmla="*/ 344316 h 350972"/>
                <a:gd name="connsiteX21" fmla="*/ 69589 w 96820"/>
                <a:gd name="connsiteY21" fmla="*/ 344316 h 350972"/>
                <a:gd name="connsiteX22" fmla="*/ 69589 w 96820"/>
                <a:gd name="connsiteY22" fmla="*/ 344316 h 350972"/>
                <a:gd name="connsiteX23" fmla="*/ 90164 w 96820"/>
                <a:gd name="connsiteY23" fmla="*/ 323742 h 3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820" h="350972">
                  <a:moveTo>
                    <a:pt x="87743" y="47805"/>
                  </a:moveTo>
                  <a:cubicBezTo>
                    <a:pt x="87743" y="27231"/>
                    <a:pt x="70800" y="9077"/>
                    <a:pt x="49015" y="9077"/>
                  </a:cubicBezTo>
                  <a:cubicBezTo>
                    <a:pt x="27231" y="9077"/>
                    <a:pt x="10287" y="26020"/>
                    <a:pt x="10287" y="47805"/>
                  </a:cubicBezTo>
                  <a:cubicBezTo>
                    <a:pt x="10287" y="68379"/>
                    <a:pt x="27231" y="86533"/>
                    <a:pt x="49015" y="86533"/>
                  </a:cubicBezTo>
                  <a:cubicBezTo>
                    <a:pt x="70800" y="86533"/>
                    <a:pt x="87743" y="69589"/>
                    <a:pt x="87743" y="47805"/>
                  </a:cubicBezTo>
                  <a:moveTo>
                    <a:pt x="90164" y="323742"/>
                  </a:moveTo>
                  <a:lnTo>
                    <a:pt x="90164" y="99846"/>
                  </a:lnTo>
                  <a:cubicBezTo>
                    <a:pt x="85323" y="97425"/>
                    <a:pt x="78061" y="96215"/>
                    <a:pt x="70800" y="95005"/>
                  </a:cubicBezTo>
                  <a:lnTo>
                    <a:pt x="62328" y="95005"/>
                  </a:lnTo>
                  <a:lnTo>
                    <a:pt x="36913" y="95005"/>
                  </a:lnTo>
                  <a:lnTo>
                    <a:pt x="28441" y="95005"/>
                  </a:lnTo>
                  <a:cubicBezTo>
                    <a:pt x="21179" y="95005"/>
                    <a:pt x="15128" y="97425"/>
                    <a:pt x="10287" y="99846"/>
                  </a:cubicBezTo>
                  <a:lnTo>
                    <a:pt x="9077" y="323742"/>
                  </a:lnTo>
                  <a:cubicBezTo>
                    <a:pt x="9077" y="334634"/>
                    <a:pt x="17549" y="344316"/>
                    <a:pt x="29651" y="344316"/>
                  </a:cubicBezTo>
                  <a:cubicBezTo>
                    <a:pt x="29651" y="344316"/>
                    <a:pt x="29651" y="344316"/>
                    <a:pt x="29651" y="344316"/>
                  </a:cubicBezTo>
                  <a:cubicBezTo>
                    <a:pt x="29651" y="344316"/>
                    <a:pt x="29651" y="344316"/>
                    <a:pt x="29651" y="344316"/>
                  </a:cubicBezTo>
                  <a:cubicBezTo>
                    <a:pt x="38123" y="344316"/>
                    <a:pt x="45384" y="339475"/>
                    <a:pt x="47805" y="332213"/>
                  </a:cubicBezTo>
                  <a:lnTo>
                    <a:pt x="47805" y="240234"/>
                  </a:lnTo>
                  <a:lnTo>
                    <a:pt x="51436" y="240234"/>
                  </a:lnTo>
                  <a:lnTo>
                    <a:pt x="51436" y="332213"/>
                  </a:lnTo>
                  <a:cubicBezTo>
                    <a:pt x="55066" y="339475"/>
                    <a:pt x="61118" y="344316"/>
                    <a:pt x="69589" y="344316"/>
                  </a:cubicBezTo>
                  <a:cubicBezTo>
                    <a:pt x="69589" y="344316"/>
                    <a:pt x="69589" y="344316"/>
                    <a:pt x="69589" y="344316"/>
                  </a:cubicBezTo>
                  <a:cubicBezTo>
                    <a:pt x="69589" y="344316"/>
                    <a:pt x="69589" y="344316"/>
                    <a:pt x="69589" y="344316"/>
                  </a:cubicBezTo>
                  <a:cubicBezTo>
                    <a:pt x="81692" y="344316"/>
                    <a:pt x="90164" y="334634"/>
                    <a:pt x="90164" y="323742"/>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59" name="Freihandform: Form 158">
              <a:extLst>
                <a:ext uri="{FF2B5EF4-FFF2-40B4-BE49-F238E27FC236}">
                  <a16:creationId xmlns:a16="http://schemas.microsoft.com/office/drawing/2014/main" id="{AC3A3403-412A-4DF8-8C02-5951935C1F9B}"/>
                </a:ext>
              </a:extLst>
            </p:cNvPr>
            <p:cNvSpPr/>
            <p:nvPr/>
          </p:nvSpPr>
          <p:spPr>
            <a:xfrm>
              <a:off x="3125359" y="4939387"/>
              <a:ext cx="36308" cy="157332"/>
            </a:xfrm>
            <a:custGeom>
              <a:avLst/>
              <a:gdLst>
                <a:gd name="connsiteX0" fmla="*/ 28441 w 36307"/>
                <a:gd name="connsiteY0" fmla="*/ 113158 h 157332"/>
                <a:gd name="connsiteX1" fmla="*/ 28441 w 36307"/>
                <a:gd name="connsiteY1" fmla="*/ 115579 h 157332"/>
                <a:gd name="connsiteX2" fmla="*/ 9077 w 36307"/>
                <a:gd name="connsiteY2" fmla="*/ 157938 h 157332"/>
                <a:gd name="connsiteX3" fmla="*/ 9077 w 36307"/>
                <a:gd name="connsiteY3" fmla="*/ 9077 h 157332"/>
                <a:gd name="connsiteX4" fmla="*/ 15128 w 36307"/>
                <a:gd name="connsiteY4" fmla="*/ 10287 h 157332"/>
                <a:gd name="connsiteX5" fmla="*/ 28441 w 36307"/>
                <a:gd name="connsiteY5" fmla="*/ 24810 h 157332"/>
                <a:gd name="connsiteX6" fmla="*/ 28441 w 36307"/>
                <a:gd name="connsiteY6" fmla="*/ 27231 h 157332"/>
                <a:gd name="connsiteX7" fmla="*/ 28441 w 36307"/>
                <a:gd name="connsiteY7" fmla="*/ 113158 h 15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07" h="157332">
                  <a:moveTo>
                    <a:pt x="28441" y="113158"/>
                  </a:moveTo>
                  <a:lnTo>
                    <a:pt x="28441" y="115579"/>
                  </a:lnTo>
                  <a:cubicBezTo>
                    <a:pt x="28441" y="137363"/>
                    <a:pt x="21179" y="150676"/>
                    <a:pt x="9077" y="157938"/>
                  </a:cubicBezTo>
                  <a:lnTo>
                    <a:pt x="9077" y="9077"/>
                  </a:lnTo>
                  <a:cubicBezTo>
                    <a:pt x="11497" y="9077"/>
                    <a:pt x="12708" y="9077"/>
                    <a:pt x="15128" y="10287"/>
                  </a:cubicBezTo>
                  <a:cubicBezTo>
                    <a:pt x="22390" y="12708"/>
                    <a:pt x="27231" y="17549"/>
                    <a:pt x="28441" y="24810"/>
                  </a:cubicBezTo>
                  <a:cubicBezTo>
                    <a:pt x="28441" y="26020"/>
                    <a:pt x="28441" y="27231"/>
                    <a:pt x="28441" y="27231"/>
                  </a:cubicBezTo>
                  <a:lnTo>
                    <a:pt x="28441" y="113158"/>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60" name="Freihandform: Form 159">
              <a:extLst>
                <a:ext uri="{FF2B5EF4-FFF2-40B4-BE49-F238E27FC236}">
                  <a16:creationId xmlns:a16="http://schemas.microsoft.com/office/drawing/2014/main" id="{2904E81A-6FC7-4E1E-A813-9F660EB39918}"/>
                </a:ext>
              </a:extLst>
            </p:cNvPr>
            <p:cNvSpPr/>
            <p:nvPr/>
          </p:nvSpPr>
          <p:spPr>
            <a:xfrm>
              <a:off x="3018857" y="4939387"/>
              <a:ext cx="36308" cy="157332"/>
            </a:xfrm>
            <a:custGeom>
              <a:avLst/>
              <a:gdLst>
                <a:gd name="connsiteX0" fmla="*/ 9077 w 36307"/>
                <a:gd name="connsiteY0" fmla="*/ 113158 h 157332"/>
                <a:gd name="connsiteX1" fmla="*/ 9077 w 36307"/>
                <a:gd name="connsiteY1" fmla="*/ 115579 h 157332"/>
                <a:gd name="connsiteX2" fmla="*/ 28441 w 36307"/>
                <a:gd name="connsiteY2" fmla="*/ 157938 h 157332"/>
                <a:gd name="connsiteX3" fmla="*/ 28441 w 36307"/>
                <a:gd name="connsiteY3" fmla="*/ 9077 h 157332"/>
                <a:gd name="connsiteX4" fmla="*/ 22390 w 36307"/>
                <a:gd name="connsiteY4" fmla="*/ 10287 h 157332"/>
                <a:gd name="connsiteX5" fmla="*/ 9077 w 36307"/>
                <a:gd name="connsiteY5" fmla="*/ 24810 h 157332"/>
                <a:gd name="connsiteX6" fmla="*/ 9077 w 36307"/>
                <a:gd name="connsiteY6" fmla="*/ 27231 h 157332"/>
                <a:gd name="connsiteX7" fmla="*/ 9077 w 36307"/>
                <a:gd name="connsiteY7" fmla="*/ 113158 h 15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07" h="157332">
                  <a:moveTo>
                    <a:pt x="9077" y="113158"/>
                  </a:moveTo>
                  <a:lnTo>
                    <a:pt x="9077" y="115579"/>
                  </a:lnTo>
                  <a:cubicBezTo>
                    <a:pt x="9077" y="137363"/>
                    <a:pt x="16338" y="150676"/>
                    <a:pt x="28441" y="157938"/>
                  </a:cubicBezTo>
                  <a:lnTo>
                    <a:pt x="28441" y="9077"/>
                  </a:lnTo>
                  <a:cubicBezTo>
                    <a:pt x="26020" y="9077"/>
                    <a:pt x="24810" y="9077"/>
                    <a:pt x="22390" y="10287"/>
                  </a:cubicBezTo>
                  <a:cubicBezTo>
                    <a:pt x="15128" y="12708"/>
                    <a:pt x="10287" y="17549"/>
                    <a:pt x="9077" y="24810"/>
                  </a:cubicBezTo>
                  <a:cubicBezTo>
                    <a:pt x="9077" y="26020"/>
                    <a:pt x="9077" y="27231"/>
                    <a:pt x="9077" y="27231"/>
                  </a:cubicBezTo>
                  <a:lnTo>
                    <a:pt x="9077" y="113158"/>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61" name="Freihandform: Form 160">
              <a:extLst>
                <a:ext uri="{FF2B5EF4-FFF2-40B4-BE49-F238E27FC236}">
                  <a16:creationId xmlns:a16="http://schemas.microsoft.com/office/drawing/2014/main" id="{7749BCA2-D745-411C-BFC2-29543B17AE66}"/>
                </a:ext>
              </a:extLst>
            </p:cNvPr>
            <p:cNvSpPr/>
            <p:nvPr/>
          </p:nvSpPr>
          <p:spPr>
            <a:xfrm>
              <a:off x="3199185" y="4963592"/>
              <a:ext cx="96820" cy="350972"/>
            </a:xfrm>
            <a:custGeom>
              <a:avLst/>
              <a:gdLst>
                <a:gd name="connsiteX0" fmla="*/ 87743 w 96820"/>
                <a:gd name="connsiteY0" fmla="*/ 47805 h 350972"/>
                <a:gd name="connsiteX1" fmla="*/ 49015 w 96820"/>
                <a:gd name="connsiteY1" fmla="*/ 9077 h 350972"/>
                <a:gd name="connsiteX2" fmla="*/ 10287 w 96820"/>
                <a:gd name="connsiteY2" fmla="*/ 47805 h 350972"/>
                <a:gd name="connsiteX3" fmla="*/ 49015 w 96820"/>
                <a:gd name="connsiteY3" fmla="*/ 86533 h 350972"/>
                <a:gd name="connsiteX4" fmla="*/ 87743 w 96820"/>
                <a:gd name="connsiteY4" fmla="*/ 47805 h 350972"/>
                <a:gd name="connsiteX5" fmla="*/ 90164 w 96820"/>
                <a:gd name="connsiteY5" fmla="*/ 323742 h 350972"/>
                <a:gd name="connsiteX6" fmla="*/ 90164 w 96820"/>
                <a:gd name="connsiteY6" fmla="*/ 99846 h 350972"/>
                <a:gd name="connsiteX7" fmla="*/ 70800 w 96820"/>
                <a:gd name="connsiteY7" fmla="*/ 95005 h 350972"/>
                <a:gd name="connsiteX8" fmla="*/ 62328 w 96820"/>
                <a:gd name="connsiteY8" fmla="*/ 95005 h 350972"/>
                <a:gd name="connsiteX9" fmla="*/ 36913 w 96820"/>
                <a:gd name="connsiteY9" fmla="*/ 95005 h 350972"/>
                <a:gd name="connsiteX10" fmla="*/ 28441 w 96820"/>
                <a:gd name="connsiteY10" fmla="*/ 95005 h 350972"/>
                <a:gd name="connsiteX11" fmla="*/ 10287 w 96820"/>
                <a:gd name="connsiteY11" fmla="*/ 99846 h 350972"/>
                <a:gd name="connsiteX12" fmla="*/ 9077 w 96820"/>
                <a:gd name="connsiteY12" fmla="*/ 323742 h 350972"/>
                <a:gd name="connsiteX13" fmla="*/ 29651 w 96820"/>
                <a:gd name="connsiteY13" fmla="*/ 344316 h 350972"/>
                <a:gd name="connsiteX14" fmla="*/ 29651 w 96820"/>
                <a:gd name="connsiteY14" fmla="*/ 344316 h 350972"/>
                <a:gd name="connsiteX15" fmla="*/ 29651 w 96820"/>
                <a:gd name="connsiteY15" fmla="*/ 344316 h 350972"/>
                <a:gd name="connsiteX16" fmla="*/ 47805 w 96820"/>
                <a:gd name="connsiteY16" fmla="*/ 332213 h 350972"/>
                <a:gd name="connsiteX17" fmla="*/ 47805 w 96820"/>
                <a:gd name="connsiteY17" fmla="*/ 240234 h 350972"/>
                <a:gd name="connsiteX18" fmla="*/ 51436 w 96820"/>
                <a:gd name="connsiteY18" fmla="*/ 240234 h 350972"/>
                <a:gd name="connsiteX19" fmla="*/ 51436 w 96820"/>
                <a:gd name="connsiteY19" fmla="*/ 332213 h 350972"/>
                <a:gd name="connsiteX20" fmla="*/ 69589 w 96820"/>
                <a:gd name="connsiteY20" fmla="*/ 344316 h 350972"/>
                <a:gd name="connsiteX21" fmla="*/ 69589 w 96820"/>
                <a:gd name="connsiteY21" fmla="*/ 344316 h 350972"/>
                <a:gd name="connsiteX22" fmla="*/ 69589 w 96820"/>
                <a:gd name="connsiteY22" fmla="*/ 344316 h 350972"/>
                <a:gd name="connsiteX23" fmla="*/ 90164 w 96820"/>
                <a:gd name="connsiteY23" fmla="*/ 323742 h 3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820" h="350972">
                  <a:moveTo>
                    <a:pt x="87743" y="47805"/>
                  </a:moveTo>
                  <a:cubicBezTo>
                    <a:pt x="87743" y="27231"/>
                    <a:pt x="70800" y="9077"/>
                    <a:pt x="49015" y="9077"/>
                  </a:cubicBezTo>
                  <a:cubicBezTo>
                    <a:pt x="28441" y="9077"/>
                    <a:pt x="10287" y="26020"/>
                    <a:pt x="10287" y="47805"/>
                  </a:cubicBezTo>
                  <a:cubicBezTo>
                    <a:pt x="10287" y="68379"/>
                    <a:pt x="27231" y="86533"/>
                    <a:pt x="49015" y="86533"/>
                  </a:cubicBezTo>
                  <a:cubicBezTo>
                    <a:pt x="70800" y="86533"/>
                    <a:pt x="87743" y="69589"/>
                    <a:pt x="87743" y="47805"/>
                  </a:cubicBezTo>
                  <a:moveTo>
                    <a:pt x="90164" y="323742"/>
                  </a:moveTo>
                  <a:lnTo>
                    <a:pt x="90164" y="99846"/>
                  </a:lnTo>
                  <a:cubicBezTo>
                    <a:pt x="85323" y="97425"/>
                    <a:pt x="78061" y="96215"/>
                    <a:pt x="70800" y="95005"/>
                  </a:cubicBezTo>
                  <a:lnTo>
                    <a:pt x="62328" y="95005"/>
                  </a:lnTo>
                  <a:lnTo>
                    <a:pt x="36913" y="95005"/>
                  </a:lnTo>
                  <a:lnTo>
                    <a:pt x="28441" y="95005"/>
                  </a:lnTo>
                  <a:cubicBezTo>
                    <a:pt x="21179" y="95005"/>
                    <a:pt x="15128" y="97425"/>
                    <a:pt x="10287" y="99846"/>
                  </a:cubicBezTo>
                  <a:lnTo>
                    <a:pt x="9077" y="323742"/>
                  </a:lnTo>
                  <a:cubicBezTo>
                    <a:pt x="9077" y="334634"/>
                    <a:pt x="17549" y="344316"/>
                    <a:pt x="29651" y="344316"/>
                  </a:cubicBezTo>
                  <a:cubicBezTo>
                    <a:pt x="29651" y="344316"/>
                    <a:pt x="29651" y="344316"/>
                    <a:pt x="29651" y="344316"/>
                  </a:cubicBezTo>
                  <a:cubicBezTo>
                    <a:pt x="29651" y="344316"/>
                    <a:pt x="29651" y="344316"/>
                    <a:pt x="29651" y="344316"/>
                  </a:cubicBezTo>
                  <a:cubicBezTo>
                    <a:pt x="38123" y="344316"/>
                    <a:pt x="45384" y="339475"/>
                    <a:pt x="47805" y="332213"/>
                  </a:cubicBezTo>
                  <a:lnTo>
                    <a:pt x="47805" y="240234"/>
                  </a:lnTo>
                  <a:lnTo>
                    <a:pt x="51436" y="240234"/>
                  </a:lnTo>
                  <a:lnTo>
                    <a:pt x="51436" y="332213"/>
                  </a:lnTo>
                  <a:cubicBezTo>
                    <a:pt x="55066" y="339475"/>
                    <a:pt x="61118" y="344316"/>
                    <a:pt x="69589" y="344316"/>
                  </a:cubicBezTo>
                  <a:cubicBezTo>
                    <a:pt x="69589" y="344316"/>
                    <a:pt x="69589" y="344316"/>
                    <a:pt x="69589" y="344316"/>
                  </a:cubicBezTo>
                  <a:cubicBezTo>
                    <a:pt x="69589" y="344316"/>
                    <a:pt x="69589" y="344316"/>
                    <a:pt x="69589" y="344316"/>
                  </a:cubicBezTo>
                  <a:cubicBezTo>
                    <a:pt x="80482" y="344316"/>
                    <a:pt x="90164" y="334634"/>
                    <a:pt x="90164" y="323742"/>
                  </a:cubicBez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62" name="Freihandform: Form 161">
              <a:extLst>
                <a:ext uri="{FF2B5EF4-FFF2-40B4-BE49-F238E27FC236}">
                  <a16:creationId xmlns:a16="http://schemas.microsoft.com/office/drawing/2014/main" id="{AD1DF88B-5920-486D-ABE7-BEBC73D1728D}"/>
                </a:ext>
              </a:extLst>
            </p:cNvPr>
            <p:cNvSpPr/>
            <p:nvPr/>
          </p:nvSpPr>
          <p:spPr>
            <a:xfrm>
              <a:off x="3283902" y="4939387"/>
              <a:ext cx="36308" cy="157332"/>
            </a:xfrm>
            <a:custGeom>
              <a:avLst/>
              <a:gdLst>
                <a:gd name="connsiteX0" fmla="*/ 28441 w 36307"/>
                <a:gd name="connsiteY0" fmla="*/ 113158 h 157332"/>
                <a:gd name="connsiteX1" fmla="*/ 28441 w 36307"/>
                <a:gd name="connsiteY1" fmla="*/ 115579 h 157332"/>
                <a:gd name="connsiteX2" fmla="*/ 9077 w 36307"/>
                <a:gd name="connsiteY2" fmla="*/ 157938 h 157332"/>
                <a:gd name="connsiteX3" fmla="*/ 9077 w 36307"/>
                <a:gd name="connsiteY3" fmla="*/ 9077 h 157332"/>
                <a:gd name="connsiteX4" fmla="*/ 15128 w 36307"/>
                <a:gd name="connsiteY4" fmla="*/ 10287 h 157332"/>
                <a:gd name="connsiteX5" fmla="*/ 28441 w 36307"/>
                <a:gd name="connsiteY5" fmla="*/ 24810 h 157332"/>
                <a:gd name="connsiteX6" fmla="*/ 28441 w 36307"/>
                <a:gd name="connsiteY6" fmla="*/ 27231 h 157332"/>
                <a:gd name="connsiteX7" fmla="*/ 28441 w 36307"/>
                <a:gd name="connsiteY7" fmla="*/ 113158 h 15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07" h="157332">
                  <a:moveTo>
                    <a:pt x="28441" y="113158"/>
                  </a:moveTo>
                  <a:lnTo>
                    <a:pt x="28441" y="115579"/>
                  </a:lnTo>
                  <a:cubicBezTo>
                    <a:pt x="28441" y="137363"/>
                    <a:pt x="21179" y="150676"/>
                    <a:pt x="9077" y="157938"/>
                  </a:cubicBezTo>
                  <a:lnTo>
                    <a:pt x="9077" y="9077"/>
                  </a:lnTo>
                  <a:cubicBezTo>
                    <a:pt x="11497" y="9077"/>
                    <a:pt x="12708" y="9077"/>
                    <a:pt x="15128" y="10287"/>
                  </a:cubicBezTo>
                  <a:cubicBezTo>
                    <a:pt x="22390" y="12708"/>
                    <a:pt x="27231" y="17549"/>
                    <a:pt x="28441" y="24810"/>
                  </a:cubicBezTo>
                  <a:cubicBezTo>
                    <a:pt x="28441" y="26020"/>
                    <a:pt x="28441" y="27231"/>
                    <a:pt x="28441" y="27231"/>
                  </a:cubicBezTo>
                  <a:lnTo>
                    <a:pt x="28441" y="113158"/>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sp>
          <p:nvSpPr>
            <p:cNvPr id="163" name="Freihandform: Form 162">
              <a:extLst>
                <a:ext uri="{FF2B5EF4-FFF2-40B4-BE49-F238E27FC236}">
                  <a16:creationId xmlns:a16="http://schemas.microsoft.com/office/drawing/2014/main" id="{815F42C3-39C5-4F39-BFDD-AB3255BC5F99}"/>
                </a:ext>
              </a:extLst>
            </p:cNvPr>
            <p:cNvSpPr/>
            <p:nvPr/>
          </p:nvSpPr>
          <p:spPr>
            <a:xfrm>
              <a:off x="3177400" y="4939387"/>
              <a:ext cx="36308" cy="157332"/>
            </a:xfrm>
            <a:custGeom>
              <a:avLst/>
              <a:gdLst>
                <a:gd name="connsiteX0" fmla="*/ 9077 w 36307"/>
                <a:gd name="connsiteY0" fmla="*/ 113158 h 157332"/>
                <a:gd name="connsiteX1" fmla="*/ 9077 w 36307"/>
                <a:gd name="connsiteY1" fmla="*/ 115579 h 157332"/>
                <a:gd name="connsiteX2" fmla="*/ 28441 w 36307"/>
                <a:gd name="connsiteY2" fmla="*/ 157938 h 157332"/>
                <a:gd name="connsiteX3" fmla="*/ 28441 w 36307"/>
                <a:gd name="connsiteY3" fmla="*/ 9077 h 157332"/>
                <a:gd name="connsiteX4" fmla="*/ 22390 w 36307"/>
                <a:gd name="connsiteY4" fmla="*/ 10287 h 157332"/>
                <a:gd name="connsiteX5" fmla="*/ 9077 w 36307"/>
                <a:gd name="connsiteY5" fmla="*/ 24810 h 157332"/>
                <a:gd name="connsiteX6" fmla="*/ 9077 w 36307"/>
                <a:gd name="connsiteY6" fmla="*/ 27231 h 157332"/>
                <a:gd name="connsiteX7" fmla="*/ 9077 w 36307"/>
                <a:gd name="connsiteY7" fmla="*/ 113158 h 15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07" h="157332">
                  <a:moveTo>
                    <a:pt x="9077" y="113158"/>
                  </a:moveTo>
                  <a:lnTo>
                    <a:pt x="9077" y="115579"/>
                  </a:lnTo>
                  <a:cubicBezTo>
                    <a:pt x="9077" y="137363"/>
                    <a:pt x="16338" y="150676"/>
                    <a:pt x="28441" y="157938"/>
                  </a:cubicBezTo>
                  <a:lnTo>
                    <a:pt x="28441" y="9077"/>
                  </a:lnTo>
                  <a:cubicBezTo>
                    <a:pt x="26020" y="9077"/>
                    <a:pt x="24810" y="9077"/>
                    <a:pt x="22390" y="10287"/>
                  </a:cubicBezTo>
                  <a:cubicBezTo>
                    <a:pt x="15128" y="12708"/>
                    <a:pt x="10287" y="17549"/>
                    <a:pt x="9077" y="24810"/>
                  </a:cubicBezTo>
                  <a:cubicBezTo>
                    <a:pt x="9077" y="26020"/>
                    <a:pt x="9077" y="27231"/>
                    <a:pt x="9077" y="27231"/>
                  </a:cubicBezTo>
                  <a:lnTo>
                    <a:pt x="9077" y="113158"/>
                  </a:lnTo>
                </a:path>
              </a:pathLst>
            </a:custGeom>
            <a:solidFill>
              <a:schemeClr val="bg1"/>
            </a:solidFill>
            <a:ln w="9525" cap="flat">
              <a:noFill/>
              <a:prstDash val="solid"/>
              <a:miter/>
            </a:ln>
          </p:spPr>
          <p:txBody>
            <a:bodyPr rtlCol="0" anchor="ct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0000"/>
                </a:solidFill>
                <a:effectLst/>
                <a:uLnTx/>
                <a:uFillTx/>
              </a:endParaRPr>
            </a:p>
          </p:txBody>
        </p:sp>
      </p:grpSp>
      <p:grpSp>
        <p:nvGrpSpPr>
          <p:cNvPr id="167" name="Gruppieren 166">
            <a:extLst>
              <a:ext uri="{FF2B5EF4-FFF2-40B4-BE49-F238E27FC236}">
                <a16:creationId xmlns:a16="http://schemas.microsoft.com/office/drawing/2014/main" id="{A6BEC9A0-AC65-4FCF-AF37-8DCC1E8800BA}"/>
              </a:ext>
            </a:extLst>
          </p:cNvPr>
          <p:cNvGrpSpPr/>
          <p:nvPr/>
        </p:nvGrpSpPr>
        <p:grpSpPr>
          <a:xfrm>
            <a:off x="6283522" y="2518983"/>
            <a:ext cx="5243322" cy="3105003"/>
            <a:chOff x="6283522" y="2518983"/>
            <a:chExt cx="4054710" cy="3105003"/>
          </a:xfrm>
        </p:grpSpPr>
        <p:sp>
          <p:nvSpPr>
            <p:cNvPr id="108" name="Inhaltsplatzhalter 4">
              <a:extLst>
                <a:ext uri="{FF2B5EF4-FFF2-40B4-BE49-F238E27FC236}">
                  <a16:creationId xmlns:a16="http://schemas.microsoft.com/office/drawing/2014/main" id="{DDA10136-38A4-458B-AF83-A4BD4677E826}"/>
                </a:ext>
              </a:extLst>
            </p:cNvPr>
            <p:cNvSpPr txBox="1">
              <a:spLocks/>
            </p:cNvSpPr>
            <p:nvPr/>
          </p:nvSpPr>
          <p:spPr>
            <a:xfrm>
              <a:off x="6994051" y="5300518"/>
              <a:ext cx="651552"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Tx/>
                <a:buNone/>
                <a:tabLst/>
                <a:defRPr/>
              </a:pPr>
              <a:r>
                <a:rPr kumimoji="0" lang="de-DE" sz="12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1950</a:t>
              </a:r>
            </a:p>
          </p:txBody>
        </p:sp>
        <p:sp>
          <p:nvSpPr>
            <p:cNvPr id="109" name="Inhaltsplatzhalter 4">
              <a:extLst>
                <a:ext uri="{FF2B5EF4-FFF2-40B4-BE49-F238E27FC236}">
                  <a16:creationId xmlns:a16="http://schemas.microsoft.com/office/drawing/2014/main" id="{FCA739BB-096D-4740-B69B-73E84AEAC002}"/>
                </a:ext>
              </a:extLst>
            </p:cNvPr>
            <p:cNvSpPr txBox="1">
              <a:spLocks/>
            </p:cNvSpPr>
            <p:nvPr/>
          </p:nvSpPr>
          <p:spPr>
            <a:xfrm>
              <a:off x="9537477" y="5300518"/>
              <a:ext cx="651552" cy="323468"/>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r" defTabSz="914400" rtl="0" eaLnBrk="1" fontAlgn="auto" latinLnBrk="0" hangingPunct="1">
                <a:lnSpc>
                  <a:spcPct val="100000"/>
                </a:lnSpc>
                <a:spcBef>
                  <a:spcPts val="1800"/>
                </a:spcBef>
                <a:spcAft>
                  <a:spcPts val="0"/>
                </a:spcAft>
                <a:buClr>
                  <a:srgbClr val="003781"/>
                </a:buClr>
                <a:buSzTx/>
                <a:buFontTx/>
                <a:buNone/>
                <a:tabLst/>
                <a:defRPr/>
              </a:pPr>
              <a:r>
                <a:rPr kumimoji="0" lang="de-DE" sz="12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2018</a:t>
              </a:r>
            </a:p>
          </p:txBody>
        </p:sp>
        <p:graphicFrame>
          <p:nvGraphicFramePr>
            <p:cNvPr id="164" name="Diagramm 163">
              <a:extLst>
                <a:ext uri="{FF2B5EF4-FFF2-40B4-BE49-F238E27FC236}">
                  <a16:creationId xmlns:a16="http://schemas.microsoft.com/office/drawing/2014/main" id="{9A9F93E8-64E9-4C32-905D-7B73DCE9D079}"/>
                </a:ext>
              </a:extLst>
            </p:cNvPr>
            <p:cNvGraphicFramePr/>
            <p:nvPr>
              <p:extLst>
                <p:ext uri="{D42A27DB-BD31-4B8C-83A1-F6EECF244321}">
                  <p14:modId xmlns:p14="http://schemas.microsoft.com/office/powerpoint/2010/main" val="1449291466"/>
                </p:ext>
              </p:extLst>
            </p:nvPr>
          </p:nvGraphicFramePr>
          <p:xfrm>
            <a:off x="6283522" y="2518983"/>
            <a:ext cx="4054710" cy="2924464"/>
          </p:xfrm>
          <a:graphic>
            <a:graphicData uri="http://schemas.openxmlformats.org/drawingml/2006/chart">
              <c:chart xmlns:c="http://schemas.openxmlformats.org/drawingml/2006/chart" xmlns:r="http://schemas.openxmlformats.org/officeDocument/2006/relationships" r:id="rId3"/>
            </a:graphicData>
          </a:graphic>
        </p:graphicFrame>
      </p:grpSp>
      <p:sp>
        <p:nvSpPr>
          <p:cNvPr id="112" name="Rechteck 111">
            <a:extLst>
              <a:ext uri="{FF2B5EF4-FFF2-40B4-BE49-F238E27FC236}">
                <a16:creationId xmlns:a16="http://schemas.microsoft.com/office/drawing/2014/main" id="{7FB2F563-32E3-46A5-B7E4-EF81B4AFAE99}"/>
              </a:ext>
            </a:extLst>
          </p:cNvPr>
          <p:cNvSpPr/>
          <p:nvPr/>
        </p:nvSpPr>
        <p:spPr>
          <a:xfrm>
            <a:off x="479425" y="5634265"/>
            <a:ext cx="11233150" cy="531585"/>
          </a:xfrm>
          <a:prstGeom prst="rect">
            <a:avLst/>
          </a:prstGeom>
          <a:noFill/>
          <a:ln w="12700">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19170">
              <a:spcBef>
                <a:spcPts val="600"/>
              </a:spcBef>
              <a:defRPr/>
            </a:pPr>
            <a:r>
              <a:rPr lang="de-DE" sz="1600" b="1" kern="0" dirty="0">
                <a:solidFill>
                  <a:srgbClr val="13A0D3"/>
                </a:solidFill>
              </a:rPr>
              <a:t>Wachsende Vorsorgelücke für den Einzelnen.</a:t>
            </a:r>
          </a:p>
        </p:txBody>
      </p:sp>
    </p:spTree>
    <p:extLst>
      <p:ext uri="{BB962C8B-B14F-4D97-AF65-F5344CB8AC3E}">
        <p14:creationId xmlns:p14="http://schemas.microsoft.com/office/powerpoint/2010/main" val="1117800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7EE2C-43F0-469D-844A-1276D55CAD6B}"/>
              </a:ext>
            </a:extLst>
          </p:cNvPr>
          <p:cNvSpPr>
            <a:spLocks noGrp="1"/>
          </p:cNvSpPr>
          <p:nvPr>
            <p:ph type="title"/>
          </p:nvPr>
        </p:nvSpPr>
        <p:spPr/>
        <p:txBody>
          <a:bodyPr/>
          <a:lstStyle/>
          <a:p>
            <a:r>
              <a:rPr lang="de-DE" dirty="0"/>
              <a:t>Berufsunfähigkeitsvorsorge:</a:t>
            </a:r>
            <a:br>
              <a:rPr lang="de-DE" dirty="0"/>
            </a:br>
            <a:r>
              <a:rPr lang="de-DE" dirty="0"/>
              <a:t>Absicherung über die bAV</a:t>
            </a:r>
            <a:r>
              <a:rPr lang="de-DE" baseline="30000" dirty="0"/>
              <a:t>1</a:t>
            </a:r>
            <a:r>
              <a:rPr lang="de-DE" dirty="0"/>
              <a:t> lohnt sich (2/2)</a:t>
            </a:r>
            <a:endParaRPr lang="en-GB" dirty="0"/>
          </a:p>
        </p:txBody>
      </p:sp>
      <p:sp>
        <p:nvSpPr>
          <p:cNvPr id="3" name="Foliennummernplatzhalter 2">
            <a:extLst>
              <a:ext uri="{FF2B5EF4-FFF2-40B4-BE49-F238E27FC236}">
                <a16:creationId xmlns:a16="http://schemas.microsoft.com/office/drawing/2014/main" id="{AD2937EF-41E8-48F4-A481-7D572EE099B3}"/>
              </a:ext>
            </a:extLst>
          </p:cNvPr>
          <p:cNvSpPr>
            <a:spLocks noGrp="1"/>
          </p:cNvSpPr>
          <p:nvPr>
            <p:ph type="sldNum" sz="quarter" idx="11"/>
          </p:nvPr>
        </p:nvSpPr>
        <p:spPr/>
        <p:txBody>
          <a:bodyPr/>
          <a:lstStyle/>
          <a:p>
            <a:fld id="{56C449F3-BD9D-48DC-BFF1-0F66671DA7C6}" type="slidenum">
              <a:rPr lang="de-DE" smtClean="0"/>
              <a:pPr/>
              <a:t>50</a:t>
            </a:fld>
            <a:endParaRPr lang="de-DE" dirty="0"/>
          </a:p>
        </p:txBody>
      </p:sp>
      <p:sp>
        <p:nvSpPr>
          <p:cNvPr id="4" name="Textplatzhalter 3">
            <a:extLst>
              <a:ext uri="{FF2B5EF4-FFF2-40B4-BE49-F238E27FC236}">
                <a16:creationId xmlns:a16="http://schemas.microsoft.com/office/drawing/2014/main" id="{24F5F4BE-579F-43F1-A5B7-FA6268D6F65C}"/>
              </a:ext>
            </a:extLst>
          </p:cNvPr>
          <p:cNvSpPr>
            <a:spLocks noGrp="1"/>
          </p:cNvSpPr>
          <p:nvPr>
            <p:ph type="body" sz="quarter" idx="12"/>
          </p:nvPr>
        </p:nvSpPr>
        <p:spPr/>
        <p:txBody>
          <a:bodyPr/>
          <a:lstStyle/>
          <a:p>
            <a:r>
              <a:rPr lang="de-DE" dirty="0"/>
              <a:t>Betriebliche Altersversorgung | Lösungen für spezielle Zielgruppen </a:t>
            </a:r>
          </a:p>
          <a:p>
            <a:endParaRPr lang="en-GB" dirty="0"/>
          </a:p>
        </p:txBody>
      </p:sp>
      <p:sp>
        <p:nvSpPr>
          <p:cNvPr id="11" name="Inhaltsplatzhalter 1">
            <a:extLst>
              <a:ext uri="{FF2B5EF4-FFF2-40B4-BE49-F238E27FC236}">
                <a16:creationId xmlns:a16="http://schemas.microsoft.com/office/drawing/2014/main" id="{484B0E41-A2E9-4F5A-AD89-7B0BAE973F02}"/>
              </a:ext>
            </a:extLst>
          </p:cNvPr>
          <p:cNvSpPr txBox="1">
            <a:spLocks/>
          </p:cNvSpPr>
          <p:nvPr/>
        </p:nvSpPr>
        <p:spPr>
          <a:xfrm>
            <a:off x="482323" y="2038572"/>
            <a:ext cx="7621588" cy="368113"/>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400" b="1" i="0" u="none" strike="noStrike" kern="1200" cap="none" spc="0" normalizeH="0" baseline="0" noProof="0">
                <a:ln>
                  <a:noFill/>
                </a:ln>
                <a:solidFill>
                  <a:srgbClr val="003781"/>
                </a:solidFill>
                <a:effectLst/>
                <a:uLnTx/>
                <a:uFillTx/>
                <a:latin typeface="Arial"/>
                <a:ea typeface="+mn-ea"/>
                <a:cs typeface="+mn-cs"/>
              </a:rPr>
              <a:t>Vergleich der Berufsunfähigkeitsvorsorge über einen Privatvertrag und über die bAV:</a:t>
            </a:r>
          </a:p>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endParaRPr kumimoji="0" lang="de-DE" sz="14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2" name="Tabelle 11">
            <a:extLst>
              <a:ext uri="{FF2B5EF4-FFF2-40B4-BE49-F238E27FC236}">
                <a16:creationId xmlns:a16="http://schemas.microsoft.com/office/drawing/2014/main" id="{DAABCB64-CE89-4C53-9532-67489FD6638D}"/>
              </a:ext>
            </a:extLst>
          </p:cNvPr>
          <p:cNvGraphicFramePr>
            <a:graphicFrameLocks noGrp="1"/>
          </p:cNvGraphicFramePr>
          <p:nvPr>
            <p:extLst>
              <p:ext uri="{D42A27DB-BD31-4B8C-83A1-F6EECF244321}">
                <p14:modId xmlns:p14="http://schemas.microsoft.com/office/powerpoint/2010/main" val="3079508598"/>
              </p:ext>
            </p:extLst>
          </p:nvPr>
        </p:nvGraphicFramePr>
        <p:xfrm>
          <a:off x="479425" y="2456597"/>
          <a:ext cx="9903308" cy="3171042"/>
        </p:xfrm>
        <a:graphic>
          <a:graphicData uri="http://schemas.openxmlformats.org/drawingml/2006/table">
            <a:tbl>
              <a:tblPr firstRow="1" bandRow="1"/>
              <a:tblGrid>
                <a:gridCol w="4827936">
                  <a:extLst>
                    <a:ext uri="{9D8B030D-6E8A-4147-A177-3AD203B41FA5}">
                      <a16:colId xmlns:a16="http://schemas.microsoft.com/office/drawing/2014/main" val="1227088869"/>
                    </a:ext>
                  </a:extLst>
                </a:gridCol>
                <a:gridCol w="2463510">
                  <a:extLst>
                    <a:ext uri="{9D8B030D-6E8A-4147-A177-3AD203B41FA5}">
                      <a16:colId xmlns:a16="http://schemas.microsoft.com/office/drawing/2014/main" val="4070801321"/>
                    </a:ext>
                  </a:extLst>
                </a:gridCol>
                <a:gridCol w="2611862">
                  <a:extLst>
                    <a:ext uri="{9D8B030D-6E8A-4147-A177-3AD203B41FA5}">
                      <a16:colId xmlns:a16="http://schemas.microsoft.com/office/drawing/2014/main" val="3743810961"/>
                    </a:ext>
                  </a:extLst>
                </a:gridCol>
              </a:tblGrid>
              <a:tr h="362868">
                <a:tc row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500"/>
                        </a:spcBef>
                        <a:tabLst>
                          <a:tab pos="190500" algn="l"/>
                        </a:tabLst>
                        <a:defRPr sz="1800"/>
                      </a:pPr>
                      <a:r>
                        <a:rPr lang="de-DE" sz="1200" b="1" noProof="0" dirty="0">
                          <a:solidFill>
                            <a:schemeClr val="bg1"/>
                          </a:solidFill>
                        </a:rPr>
                        <a:t>BU-Renten und Abzüge</a:t>
                      </a: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indent="0" algn="ctr" defTabSz="914400" rtl="0" eaLnBrk="1" fontAlgn="auto" latinLnBrk="0" hangingPunct="1">
                        <a:lnSpc>
                          <a:spcPct val="100000"/>
                        </a:lnSpc>
                        <a:spcBef>
                          <a:spcPts val="500"/>
                        </a:spcBef>
                        <a:spcAft>
                          <a:spcPts val="0"/>
                        </a:spcAft>
                        <a:buClrTx/>
                        <a:buSzTx/>
                        <a:buFontTx/>
                        <a:buNone/>
                        <a:tabLst>
                          <a:tab pos="190500" algn="l"/>
                        </a:tabLst>
                        <a:defRPr sz="1800"/>
                      </a:pPr>
                      <a:r>
                        <a:rPr lang="de-DE" sz="1200" b="1" noProof="0" dirty="0">
                          <a:solidFill>
                            <a:schemeClr val="bg1"/>
                          </a:solidFill>
                        </a:rPr>
                        <a:t>BU-Vorsorge über</a:t>
                      </a:r>
                    </a:p>
                  </a:txBody>
                  <a:tcPr marL="71979" marR="71979" marT="71979" marB="71979"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500"/>
                        </a:spcBef>
                        <a:tabLst>
                          <a:tab pos="190500" algn="l"/>
                        </a:tabLst>
                        <a:defRPr sz="1800"/>
                      </a:pPr>
                      <a:endParaRPr lang="de-DE" sz="1400" noProof="0" dirty="0">
                        <a:solidFill>
                          <a:schemeClr val="accent3">
                            <a:lumOff val="44000"/>
                          </a:schemeClr>
                        </a:solidFill>
                      </a:endParaRPr>
                    </a:p>
                  </a:txBody>
                  <a:tcPr marL="71979" marR="71979" marT="71979" marB="71979" anchor="ctr" horzOverflow="overflow">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529990">
                <a:tc vMerge="1">
                  <a:txBody>
                    <a:bodyPr/>
                    <a:lstStyle/>
                    <a:p>
                      <a:pPr algn="l">
                        <a:spcBef>
                          <a:spcPts val="500"/>
                        </a:spcBef>
                        <a:tabLst>
                          <a:tab pos="190500" algn="l"/>
                        </a:tabLst>
                        <a:defRPr sz="1800"/>
                      </a:pPr>
                      <a:endParaRPr lang="de-DE" sz="1400" noProof="0" dirty="0">
                        <a:solidFill>
                          <a:schemeClr val="accent3">
                            <a:lumOff val="44000"/>
                          </a:schemeClr>
                        </a:solidFill>
                      </a:endParaRPr>
                    </a:p>
                  </a:txBody>
                  <a:tcPr marL="71979" marR="71979" marT="71979" marB="71979" anchor="ctr" horzOverflow="overflow">
                    <a:lnL>
                      <a:noFill/>
                    </a:lnL>
                    <a:lnR w="6350"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ctr">
                        <a:spcBef>
                          <a:spcPts val="500"/>
                        </a:spcBef>
                        <a:tabLst>
                          <a:tab pos="190500" algn="l"/>
                        </a:tabLst>
                        <a:defRPr sz="1800"/>
                      </a:pPr>
                      <a:r>
                        <a:rPr lang="de-DE" sz="1200" b="1" noProof="0" dirty="0">
                          <a:solidFill>
                            <a:schemeClr val="bg1"/>
                          </a:solidFill>
                        </a:rPr>
                        <a:t>Privatvertrag</a:t>
                      </a:r>
                    </a:p>
                  </a:txBody>
                  <a:tcPr marL="71979" marR="71979" marT="71979" marB="71979"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ctr">
                        <a:spcBef>
                          <a:spcPts val="500"/>
                        </a:spcBef>
                        <a:tabLst>
                          <a:tab pos="190500" algn="l"/>
                        </a:tabLst>
                        <a:defRPr sz="1800"/>
                      </a:pPr>
                      <a:r>
                        <a:rPr lang="de-DE" sz="1200" b="1" noProof="0" dirty="0">
                          <a:solidFill>
                            <a:schemeClr val="bg1"/>
                          </a:solidFill>
                        </a:rPr>
                        <a:t>Direktversicherung </a:t>
                      </a:r>
                      <a:br>
                        <a:rPr lang="de-DE" sz="1200" b="1" noProof="0" dirty="0">
                          <a:solidFill>
                            <a:schemeClr val="bg1"/>
                          </a:solidFill>
                        </a:rPr>
                      </a:br>
                      <a:r>
                        <a:rPr lang="de-DE" sz="1200" b="1" noProof="0" dirty="0">
                          <a:solidFill>
                            <a:schemeClr val="bg1"/>
                          </a:solidFill>
                        </a:rPr>
                        <a:t>(§ 3 Nr. 63 EStG)</a:t>
                      </a:r>
                    </a:p>
                  </a:txBody>
                  <a:tcPr marL="71979" marR="71979" marT="71979" marB="71979"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18634"/>
                  </a:ext>
                </a:extLst>
              </a:tr>
              <a:tr h="363029">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de-DE" sz="1200" b="1" noProof="0" dirty="0">
                          <a:solidFill>
                            <a:schemeClr val="bg1"/>
                          </a:solidFill>
                        </a:rPr>
                        <a:t>Volle Erwerbsminderungsrente</a:t>
                      </a: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ea typeface="ＭＳ Ｐゴシック" pitchFamily="34" charset="-128"/>
                        </a:rPr>
                        <a:t>1.160 €</a:t>
                      </a:r>
                    </a:p>
                  </a:txBody>
                  <a:tcPr marL="90004" marR="90004" marT="72051" marB="7205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ea typeface="ＭＳ Ｐゴシック" pitchFamily="34" charset="-128"/>
                        </a:rPr>
                        <a:t>1.160 €</a:t>
                      </a:r>
                    </a:p>
                  </a:txBody>
                  <a:tcPr marL="90004" marR="90004" marT="72051" marB="72051"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71740240"/>
                  </a:ext>
                </a:extLst>
              </a:tr>
              <a:tr h="363029">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zusätzliche</a:t>
                      </a:r>
                      <a:r>
                        <a:rPr lang="de-DE" sz="1200" baseline="0" noProof="0" dirty="0">
                          <a:solidFill>
                            <a:schemeClr val="bg1"/>
                          </a:solidFill>
                        </a:rPr>
                        <a:t> </a:t>
                      </a:r>
                      <a:r>
                        <a:rPr lang="de-DE" sz="1200" noProof="0" dirty="0">
                          <a:solidFill>
                            <a:schemeClr val="bg1"/>
                          </a:solidFill>
                        </a:rPr>
                        <a:t>BU-Rente mtl. im 1. Jahr (brutto)</a:t>
                      </a:r>
                      <a:r>
                        <a:rPr lang="de-DE" sz="1200" baseline="30000" noProof="0" dirty="0">
                          <a:solidFill>
                            <a:schemeClr val="bg1"/>
                          </a:solidFill>
                        </a:rPr>
                        <a:t>2</a:t>
                      </a: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676 €</a:t>
                      </a:r>
                    </a:p>
                  </a:txBody>
                  <a:tcPr marL="90004" marR="90004" marT="72051" marB="7205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1.625 €</a:t>
                      </a:r>
                      <a:endParaRPr kumimoji="0" lang="de-DE" altLang="de-DE" sz="1200" b="0" i="0" u="none" strike="noStrike" cap="none" normalizeH="0" baseline="30000" dirty="0">
                        <a:ln>
                          <a:noFill/>
                        </a:ln>
                        <a:solidFill>
                          <a:schemeClr val="bg1"/>
                        </a:solidFill>
                        <a:effectLst/>
                        <a:latin typeface="Arial" pitchFamily="34" charset="0"/>
                        <a:ea typeface="ＭＳ Ｐゴシック" pitchFamily="34" charset="-128"/>
                      </a:endParaRPr>
                    </a:p>
                  </a:txBody>
                  <a:tcPr marL="90004" marR="90004" marT="72051" marB="72051"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621543"/>
                  </a:ext>
                </a:extLst>
              </a:tr>
              <a:tr h="373947">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Steuer</a:t>
                      </a:r>
                      <a:r>
                        <a:rPr lang="de-DE" sz="1200" baseline="30000" noProof="0" dirty="0">
                          <a:solidFill>
                            <a:schemeClr val="bg1"/>
                          </a:solidFill>
                        </a:rPr>
                        <a:t>3</a:t>
                      </a: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- 34 €</a:t>
                      </a:r>
                    </a:p>
                  </a:txBody>
                  <a:tcPr marL="90004" marR="90004" marT="72051" marB="7205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- 344 € </a:t>
                      </a:r>
                    </a:p>
                  </a:txBody>
                  <a:tcPr marL="90004" marR="90004" marT="72051" marB="72051"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330381"/>
                  </a:ext>
                </a:extLst>
              </a:tr>
              <a:tr h="45212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Beiträge zur Kranken- und Pflegeversicherung</a:t>
                      </a:r>
                      <a:r>
                        <a:rPr lang="de-DE" sz="1200" baseline="30000" noProof="0" dirty="0">
                          <a:solidFill>
                            <a:schemeClr val="bg1"/>
                          </a:solidFill>
                        </a:rPr>
                        <a:t>3</a:t>
                      </a:r>
                      <a:endParaRPr lang="de-DE" sz="1200" noProof="0" dirty="0">
                        <a:solidFill>
                          <a:schemeClr val="bg1"/>
                        </a:solidFill>
                      </a:endParaRPr>
                    </a:p>
                  </a:txBody>
                  <a:tcPr marL="71979" marR="71979" marT="71979" marB="71979"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- 132 €</a:t>
                      </a:r>
                    </a:p>
                  </a:txBody>
                  <a:tcPr marL="90004" marR="90004" marT="72051" marB="7205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rPr>
                        <a:t>- 419 €</a:t>
                      </a:r>
                    </a:p>
                  </a:txBody>
                  <a:tcPr marL="90004" marR="90004" marT="72051" marB="72051"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3029">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de-DE" sz="1200" b="1" noProof="0" dirty="0">
                          <a:solidFill>
                            <a:schemeClr val="bg1"/>
                          </a:solidFill>
                        </a:rPr>
                        <a:t>BU-Rente mtl. im 1. Jahr (netto)</a:t>
                      </a:r>
                    </a:p>
                  </a:txBody>
                  <a:tcPr marL="71979" marR="71979" marT="71979" marB="71979"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ea typeface="ＭＳ Ｐゴシック" pitchFamily="34" charset="-128"/>
                        </a:rPr>
                        <a:t>1.670 €</a:t>
                      </a:r>
                    </a:p>
                  </a:txBody>
                  <a:tcPr marL="90004" marR="90004" marT="72051" marB="72051"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ea typeface="ＭＳ Ｐゴシック" pitchFamily="34" charset="-128"/>
                        </a:rPr>
                        <a:t>2.022 €</a:t>
                      </a:r>
                    </a:p>
                  </a:txBody>
                  <a:tcPr marL="90004" marR="90004" marT="72051" marB="72051"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561062671"/>
                  </a:ext>
                </a:extLst>
              </a:tr>
              <a:tr h="363029">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de-DE" sz="1200" noProof="0" dirty="0">
                          <a:solidFill>
                            <a:schemeClr val="bg1"/>
                          </a:solidFill>
                        </a:rPr>
                        <a:t>Vorteil bAV im BU-Fall </a:t>
                      </a:r>
                      <a:r>
                        <a:rPr lang="de-DE" sz="1200" b="1" noProof="0" dirty="0">
                          <a:solidFill>
                            <a:schemeClr val="bg1"/>
                          </a:solidFill>
                        </a:rPr>
                        <a:t>pro Jahr</a:t>
                      </a:r>
                    </a:p>
                  </a:txBody>
                  <a:tcPr marL="71979" marR="71979" marT="71979" marB="71979"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spcBef>
                          <a:spcPts val="600"/>
                        </a:spcBef>
                        <a:tabLst>
                          <a:tab pos="190500" algn="l"/>
                        </a:tabLst>
                        <a:defRPr sz="1200"/>
                      </a:pPr>
                      <a:endParaRPr lang="de-DE" sz="1200" noProof="0" dirty="0">
                        <a:solidFill>
                          <a:schemeClr val="bg1"/>
                        </a:solidFill>
                      </a:endParaRPr>
                    </a:p>
                  </a:txBody>
                  <a:tcPr marL="71979" marR="71979" marT="71979" marB="71979"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0" latinLnBrk="0" hangingPunct="0">
                        <a:spcAft>
                          <a:spcPct val="30000"/>
                        </a:spcAft>
                        <a:tabLst>
                          <a:tab pos="195263" algn="l"/>
                        </a:tabLst>
                        <a:defRPr sz="2400" kern="1200">
                          <a:solidFill>
                            <a:schemeClr val="accent1"/>
                          </a:solidFill>
                          <a:latin typeface="Arial" pitchFamily="34" charset="0"/>
                          <a:ea typeface="ＭＳ Ｐゴシック" pitchFamily="34" charset="-128"/>
                        </a:defRPr>
                      </a:lvl1pPr>
                      <a:lvl2pPr marL="742950" indent="-28575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2pPr>
                      <a:lvl3pPr marL="11430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3pPr>
                      <a:lvl4pPr marL="16002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4pPr>
                      <a:lvl5pPr marL="2057400" indent="-228600" algn="l" defTabSz="1219170" rtl="0" eaLnBrk="0" latinLnBrk="0" hangingPunct="0">
                        <a:spcAft>
                          <a:spcPct val="30000"/>
                        </a:spcAft>
                        <a:tabLst>
                          <a:tab pos="195263" algn="l"/>
                        </a:tabLst>
                        <a:defRPr sz="1600" kern="1200">
                          <a:solidFill>
                            <a:schemeClr val="tx1"/>
                          </a:solidFill>
                          <a:latin typeface="Arial" pitchFamily="34" charset="0"/>
                          <a:ea typeface="ＭＳ Ｐゴシック" pitchFamily="34" charset="-128"/>
                        </a:defRPr>
                      </a:lvl5pPr>
                      <a:lvl6pPr marL="25146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6pPr>
                      <a:lvl7pPr marL="29718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7pPr>
                      <a:lvl8pPr marL="34290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8pPr>
                      <a:lvl9pPr marL="3886200" indent="-228600" algn="l" defTabSz="1219170" rtl="0" eaLnBrk="0" fontAlgn="base" latinLnBrk="0" hangingPunct="0">
                        <a:spcBef>
                          <a:spcPct val="0"/>
                        </a:spcBef>
                        <a:spcAft>
                          <a:spcPct val="30000"/>
                        </a:spcAft>
                        <a:buClr>
                          <a:schemeClr val="accent1"/>
                        </a:buClr>
                        <a:tabLst>
                          <a:tab pos="195263" algn="l"/>
                        </a:tabLst>
                        <a:defRPr sz="1600" kern="12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kern="1200" cap="none" normalizeH="0" baseline="0" dirty="0">
                          <a:ln>
                            <a:noFill/>
                          </a:ln>
                          <a:solidFill>
                            <a:schemeClr val="bg1"/>
                          </a:solidFill>
                          <a:effectLst/>
                          <a:latin typeface="Arial" pitchFamily="34" charset="0"/>
                          <a:ea typeface="ＭＳ Ｐゴシック" pitchFamily="34" charset="-128"/>
                          <a:cs typeface="+mn-cs"/>
                        </a:rPr>
                        <a:t>+ 4.224 </a:t>
                      </a:r>
                      <a:r>
                        <a:rPr kumimoji="0" lang="de-DE" altLang="de-DE" sz="1200" b="1" i="0" u="none" strike="noStrike" cap="none" normalizeH="0" baseline="0" dirty="0">
                          <a:ln>
                            <a:noFill/>
                          </a:ln>
                          <a:solidFill>
                            <a:schemeClr val="bg1"/>
                          </a:solidFill>
                          <a:effectLst/>
                          <a:latin typeface="Arial" pitchFamily="34" charset="0"/>
                          <a:ea typeface="ＭＳ Ｐゴシック" pitchFamily="34" charset="-128"/>
                        </a:rPr>
                        <a:t>€</a:t>
                      </a:r>
                    </a:p>
                  </a:txBody>
                  <a:tcPr marL="90004" marR="90004" marT="72051" marB="72051"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7432455"/>
                  </a:ext>
                </a:extLst>
              </a:tr>
            </a:tbl>
          </a:graphicData>
        </a:graphic>
      </p:graphicFrame>
      <p:sp>
        <p:nvSpPr>
          <p:cNvPr id="13" name="Text Box 10">
            <a:extLst>
              <a:ext uri="{FF2B5EF4-FFF2-40B4-BE49-F238E27FC236}">
                <a16:creationId xmlns:a16="http://schemas.microsoft.com/office/drawing/2014/main" id="{554CC253-93D8-4117-A413-7783F184761F}"/>
              </a:ext>
            </a:extLst>
          </p:cNvPr>
          <p:cNvSpPr txBox="1">
            <a:spLocks noChangeArrowheads="1"/>
          </p:cNvSpPr>
          <p:nvPr/>
        </p:nvSpPr>
        <p:spPr bwMode="gray">
          <a:xfrm>
            <a:off x="10400583" y="4784863"/>
            <a:ext cx="1291247" cy="602345"/>
          </a:xfrm>
          <a:prstGeom prst="rect">
            <a:avLst/>
          </a:prstGeom>
          <a:solidFill>
            <a:srgbClr val="F86200"/>
          </a:solidFill>
          <a:ln>
            <a:noFill/>
          </a:ln>
          <a:extLst/>
        </p:spPr>
        <p:txBody>
          <a:bodyPr wrap="square" lIns="90000" tIns="46800" rIns="90000" bIns="46800">
            <a:spAutoFit/>
          </a:bodyPr>
          <a:lstStyle>
            <a:lvl1pPr algn="l" defTabSz="449263" eaLnBrk="0" hangingPunct="0">
              <a:spcAft>
                <a:spcPct val="30000"/>
              </a:spcAft>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accent1"/>
                </a:solidFill>
                <a:latin typeface="Arial" charset="0"/>
                <a:ea typeface="ＭＳ Ｐゴシック" pitchFamily="34" charset="-128"/>
              </a:defRPr>
            </a:lvl1pPr>
            <a:lvl2pPr marL="742950" indent="-285750" algn="l" defTabSz="449263" eaLnBrk="0" hangingPunct="0">
              <a:spcAft>
                <a:spcPct val="30000"/>
              </a:spcAft>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2pPr>
            <a:lvl3pPr marL="1143000" indent="-228600" algn="l" defTabSz="449263" eaLnBrk="0" hangingPunct="0">
              <a:spcAft>
                <a:spcPct val="30000"/>
              </a:spcAft>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3pPr>
            <a:lvl4pPr marL="1600200" indent="-228600" algn="l" defTabSz="449263" eaLnBrk="0" hangingPunct="0">
              <a:spcAft>
                <a:spcPct val="30000"/>
              </a:spcAft>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4pPr>
            <a:lvl5pPr marL="2057400" indent="-228600" algn="l" defTabSz="449263" eaLnBrk="0" hangingPunct="0">
              <a:spcAft>
                <a:spcPct val="30000"/>
              </a:spcAft>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30000"/>
              </a:spcAft>
              <a:buClr>
                <a:schemeClr val="accent1"/>
              </a:buClr>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30000"/>
              </a:spcAft>
              <a:buClr>
                <a:schemeClr val="accent1"/>
              </a:buClr>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30000"/>
              </a:spcAft>
              <a:buClr>
                <a:schemeClr val="accent1"/>
              </a:buClr>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30000"/>
              </a:spcAft>
              <a:buClr>
                <a:schemeClr val="accent1"/>
              </a:buClr>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pitchFamily="34" charset="-128"/>
              </a:defRPr>
            </a:lvl9pPr>
          </a:lstStyle>
          <a:p>
            <a:pPr marL="0" marR="0" lvl="0" indent="0" algn="ctr" defTabSz="449263" eaLnBrk="1" fontAlgn="auto" latinLnBrk="0" hangingPunct="1">
              <a:lnSpc>
                <a:spcPct val="100000"/>
              </a:lnSpc>
              <a:spcBef>
                <a:spcPts val="0"/>
              </a:spcBef>
              <a:spcAft>
                <a:spcPct val="20000"/>
              </a:spcAft>
              <a:buClr>
                <a:srgbClr val="113388"/>
              </a:buClr>
              <a:buSzTx/>
              <a:buFontTx/>
              <a:buNone/>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1100" b="1" i="0" u="none" strike="noStrike" kern="0" cap="none" spc="0" normalizeH="0" baseline="0" noProof="0" dirty="0">
                <a:ln>
                  <a:noFill/>
                </a:ln>
                <a:solidFill>
                  <a:schemeClr val="tx1"/>
                </a:solidFill>
                <a:effectLst/>
                <a:uLnTx/>
                <a:uFillTx/>
                <a:latin typeface="Arial" charset="0"/>
                <a:ea typeface="Arial Unicode MS" pitchFamily="34" charset="-128"/>
                <a:cs typeface="Arial Unicode MS" pitchFamily="34" charset="-128"/>
              </a:rPr>
              <a:t>352 € mehr </a:t>
            </a:r>
            <a:br>
              <a:rPr kumimoji="0" lang="de-DE" altLang="de-DE" sz="1100" b="1" i="0" u="none" strike="noStrike" kern="0" cap="none" spc="0" normalizeH="0" baseline="0" noProof="0" dirty="0">
                <a:ln>
                  <a:noFill/>
                </a:ln>
                <a:solidFill>
                  <a:schemeClr val="tx1"/>
                </a:solidFill>
                <a:effectLst/>
                <a:uLnTx/>
                <a:uFillTx/>
                <a:latin typeface="Arial" charset="0"/>
                <a:ea typeface="Arial Unicode MS" pitchFamily="34" charset="-128"/>
                <a:cs typeface="Arial Unicode MS" pitchFamily="34" charset="-128"/>
              </a:rPr>
            </a:br>
            <a:r>
              <a:rPr kumimoji="0" lang="de-DE" altLang="de-DE" sz="1100" b="1" i="0" u="none" strike="noStrike" kern="0" cap="none" spc="0" normalizeH="0" baseline="0" noProof="0" dirty="0">
                <a:ln>
                  <a:noFill/>
                </a:ln>
                <a:solidFill>
                  <a:schemeClr val="tx1"/>
                </a:solidFill>
                <a:effectLst/>
                <a:uLnTx/>
                <a:uFillTx/>
                <a:latin typeface="Arial" charset="0"/>
                <a:ea typeface="Arial Unicode MS" pitchFamily="34" charset="-128"/>
                <a:cs typeface="Arial Unicode MS" pitchFamily="34" charset="-128"/>
              </a:rPr>
              <a:t>BU-Rente pro Monat!</a:t>
            </a:r>
          </a:p>
        </p:txBody>
      </p:sp>
      <p:sp>
        <p:nvSpPr>
          <p:cNvPr id="14" name="Textfeld 13">
            <a:extLst>
              <a:ext uri="{FF2B5EF4-FFF2-40B4-BE49-F238E27FC236}">
                <a16:creationId xmlns:a16="http://schemas.microsoft.com/office/drawing/2014/main" id="{39866D56-5866-4ABC-A61C-9FB1C4358669}"/>
              </a:ext>
            </a:extLst>
          </p:cNvPr>
          <p:cNvSpPr txBox="1"/>
          <p:nvPr/>
        </p:nvSpPr>
        <p:spPr>
          <a:xfrm>
            <a:off x="418586" y="2209013"/>
            <a:ext cx="6109473" cy="360850"/>
          </a:xfrm>
          <a:prstGeom prst="rect">
            <a:avLst/>
          </a:prstGeom>
        </p:spPr>
        <p:txBody>
          <a:bodyPr vert="horz" wrap="square" lIns="72000" tIns="72000" rIns="72000" bIns="72000" rtlCol="0">
            <a:spAutoFit/>
          </a:bodyPr>
          <a:lstStyle/>
          <a:p>
            <a:pPr marL="0" marR="0" lvl="0" indent="0" defTabSz="1216615"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3781"/>
                </a:solidFill>
                <a:effectLst/>
                <a:uLnTx/>
                <a:uFillTx/>
              </a:rPr>
              <a:t>Szenario: sofortige Erwerbsunfähigkeit tritt ein</a:t>
            </a:r>
          </a:p>
        </p:txBody>
      </p:sp>
      <p:sp>
        <p:nvSpPr>
          <p:cNvPr id="15" name="Fußzeilenplatzhalter 5">
            <a:extLst>
              <a:ext uri="{FF2B5EF4-FFF2-40B4-BE49-F238E27FC236}">
                <a16:creationId xmlns:a16="http://schemas.microsoft.com/office/drawing/2014/main" id="{C2CFD9D7-52DC-4DFB-9059-AA83112881BC}"/>
              </a:ext>
            </a:extLst>
          </p:cNvPr>
          <p:cNvSpPr txBox="1">
            <a:spLocks/>
          </p:cNvSpPr>
          <p:nvPr/>
        </p:nvSpPr>
        <p:spPr>
          <a:xfrm>
            <a:off x="479424" y="5518894"/>
            <a:ext cx="10835454" cy="1005731"/>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438"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a:t>
            </a:r>
            <a:r>
              <a:rPr kumimoji="0" 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Nach § 3 Nr. 63 EStG.</a:t>
            </a:r>
            <a:r>
              <a:rPr kumimoji="0" lang="de-DE" sz="800" b="0" i="0" u="none" strike="noStrike" kern="1200" cap="none" spc="0" normalizeH="0" baseline="30000" noProof="0" dirty="0">
                <a:ln>
                  <a:noFill/>
                </a:ln>
                <a:solidFill>
                  <a:schemeClr val="bg1"/>
                </a:solidFill>
                <a:effectLst/>
                <a:uLnTx/>
                <a:uFillTx/>
                <a:latin typeface="Arial"/>
                <a:ea typeface="+mn-ea"/>
                <a:cs typeface="+mn-cs"/>
              </a:rPr>
              <a:t> </a:t>
            </a:r>
            <a:endParaRPr kumimoji="0" lang="de-DE" sz="800" b="1"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1218438"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de-DE" sz="800" b="1" i="0" u="none" strike="noStrike" kern="1200" cap="none" spc="0" normalizeH="0" baseline="0" noProof="0" dirty="0">
                <a:ln>
                  <a:noFill/>
                </a:ln>
                <a:solidFill>
                  <a:schemeClr val="bg1"/>
                </a:solidFill>
                <a:effectLst/>
                <a:uLnTx/>
                <a:uFillTx/>
                <a:latin typeface="Arial"/>
                <a:ea typeface="+mn-ea"/>
                <a:cs typeface="+mn-cs"/>
              </a:rPr>
              <a:t>Tarif:</a:t>
            </a:r>
            <a:endParaRPr lang="de-DE" dirty="0">
              <a:solidFill>
                <a:schemeClr val="bg1"/>
              </a:solidFill>
              <a:latin typeface="Arial"/>
            </a:endParaRPr>
          </a:p>
          <a:p>
            <a:pPr marL="0" marR="0" lvl="0" indent="0" algn="l" defTabSz="1218438"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bAV</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SBV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StTBUU</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(U), BG: B4, NR, Eintritts-/Endalter 35/67,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Beg</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01.2022, ZW mtl.,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boLZ</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Überschussverwendung: Überschussrente - </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monatlich garantierte BU-Rente 1.250 EUR (Gesamtrente inkl. Überschussbeteiligung 1.625 EUR)</a:t>
            </a:r>
            <a:b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b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Privat: SBV OBUU(O), BG: B4, NR, Eintritts-/Endalter 35/67,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Beg</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01.2022, ZW mtl., </a:t>
            </a:r>
            <a:r>
              <a:rPr kumimoji="0" lang="de-DE" sz="800" b="0" i="0" u="none" strike="noStrike" kern="1200" cap="none" spc="0" normalizeH="0" baseline="0" noProof="0" dirty="0">
                <a:ln>
                  <a:noFill/>
                </a:ln>
                <a:solidFill>
                  <a:schemeClr val="bg1"/>
                </a:solidFill>
                <a:effectLst/>
                <a:uLnTx/>
                <a:uFillTx/>
                <a:latin typeface="Arial"/>
                <a:ea typeface="+mn-ea"/>
                <a:cs typeface="+mn-cs"/>
              </a:rPr>
              <a:t>Überschussverwendung: Überschussrente</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 monatlicher Beitrag 40 EUR</a:t>
            </a:r>
            <a:endParaRPr kumimoji="0" lang="de-DE" sz="800" b="0" i="0" u="none" strike="noStrike" kern="1200" cap="none" spc="0" normalizeH="0" baseline="0" noProof="0" dirty="0">
              <a:ln>
                <a:noFill/>
              </a:ln>
              <a:solidFill>
                <a:schemeClr val="bg1"/>
              </a:solidFill>
              <a:effectLst/>
              <a:uLnTx/>
              <a:uFillTx/>
              <a:latin typeface="Arial"/>
              <a:ea typeface="Arial Unicode MS" pitchFamily="34" charset="-128"/>
            </a:endParaRPr>
          </a:p>
          <a:p>
            <a:pPr marL="0" marR="0" lvl="0" indent="0" algn="l" defTabSz="1218438" rtl="0" eaLnBrk="1" fontAlgn="base"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3</a:t>
            </a:r>
            <a:r>
              <a:rPr kumimoji="0" 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de-DE" sz="800" b="1"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Steuer und Sozialversicherung</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Grundtabelle,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KiSt</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8 %, GKV inkl. Zusatzbeitrag von 1,3 %, GPV inkl. Beitragszuschlag für Kinderlose. Die Berechnungen basieren auf den steuer- und sozialversicherungsrechtlichen Regelungen des Jahres 2022. Die EMR wurde geschätzt, eine sofortige Erwerbsunfähigkeit unterstellt. Die Entgeltumwandlung kann zu geringeren Leistungen aus den gesetzlichen Sozialsystemen führen. </a:t>
            </a:r>
          </a:p>
        </p:txBody>
      </p:sp>
      <p:sp>
        <p:nvSpPr>
          <p:cNvPr id="16" name="Rechteck 15">
            <a:extLst>
              <a:ext uri="{FF2B5EF4-FFF2-40B4-BE49-F238E27FC236}">
                <a16:creationId xmlns:a16="http://schemas.microsoft.com/office/drawing/2014/main" id="{FB1590E2-52F7-40CF-AF76-8DF7BCE73314}"/>
              </a:ext>
            </a:extLst>
          </p:cNvPr>
          <p:cNvSpPr/>
          <p:nvPr/>
        </p:nvSpPr>
        <p:spPr bwMode="auto">
          <a:xfrm rot="673315">
            <a:off x="10001657" y="2439000"/>
            <a:ext cx="1669864" cy="556179"/>
          </a:xfrm>
          <a:prstGeom prst="rect">
            <a:avLst/>
          </a:prstGeom>
          <a:solidFill>
            <a:srgbClr val="F86200"/>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30000"/>
              </a:spcAft>
              <a:buClr>
                <a:srgbClr val="96DCFA"/>
              </a:buClr>
              <a:buSzTx/>
              <a:buFont typeface="Wingdings" pitchFamily="2" charset="2"/>
              <a:buNone/>
              <a:tabLst/>
              <a:defRPr/>
            </a:pPr>
            <a:r>
              <a:rPr kumimoji="0" lang="de-DE" sz="1000" b="0" i="0" u="none" strike="noStrike" kern="0" cap="none" spc="0" normalizeH="0" baseline="0" noProof="0" dirty="0">
                <a:ln>
                  <a:noFill/>
                </a:ln>
                <a:effectLst/>
                <a:uLnTx/>
                <a:uFillTx/>
              </a:rPr>
              <a:t>Freibetrag in der Krankenversicherung wurde berücksichtigt</a:t>
            </a:r>
          </a:p>
        </p:txBody>
      </p:sp>
    </p:spTree>
    <p:extLst>
      <p:ext uri="{BB962C8B-B14F-4D97-AF65-F5344CB8AC3E}">
        <p14:creationId xmlns:p14="http://schemas.microsoft.com/office/powerpoint/2010/main" val="1457780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Auf einen Blick</a:t>
            </a:r>
          </a:p>
        </p:txBody>
      </p:sp>
      <p:sp>
        <p:nvSpPr>
          <p:cNvPr id="2" name="Textplatzhalter 1" descr="svtxtr:svtx:pptx_transfrom_strapline_bold">
            <a:extLst>
              <a:ext uri="{FF2B5EF4-FFF2-40B4-BE49-F238E27FC236}">
                <a16:creationId xmlns:a16="http://schemas.microsoft.com/office/drawing/2014/main" id="{ABF0EF24-82FF-47E9-9D95-05914EE7A2C4}"/>
              </a:ext>
            </a:extLst>
          </p:cNvPr>
          <p:cNvSpPr>
            <a:spLocks noGrp="1"/>
          </p:cNvSpPr>
          <p:nvPr>
            <p:ph type="body" sz="quarter" idx="12"/>
          </p:nvPr>
        </p:nvSpPr>
        <p:spPr/>
        <p:txBody>
          <a:bodyPr/>
          <a:lstStyle/>
          <a:p>
            <a:r>
              <a:rPr lang="de-DE" dirty="0"/>
              <a:t>Betriebliche Altersversorgung | Lösungen für spezielle Zielgruppen</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51</a:t>
            </a:fld>
            <a:endParaRPr lang="de-DE"/>
          </a:p>
        </p:txBody>
      </p:sp>
      <p:pic>
        <p:nvPicPr>
          <p:cNvPr id="13" name="Grafik 12">
            <a:extLst>
              <a:ext uri="{FF2B5EF4-FFF2-40B4-BE49-F238E27FC236}">
                <a16:creationId xmlns:a16="http://schemas.microsoft.com/office/drawing/2014/main" id="{F81181E8-E415-44C2-ABD3-D961EF3E7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2" y="1729958"/>
            <a:ext cx="10162509" cy="4050086"/>
          </a:xfrm>
          <a:prstGeom prst="rect">
            <a:avLst/>
          </a:prstGeom>
        </p:spPr>
      </p:pic>
    </p:spTree>
    <p:extLst>
      <p:ext uri="{BB962C8B-B14F-4D97-AF65-F5344CB8AC3E}">
        <p14:creationId xmlns:p14="http://schemas.microsoft.com/office/powerpoint/2010/main" val="2983382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13F37C4-609F-4197-BEB0-1CB7142A1BEE}"/>
              </a:ext>
            </a:extLst>
          </p:cNvPr>
          <p:cNvSpPr>
            <a:spLocks noGrp="1"/>
          </p:cNvSpPr>
          <p:nvPr>
            <p:ph type="title"/>
          </p:nvPr>
        </p:nvSpPr>
        <p:spPr/>
        <p:txBody>
          <a:bodyPr/>
          <a:lstStyle/>
          <a:p>
            <a:r>
              <a:rPr lang="de-DE" dirty="0"/>
              <a:t>Keine umfassende Gesundheitserklärung notwendig</a:t>
            </a:r>
            <a:endParaRPr lang="en-GB" dirty="0"/>
          </a:p>
        </p:txBody>
      </p:sp>
      <p:sp>
        <p:nvSpPr>
          <p:cNvPr id="4" name="Foliennummernplatzhalter 3">
            <a:extLst>
              <a:ext uri="{FF2B5EF4-FFF2-40B4-BE49-F238E27FC236}">
                <a16:creationId xmlns:a16="http://schemas.microsoft.com/office/drawing/2014/main" id="{BAF8969D-2697-4FF7-A165-752A54D2413F}"/>
              </a:ext>
            </a:extLst>
          </p:cNvPr>
          <p:cNvSpPr>
            <a:spLocks noGrp="1"/>
          </p:cNvSpPr>
          <p:nvPr>
            <p:ph type="sldNum" sz="quarter" idx="11"/>
          </p:nvPr>
        </p:nvSpPr>
        <p:spPr/>
        <p:txBody>
          <a:bodyPr/>
          <a:lstStyle/>
          <a:p>
            <a:fld id="{56C449F3-BD9D-48DC-BFF1-0F66671DA7C6}" type="slidenum">
              <a:rPr lang="de-DE" smtClean="0"/>
              <a:pPr/>
              <a:t>52</a:t>
            </a:fld>
            <a:endParaRPr lang="de-DE" dirty="0"/>
          </a:p>
        </p:txBody>
      </p:sp>
      <p:sp>
        <p:nvSpPr>
          <p:cNvPr id="6" name="Textplatzhalter 5">
            <a:extLst>
              <a:ext uri="{FF2B5EF4-FFF2-40B4-BE49-F238E27FC236}">
                <a16:creationId xmlns:a16="http://schemas.microsoft.com/office/drawing/2014/main" id="{01D91E66-2AC2-4EF6-A74B-66C0A3FB1834}"/>
              </a:ext>
            </a:extLst>
          </p:cNvPr>
          <p:cNvSpPr>
            <a:spLocks noGrp="1"/>
          </p:cNvSpPr>
          <p:nvPr>
            <p:ph type="body" sz="quarter" idx="12"/>
          </p:nvPr>
        </p:nvSpPr>
        <p:spPr/>
        <p:txBody>
          <a:bodyPr/>
          <a:lstStyle/>
          <a:p>
            <a:r>
              <a:rPr lang="de-DE" dirty="0"/>
              <a:t>Betriebliche Altersversorgung | Lösungen für spezielle Zielgruppen</a:t>
            </a:r>
          </a:p>
          <a:p>
            <a:endParaRPr lang="de-DE" dirty="0"/>
          </a:p>
          <a:p>
            <a:endParaRPr lang="en-GB" dirty="0"/>
          </a:p>
        </p:txBody>
      </p:sp>
      <p:sp>
        <p:nvSpPr>
          <p:cNvPr id="7" name="Rechteck 6">
            <a:extLst>
              <a:ext uri="{FF2B5EF4-FFF2-40B4-BE49-F238E27FC236}">
                <a16:creationId xmlns:a16="http://schemas.microsoft.com/office/drawing/2014/main" id="{824F4CA9-C13C-4264-A9FF-1339D2A8E3A8}"/>
              </a:ext>
            </a:extLst>
          </p:cNvPr>
          <p:cNvSpPr/>
          <p:nvPr/>
        </p:nvSpPr>
        <p:spPr>
          <a:xfrm>
            <a:off x="0" y="2060576"/>
            <a:ext cx="6735170" cy="3712427"/>
          </a:xfrm>
          <a:prstGeom prst="rect">
            <a:avLst/>
          </a:prstGeom>
          <a:solidFill>
            <a:srgbClr val="DF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CE3B84B-8107-442F-95B9-32FBBDCB7C5C}"/>
              </a:ext>
            </a:extLst>
          </p:cNvPr>
          <p:cNvSpPr/>
          <p:nvPr/>
        </p:nvSpPr>
        <p:spPr>
          <a:xfrm>
            <a:off x="842093" y="4436313"/>
            <a:ext cx="6096000" cy="276999"/>
          </a:xfrm>
          <a:prstGeom prst="rect">
            <a:avLst/>
          </a:prstGeom>
          <a:noFill/>
        </p:spPr>
        <p:txBody>
          <a:bodyPr wrap="square" lIns="0" tIns="0" rIns="0" bIns="0" rtlCol="0" anchor="t" anchorCtr="0">
            <a:spAutoFit/>
          </a:bodyPr>
          <a:lstStyle/>
          <a:p>
            <a:pPr defTabSz="913848" fontAlgn="base">
              <a:spcBef>
                <a:spcPts val="200"/>
              </a:spcBef>
            </a:pPr>
            <a:endParaRPr lang="de-DE" b="1">
              <a:solidFill>
                <a:srgbClr val="003781"/>
              </a:solidFill>
              <a:cs typeface="Arial" pitchFamily="34" charset="0"/>
            </a:endParaRPr>
          </a:p>
        </p:txBody>
      </p:sp>
      <p:grpSp>
        <p:nvGrpSpPr>
          <p:cNvPr id="9" name="Gruppieren 8">
            <a:extLst>
              <a:ext uri="{FF2B5EF4-FFF2-40B4-BE49-F238E27FC236}">
                <a16:creationId xmlns:a16="http://schemas.microsoft.com/office/drawing/2014/main" id="{2145F5A9-82A7-4B3E-B8E4-659A71DBE4ED}"/>
              </a:ext>
            </a:extLst>
          </p:cNvPr>
          <p:cNvGrpSpPr/>
          <p:nvPr/>
        </p:nvGrpSpPr>
        <p:grpSpPr>
          <a:xfrm>
            <a:off x="487351" y="3616747"/>
            <a:ext cx="298360" cy="298358"/>
            <a:chOff x="9641714" y="1808163"/>
            <a:chExt cx="919919" cy="919919"/>
          </a:xfrm>
        </p:grpSpPr>
        <p:grpSp>
          <p:nvGrpSpPr>
            <p:cNvPr id="10" name="Gruppieren 9">
              <a:extLst>
                <a:ext uri="{FF2B5EF4-FFF2-40B4-BE49-F238E27FC236}">
                  <a16:creationId xmlns:a16="http://schemas.microsoft.com/office/drawing/2014/main" id="{C1BAC546-D7F7-4D11-9839-4AD3104DF9BD}"/>
                </a:ext>
              </a:extLst>
            </p:cNvPr>
            <p:cNvGrpSpPr>
              <a:grpSpLocks noChangeAspect="1"/>
            </p:cNvGrpSpPr>
            <p:nvPr/>
          </p:nvGrpSpPr>
          <p:grpSpPr>
            <a:xfrm rot="5400000">
              <a:off x="9834987" y="2169646"/>
              <a:ext cx="533379" cy="221199"/>
              <a:chOff x="8583561" y="720000"/>
              <a:chExt cx="1986117" cy="823666"/>
            </a:xfrm>
          </p:grpSpPr>
          <p:cxnSp>
            <p:nvCxnSpPr>
              <p:cNvPr id="12" name="Gerader Verbinder 11">
                <a:extLst>
                  <a:ext uri="{FF2B5EF4-FFF2-40B4-BE49-F238E27FC236}">
                    <a16:creationId xmlns:a16="http://schemas.microsoft.com/office/drawing/2014/main" id="{5282F1BC-1B24-41A9-8671-DB72E0D02546}"/>
                  </a:ext>
                </a:extLst>
              </p:cNvPr>
              <p:cNvCxnSpPr>
                <a:cxnSpLocks/>
              </p:cNvCxnSpPr>
              <p:nvPr/>
            </p:nvCxnSpPr>
            <p:spPr>
              <a:xfrm flipV="1">
                <a:off x="8583561" y="720000"/>
                <a:ext cx="993058" cy="823666"/>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525E77BD-FA1C-4170-A25D-8C4FA7DD3EE0}"/>
                  </a:ext>
                </a:extLst>
              </p:cNvPr>
              <p:cNvCxnSpPr>
                <a:cxnSpLocks/>
              </p:cNvCxnSpPr>
              <p:nvPr/>
            </p:nvCxnSpPr>
            <p:spPr>
              <a:xfrm>
                <a:off x="9576617" y="720000"/>
                <a:ext cx="993061" cy="823661"/>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grpSp>
        <p:sp>
          <p:nvSpPr>
            <p:cNvPr id="11" name="Ellipse 11">
              <a:extLst>
                <a:ext uri="{FF2B5EF4-FFF2-40B4-BE49-F238E27FC236}">
                  <a16:creationId xmlns:a16="http://schemas.microsoft.com/office/drawing/2014/main" id="{57714847-D704-4453-8D6F-2459EA2A3EAF}"/>
                </a:ext>
              </a:extLst>
            </p:cNvPr>
            <p:cNvSpPr/>
            <p:nvPr/>
          </p:nvSpPr>
          <p:spPr>
            <a:xfrm>
              <a:off x="9641714" y="1808163"/>
              <a:ext cx="919919" cy="919919"/>
            </a:xfrm>
            <a:prstGeom prst="ellipse">
              <a:avLst/>
            </a:prstGeom>
            <a:no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600" b="1" i="0" u="none" strike="noStrike" kern="1200" cap="all" spc="106" normalizeH="0" baseline="0" noProof="0">
                <a:ln>
                  <a:noFill/>
                </a:ln>
                <a:solidFill>
                  <a:srgbClr val="003781"/>
                </a:solidFill>
                <a:effectLst/>
                <a:uLnTx/>
                <a:uFillTx/>
                <a:ea typeface="+mn-ea"/>
                <a:cs typeface="+mn-cs"/>
              </a:endParaRPr>
            </a:p>
          </p:txBody>
        </p:sp>
      </p:grpSp>
      <p:sp>
        <p:nvSpPr>
          <p:cNvPr id="14" name="Rechteck 13">
            <a:extLst>
              <a:ext uri="{FF2B5EF4-FFF2-40B4-BE49-F238E27FC236}">
                <a16:creationId xmlns:a16="http://schemas.microsoft.com/office/drawing/2014/main" id="{628542F0-CE01-41ED-9EBA-6E0F89A52CE4}"/>
              </a:ext>
            </a:extLst>
          </p:cNvPr>
          <p:cNvSpPr/>
          <p:nvPr/>
        </p:nvSpPr>
        <p:spPr>
          <a:xfrm>
            <a:off x="968533" y="4787248"/>
            <a:ext cx="4795034" cy="646331"/>
          </a:xfrm>
          <a:prstGeom prst="rect">
            <a:avLst/>
          </a:prstGeom>
          <a:noFill/>
        </p:spPr>
        <p:txBody>
          <a:bodyPr wrap="square" lIns="0" tIns="0" rIns="0" bIns="0" rtlCol="0" anchor="t" anchorCtr="0">
            <a:spAutoFit/>
          </a:bodyPr>
          <a:lstStyle/>
          <a:p>
            <a:pPr defTabSz="913848" fontAlgn="base">
              <a:spcBef>
                <a:spcPts val="200"/>
              </a:spcBef>
            </a:pPr>
            <a:r>
              <a:rPr lang="de-DE" sz="1400" b="1" dirty="0">
                <a:solidFill>
                  <a:srgbClr val="003781"/>
                </a:solidFill>
                <a:cs typeface="Arial"/>
              </a:rPr>
              <a:t>kein Aktionszeitraum mehr für BU-Renten: vereinfachtes Aufnahmeverfahren </a:t>
            </a:r>
            <a:r>
              <a:rPr lang="de-DE" sz="1400" dirty="0">
                <a:solidFill>
                  <a:srgbClr val="003781"/>
                </a:solidFill>
                <a:cs typeface="Arial"/>
              </a:rPr>
              <a:t>wird </a:t>
            </a:r>
            <a:r>
              <a:rPr lang="de-DE" sz="1400" b="1" dirty="0">
                <a:solidFill>
                  <a:srgbClr val="003781"/>
                </a:solidFill>
                <a:cs typeface="Arial"/>
              </a:rPr>
              <a:t>während der gesamten Laufzeit </a:t>
            </a:r>
            <a:r>
              <a:rPr lang="de-DE" sz="1400" dirty="0">
                <a:solidFill>
                  <a:srgbClr val="003781"/>
                </a:solidFill>
                <a:cs typeface="Arial"/>
              </a:rPr>
              <a:t>des Gruppenvertrags ermöglicht</a:t>
            </a:r>
            <a:r>
              <a:rPr lang="de-DE" sz="1400" baseline="30000" dirty="0">
                <a:solidFill>
                  <a:srgbClr val="003781"/>
                </a:solidFill>
                <a:cs typeface="Arial"/>
              </a:rPr>
              <a:t>²</a:t>
            </a:r>
          </a:p>
        </p:txBody>
      </p:sp>
      <p:sp>
        <p:nvSpPr>
          <p:cNvPr id="15" name="Textfeld 14">
            <a:extLst>
              <a:ext uri="{FF2B5EF4-FFF2-40B4-BE49-F238E27FC236}">
                <a16:creationId xmlns:a16="http://schemas.microsoft.com/office/drawing/2014/main" id="{CB3419EC-D992-4300-9827-C1CD8101A53E}"/>
              </a:ext>
            </a:extLst>
          </p:cNvPr>
          <p:cNvSpPr txBox="1"/>
          <p:nvPr/>
        </p:nvSpPr>
        <p:spPr>
          <a:xfrm>
            <a:off x="968533" y="3549730"/>
            <a:ext cx="4488904"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dirty="0">
                <a:solidFill>
                  <a:srgbClr val="003781"/>
                </a:solidFill>
                <a:cs typeface="Arial"/>
              </a:rPr>
              <a:t>Arbeitnehmer-DO: monatlich garantierte BU-Rente bis </a:t>
            </a:r>
            <a:r>
              <a:rPr lang="de-DE" sz="1400" b="1" dirty="0">
                <a:solidFill>
                  <a:srgbClr val="003781"/>
                </a:solidFill>
                <a:cs typeface="Arial"/>
              </a:rPr>
              <a:t>2.500 EUR </a:t>
            </a:r>
          </a:p>
        </p:txBody>
      </p:sp>
      <p:sp>
        <p:nvSpPr>
          <p:cNvPr id="16" name="Textfeld 15">
            <a:extLst>
              <a:ext uri="{FF2B5EF4-FFF2-40B4-BE49-F238E27FC236}">
                <a16:creationId xmlns:a16="http://schemas.microsoft.com/office/drawing/2014/main" id="{32328E0E-3699-4801-A605-C7E7E5522303}"/>
              </a:ext>
            </a:extLst>
          </p:cNvPr>
          <p:cNvSpPr txBox="1"/>
          <p:nvPr/>
        </p:nvSpPr>
        <p:spPr>
          <a:xfrm>
            <a:off x="7114818" y="3575164"/>
            <a:ext cx="210104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b="1">
                <a:solidFill>
                  <a:srgbClr val="003781"/>
                </a:solidFill>
                <a:cs typeface="Arial"/>
              </a:rPr>
              <a:t>1.250 EUR</a:t>
            </a:r>
          </a:p>
        </p:txBody>
      </p:sp>
      <p:sp>
        <p:nvSpPr>
          <p:cNvPr id="17" name="Textfeld 16">
            <a:extLst>
              <a:ext uri="{FF2B5EF4-FFF2-40B4-BE49-F238E27FC236}">
                <a16:creationId xmlns:a16="http://schemas.microsoft.com/office/drawing/2014/main" id="{A66278E7-97F6-4B78-9DDE-B395003BF948}"/>
              </a:ext>
            </a:extLst>
          </p:cNvPr>
          <p:cNvSpPr txBox="1"/>
          <p:nvPr/>
        </p:nvSpPr>
        <p:spPr>
          <a:xfrm>
            <a:off x="960512" y="2637426"/>
            <a:ext cx="5473566"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dirty="0">
                <a:solidFill>
                  <a:srgbClr val="003781"/>
                </a:solidFill>
                <a:cs typeface="Arial"/>
              </a:rPr>
              <a:t>Arbeitgeber-DO</a:t>
            </a:r>
            <a:r>
              <a:rPr lang="de-DE" sz="1400" baseline="30000" dirty="0">
                <a:solidFill>
                  <a:srgbClr val="003781"/>
                </a:solidFill>
                <a:cs typeface="Arial"/>
              </a:rPr>
              <a:t>¹ </a:t>
            </a:r>
            <a:r>
              <a:rPr lang="de-DE" sz="1400" dirty="0">
                <a:solidFill>
                  <a:srgbClr val="003781"/>
                </a:solidFill>
                <a:cs typeface="Arial"/>
              </a:rPr>
              <a:t>:</a:t>
            </a:r>
          </a:p>
          <a:p>
            <a:pPr marL="179705" indent="-179705">
              <a:buFont typeface="Arial"/>
              <a:buChar char="•"/>
            </a:pPr>
            <a:r>
              <a:rPr lang="de-DE" sz="1400" dirty="0">
                <a:solidFill>
                  <a:srgbClr val="003781"/>
                </a:solidFill>
                <a:cs typeface="Arial"/>
              </a:rPr>
              <a:t>monatlich garantierte BU-Rente bis</a:t>
            </a:r>
            <a:r>
              <a:rPr lang="de-DE" sz="1400" b="1" dirty="0">
                <a:solidFill>
                  <a:srgbClr val="003781"/>
                </a:solidFill>
                <a:cs typeface="Arial"/>
              </a:rPr>
              <a:t> 1.750</a:t>
            </a:r>
            <a:r>
              <a:rPr lang="de-DE" sz="1400" dirty="0">
                <a:solidFill>
                  <a:srgbClr val="003781"/>
                </a:solidFill>
                <a:cs typeface="Arial"/>
              </a:rPr>
              <a:t> </a:t>
            </a:r>
            <a:r>
              <a:rPr lang="de-DE" sz="1400" b="1" dirty="0">
                <a:solidFill>
                  <a:srgbClr val="003781"/>
                </a:solidFill>
                <a:cs typeface="Arial"/>
              </a:rPr>
              <a:t>EUR </a:t>
            </a:r>
            <a:endParaRPr lang="de-DE" sz="1400" b="1" dirty="0">
              <a:solidFill>
                <a:srgbClr val="FFFFFF"/>
              </a:solidFill>
              <a:cs typeface="Arial"/>
            </a:endParaRPr>
          </a:p>
          <a:p>
            <a:pPr marL="179705" indent="-179705">
              <a:buFont typeface="Arial"/>
              <a:buChar char="•"/>
            </a:pPr>
            <a:r>
              <a:rPr lang="de-DE" sz="1400" dirty="0">
                <a:solidFill>
                  <a:srgbClr val="003781"/>
                </a:solidFill>
                <a:cs typeface="Arial"/>
              </a:rPr>
              <a:t>für Mitarbeiter älter als 55 Jahre </a:t>
            </a:r>
            <a:r>
              <a:rPr lang="de-DE" sz="1400" b="1" dirty="0">
                <a:solidFill>
                  <a:srgbClr val="003781"/>
                </a:solidFill>
                <a:cs typeface="Arial"/>
              </a:rPr>
              <a:t>Arbeitnehmer-DO bis 1.750 EUR</a:t>
            </a:r>
            <a:endParaRPr lang="de-DE" sz="1400" baseline="30000" dirty="0">
              <a:solidFill>
                <a:srgbClr val="003781"/>
              </a:solidFill>
              <a:cs typeface="Arial"/>
            </a:endParaRPr>
          </a:p>
        </p:txBody>
      </p:sp>
      <p:sp>
        <p:nvSpPr>
          <p:cNvPr id="18" name="Textfeld 17">
            <a:extLst>
              <a:ext uri="{FF2B5EF4-FFF2-40B4-BE49-F238E27FC236}">
                <a16:creationId xmlns:a16="http://schemas.microsoft.com/office/drawing/2014/main" id="{E7F2D88C-C72F-4F1B-9F50-338060B1ECFD}"/>
              </a:ext>
            </a:extLst>
          </p:cNvPr>
          <p:cNvSpPr txBox="1"/>
          <p:nvPr/>
        </p:nvSpPr>
        <p:spPr>
          <a:xfrm>
            <a:off x="6949763" y="2638600"/>
            <a:ext cx="2967342"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9705" indent="-179705">
              <a:buFont typeface="Arial"/>
              <a:buChar char="•"/>
            </a:pPr>
            <a:r>
              <a:rPr lang="de-DE" sz="1400" b="1" dirty="0">
                <a:solidFill>
                  <a:srgbClr val="003781"/>
                </a:solidFill>
                <a:cs typeface="Arial"/>
              </a:rPr>
              <a:t>1.250 EUR</a:t>
            </a:r>
            <a:endParaRPr lang="de-DE" sz="1400" b="1" dirty="0"/>
          </a:p>
          <a:p>
            <a:pPr marL="179705" indent="-179705">
              <a:buFont typeface="Arial"/>
              <a:buChar char="•"/>
            </a:pPr>
            <a:r>
              <a:rPr lang="de-DE" sz="1400" dirty="0">
                <a:solidFill>
                  <a:srgbClr val="003781"/>
                </a:solidFill>
                <a:cs typeface="Arial"/>
              </a:rPr>
              <a:t>für Mitarbeiter älter als 55 Jahre </a:t>
            </a:r>
            <a:r>
              <a:rPr lang="de-DE" sz="1400" b="1" dirty="0">
                <a:solidFill>
                  <a:srgbClr val="003781"/>
                </a:solidFill>
                <a:cs typeface="Arial"/>
              </a:rPr>
              <a:t>vollständige Risikoprüfung </a:t>
            </a:r>
            <a:endParaRPr lang="de-DE" sz="1400" b="1" dirty="0">
              <a:solidFill>
                <a:srgbClr val="FF0000"/>
              </a:solidFill>
              <a:cs typeface="Arial"/>
            </a:endParaRPr>
          </a:p>
        </p:txBody>
      </p:sp>
      <p:sp>
        <p:nvSpPr>
          <p:cNvPr id="19" name="Textfeld 18">
            <a:extLst>
              <a:ext uri="{FF2B5EF4-FFF2-40B4-BE49-F238E27FC236}">
                <a16:creationId xmlns:a16="http://schemas.microsoft.com/office/drawing/2014/main" id="{ADB50620-11E6-464C-BB27-1032588EAD43}"/>
              </a:ext>
            </a:extLst>
          </p:cNvPr>
          <p:cNvSpPr txBox="1"/>
          <p:nvPr/>
        </p:nvSpPr>
        <p:spPr>
          <a:xfrm>
            <a:off x="7147027" y="4742403"/>
            <a:ext cx="4980475"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b="1" dirty="0">
                <a:solidFill>
                  <a:srgbClr val="003781"/>
                </a:solidFill>
                <a:cs typeface="Arial"/>
              </a:rPr>
              <a:t>Aktionszeitraum </a:t>
            </a:r>
            <a:r>
              <a:rPr lang="de-DE" sz="1400" dirty="0">
                <a:solidFill>
                  <a:srgbClr val="003781"/>
                </a:solidFill>
                <a:cs typeface="Arial"/>
              </a:rPr>
              <a:t>ab Neueinrichtung oder vereinbartem Starttermin 6 bzw. 12 Monate, abhängig der Kollektivgröße. Für neue Mitarbeiter generell 18 Monate (inkl. Probezeit) ab Firmeneintritt</a:t>
            </a:r>
          </a:p>
        </p:txBody>
      </p:sp>
      <p:sp>
        <p:nvSpPr>
          <p:cNvPr id="20" name="Textfeld 19">
            <a:extLst>
              <a:ext uri="{FF2B5EF4-FFF2-40B4-BE49-F238E27FC236}">
                <a16:creationId xmlns:a16="http://schemas.microsoft.com/office/drawing/2014/main" id="{6D02CC5D-F3A2-4C4F-B7E4-AE2FA81764E8}"/>
              </a:ext>
            </a:extLst>
          </p:cNvPr>
          <p:cNvSpPr txBox="1"/>
          <p:nvPr/>
        </p:nvSpPr>
        <p:spPr>
          <a:xfrm>
            <a:off x="7114818" y="2197697"/>
            <a:ext cx="2743200"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de-DE" sz="1600" b="1" dirty="0">
                <a:solidFill>
                  <a:srgbClr val="003781"/>
                </a:solidFill>
                <a:cs typeface="Arial"/>
              </a:rPr>
              <a:t>Bisher:</a:t>
            </a:r>
          </a:p>
        </p:txBody>
      </p:sp>
      <p:sp>
        <p:nvSpPr>
          <p:cNvPr id="21" name="Textfeld 20">
            <a:extLst>
              <a:ext uri="{FF2B5EF4-FFF2-40B4-BE49-F238E27FC236}">
                <a16:creationId xmlns:a16="http://schemas.microsoft.com/office/drawing/2014/main" id="{B9CAD370-358F-4EE8-92F7-64C559D06FC8}"/>
              </a:ext>
            </a:extLst>
          </p:cNvPr>
          <p:cNvSpPr txBox="1"/>
          <p:nvPr/>
        </p:nvSpPr>
        <p:spPr>
          <a:xfrm>
            <a:off x="968533" y="2195112"/>
            <a:ext cx="2743200"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de-DE" sz="1600" b="1" dirty="0">
                <a:solidFill>
                  <a:srgbClr val="003781"/>
                </a:solidFill>
                <a:cs typeface="Arial"/>
              </a:rPr>
              <a:t>Neu:</a:t>
            </a:r>
          </a:p>
        </p:txBody>
      </p:sp>
      <p:grpSp>
        <p:nvGrpSpPr>
          <p:cNvPr id="22" name="Gruppieren 21">
            <a:extLst>
              <a:ext uri="{FF2B5EF4-FFF2-40B4-BE49-F238E27FC236}">
                <a16:creationId xmlns:a16="http://schemas.microsoft.com/office/drawing/2014/main" id="{6127D2A1-D4C8-4F5B-9FE5-CA9CF6FC7FE1}"/>
              </a:ext>
            </a:extLst>
          </p:cNvPr>
          <p:cNvGrpSpPr/>
          <p:nvPr/>
        </p:nvGrpSpPr>
        <p:grpSpPr>
          <a:xfrm>
            <a:off x="487351" y="4840252"/>
            <a:ext cx="298360" cy="298358"/>
            <a:chOff x="9641714" y="1808163"/>
            <a:chExt cx="919919" cy="919919"/>
          </a:xfrm>
        </p:grpSpPr>
        <p:grpSp>
          <p:nvGrpSpPr>
            <p:cNvPr id="23" name="Gruppieren 22">
              <a:extLst>
                <a:ext uri="{FF2B5EF4-FFF2-40B4-BE49-F238E27FC236}">
                  <a16:creationId xmlns:a16="http://schemas.microsoft.com/office/drawing/2014/main" id="{18B10064-3989-49C8-B758-FDB4C76D690D}"/>
                </a:ext>
              </a:extLst>
            </p:cNvPr>
            <p:cNvGrpSpPr>
              <a:grpSpLocks noChangeAspect="1"/>
            </p:cNvGrpSpPr>
            <p:nvPr/>
          </p:nvGrpSpPr>
          <p:grpSpPr>
            <a:xfrm rot="5400000">
              <a:off x="9834990" y="2169645"/>
              <a:ext cx="533378" cy="221199"/>
              <a:chOff x="8583561" y="720000"/>
              <a:chExt cx="1986116" cy="823666"/>
            </a:xfrm>
          </p:grpSpPr>
          <p:cxnSp>
            <p:nvCxnSpPr>
              <p:cNvPr id="25" name="Gerader Verbinder 23">
                <a:extLst>
                  <a:ext uri="{FF2B5EF4-FFF2-40B4-BE49-F238E27FC236}">
                    <a16:creationId xmlns:a16="http://schemas.microsoft.com/office/drawing/2014/main" id="{C7902D78-9F4B-4448-AB00-FE2707B20CBD}"/>
                  </a:ext>
                </a:extLst>
              </p:cNvPr>
              <p:cNvCxnSpPr>
                <a:cxnSpLocks/>
              </p:cNvCxnSpPr>
              <p:nvPr/>
            </p:nvCxnSpPr>
            <p:spPr>
              <a:xfrm flipV="1">
                <a:off x="8583561" y="720000"/>
                <a:ext cx="993058" cy="823666"/>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26" name="Gerader Verbinder 24">
                <a:extLst>
                  <a:ext uri="{FF2B5EF4-FFF2-40B4-BE49-F238E27FC236}">
                    <a16:creationId xmlns:a16="http://schemas.microsoft.com/office/drawing/2014/main" id="{D75405A8-7D7B-4382-AAAB-2F046154CBC8}"/>
                  </a:ext>
                </a:extLst>
              </p:cNvPr>
              <p:cNvCxnSpPr>
                <a:cxnSpLocks/>
              </p:cNvCxnSpPr>
              <p:nvPr/>
            </p:nvCxnSpPr>
            <p:spPr>
              <a:xfrm>
                <a:off x="9576619" y="720000"/>
                <a:ext cx="993058" cy="823665"/>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grpSp>
        <p:sp>
          <p:nvSpPr>
            <p:cNvPr id="24" name="Ellipse 11">
              <a:extLst>
                <a:ext uri="{FF2B5EF4-FFF2-40B4-BE49-F238E27FC236}">
                  <a16:creationId xmlns:a16="http://schemas.microsoft.com/office/drawing/2014/main" id="{52A3390B-A4D6-4A19-B610-294EB414113E}"/>
                </a:ext>
              </a:extLst>
            </p:cNvPr>
            <p:cNvSpPr/>
            <p:nvPr/>
          </p:nvSpPr>
          <p:spPr>
            <a:xfrm>
              <a:off x="9641714" y="1808163"/>
              <a:ext cx="919919" cy="919919"/>
            </a:xfrm>
            <a:prstGeom prst="ellipse">
              <a:avLst/>
            </a:prstGeom>
            <a:no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600" b="1" i="0" u="none" strike="noStrike" kern="1200" cap="all" spc="106" normalizeH="0" baseline="0" noProof="0">
                <a:ln>
                  <a:noFill/>
                </a:ln>
                <a:solidFill>
                  <a:srgbClr val="003781"/>
                </a:solidFill>
                <a:effectLst/>
                <a:uLnTx/>
                <a:uFillTx/>
                <a:ea typeface="+mn-ea"/>
                <a:cs typeface="+mn-cs"/>
              </a:endParaRPr>
            </a:p>
          </p:txBody>
        </p:sp>
      </p:grpSp>
      <p:grpSp>
        <p:nvGrpSpPr>
          <p:cNvPr id="27" name="Gruppieren 26">
            <a:extLst>
              <a:ext uri="{FF2B5EF4-FFF2-40B4-BE49-F238E27FC236}">
                <a16:creationId xmlns:a16="http://schemas.microsoft.com/office/drawing/2014/main" id="{1C6B5CC4-EA4A-4FB9-A6AC-CEF3A9AA9885}"/>
              </a:ext>
            </a:extLst>
          </p:cNvPr>
          <p:cNvGrpSpPr/>
          <p:nvPr/>
        </p:nvGrpSpPr>
        <p:grpSpPr>
          <a:xfrm>
            <a:off x="487351" y="2717528"/>
            <a:ext cx="298360" cy="298358"/>
            <a:chOff x="9641714" y="1808163"/>
            <a:chExt cx="919919" cy="919919"/>
          </a:xfrm>
        </p:grpSpPr>
        <p:grpSp>
          <p:nvGrpSpPr>
            <p:cNvPr id="28" name="Gruppieren 27">
              <a:extLst>
                <a:ext uri="{FF2B5EF4-FFF2-40B4-BE49-F238E27FC236}">
                  <a16:creationId xmlns:a16="http://schemas.microsoft.com/office/drawing/2014/main" id="{DAEB1A94-95F2-4B98-971E-AEDDC7E47899}"/>
                </a:ext>
              </a:extLst>
            </p:cNvPr>
            <p:cNvGrpSpPr>
              <a:grpSpLocks noChangeAspect="1"/>
            </p:cNvGrpSpPr>
            <p:nvPr/>
          </p:nvGrpSpPr>
          <p:grpSpPr>
            <a:xfrm rot="5400000">
              <a:off x="9834988" y="2169643"/>
              <a:ext cx="533378" cy="221199"/>
              <a:chOff x="8583561" y="720000"/>
              <a:chExt cx="1986116" cy="823666"/>
            </a:xfrm>
          </p:grpSpPr>
          <p:cxnSp>
            <p:nvCxnSpPr>
              <p:cNvPr id="30" name="Gerader Verbinder 23">
                <a:extLst>
                  <a:ext uri="{FF2B5EF4-FFF2-40B4-BE49-F238E27FC236}">
                    <a16:creationId xmlns:a16="http://schemas.microsoft.com/office/drawing/2014/main" id="{326BE15F-1C80-42C6-A963-D306F35E5E6D}"/>
                  </a:ext>
                </a:extLst>
              </p:cNvPr>
              <p:cNvCxnSpPr>
                <a:cxnSpLocks/>
              </p:cNvCxnSpPr>
              <p:nvPr/>
            </p:nvCxnSpPr>
            <p:spPr>
              <a:xfrm flipV="1">
                <a:off x="8583561" y="720000"/>
                <a:ext cx="993058" cy="823666"/>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31" name="Gerader Verbinder 24">
                <a:extLst>
                  <a:ext uri="{FF2B5EF4-FFF2-40B4-BE49-F238E27FC236}">
                    <a16:creationId xmlns:a16="http://schemas.microsoft.com/office/drawing/2014/main" id="{D931C42A-0242-4190-BD9B-C0290BAED30E}"/>
                  </a:ext>
                </a:extLst>
              </p:cNvPr>
              <p:cNvCxnSpPr>
                <a:cxnSpLocks/>
              </p:cNvCxnSpPr>
              <p:nvPr/>
            </p:nvCxnSpPr>
            <p:spPr>
              <a:xfrm>
                <a:off x="9576619" y="720000"/>
                <a:ext cx="993058" cy="823665"/>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grpSp>
        <p:sp>
          <p:nvSpPr>
            <p:cNvPr id="29" name="Ellipse 11">
              <a:extLst>
                <a:ext uri="{FF2B5EF4-FFF2-40B4-BE49-F238E27FC236}">
                  <a16:creationId xmlns:a16="http://schemas.microsoft.com/office/drawing/2014/main" id="{34CB126A-AA3A-4F57-B83F-1C8061904018}"/>
                </a:ext>
              </a:extLst>
            </p:cNvPr>
            <p:cNvSpPr/>
            <p:nvPr/>
          </p:nvSpPr>
          <p:spPr>
            <a:xfrm>
              <a:off x="9641714" y="1808163"/>
              <a:ext cx="919919" cy="919919"/>
            </a:xfrm>
            <a:prstGeom prst="ellipse">
              <a:avLst/>
            </a:prstGeom>
            <a:no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600" b="1" i="0" u="none" strike="noStrike" kern="1200" cap="all" spc="106" normalizeH="0" baseline="0" noProof="0">
                <a:ln>
                  <a:noFill/>
                </a:ln>
                <a:solidFill>
                  <a:srgbClr val="003781"/>
                </a:solidFill>
                <a:effectLst/>
                <a:uLnTx/>
                <a:uFillTx/>
                <a:ea typeface="+mn-ea"/>
                <a:cs typeface="+mn-cs"/>
              </a:endParaRPr>
            </a:p>
          </p:txBody>
        </p:sp>
      </p:grpSp>
      <p:sp>
        <p:nvSpPr>
          <p:cNvPr id="32" name="Textfeld 31">
            <a:extLst>
              <a:ext uri="{FF2B5EF4-FFF2-40B4-BE49-F238E27FC236}">
                <a16:creationId xmlns:a16="http://schemas.microsoft.com/office/drawing/2014/main" id="{6A48C714-F610-47A1-9C1D-DA09A21583BB}"/>
              </a:ext>
            </a:extLst>
          </p:cNvPr>
          <p:cNvSpPr txBox="1"/>
          <p:nvPr/>
        </p:nvSpPr>
        <p:spPr>
          <a:xfrm>
            <a:off x="487351" y="6098393"/>
            <a:ext cx="5955967" cy="4514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de-DE" sz="800" baseline="30000" dirty="0">
              <a:solidFill>
                <a:srgbClr val="003781"/>
              </a:solidFill>
              <a:ea typeface="+mn-lt"/>
              <a:cs typeface="+mn-lt"/>
            </a:endParaRPr>
          </a:p>
          <a:p>
            <a:r>
              <a:rPr lang="de-DE" sz="800" baseline="30000" dirty="0">
                <a:solidFill>
                  <a:srgbClr val="003781"/>
                </a:solidFill>
                <a:ea typeface="+mn-lt"/>
                <a:cs typeface="+mn-lt"/>
              </a:rPr>
              <a:t>2 </a:t>
            </a:r>
            <a:r>
              <a:rPr lang="de-DE" sz="800" dirty="0">
                <a:solidFill>
                  <a:srgbClr val="003781"/>
                </a:solidFill>
                <a:ea typeface="+mn-lt"/>
                <a:cs typeface="+mn-lt"/>
              </a:rPr>
              <a:t>Falls zur vertrieblichen Fokussierung der Arbeitskraftsicherung (AKS) gegenüber Firmenkunden ein Aktionszeitraum notwendig sein sollte, kann dieser natürlich mit den bisherigen Regelungen (im Anschluss Gesundheitsprüfung!) vereinbart werden. </a:t>
            </a:r>
            <a:endParaRPr lang="de-DE" sz="800" dirty="0"/>
          </a:p>
          <a:p>
            <a:r>
              <a:rPr lang="de-DE" sz="800" baseline="30000" dirty="0">
                <a:solidFill>
                  <a:srgbClr val="003781"/>
                </a:solidFill>
                <a:ea typeface="+mn-lt"/>
                <a:cs typeface="+mn-lt"/>
              </a:rPr>
              <a:t>3  </a:t>
            </a:r>
            <a:r>
              <a:rPr lang="de-DE" sz="800" dirty="0">
                <a:solidFill>
                  <a:srgbClr val="003781"/>
                </a:solidFill>
                <a:ea typeface="+mn-lt"/>
                <a:cs typeface="+mn-lt"/>
              </a:rPr>
              <a:t>Details der Umsetzung im Bestand ab 07/2022 in Prüfung; Weitergehende Kommunikation erfolgt separat.</a:t>
            </a:r>
          </a:p>
        </p:txBody>
      </p:sp>
      <p:sp>
        <p:nvSpPr>
          <p:cNvPr id="33" name="Textfeld 32">
            <a:extLst>
              <a:ext uri="{FF2B5EF4-FFF2-40B4-BE49-F238E27FC236}">
                <a16:creationId xmlns:a16="http://schemas.microsoft.com/office/drawing/2014/main" id="{3A7C1547-80D3-4ADB-AE0B-E97FCB4196E6}"/>
              </a:ext>
            </a:extLst>
          </p:cNvPr>
          <p:cNvSpPr txBox="1"/>
          <p:nvPr/>
        </p:nvSpPr>
        <p:spPr>
          <a:xfrm>
            <a:off x="956437" y="4186073"/>
            <a:ext cx="4488904"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dirty="0">
                <a:solidFill>
                  <a:srgbClr val="003781"/>
                </a:solidFill>
                <a:cs typeface="Arial"/>
              </a:rPr>
              <a:t>Gesundheitserklärung: monatlich garantierte BU-Rente bis </a:t>
            </a:r>
            <a:r>
              <a:rPr lang="de-DE" sz="1400" b="1" dirty="0">
                <a:solidFill>
                  <a:srgbClr val="003781"/>
                </a:solidFill>
                <a:cs typeface="Arial"/>
              </a:rPr>
              <a:t>3.000 EUR </a:t>
            </a:r>
          </a:p>
        </p:txBody>
      </p:sp>
      <p:grpSp>
        <p:nvGrpSpPr>
          <p:cNvPr id="34" name="Gruppieren 33">
            <a:extLst>
              <a:ext uri="{FF2B5EF4-FFF2-40B4-BE49-F238E27FC236}">
                <a16:creationId xmlns:a16="http://schemas.microsoft.com/office/drawing/2014/main" id="{07600337-BD85-40D2-9F9A-03E623B804A6}"/>
              </a:ext>
            </a:extLst>
          </p:cNvPr>
          <p:cNvGrpSpPr/>
          <p:nvPr/>
        </p:nvGrpSpPr>
        <p:grpSpPr>
          <a:xfrm>
            <a:off x="475255" y="4248445"/>
            <a:ext cx="298360" cy="298358"/>
            <a:chOff x="9641714" y="1808163"/>
            <a:chExt cx="919919" cy="919919"/>
          </a:xfrm>
        </p:grpSpPr>
        <p:grpSp>
          <p:nvGrpSpPr>
            <p:cNvPr id="35" name="Gruppieren 34">
              <a:extLst>
                <a:ext uri="{FF2B5EF4-FFF2-40B4-BE49-F238E27FC236}">
                  <a16:creationId xmlns:a16="http://schemas.microsoft.com/office/drawing/2014/main" id="{360BECBC-2A22-4BF3-BBF6-19616A18E858}"/>
                </a:ext>
              </a:extLst>
            </p:cNvPr>
            <p:cNvGrpSpPr>
              <a:grpSpLocks noChangeAspect="1"/>
            </p:cNvGrpSpPr>
            <p:nvPr/>
          </p:nvGrpSpPr>
          <p:grpSpPr>
            <a:xfrm rot="5400000">
              <a:off x="9834990" y="2169645"/>
              <a:ext cx="533378" cy="221199"/>
              <a:chOff x="8583561" y="720000"/>
              <a:chExt cx="1986116" cy="823666"/>
            </a:xfrm>
          </p:grpSpPr>
          <p:cxnSp>
            <p:nvCxnSpPr>
              <p:cNvPr id="37" name="Gerader Verbinder 23">
                <a:extLst>
                  <a:ext uri="{FF2B5EF4-FFF2-40B4-BE49-F238E27FC236}">
                    <a16:creationId xmlns:a16="http://schemas.microsoft.com/office/drawing/2014/main" id="{69AE5120-3B41-42C8-9C99-A56DC554A2C1}"/>
                  </a:ext>
                </a:extLst>
              </p:cNvPr>
              <p:cNvCxnSpPr>
                <a:cxnSpLocks/>
              </p:cNvCxnSpPr>
              <p:nvPr/>
            </p:nvCxnSpPr>
            <p:spPr>
              <a:xfrm flipV="1">
                <a:off x="8583561" y="720000"/>
                <a:ext cx="993058" cy="823666"/>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38" name="Gerader Verbinder 24">
                <a:extLst>
                  <a:ext uri="{FF2B5EF4-FFF2-40B4-BE49-F238E27FC236}">
                    <a16:creationId xmlns:a16="http://schemas.microsoft.com/office/drawing/2014/main" id="{F44892A5-E72F-44D6-A725-27CFD6BDE983}"/>
                  </a:ext>
                </a:extLst>
              </p:cNvPr>
              <p:cNvCxnSpPr>
                <a:cxnSpLocks/>
              </p:cNvCxnSpPr>
              <p:nvPr/>
            </p:nvCxnSpPr>
            <p:spPr>
              <a:xfrm>
                <a:off x="9576619" y="720000"/>
                <a:ext cx="993058" cy="823665"/>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grpSp>
        <p:sp>
          <p:nvSpPr>
            <p:cNvPr id="36" name="Ellipse 11">
              <a:extLst>
                <a:ext uri="{FF2B5EF4-FFF2-40B4-BE49-F238E27FC236}">
                  <a16:creationId xmlns:a16="http://schemas.microsoft.com/office/drawing/2014/main" id="{27B512EF-B18B-46DA-82F2-8AA2AA68732F}"/>
                </a:ext>
              </a:extLst>
            </p:cNvPr>
            <p:cNvSpPr/>
            <p:nvPr/>
          </p:nvSpPr>
          <p:spPr>
            <a:xfrm>
              <a:off x="9641714" y="1808163"/>
              <a:ext cx="919919" cy="919919"/>
            </a:xfrm>
            <a:prstGeom prst="ellipse">
              <a:avLst/>
            </a:prstGeom>
            <a:no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600" b="1" i="0" u="none" strike="noStrike" kern="1200" cap="all" spc="106" normalizeH="0" baseline="0" noProof="0">
                <a:ln>
                  <a:noFill/>
                </a:ln>
                <a:solidFill>
                  <a:srgbClr val="003781"/>
                </a:solidFill>
                <a:effectLst/>
                <a:uLnTx/>
                <a:uFillTx/>
                <a:ea typeface="+mn-ea"/>
                <a:cs typeface="+mn-cs"/>
              </a:endParaRPr>
            </a:p>
          </p:txBody>
        </p:sp>
      </p:grpSp>
      <p:sp>
        <p:nvSpPr>
          <p:cNvPr id="39" name="Textfeld 38">
            <a:extLst>
              <a:ext uri="{FF2B5EF4-FFF2-40B4-BE49-F238E27FC236}">
                <a16:creationId xmlns:a16="http://schemas.microsoft.com/office/drawing/2014/main" id="{A83B8913-9825-4B60-AB30-FBB242C095EB}"/>
              </a:ext>
            </a:extLst>
          </p:cNvPr>
          <p:cNvSpPr txBox="1"/>
          <p:nvPr/>
        </p:nvSpPr>
        <p:spPr>
          <a:xfrm>
            <a:off x="7120915" y="4127007"/>
            <a:ext cx="4488904"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dirty="0">
                <a:solidFill>
                  <a:srgbClr val="003781"/>
                </a:solidFill>
                <a:cs typeface="Arial"/>
              </a:rPr>
              <a:t>Gesundheitserklärung: monatlich garantierte BU-Rente bis </a:t>
            </a:r>
            <a:r>
              <a:rPr lang="de-DE" sz="1400" b="1" dirty="0">
                <a:solidFill>
                  <a:srgbClr val="003781"/>
                </a:solidFill>
                <a:cs typeface="Arial"/>
              </a:rPr>
              <a:t>2.500 EUR</a:t>
            </a:r>
            <a:r>
              <a:rPr lang="de-DE" sz="1400" dirty="0">
                <a:solidFill>
                  <a:srgbClr val="003781"/>
                </a:solidFill>
                <a:cs typeface="Arial"/>
              </a:rPr>
              <a:t> </a:t>
            </a:r>
          </a:p>
        </p:txBody>
      </p:sp>
      <p:sp>
        <p:nvSpPr>
          <p:cNvPr id="40" name="Textfeld 39">
            <a:extLst>
              <a:ext uri="{FF2B5EF4-FFF2-40B4-BE49-F238E27FC236}">
                <a16:creationId xmlns:a16="http://schemas.microsoft.com/office/drawing/2014/main" id="{A6F1CA3A-739E-41E3-A9D3-D846C16B06BA}"/>
              </a:ext>
            </a:extLst>
          </p:cNvPr>
          <p:cNvSpPr txBox="1"/>
          <p:nvPr/>
        </p:nvSpPr>
        <p:spPr>
          <a:xfrm>
            <a:off x="487351" y="6048257"/>
            <a:ext cx="5764924" cy="1231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800" baseline="30000" dirty="0">
                <a:solidFill>
                  <a:srgbClr val="003781"/>
                </a:solidFill>
                <a:ea typeface="+mn-lt"/>
                <a:cs typeface="+mn-lt"/>
              </a:rPr>
              <a:t>1</a:t>
            </a:r>
            <a:r>
              <a:rPr lang="de-DE" sz="800" dirty="0">
                <a:solidFill>
                  <a:srgbClr val="003781"/>
                </a:solidFill>
                <a:ea typeface="+mn-lt"/>
                <a:cs typeface="+mn-lt"/>
              </a:rPr>
              <a:t> Arbeitnehmer-DO, falls Arbeitgeber-DO wegen zu kurzer Betriebszugehörigkeit nicht abgegeben werden kann.</a:t>
            </a:r>
          </a:p>
        </p:txBody>
      </p:sp>
      <p:grpSp>
        <p:nvGrpSpPr>
          <p:cNvPr id="41" name="Gruppieren 40">
            <a:extLst>
              <a:ext uri="{FF2B5EF4-FFF2-40B4-BE49-F238E27FC236}">
                <a16:creationId xmlns:a16="http://schemas.microsoft.com/office/drawing/2014/main" id="{C3A85DEB-4BBB-44CA-B4B6-B86C2A817791}"/>
              </a:ext>
            </a:extLst>
          </p:cNvPr>
          <p:cNvGrpSpPr/>
          <p:nvPr/>
        </p:nvGrpSpPr>
        <p:grpSpPr>
          <a:xfrm>
            <a:off x="9859149" y="1790324"/>
            <a:ext cx="2160000" cy="2160000"/>
            <a:chOff x="9150821" y="1339123"/>
            <a:chExt cx="2160000" cy="2160000"/>
          </a:xfrm>
        </p:grpSpPr>
        <p:sp>
          <p:nvSpPr>
            <p:cNvPr id="42" name="Ellipse 41">
              <a:extLst>
                <a:ext uri="{FF2B5EF4-FFF2-40B4-BE49-F238E27FC236}">
                  <a16:creationId xmlns:a16="http://schemas.microsoft.com/office/drawing/2014/main" id="{D600FC5B-0F5E-4161-BB7A-D9EA4ED4C724}"/>
                </a:ext>
              </a:extLst>
            </p:cNvPr>
            <p:cNvSpPr/>
            <p:nvPr/>
          </p:nvSpPr>
          <p:spPr>
            <a:xfrm>
              <a:off x="9150821" y="1339123"/>
              <a:ext cx="2160000" cy="2160000"/>
            </a:xfrm>
            <a:prstGeom prst="ellipse">
              <a:avLst/>
            </a:prstGeom>
            <a:solidFill>
              <a:srgbClr val="007A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400">
                <a:solidFill>
                  <a:schemeClr val="tx1"/>
                </a:solidFill>
                <a:cs typeface="Arial"/>
              </a:endParaRPr>
            </a:p>
          </p:txBody>
        </p:sp>
        <p:sp>
          <p:nvSpPr>
            <p:cNvPr id="43" name="Rechteck 42">
              <a:extLst>
                <a:ext uri="{FF2B5EF4-FFF2-40B4-BE49-F238E27FC236}">
                  <a16:creationId xmlns:a16="http://schemas.microsoft.com/office/drawing/2014/main" id="{D9A16977-E9A4-4E82-8782-07B1308C7880}"/>
                </a:ext>
              </a:extLst>
            </p:cNvPr>
            <p:cNvSpPr/>
            <p:nvPr/>
          </p:nvSpPr>
          <p:spPr>
            <a:xfrm>
              <a:off x="9277469" y="1559393"/>
              <a:ext cx="1895426" cy="1600438"/>
            </a:xfrm>
            <a:prstGeom prst="rect">
              <a:avLst/>
            </a:prstGeom>
          </p:spPr>
          <p:txBody>
            <a:bodyPr wrap="square" lIns="91440" tIns="45720" rIns="91440" bIns="45720" anchor="t">
              <a:spAutoFit/>
            </a:bodyPr>
            <a:lstStyle/>
            <a:p>
              <a:pPr algn="ctr"/>
              <a:endParaRPr lang="de-DE" sz="1400" dirty="0">
                <a:cs typeface="Arial"/>
              </a:endParaRPr>
            </a:p>
            <a:p>
              <a:pPr algn="ctr"/>
              <a:r>
                <a:rPr lang="de-DE" sz="1400" dirty="0"/>
                <a:t>Ab sofort nutzbar </a:t>
              </a:r>
              <a:br>
                <a:rPr lang="de-DE" sz="1400" dirty="0"/>
              </a:br>
              <a:r>
                <a:rPr lang="de-DE" sz="1400" dirty="0"/>
                <a:t>bei neuen Gruppen-verträgen in Rücksprache mit Ihrem Anbahnungs-manager</a:t>
              </a:r>
              <a:r>
                <a:rPr lang="de-DE" sz="1400" baseline="30000" dirty="0"/>
                <a:t>³</a:t>
              </a:r>
              <a:endParaRPr lang="de-DE" sz="1400" baseline="30000" dirty="0">
                <a:cs typeface="Arial"/>
              </a:endParaRPr>
            </a:p>
          </p:txBody>
        </p:sp>
      </p:grpSp>
    </p:spTree>
    <p:extLst>
      <p:ext uri="{BB962C8B-B14F-4D97-AF65-F5344CB8AC3E}">
        <p14:creationId xmlns:p14="http://schemas.microsoft.com/office/powerpoint/2010/main" val="1154444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30333BA9-5ED8-4353-9780-0D1732D0C7B7}"/>
              </a:ext>
            </a:extLst>
          </p:cNvPr>
          <p:cNvSpPr/>
          <p:nvPr/>
        </p:nvSpPr>
        <p:spPr>
          <a:xfrm>
            <a:off x="6203948" y="4834019"/>
            <a:ext cx="5508627" cy="9719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dirty="0"/>
              <a:t>Frühe Vorsorge für Auszubildende</a:t>
            </a:r>
            <a:br>
              <a:rPr lang="de-DE" dirty="0"/>
            </a:br>
            <a:r>
              <a:rPr lang="de-DE" dirty="0"/>
              <a:t>zahlt sich aus</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53</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r>
              <a:rPr lang="de-DE" dirty="0"/>
              <a:t>Betriebliche Altersversorgung | Lösungen für spezielle Zielgruppen</a:t>
            </a:r>
          </a:p>
          <a:p>
            <a:endParaRPr lang="en-GB" dirty="0"/>
          </a:p>
        </p:txBody>
      </p:sp>
      <p:sp>
        <p:nvSpPr>
          <p:cNvPr id="18" name="Inhaltsplatzhalter 6">
            <a:extLst>
              <a:ext uri="{FF2B5EF4-FFF2-40B4-BE49-F238E27FC236}">
                <a16:creationId xmlns:a16="http://schemas.microsoft.com/office/drawing/2014/main" id="{F35BB5ED-364A-4E06-965D-32BAC0091E43}"/>
              </a:ext>
            </a:extLst>
          </p:cNvPr>
          <p:cNvSpPr txBox="1">
            <a:spLocks/>
          </p:cNvSpPr>
          <p:nvPr/>
        </p:nvSpPr>
        <p:spPr>
          <a:xfrm>
            <a:off x="390016" y="1972363"/>
            <a:ext cx="11288160" cy="524784"/>
          </a:xfrm>
          <a:prstGeom prst="rect">
            <a:avLst/>
          </a:prstGeom>
        </p:spPr>
        <p:txBody>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de-DE" altLang="de-DE" sz="1400" b="0" i="0" u="none" strike="noStrike" kern="0" cap="none" spc="0" normalizeH="0" baseline="0" noProof="0" dirty="0">
                <a:ln>
                  <a:noFill/>
                </a:ln>
                <a:solidFill>
                  <a:schemeClr val="bg1"/>
                </a:solidFill>
                <a:effectLst/>
                <a:uLnTx/>
                <a:uFillTx/>
                <a:latin typeface="Arial"/>
                <a:ea typeface="+mn-ea"/>
                <a:cs typeface="+mn-cs"/>
              </a:rPr>
              <a:t>Unabhängig vom Azubi-Einkommen erhalten Eltern Kindergeld bis zum Ausbildungsende bzw. maximal bis zum vollendeten 25. Lebensjahr.</a:t>
            </a:r>
            <a:r>
              <a:rPr kumimoji="0" lang="de-DE" altLang="de-DE" sz="1400" b="0" i="0" u="none" strike="noStrike" kern="0" cap="none" spc="0" normalizeH="0" baseline="30000" noProof="0" dirty="0">
                <a:ln>
                  <a:noFill/>
                </a:ln>
                <a:solidFill>
                  <a:schemeClr val="bg1"/>
                </a:solidFill>
                <a:effectLst/>
                <a:uLnTx/>
                <a:uFillTx/>
                <a:latin typeface="Arial"/>
                <a:ea typeface="+mn-ea"/>
                <a:cs typeface="+mn-cs"/>
              </a:rPr>
              <a:t>1</a:t>
            </a:r>
            <a:r>
              <a:rPr kumimoji="0" lang="de-DE" altLang="de-DE" sz="1400" b="0" i="0" u="none" strike="noStrike" kern="0" cap="none" spc="0" normalizeH="0" baseline="0" noProof="0" dirty="0">
                <a:ln>
                  <a:noFill/>
                </a:ln>
                <a:solidFill>
                  <a:schemeClr val="bg1"/>
                </a:solidFill>
                <a:effectLst/>
                <a:uLnTx/>
                <a:uFillTx/>
                <a:latin typeface="Arial"/>
                <a:ea typeface="+mn-ea"/>
                <a:cs typeface="+mn-cs"/>
              </a:rPr>
              <a:t> Vorschlag: Nutzen Sie Teile des Kindergeldes für eine frühzeitige Vorsorge eines Azubis. </a:t>
            </a:r>
            <a:endParaRPr kumimoji="0" lang="de-DE" altLang="de-DE" sz="1400" b="0" i="0" u="none" strike="noStrike" kern="1200" cap="none" spc="0" normalizeH="0" baseline="0" noProof="0" dirty="0">
              <a:ln>
                <a:noFill/>
              </a:ln>
              <a:solidFill>
                <a:schemeClr val="bg1"/>
              </a:solidFill>
              <a:effectLst/>
              <a:uLnTx/>
              <a:uFillTx/>
              <a:latin typeface="Arial"/>
              <a:ea typeface="+mn-ea"/>
              <a:cs typeface="+mn-cs"/>
            </a:endParaRPr>
          </a:p>
        </p:txBody>
      </p:sp>
      <p:sp>
        <p:nvSpPr>
          <p:cNvPr id="19" name="Rechteck 18">
            <a:extLst>
              <a:ext uri="{FF2B5EF4-FFF2-40B4-BE49-F238E27FC236}">
                <a16:creationId xmlns:a16="http://schemas.microsoft.com/office/drawing/2014/main" id="{F2386543-4750-4384-B8D3-D4FFDF450B0E}"/>
              </a:ext>
            </a:extLst>
          </p:cNvPr>
          <p:cNvSpPr/>
          <p:nvPr/>
        </p:nvSpPr>
        <p:spPr>
          <a:xfrm>
            <a:off x="6203948" y="2986954"/>
            <a:ext cx="5508623" cy="1302555"/>
          </a:xfrm>
          <a:prstGeom prst="rect">
            <a:avLst/>
          </a:prstGeom>
          <a:solidFill>
            <a:schemeClr val="accent6"/>
          </a:solidFill>
          <a:ln w="25400" cap="flat" cmpd="sng" algn="ctr">
            <a:noFill/>
            <a:prstDash val="solid"/>
          </a:ln>
          <a:effectLst/>
        </p:spPr>
        <p:txBody>
          <a:bodyPr lIns="144000" tIns="144000" rIns="144000" bIns="144000" rtlCol="0" anchor="t"/>
          <a:lstStyle/>
          <a:p>
            <a:pPr marL="0" marR="0" lvl="0" indent="0" defTabSz="1218682" eaLnBrk="1" fontAlgn="base" latinLnBrk="0" hangingPunct="1">
              <a:lnSpc>
                <a:spcPct val="100000"/>
              </a:lnSpc>
              <a:spcBef>
                <a:spcPts val="300"/>
              </a:spcBef>
              <a:spcAft>
                <a:spcPts val="0"/>
              </a:spcAft>
              <a:buClr>
                <a:srgbClr val="113388"/>
              </a:buClr>
              <a:buSzTx/>
              <a:buFontTx/>
              <a:buNone/>
              <a:tabLst/>
              <a:defRPr/>
            </a:pPr>
            <a:r>
              <a:rPr kumimoji="0" lang="de-DE" altLang="de-DE" sz="1200" b="0" i="0" u="none" strike="noStrike" kern="0" cap="none" spc="0" normalizeH="0" baseline="0" noProof="0" dirty="0">
                <a:ln>
                  <a:noFill/>
                </a:ln>
                <a:solidFill>
                  <a:schemeClr val="bg1"/>
                </a:solidFill>
                <a:effectLst/>
                <a:uLnTx/>
                <a:uFillTx/>
                <a:latin typeface="Arial"/>
                <a:ea typeface="+mn-ea"/>
                <a:cs typeface="Arial" pitchFamily="34" charset="0"/>
              </a:rPr>
              <a:t>Ein monatlicher Beitrag von 50 € über eine Direktversicherung nach §3.63 zum „Nulltarif“:</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11 € übernimmt der Staat, da der Beitrag sozialversicherungsfrei ist.</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6,50 € gesetzlicher AG-Zuschuss</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32,50 € von den Eltern aus dem Kindergeld.</a:t>
            </a:r>
          </a:p>
        </p:txBody>
      </p:sp>
      <p:sp>
        <p:nvSpPr>
          <p:cNvPr id="20" name="Rechteck 19">
            <a:extLst>
              <a:ext uri="{FF2B5EF4-FFF2-40B4-BE49-F238E27FC236}">
                <a16:creationId xmlns:a16="http://schemas.microsoft.com/office/drawing/2014/main" id="{5C2BA6F0-3D1E-43B9-A083-2A33E3804B4C}"/>
              </a:ext>
            </a:extLst>
          </p:cNvPr>
          <p:cNvSpPr/>
          <p:nvPr/>
        </p:nvSpPr>
        <p:spPr>
          <a:xfrm>
            <a:off x="479426" y="2986954"/>
            <a:ext cx="5508624" cy="1139833"/>
          </a:xfrm>
          <a:prstGeom prst="rect">
            <a:avLst/>
          </a:prstGeom>
          <a:solidFill>
            <a:schemeClr val="accent6"/>
          </a:solidFill>
          <a:ln w="25400" cap="flat" cmpd="sng" algn="ctr">
            <a:noFill/>
            <a:prstDash val="solid"/>
          </a:ln>
          <a:effectLst/>
        </p:spPr>
        <p:txBody>
          <a:bodyPr lIns="144000" tIns="144000" rIns="144000" bIns="144000" rtlCol="0" anchor="t"/>
          <a:lstStyle/>
          <a:p>
            <a:pPr marL="0" marR="0" lvl="0" indent="0" defTabSz="1218682" eaLnBrk="1" fontAlgn="base" latinLnBrk="0" hangingPunct="1">
              <a:lnSpc>
                <a:spcPct val="100000"/>
              </a:lnSpc>
              <a:spcBef>
                <a:spcPts val="300"/>
              </a:spcBef>
              <a:spcAft>
                <a:spcPts val="0"/>
              </a:spcAft>
              <a:buClr>
                <a:srgbClr val="113388"/>
              </a:buClr>
              <a:buSzTx/>
              <a:buFontTx/>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Gesetzliche Absicherung:</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5 Jahre Wartefrist – i. d. R. nur eingeschränkter Schutz für Berufsanfänger!</a:t>
            </a:r>
          </a:p>
          <a:p>
            <a:pPr marL="180000" marR="0" lvl="0" indent="-180000" defTabSz="1218682"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Erwerbsminderungsrente (EMR) bietet langfristig nur eine geringe Absicherung.</a:t>
            </a:r>
          </a:p>
        </p:txBody>
      </p:sp>
      <p:sp>
        <p:nvSpPr>
          <p:cNvPr id="21" name="Rechteck 20">
            <a:extLst>
              <a:ext uri="{FF2B5EF4-FFF2-40B4-BE49-F238E27FC236}">
                <a16:creationId xmlns:a16="http://schemas.microsoft.com/office/drawing/2014/main" id="{2558580B-315A-4189-9556-1731A3EE7CB3}"/>
              </a:ext>
            </a:extLst>
          </p:cNvPr>
          <p:cNvSpPr/>
          <p:nvPr/>
        </p:nvSpPr>
        <p:spPr>
          <a:xfrm>
            <a:off x="6203950" y="2551681"/>
            <a:ext cx="5508625" cy="360000"/>
          </a:xfrm>
          <a:prstGeom prst="rect">
            <a:avLst/>
          </a:prstGeom>
          <a:solidFill>
            <a:schemeClr val="tx1"/>
          </a:solidFill>
          <a:ln w="19050" cap="flat" cmpd="sng" algn="ctr">
            <a:solidFill>
              <a:schemeClr val="accent4"/>
            </a:solidFill>
            <a:prstDash val="solid"/>
          </a:ln>
          <a:effectLst/>
        </p:spPr>
        <p:txBody>
          <a:bodyPr rtlCol="0" anchor="ctr"/>
          <a:lstStyle/>
          <a:p>
            <a:pPr marL="0" marR="0" lvl="0" indent="0"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„Deal“ mit Staat und Eltern </a:t>
            </a: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(Bsp. mtl. Gehalt 800 €)</a:t>
            </a:r>
            <a:r>
              <a:rPr kumimoji="0" lang="de-DE" altLang="zh-CN" sz="1200" b="0" i="0" u="none" strike="noStrike" kern="0" cap="none" spc="0" normalizeH="0" baseline="30000" noProof="0" dirty="0">
                <a:ln>
                  <a:noFill/>
                </a:ln>
                <a:solidFill>
                  <a:schemeClr val="bg1"/>
                </a:solidFill>
                <a:effectLst/>
                <a:uLnTx/>
                <a:uFillTx/>
                <a:latin typeface="Arial"/>
                <a:ea typeface="宋体" pitchFamily="2" charset="-122"/>
                <a:cs typeface="Arial" pitchFamily="34" charset="0"/>
              </a:rPr>
              <a:t>2</a:t>
            </a:r>
          </a:p>
        </p:txBody>
      </p:sp>
      <p:sp>
        <p:nvSpPr>
          <p:cNvPr id="22" name="Rechteck 21">
            <a:extLst>
              <a:ext uri="{FF2B5EF4-FFF2-40B4-BE49-F238E27FC236}">
                <a16:creationId xmlns:a16="http://schemas.microsoft.com/office/drawing/2014/main" id="{BBD2B0D7-3CCD-4F1D-A395-DC2CAD8C1E95}"/>
              </a:ext>
            </a:extLst>
          </p:cNvPr>
          <p:cNvSpPr/>
          <p:nvPr/>
        </p:nvSpPr>
        <p:spPr>
          <a:xfrm>
            <a:off x="479425" y="2551681"/>
            <a:ext cx="5508624" cy="360000"/>
          </a:xfrm>
          <a:prstGeom prst="rect">
            <a:avLst/>
          </a:prstGeom>
          <a:solidFill>
            <a:schemeClr val="tx1"/>
          </a:solidFill>
          <a:ln w="19050" cap="flat" cmpd="sng" algn="ctr">
            <a:solidFill>
              <a:schemeClr val="accent4"/>
            </a:solidFill>
            <a:prstDash val="solid"/>
          </a:ln>
          <a:effectLst/>
        </p:spPr>
        <p:txBody>
          <a:bodyPr rtlCol="0" anchor="ctr"/>
          <a:lstStyle/>
          <a:p>
            <a:pPr marL="0" marR="0" lvl="0" indent="0"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Risiko Berufsunfähigkeit (BU)</a:t>
            </a:r>
          </a:p>
        </p:txBody>
      </p:sp>
      <p:sp>
        <p:nvSpPr>
          <p:cNvPr id="24" name="Rechteck 23">
            <a:extLst>
              <a:ext uri="{FF2B5EF4-FFF2-40B4-BE49-F238E27FC236}">
                <a16:creationId xmlns:a16="http://schemas.microsoft.com/office/drawing/2014/main" id="{65D1903C-B2AF-4CED-ACEB-9AB2633E891D}"/>
              </a:ext>
            </a:extLst>
          </p:cNvPr>
          <p:cNvSpPr/>
          <p:nvPr/>
        </p:nvSpPr>
        <p:spPr>
          <a:xfrm>
            <a:off x="479426" y="4618012"/>
            <a:ext cx="5508624" cy="1188000"/>
          </a:xfrm>
          <a:prstGeom prst="rect">
            <a:avLst/>
          </a:prstGeom>
          <a:solidFill>
            <a:schemeClr val="accent6"/>
          </a:solidFill>
          <a:ln w="25400" cap="flat" cmpd="sng" algn="ctr">
            <a:noFill/>
            <a:prstDash val="solid"/>
          </a:ln>
          <a:effectLst/>
        </p:spPr>
        <p:txBody>
          <a:bodyPr lIns="144000" tIns="144000" rIns="144000" bIns="144000" rtlCol="0" anchor="t"/>
          <a:lstStyle/>
          <a:p>
            <a:pPr marL="180000" marR="0" lvl="0" indent="-180000" defTabSz="1218682" eaLnBrk="1" fontAlgn="base" latinLnBrk="0" hangingPunct="1">
              <a:lnSpc>
                <a:spcPct val="100000"/>
              </a:lnSpc>
              <a:spcBef>
                <a:spcPts val="5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BU-Rente inkl. Überschuss von ca. 1.188 €</a:t>
            </a:r>
            <a:r>
              <a:rPr kumimoji="0" lang="de-DE" altLang="zh-CN" sz="1200" b="0" i="0" u="none" strike="noStrike" kern="0" cap="none" spc="0" normalizeH="0" baseline="30000" noProof="0" dirty="0">
                <a:ln>
                  <a:noFill/>
                </a:ln>
                <a:solidFill>
                  <a:schemeClr val="bg1"/>
                </a:solidFill>
                <a:effectLst/>
                <a:uLnTx/>
                <a:uFillTx/>
                <a:latin typeface="Arial"/>
                <a:ea typeface="宋体" pitchFamily="2" charset="-122"/>
                <a:cs typeface="Arial" pitchFamily="34" charset="0"/>
              </a:rPr>
              <a:t>3</a:t>
            </a: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 mtl.: </a:t>
            </a:r>
            <a:b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b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Sicherheit im Hier und Jetzt </a:t>
            </a:r>
          </a:p>
          <a:p>
            <a:pPr marL="0" marR="0" lvl="0" indent="0" defTabSz="1218682" eaLnBrk="1" fontAlgn="base" latinLnBrk="0" hangingPunct="1">
              <a:lnSpc>
                <a:spcPct val="100000"/>
              </a:lnSpc>
              <a:spcBef>
                <a:spcPts val="500"/>
              </a:spcBef>
              <a:spcAft>
                <a:spcPts val="0"/>
              </a:spcAft>
              <a:buClr>
                <a:srgbClr val="113388"/>
              </a:buClr>
              <a:buSzTx/>
              <a:buFontTx/>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oder</a:t>
            </a:r>
          </a:p>
          <a:p>
            <a:pPr marL="180000" marR="0" lvl="0" indent="-180000" defTabSz="1218682" eaLnBrk="1" fontAlgn="base" latinLnBrk="0" hangingPunct="1">
              <a:lnSpc>
                <a:spcPct val="100000"/>
              </a:lnSpc>
              <a:spcBef>
                <a:spcPts val="5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Altersrente: Altersvorsorge mit hohem Zinseszinseffekt</a:t>
            </a:r>
          </a:p>
        </p:txBody>
      </p:sp>
      <p:sp>
        <p:nvSpPr>
          <p:cNvPr id="25" name="Rechteck 24">
            <a:extLst>
              <a:ext uri="{FF2B5EF4-FFF2-40B4-BE49-F238E27FC236}">
                <a16:creationId xmlns:a16="http://schemas.microsoft.com/office/drawing/2014/main" id="{3FE053CF-AE41-4A33-8A0A-7186DEA6B70C}"/>
              </a:ext>
            </a:extLst>
          </p:cNvPr>
          <p:cNvSpPr/>
          <p:nvPr/>
        </p:nvSpPr>
        <p:spPr>
          <a:xfrm>
            <a:off x="6211867" y="4415117"/>
            <a:ext cx="5500704" cy="360000"/>
          </a:xfrm>
          <a:prstGeom prst="rect">
            <a:avLst/>
          </a:prstGeom>
          <a:solidFill>
            <a:schemeClr val="tx1"/>
          </a:solidFill>
          <a:ln w="19050" cap="flat" cmpd="sng" algn="ctr">
            <a:solidFill>
              <a:schemeClr val="accent4"/>
            </a:solidFill>
            <a:prstDash val="solid"/>
          </a:ln>
          <a:effectLst/>
        </p:spPr>
        <p:txBody>
          <a:bodyPr rtlCol="0" anchor="ctr"/>
          <a:lstStyle/>
          <a:p>
            <a:pPr marL="0" marR="0" lvl="0" indent="0"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Wer 15 Jahre später beginnt, verliert rund die Hälfte!</a:t>
            </a:r>
          </a:p>
        </p:txBody>
      </p:sp>
      <p:sp>
        <p:nvSpPr>
          <p:cNvPr id="26" name="Rechteck 25">
            <a:extLst>
              <a:ext uri="{FF2B5EF4-FFF2-40B4-BE49-F238E27FC236}">
                <a16:creationId xmlns:a16="http://schemas.microsoft.com/office/drawing/2014/main" id="{A835F58B-F772-4B3B-9ECC-B21719244BD2}"/>
              </a:ext>
            </a:extLst>
          </p:cNvPr>
          <p:cNvSpPr/>
          <p:nvPr/>
        </p:nvSpPr>
        <p:spPr>
          <a:xfrm>
            <a:off x="479425" y="4193793"/>
            <a:ext cx="5508624" cy="360000"/>
          </a:xfrm>
          <a:prstGeom prst="rect">
            <a:avLst/>
          </a:prstGeom>
          <a:solidFill>
            <a:schemeClr val="tx1"/>
          </a:solidFill>
          <a:ln w="19050" cap="flat" cmpd="sng" algn="ctr">
            <a:solidFill>
              <a:schemeClr val="accent4"/>
            </a:solidFill>
            <a:prstDash val="solid"/>
          </a:ln>
          <a:effectLst/>
        </p:spPr>
        <p:txBody>
          <a:bodyPr rtlCol="0" anchor="ctr"/>
          <a:lstStyle/>
          <a:p>
            <a:pPr marL="0" marR="0" lvl="0" indent="0"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Renten zum „Nulltarif“</a:t>
            </a:r>
          </a:p>
        </p:txBody>
      </p:sp>
      <p:graphicFrame>
        <p:nvGraphicFramePr>
          <p:cNvPr id="27" name="Group 101">
            <a:extLst>
              <a:ext uri="{FF2B5EF4-FFF2-40B4-BE49-F238E27FC236}">
                <a16:creationId xmlns:a16="http://schemas.microsoft.com/office/drawing/2014/main" id="{83ACF08D-ECC3-4A72-866F-7AC7F99851EF}"/>
              </a:ext>
            </a:extLst>
          </p:cNvPr>
          <p:cNvGraphicFramePr>
            <a:graphicFrameLocks noGrp="1"/>
          </p:cNvGraphicFramePr>
          <p:nvPr>
            <p:extLst>
              <p:ext uri="{D42A27DB-BD31-4B8C-83A1-F6EECF244321}">
                <p14:modId xmlns:p14="http://schemas.microsoft.com/office/powerpoint/2010/main" val="1294823378"/>
              </p:ext>
            </p:extLst>
          </p:nvPr>
        </p:nvGraphicFramePr>
        <p:xfrm>
          <a:off x="6381064" y="4900921"/>
          <a:ext cx="5170636" cy="829198"/>
        </p:xfrm>
        <a:graphic>
          <a:graphicData uri="http://schemas.openxmlformats.org/drawingml/2006/table">
            <a:tbl>
              <a:tblPr/>
              <a:tblGrid>
                <a:gridCol w="1281763">
                  <a:extLst>
                    <a:ext uri="{9D8B030D-6E8A-4147-A177-3AD203B41FA5}">
                      <a16:colId xmlns:a16="http://schemas.microsoft.com/office/drawing/2014/main" val="20000"/>
                    </a:ext>
                  </a:extLst>
                </a:gridCol>
                <a:gridCol w="1784469">
                  <a:extLst>
                    <a:ext uri="{9D8B030D-6E8A-4147-A177-3AD203B41FA5}">
                      <a16:colId xmlns:a16="http://schemas.microsoft.com/office/drawing/2014/main" val="20001"/>
                    </a:ext>
                  </a:extLst>
                </a:gridCol>
                <a:gridCol w="2104404">
                  <a:extLst>
                    <a:ext uri="{9D8B030D-6E8A-4147-A177-3AD203B41FA5}">
                      <a16:colId xmlns:a16="http://schemas.microsoft.com/office/drawing/2014/main" val="20003"/>
                    </a:ext>
                  </a:extLst>
                </a:gridCol>
              </a:tblGrid>
              <a:tr h="26208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Beginn</a:t>
                      </a:r>
                    </a:p>
                  </a:txBody>
                  <a:tcPr marL="90000" marR="90000" marT="46767" marB="4676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Gesamtkapital in €</a:t>
                      </a:r>
                      <a:r>
                        <a:rPr kumimoji="0" lang="de-DE" sz="1200" b="1" i="0" u="none" strike="noStrike" cap="none" normalizeH="0" baseline="30000" dirty="0">
                          <a:ln>
                            <a:noFill/>
                          </a:ln>
                          <a:solidFill>
                            <a:schemeClr val="bg1"/>
                          </a:solidFill>
                          <a:effectLst/>
                          <a:latin typeface="Arial" pitchFamily="34" charset="0"/>
                        </a:rPr>
                        <a:t>4</a:t>
                      </a:r>
                      <a:r>
                        <a:rPr kumimoji="0" lang="de-DE" sz="1200" b="1" i="0" u="none" strike="noStrike" cap="none" normalizeH="0" baseline="0" dirty="0">
                          <a:ln>
                            <a:noFill/>
                          </a:ln>
                          <a:solidFill>
                            <a:schemeClr val="bg1"/>
                          </a:solidFill>
                          <a:effectLst/>
                          <a:latin typeface="Arial" pitchFamily="34" charset="0"/>
                        </a:rPr>
                        <a:t> </a:t>
                      </a:r>
                    </a:p>
                  </a:txBody>
                  <a:tcPr marL="90000" marR="90000" marT="46767" marB="4676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Mtl. Gesamtrente in €</a:t>
                      </a:r>
                      <a:r>
                        <a:rPr kumimoji="0" lang="de-DE" sz="1200" b="1" i="0" u="none" strike="noStrike" cap="none" normalizeH="0" baseline="30000" dirty="0">
                          <a:ln>
                            <a:noFill/>
                          </a:ln>
                          <a:solidFill>
                            <a:schemeClr val="bg1"/>
                          </a:solidFill>
                          <a:effectLst/>
                          <a:latin typeface="Arial" pitchFamily="34" charset="0"/>
                        </a:rPr>
                        <a:t>4</a:t>
                      </a:r>
                    </a:p>
                  </a:txBody>
                  <a:tcPr marL="90000" marR="90000" marT="46767" marB="46767"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168">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mit Alter 18</a:t>
                      </a:r>
                    </a:p>
                  </a:txBody>
                  <a:tcPr marL="90000" marR="90000" marT="36000" marB="4676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 79.923</a:t>
                      </a:r>
                    </a:p>
                  </a:txBody>
                  <a:tcPr marL="89979" marR="89979" marT="46756" marB="46756"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195</a:t>
                      </a:r>
                    </a:p>
                  </a:txBody>
                  <a:tcPr marL="89979" marR="89979" marT="46756" marB="46756"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168">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mit Alter 33</a:t>
                      </a:r>
                    </a:p>
                  </a:txBody>
                  <a:tcPr marL="90000" marR="90000" marT="36000" marB="4676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46.835</a:t>
                      </a:r>
                    </a:p>
                  </a:txBody>
                  <a:tcPr marL="89979" marR="89979" marT="46756" marB="46756"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94</a:t>
                      </a:r>
                    </a:p>
                  </a:txBody>
                  <a:tcPr marL="89979" marR="89979" marT="46756" marB="46756"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 name="Fußzeilenplatzhalter 5">
            <a:extLst>
              <a:ext uri="{FF2B5EF4-FFF2-40B4-BE49-F238E27FC236}">
                <a16:creationId xmlns:a16="http://schemas.microsoft.com/office/drawing/2014/main" id="{F9FD497E-FE13-438C-A13C-C225428B305A}"/>
              </a:ext>
            </a:extLst>
          </p:cNvPr>
          <p:cNvSpPr txBox="1">
            <a:spLocks/>
          </p:cNvSpPr>
          <p:nvPr/>
        </p:nvSpPr>
        <p:spPr>
          <a:xfrm>
            <a:off x="479425" y="5931621"/>
            <a:ext cx="10595720" cy="593003"/>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88882" marR="0" lvl="0" indent="-88882" algn="l" defTabSz="1218438"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Kindergeld: 219 EUR je für 1. und 2. Kind, 225 EUR ab dem 3. Kind und 250 EUR ab dem 4. Kind.</a:t>
            </a:r>
            <a:endParaRPr kumimoji="0" lang="de-DE" altLang="de-DE" sz="800" b="0" i="0" u="none" strike="noStrike" kern="1200" cap="none" spc="0" normalizeH="0" baseline="30000" noProof="0" dirty="0">
              <a:ln>
                <a:noFill/>
              </a:ln>
              <a:solidFill>
                <a:schemeClr val="bg1"/>
              </a:solidFill>
              <a:effectLst/>
              <a:uLnTx/>
              <a:uFillTx/>
              <a:latin typeface="Arial"/>
              <a:ea typeface="+mn-ea"/>
              <a:cs typeface="+mn-cs"/>
            </a:endParaRPr>
          </a:p>
          <a:p>
            <a:pPr marL="88882" marR="0" lvl="0" indent="-88882" algn="l" defTabSz="1218438" rtl="0" eaLnBrk="1" fontAlgn="auto" latinLnBrk="0" hangingPunct="1">
              <a:lnSpc>
                <a:spcPct val="100000"/>
              </a:lnSpc>
              <a:spcBef>
                <a:spcPts val="0"/>
              </a:spcBef>
              <a:spcAft>
                <a:spcPts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	Brutto 800 EUR, </a:t>
            </a:r>
            <a:r>
              <a:rPr kumimoji="0" lang="de-DE" sz="800" b="0" i="0" u="none" strike="noStrike" kern="1200" cap="none" spc="0" normalizeH="0" baseline="0" noProof="0" dirty="0" err="1">
                <a:ln>
                  <a:noFill/>
                </a:ln>
                <a:solidFill>
                  <a:schemeClr val="bg1"/>
                </a:solidFill>
                <a:effectLst/>
                <a:uLnTx/>
                <a:uFillTx/>
                <a:latin typeface="Arial"/>
                <a:ea typeface="+mn-ea"/>
                <a:cs typeface="+mn-cs"/>
              </a:rPr>
              <a:t>StKl</a:t>
            </a:r>
            <a:r>
              <a:rPr kumimoji="0" lang="de-DE" sz="800" b="0" i="0" u="none" strike="noStrike" kern="1200" cap="none" spc="0" normalizeH="0" baseline="0" noProof="0" dirty="0">
                <a:ln>
                  <a:noFill/>
                </a:ln>
                <a:solidFill>
                  <a:schemeClr val="bg1"/>
                </a:solidFill>
                <a:effectLst/>
                <a:uLnTx/>
                <a:uFillTx/>
                <a:latin typeface="Arial"/>
                <a:ea typeface="+mn-ea"/>
                <a:cs typeface="+mn-cs"/>
              </a:rPr>
              <a:t>. I, </a:t>
            </a:r>
            <a:r>
              <a:rPr kumimoji="0" lang="de-DE" sz="800" b="0" i="0" u="none" strike="noStrike" kern="1200" cap="none" spc="0" normalizeH="0" baseline="0" noProof="0" dirty="0" err="1">
                <a:ln>
                  <a:noFill/>
                </a:ln>
                <a:solidFill>
                  <a:schemeClr val="bg1"/>
                </a:solidFill>
                <a:effectLst/>
                <a:uLnTx/>
                <a:uFillTx/>
                <a:latin typeface="Arial"/>
                <a:ea typeface="+mn-ea"/>
                <a:cs typeface="+mn-cs"/>
              </a:rPr>
              <a:t>KiSt</a:t>
            </a:r>
            <a:r>
              <a:rPr kumimoji="0" lang="de-DE" sz="800" b="0" i="0" u="none" strike="noStrike" kern="1200" cap="none" spc="0" normalizeH="0" baseline="0" noProof="0" dirty="0">
                <a:ln>
                  <a:noFill/>
                </a:ln>
                <a:solidFill>
                  <a:schemeClr val="bg1"/>
                </a:solidFill>
                <a:effectLst/>
                <a:uLnTx/>
                <a:uFillTx/>
                <a:latin typeface="Arial"/>
                <a:ea typeface="+mn-ea"/>
                <a:cs typeface="+mn-cs"/>
              </a:rPr>
              <a:t>. 8 %, GKV inkl. Zusatzbeitrag von 1,3 %, kein Pflegezuschlag für kinderlose. Die Berechnungen basieren auf den steuer- und sozialversicherungsrechtlichen Rahmenbedingungen des Jahres </a:t>
            </a:r>
            <a:r>
              <a:rPr lang="de-DE" dirty="0">
                <a:solidFill>
                  <a:schemeClr val="bg1"/>
                </a:solidFill>
                <a:latin typeface="Arial"/>
              </a:rPr>
              <a:t>2022</a:t>
            </a:r>
            <a:r>
              <a:rPr kumimoji="0" lang="de-DE" sz="800" b="0" i="0" u="none" strike="noStrike" kern="1200" cap="none" spc="0" normalizeH="0" baseline="0" noProof="0" dirty="0">
                <a:ln>
                  <a:noFill/>
                </a:ln>
                <a:solidFill>
                  <a:schemeClr val="bg1"/>
                </a:solidFill>
                <a:effectLst/>
                <a:uLnTx/>
                <a:uFillTx/>
                <a:latin typeface="Arial"/>
                <a:ea typeface="+mn-ea"/>
                <a:cs typeface="+mn-cs"/>
              </a:rPr>
              <a:t>.  </a:t>
            </a:r>
          </a:p>
          <a:p>
            <a:pPr marL="88882" marR="0" lvl="0" indent="-88882" algn="l" defTabSz="1218438"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30000" noProof="0" dirty="0">
                <a:ln>
                  <a:noFill/>
                </a:ln>
                <a:solidFill>
                  <a:schemeClr val="bg1"/>
                </a:solidFill>
                <a:effectLst/>
                <a:uLnTx/>
                <a:uFillTx/>
                <a:latin typeface="Arial"/>
                <a:ea typeface="+mn-ea"/>
                <a:cs typeface="+mn-cs"/>
              </a:rPr>
              <a:t>3</a:t>
            </a:r>
            <a:r>
              <a:rPr kumimoji="0" lang="de-DE" sz="800" b="1" i="0" u="none" strike="noStrike" kern="1200" cap="none" spc="0" normalizeH="0" baseline="0" noProof="0" dirty="0">
                <a:ln>
                  <a:noFill/>
                </a:ln>
                <a:solidFill>
                  <a:schemeClr val="bg1"/>
                </a:solidFill>
                <a:effectLst/>
                <a:uLnTx/>
                <a:uFillTx/>
                <a:latin typeface="Arial"/>
                <a:ea typeface="+mn-ea"/>
                <a:cs typeface="+mn-cs"/>
              </a:rPr>
              <a:t>Tarif:</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SBV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StTBUU</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(U), BG: B4, NR, Eintrittsalter 18, Endalter 67,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Beg</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01.2022, ZW mtl., </a:t>
            </a:r>
            <a:r>
              <a:rPr kumimoji="0" lang="de-DE" sz="800" b="0" i="0" u="none" strike="noStrike" kern="1200" cap="none" spc="0" normalizeH="0" baseline="0" noProof="0" dirty="0" err="1">
                <a:ln>
                  <a:noFill/>
                </a:ln>
                <a:solidFill>
                  <a:schemeClr val="bg1"/>
                </a:solidFill>
                <a:effectLst/>
                <a:uLnTx/>
                <a:uFillTx/>
                <a:latin typeface="Arial"/>
                <a:ea typeface="Arial Unicode MS" pitchFamily="34" charset="-128"/>
                <a:cs typeface="Arial" pitchFamily="34" charset="0"/>
              </a:rPr>
              <a:t>boLZ</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Überschussverwendung: Überschussrente</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 monatlicher Beitrag 50 EUR</a:t>
            </a:r>
            <a:r>
              <a:rPr kumimoji="0" lang="de-DE" sz="800" b="0" i="0" u="none" strike="noStrike" kern="1200" cap="none" spc="0" normalizeH="0" baseline="0" noProof="0" dirty="0">
                <a:ln>
                  <a:noFill/>
                </a:ln>
                <a:solidFill>
                  <a:schemeClr val="bg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30000" noProof="0" dirty="0">
                <a:ln>
                  <a:noFill/>
                </a:ln>
                <a:solidFill>
                  <a:schemeClr val="bg1"/>
                </a:solidFill>
                <a:effectLst/>
                <a:uLnTx/>
                <a:uFillTx/>
                <a:latin typeface="Arial"/>
                <a:ea typeface="+mn-ea"/>
                <a:cs typeface="+mn-cs"/>
              </a:rPr>
              <a:t>4</a:t>
            </a:r>
            <a:r>
              <a:rPr kumimoji="0" lang="de-DE" sz="800" b="1" i="0" u="none" strike="noStrike" kern="1200" cap="none" spc="0" normalizeH="0" baseline="0" noProof="0" dirty="0">
                <a:ln>
                  <a:noFill/>
                </a:ln>
                <a:solidFill>
                  <a:schemeClr val="bg1"/>
                </a:solidFill>
                <a:effectLst/>
                <a:uLnTx/>
                <a:uFillTx/>
                <a:latin typeface="Arial"/>
                <a:ea typeface="+mn-ea"/>
                <a:cs typeface="+mn-cs"/>
              </a:rPr>
              <a:t>Tarif:</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StRFKU1.GD.TB(U), BG: B4, NR, Eintrittsalter 18 bzw. 33, Endalter 67, </a:t>
            </a:r>
            <a:r>
              <a:rPr kumimoji="0" lang="de-DE" sz="800" b="0" i="0" u="none" strike="noStrike" kern="1200" cap="none" spc="0" normalizeH="0" baseline="0" noProof="0" dirty="0" err="1">
                <a:ln>
                  <a:noFill/>
                </a:ln>
                <a:solidFill>
                  <a:schemeClr val="bg1"/>
                </a:solidFill>
                <a:effectLst/>
                <a:uLnTx/>
                <a:uFillTx/>
                <a:latin typeface="Arial"/>
                <a:ea typeface="+mn-ea"/>
                <a:cs typeface="+mn-cs"/>
              </a:rPr>
              <a:t>Beg</a:t>
            </a:r>
            <a:r>
              <a:rPr kumimoji="0" lang="de-DE" sz="800" b="0" i="0" u="none" strike="noStrike" kern="1200" cap="none" spc="0" normalizeH="0" baseline="0" noProof="0" dirty="0">
                <a:ln>
                  <a:noFill/>
                </a:ln>
                <a:solidFill>
                  <a:schemeClr val="bg1"/>
                </a:solidFill>
                <a:effectLst/>
                <a:uLnTx/>
                <a:uFillTx/>
                <a:latin typeface="Arial"/>
                <a:ea typeface="+mn-ea"/>
                <a:cs typeface="+mn-cs"/>
              </a:rPr>
              <a:t>. 01.2022 bzw. 01.2037, ZW mtl., TFL: 20 Jahre, </a:t>
            </a:r>
            <a:r>
              <a:rPr kumimoji="0" lang="de-DE" sz="800" b="0" i="0" u="none" strike="noStrike" kern="1200" cap="none" spc="0" normalizeH="0" baseline="0" noProof="0" dirty="0" err="1">
                <a:ln>
                  <a:noFill/>
                </a:ln>
                <a:solidFill>
                  <a:schemeClr val="bg1"/>
                </a:solidFill>
                <a:effectLst/>
                <a:uLnTx/>
                <a:uFillTx/>
                <a:latin typeface="Arial"/>
                <a:ea typeface="+mn-ea"/>
                <a:cs typeface="+mn-cs"/>
              </a:rPr>
              <a:t>boLZ</a:t>
            </a:r>
            <a:r>
              <a:rPr kumimoji="0" lang="de-DE" sz="800" b="0" i="0" u="none" strike="noStrike" kern="1200" cap="none" spc="0" normalizeH="0" baseline="0" noProof="0" dirty="0">
                <a:ln>
                  <a:noFill/>
                </a:ln>
                <a:solidFill>
                  <a:schemeClr val="bg1"/>
                </a:solidFill>
                <a:effectLst/>
                <a:uLnTx/>
                <a:uFillTx/>
                <a:latin typeface="Arial"/>
                <a:ea typeface="+mn-ea"/>
                <a:cs typeface="+mn-cs"/>
              </a:rPr>
              <a:t>, Garantieniveau 80 %, ohne Zuwachs, Überschussverwendung Anwartschaft: Anlage im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Sondervermögen (angenommene Wertentwicklung 4,5 %), im Rentenbezug: Zusatzrente </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pitchFamily="34" charset="0"/>
              </a:rPr>
              <a:t>– monatlicher Beitrag 50 EUR</a:t>
            </a:r>
            <a:endParaRPr kumimoji="0" lang="de-DE" sz="800" b="0"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3561033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B819B-BBB1-43A0-BC29-97044E56175A}"/>
              </a:ext>
            </a:extLst>
          </p:cNvPr>
          <p:cNvSpPr>
            <a:spLocks noGrp="1"/>
          </p:cNvSpPr>
          <p:nvPr>
            <p:ph type="title"/>
          </p:nvPr>
        </p:nvSpPr>
        <p:spPr/>
        <p:txBody>
          <a:bodyPr/>
          <a:lstStyle/>
          <a:p>
            <a:r>
              <a:rPr lang="de-DE" dirty="0"/>
              <a:t>Berufseinsteiger – Absicherung der Arbeitskraft hat hohe Priorität</a:t>
            </a:r>
            <a:br>
              <a:rPr lang="de-DE" dirty="0"/>
            </a:br>
            <a:endParaRPr lang="en-GB" dirty="0"/>
          </a:p>
        </p:txBody>
      </p:sp>
      <p:sp>
        <p:nvSpPr>
          <p:cNvPr id="3" name="Foliennummernplatzhalter 2">
            <a:extLst>
              <a:ext uri="{FF2B5EF4-FFF2-40B4-BE49-F238E27FC236}">
                <a16:creationId xmlns:a16="http://schemas.microsoft.com/office/drawing/2014/main" id="{FC1F3D71-6444-4A84-9424-54EFD47BBBFD}"/>
              </a:ext>
            </a:extLst>
          </p:cNvPr>
          <p:cNvSpPr>
            <a:spLocks noGrp="1"/>
          </p:cNvSpPr>
          <p:nvPr>
            <p:ph type="sldNum" sz="quarter" idx="11"/>
          </p:nvPr>
        </p:nvSpPr>
        <p:spPr/>
        <p:txBody>
          <a:bodyPr/>
          <a:lstStyle/>
          <a:p>
            <a:fld id="{56C449F3-BD9D-48DC-BFF1-0F66671DA7C6}" type="slidenum">
              <a:rPr lang="de-DE" smtClean="0"/>
              <a:pPr/>
              <a:t>54</a:t>
            </a:fld>
            <a:endParaRPr lang="de-DE" dirty="0"/>
          </a:p>
        </p:txBody>
      </p:sp>
      <p:sp>
        <p:nvSpPr>
          <p:cNvPr id="4" name="Textplatzhalter 3">
            <a:extLst>
              <a:ext uri="{FF2B5EF4-FFF2-40B4-BE49-F238E27FC236}">
                <a16:creationId xmlns:a16="http://schemas.microsoft.com/office/drawing/2014/main" id="{005E5C96-7BEB-4BF2-9263-E68F12855782}"/>
              </a:ext>
            </a:extLst>
          </p:cNvPr>
          <p:cNvSpPr>
            <a:spLocks noGrp="1"/>
          </p:cNvSpPr>
          <p:nvPr>
            <p:ph type="body" sz="quarter" idx="12"/>
          </p:nvPr>
        </p:nvSpPr>
        <p:spPr/>
        <p:txBody>
          <a:bodyPr/>
          <a:lstStyle/>
          <a:p>
            <a:r>
              <a:rPr lang="de-DE" dirty="0"/>
              <a:t>Betriebliche Altersversorgung | Lösungen für spezielle Zielgruppen</a:t>
            </a:r>
          </a:p>
          <a:p>
            <a:endParaRPr lang="en-GB" dirty="0"/>
          </a:p>
        </p:txBody>
      </p:sp>
      <p:sp>
        <p:nvSpPr>
          <p:cNvPr id="13" name="AutoShape 7">
            <a:extLst>
              <a:ext uri="{FF2B5EF4-FFF2-40B4-BE49-F238E27FC236}">
                <a16:creationId xmlns:a16="http://schemas.microsoft.com/office/drawing/2014/main" id="{18109E7B-A07C-4880-AEE4-BE2E344121D8}"/>
              </a:ext>
            </a:extLst>
          </p:cNvPr>
          <p:cNvSpPr>
            <a:spLocks noChangeArrowheads="1"/>
          </p:cNvSpPr>
          <p:nvPr/>
        </p:nvSpPr>
        <p:spPr bwMode="gray">
          <a:xfrm>
            <a:off x="479425" y="2547969"/>
            <a:ext cx="5500899" cy="3103734"/>
          </a:xfrm>
          <a:prstGeom prst="roundRect">
            <a:avLst>
              <a:gd name="adj" fmla="val 0"/>
            </a:avLst>
          </a:prstGeom>
          <a:solidFill>
            <a:schemeClr val="accent6"/>
          </a:solidFill>
          <a:ln w="9525" algn="ctr">
            <a:noFill/>
            <a:round/>
            <a:headEnd/>
            <a:tailEnd/>
          </a:ln>
        </p:spPr>
        <p:txBody>
          <a:bodyPr lIns="108000" tIns="108000" rIns="108000" bIns="108000"/>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69875" marR="0" lvl="0" indent="-269875" defTabSz="1218682" eaLnBrk="0" fontAlgn="auto" latinLnBrk="0" hangingPunct="0">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Gesetzliche Absicherung:</a:t>
            </a:r>
          </a:p>
          <a:p>
            <a:pPr marL="285750" marR="0" lvl="0" indent="-285750" defTabSz="1218682" eaLnBrk="0" fontAlgn="auto" latinLnBrk="0" hangingPunct="0">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5 Jahre Wartefrist – i. d. R. nur eingeschränkter Schutz für Berufsanfänger!</a:t>
            </a:r>
          </a:p>
          <a:p>
            <a:pPr marL="285750" marR="0" lvl="0" indent="-285750" defTabSz="1218682" eaLnBrk="0" fontAlgn="auto" latinLnBrk="0" hangingPunct="0">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Erwerbsminderungsrente (EMR) bietet langfristig nur geringe Absicherung.</a:t>
            </a:r>
          </a:p>
        </p:txBody>
      </p:sp>
      <p:sp>
        <p:nvSpPr>
          <p:cNvPr id="14" name="AutoShape 18">
            <a:extLst>
              <a:ext uri="{FF2B5EF4-FFF2-40B4-BE49-F238E27FC236}">
                <a16:creationId xmlns:a16="http://schemas.microsoft.com/office/drawing/2014/main" id="{D5029520-0FB6-4402-AFD9-A8BC7E985463}"/>
              </a:ext>
            </a:extLst>
          </p:cNvPr>
          <p:cNvSpPr>
            <a:spLocks noChangeArrowheads="1"/>
          </p:cNvSpPr>
          <p:nvPr/>
        </p:nvSpPr>
        <p:spPr bwMode="gray">
          <a:xfrm>
            <a:off x="479425" y="2060575"/>
            <a:ext cx="5487678" cy="415036"/>
          </a:xfrm>
          <a:prstGeom prst="roundRect">
            <a:avLst>
              <a:gd name="adj" fmla="val 0"/>
            </a:avLst>
          </a:prstGeom>
          <a:solidFill>
            <a:schemeClr val="tx1"/>
          </a:solidFill>
          <a:ln w="19050" algn="ctr">
            <a:solidFill>
              <a:schemeClr val="accent4"/>
            </a:solidFill>
            <a:round/>
            <a:headEnd/>
            <a:tailEnd/>
          </a:ln>
        </p:spPr>
        <p:txBody>
          <a:bodyPr lIns="90009" tIns="46805" rIns="90009" bIns="46805" anchor="ctr"/>
          <a:lstStyle/>
          <a:p>
            <a:pPr marL="0" marR="0" lvl="0" indent="0" defTabSz="1218682" eaLnBrk="1" fontAlgn="auto" latinLnBrk="0" hangingPunct="1">
              <a:lnSpc>
                <a:spcPct val="100000"/>
              </a:lnSpc>
              <a:spcBef>
                <a:spcPts val="0"/>
              </a:spcBef>
              <a:spcAft>
                <a:spcPts val="0"/>
              </a:spcAft>
              <a:buClr>
                <a:srgbClr val="113388"/>
              </a:buClr>
              <a:buSzTx/>
              <a:buFontTx/>
              <a:buNone/>
              <a:tabLst/>
              <a:defRPr/>
            </a:pPr>
            <a:r>
              <a:rPr kumimoji="0" lang="de-DE" altLang="zh-CN" sz="1400" b="1" i="0" u="none" strike="noStrike" kern="0" cap="none" spc="0" normalizeH="0" baseline="0" noProof="0" dirty="0">
                <a:ln>
                  <a:noFill/>
                </a:ln>
                <a:solidFill>
                  <a:schemeClr val="bg1"/>
                </a:solidFill>
                <a:effectLst/>
                <a:uLnTx/>
                <a:uFillTx/>
                <a:ea typeface="宋体" pitchFamily="2" charset="-122"/>
              </a:rPr>
              <a:t>Erhöhtes finanzielles Risiko</a:t>
            </a:r>
          </a:p>
        </p:txBody>
      </p:sp>
      <p:sp>
        <p:nvSpPr>
          <p:cNvPr id="15" name="AutoShape 7">
            <a:extLst>
              <a:ext uri="{FF2B5EF4-FFF2-40B4-BE49-F238E27FC236}">
                <a16:creationId xmlns:a16="http://schemas.microsoft.com/office/drawing/2014/main" id="{CA754B72-D58B-4750-A2BA-6E35D64E1152}"/>
              </a:ext>
            </a:extLst>
          </p:cNvPr>
          <p:cNvSpPr>
            <a:spLocks noChangeArrowheads="1"/>
          </p:cNvSpPr>
          <p:nvPr/>
        </p:nvSpPr>
        <p:spPr bwMode="gray">
          <a:xfrm>
            <a:off x="6203950" y="2547970"/>
            <a:ext cx="5500899" cy="2277369"/>
          </a:xfrm>
          <a:prstGeom prst="roundRect">
            <a:avLst>
              <a:gd name="adj" fmla="val 0"/>
            </a:avLst>
          </a:prstGeom>
          <a:solidFill>
            <a:schemeClr val="accent6"/>
          </a:solidFill>
          <a:ln w="9525" algn="ctr">
            <a:noFill/>
            <a:round/>
            <a:headEnd/>
            <a:tailEnd/>
          </a:ln>
        </p:spPr>
        <p:txBody>
          <a:bodyPr lIns="108000" tIns="108000" rIns="108000" bIns="108000"/>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85779" marR="0" lvl="0" indent="-285779" defTabSz="1218682" eaLnBrk="0" fontAlgn="auto" latinLnBrk="0" hangingPunct="0">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Versichert dieser AN monatlich 1.871 EUR</a:t>
            </a:r>
            <a:r>
              <a:rPr kumimoji="0" lang="de-DE" altLang="de-DE" sz="1200" b="0" i="0" u="none" strike="noStrike" kern="0" cap="none" spc="0" normalizeH="0" baseline="30000" noProof="0" dirty="0">
                <a:ln>
                  <a:noFill/>
                </a:ln>
                <a:solidFill>
                  <a:schemeClr val="bg1"/>
                </a:solidFill>
                <a:effectLst/>
                <a:uLnTx/>
                <a:uFillTx/>
                <a:latin typeface="Arial" pitchFamily="34" charset="0"/>
              </a:rPr>
              <a:t>3</a:t>
            </a:r>
            <a:r>
              <a:rPr kumimoji="0" lang="de-DE" altLang="de-DE" sz="1200" b="0" i="0" u="none" strike="noStrike" kern="0" cap="none" spc="0" normalizeH="0" baseline="0" noProof="0" dirty="0">
                <a:ln>
                  <a:noFill/>
                </a:ln>
                <a:solidFill>
                  <a:schemeClr val="bg1"/>
                </a:solidFill>
                <a:effectLst/>
                <a:uLnTx/>
                <a:uFillTx/>
                <a:latin typeface="Arial" pitchFamily="34" charset="0"/>
              </a:rPr>
              <a:t> BU-Rente, so bekommt er </a:t>
            </a:r>
            <a:br>
              <a:rPr kumimoji="0" lang="de-DE" altLang="de-DE" sz="1200" b="0" i="0" u="none" strike="noStrike" kern="0" cap="none" spc="0" normalizeH="0" baseline="0" noProof="0" dirty="0">
                <a:ln>
                  <a:noFill/>
                </a:ln>
                <a:solidFill>
                  <a:schemeClr val="bg1"/>
                </a:solidFill>
                <a:effectLst/>
                <a:uLnTx/>
                <a:uFillTx/>
                <a:latin typeface="Arial" pitchFamily="34" charset="0"/>
              </a:rPr>
            </a:br>
            <a:r>
              <a:rPr kumimoji="0" lang="de-DE" altLang="de-DE" sz="1200" b="0" i="0" u="none" strike="noStrike" kern="0" cap="none" spc="0" normalizeH="0" baseline="0" noProof="0" dirty="0">
                <a:ln>
                  <a:noFill/>
                </a:ln>
                <a:solidFill>
                  <a:schemeClr val="bg1"/>
                </a:solidFill>
                <a:effectLst/>
                <a:uLnTx/>
                <a:uFillTx/>
                <a:latin typeface="Arial" pitchFamily="34" charset="0"/>
              </a:rPr>
              <a:t>im Falle einer sofortigen BU netto 1.112 EUR BU-Rente gezahlt.</a:t>
            </a:r>
          </a:p>
        </p:txBody>
      </p:sp>
      <p:sp>
        <p:nvSpPr>
          <p:cNvPr id="16" name="AutoShape 18">
            <a:extLst>
              <a:ext uri="{FF2B5EF4-FFF2-40B4-BE49-F238E27FC236}">
                <a16:creationId xmlns:a16="http://schemas.microsoft.com/office/drawing/2014/main" id="{69F425DB-DCAF-4527-85AC-A2C146AF1A1D}"/>
              </a:ext>
            </a:extLst>
          </p:cNvPr>
          <p:cNvSpPr>
            <a:spLocks noChangeArrowheads="1"/>
          </p:cNvSpPr>
          <p:nvPr/>
        </p:nvSpPr>
        <p:spPr bwMode="gray">
          <a:xfrm>
            <a:off x="6203951" y="2060575"/>
            <a:ext cx="5500899" cy="415036"/>
          </a:xfrm>
          <a:prstGeom prst="roundRect">
            <a:avLst>
              <a:gd name="adj" fmla="val 0"/>
            </a:avLst>
          </a:prstGeom>
          <a:solidFill>
            <a:schemeClr val="tx1"/>
          </a:solidFill>
          <a:ln w="19050" algn="ctr">
            <a:solidFill>
              <a:schemeClr val="accent4"/>
            </a:solidFill>
            <a:round/>
            <a:headEnd/>
            <a:tailEnd/>
          </a:ln>
        </p:spPr>
        <p:txBody>
          <a:bodyPr lIns="90009" tIns="46805" rIns="90009" bIns="46805" anchor="ctr"/>
          <a:lstStyle/>
          <a:p>
            <a:pPr marL="0" marR="0" lvl="0" indent="0" defTabSz="1218682" eaLnBrk="1" fontAlgn="auto" latinLnBrk="0" hangingPunct="1">
              <a:lnSpc>
                <a:spcPct val="100000"/>
              </a:lnSpc>
              <a:spcBef>
                <a:spcPts val="0"/>
              </a:spcBef>
              <a:spcAft>
                <a:spcPts val="0"/>
              </a:spcAft>
              <a:buClr>
                <a:srgbClr val="113388"/>
              </a:buClr>
              <a:buSzTx/>
              <a:buFontTx/>
              <a:buNone/>
              <a:tabLst/>
              <a:defRPr/>
            </a:pPr>
            <a:r>
              <a:rPr kumimoji="0" lang="de-DE" altLang="de-DE" sz="1400" b="1" i="0" u="none" strike="noStrike" kern="0" cap="none" spc="0" normalizeH="0" baseline="0" noProof="0" dirty="0">
                <a:ln>
                  <a:noFill/>
                </a:ln>
                <a:solidFill>
                  <a:schemeClr val="bg1"/>
                </a:solidFill>
                <a:effectLst/>
                <a:uLnTx/>
                <a:uFillTx/>
                <a:ea typeface="宋体" pitchFamily="2" charset="-122"/>
              </a:rPr>
              <a:t>BU-Rente mit Blick in die Zukunft</a:t>
            </a:r>
          </a:p>
        </p:txBody>
      </p:sp>
      <p:graphicFrame>
        <p:nvGraphicFramePr>
          <p:cNvPr id="17" name="Group 131">
            <a:extLst>
              <a:ext uri="{FF2B5EF4-FFF2-40B4-BE49-F238E27FC236}">
                <a16:creationId xmlns:a16="http://schemas.microsoft.com/office/drawing/2014/main" id="{AFCB17D6-C50C-4C70-B142-4B0830DDE672}"/>
              </a:ext>
            </a:extLst>
          </p:cNvPr>
          <p:cNvGraphicFramePr>
            <a:graphicFrameLocks noGrp="1"/>
          </p:cNvGraphicFramePr>
          <p:nvPr>
            <p:extLst>
              <p:ext uri="{D42A27DB-BD31-4B8C-83A1-F6EECF244321}">
                <p14:modId xmlns:p14="http://schemas.microsoft.com/office/powerpoint/2010/main" val="3976966307"/>
              </p:ext>
            </p:extLst>
          </p:nvPr>
        </p:nvGraphicFramePr>
        <p:xfrm>
          <a:off x="569110" y="4161034"/>
          <a:ext cx="5271700" cy="1059108"/>
        </p:xfrm>
        <a:graphic>
          <a:graphicData uri="http://schemas.openxmlformats.org/drawingml/2006/table">
            <a:tbl>
              <a:tblPr/>
              <a:tblGrid>
                <a:gridCol w="3596745">
                  <a:extLst>
                    <a:ext uri="{9D8B030D-6E8A-4147-A177-3AD203B41FA5}">
                      <a16:colId xmlns:a16="http://schemas.microsoft.com/office/drawing/2014/main" val="20000"/>
                    </a:ext>
                  </a:extLst>
                </a:gridCol>
                <a:gridCol w="1674955">
                  <a:extLst>
                    <a:ext uri="{9D8B030D-6E8A-4147-A177-3AD203B41FA5}">
                      <a16:colId xmlns:a16="http://schemas.microsoft.com/office/drawing/2014/main" val="20001"/>
                    </a:ext>
                  </a:extLst>
                </a:gridCol>
              </a:tblGrid>
              <a:tr h="752510">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Bruttoeinkommen</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Nettoeinkommen ca.</a:t>
                      </a:r>
                      <a:r>
                        <a:rPr kumimoji="0" lang="de-DE" sz="1200" b="0" i="0" u="none" strike="noStrike" cap="none" normalizeH="0" baseline="30000" dirty="0">
                          <a:ln>
                            <a:noFill/>
                          </a:ln>
                          <a:solidFill>
                            <a:schemeClr val="bg1"/>
                          </a:solidFill>
                          <a:effectLst/>
                          <a:latin typeface="Arial" pitchFamily="34" charset="0"/>
                        </a:rPr>
                        <a:t>1</a:t>
                      </a:r>
                      <a:endParaRPr kumimoji="0" lang="de-DE" sz="1200" b="0" i="0" u="none" strike="noStrike" cap="none" normalizeH="0" baseline="0" dirty="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Volle Erwerbsminderungsrente</a:t>
                      </a:r>
                      <a:r>
                        <a:rPr kumimoji="0" lang="de-DE" sz="1200" b="0" i="0" u="none" strike="noStrike" cap="none" normalizeH="0" baseline="30000" dirty="0">
                          <a:ln>
                            <a:noFill/>
                          </a:ln>
                          <a:solidFill>
                            <a:schemeClr val="bg1"/>
                          </a:solidFill>
                          <a:effectLst/>
                          <a:latin typeface="Arial" pitchFamily="34" charset="0"/>
                        </a:rPr>
                        <a:t>2</a:t>
                      </a:r>
                      <a:r>
                        <a:rPr kumimoji="0" lang="de-DE" sz="1200" b="0" i="0" u="none" strike="noStrike" cap="none" normalizeH="0" baseline="0" dirty="0">
                          <a:ln>
                            <a:noFill/>
                          </a:ln>
                          <a:solidFill>
                            <a:schemeClr val="bg1"/>
                          </a:solidFill>
                          <a:effectLst/>
                          <a:latin typeface="Arial" pitchFamily="34" charset="0"/>
                        </a:rPr>
                        <a:t> (netto) ca.</a:t>
                      </a:r>
                    </a:p>
                  </a:txBody>
                  <a:tcPr marL="90016" marR="90016" marT="46846" marB="46846" horzOverflow="overflow">
                    <a:lnL>
                      <a:noFill/>
                    </a:lnL>
                    <a:lnR w="28575"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3.500 EUR</a:t>
                      </a:r>
                    </a:p>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2.239 EUR</a:t>
                      </a:r>
                    </a:p>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1.127 EUR</a:t>
                      </a:r>
                    </a:p>
                  </a:txBody>
                  <a:tcPr marL="90016" marR="90016" marT="46846" marB="46846" horzOverflow="overflow">
                    <a:lnL w="28575" cap="flat" cmpd="sng" algn="ctr">
                      <a:no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598">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Deckungslücke</a:t>
                      </a:r>
                      <a:endParaRPr kumimoji="0" lang="de-DE" sz="1200" b="1" i="0" u="none" strike="sngStrike" cap="none" normalizeH="0" baseline="0" dirty="0">
                        <a:ln>
                          <a:noFill/>
                        </a:ln>
                        <a:solidFill>
                          <a:schemeClr val="bg1"/>
                        </a:solidFill>
                        <a:effectLst/>
                        <a:latin typeface="Arial" pitchFamily="34" charset="0"/>
                      </a:endParaRPr>
                    </a:p>
                  </a:txBody>
                  <a:tcPr marL="90016" marR="90016" marT="46846" marB="46846" horzOverflow="overflow">
                    <a:lnL>
                      <a:noFill/>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1" i="0" u="none" strike="noStrike" cap="none" normalizeH="0" baseline="0" dirty="0">
                          <a:ln>
                            <a:noFill/>
                          </a:ln>
                          <a:solidFill>
                            <a:schemeClr val="bg1"/>
                          </a:solidFill>
                          <a:effectLst/>
                          <a:latin typeface="Arial" pitchFamily="34" charset="0"/>
                        </a:rPr>
                        <a:t>ca. 1.112 EUR</a:t>
                      </a:r>
                    </a:p>
                  </a:txBody>
                  <a:tcPr marL="90016" marR="90016" marT="46846" marB="46846" horzOverflow="overflow">
                    <a:lnL w="28575"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8" name="Group 101">
            <a:extLst>
              <a:ext uri="{FF2B5EF4-FFF2-40B4-BE49-F238E27FC236}">
                <a16:creationId xmlns:a16="http://schemas.microsoft.com/office/drawing/2014/main" id="{D7D5BB9C-C8B5-487F-97CE-1BFC0408C4DE}"/>
              </a:ext>
            </a:extLst>
          </p:cNvPr>
          <p:cNvGraphicFramePr>
            <a:graphicFrameLocks noGrp="1"/>
          </p:cNvGraphicFramePr>
          <p:nvPr>
            <p:extLst>
              <p:ext uri="{D42A27DB-BD31-4B8C-83A1-F6EECF244321}">
                <p14:modId xmlns:p14="http://schemas.microsoft.com/office/powerpoint/2010/main" val="1888505479"/>
              </p:ext>
            </p:extLst>
          </p:nvPr>
        </p:nvGraphicFramePr>
        <p:xfrm>
          <a:off x="6322830" y="3587144"/>
          <a:ext cx="5263138" cy="954623"/>
        </p:xfrm>
        <a:graphic>
          <a:graphicData uri="http://schemas.openxmlformats.org/drawingml/2006/table">
            <a:tbl>
              <a:tblPr/>
              <a:tblGrid>
                <a:gridCol w="1105529">
                  <a:extLst>
                    <a:ext uri="{9D8B030D-6E8A-4147-A177-3AD203B41FA5}">
                      <a16:colId xmlns:a16="http://schemas.microsoft.com/office/drawing/2014/main" val="20000"/>
                    </a:ext>
                  </a:extLst>
                </a:gridCol>
                <a:gridCol w="2235081">
                  <a:extLst>
                    <a:ext uri="{9D8B030D-6E8A-4147-A177-3AD203B41FA5}">
                      <a16:colId xmlns:a16="http://schemas.microsoft.com/office/drawing/2014/main" val="20001"/>
                    </a:ext>
                  </a:extLst>
                </a:gridCol>
                <a:gridCol w="1922528">
                  <a:extLst>
                    <a:ext uri="{9D8B030D-6E8A-4147-A177-3AD203B41FA5}">
                      <a16:colId xmlns:a16="http://schemas.microsoft.com/office/drawing/2014/main" val="20002"/>
                    </a:ext>
                  </a:extLst>
                </a:gridCol>
              </a:tblGrid>
              <a:tr h="30727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Beginn</a:t>
                      </a:r>
                    </a:p>
                  </a:txBody>
                  <a:tcPr marL="90016" marR="90016" marT="46778" marB="46778" horzOverflow="overflow">
                    <a:lnL>
                      <a:noFill/>
                    </a:lnL>
                    <a:lnR w="28575"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Monatlicher Bruttobeitrag</a:t>
                      </a:r>
                      <a:r>
                        <a:rPr kumimoji="0" lang="de-DE" sz="1200" b="0" i="0" u="none" strike="noStrike" cap="none" normalizeH="0" baseline="30000" dirty="0">
                          <a:ln>
                            <a:noFill/>
                          </a:ln>
                          <a:solidFill>
                            <a:schemeClr val="bg1"/>
                          </a:solidFill>
                          <a:effectLst/>
                          <a:latin typeface="Arial" pitchFamily="34" charset="0"/>
                        </a:rPr>
                        <a:t>4</a:t>
                      </a:r>
                      <a:endParaRPr kumimoji="0" lang="de-DE" sz="1200" b="0" i="0" u="none" strike="noStrike" cap="none" normalizeH="0" baseline="0" dirty="0">
                        <a:ln>
                          <a:noFill/>
                        </a:ln>
                        <a:solidFill>
                          <a:schemeClr val="bg1"/>
                        </a:solidFill>
                        <a:effectLst/>
                        <a:latin typeface="Arial" pitchFamily="34" charset="0"/>
                      </a:endParaRPr>
                    </a:p>
                  </a:txBody>
                  <a:tcPr marL="90016" marR="90016" marT="46778" marB="4677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Monatlicher Nettobeitrag</a:t>
                      </a:r>
                      <a:r>
                        <a:rPr kumimoji="0" lang="de-DE" sz="1200" b="0" i="0" u="none" strike="noStrike" cap="none" normalizeH="0" baseline="30000" dirty="0">
                          <a:ln>
                            <a:noFill/>
                          </a:ln>
                          <a:solidFill>
                            <a:schemeClr val="bg1"/>
                          </a:solidFill>
                          <a:effectLst/>
                          <a:latin typeface="Arial" pitchFamily="34" charset="0"/>
                        </a:rPr>
                        <a:t>1</a:t>
                      </a:r>
                    </a:p>
                  </a:txBody>
                  <a:tcPr marL="90016" marR="90016" marT="46778" marB="46778" horzOverflow="overflow">
                    <a:lnL w="28575" cap="flat" cmpd="sng" algn="ctr">
                      <a:no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672">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mit Alter 27</a:t>
                      </a:r>
                    </a:p>
                  </a:txBody>
                  <a:tcPr marL="90016" marR="90016" marT="46778" marB="46778" anchor="ctr" horzOverflow="overflow">
                    <a:lnL>
                      <a:noFill/>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kern="1200" cap="none" normalizeH="0" baseline="0" dirty="0">
                          <a:ln>
                            <a:noFill/>
                          </a:ln>
                          <a:solidFill>
                            <a:schemeClr val="bg1"/>
                          </a:solidFill>
                          <a:effectLst/>
                          <a:latin typeface="Arial" pitchFamily="34" charset="0"/>
                          <a:ea typeface="+mn-ea"/>
                          <a:cs typeface="+mn-cs"/>
                        </a:rPr>
                        <a:t>ca. 90 EUR</a:t>
                      </a:r>
                    </a:p>
                  </a:txBody>
                  <a:tcPr marL="90016" marR="90016" marT="46778" marB="4677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200" b="0" i="0" u="none" strike="noStrike" cap="none" normalizeH="0" baseline="0" dirty="0">
                          <a:ln>
                            <a:noFill/>
                          </a:ln>
                          <a:solidFill>
                            <a:schemeClr val="bg1"/>
                          </a:solidFill>
                          <a:effectLst/>
                          <a:latin typeface="Arial" pitchFamily="34" charset="0"/>
                        </a:rPr>
                        <a:t>ca. 40 EUR</a:t>
                      </a:r>
                    </a:p>
                  </a:txBody>
                  <a:tcPr marL="90016" marR="90016" marT="46778" marB="46778" anchor="ctr" horzOverflow="overflow">
                    <a:lnL w="28575"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3672">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sz="1200" b="0" i="0" u="none" strike="noStrike" cap="none" normalizeH="0" baseline="0" dirty="0">
                          <a:ln>
                            <a:noFill/>
                          </a:ln>
                          <a:solidFill>
                            <a:schemeClr val="bg1"/>
                          </a:solidFill>
                          <a:effectLst/>
                          <a:latin typeface="Arial" pitchFamily="34" charset="0"/>
                        </a:rPr>
                        <a:t>mit Alter 42</a:t>
                      </a:r>
                    </a:p>
                  </a:txBody>
                  <a:tcPr marL="90016" marR="90016" marT="46778" marB="46778" anchor="ctr" horzOverflow="overflow">
                    <a:lnL>
                      <a:noFill/>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sz="1200" b="0" i="0" u="none" strike="noStrike" kern="1200" cap="none" normalizeH="0" baseline="0" dirty="0">
                          <a:ln>
                            <a:noFill/>
                          </a:ln>
                          <a:solidFill>
                            <a:schemeClr val="bg1"/>
                          </a:solidFill>
                          <a:effectLst/>
                          <a:latin typeface="Arial" pitchFamily="34" charset="0"/>
                          <a:ea typeface="+mn-ea"/>
                          <a:cs typeface="+mn-cs"/>
                        </a:rPr>
                        <a:t>ca. 115 EUR</a:t>
                      </a:r>
                    </a:p>
                  </a:txBody>
                  <a:tcPr marL="90016" marR="90016" marT="46778" marB="4677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sz="1200" b="0" i="0" u="none" strike="noStrike" cap="none" normalizeH="0" baseline="0" dirty="0">
                          <a:ln>
                            <a:noFill/>
                          </a:ln>
                          <a:solidFill>
                            <a:schemeClr val="bg1"/>
                          </a:solidFill>
                          <a:effectLst/>
                          <a:latin typeface="Arial" pitchFamily="34" charset="0"/>
                        </a:rPr>
                        <a:t>ca. 52 EUR</a:t>
                      </a:r>
                    </a:p>
                  </a:txBody>
                  <a:tcPr marL="90016" marR="90016" marT="46778" marB="46778" anchor="ctr" horzOverflow="overflow">
                    <a:lnL w="28575"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 name="Rechteck 18">
            <a:extLst>
              <a:ext uri="{FF2B5EF4-FFF2-40B4-BE49-F238E27FC236}">
                <a16:creationId xmlns:a16="http://schemas.microsoft.com/office/drawing/2014/main" id="{B02856BF-DDB2-465B-925D-46A95F2242AD}"/>
              </a:ext>
            </a:extLst>
          </p:cNvPr>
          <p:cNvSpPr/>
          <p:nvPr/>
        </p:nvSpPr>
        <p:spPr>
          <a:xfrm>
            <a:off x="6206840" y="4941595"/>
            <a:ext cx="5505735" cy="710107"/>
          </a:xfrm>
          <a:prstGeom prst="rect">
            <a:avLst/>
          </a:prstGeom>
          <a:solidFill>
            <a:schemeClr val="accent4"/>
          </a:solidFill>
          <a:ln>
            <a:noFill/>
          </a:ln>
        </p:spPr>
        <p:txBody>
          <a:bodyPr rot="0" spcFirstLastPara="0" vertOverflow="overflow" horzOverflow="overflow" vert="horz" wrap="square" lIns="216000" tIns="108000" rIns="108000" bIns="108000" numCol="1" spcCol="0" rtlCol="0" fromWordArt="0" anchor="ctr" anchorCtr="0" forceAA="0" compatLnSpc="1">
            <a:prstTxWarp prst="textNoShape">
              <a:avLst/>
            </a:prstTxWarp>
            <a:noAutofit/>
          </a:bodyPr>
          <a:lstStyle/>
          <a:p>
            <a:pPr defTabSz="1218682">
              <a:spcBef>
                <a:spcPts val="100"/>
              </a:spcBef>
              <a:spcAft>
                <a:spcPts val="100"/>
              </a:spcAft>
            </a:pPr>
            <a:r>
              <a:rPr lang="de-DE" altLang="de-DE" sz="1400" b="1" dirty="0">
                <a:ea typeface="Arial Unicode MS" pitchFamily="34" charset="-128"/>
                <a:cs typeface="Arial Unicode MS" pitchFamily="34" charset="-128"/>
              </a:rPr>
              <a:t>Wer 15 Jahre früher beginnt, spart rund 22 %! </a:t>
            </a:r>
            <a:br>
              <a:rPr lang="de-DE" altLang="de-DE" sz="1400" b="1" dirty="0">
                <a:ea typeface="Arial Unicode MS" pitchFamily="34" charset="-128"/>
                <a:cs typeface="Arial Unicode MS" pitchFamily="34" charset="-128"/>
              </a:rPr>
            </a:br>
            <a:r>
              <a:rPr lang="de-DE" altLang="de-DE" sz="1400" b="1" dirty="0">
                <a:ea typeface="Arial Unicode MS" pitchFamily="34" charset="-128"/>
                <a:cs typeface="Arial Unicode MS" pitchFamily="34" charset="-128"/>
              </a:rPr>
              <a:t>Die Vorsorge früh zu starten, zahlt sich aus!</a:t>
            </a:r>
          </a:p>
        </p:txBody>
      </p:sp>
      <p:sp>
        <p:nvSpPr>
          <p:cNvPr id="22" name="Textfeld 21">
            <a:extLst>
              <a:ext uri="{FF2B5EF4-FFF2-40B4-BE49-F238E27FC236}">
                <a16:creationId xmlns:a16="http://schemas.microsoft.com/office/drawing/2014/main" id="{143A8ECA-04A1-4B00-835D-21CB1804BECC}"/>
              </a:ext>
            </a:extLst>
          </p:cNvPr>
          <p:cNvSpPr txBox="1"/>
          <p:nvPr/>
        </p:nvSpPr>
        <p:spPr>
          <a:xfrm>
            <a:off x="399203" y="5884885"/>
            <a:ext cx="10317037" cy="707886"/>
          </a:xfrm>
          <a:prstGeom prst="rect">
            <a:avLst/>
          </a:prstGeom>
          <a:noFill/>
        </p:spPr>
        <p:txBody>
          <a:bodyPr wrap="square" rtlCol="0">
            <a:spAutoFit/>
          </a:bodyPr>
          <a:lstStyle/>
          <a:p>
            <a:pPr marL="0" marR="0" lvl="0" indent="0" defTabSz="1218682" eaLnBrk="1" fontAlgn="auto" latinLnBrk="0" hangingPunct="1">
              <a:lnSpc>
                <a:spcPct val="100000"/>
              </a:lnSpc>
              <a:spcBef>
                <a:spcPts val="0"/>
              </a:spcBef>
              <a:spcAft>
                <a:spcPts val="0"/>
              </a:spcAft>
              <a:buClr>
                <a:srgbClr val="113388"/>
              </a:buClr>
              <a:buSzTx/>
              <a:buFontTx/>
              <a:buNone/>
              <a:tabLst/>
              <a:defRPr/>
            </a:pPr>
            <a:r>
              <a:rPr kumimoji="0" lang="de-DE" altLang="de-DE" sz="800" b="0" i="0" u="none" strike="noStrike" kern="0" cap="none" spc="0" normalizeH="0" baseline="30000" noProof="0" dirty="0">
                <a:ln>
                  <a:noFill/>
                </a:ln>
                <a:solidFill>
                  <a:schemeClr val="bg1"/>
                </a:solidFill>
                <a:effectLst/>
                <a:uLnTx/>
                <a:uFillTx/>
              </a:rPr>
              <a:t>1 </a:t>
            </a:r>
            <a:r>
              <a:rPr kumimoji="0" lang="de-DE" sz="800" b="0" i="0" u="none" strike="noStrike" kern="0" cap="none" spc="0" normalizeH="0" baseline="0" noProof="0" dirty="0" err="1">
                <a:ln>
                  <a:noFill/>
                </a:ln>
                <a:solidFill>
                  <a:schemeClr val="bg1"/>
                </a:solidFill>
                <a:effectLst/>
                <a:uLnTx/>
                <a:uFillTx/>
              </a:rPr>
              <a:t>StKl</a:t>
            </a:r>
            <a:r>
              <a:rPr kumimoji="0" lang="de-DE" sz="800" b="0" i="0" u="none" strike="noStrike" kern="0" cap="none" spc="0" normalizeH="0" baseline="0" noProof="0" dirty="0">
                <a:ln>
                  <a:noFill/>
                </a:ln>
                <a:solidFill>
                  <a:schemeClr val="bg1"/>
                </a:solidFill>
                <a:effectLst/>
                <a:uLnTx/>
                <a:uFillTx/>
              </a:rPr>
              <a:t>. I, KiSt. 8 %, GKV inkl. Zusatzbeitrag von 1,3 %, GPV inkl. Beitragszuschlag für Kinderlose,</a:t>
            </a:r>
            <a:r>
              <a:rPr kumimoji="0" lang="de-DE" altLang="de-DE" sz="800" b="0" i="0" u="none" strike="noStrike" kern="0" cap="none" spc="0" normalizeH="0" baseline="0" noProof="0" dirty="0">
                <a:ln>
                  <a:noFill/>
                </a:ln>
                <a:solidFill>
                  <a:schemeClr val="bg1"/>
                </a:solidFill>
                <a:effectLst/>
                <a:uLnTx/>
                <a:uFillTx/>
              </a:rPr>
              <a:t> steuerliche Förderung nach § 3 Nr. 63 EStG</a:t>
            </a:r>
            <a:r>
              <a:rPr kumimoji="0" lang="de-DE" sz="800" b="0" i="0" u="none" strike="noStrike" kern="0" cap="none" spc="0" normalizeH="0" baseline="0" noProof="0" dirty="0">
                <a:ln>
                  <a:noFill/>
                </a:ln>
                <a:solidFill>
                  <a:schemeClr val="bg1"/>
                </a:solidFill>
                <a:effectLst/>
                <a:uLnTx/>
                <a:uFillTx/>
              </a:rPr>
              <a:t>. Die Berechnungen basieren auf den steuer- und sozialversicherungsrechtlichen Regelungen des Jahres 2022.</a:t>
            </a:r>
            <a:r>
              <a:rPr kumimoji="0" lang="de-DE" altLang="de-DE" sz="800" b="0" i="0" u="none" strike="noStrike" kern="0" cap="none" spc="0" normalizeH="0" baseline="0" noProof="0" dirty="0">
                <a:ln>
                  <a:noFill/>
                </a:ln>
                <a:solidFill>
                  <a:schemeClr val="bg1"/>
                </a:solidFill>
                <a:effectLst/>
                <a:uLnTx/>
                <a:uFillTx/>
              </a:rPr>
              <a:t> </a:t>
            </a:r>
            <a:r>
              <a:rPr kumimoji="0" lang="de-DE" sz="800" b="0" i="0" u="none" strike="noStrike" kern="0" cap="none" spc="0" normalizeH="0" baseline="0" noProof="0" dirty="0">
                <a:ln>
                  <a:noFill/>
                </a:ln>
                <a:solidFill>
                  <a:schemeClr val="bg1"/>
                </a:solidFill>
                <a:effectLst/>
                <a:uLnTx/>
                <a:uFillTx/>
              </a:rPr>
              <a:t>Die Entgeltumwandlung kann zu geringeren Leistungen aus den gesetzlichen Sozialsystemen und ggf. zu einer Beitragspflicht in der gesetzlichen Kranken- und Pflegeversicherung führen.</a:t>
            </a:r>
          </a:p>
          <a:p>
            <a:pPr marL="0" marR="0" lvl="0" indent="0" defTabSz="1218682" eaLnBrk="1" fontAlgn="auto" latinLnBrk="0" hangingPunct="1">
              <a:lnSpc>
                <a:spcPct val="100000"/>
              </a:lnSpc>
              <a:spcBef>
                <a:spcPts val="0"/>
              </a:spcBef>
              <a:spcAft>
                <a:spcPts val="0"/>
              </a:spcAft>
              <a:buClr>
                <a:srgbClr val="113388"/>
              </a:buClr>
              <a:buSzTx/>
              <a:buFontTx/>
              <a:buNone/>
              <a:tabLst/>
              <a:defRPr/>
            </a:pPr>
            <a:r>
              <a:rPr kumimoji="0" lang="de-DE" altLang="de-DE" sz="800" b="0" i="0" u="none" strike="noStrike" kern="0" cap="none" spc="0" normalizeH="0" baseline="30000" noProof="0" dirty="0">
                <a:ln>
                  <a:noFill/>
                </a:ln>
                <a:solidFill>
                  <a:schemeClr val="bg1"/>
                </a:solidFill>
                <a:effectLst/>
                <a:uLnTx/>
                <a:uFillTx/>
              </a:rPr>
              <a:t>2</a:t>
            </a:r>
            <a:r>
              <a:rPr kumimoji="0" lang="de-DE" altLang="de-DE" sz="800" b="0" i="0" u="none" strike="noStrike" kern="0" cap="none" spc="0" normalizeH="0" baseline="0" noProof="0" dirty="0">
                <a:ln>
                  <a:noFill/>
                </a:ln>
                <a:solidFill>
                  <a:schemeClr val="bg1"/>
                </a:solidFill>
                <a:effectLst/>
                <a:uLnTx/>
                <a:uFillTx/>
              </a:rPr>
              <a:t> Bei festgestellter Arbeitsfähigkeit unter 3 Stunden/Tag. EMR geschätzt, Annahme: AN erhält sonst keine weiteren Einkünfte.</a:t>
            </a:r>
            <a:br>
              <a:rPr kumimoji="0" lang="de-DE" altLang="de-DE" sz="800" b="0" i="0" u="none" strike="noStrike" kern="0" cap="none" spc="0" normalizeH="0" baseline="0" noProof="0" dirty="0">
                <a:ln>
                  <a:noFill/>
                </a:ln>
                <a:solidFill>
                  <a:schemeClr val="bg1"/>
                </a:solidFill>
                <a:effectLst/>
                <a:uLnTx/>
                <a:uFillTx/>
              </a:rPr>
            </a:br>
            <a:r>
              <a:rPr kumimoji="0" lang="de-DE" sz="800" b="0" i="0" u="none" strike="noStrike" kern="0" cap="none" spc="0" normalizeH="0" baseline="30000" noProof="0" dirty="0">
                <a:ln>
                  <a:noFill/>
                </a:ln>
                <a:solidFill>
                  <a:schemeClr val="bg1"/>
                </a:solidFill>
                <a:effectLst/>
                <a:uLnTx/>
                <a:uFillTx/>
              </a:rPr>
              <a:t>3  </a:t>
            </a:r>
            <a:r>
              <a:rPr kumimoji="0" lang="de-DE" sz="800" b="0" i="0" u="none" strike="noStrike" kern="0" cap="none" spc="0" normalizeH="0" baseline="0" noProof="0" dirty="0">
                <a:ln>
                  <a:noFill/>
                </a:ln>
                <a:solidFill>
                  <a:schemeClr val="bg1"/>
                </a:solidFill>
                <a:effectLst/>
                <a:uLnTx/>
                <a:uFillTx/>
              </a:rPr>
              <a:t>Die Versorgungslücke bei BU wurde um die zu erwartende Steuer und den zu erwartenden Kranken- und Pflegeversicherungsbeitrag für Pflicht- oder freiwillig gesetzlich Versicherte auf die BU-Leistungen erhöht. </a:t>
            </a:r>
            <a:br>
              <a:rPr kumimoji="0" lang="de-DE" sz="800" b="0" i="0" u="none" strike="noStrike" kern="0" cap="none" spc="0" normalizeH="0" baseline="0" noProof="0" dirty="0">
                <a:ln>
                  <a:noFill/>
                </a:ln>
                <a:solidFill>
                  <a:schemeClr val="bg1"/>
                </a:solidFill>
                <a:effectLst/>
                <a:uLnTx/>
                <a:uFillTx/>
              </a:rPr>
            </a:br>
            <a:r>
              <a:rPr kumimoji="0" lang="de-DE" sz="800" b="0" i="0" u="none" strike="noStrike" kern="0" cap="none" spc="0" normalizeH="0" baseline="30000" noProof="0" dirty="0">
                <a:ln>
                  <a:noFill/>
                </a:ln>
                <a:solidFill>
                  <a:schemeClr val="bg1"/>
                </a:solidFill>
                <a:effectLst/>
                <a:uLnTx/>
                <a:uFillTx/>
              </a:rPr>
              <a:t>4 </a:t>
            </a:r>
            <a:r>
              <a:rPr kumimoji="0" lang="de-DE" sz="800" b="0" i="0" u="none" strike="noStrike" kern="0" cap="none" spc="0" normalizeH="0" baseline="0" noProof="0" dirty="0">
                <a:ln>
                  <a:noFill/>
                </a:ln>
                <a:solidFill>
                  <a:schemeClr val="bg1"/>
                </a:solidFill>
                <a:effectLst/>
                <a:uLnTx/>
                <a:uFillTx/>
              </a:rPr>
              <a:t>Tarif: </a:t>
            </a:r>
            <a:r>
              <a:rPr kumimoji="0" lang="de-DE" sz="800" b="0" i="0" u="none" strike="noStrike" kern="0" cap="none" spc="0" normalizeH="0" baseline="0" noProof="0" dirty="0">
                <a:ln>
                  <a:noFill/>
                </a:ln>
                <a:solidFill>
                  <a:schemeClr val="bg1"/>
                </a:solidFill>
                <a:effectLst/>
                <a:uLnTx/>
                <a:uFillTx/>
                <a:ea typeface="Arial Unicode MS" pitchFamily="34" charset="-128"/>
                <a:cs typeface="Arial" pitchFamily="34" charset="0"/>
              </a:rPr>
              <a:t>SBV </a:t>
            </a:r>
            <a:r>
              <a:rPr kumimoji="0" lang="de-DE" sz="800" b="0" i="0" u="none" strike="noStrike" kern="0" cap="none" spc="0" normalizeH="0" baseline="0" noProof="0" dirty="0" err="1">
                <a:ln>
                  <a:noFill/>
                </a:ln>
                <a:solidFill>
                  <a:schemeClr val="bg1"/>
                </a:solidFill>
                <a:effectLst/>
                <a:uLnTx/>
                <a:uFillTx/>
                <a:ea typeface="Arial Unicode MS" pitchFamily="34" charset="-128"/>
                <a:cs typeface="Arial" pitchFamily="34" charset="0"/>
              </a:rPr>
              <a:t>StTBUU</a:t>
            </a:r>
            <a:r>
              <a:rPr kumimoji="0" lang="de-DE" sz="800" b="0" i="0" u="none" strike="noStrike" kern="0" cap="none" spc="0" normalizeH="0" baseline="0" noProof="0" dirty="0">
                <a:ln>
                  <a:noFill/>
                </a:ln>
                <a:solidFill>
                  <a:schemeClr val="bg1"/>
                </a:solidFill>
                <a:effectLst/>
                <a:uLnTx/>
                <a:uFillTx/>
                <a:ea typeface="Arial Unicode MS" pitchFamily="34" charset="-128"/>
                <a:cs typeface="Arial" pitchFamily="34" charset="0"/>
              </a:rPr>
              <a:t>(U), BG: B4, NR, Eintrittsalter 27 bzw. 42, </a:t>
            </a:r>
            <a:r>
              <a:rPr kumimoji="0" lang="de-DE" sz="800" b="0" i="0" u="none" strike="noStrike" kern="0" cap="none" spc="0" normalizeH="0" baseline="0" noProof="0" dirty="0" err="1">
                <a:ln>
                  <a:noFill/>
                </a:ln>
                <a:solidFill>
                  <a:schemeClr val="bg1"/>
                </a:solidFill>
                <a:effectLst/>
                <a:uLnTx/>
                <a:uFillTx/>
                <a:ea typeface="Arial Unicode MS" pitchFamily="34" charset="-128"/>
                <a:cs typeface="Arial" pitchFamily="34" charset="0"/>
              </a:rPr>
              <a:t>Endalter</a:t>
            </a:r>
            <a:r>
              <a:rPr kumimoji="0" lang="de-DE" sz="800" b="0" i="0" u="none" strike="noStrike" kern="0" cap="none" spc="0" normalizeH="0" baseline="0" noProof="0" dirty="0">
                <a:ln>
                  <a:noFill/>
                </a:ln>
                <a:solidFill>
                  <a:schemeClr val="bg1"/>
                </a:solidFill>
                <a:effectLst/>
                <a:uLnTx/>
                <a:uFillTx/>
                <a:ea typeface="Arial Unicode MS" pitchFamily="34" charset="-128"/>
                <a:cs typeface="Arial" pitchFamily="34" charset="0"/>
              </a:rPr>
              <a:t> 67, </a:t>
            </a:r>
            <a:r>
              <a:rPr kumimoji="0" lang="de-DE" sz="800" b="0" i="0" u="none" strike="noStrike" kern="0" cap="none" spc="0" normalizeH="0" baseline="0" noProof="0" dirty="0" err="1">
                <a:ln>
                  <a:noFill/>
                </a:ln>
                <a:solidFill>
                  <a:schemeClr val="bg1"/>
                </a:solidFill>
                <a:effectLst/>
                <a:uLnTx/>
                <a:uFillTx/>
                <a:ea typeface="Arial Unicode MS" pitchFamily="34" charset="-128"/>
                <a:cs typeface="Arial" pitchFamily="34" charset="0"/>
              </a:rPr>
              <a:t>Beg</a:t>
            </a:r>
            <a:r>
              <a:rPr kumimoji="0" lang="de-DE" sz="800" b="0" i="0" u="none" strike="noStrike" kern="0" cap="none" spc="0" normalizeH="0" baseline="0" noProof="0" dirty="0">
                <a:ln>
                  <a:noFill/>
                </a:ln>
                <a:solidFill>
                  <a:schemeClr val="bg1"/>
                </a:solidFill>
                <a:effectLst/>
                <a:uLnTx/>
                <a:uFillTx/>
                <a:ea typeface="Arial Unicode MS" pitchFamily="34" charset="-128"/>
                <a:cs typeface="Arial" pitchFamily="34" charset="0"/>
              </a:rPr>
              <a:t>. 01.2022 bzw. 01.2037, ZW mtl., </a:t>
            </a:r>
            <a:r>
              <a:rPr kumimoji="0" lang="de-DE" sz="800" b="0" i="0" u="none" strike="noStrike" kern="0" cap="none" spc="0" normalizeH="0" baseline="0" noProof="0" dirty="0" err="1">
                <a:ln>
                  <a:noFill/>
                </a:ln>
                <a:solidFill>
                  <a:schemeClr val="bg1"/>
                </a:solidFill>
                <a:effectLst/>
                <a:uLnTx/>
                <a:uFillTx/>
                <a:ea typeface="Arial Unicode MS" pitchFamily="34" charset="-128"/>
                <a:cs typeface="Arial" pitchFamily="34" charset="0"/>
              </a:rPr>
              <a:t>boLZ</a:t>
            </a:r>
            <a:r>
              <a:rPr kumimoji="0" lang="de-DE" sz="800" b="0" i="0" u="none" strike="noStrike" kern="0" cap="none" spc="0" normalizeH="0" baseline="0" noProof="0" dirty="0">
                <a:ln>
                  <a:noFill/>
                </a:ln>
                <a:solidFill>
                  <a:schemeClr val="bg1"/>
                </a:solidFill>
                <a:effectLst/>
                <a:uLnTx/>
                <a:uFillTx/>
                <a:ea typeface="Arial Unicode MS" pitchFamily="34" charset="-128"/>
                <a:cs typeface="Arial" pitchFamily="34" charset="0"/>
              </a:rPr>
              <a:t>, </a:t>
            </a:r>
            <a:r>
              <a:rPr kumimoji="0" lang="de-DE" sz="800" b="0" i="0" u="none" strike="noStrike" kern="0" cap="none" spc="0" normalizeH="0" baseline="0" noProof="0" dirty="0">
                <a:ln>
                  <a:noFill/>
                </a:ln>
                <a:solidFill>
                  <a:schemeClr val="bg1"/>
                </a:solidFill>
                <a:effectLst/>
                <a:uLnTx/>
                <a:uFillTx/>
              </a:rPr>
              <a:t>Überschussverwendung: Überschussrente</a:t>
            </a:r>
            <a:r>
              <a:rPr kumimoji="0" lang="de-DE" sz="800" b="0" i="0" u="none" strike="noStrike" kern="0" cap="none" spc="0" normalizeH="0" baseline="0" noProof="0" dirty="0">
                <a:ln>
                  <a:noFill/>
                </a:ln>
                <a:solidFill>
                  <a:schemeClr val="bg1"/>
                </a:solidFill>
                <a:effectLst/>
                <a:uLnTx/>
                <a:uFillTx/>
                <a:ea typeface="Arial Unicode MS" pitchFamily="34" charset="-128"/>
                <a:cs typeface="Arial" pitchFamily="34" charset="0"/>
              </a:rPr>
              <a:t> – monatlich zu versichernde Gesamtrente 1.871 EUR</a:t>
            </a:r>
            <a:r>
              <a:rPr kumimoji="0" lang="de-DE" sz="800" b="0" i="0" u="none" strike="noStrike" kern="0" cap="none" spc="0" normalizeH="0" baseline="0" noProof="0" dirty="0">
                <a:ln>
                  <a:noFill/>
                </a:ln>
                <a:solidFill>
                  <a:schemeClr val="bg1"/>
                </a:solidFill>
                <a:effectLst/>
                <a:uLnTx/>
                <a:uFillTx/>
              </a:rPr>
              <a:t> </a:t>
            </a:r>
          </a:p>
        </p:txBody>
      </p:sp>
    </p:spTree>
    <p:extLst>
      <p:ext uri="{BB962C8B-B14F-4D97-AF65-F5344CB8AC3E}">
        <p14:creationId xmlns:p14="http://schemas.microsoft.com/office/powerpoint/2010/main" val="2118452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dirty="0" err="1"/>
              <a:t>bAV</a:t>
            </a:r>
            <a:r>
              <a:rPr lang="de-DE" dirty="0"/>
              <a:t> als Kapitalanlage für Arbeitnehmer </a:t>
            </a:r>
            <a:br>
              <a:rPr lang="de-DE" dirty="0"/>
            </a:br>
            <a:r>
              <a:rPr lang="de-DE" dirty="0"/>
              <a:t>über 50 Jahre lohnt sich – (1/2)</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55</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pPr lvl="0">
              <a:buClr>
                <a:srgbClr val="003781"/>
              </a:buClr>
            </a:pPr>
            <a:r>
              <a:rPr lang="de-DE" dirty="0"/>
              <a:t>Betriebliche Altersversorgung | Lösungen für spezielle Zielgruppen</a:t>
            </a:r>
          </a:p>
          <a:p>
            <a:pPr lvl="0">
              <a:buClr>
                <a:srgbClr val="003781"/>
              </a:buClr>
            </a:pPr>
            <a:endParaRPr lang="de-DE" dirty="0"/>
          </a:p>
          <a:p>
            <a:endParaRPr lang="en-GB" dirty="0"/>
          </a:p>
        </p:txBody>
      </p:sp>
      <p:sp>
        <p:nvSpPr>
          <p:cNvPr id="14" name="Rechteck 13">
            <a:extLst>
              <a:ext uri="{FF2B5EF4-FFF2-40B4-BE49-F238E27FC236}">
                <a16:creationId xmlns:a16="http://schemas.microsoft.com/office/drawing/2014/main" id="{691F3625-2786-435F-A0ED-09517C680CB8}"/>
              </a:ext>
            </a:extLst>
          </p:cNvPr>
          <p:cNvSpPr/>
          <p:nvPr/>
        </p:nvSpPr>
        <p:spPr>
          <a:xfrm>
            <a:off x="8169599" y="2946864"/>
            <a:ext cx="3542975" cy="2071911"/>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15" name="Rechteck 14">
            <a:extLst>
              <a:ext uri="{FF2B5EF4-FFF2-40B4-BE49-F238E27FC236}">
                <a16:creationId xmlns:a16="http://schemas.microsoft.com/office/drawing/2014/main" id="{A91CB63C-F656-4834-967F-F4FD6D07DA9C}"/>
              </a:ext>
            </a:extLst>
          </p:cNvPr>
          <p:cNvSpPr/>
          <p:nvPr/>
        </p:nvSpPr>
        <p:spPr>
          <a:xfrm>
            <a:off x="5074050" y="2946863"/>
            <a:ext cx="2952480" cy="2071911"/>
          </a:xfrm>
          <a:prstGeom prst="rect">
            <a:avLst/>
          </a:prstGeom>
          <a:solidFill>
            <a:schemeClr val="accent6"/>
          </a:solidFill>
          <a:ln w="25400" cap="flat" cmpd="sng" algn="ctr">
            <a:noFill/>
            <a:prstDash val="solid"/>
          </a:ln>
          <a:effectLst/>
        </p:spPr>
        <p:txBody>
          <a:bodyPr rtlCol="0" anchor="ctr"/>
          <a:lstStyle/>
          <a:p>
            <a:pPr marL="0" marR="0" lvl="0" indent="0" algn="ctr" defTabSz="1218682"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16" name="Rechteck 15">
            <a:extLst>
              <a:ext uri="{FF2B5EF4-FFF2-40B4-BE49-F238E27FC236}">
                <a16:creationId xmlns:a16="http://schemas.microsoft.com/office/drawing/2014/main" id="{25BF079A-7B77-4BC4-82E8-A20CB767BE83}"/>
              </a:ext>
            </a:extLst>
          </p:cNvPr>
          <p:cNvSpPr/>
          <p:nvPr/>
        </p:nvSpPr>
        <p:spPr>
          <a:xfrm>
            <a:off x="501926" y="2946864"/>
            <a:ext cx="4306897" cy="2071911"/>
          </a:xfrm>
          <a:prstGeom prst="rect">
            <a:avLst/>
          </a:prstGeom>
          <a:solidFill>
            <a:schemeClr val="accent6"/>
          </a:solidFill>
          <a:ln w="25400" cap="flat" cmpd="sng" algn="ctr">
            <a:noFill/>
            <a:prstDash val="solid"/>
          </a:ln>
          <a:effectLst/>
        </p:spPr>
        <p:txBody>
          <a:bodyPr lIns="252000" tIns="108000" rtlCol="0" anchor="t"/>
          <a:lstStyle/>
          <a:p>
            <a:pPr marL="0" marR="0" lvl="0" indent="0"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 </a:t>
            </a:r>
          </a:p>
        </p:txBody>
      </p:sp>
      <p:sp>
        <p:nvSpPr>
          <p:cNvPr id="17" name="Rechteck 16">
            <a:extLst>
              <a:ext uri="{FF2B5EF4-FFF2-40B4-BE49-F238E27FC236}">
                <a16:creationId xmlns:a16="http://schemas.microsoft.com/office/drawing/2014/main" id="{D5929471-9411-4D71-A494-D6843AD2D15E}"/>
              </a:ext>
            </a:extLst>
          </p:cNvPr>
          <p:cNvSpPr/>
          <p:nvPr/>
        </p:nvSpPr>
        <p:spPr>
          <a:xfrm>
            <a:off x="5074050" y="2946864"/>
            <a:ext cx="2952480" cy="2178132"/>
          </a:xfrm>
          <a:prstGeom prst="rect">
            <a:avLst/>
          </a:prstGeom>
          <a:noFill/>
          <a:ln w="25400" cap="flat" cmpd="sng" algn="ctr">
            <a:noFill/>
            <a:prstDash val="solid"/>
          </a:ln>
          <a:effectLst/>
        </p:spPr>
        <p:txBody>
          <a:bodyPr lIns="108000" tIns="72000" rIns="108000" bIns="0" rtlCol="0" anchor="t"/>
          <a:lstStyle/>
          <a:p>
            <a:pPr marL="0" marR="0" lvl="0" indent="0" defTabSz="1218682" eaLnBrk="1" fontAlgn="base" latinLnBrk="0" hangingPunct="1">
              <a:lnSpc>
                <a:spcPct val="100000"/>
              </a:lnSpc>
              <a:spcBef>
                <a:spcPts val="600"/>
              </a:spcBef>
              <a:spcAft>
                <a:spcPts val="0"/>
              </a:spcAft>
              <a:buClr>
                <a:srgbClr val="113388"/>
              </a:buClr>
              <a:buSzTx/>
              <a:buFontTx/>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Chancenorientierte Anlage aus Nettogehalt:</a:t>
            </a: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Keine Kosten </a:t>
            </a:r>
            <a:b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b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(z. B. Ausgabeaufschlag)</a:t>
            </a: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Zinserwartung: 3 %</a:t>
            </a: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Endkapital vor Steuern: 17.306 €</a:t>
            </a:r>
          </a:p>
        </p:txBody>
      </p:sp>
      <p:sp>
        <p:nvSpPr>
          <p:cNvPr id="18" name="Rechteck 17">
            <a:extLst>
              <a:ext uri="{FF2B5EF4-FFF2-40B4-BE49-F238E27FC236}">
                <a16:creationId xmlns:a16="http://schemas.microsoft.com/office/drawing/2014/main" id="{44AC3ECB-B14C-4975-9157-9216B7A19EF0}"/>
              </a:ext>
            </a:extLst>
          </p:cNvPr>
          <p:cNvSpPr/>
          <p:nvPr/>
        </p:nvSpPr>
        <p:spPr>
          <a:xfrm>
            <a:off x="501927" y="2946864"/>
            <a:ext cx="4469061" cy="2178132"/>
          </a:xfrm>
          <a:prstGeom prst="rect">
            <a:avLst/>
          </a:prstGeom>
          <a:noFill/>
          <a:ln w="25400" cap="flat" cmpd="sng" algn="ctr">
            <a:noFill/>
            <a:prstDash val="solid"/>
          </a:ln>
          <a:effectLst/>
        </p:spPr>
        <p:txBody>
          <a:bodyPr lIns="144000" tIns="72000" rIns="108000" bIns="0" rtlCol="0" anchor="t"/>
          <a:lstStyle/>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„Die bAV lohnt sich für mich nicht </a:t>
            </a:r>
            <a:b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b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aufgrund der kurzen Ansparzeit.“</a:t>
            </a: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„Da erhalte ich nur eine geringe lebenslange Altersrente.“</a:t>
            </a: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„Dies ist keine Ergänzung zur gesetzlichen Rente.“ </a:t>
            </a: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„Da mache ich lieber einen Sparplan bei der Bank.“ </a:t>
            </a:r>
            <a:endParaRPr kumimoji="0" lang="de-DE" altLang="de-DE"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endParaRPr>
          </a:p>
        </p:txBody>
      </p:sp>
      <p:sp>
        <p:nvSpPr>
          <p:cNvPr id="19" name="Rechteck 18">
            <a:extLst>
              <a:ext uri="{FF2B5EF4-FFF2-40B4-BE49-F238E27FC236}">
                <a16:creationId xmlns:a16="http://schemas.microsoft.com/office/drawing/2014/main" id="{E351C85A-52D9-40F9-892C-E716D607404E}"/>
              </a:ext>
            </a:extLst>
          </p:cNvPr>
          <p:cNvSpPr/>
          <p:nvPr/>
        </p:nvSpPr>
        <p:spPr>
          <a:xfrm>
            <a:off x="5074049" y="2060575"/>
            <a:ext cx="6638525" cy="814606"/>
          </a:xfrm>
          <a:prstGeom prst="rect">
            <a:avLst/>
          </a:prstGeom>
          <a:noFill/>
          <a:ln w="19050" cap="flat" cmpd="sng" algn="ctr">
            <a:solidFill>
              <a:schemeClr val="accent4"/>
            </a:solidFill>
            <a:prstDash val="solid"/>
          </a:ln>
          <a:effectLst/>
        </p:spPr>
        <p:txBody>
          <a:bodyPr rtlCol="0" anchor="ct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4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Und die bAV lohnt sich doch, </a:t>
            </a:r>
            <a:r>
              <a:rPr kumimoji="0" lang="de-DE" altLang="zh-CN" sz="14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ein Beispiel: </a:t>
            </a:r>
            <a:br>
              <a:rPr kumimoji="0" lang="de-DE" altLang="zh-CN" sz="14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br>
            <a:r>
              <a:rPr kumimoji="0" lang="de-DE" altLang="zh-CN" sz="14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Alter 55, ledig, Bruttogehalt 3.500 €, </a:t>
            </a:r>
            <a:br>
              <a:rPr kumimoji="0" lang="de-DE" altLang="zh-CN" sz="14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br>
            <a:r>
              <a:rPr kumimoji="0" lang="de-DE" altLang="zh-CN" sz="14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monatliche Einzahlung 100 €, Anlagedauer 12 Jahre</a:t>
            </a:r>
          </a:p>
        </p:txBody>
      </p:sp>
      <p:sp>
        <p:nvSpPr>
          <p:cNvPr id="20" name="Rechteck 19">
            <a:extLst>
              <a:ext uri="{FF2B5EF4-FFF2-40B4-BE49-F238E27FC236}">
                <a16:creationId xmlns:a16="http://schemas.microsoft.com/office/drawing/2014/main" id="{2829B638-BDAA-47FB-9F31-B9BAB8701CE1}"/>
              </a:ext>
            </a:extLst>
          </p:cNvPr>
          <p:cNvSpPr/>
          <p:nvPr/>
        </p:nvSpPr>
        <p:spPr>
          <a:xfrm>
            <a:off x="501926" y="2060575"/>
            <a:ext cx="4306897" cy="814606"/>
          </a:xfrm>
          <a:prstGeom prst="rect">
            <a:avLst/>
          </a:prstGeom>
          <a:noFill/>
          <a:ln w="19050" cap="flat" cmpd="sng" algn="ctr">
            <a:solidFill>
              <a:schemeClr val="accent4"/>
            </a:solidFill>
            <a:prstDash val="solid"/>
          </a:ln>
          <a:effectLst/>
        </p:spPr>
        <p:txBody>
          <a:bodyPr rtlCol="0" anchor="ctr"/>
          <a:lstStyle/>
          <a:p>
            <a:pPr marL="0" marR="0" lvl="0" indent="0" algn="ctr" defTabSz="1218682"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4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Was Arbeitnehmer über </a:t>
            </a:r>
            <a:br>
              <a:rPr kumimoji="0" lang="de-DE" altLang="zh-CN" sz="14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br>
            <a:r>
              <a:rPr kumimoji="0" lang="de-DE" altLang="zh-CN" sz="14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50 Jahren oftmals denken:</a:t>
            </a:r>
          </a:p>
        </p:txBody>
      </p:sp>
      <p:sp>
        <p:nvSpPr>
          <p:cNvPr id="21" name="Rechteck 20">
            <a:extLst>
              <a:ext uri="{FF2B5EF4-FFF2-40B4-BE49-F238E27FC236}">
                <a16:creationId xmlns:a16="http://schemas.microsoft.com/office/drawing/2014/main" id="{7B6AD039-D77A-448B-B599-DF98007ADC09}"/>
              </a:ext>
            </a:extLst>
          </p:cNvPr>
          <p:cNvSpPr/>
          <p:nvPr/>
        </p:nvSpPr>
        <p:spPr>
          <a:xfrm>
            <a:off x="8169599" y="2946864"/>
            <a:ext cx="3542976" cy="2383719"/>
          </a:xfrm>
          <a:prstGeom prst="rect">
            <a:avLst/>
          </a:prstGeom>
          <a:noFill/>
          <a:ln w="25400" cap="flat" cmpd="sng" algn="ctr">
            <a:noFill/>
            <a:prstDash val="solid"/>
          </a:ln>
          <a:effectLst/>
        </p:spPr>
        <p:txBody>
          <a:bodyPr lIns="108000" tIns="72000" rIns="108000" bIns="0" rtlCol="0" anchor="t"/>
          <a:lstStyle/>
          <a:p>
            <a:pPr marL="0" marR="0" lvl="0" indent="0" defTabSz="1218682" eaLnBrk="1" fontAlgn="base" latinLnBrk="0" hangingPunct="1">
              <a:lnSpc>
                <a:spcPct val="100000"/>
              </a:lnSpc>
              <a:spcBef>
                <a:spcPts val="600"/>
              </a:spcBef>
              <a:spcAft>
                <a:spcPts val="0"/>
              </a:spcAft>
              <a:buClr>
                <a:srgbClr val="113388"/>
              </a:buClr>
              <a:buSzTx/>
              <a:buFontTx/>
              <a:buNone/>
              <a:tabLst/>
              <a:defRPr/>
            </a:pP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Das kann die bAV nach </a:t>
            </a:r>
            <a:b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br>
            <a:r>
              <a:rPr kumimoji="0" lang="de-DE" altLang="zh-CN" sz="1200" b="1" i="0" u="none" strike="noStrike" kern="0" cap="none" spc="0" normalizeH="0" baseline="0" noProof="0" dirty="0">
                <a:ln>
                  <a:noFill/>
                </a:ln>
                <a:solidFill>
                  <a:schemeClr val="bg1"/>
                </a:solidFill>
                <a:effectLst/>
                <a:uLnTx/>
                <a:uFillTx/>
                <a:latin typeface="Arial"/>
                <a:ea typeface="宋体" pitchFamily="2" charset="-122"/>
                <a:cs typeface="Arial" pitchFamily="34" charset="0"/>
              </a:rPr>
              <a:t>§3 Nr. 63 EStG besser:</a:t>
            </a: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100 € netto ergeben inkl. gesetzlichen </a:t>
            </a:r>
            <a:b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b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AG-Zuschuss ca. 208 € brutto</a:t>
            </a:r>
            <a:r>
              <a:rPr kumimoji="0" lang="de-DE" sz="1200" b="0" i="0" u="none" strike="noStrike" kern="0" cap="none" spc="0" normalizeH="0" baseline="30000" noProof="0" dirty="0">
                <a:ln>
                  <a:noFill/>
                </a:ln>
                <a:solidFill>
                  <a:schemeClr val="bg1"/>
                </a:solidFill>
                <a:effectLst/>
                <a:uLnTx/>
                <a:uFillTx/>
                <a:latin typeface="Arial"/>
              </a:rPr>
              <a:t>1</a:t>
            </a:r>
            <a:endPar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endParaRP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Bruttosparen (steuer- und sozialabgabenfrei)</a:t>
            </a:r>
          </a:p>
          <a:p>
            <a:pPr marL="180000" marR="0" lvl="0" indent="-180000" defTabSz="1218682" eaLnBrk="1" fontAlgn="base"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Leistungen der </a:t>
            </a:r>
            <a:r>
              <a:rPr kumimoji="0" lang="de-DE" altLang="zh-CN" sz="1200" b="0" i="0" u="none" strike="noStrike" kern="0" cap="none" spc="0" normalizeH="0" baseline="0" noProof="0" dirty="0" err="1">
                <a:ln>
                  <a:noFill/>
                </a:ln>
                <a:solidFill>
                  <a:schemeClr val="bg1"/>
                </a:solidFill>
                <a:effectLst/>
                <a:uLnTx/>
                <a:uFillTx/>
                <a:latin typeface="Arial"/>
                <a:ea typeface="宋体" pitchFamily="2" charset="-122"/>
                <a:cs typeface="Arial" pitchFamily="34" charset="0"/>
              </a:rPr>
              <a:t>bAV</a:t>
            </a: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 vor Steuern</a:t>
            </a:r>
            <a:r>
              <a:rPr kumimoji="0" lang="de-DE" altLang="zh-CN" sz="1200" b="0" i="0" u="none" strike="noStrike" kern="0" cap="none" spc="0" normalizeH="0" baseline="30000" noProof="0" dirty="0">
                <a:ln>
                  <a:noFill/>
                </a:ln>
                <a:solidFill>
                  <a:schemeClr val="bg1"/>
                </a:solidFill>
                <a:effectLst/>
                <a:uLnTx/>
                <a:uFillTx/>
                <a:latin typeface="Arial"/>
                <a:ea typeface="宋体" pitchFamily="2" charset="-122"/>
                <a:cs typeface="Arial" pitchFamily="34" charset="0"/>
              </a:rPr>
              <a:t>2</a:t>
            </a: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a:t>
            </a:r>
            <a:endParaRPr kumimoji="0" lang="de-DE" altLang="zh-CN" sz="1200" b="0" i="0" u="none" strike="noStrike" kern="0" cap="none" spc="0" normalizeH="0" baseline="30000" noProof="0" dirty="0">
              <a:ln>
                <a:noFill/>
              </a:ln>
              <a:solidFill>
                <a:schemeClr val="bg1"/>
              </a:solidFill>
              <a:effectLst/>
              <a:uLnTx/>
              <a:uFillTx/>
              <a:latin typeface="Arial"/>
              <a:ea typeface="宋体" pitchFamily="2" charset="-122"/>
              <a:cs typeface="Arial" pitchFamily="34" charset="0"/>
            </a:endParaRPr>
          </a:p>
          <a:p>
            <a:pPr marL="350838" marR="0" lvl="0" indent="-171450" defTabSz="1218682" eaLnBrk="1" fontAlgn="base" latinLnBrk="0" hangingPunct="1">
              <a:lnSpc>
                <a:spcPct val="100000"/>
              </a:lnSpc>
              <a:spcBef>
                <a:spcPts val="600"/>
              </a:spcBef>
              <a:spcAft>
                <a:spcPts val="0"/>
              </a:spcAft>
              <a:buClr>
                <a:srgbClr val="113388"/>
              </a:buClr>
              <a:buSzTx/>
              <a:buFont typeface="Symbol" panose="05050102010706020507" pitchFamily="18" charset="2"/>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Garantiekapital 26.928 €</a:t>
            </a:r>
          </a:p>
          <a:p>
            <a:pPr marL="350838" marR="0" lvl="0" indent="-171450" defTabSz="1218682" eaLnBrk="1" fontAlgn="base" latinLnBrk="0" hangingPunct="1">
              <a:lnSpc>
                <a:spcPct val="100000"/>
              </a:lnSpc>
              <a:spcBef>
                <a:spcPts val="600"/>
              </a:spcBef>
              <a:spcAft>
                <a:spcPts val="0"/>
              </a:spcAft>
              <a:buClr>
                <a:srgbClr val="113388"/>
              </a:buClr>
              <a:buSzTx/>
              <a:buFont typeface="Symbol" panose="05050102010706020507" pitchFamily="18" charset="2"/>
              <a:buChar char="-"/>
              <a:tabLst/>
              <a:defRPr/>
            </a:pP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Gesamtkapital</a:t>
            </a:r>
            <a:r>
              <a:rPr kumimoji="0" lang="de-DE" altLang="zh-CN" sz="1200" b="0" i="0" u="none" strike="noStrike" kern="0" cap="none" spc="0" normalizeH="0" baseline="30000" noProof="0" dirty="0">
                <a:ln>
                  <a:noFill/>
                </a:ln>
                <a:solidFill>
                  <a:schemeClr val="bg1"/>
                </a:solidFill>
                <a:effectLst/>
                <a:uLnTx/>
                <a:uFillTx/>
                <a:latin typeface="Arial"/>
                <a:ea typeface="宋体" pitchFamily="2" charset="-122"/>
                <a:cs typeface="Arial" pitchFamily="34" charset="0"/>
              </a:rPr>
              <a:t>   </a:t>
            </a:r>
            <a:r>
              <a:rPr kumimoji="0" lang="de-DE" altLang="zh-CN" sz="1200" b="0" i="0" u="none" strike="noStrike" kern="0" cap="none" spc="0" normalizeH="0" baseline="0" noProof="0" dirty="0">
                <a:ln>
                  <a:noFill/>
                </a:ln>
                <a:solidFill>
                  <a:schemeClr val="bg1"/>
                </a:solidFill>
                <a:effectLst/>
                <a:uLnTx/>
                <a:uFillTx/>
                <a:latin typeface="Arial"/>
                <a:ea typeface="宋体" pitchFamily="2" charset="-122"/>
                <a:cs typeface="Arial" pitchFamily="34" charset="0"/>
              </a:rPr>
              <a:t>32.765 €</a:t>
            </a:r>
          </a:p>
        </p:txBody>
      </p:sp>
      <p:sp>
        <p:nvSpPr>
          <p:cNvPr id="22" name="Fußzeilenplatzhalter 7">
            <a:hlinkClick r:id="rId3"/>
            <a:extLst>
              <a:ext uri="{FF2B5EF4-FFF2-40B4-BE49-F238E27FC236}">
                <a16:creationId xmlns:a16="http://schemas.microsoft.com/office/drawing/2014/main" id="{3FBA8F92-86CE-44B0-9989-E5E6D1F8F788}"/>
              </a:ext>
            </a:extLst>
          </p:cNvPr>
          <p:cNvSpPr txBox="1">
            <a:spLocks/>
          </p:cNvSpPr>
          <p:nvPr/>
        </p:nvSpPr>
        <p:spPr>
          <a:xfrm>
            <a:off x="501926" y="5980728"/>
            <a:ext cx="11073040" cy="762043"/>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1" i="0" u="none" strike="noStrike" kern="1200" cap="none" spc="0" normalizeH="0" baseline="0" noProof="0" dirty="0">
                <a:ln>
                  <a:noFill/>
                </a:ln>
                <a:solidFill>
                  <a:schemeClr val="bg1"/>
                </a:solidFill>
                <a:effectLst/>
                <a:uLnTx/>
                <a:uFillTx/>
                <a:latin typeface="Arial"/>
                <a:ea typeface="+mn-ea"/>
                <a:cs typeface="+mn-cs"/>
              </a:rPr>
              <a:t>Steuern und Sozialversicherung:</a:t>
            </a:r>
            <a:r>
              <a:rPr kumimoji="0" lang="de-DE" sz="800" b="0" i="0" u="none" strike="noStrike" kern="1200" cap="none" spc="0" normalizeH="0" baseline="0" noProof="0" dirty="0">
                <a:ln>
                  <a:noFill/>
                </a:ln>
                <a:solidFill>
                  <a:schemeClr val="bg1"/>
                </a:solidFill>
                <a:effectLst/>
                <a:uLnTx/>
                <a:uFillTx/>
                <a:latin typeface="Arial"/>
                <a:ea typeface="+mn-ea"/>
                <a:cs typeface="+mn-cs"/>
              </a:rPr>
              <a:t> StKl. I, KiSt. 8 %, GKV inkl. Zusatzbeitrag von 1,3 %, GPV mit Beitragszuschlag für Kinderlose; inkl. gesetzlichen Arbeitgeberzuschuss. Die Berechnungen basieren auf den steuer- und sozialversicherungsrechtlichen Regelungen des Jahres 2022. </a:t>
            </a:r>
            <a:endParaRPr kumimoji="0" lang="de-DE" sz="800" b="0" i="0" u="none" strike="noStrike" kern="1200" cap="none" spc="0" normalizeH="0" baseline="30000" noProof="0" dirty="0">
              <a:ln>
                <a:noFill/>
              </a:ln>
              <a:solidFill>
                <a:schemeClr val="bg1"/>
              </a:solidFill>
              <a:effectLst/>
              <a:uLnTx/>
              <a:uFillTx/>
              <a:latin typeface="Arial"/>
              <a:ea typeface="+mn-ea"/>
              <a:cs typeface="+mn-cs"/>
            </a:endParaRP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2 </a:t>
            </a:r>
            <a:r>
              <a:rPr kumimoji="0" lang="de-DE" sz="800" b="1" i="0" u="none" strike="noStrike" kern="1200" cap="none" spc="0" normalizeH="0" baseline="0" noProof="0" dirty="0">
                <a:ln>
                  <a:noFill/>
                </a:ln>
                <a:solidFill>
                  <a:schemeClr val="bg1"/>
                </a:solidFill>
                <a:effectLst/>
                <a:uLnTx/>
                <a:uFillTx/>
                <a:latin typeface="Arial"/>
                <a:ea typeface="+mn-ea"/>
                <a:cs typeface="+mn-cs"/>
              </a:rPr>
              <a:t>Tarif: </a:t>
            </a:r>
            <a:r>
              <a:rPr kumimoji="0" lang="de-DE" sz="800" b="0" i="0" u="none" strike="noStrike" kern="1200" cap="none" spc="0" normalizeH="0" baseline="0" noProof="0" dirty="0">
                <a:ln>
                  <a:noFill/>
                </a:ln>
                <a:solidFill>
                  <a:schemeClr val="bg1"/>
                </a:solidFill>
                <a:effectLst/>
                <a:uLnTx/>
                <a:uFillTx/>
                <a:latin typeface="Arial"/>
                <a:ea typeface="+mn-ea"/>
                <a:cs typeface="+mn-cs"/>
              </a:rPr>
              <a:t>Perspektive StRSKU1U.TB(U), BG: B4, NR, Eintritts-/</a:t>
            </a:r>
            <a:r>
              <a:rPr kumimoji="0" lang="de-DE" sz="800" b="0" i="0" u="none" strike="noStrike" kern="1200" cap="none" spc="0" normalizeH="0" baseline="0" noProof="0" dirty="0" err="1">
                <a:ln>
                  <a:noFill/>
                </a:ln>
                <a:solidFill>
                  <a:schemeClr val="bg1"/>
                </a:solidFill>
                <a:effectLst/>
                <a:uLnTx/>
                <a:uFillTx/>
                <a:latin typeface="Arial"/>
                <a:ea typeface="+mn-ea"/>
                <a:cs typeface="+mn-cs"/>
              </a:rPr>
              <a:t>Endalter</a:t>
            </a:r>
            <a:r>
              <a:rPr kumimoji="0" lang="de-DE" sz="800" b="0" i="0" u="none" strike="noStrike" kern="1200" cap="none" spc="0" normalizeH="0" baseline="0" noProof="0" dirty="0">
                <a:ln>
                  <a:noFill/>
                </a:ln>
                <a:solidFill>
                  <a:schemeClr val="bg1"/>
                </a:solidFill>
                <a:effectLst/>
                <a:uLnTx/>
                <a:uFillTx/>
                <a:latin typeface="Arial"/>
                <a:ea typeface="+mn-ea"/>
                <a:cs typeface="+mn-cs"/>
              </a:rPr>
              <a:t> 55/67, Beg. 01.2022, ZW mtl., TFL: 20 Jahre, boLZ, ohne Zuwachs, Überschussverwendung Anwartschaft: Kapitalbonus, im Rentenbezug: Zusatzrente</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chemeClr val="bg1"/>
                </a:solidFill>
                <a:effectLst/>
                <a:uLnTx/>
                <a:uFillTx/>
                <a:latin typeface="Arial"/>
                <a:ea typeface="+mn-ea"/>
                <a:cs typeface="+mn-cs"/>
              </a:rPr>
              <a:t>Die Entgeltumwandlung kann zu geringeren Leistungen aus den gesetzlichen Sozialsystemen führen. Die Leistungen sind individuell zu versteuern und unterliegen in der Regel der Beitragspflicht in der gesetzlichen Kranken- und Pflegeversicherung.</a:t>
            </a:r>
          </a:p>
        </p:txBody>
      </p:sp>
      <p:sp>
        <p:nvSpPr>
          <p:cNvPr id="23" name="Rechteck 22">
            <a:extLst>
              <a:ext uri="{FF2B5EF4-FFF2-40B4-BE49-F238E27FC236}">
                <a16:creationId xmlns:a16="http://schemas.microsoft.com/office/drawing/2014/main" id="{F1C23D5D-E490-4B41-92DC-CCC5DDCF8437}"/>
              </a:ext>
            </a:extLst>
          </p:cNvPr>
          <p:cNvSpPr/>
          <p:nvPr/>
        </p:nvSpPr>
        <p:spPr>
          <a:xfrm>
            <a:off x="371476" y="5559471"/>
            <a:ext cx="6179450" cy="458636"/>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endParaRPr lang="de-DE" sz="1400" b="1" dirty="0">
              <a:solidFill>
                <a:srgbClr val="007AB3"/>
              </a:solidFill>
              <a:ea typeface="MS PGothic" charset="0"/>
            </a:endParaRPr>
          </a:p>
          <a:p>
            <a:r>
              <a:rPr lang="de-DE" sz="1600" b="1" dirty="0">
                <a:solidFill>
                  <a:schemeClr val="accent4"/>
                </a:solidFill>
                <a:ea typeface="MS PGothic" charset="0"/>
              </a:rPr>
              <a:t>Hinweis: Für alle Kapitalzahlungen aus der </a:t>
            </a:r>
            <a:r>
              <a:rPr lang="de-DE" sz="1600" b="1" dirty="0" err="1">
                <a:solidFill>
                  <a:schemeClr val="accent4"/>
                </a:solidFill>
                <a:ea typeface="MS PGothic" charset="0"/>
              </a:rPr>
              <a:t>bAV</a:t>
            </a:r>
            <a:r>
              <a:rPr lang="de-DE" sz="1600" b="1" dirty="0">
                <a:solidFill>
                  <a:schemeClr val="accent4"/>
                </a:solidFill>
                <a:ea typeface="MS PGothic" charset="0"/>
              </a:rPr>
              <a:t> bis 19.740 € (im Jahr 2022) fallen keine KV-Beiträge an (Bagatellgrenze).</a:t>
            </a:r>
          </a:p>
          <a:p>
            <a:pPr algn="ctr"/>
            <a:endParaRPr lang="de-DE" sz="1400" b="1" dirty="0">
              <a:solidFill>
                <a:srgbClr val="007AB3"/>
              </a:solidFill>
              <a:ea typeface="MS PGothic" charset="0"/>
            </a:endParaRPr>
          </a:p>
        </p:txBody>
      </p:sp>
    </p:spTree>
    <p:extLst>
      <p:ext uri="{BB962C8B-B14F-4D97-AF65-F5344CB8AC3E}">
        <p14:creationId xmlns:p14="http://schemas.microsoft.com/office/powerpoint/2010/main" val="3466462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dirty="0"/>
              <a:t>Beispielrechnung: Renditevorteile </a:t>
            </a:r>
            <a:br>
              <a:rPr lang="de-DE" dirty="0"/>
            </a:br>
            <a:r>
              <a:rPr lang="de-DE" dirty="0"/>
              <a:t>bei Arbeitnehmern über 50 – (2/2) </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56</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pPr lvl="0">
              <a:buClr>
                <a:srgbClr val="003781"/>
              </a:buClr>
            </a:pPr>
            <a:r>
              <a:rPr lang="de-DE" dirty="0"/>
              <a:t>Betriebliche Altersversorgung | Lösungen für spezielle Zielgruppen</a:t>
            </a:r>
          </a:p>
          <a:p>
            <a:pPr lvl="0">
              <a:buClr>
                <a:srgbClr val="003781"/>
              </a:buClr>
            </a:pPr>
            <a:endParaRPr lang="de-DE" dirty="0"/>
          </a:p>
          <a:p>
            <a:endParaRPr lang="en-GB" dirty="0"/>
          </a:p>
        </p:txBody>
      </p:sp>
      <p:sp>
        <p:nvSpPr>
          <p:cNvPr id="9" name="Fußzeilenplatzhalter 7">
            <a:hlinkClick r:id="rId3"/>
            <a:extLst>
              <a:ext uri="{FF2B5EF4-FFF2-40B4-BE49-F238E27FC236}">
                <a16:creationId xmlns:a16="http://schemas.microsoft.com/office/drawing/2014/main" id="{89FAA0CF-BF7C-4EA6-9546-7D41650D32F6}"/>
              </a:ext>
            </a:extLst>
          </p:cNvPr>
          <p:cNvSpPr txBox="1">
            <a:spLocks/>
          </p:cNvSpPr>
          <p:nvPr/>
        </p:nvSpPr>
        <p:spPr>
          <a:xfrm>
            <a:off x="492679" y="6082651"/>
            <a:ext cx="7138286" cy="458636"/>
          </a:xfrm>
          <a:prstGeom prst="rect">
            <a:avLst/>
          </a:prstGeom>
          <a:noFill/>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88900" marR="0" lvl="0" indent="-88900" algn="l" defTabSz="1218682" rtl="0" eaLnBrk="1" fontAlgn="auto" latinLnBrk="0" hangingPunct="1">
              <a:lnSpc>
                <a:spcPct val="100000"/>
              </a:lnSpc>
              <a:spcBef>
                <a:spcPts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	Einkommensteuertarif 2022, Grundtabelle, KiSt. 8 %, der Sparerpauschbetrag wurde berücksichtigt.</a:t>
            </a:r>
          </a:p>
          <a:p>
            <a:pPr marL="88900" marR="0" lvl="0" indent="-88900" algn="l" defTabSz="1218682" rtl="0" eaLnBrk="1" fontAlgn="auto" latinLnBrk="0" hangingPunct="1">
              <a:lnSpc>
                <a:spcPct val="100000"/>
              </a:lnSpc>
              <a:spcBef>
                <a:spcPts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2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Die KV-/PV-Beiträge wurden für die gesamten 12 Jahre sofort in Abzug gebracht. Bei einer Verteilung über 12 Jahre erhöht sich die Rendite. Bei der Direktversicherung werden in der aktiven Phase des AN aufgrund der Entgeltumwandlung geringere Beiträge zur Rentenversicherung einbezahlt.</a:t>
            </a:r>
            <a:endParaRPr kumimoji="0" lang="de-DE" sz="8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10" name="Group 111">
            <a:extLst>
              <a:ext uri="{FF2B5EF4-FFF2-40B4-BE49-F238E27FC236}">
                <a16:creationId xmlns:a16="http://schemas.microsoft.com/office/drawing/2014/main" id="{E70D0B0E-018F-458E-9416-CDE0F444D13C}"/>
              </a:ext>
            </a:extLst>
          </p:cNvPr>
          <p:cNvGraphicFramePr>
            <a:graphicFrameLocks noGrp="1"/>
          </p:cNvGraphicFramePr>
          <p:nvPr>
            <p:extLst>
              <p:ext uri="{D42A27DB-BD31-4B8C-83A1-F6EECF244321}">
                <p14:modId xmlns:p14="http://schemas.microsoft.com/office/powerpoint/2010/main" val="28633077"/>
              </p:ext>
            </p:extLst>
          </p:nvPr>
        </p:nvGraphicFramePr>
        <p:xfrm>
          <a:off x="492679" y="2317347"/>
          <a:ext cx="11219896" cy="2924973"/>
        </p:xfrm>
        <a:graphic>
          <a:graphicData uri="http://schemas.openxmlformats.org/drawingml/2006/table">
            <a:tbl>
              <a:tblPr/>
              <a:tblGrid>
                <a:gridCol w="3592518">
                  <a:extLst>
                    <a:ext uri="{9D8B030D-6E8A-4147-A177-3AD203B41FA5}">
                      <a16:colId xmlns:a16="http://schemas.microsoft.com/office/drawing/2014/main" val="20000"/>
                    </a:ext>
                  </a:extLst>
                </a:gridCol>
                <a:gridCol w="3743120">
                  <a:extLst>
                    <a:ext uri="{9D8B030D-6E8A-4147-A177-3AD203B41FA5}">
                      <a16:colId xmlns:a16="http://schemas.microsoft.com/office/drawing/2014/main" val="20001"/>
                    </a:ext>
                  </a:extLst>
                </a:gridCol>
                <a:gridCol w="3884258">
                  <a:extLst>
                    <a:ext uri="{9D8B030D-6E8A-4147-A177-3AD203B41FA5}">
                      <a16:colId xmlns:a16="http://schemas.microsoft.com/office/drawing/2014/main" val="20002"/>
                    </a:ext>
                  </a:extLst>
                </a:gridCol>
              </a:tblGrid>
              <a:tr h="93532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sz="1400" b="0" i="0" u="none" strike="noStrike" cap="none" normalizeH="0" baseline="0" dirty="0">
                        <a:ln>
                          <a:noFill/>
                        </a:ln>
                        <a:solidFill>
                          <a:schemeClr val="bg1"/>
                        </a:solidFill>
                        <a:effectLst/>
                        <a:latin typeface="Arial" pitchFamily="34" charset="0"/>
                      </a:endParaRP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bg1"/>
                          </a:solidFill>
                          <a:effectLst/>
                          <a:latin typeface="Arial" pitchFamily="34" charset="0"/>
                        </a:rPr>
                        <a:t>Sparplan mit 3 % p. a. </a:t>
                      </a:r>
                      <a:br>
                        <a:rPr kumimoji="0" lang="de-DE" sz="1400" b="1" i="0" u="none" strike="noStrike" cap="none" normalizeH="0" baseline="0" dirty="0">
                          <a:ln>
                            <a:noFill/>
                          </a:ln>
                          <a:solidFill>
                            <a:schemeClr val="bg1"/>
                          </a:solidFill>
                          <a:effectLst/>
                          <a:latin typeface="Arial" pitchFamily="34" charset="0"/>
                        </a:rPr>
                      </a:br>
                      <a:r>
                        <a:rPr kumimoji="0" lang="de-DE" sz="1400" b="1" i="0" u="none" strike="noStrike" cap="none" normalizeH="0" baseline="0" dirty="0">
                          <a:ln>
                            <a:noFill/>
                          </a:ln>
                          <a:solidFill>
                            <a:schemeClr val="bg1"/>
                          </a:solidFill>
                          <a:effectLst/>
                          <a:latin typeface="Arial" pitchFamily="34" charset="0"/>
                        </a:rPr>
                        <a:t>Einzahlung netto 100 € mtl. </a:t>
                      </a:r>
                      <a:br>
                        <a:rPr kumimoji="0" lang="de-DE" sz="1400" b="1" i="0" u="none" strike="noStrike" cap="none" normalizeH="0" baseline="0" dirty="0">
                          <a:ln>
                            <a:noFill/>
                          </a:ln>
                          <a:solidFill>
                            <a:schemeClr val="bg1"/>
                          </a:solidFill>
                          <a:effectLst/>
                          <a:latin typeface="Arial" pitchFamily="34" charset="0"/>
                        </a:rPr>
                      </a:br>
                      <a:r>
                        <a:rPr kumimoji="0" lang="de-DE" sz="1400" b="1" i="0" u="none" strike="noStrike" cap="none" normalizeH="0" baseline="0" dirty="0">
                          <a:ln>
                            <a:noFill/>
                          </a:ln>
                          <a:solidFill>
                            <a:schemeClr val="bg1"/>
                          </a:solidFill>
                          <a:effectLst/>
                          <a:latin typeface="Arial" pitchFamily="34" charset="0"/>
                        </a:rPr>
                        <a:t>Laufzeit 12 Jahre (= 14.400 €)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bg1"/>
                          </a:solidFill>
                          <a:effectLst/>
                          <a:latin typeface="Arial" pitchFamily="34" charset="0"/>
                        </a:rPr>
                        <a:t>Direktversicherung</a:t>
                      </a:r>
                      <a:br>
                        <a:rPr kumimoji="0" lang="de-DE" sz="1400" b="1" i="0" u="none" strike="noStrike" cap="none" normalizeH="0" baseline="0" dirty="0">
                          <a:ln>
                            <a:noFill/>
                          </a:ln>
                          <a:solidFill>
                            <a:schemeClr val="bg1"/>
                          </a:solidFill>
                          <a:effectLst/>
                          <a:latin typeface="Arial" pitchFamily="34" charset="0"/>
                        </a:rPr>
                      </a:br>
                      <a:r>
                        <a:rPr kumimoji="0" lang="de-DE" sz="1400" b="1" i="0" u="none" strike="noStrike" cap="none" normalizeH="0" baseline="0" dirty="0">
                          <a:ln>
                            <a:noFill/>
                          </a:ln>
                          <a:solidFill>
                            <a:schemeClr val="bg1"/>
                          </a:solidFill>
                          <a:effectLst/>
                          <a:latin typeface="Arial" pitchFamily="34" charset="0"/>
                        </a:rPr>
                        <a:t>Einzahlung netto 100 € mtl. </a:t>
                      </a:r>
                      <a:br>
                        <a:rPr kumimoji="0" lang="de-DE" sz="1400" b="1" i="0" u="none" strike="noStrike" cap="none" normalizeH="0" baseline="0" dirty="0">
                          <a:ln>
                            <a:noFill/>
                          </a:ln>
                          <a:solidFill>
                            <a:schemeClr val="bg1"/>
                          </a:solidFill>
                          <a:effectLst/>
                          <a:latin typeface="Arial" pitchFamily="34" charset="0"/>
                        </a:rPr>
                      </a:br>
                      <a:r>
                        <a:rPr kumimoji="0" lang="de-DE" sz="1400" b="1" i="0" u="none" strike="noStrike" cap="none" normalizeH="0" baseline="0" dirty="0">
                          <a:ln>
                            <a:noFill/>
                          </a:ln>
                          <a:solidFill>
                            <a:schemeClr val="bg1"/>
                          </a:solidFill>
                          <a:effectLst/>
                          <a:latin typeface="Arial" pitchFamily="34" charset="0"/>
                        </a:rPr>
                        <a:t>Laufzeit 12 Jahre (= 14.400 €)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103">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sz="1400" b="0" i="0" u="none" strike="noStrike" cap="none" normalizeH="0" baseline="0" dirty="0">
                          <a:ln>
                            <a:noFill/>
                          </a:ln>
                          <a:solidFill>
                            <a:schemeClr val="bg1"/>
                          </a:solidFill>
                          <a:effectLst/>
                          <a:latin typeface="Arial" pitchFamily="34" charset="0"/>
                        </a:rPr>
                        <a:t>Kapital aus Sparplan bzw. </a:t>
                      </a:r>
                      <a:br>
                        <a:rPr kumimoji="0" lang="de-DE" sz="1400" b="0" i="0" u="none" strike="noStrike" cap="none" normalizeH="0" baseline="0" dirty="0">
                          <a:ln>
                            <a:noFill/>
                          </a:ln>
                          <a:solidFill>
                            <a:schemeClr val="bg1"/>
                          </a:solidFill>
                          <a:effectLst/>
                          <a:latin typeface="Arial" pitchFamily="34" charset="0"/>
                        </a:rPr>
                      </a:br>
                      <a:r>
                        <a:rPr kumimoji="0" lang="de-DE" sz="1400" b="0" i="0" u="none" strike="noStrike" cap="none" normalizeH="0" baseline="0" dirty="0">
                          <a:ln>
                            <a:noFill/>
                          </a:ln>
                          <a:solidFill>
                            <a:schemeClr val="bg1"/>
                          </a:solidFill>
                          <a:effectLst/>
                          <a:latin typeface="Arial" pitchFamily="34" charset="0"/>
                        </a:rPr>
                        <a:t>Direktversicherung (§ 3 Nr. 63 EStG)</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sz="1300" b="0" i="0" u="none" strike="noStrike" cap="none" normalizeH="0" baseline="0" dirty="0">
                          <a:ln>
                            <a:noFill/>
                          </a:ln>
                          <a:solidFill>
                            <a:schemeClr val="bg1"/>
                          </a:solidFill>
                          <a:effectLst/>
                          <a:latin typeface="Arial" pitchFamily="34" charset="0"/>
                        </a:rPr>
                        <a:t>17.306 €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300" b="0" i="0" u="none" strike="noStrike" cap="none" normalizeH="0" baseline="0" dirty="0">
                          <a:ln>
                            <a:noFill/>
                          </a:ln>
                          <a:solidFill>
                            <a:schemeClr val="bg1"/>
                          </a:solidFill>
                          <a:effectLst/>
                          <a:latin typeface="Arial" pitchFamily="34" charset="0"/>
                        </a:rPr>
                        <a:t>32.765 €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5775446"/>
                  </a:ext>
                </a:extLst>
              </a:tr>
              <a:tr h="35538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sz="1400" b="0" i="0" u="none" strike="noStrike" cap="none" normalizeH="0" baseline="0" dirty="0">
                          <a:ln>
                            <a:noFill/>
                          </a:ln>
                          <a:solidFill>
                            <a:schemeClr val="bg1"/>
                          </a:solidFill>
                          <a:effectLst/>
                          <a:latin typeface="Arial" pitchFamily="34" charset="0"/>
                        </a:rPr>
                        <a:t>./. Steuern</a:t>
                      </a:r>
                      <a:r>
                        <a:rPr kumimoji="0" lang="de-DE" sz="1400" b="0" i="0" u="none" strike="noStrike" cap="none" normalizeH="0" baseline="30000" dirty="0">
                          <a:ln>
                            <a:noFill/>
                          </a:ln>
                          <a:solidFill>
                            <a:schemeClr val="bg1"/>
                          </a:solidFill>
                          <a:effectLst/>
                          <a:latin typeface="Arial" pitchFamily="34" charset="0"/>
                        </a:rPr>
                        <a:t>1</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300" b="0" i="0" u="none" strike="noStrike" cap="none" normalizeH="0" baseline="0" dirty="0">
                          <a:ln>
                            <a:noFill/>
                          </a:ln>
                          <a:solidFill>
                            <a:schemeClr val="bg1"/>
                          </a:solidFill>
                          <a:effectLst/>
                          <a:latin typeface="Arial" pitchFamily="34" charset="0"/>
                        </a:rPr>
                        <a:t>0 €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300" b="0" i="0" u="none" strike="noStrike" cap="none" normalizeH="0" baseline="0" dirty="0">
                          <a:ln>
                            <a:noFill/>
                          </a:ln>
                          <a:solidFill>
                            <a:schemeClr val="bg1"/>
                          </a:solidFill>
                          <a:effectLst/>
                          <a:latin typeface="Arial" pitchFamily="34" charset="0"/>
                        </a:rPr>
                        <a:t>9.995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38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kern="1200" cap="none" normalizeH="0" baseline="0" dirty="0">
                          <a:ln>
                            <a:noFill/>
                          </a:ln>
                          <a:solidFill>
                            <a:schemeClr val="bg1"/>
                          </a:solidFill>
                          <a:effectLst/>
                          <a:latin typeface="Arial" pitchFamily="34" charset="0"/>
                          <a:ea typeface="+mn-ea"/>
                          <a:cs typeface="+mn-cs"/>
                        </a:rPr>
                        <a:t>./.</a:t>
                      </a:r>
                      <a:r>
                        <a:rPr kumimoji="0" lang="de-DE" sz="1400" b="0" i="0" u="none" strike="noStrike" cap="none" normalizeH="0" baseline="0" dirty="0">
                          <a:ln>
                            <a:noFill/>
                          </a:ln>
                          <a:solidFill>
                            <a:schemeClr val="bg1"/>
                          </a:solidFill>
                          <a:effectLst/>
                          <a:latin typeface="Arial" pitchFamily="34" charset="0"/>
                        </a:rPr>
                        <a:t> KvdR</a:t>
                      </a:r>
                      <a:r>
                        <a:rPr kumimoji="0" lang="de-DE" sz="1400" b="0" i="0" u="none" strike="noStrike" cap="none" normalizeH="0" baseline="30000" dirty="0">
                          <a:ln>
                            <a:noFill/>
                          </a:ln>
                          <a:solidFill>
                            <a:schemeClr val="bg1"/>
                          </a:solidFill>
                          <a:effectLst/>
                          <a:latin typeface="Arial" pitchFamily="34" charset="0"/>
                        </a:rPr>
                        <a:t>2</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300" b="0" i="0" u="none" strike="noStrike" cap="none" normalizeH="0" baseline="0" dirty="0">
                          <a:ln>
                            <a:noFill/>
                          </a:ln>
                          <a:solidFill>
                            <a:schemeClr val="bg1"/>
                          </a:solidFill>
                          <a:effectLst/>
                          <a:latin typeface="Arial" pitchFamily="34" charset="0"/>
                        </a:rPr>
                        <a:t>0 €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sz="1300" b="0" i="0" u="none" strike="noStrike" cap="none" normalizeH="0" baseline="0" dirty="0">
                          <a:ln>
                            <a:noFill/>
                          </a:ln>
                          <a:solidFill>
                            <a:schemeClr val="bg1"/>
                          </a:solidFill>
                          <a:effectLst/>
                          <a:latin typeface="Arial" pitchFamily="34" charset="0"/>
                        </a:rPr>
                        <a:t> 318 €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9808211"/>
                  </a:ext>
                </a:extLst>
              </a:tr>
              <a:tr h="35538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Nettobetrag</a:t>
                      </a:r>
                      <a:endParaRPr kumimoji="0" lang="de-DE" sz="1400" b="0" i="0" u="none" strike="noStrike" cap="none" normalizeH="0" baseline="30000" dirty="0">
                        <a:ln>
                          <a:noFill/>
                        </a:ln>
                        <a:solidFill>
                          <a:schemeClr val="bg1"/>
                        </a:solidFill>
                        <a:effectLst/>
                        <a:latin typeface="Arial" pitchFamily="34" charset="0"/>
                      </a:endParaRP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300" b="0" i="0" u="none" strike="noStrike" cap="none" normalizeH="0" baseline="0" dirty="0">
                          <a:ln>
                            <a:noFill/>
                          </a:ln>
                          <a:solidFill>
                            <a:schemeClr val="bg1"/>
                          </a:solidFill>
                          <a:effectLst/>
                          <a:latin typeface="Arial" pitchFamily="34" charset="0"/>
                        </a:rPr>
                        <a:t>17.306 €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300" b="0" i="0" u="none" strike="noStrike" cap="none" normalizeH="0" baseline="0" dirty="0">
                          <a:ln>
                            <a:noFill/>
                          </a:ln>
                          <a:solidFill>
                            <a:schemeClr val="bg1"/>
                          </a:solidFill>
                          <a:effectLst/>
                          <a:latin typeface="Arial" pitchFamily="34" charset="0"/>
                        </a:rPr>
                        <a:t> 22.452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538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Nettorendite (nach Steuern)</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bg1"/>
                          </a:solidFill>
                          <a:effectLst/>
                          <a:latin typeface="Arial" pitchFamily="34" charset="0"/>
                        </a:rPr>
                        <a:t>3,00 %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bg1"/>
                          </a:solidFill>
                          <a:effectLst/>
                          <a:latin typeface="Arial" pitchFamily="34" charset="0"/>
                        </a:rPr>
                        <a:t>7,13 %</a:t>
                      </a:r>
                    </a:p>
                  </a:txBody>
                  <a:tcPr marL="103442" marR="103442" marT="53760" marB="5376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6"/>
                  </a:ext>
                </a:extLst>
              </a:tr>
            </a:tbl>
          </a:graphicData>
        </a:graphic>
      </p:graphicFrame>
      <p:sp>
        <p:nvSpPr>
          <p:cNvPr id="11" name="Rechteck 10">
            <a:extLst>
              <a:ext uri="{FF2B5EF4-FFF2-40B4-BE49-F238E27FC236}">
                <a16:creationId xmlns:a16="http://schemas.microsoft.com/office/drawing/2014/main" id="{4A2EAD34-1251-4EEA-8CFC-8A697608FA7D}"/>
              </a:ext>
            </a:extLst>
          </p:cNvPr>
          <p:cNvSpPr/>
          <p:nvPr/>
        </p:nvSpPr>
        <p:spPr bwMode="auto">
          <a:xfrm rot="611119">
            <a:off x="10096605" y="1730446"/>
            <a:ext cx="1669864" cy="556179"/>
          </a:xfrm>
          <a:prstGeom prst="rect">
            <a:avLst/>
          </a:prstGeom>
          <a:solidFill>
            <a:srgbClr val="F86200"/>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30000"/>
              </a:spcAft>
              <a:buClr>
                <a:srgbClr val="96DCFA"/>
              </a:buClr>
              <a:buSzTx/>
              <a:buFont typeface="Wingdings" pitchFamily="2" charset="2"/>
              <a:buNone/>
              <a:tabLst/>
              <a:defRPr/>
            </a:pPr>
            <a:r>
              <a:rPr kumimoji="0" lang="de-DE" sz="1000" b="0" i="0" u="none" strike="noStrike" kern="0" cap="none" spc="0" normalizeH="0" baseline="0" noProof="0" dirty="0">
                <a:ln>
                  <a:noFill/>
                </a:ln>
                <a:solidFill>
                  <a:srgbClr val="FFFFFF"/>
                </a:solidFill>
                <a:effectLst/>
                <a:uLnTx/>
                <a:uFillTx/>
              </a:rPr>
              <a:t>Freibetrag in der Krankenversicherung wurde berücksichtigt</a:t>
            </a:r>
          </a:p>
        </p:txBody>
      </p:sp>
      <p:sp>
        <p:nvSpPr>
          <p:cNvPr id="12" name="Textfeld 11">
            <a:extLst>
              <a:ext uri="{FF2B5EF4-FFF2-40B4-BE49-F238E27FC236}">
                <a16:creationId xmlns:a16="http://schemas.microsoft.com/office/drawing/2014/main" id="{7D6E4383-6173-4DF0-90CE-4153C2DAD4F9}"/>
              </a:ext>
            </a:extLst>
          </p:cNvPr>
          <p:cNvSpPr txBox="1"/>
          <p:nvPr/>
        </p:nvSpPr>
        <p:spPr>
          <a:xfrm>
            <a:off x="411118" y="1955222"/>
            <a:ext cx="9739380" cy="360850"/>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Betrachtung im Zeitraum der Auszahlung unter Berücksichtigung der laufenden DRV-Rente in Höhe von 13.865 € p. a.   </a:t>
            </a:r>
          </a:p>
        </p:txBody>
      </p:sp>
      <p:sp>
        <p:nvSpPr>
          <p:cNvPr id="13" name="Rechteck 12">
            <a:extLst>
              <a:ext uri="{FF2B5EF4-FFF2-40B4-BE49-F238E27FC236}">
                <a16:creationId xmlns:a16="http://schemas.microsoft.com/office/drawing/2014/main" id="{1EB747C7-5915-4EAB-9227-1D1545594FFA}"/>
              </a:ext>
            </a:extLst>
          </p:cNvPr>
          <p:cNvSpPr/>
          <p:nvPr/>
        </p:nvSpPr>
        <p:spPr>
          <a:xfrm>
            <a:off x="371475" y="5680483"/>
            <a:ext cx="11233150" cy="458636"/>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endParaRPr lang="de-DE" sz="1400" b="1" dirty="0">
              <a:solidFill>
                <a:srgbClr val="007AB3"/>
              </a:solidFill>
              <a:ea typeface="MS PGothic" charset="0"/>
            </a:endParaRPr>
          </a:p>
          <a:p>
            <a:r>
              <a:rPr lang="de-DE" sz="1600" b="1" dirty="0">
                <a:solidFill>
                  <a:schemeClr val="accent4"/>
                </a:solidFill>
                <a:ea typeface="MS PGothic" charset="0"/>
              </a:rPr>
              <a:t>Eine Direktversicherung kann deutliche Renditevorteile gegenüber einem Sparplan bieten.</a:t>
            </a:r>
          </a:p>
          <a:p>
            <a:pPr algn="ctr"/>
            <a:endParaRPr lang="de-DE" sz="1400" b="1" dirty="0">
              <a:solidFill>
                <a:srgbClr val="007AB3"/>
              </a:solidFill>
              <a:ea typeface="MS PGothic" charset="0"/>
            </a:endParaRPr>
          </a:p>
        </p:txBody>
      </p:sp>
    </p:spTree>
    <p:extLst>
      <p:ext uri="{BB962C8B-B14F-4D97-AF65-F5344CB8AC3E}">
        <p14:creationId xmlns:p14="http://schemas.microsoft.com/office/powerpoint/2010/main" val="3210915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altLang="de-DE" dirty="0"/>
              <a:t>Abfindungen und Kapitalzahlungen </a:t>
            </a:r>
            <a:br>
              <a:rPr lang="de-DE" altLang="de-DE" dirty="0"/>
            </a:br>
            <a:r>
              <a:rPr lang="de-DE" altLang="de-DE" dirty="0"/>
              <a:t>steuerlich optimieren</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57</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r>
              <a:rPr lang="de-DE" dirty="0"/>
              <a:t>Betriebliche Altersversorgung | Lösungen für spezielle Zielgruppen </a:t>
            </a:r>
          </a:p>
          <a:p>
            <a:endParaRPr lang="en-GB" dirty="0"/>
          </a:p>
        </p:txBody>
      </p:sp>
      <p:sp>
        <p:nvSpPr>
          <p:cNvPr id="12" name="Inhaltsplatzhalter 1">
            <a:extLst>
              <a:ext uri="{FF2B5EF4-FFF2-40B4-BE49-F238E27FC236}">
                <a16:creationId xmlns:a16="http://schemas.microsoft.com/office/drawing/2014/main" id="{819BE029-10BD-4FB7-B7F8-98411652B98A}"/>
              </a:ext>
            </a:extLst>
          </p:cNvPr>
          <p:cNvSpPr txBox="1">
            <a:spLocks/>
          </p:cNvSpPr>
          <p:nvPr/>
        </p:nvSpPr>
        <p:spPr>
          <a:xfrm>
            <a:off x="502627" y="2057549"/>
            <a:ext cx="9371577" cy="273839"/>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03781"/>
              </a:buClr>
              <a:buSzTx/>
              <a:buFont typeface="Arial" panose="020B0604020202020204" pitchFamily="34" charset="0"/>
              <a:buNone/>
              <a:tabLst/>
              <a:defRPr/>
            </a:pPr>
            <a:r>
              <a:rPr kumimoji="0" lang="de-DE" altLang="de-DE" sz="14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Leistungen werden durch Anwendung der 1/5-Regelung gem. § 34 Abs. 1 Satz 2 EStG ggf. ermäßigt besteuert.</a:t>
            </a:r>
          </a:p>
        </p:txBody>
      </p:sp>
      <p:sp>
        <p:nvSpPr>
          <p:cNvPr id="15" name="Rechteck 14">
            <a:extLst>
              <a:ext uri="{FF2B5EF4-FFF2-40B4-BE49-F238E27FC236}">
                <a16:creationId xmlns:a16="http://schemas.microsoft.com/office/drawing/2014/main" id="{08763352-D5EE-4D40-810E-28C980695C42}"/>
              </a:ext>
            </a:extLst>
          </p:cNvPr>
          <p:cNvSpPr/>
          <p:nvPr/>
        </p:nvSpPr>
        <p:spPr>
          <a:xfrm>
            <a:off x="495787" y="2904905"/>
            <a:ext cx="11216787" cy="2197044"/>
          </a:xfrm>
          <a:prstGeom prst="rect">
            <a:avLst/>
          </a:prstGeom>
          <a:solidFill>
            <a:schemeClr val="accent6"/>
          </a:solidFill>
          <a:ln w="12700" cap="flat" cmpd="sng" algn="ctr">
            <a:noFill/>
            <a:prstDash val="solid"/>
            <a:miter lim="800000"/>
          </a:ln>
          <a:effectLst/>
        </p:spPr>
        <p:txBody>
          <a:bodyPr lIns="216000" tIns="144000" bIns="144000" rtlCol="0" anchor="t"/>
          <a:lstStyle/>
          <a:p>
            <a:pPr defTabSz="914400" fontAlgn="base">
              <a:spcBef>
                <a:spcPts val="600"/>
              </a:spcBef>
              <a:spcAft>
                <a:spcPct val="0"/>
              </a:spcAft>
              <a:buClr>
                <a:srgbClr val="113388"/>
              </a:buClr>
              <a:buFont typeface="Wingdings" pitchFamily="2" charset="2"/>
              <a:buNone/>
              <a:defRPr/>
            </a:pPr>
            <a:r>
              <a:rPr lang="de-DE" altLang="zh-CN" sz="1400" b="1" kern="0" dirty="0">
                <a:solidFill>
                  <a:schemeClr val="bg1"/>
                </a:solidFill>
                <a:ea typeface="宋体" pitchFamily="2" charset="-122"/>
                <a:cs typeface="Arial" pitchFamily="34" charset="0"/>
              </a:rPr>
              <a:t>Lösungsmöglichkeiten:</a:t>
            </a:r>
          </a:p>
          <a:p>
            <a:pPr marL="285750" indent="-285750" defTabSz="914400" fontAlgn="base">
              <a:spcBef>
                <a:spcPts val="600"/>
              </a:spcBef>
              <a:spcAft>
                <a:spcPct val="0"/>
              </a:spcAft>
              <a:buFont typeface="Arial" panose="020B0604020202020204" pitchFamily="34" charset="0"/>
              <a:buChar char="•"/>
              <a:defRPr/>
            </a:pPr>
            <a:r>
              <a:rPr lang="de-DE" altLang="zh-CN" sz="1400" kern="0" dirty="0">
                <a:solidFill>
                  <a:schemeClr val="bg1"/>
                </a:solidFill>
                <a:ea typeface="宋体" pitchFamily="2" charset="-122"/>
                <a:cs typeface="Arial" pitchFamily="34" charset="0"/>
              </a:rPr>
              <a:t>Unterstützungskasse mit Einmalbeitrag ab Alter 62</a:t>
            </a:r>
            <a:r>
              <a:rPr lang="de-DE" altLang="zh-CN" sz="1400" kern="0" baseline="30000" dirty="0">
                <a:solidFill>
                  <a:schemeClr val="bg1"/>
                </a:solidFill>
                <a:ea typeface="宋体" pitchFamily="2" charset="-122"/>
                <a:cs typeface="Arial" pitchFamily="34" charset="0"/>
              </a:rPr>
              <a:t>1</a:t>
            </a:r>
            <a:r>
              <a:rPr lang="de-DE" altLang="zh-CN" sz="1400" kern="0" dirty="0">
                <a:solidFill>
                  <a:schemeClr val="bg1"/>
                </a:solidFill>
                <a:ea typeface="宋体" pitchFamily="2" charset="-122"/>
                <a:cs typeface="Arial" pitchFamily="34" charset="0"/>
              </a:rPr>
              <a:t> als Sofortrente</a:t>
            </a:r>
            <a:r>
              <a:rPr lang="de-DE" altLang="zh-CN" sz="1400" kern="0" baseline="30000" dirty="0">
                <a:solidFill>
                  <a:schemeClr val="bg1"/>
                </a:solidFill>
                <a:ea typeface="宋体" pitchFamily="2" charset="-122"/>
                <a:cs typeface="Arial" pitchFamily="34" charset="0"/>
              </a:rPr>
              <a:t>2 </a:t>
            </a:r>
          </a:p>
          <a:p>
            <a:pPr marL="285750" indent="-285750" defTabSz="914400" fontAlgn="base">
              <a:spcBef>
                <a:spcPts val="600"/>
              </a:spcBef>
              <a:spcAft>
                <a:spcPct val="0"/>
              </a:spcAft>
              <a:buFont typeface="Arial" panose="020B0604020202020204" pitchFamily="34" charset="0"/>
              <a:buChar char="•"/>
              <a:defRPr/>
            </a:pPr>
            <a:r>
              <a:rPr lang="de-DE" altLang="zh-CN" sz="1400" kern="0" dirty="0">
                <a:solidFill>
                  <a:schemeClr val="bg1"/>
                </a:solidFill>
                <a:ea typeface="宋体" pitchFamily="2" charset="-122"/>
                <a:cs typeface="Arial" pitchFamily="34" charset="0"/>
              </a:rPr>
              <a:t>Pensionszusage mit Rückdeckungsversicherung, sofern eine Bilanzberührung kein Hindernis darstellt</a:t>
            </a:r>
          </a:p>
          <a:p>
            <a:pPr marL="285750" indent="-285750" defTabSz="914400" fontAlgn="base">
              <a:spcBef>
                <a:spcPts val="600"/>
              </a:spcBef>
              <a:spcAft>
                <a:spcPct val="0"/>
              </a:spcAft>
              <a:buFont typeface="Arial" panose="020B0604020202020204" pitchFamily="34" charset="0"/>
              <a:buChar char="•"/>
              <a:defRPr/>
            </a:pPr>
            <a:r>
              <a:rPr lang="de-DE" altLang="zh-CN" sz="1400" kern="0" dirty="0">
                <a:solidFill>
                  <a:schemeClr val="bg1"/>
                </a:solidFill>
                <a:ea typeface="宋体" pitchFamily="2" charset="-122"/>
                <a:cs typeface="Arial" pitchFamily="34" charset="0"/>
              </a:rPr>
              <a:t>Vervielfältigung nach§3 Nr. 63 EStG (vereinfachte Neuregelungen durch BRSG) bzw. §40b EStG</a:t>
            </a:r>
          </a:p>
          <a:p>
            <a:pPr marL="285750" indent="-285750" defTabSz="914400" fontAlgn="base">
              <a:spcBef>
                <a:spcPts val="600"/>
              </a:spcBef>
              <a:spcAft>
                <a:spcPct val="0"/>
              </a:spcAft>
              <a:buFont typeface="Arial" panose="020B0604020202020204" pitchFamily="34" charset="0"/>
              <a:buChar char="•"/>
              <a:defRPr/>
            </a:pPr>
            <a:r>
              <a:rPr lang="de-DE" altLang="zh-CN" sz="1400" kern="0" dirty="0" err="1">
                <a:solidFill>
                  <a:schemeClr val="bg1"/>
                </a:solidFill>
                <a:ea typeface="宋体" pitchFamily="2" charset="-122"/>
                <a:cs typeface="Arial" pitchFamily="34" charset="0"/>
              </a:rPr>
              <a:t>BasisRente</a:t>
            </a:r>
            <a:r>
              <a:rPr lang="de-DE" altLang="zh-CN" sz="1400" kern="0" dirty="0">
                <a:solidFill>
                  <a:schemeClr val="bg1"/>
                </a:solidFill>
                <a:ea typeface="宋体" pitchFamily="2" charset="-122"/>
                <a:cs typeface="Arial" pitchFamily="34" charset="0"/>
              </a:rPr>
              <a:t> mit Einmalbeitrag </a:t>
            </a:r>
          </a:p>
          <a:p>
            <a:pPr marL="285750" indent="-285750" defTabSz="914400" fontAlgn="base">
              <a:spcBef>
                <a:spcPts val="600"/>
              </a:spcBef>
              <a:spcAft>
                <a:spcPct val="0"/>
              </a:spcAft>
              <a:buFont typeface="Arial" panose="020B0604020202020204" pitchFamily="34" charset="0"/>
              <a:buChar char="•"/>
              <a:defRPr/>
            </a:pPr>
            <a:r>
              <a:rPr lang="de-DE" altLang="zh-CN" sz="1400" kern="0" dirty="0">
                <a:solidFill>
                  <a:schemeClr val="bg1"/>
                </a:solidFill>
                <a:ea typeface="宋体" pitchFamily="2" charset="-122"/>
                <a:cs typeface="Arial" pitchFamily="34" charset="0"/>
              </a:rPr>
              <a:t>Schatzbrief</a:t>
            </a:r>
          </a:p>
          <a:p>
            <a:pPr marL="285750" indent="-285750" defTabSz="914400" fontAlgn="base">
              <a:spcBef>
                <a:spcPts val="600"/>
              </a:spcBef>
              <a:spcAft>
                <a:spcPct val="0"/>
              </a:spcAft>
              <a:buFont typeface="Arial" panose="020B0604020202020204" pitchFamily="34" charset="0"/>
              <a:buChar char="•"/>
              <a:defRPr/>
            </a:pPr>
            <a:r>
              <a:rPr lang="de-DE" altLang="zh-CN" sz="1400" kern="0" dirty="0" err="1">
                <a:solidFill>
                  <a:schemeClr val="bg1"/>
                </a:solidFill>
                <a:ea typeface="宋体" pitchFamily="2" charset="-122"/>
                <a:cs typeface="Arial" pitchFamily="34" charset="0"/>
              </a:rPr>
              <a:t>VermögensPolice</a:t>
            </a:r>
            <a:endParaRPr lang="de-DE" altLang="zh-CN" sz="1400" kern="0" dirty="0">
              <a:solidFill>
                <a:schemeClr val="bg1"/>
              </a:solidFill>
              <a:ea typeface="宋体" pitchFamily="2" charset="-122"/>
              <a:cs typeface="Arial" pitchFamily="34" charset="0"/>
            </a:endParaRPr>
          </a:p>
          <a:p>
            <a:pPr marL="285750" indent="-285750" defTabSz="914400" fontAlgn="base">
              <a:spcBef>
                <a:spcPts val="600"/>
              </a:spcBef>
              <a:spcAft>
                <a:spcPct val="0"/>
              </a:spcAft>
              <a:buFont typeface="Arial" panose="020B0604020202020204" pitchFamily="34" charset="0"/>
              <a:buChar char="•"/>
              <a:defRPr/>
            </a:pPr>
            <a:endParaRPr lang="de-DE" altLang="zh-CN" sz="1400" kern="0" dirty="0">
              <a:solidFill>
                <a:schemeClr val="bg1"/>
              </a:solidFill>
              <a:ea typeface="宋体" pitchFamily="2" charset="-122"/>
              <a:cs typeface="Arial" pitchFamily="34" charset="0"/>
            </a:endParaRPr>
          </a:p>
        </p:txBody>
      </p:sp>
      <p:sp>
        <p:nvSpPr>
          <p:cNvPr id="16" name="Rechteck 15">
            <a:extLst>
              <a:ext uri="{FF2B5EF4-FFF2-40B4-BE49-F238E27FC236}">
                <a16:creationId xmlns:a16="http://schemas.microsoft.com/office/drawing/2014/main" id="{B85576BF-E2AD-40A3-A4D0-9B5E8EE10351}"/>
              </a:ext>
            </a:extLst>
          </p:cNvPr>
          <p:cNvSpPr/>
          <p:nvPr/>
        </p:nvSpPr>
        <p:spPr>
          <a:xfrm>
            <a:off x="479423" y="5694288"/>
            <a:ext cx="11208158" cy="471562"/>
          </a:xfrm>
          <a:prstGeom prst="rect">
            <a:avLst/>
          </a:prstGeom>
          <a:noFill/>
          <a:ln w="19050" cap="flat" cmpd="sng" algn="ctr">
            <a:solidFill>
              <a:srgbClr val="122B54"/>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
                <a:srgbClr val="113388"/>
              </a:buClr>
              <a:buSzTx/>
              <a:buFont typeface="Wingdings" pitchFamily="2" charset="2"/>
              <a:buNone/>
              <a:tabLst/>
              <a:defRPr/>
            </a:pPr>
            <a:r>
              <a:rPr kumimoji="0" lang="de-DE" altLang="zh-CN" sz="1400" b="0" i="0" u="none" strike="noStrike" kern="0" cap="none" spc="0" normalizeH="0" baseline="0" noProof="0" dirty="0">
                <a:ln>
                  <a:noFill/>
                </a:ln>
                <a:solidFill>
                  <a:schemeClr val="bg1"/>
                </a:solidFill>
                <a:effectLst/>
                <a:uLnTx/>
                <a:uFillTx/>
                <a:ea typeface="宋体" pitchFamily="2" charset="-122"/>
                <a:cs typeface="Arial" pitchFamily="34" charset="0"/>
              </a:rPr>
              <a:t>Ein Arbeitnehmer kann diese vorteilhaften steuerlichen Rahmenbedingungen nutzen!</a:t>
            </a:r>
          </a:p>
        </p:txBody>
      </p:sp>
      <p:sp>
        <p:nvSpPr>
          <p:cNvPr id="18" name="Fußzeilenplatzhalter 5">
            <a:extLst>
              <a:ext uri="{FF2B5EF4-FFF2-40B4-BE49-F238E27FC236}">
                <a16:creationId xmlns:a16="http://schemas.microsoft.com/office/drawing/2014/main" id="{12191345-0DF7-44D4-8E10-C0FA2E5460FD}"/>
              </a:ext>
            </a:extLst>
          </p:cNvPr>
          <p:cNvSpPr txBox="1">
            <a:spLocks/>
          </p:cNvSpPr>
          <p:nvPr/>
        </p:nvSpPr>
        <p:spPr>
          <a:xfrm>
            <a:off x="480464" y="6166966"/>
            <a:ext cx="6662455" cy="357659"/>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88900" indent="-88900" fontAlgn="base">
              <a:spcBef>
                <a:spcPct val="0"/>
              </a:spcBef>
              <a:buClr>
                <a:srgbClr val="113388"/>
              </a:buClr>
            </a:pPr>
            <a:r>
              <a:rPr lang="de-DE" altLang="de-DE" baseline="30000" dirty="0">
                <a:solidFill>
                  <a:schemeClr val="bg1"/>
                </a:solidFill>
                <a:cs typeface="Arial" pitchFamily="34" charset="0"/>
              </a:rPr>
              <a:t>1 </a:t>
            </a:r>
            <a:r>
              <a:rPr lang="de-DE" altLang="de-DE" dirty="0">
                <a:solidFill>
                  <a:schemeClr val="bg1"/>
                </a:solidFill>
                <a:cs typeface="Arial" pitchFamily="34" charset="0"/>
              </a:rPr>
              <a:t>Ab Alter 60, wenn eine </a:t>
            </a:r>
            <a:r>
              <a:rPr lang="de-DE" altLang="de-DE" dirty="0" err="1">
                <a:solidFill>
                  <a:schemeClr val="bg1"/>
                </a:solidFill>
                <a:cs typeface="Arial" pitchFamily="34" charset="0"/>
              </a:rPr>
              <a:t>bAV</a:t>
            </a:r>
            <a:r>
              <a:rPr lang="de-DE" altLang="de-DE" dirty="0">
                <a:solidFill>
                  <a:schemeClr val="bg1"/>
                </a:solidFill>
                <a:cs typeface="Arial" pitchFamily="34" charset="0"/>
              </a:rPr>
              <a:t> – unabhängig vom Durchführungsweg – vor dem 01.01.2012 bestanden hat. </a:t>
            </a:r>
          </a:p>
          <a:p>
            <a:pPr marL="88900" indent="-88900" fontAlgn="base">
              <a:spcBef>
                <a:spcPct val="0"/>
              </a:spcBef>
              <a:buClr>
                <a:srgbClr val="113388"/>
              </a:buClr>
            </a:pPr>
            <a:r>
              <a:rPr lang="de-DE" altLang="de-DE" baseline="30000" dirty="0">
                <a:solidFill>
                  <a:schemeClr val="bg1"/>
                </a:solidFill>
                <a:cs typeface="Arial" pitchFamily="34" charset="0"/>
              </a:rPr>
              <a:t>2 </a:t>
            </a:r>
            <a:r>
              <a:rPr lang="de-DE" altLang="de-DE" dirty="0">
                <a:solidFill>
                  <a:schemeClr val="bg1"/>
                </a:solidFill>
                <a:cs typeface="Arial" pitchFamily="34" charset="0"/>
              </a:rPr>
              <a:t>Nur möglich bei altersbedingtem Ausscheiden des Arbeitnehmers.</a:t>
            </a:r>
          </a:p>
        </p:txBody>
      </p:sp>
      <p:grpSp>
        <p:nvGrpSpPr>
          <p:cNvPr id="23" name="Gruppieren 22">
            <a:extLst>
              <a:ext uri="{FF2B5EF4-FFF2-40B4-BE49-F238E27FC236}">
                <a16:creationId xmlns:a16="http://schemas.microsoft.com/office/drawing/2014/main" id="{12F6CF8E-5788-419D-A34E-DD05395C9495}"/>
              </a:ext>
            </a:extLst>
          </p:cNvPr>
          <p:cNvGrpSpPr>
            <a:grpSpLocks noChangeAspect="1"/>
          </p:cNvGrpSpPr>
          <p:nvPr/>
        </p:nvGrpSpPr>
        <p:grpSpPr>
          <a:xfrm rot="10800000">
            <a:off x="4242178" y="5265410"/>
            <a:ext cx="3707643" cy="265417"/>
            <a:chOff x="8617260" y="686292"/>
            <a:chExt cx="1977774" cy="823669"/>
          </a:xfrm>
        </p:grpSpPr>
        <p:cxnSp>
          <p:nvCxnSpPr>
            <p:cNvPr id="24" name="Gerader Verbinder 23">
              <a:extLst>
                <a:ext uri="{FF2B5EF4-FFF2-40B4-BE49-F238E27FC236}">
                  <a16:creationId xmlns:a16="http://schemas.microsoft.com/office/drawing/2014/main" id="{E97AEFDE-B51C-44C2-B8AB-BA68A2C8F457}"/>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FBBAD96-81F7-44D5-82D3-DAE94961AB11}"/>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Rechteck 13">
            <a:extLst>
              <a:ext uri="{FF2B5EF4-FFF2-40B4-BE49-F238E27FC236}">
                <a16:creationId xmlns:a16="http://schemas.microsoft.com/office/drawing/2014/main" id="{09F2BDFF-29E0-4B77-9DE7-C475B6AEF06D}"/>
              </a:ext>
            </a:extLst>
          </p:cNvPr>
          <p:cNvSpPr/>
          <p:nvPr/>
        </p:nvSpPr>
        <p:spPr>
          <a:xfrm>
            <a:off x="495787" y="2432226"/>
            <a:ext cx="11216787" cy="371841"/>
          </a:xfrm>
          <a:prstGeom prst="rect">
            <a:avLst/>
          </a:prstGeom>
          <a:noFill/>
          <a:ln w="19050" cap="flat" cmpd="sng" algn="ctr">
            <a:solidFill>
              <a:schemeClr val="accent4"/>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
                <a:srgbClr val="113388"/>
              </a:buClr>
              <a:buSzTx/>
              <a:buFont typeface="Wingdings" pitchFamily="2" charset="2"/>
              <a:buNone/>
              <a:tabLst/>
              <a:defRPr/>
            </a:pPr>
            <a:r>
              <a:rPr kumimoji="0" lang="de-DE" altLang="zh-CN" sz="1400" b="1" i="0" u="none" strike="noStrike" kern="0" cap="none" spc="0" normalizeH="0" baseline="0" noProof="0" dirty="0">
                <a:ln>
                  <a:noFill/>
                </a:ln>
                <a:solidFill>
                  <a:srgbClr val="003781"/>
                </a:solidFill>
                <a:effectLst/>
                <a:uLnTx/>
                <a:uFillTx/>
                <a:ea typeface="宋体" pitchFamily="2" charset="-122"/>
                <a:cs typeface="Arial" pitchFamily="34" charset="0"/>
              </a:rPr>
              <a:t>Wie kann diese Steuer (teilweise) kompensiert werden?</a:t>
            </a:r>
          </a:p>
        </p:txBody>
      </p:sp>
    </p:spTree>
    <p:extLst>
      <p:ext uri="{BB962C8B-B14F-4D97-AF65-F5344CB8AC3E}">
        <p14:creationId xmlns:p14="http://schemas.microsoft.com/office/powerpoint/2010/main" val="1922959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11388-55F7-45F0-A59E-B93729D96FFD}"/>
              </a:ext>
            </a:extLst>
          </p:cNvPr>
          <p:cNvSpPr>
            <a:spLocks noGrp="1"/>
          </p:cNvSpPr>
          <p:nvPr>
            <p:ph type="title"/>
          </p:nvPr>
        </p:nvSpPr>
        <p:spPr/>
        <p:txBody>
          <a:bodyPr/>
          <a:lstStyle/>
          <a:p>
            <a:r>
              <a:rPr lang="de-DE" dirty="0" err="1"/>
              <a:t>Fünftelungsregelung</a:t>
            </a:r>
            <a:r>
              <a:rPr lang="de-DE" dirty="0"/>
              <a:t> als Beispiel </a:t>
            </a:r>
            <a:br>
              <a:rPr lang="de-DE" dirty="0"/>
            </a:br>
            <a:r>
              <a:rPr lang="de-DE" dirty="0"/>
              <a:t>zur Abfindungszahlung</a:t>
            </a:r>
          </a:p>
        </p:txBody>
      </p:sp>
      <p:sp>
        <p:nvSpPr>
          <p:cNvPr id="3" name="Foliennummernplatzhalter 2">
            <a:extLst>
              <a:ext uri="{FF2B5EF4-FFF2-40B4-BE49-F238E27FC236}">
                <a16:creationId xmlns:a16="http://schemas.microsoft.com/office/drawing/2014/main" id="{53AAC374-E811-47FA-B678-584CA9359FDB}"/>
              </a:ext>
            </a:extLst>
          </p:cNvPr>
          <p:cNvSpPr>
            <a:spLocks noGrp="1"/>
          </p:cNvSpPr>
          <p:nvPr>
            <p:ph type="sldNum" sz="quarter" idx="11"/>
          </p:nvPr>
        </p:nvSpPr>
        <p:spPr/>
        <p:txBody>
          <a:bodyPr/>
          <a:lstStyle/>
          <a:p>
            <a:fld id="{56C449F3-BD9D-48DC-BFF1-0F66671DA7C6}" type="slidenum">
              <a:rPr lang="de-DE" smtClean="0"/>
              <a:pPr/>
              <a:t>58</a:t>
            </a:fld>
            <a:endParaRPr lang="de-DE" dirty="0"/>
          </a:p>
        </p:txBody>
      </p:sp>
      <p:sp>
        <p:nvSpPr>
          <p:cNvPr id="4" name="Textplatzhalter 3">
            <a:extLst>
              <a:ext uri="{FF2B5EF4-FFF2-40B4-BE49-F238E27FC236}">
                <a16:creationId xmlns:a16="http://schemas.microsoft.com/office/drawing/2014/main" id="{04F90CB5-A1D9-462B-AC00-EBD14258212F}"/>
              </a:ext>
            </a:extLst>
          </p:cNvPr>
          <p:cNvSpPr>
            <a:spLocks noGrp="1"/>
          </p:cNvSpPr>
          <p:nvPr>
            <p:ph type="body" sz="quarter" idx="12"/>
          </p:nvPr>
        </p:nvSpPr>
        <p:spPr/>
        <p:txBody>
          <a:bodyPr/>
          <a:lstStyle/>
          <a:p>
            <a:r>
              <a:rPr lang="de-DE" dirty="0"/>
              <a:t>Betriebliche Altersversorgung | Lösungen für spezielle Zielgruppen </a:t>
            </a:r>
          </a:p>
          <a:p>
            <a:endParaRPr lang="en-GB" dirty="0"/>
          </a:p>
        </p:txBody>
      </p:sp>
      <p:sp>
        <p:nvSpPr>
          <p:cNvPr id="12" name="Inhaltsplatzhalter 1">
            <a:extLst>
              <a:ext uri="{FF2B5EF4-FFF2-40B4-BE49-F238E27FC236}">
                <a16:creationId xmlns:a16="http://schemas.microsoft.com/office/drawing/2014/main" id="{E0B716A5-D3C7-4F6D-B1F3-576B9C4FFBC2}"/>
              </a:ext>
            </a:extLst>
          </p:cNvPr>
          <p:cNvSpPr txBox="1">
            <a:spLocks/>
          </p:cNvSpPr>
          <p:nvPr/>
        </p:nvSpPr>
        <p:spPr>
          <a:xfrm>
            <a:off x="479424" y="2079963"/>
            <a:ext cx="8882940" cy="486170"/>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ct val="0"/>
              </a:spcAft>
              <a:buFont typeface="Arial" pitchFamily="34" charset="0"/>
              <a:buNone/>
              <a:defRPr lang="en-GB" sz="1600" b="0" kern="1200" cap="none" baseline="0" noProof="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itchFamily="34" charset="0"/>
              <a:buChar char="•"/>
              <a:defRPr lang="de-DE" sz="16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ct val="0"/>
              </a:spcAft>
              <a:buClr>
                <a:srgbClr val="003781"/>
              </a:buClr>
              <a:buSzTx/>
              <a:buFont typeface="Arial" pitchFamily="34" charset="0"/>
              <a:buNone/>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Ein Arbeitnehmer hat ein zu versteuerndes Einkommen von 42.000 € und erhält eine einmalige Kapitalzahlung (aus Abfindung</a:t>
            </a:r>
            <a:r>
              <a:rPr kumimoji="0" lang="de-DE" sz="1400" b="0" i="0" u="none" strike="noStrike" kern="120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rPr>
              <a:t>1</a:t>
            </a:r>
            <a:r>
              <a:rPr kumimoji="0" lang="de-DE"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oder Unterstützungskasse/Pensionszusage) von 100.000 €.</a:t>
            </a:r>
            <a:endParaRPr kumimoji="0" lang="de-DE"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ts val="1920"/>
              </a:lnSpc>
              <a:spcBef>
                <a:spcPts val="200"/>
              </a:spcBef>
              <a:spcAft>
                <a:spcPct val="0"/>
              </a:spcAft>
              <a:buClrTx/>
              <a:buSzTx/>
              <a:buFont typeface="Arial" pitchFamily="34" charset="0"/>
              <a:buNone/>
              <a:tabLst/>
              <a:defRPr/>
            </a:pPr>
            <a:endParaRPr kumimoji="0" lang="de-DE" sz="1600" b="0" i="0" u="none" strike="noStrike" kern="1200" cap="none" spc="0" normalizeH="0" baseline="0" noProof="0" dirty="0">
              <a:ln>
                <a:noFill/>
              </a:ln>
              <a:solidFill>
                <a:schemeClr val="bg1"/>
              </a:solidFill>
              <a:effectLst/>
              <a:uLnTx/>
              <a:uFillTx/>
              <a:latin typeface="Arial"/>
              <a:cs typeface="Arial"/>
            </a:endParaRPr>
          </a:p>
        </p:txBody>
      </p:sp>
      <p:sp>
        <p:nvSpPr>
          <p:cNvPr id="13" name="Fußzeilenplatzhalter 5">
            <a:extLst>
              <a:ext uri="{FF2B5EF4-FFF2-40B4-BE49-F238E27FC236}">
                <a16:creationId xmlns:a16="http://schemas.microsoft.com/office/drawing/2014/main" id="{EB2A05D5-0EFC-46AC-9CF4-93991EC0C295}"/>
              </a:ext>
            </a:extLst>
          </p:cNvPr>
          <p:cNvSpPr txBox="1">
            <a:spLocks/>
          </p:cNvSpPr>
          <p:nvPr/>
        </p:nvSpPr>
        <p:spPr>
          <a:xfrm>
            <a:off x="479423" y="5744562"/>
            <a:ext cx="6662455" cy="807359"/>
          </a:xfrm>
          <a:prstGeom prst="rect">
            <a:avLst/>
          </a:prstGeom>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cs typeface="Arial"/>
              </a:rPr>
              <a:t>1</a:t>
            </a:r>
            <a:r>
              <a:rPr kumimoji="0" lang="de-DE" altLang="de-DE" sz="800" b="0" i="0" u="none" strike="noStrike" kern="1200" cap="none" spc="0" normalizeH="0" baseline="0" noProof="0" dirty="0">
                <a:ln>
                  <a:noFill/>
                </a:ln>
                <a:solidFill>
                  <a:schemeClr val="bg1"/>
                </a:solidFill>
                <a:effectLst/>
                <a:uLnTx/>
                <a:uFillTx/>
                <a:latin typeface="Arial"/>
                <a:cs typeface="Arial"/>
              </a:rPr>
              <a:t> Anlässlich des Ausscheidens aus dem Unternehmen. </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cs typeface="Arial"/>
              </a:rPr>
              <a:t>2</a:t>
            </a:r>
            <a:r>
              <a:rPr kumimoji="0" lang="de-DE" altLang="de-DE" sz="800" b="0" i="0" u="none" strike="noStrike" kern="1200" cap="none" spc="0" normalizeH="0" baseline="0" noProof="0" dirty="0">
                <a:ln>
                  <a:noFill/>
                </a:ln>
                <a:solidFill>
                  <a:schemeClr val="bg1"/>
                </a:solidFill>
                <a:effectLst/>
                <a:uLnTx/>
                <a:uFillTx/>
                <a:latin typeface="Arial"/>
                <a:cs typeface="Arial"/>
              </a:rPr>
              <a:t> Einkommensteuertarif 2022, Splittingverfahren, </a:t>
            </a:r>
            <a:r>
              <a:rPr kumimoji="0" lang="de-DE" altLang="de-DE" sz="800" b="0" i="0" u="none" strike="noStrike" kern="1200" cap="none" spc="0" normalizeH="0" baseline="0" noProof="0" dirty="0" err="1">
                <a:ln>
                  <a:noFill/>
                </a:ln>
                <a:solidFill>
                  <a:schemeClr val="bg1"/>
                </a:solidFill>
                <a:effectLst/>
                <a:uLnTx/>
                <a:uFillTx/>
                <a:latin typeface="Arial"/>
                <a:cs typeface="Arial"/>
              </a:rPr>
              <a:t>KiSt</a:t>
            </a:r>
            <a:r>
              <a:rPr kumimoji="0" lang="de-DE" altLang="de-DE" sz="800" b="0" i="0" u="none" strike="noStrike" kern="1200" cap="none" spc="0" normalizeH="0" baseline="0" noProof="0" dirty="0">
                <a:ln>
                  <a:noFill/>
                </a:ln>
                <a:solidFill>
                  <a:schemeClr val="bg1"/>
                </a:solidFill>
                <a:effectLst/>
                <a:uLnTx/>
                <a:uFillTx/>
                <a:latin typeface="Arial"/>
                <a:cs typeface="Arial"/>
              </a:rPr>
              <a:t>. 8 %. </a:t>
            </a:r>
            <a:r>
              <a:rPr kumimoji="0" lang="de-DE" sz="800" b="0" i="0" u="none" strike="noStrike" kern="1200" cap="none" spc="0" normalizeH="0" baseline="0" noProof="0" dirty="0">
                <a:ln>
                  <a:noFill/>
                </a:ln>
                <a:solidFill>
                  <a:schemeClr val="bg1"/>
                </a:solidFill>
                <a:effectLst/>
                <a:uLnTx/>
                <a:uFillTx/>
                <a:latin typeface="Arial"/>
                <a:ea typeface="Arial Unicode MS" pitchFamily="34" charset="-128"/>
                <a:cs typeface="Arial"/>
              </a:rPr>
              <a:t>Die Berechnungen basieren auf den steuerrechtlichen Regelungen des Jahres 2022.</a:t>
            </a:r>
            <a:endParaRPr kumimoji="0" lang="de-DE" altLang="de-DE" sz="800" b="0" i="0" u="none" strike="sngStrike" kern="1200" cap="none" spc="0" normalizeH="0" baseline="0" noProof="0" dirty="0">
              <a:ln>
                <a:noFill/>
              </a:ln>
              <a:solidFill>
                <a:schemeClr val="bg1"/>
              </a:solidFill>
              <a:effectLst/>
              <a:uLnTx/>
              <a:uFillTx/>
              <a:latin typeface="Arial"/>
              <a:cs typeface="Arial"/>
            </a:endParaRPr>
          </a:p>
        </p:txBody>
      </p:sp>
      <p:graphicFrame>
        <p:nvGraphicFramePr>
          <p:cNvPr id="14" name="Group 184">
            <a:extLst>
              <a:ext uri="{FF2B5EF4-FFF2-40B4-BE49-F238E27FC236}">
                <a16:creationId xmlns:a16="http://schemas.microsoft.com/office/drawing/2014/main" id="{FC1931AE-6B49-469B-BCB9-9563E2063EE4}"/>
              </a:ext>
            </a:extLst>
          </p:cNvPr>
          <p:cNvGraphicFramePr>
            <a:graphicFrameLocks/>
          </p:cNvGraphicFramePr>
          <p:nvPr>
            <p:extLst>
              <p:ext uri="{D42A27DB-BD31-4B8C-83A1-F6EECF244321}">
                <p14:modId xmlns:p14="http://schemas.microsoft.com/office/powerpoint/2010/main" val="4028187707"/>
              </p:ext>
            </p:extLst>
          </p:nvPr>
        </p:nvGraphicFramePr>
        <p:xfrm>
          <a:off x="479423" y="2650367"/>
          <a:ext cx="11233153" cy="3491126"/>
        </p:xfrm>
        <a:graphic>
          <a:graphicData uri="http://schemas.openxmlformats.org/drawingml/2006/table">
            <a:tbl>
              <a:tblPr/>
              <a:tblGrid>
                <a:gridCol w="5716872">
                  <a:extLst>
                    <a:ext uri="{9D8B030D-6E8A-4147-A177-3AD203B41FA5}">
                      <a16:colId xmlns:a16="http://schemas.microsoft.com/office/drawing/2014/main" val="20000"/>
                    </a:ext>
                  </a:extLst>
                </a:gridCol>
                <a:gridCol w="1501573">
                  <a:extLst>
                    <a:ext uri="{9D8B030D-6E8A-4147-A177-3AD203B41FA5}">
                      <a16:colId xmlns:a16="http://schemas.microsoft.com/office/drawing/2014/main" val="20001"/>
                    </a:ext>
                  </a:extLst>
                </a:gridCol>
                <a:gridCol w="1338236">
                  <a:extLst>
                    <a:ext uri="{9D8B030D-6E8A-4147-A177-3AD203B41FA5}">
                      <a16:colId xmlns:a16="http://schemas.microsoft.com/office/drawing/2014/main" val="20002"/>
                    </a:ext>
                  </a:extLst>
                </a:gridCol>
                <a:gridCol w="1338236">
                  <a:extLst>
                    <a:ext uri="{9D8B030D-6E8A-4147-A177-3AD203B41FA5}">
                      <a16:colId xmlns:a16="http://schemas.microsoft.com/office/drawing/2014/main" val="20003"/>
                    </a:ext>
                  </a:extLst>
                </a:gridCol>
                <a:gridCol w="1338236">
                  <a:extLst>
                    <a:ext uri="{9D8B030D-6E8A-4147-A177-3AD203B41FA5}">
                      <a16:colId xmlns:a16="http://schemas.microsoft.com/office/drawing/2014/main" val="20004"/>
                    </a:ext>
                  </a:extLst>
                </a:gridCol>
              </a:tblGrid>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Variante</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Ohne Fünftelung</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de-DE"/>
                    </a:p>
                  </a:txBody>
                  <a:tcPr/>
                </a:tc>
                <a:tc gridSpan="2">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Mit</a:t>
                      </a:r>
                      <a:r>
                        <a:rPr kumimoji="0" lang="de-DE" sz="1400" b="0" i="0" u="none" strike="noStrike" cap="none" normalizeH="0" baseline="0" dirty="0">
                          <a:ln>
                            <a:noFill/>
                          </a:ln>
                          <a:solidFill>
                            <a:schemeClr val="accent4"/>
                          </a:solidFill>
                          <a:effectLst/>
                          <a:latin typeface="Arial" pitchFamily="34" charset="0"/>
                        </a:rPr>
                        <a:t> </a:t>
                      </a:r>
                      <a:r>
                        <a:rPr kumimoji="0" lang="de-DE" sz="1400" b="1" i="0" u="none" strike="noStrike" cap="none" normalizeH="0" baseline="0" dirty="0">
                          <a:ln>
                            <a:noFill/>
                          </a:ln>
                          <a:solidFill>
                            <a:schemeClr val="accent4"/>
                          </a:solidFill>
                          <a:effectLst/>
                          <a:latin typeface="Arial" pitchFamily="34" charset="0"/>
                        </a:rPr>
                        <a:t>Fünftelung</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extLst>
                  <a:ext uri="{0D108BD9-81ED-4DB2-BD59-A6C34878D82A}">
                    <a16:rowId xmlns:a16="http://schemas.microsoft.com/office/drawing/2014/main" val="10000"/>
                  </a:ext>
                </a:extLst>
              </a:tr>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Steuer</a:t>
                      </a:r>
                      <a:r>
                        <a:rPr kumimoji="0" lang="de-DE" sz="1400" b="1" i="0" u="none" strike="noStrike" cap="none" normalizeH="0" baseline="30000" dirty="0">
                          <a:ln>
                            <a:noFill/>
                          </a:ln>
                          <a:solidFill>
                            <a:schemeClr val="accent4"/>
                          </a:solidFill>
                          <a:effectLst/>
                          <a:latin typeface="Arial" pitchFamily="34" charset="0"/>
                        </a:rPr>
                        <a:t>2</a:t>
                      </a:r>
                    </a:p>
                  </a:txBody>
                  <a:tcPr marL="0" marR="90000" marT="46802" marB="46802"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Betrag</a:t>
                      </a:r>
                    </a:p>
                  </a:txBody>
                  <a:tcPr marL="72000" marR="72000" marT="36000" marB="3600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ESt</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Betrag</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ESt</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(1) zu versteuerndes Einkommen „normal“</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142.000 €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kern="1200" cap="none" normalizeH="0" baseline="0" dirty="0">
                          <a:ln>
                            <a:noFill/>
                          </a:ln>
                          <a:solidFill>
                            <a:schemeClr val="bg1"/>
                          </a:solidFill>
                          <a:effectLst/>
                          <a:latin typeface="Arial" pitchFamily="34" charset="0"/>
                          <a:ea typeface="+mn-ea"/>
                          <a:cs typeface="+mn-cs"/>
                        </a:rPr>
                        <a:t>41.104 €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42.000 €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4.940 €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2"/>
                  </a:ext>
                </a:extLst>
              </a:tr>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(2) ein Fünftel der zu versteuernden Abfindung </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20.000 €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3"/>
                  </a:ext>
                </a:extLst>
              </a:tr>
              <a:tr h="553310">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(3) zu versteuerndes </a:t>
                      </a:r>
                      <a:br>
                        <a:rPr kumimoji="0" lang="de-DE" sz="1400" b="0" i="0" u="none" strike="noStrike" cap="none" normalizeH="0" baseline="0" dirty="0">
                          <a:ln>
                            <a:noFill/>
                          </a:ln>
                          <a:solidFill>
                            <a:schemeClr val="bg1"/>
                          </a:solidFill>
                          <a:effectLst/>
                          <a:latin typeface="Arial" pitchFamily="34" charset="0"/>
                        </a:rPr>
                      </a:br>
                      <a:r>
                        <a:rPr kumimoji="0" lang="de-DE" sz="1400" b="0" i="0" u="none" strike="noStrike" cap="none" normalizeH="0" baseline="0" dirty="0">
                          <a:ln>
                            <a:noFill/>
                          </a:ln>
                          <a:solidFill>
                            <a:schemeClr val="bg1"/>
                          </a:solidFill>
                          <a:effectLst/>
                          <a:latin typeface="Arial" pitchFamily="34" charset="0"/>
                        </a:rPr>
                        <a:t>Einkommen „Splittingtabelle“</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62.000 €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10.648 €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(4) Differenzbetrag ESt (3) – (1)</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5.708 €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5"/>
                  </a:ext>
                </a:extLst>
              </a:tr>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(5) Steuer für Abfindung = 5 x Differenzbetrag (4)</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28.540 €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6"/>
                  </a:ext>
                </a:extLst>
              </a:tr>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Gesamtsteuer ESt (1) + (5)</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41.104 €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33.480 €</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7"/>
                  </a:ext>
                </a:extLst>
              </a:tr>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sz="1400" b="0" i="0" u="none" strike="noStrike" cap="none" normalizeH="0" baseline="0" dirty="0">
                          <a:ln>
                            <a:noFill/>
                          </a:ln>
                          <a:solidFill>
                            <a:schemeClr val="bg1"/>
                          </a:solidFill>
                          <a:effectLst/>
                          <a:latin typeface="Arial" pitchFamily="34" charset="0"/>
                        </a:rPr>
                        <a:t>Gesamtsteuer ESt inkl. SolZ</a:t>
                      </a:r>
                      <a:r>
                        <a:rPr lang="de-DE" sz="1400" b="0" kern="1200" cap="none" baseline="30000" noProof="0" dirty="0">
                          <a:solidFill>
                            <a:schemeClr val="bg1"/>
                          </a:solidFill>
                          <a:latin typeface="Arial" panose="020B0604020202020204" pitchFamily="34" charset="0"/>
                          <a:ea typeface="+mn-ea"/>
                          <a:cs typeface="Arial" panose="020B0604020202020204" pitchFamily="34" charset="0"/>
                        </a:rPr>
                        <a:t> </a:t>
                      </a:r>
                      <a:r>
                        <a:rPr kumimoji="0" lang="de-DE" sz="1400" b="0" i="0" u="none" strike="noStrike" cap="none" normalizeH="0" baseline="0" dirty="0">
                          <a:ln>
                            <a:noFill/>
                          </a:ln>
                          <a:solidFill>
                            <a:schemeClr val="bg1"/>
                          </a:solidFill>
                          <a:effectLst/>
                          <a:latin typeface="Arial" pitchFamily="34" charset="0"/>
                        </a:rPr>
                        <a:t>und KiSt. 8 %</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bg1"/>
                          </a:solidFill>
                          <a:effectLst/>
                          <a:latin typeface="Arial" pitchFamily="34" charset="0"/>
                        </a:rPr>
                        <a:t>45.248</a:t>
                      </a:r>
                      <a:r>
                        <a:rPr kumimoji="0" lang="de-DE" sz="1400" b="0" i="0" u="none" strike="noStrike" cap="none" normalizeH="0" baseline="0" dirty="0">
                          <a:ln>
                            <a:noFill/>
                          </a:ln>
                          <a:solidFill>
                            <a:schemeClr val="bg1"/>
                          </a:solidFill>
                          <a:effectLst/>
                          <a:latin typeface="Arial" pitchFamily="34" charset="0"/>
                        </a:rPr>
                        <a:t> </a:t>
                      </a:r>
                      <a:r>
                        <a:rPr kumimoji="0" lang="de-DE" sz="1400" b="1" i="0" u="none" strike="noStrike" cap="none" normalizeH="0" baseline="0" dirty="0">
                          <a:ln>
                            <a:noFill/>
                          </a:ln>
                          <a:solidFill>
                            <a:schemeClr val="bg1"/>
                          </a:solidFill>
                          <a:effectLst/>
                          <a:latin typeface="Arial" pitchFamily="34" charset="0"/>
                        </a:rPr>
                        <a:t>€</a:t>
                      </a: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1"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sz="1400" b="1" i="0" u="none" strike="noStrike" cap="none" normalizeH="0" baseline="0" dirty="0">
                          <a:ln>
                            <a:noFill/>
                          </a:ln>
                          <a:solidFill>
                            <a:schemeClr val="bg1"/>
                          </a:solidFill>
                          <a:effectLst/>
                          <a:latin typeface="Arial" pitchFamily="34" charset="0"/>
                        </a:rPr>
                        <a:t>38.000 €</a:t>
                      </a:r>
                      <a:endParaRPr kumimoji="0" lang="de-DE" sz="1400" b="1" i="0" u="none" strike="sng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8"/>
                  </a:ext>
                </a:extLst>
              </a:tr>
              <a:tr h="326424">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sz="1400" b="1" i="0" u="none" strike="noStrike" cap="none" normalizeH="0" baseline="0" dirty="0">
                          <a:ln>
                            <a:noFill/>
                          </a:ln>
                          <a:solidFill>
                            <a:schemeClr val="accent4"/>
                          </a:solidFill>
                          <a:effectLst/>
                          <a:latin typeface="Arial" pitchFamily="34" charset="0"/>
                        </a:rPr>
                        <a:t>Vorteil der Fünftelungsregelung</a:t>
                      </a:r>
                    </a:p>
                  </a:txBody>
                  <a:tcPr marL="0" marR="90000" marT="46802" marB="4680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en-US" sz="1400" b="0" i="0" u="none" strike="noStrike" cap="none" normalizeH="0" baseline="0" dirty="0">
                        <a:ln>
                          <a:noFill/>
                        </a:ln>
                        <a:solidFill>
                          <a:schemeClr val="bg1"/>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1" latinLnBrk="0" hangingPunct="1">
                        <a:defRPr sz="2400" kern="1200">
                          <a:solidFill>
                            <a:schemeClr val="tx1"/>
                          </a:solidFill>
                          <a:latin typeface="Arial"/>
                          <a:ea typeface="Arial"/>
                          <a:cs typeface="Arial"/>
                        </a:defRPr>
                      </a:lvl1pPr>
                      <a:lvl2pPr marL="609585" algn="l" defTabSz="1219170" rtl="0" eaLnBrk="1" latinLnBrk="0" hangingPunct="1">
                        <a:defRPr sz="2400" kern="1200">
                          <a:solidFill>
                            <a:schemeClr val="tx1"/>
                          </a:solidFill>
                          <a:latin typeface="Arial"/>
                          <a:ea typeface="Arial"/>
                          <a:cs typeface="Arial"/>
                        </a:defRPr>
                      </a:lvl2pPr>
                      <a:lvl3pPr marL="1219170" algn="l" defTabSz="1219170" rtl="0" eaLnBrk="1" latinLnBrk="0" hangingPunct="1">
                        <a:defRPr sz="2400" kern="1200">
                          <a:solidFill>
                            <a:schemeClr val="tx1"/>
                          </a:solidFill>
                          <a:latin typeface="Arial"/>
                          <a:ea typeface="Arial"/>
                          <a:cs typeface="Arial"/>
                        </a:defRPr>
                      </a:lvl3pPr>
                      <a:lvl4pPr marL="1828754" algn="l" defTabSz="1219170" rtl="0" eaLnBrk="1" latinLnBrk="0" hangingPunct="1">
                        <a:defRPr sz="2400" kern="1200">
                          <a:solidFill>
                            <a:schemeClr val="tx1"/>
                          </a:solidFill>
                          <a:latin typeface="Arial"/>
                          <a:ea typeface="Arial"/>
                          <a:cs typeface="Arial"/>
                        </a:defRPr>
                      </a:lvl4pPr>
                      <a:lvl5pPr marL="2438339" algn="l" defTabSz="1219170" rtl="0" eaLnBrk="1" latinLnBrk="0" hangingPunct="1">
                        <a:defRPr sz="2400" kern="1200">
                          <a:solidFill>
                            <a:schemeClr val="tx1"/>
                          </a:solidFill>
                          <a:latin typeface="Arial"/>
                          <a:ea typeface="Arial"/>
                          <a:cs typeface="Arial"/>
                        </a:defRPr>
                      </a:lvl5pPr>
                      <a:lvl6pPr marL="3047924" algn="l" defTabSz="1219170" rtl="0" eaLnBrk="1" latinLnBrk="0" hangingPunct="1">
                        <a:defRPr sz="2400" kern="1200">
                          <a:solidFill>
                            <a:schemeClr val="tx1"/>
                          </a:solidFill>
                          <a:latin typeface="Arial"/>
                          <a:ea typeface="Arial"/>
                          <a:cs typeface="Arial"/>
                        </a:defRPr>
                      </a:lvl6pPr>
                      <a:lvl7pPr marL="3657509" algn="l" defTabSz="1219170" rtl="0" eaLnBrk="1" latinLnBrk="0" hangingPunct="1">
                        <a:defRPr sz="2400" kern="1200">
                          <a:solidFill>
                            <a:schemeClr val="tx1"/>
                          </a:solidFill>
                          <a:latin typeface="Arial"/>
                          <a:ea typeface="Arial"/>
                          <a:cs typeface="Arial"/>
                        </a:defRPr>
                      </a:lvl7pPr>
                      <a:lvl8pPr marL="4267093" algn="l" defTabSz="1219170" rtl="0" eaLnBrk="1" latinLnBrk="0" hangingPunct="1">
                        <a:defRPr sz="2400" kern="1200">
                          <a:solidFill>
                            <a:schemeClr val="tx1"/>
                          </a:solidFill>
                          <a:latin typeface="Arial"/>
                          <a:ea typeface="Arial"/>
                          <a:cs typeface="Arial"/>
                        </a:defRPr>
                      </a:lvl8pPr>
                      <a:lvl9pPr marL="4876678" algn="l" defTabSz="1219170" rtl="0" eaLnBrk="1" latinLnBrk="0" hangingPunct="1">
                        <a:defRPr sz="2400" kern="1200">
                          <a:solidFill>
                            <a:schemeClr val="tx1"/>
                          </a:solidFill>
                          <a:latin typeface="Arial"/>
                          <a:ea typeface="Arial"/>
                          <a:cs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en-US" sz="1400" b="1" i="0" u="none" strike="noStrike" cap="none" normalizeH="0" baseline="0" dirty="0">
                          <a:ln>
                            <a:noFill/>
                          </a:ln>
                          <a:solidFill>
                            <a:schemeClr val="accent4"/>
                          </a:solidFill>
                          <a:effectLst/>
                          <a:latin typeface="Arial" pitchFamily="34" charset="0"/>
                        </a:rPr>
                        <a:t>7.248 €</a:t>
                      </a:r>
                      <a:endParaRPr kumimoji="0" lang="de-DE" sz="1400" b="1" i="0" u="none" strike="noStrike" cap="none" normalizeH="0" baseline="0" dirty="0">
                        <a:ln>
                          <a:noFill/>
                        </a:ln>
                        <a:solidFill>
                          <a:schemeClr val="accent4"/>
                        </a:solidFill>
                        <a:effectLst/>
                        <a:latin typeface="Arial" pitchFamily="34" charset="0"/>
                      </a:endParaRPr>
                    </a:p>
                  </a:txBody>
                  <a:tcPr marL="72000" marR="72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98807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altLang="de-DE" dirty="0"/>
              <a:t>Clever kombiniert – </a:t>
            </a:r>
            <a:br>
              <a:rPr lang="de-DE" altLang="de-DE" dirty="0"/>
            </a:br>
            <a:r>
              <a:rPr lang="de-DE" altLang="de-DE" dirty="0"/>
              <a:t>Zeitwertkonten und </a:t>
            </a:r>
            <a:r>
              <a:rPr lang="de-DE" altLang="de-DE" dirty="0" err="1"/>
              <a:t>bAV</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59</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r>
              <a:rPr lang="de-DE" dirty="0"/>
              <a:t>Betriebliche Altersversorgung | Lösungen für spezielle Zielgruppen </a:t>
            </a:r>
          </a:p>
          <a:p>
            <a:endParaRPr lang="en-GB" dirty="0"/>
          </a:p>
        </p:txBody>
      </p:sp>
      <p:sp>
        <p:nvSpPr>
          <p:cNvPr id="49" name="Rechteck 48">
            <a:extLst>
              <a:ext uri="{FF2B5EF4-FFF2-40B4-BE49-F238E27FC236}">
                <a16:creationId xmlns:a16="http://schemas.microsoft.com/office/drawing/2014/main" id="{4276ED39-DED5-485D-9602-3731DC4F6835}"/>
              </a:ext>
            </a:extLst>
          </p:cNvPr>
          <p:cNvSpPr/>
          <p:nvPr/>
        </p:nvSpPr>
        <p:spPr>
          <a:xfrm>
            <a:off x="484798" y="2370308"/>
            <a:ext cx="5648902" cy="1368118"/>
          </a:xfrm>
          <a:prstGeom prst="rect">
            <a:avLst/>
          </a:prstGeom>
          <a:solidFill>
            <a:schemeClr val="accent6"/>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200"/>
              </a:spcBef>
              <a:spcAft>
                <a:spcPts val="0"/>
              </a:spcAft>
              <a:buClrTx/>
              <a:buSzTx/>
              <a:buFontTx/>
              <a:buNone/>
              <a:tabLst/>
              <a:defRPr/>
            </a:pPr>
            <a:r>
              <a:rPr kumimoji="0" lang="de-DE" altLang="de-DE" sz="1200" b="1" i="0" u="none" strike="noStrike" kern="0" cap="none" spc="0" normalizeH="0" baseline="0" noProof="0" dirty="0">
                <a:ln>
                  <a:noFill/>
                </a:ln>
                <a:solidFill>
                  <a:schemeClr val="bg1"/>
                </a:solidFill>
                <a:effectLst/>
                <a:uLnTx/>
                <a:uFillTx/>
              </a:rPr>
              <a:t>Arbeitgeber</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Imagegewinn als innovatives und modernes Unternehmen</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Wettbewerb um qualifizierte Mitarbeiter</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Flexibilisierung der ruhestandsnahen Lebensphase</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Alternative zu arbeitgeberfinanzierten Vorruhestands-programmen</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Tarifvertragliche Anforderungen (z. B. Metall, Chemie)</a:t>
            </a:r>
            <a:endParaRPr kumimoji="0" lang="de-DE" sz="1200" b="0" i="0" u="sng" strike="noStrike" kern="0" cap="none" spc="0" normalizeH="0" baseline="0" noProof="0" dirty="0">
              <a:ln>
                <a:noFill/>
              </a:ln>
              <a:solidFill>
                <a:schemeClr val="bg1"/>
              </a:solidFill>
              <a:effectLst/>
              <a:uLnTx/>
              <a:uFillTx/>
            </a:endParaRPr>
          </a:p>
        </p:txBody>
      </p:sp>
      <p:sp>
        <p:nvSpPr>
          <p:cNvPr id="50" name="Rechteck 49">
            <a:extLst>
              <a:ext uri="{FF2B5EF4-FFF2-40B4-BE49-F238E27FC236}">
                <a16:creationId xmlns:a16="http://schemas.microsoft.com/office/drawing/2014/main" id="{DEC9511D-892C-415D-8FB4-36B086F9310F}"/>
              </a:ext>
            </a:extLst>
          </p:cNvPr>
          <p:cNvSpPr/>
          <p:nvPr/>
        </p:nvSpPr>
        <p:spPr>
          <a:xfrm>
            <a:off x="484798" y="2060576"/>
            <a:ext cx="11203839" cy="252000"/>
          </a:xfrm>
          <a:prstGeom prst="rect">
            <a:avLst/>
          </a:prstGeom>
          <a:solidFill>
            <a:schemeClr val="tx1"/>
          </a:solidFill>
          <a:ln w="19050" cap="flat" cmpd="sng" algn="ctr">
            <a:solidFill>
              <a:schemeClr val="bg1"/>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de-DE" altLang="de-DE" sz="1200" b="1" i="0" u="none" strike="noStrike" kern="0" cap="none" spc="0" normalizeH="0" baseline="0" noProof="0" dirty="0">
                <a:ln>
                  <a:noFill/>
                </a:ln>
                <a:solidFill>
                  <a:schemeClr val="bg1"/>
                </a:solidFill>
                <a:effectLst/>
                <a:uLnTx/>
                <a:uFillTx/>
              </a:rPr>
              <a:t>Mit Zeitwertkonten den aktuellen Handlungsfeldern begegnen</a:t>
            </a:r>
            <a:r>
              <a:rPr kumimoji="0" lang="de-DE" altLang="de-DE" sz="1200" b="1" i="0" u="none" strike="noStrike" kern="0" cap="none" spc="0" normalizeH="0" baseline="30000" noProof="0" dirty="0">
                <a:ln>
                  <a:noFill/>
                </a:ln>
                <a:solidFill>
                  <a:schemeClr val="bg1"/>
                </a:solidFill>
                <a:effectLst/>
                <a:uLnTx/>
                <a:uFillTx/>
              </a:rPr>
              <a:t>1</a:t>
            </a:r>
          </a:p>
        </p:txBody>
      </p:sp>
      <p:sp>
        <p:nvSpPr>
          <p:cNvPr id="51" name="Rechteck 50">
            <a:extLst>
              <a:ext uri="{FF2B5EF4-FFF2-40B4-BE49-F238E27FC236}">
                <a16:creationId xmlns:a16="http://schemas.microsoft.com/office/drawing/2014/main" id="{EDE641F9-7A7E-43D6-A67B-2378D2268736}"/>
              </a:ext>
            </a:extLst>
          </p:cNvPr>
          <p:cNvSpPr/>
          <p:nvPr/>
        </p:nvSpPr>
        <p:spPr>
          <a:xfrm>
            <a:off x="6258611" y="2370308"/>
            <a:ext cx="5421285" cy="1368118"/>
          </a:xfrm>
          <a:prstGeom prst="rect">
            <a:avLst/>
          </a:prstGeom>
          <a:solidFill>
            <a:schemeClr val="accent6"/>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200"/>
              </a:spcBef>
              <a:spcAft>
                <a:spcPts val="0"/>
              </a:spcAft>
              <a:buClrTx/>
              <a:buSzTx/>
              <a:buFontTx/>
              <a:buNone/>
              <a:tabLst/>
              <a:defRPr/>
            </a:pPr>
            <a:r>
              <a:rPr kumimoji="0" lang="de-DE" altLang="de-DE" sz="1200" b="1" i="0" u="none" strike="noStrike" kern="0" cap="none" spc="0" normalizeH="0" baseline="0" noProof="0" dirty="0">
                <a:ln>
                  <a:noFill/>
                </a:ln>
                <a:solidFill>
                  <a:schemeClr val="bg1"/>
                </a:solidFill>
                <a:effectLst/>
                <a:uLnTx/>
                <a:uFillTx/>
              </a:rPr>
              <a:t>Arbeitnehmer</a:t>
            </a:r>
            <a:endParaRPr kumimoji="0" lang="de-DE" sz="1200" b="1" i="0" u="none" strike="noStrike" kern="0" cap="none" spc="0" normalizeH="0" baseline="0" noProof="0" dirty="0">
              <a:ln>
                <a:noFill/>
              </a:ln>
              <a:solidFill>
                <a:schemeClr val="bg1"/>
              </a:solidFill>
              <a:effectLst/>
              <a:uLnTx/>
              <a:uFillTx/>
            </a:endParaRP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Verbesserung der Work-Life-Balance </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Die größte Nachfrage besteht zugunsten ruhestandsnaher Freistellung, bezahlter Auszeit und Bildungsurlaub</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Verbesserung der außerbetrieblichen Weiterbildung</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chemeClr val="bg1"/>
                </a:solidFill>
                <a:effectLst/>
                <a:uLnTx/>
                <a:uFillTx/>
              </a:rPr>
              <a:t>Vor allem jüngere Mitarbeiter und Frauen wollen zeitlich flexibler arbeiten</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de-DE" sz="1200" b="0" i="0" u="none" strike="noStrike" kern="0" cap="none" spc="0" normalizeH="0" baseline="0" noProof="0" dirty="0">
              <a:ln>
                <a:noFill/>
              </a:ln>
              <a:solidFill>
                <a:schemeClr val="bg1"/>
              </a:solidFill>
              <a:effectLst/>
              <a:uLnTx/>
              <a:uFillTx/>
            </a:endParaRPr>
          </a:p>
        </p:txBody>
      </p:sp>
      <p:sp>
        <p:nvSpPr>
          <p:cNvPr id="52" name="Rechteck 51">
            <a:extLst>
              <a:ext uri="{FF2B5EF4-FFF2-40B4-BE49-F238E27FC236}">
                <a16:creationId xmlns:a16="http://schemas.microsoft.com/office/drawing/2014/main" id="{9828C416-1BBE-4086-8A79-948B15924056}"/>
              </a:ext>
            </a:extLst>
          </p:cNvPr>
          <p:cNvSpPr/>
          <p:nvPr/>
        </p:nvSpPr>
        <p:spPr>
          <a:xfrm>
            <a:off x="484798" y="3795958"/>
            <a:ext cx="2247500" cy="1739143"/>
          </a:xfrm>
          <a:prstGeom prst="rect">
            <a:avLst/>
          </a:prstGeom>
          <a:solidFill>
            <a:schemeClr val="accent6"/>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200"/>
              </a:spcBef>
              <a:spcAft>
                <a:spcPts val="0"/>
              </a:spcAft>
              <a:buClrTx/>
              <a:buSzTx/>
              <a:buFontTx/>
              <a:buNone/>
              <a:tabLst/>
              <a:defRPr/>
            </a:pPr>
            <a:r>
              <a:rPr kumimoji="0" lang="de-DE" altLang="de-DE" sz="1100" b="1" i="0" u="none" strike="noStrike" kern="0" cap="none" spc="0" normalizeH="0" baseline="0" noProof="0" dirty="0">
                <a:ln>
                  <a:noFill/>
                </a:ln>
                <a:solidFill>
                  <a:schemeClr val="bg1"/>
                </a:solidFill>
                <a:effectLst/>
                <a:uLnTx/>
                <a:uFillTx/>
              </a:rPr>
              <a:t>ZWK + </a:t>
            </a:r>
            <a:r>
              <a:rPr kumimoji="0" lang="de-DE" altLang="de-DE" sz="1100" b="1" i="0" u="none" strike="noStrike" kern="0" cap="none" spc="0" normalizeH="0" baseline="0" noProof="0" dirty="0" err="1">
                <a:ln>
                  <a:noFill/>
                </a:ln>
                <a:solidFill>
                  <a:schemeClr val="bg1"/>
                </a:solidFill>
                <a:effectLst/>
                <a:uLnTx/>
                <a:uFillTx/>
              </a:rPr>
              <a:t>bAV</a:t>
            </a:r>
            <a:endParaRPr kumimoji="0" lang="de-DE" altLang="de-DE" sz="1100" b="0" i="0" u="none" strike="noStrike" kern="0" cap="none" spc="0" normalizeH="0" baseline="0" noProof="0" dirty="0">
              <a:ln>
                <a:noFill/>
              </a:ln>
              <a:solidFill>
                <a:schemeClr val="bg1"/>
              </a:solidFill>
              <a:effectLst/>
              <a:uLnTx/>
              <a:uFillTx/>
              <a:cs typeface="Arial" pitchFamily="34" charset="0"/>
            </a:endParaRPr>
          </a:p>
          <a:p>
            <a:pPr marL="0" marR="0" lvl="0" indent="0" defTabSz="914400" eaLnBrk="1" fontAlgn="auto" latinLnBrk="0" hangingPunct="1">
              <a:lnSpc>
                <a:spcPct val="100000"/>
              </a:lnSpc>
              <a:spcBef>
                <a:spcPts val="200"/>
              </a:spcBef>
              <a:spcAft>
                <a:spcPts val="0"/>
              </a:spcAft>
              <a:buClrTx/>
              <a:buSzTx/>
              <a:buFontTx/>
              <a:buNone/>
              <a:tabLst/>
              <a:defRPr/>
            </a:pPr>
            <a:r>
              <a:rPr kumimoji="0" lang="de-DE" altLang="de-DE" sz="1100" b="0" i="0" u="none" strike="noStrike" kern="0" cap="none" spc="0" normalizeH="0" baseline="0" noProof="0" dirty="0">
                <a:ln>
                  <a:noFill/>
                </a:ln>
                <a:solidFill>
                  <a:schemeClr val="bg1"/>
                </a:solidFill>
                <a:effectLst/>
                <a:uLnTx/>
                <a:uFillTx/>
                <a:cs typeface="Arial" pitchFamily="34" charset="0"/>
              </a:rPr>
              <a:t>bAV und Zeitwertkonten </a:t>
            </a:r>
            <a:br>
              <a:rPr kumimoji="0" lang="de-DE" altLang="de-DE" sz="1100" b="0" i="0" u="none" strike="noStrike" kern="0" cap="none" spc="0" normalizeH="0" baseline="0" noProof="0" dirty="0">
                <a:ln>
                  <a:noFill/>
                </a:ln>
                <a:solidFill>
                  <a:schemeClr val="bg1"/>
                </a:solidFill>
                <a:effectLst/>
                <a:uLnTx/>
                <a:uFillTx/>
                <a:cs typeface="Arial" pitchFamily="34" charset="0"/>
              </a:rPr>
            </a:br>
            <a:r>
              <a:rPr kumimoji="0" lang="de-DE" altLang="de-DE" sz="1100" b="0" i="0" u="none" strike="noStrike" kern="0" cap="none" spc="0" normalizeH="0" baseline="0" noProof="0" dirty="0">
                <a:ln>
                  <a:noFill/>
                </a:ln>
                <a:solidFill>
                  <a:schemeClr val="bg1"/>
                </a:solidFill>
                <a:effectLst/>
                <a:uLnTx/>
                <a:uFillTx/>
                <a:cs typeface="Arial" pitchFamily="34" charset="0"/>
              </a:rPr>
              <a:t>können sinnvoll zu einer gemeinsamen Ruhestandslösung des Unternehmens kombiniert werden.</a:t>
            </a:r>
          </a:p>
        </p:txBody>
      </p:sp>
      <p:sp>
        <p:nvSpPr>
          <p:cNvPr id="53" name="Rechteck 52">
            <a:extLst>
              <a:ext uri="{FF2B5EF4-FFF2-40B4-BE49-F238E27FC236}">
                <a16:creationId xmlns:a16="http://schemas.microsoft.com/office/drawing/2014/main" id="{3CAA54DD-ADCC-4340-BFDA-C0F86620A0B4}"/>
              </a:ext>
            </a:extLst>
          </p:cNvPr>
          <p:cNvSpPr/>
          <p:nvPr/>
        </p:nvSpPr>
        <p:spPr>
          <a:xfrm>
            <a:off x="3613715" y="3795958"/>
            <a:ext cx="8074923" cy="1739143"/>
          </a:xfrm>
          <a:prstGeom prst="rect">
            <a:avLst/>
          </a:prstGeom>
          <a:solidFill>
            <a:schemeClr val="accent6"/>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200"/>
              </a:spcBef>
              <a:spcAft>
                <a:spcPts val="0"/>
              </a:spcAft>
              <a:buClrTx/>
              <a:buSzTx/>
              <a:buFontTx/>
              <a:buNone/>
              <a:tabLst/>
              <a:defRPr/>
            </a:pPr>
            <a:endParaRPr kumimoji="0" lang="de-DE" altLang="de-DE" sz="1000" b="0" i="0" u="none" strike="noStrike" kern="0" cap="none" spc="0" normalizeH="0" baseline="0" noProof="0" dirty="0">
              <a:ln>
                <a:noFill/>
              </a:ln>
              <a:solidFill>
                <a:schemeClr val="bg1"/>
              </a:solidFill>
              <a:effectLst/>
              <a:uLnTx/>
              <a:uFillTx/>
              <a:cs typeface="Arial" pitchFamily="34" charset="0"/>
            </a:endParaRPr>
          </a:p>
        </p:txBody>
      </p:sp>
      <p:sp>
        <p:nvSpPr>
          <p:cNvPr id="54" name="Rectangle 60">
            <a:extLst>
              <a:ext uri="{FF2B5EF4-FFF2-40B4-BE49-F238E27FC236}">
                <a16:creationId xmlns:a16="http://schemas.microsoft.com/office/drawing/2014/main" id="{1AC6DC20-272F-49E5-B892-952791B8C096}"/>
              </a:ext>
            </a:extLst>
          </p:cNvPr>
          <p:cNvSpPr>
            <a:spLocks noChangeArrowheads="1"/>
          </p:cNvSpPr>
          <p:nvPr/>
        </p:nvSpPr>
        <p:spPr bwMode="gray">
          <a:xfrm>
            <a:off x="6879924" y="4726131"/>
            <a:ext cx="1818138" cy="177105"/>
          </a:xfrm>
          <a:prstGeom prst="rect">
            <a:avLst/>
          </a:prstGeom>
          <a:solidFill>
            <a:srgbClr val="FAB600">
              <a:alpha val="50000"/>
            </a:srgbClr>
          </a:solidFill>
          <a:ln>
            <a:noFill/>
          </a:ln>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5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55" name="AutoShape 101">
            <a:extLst>
              <a:ext uri="{FF2B5EF4-FFF2-40B4-BE49-F238E27FC236}">
                <a16:creationId xmlns:a16="http://schemas.microsoft.com/office/drawing/2014/main" id="{DFAD3296-1713-48D7-9819-E81417240841}"/>
              </a:ext>
            </a:extLst>
          </p:cNvPr>
          <p:cNvSpPr>
            <a:spLocks noChangeArrowheads="1"/>
          </p:cNvSpPr>
          <p:nvPr/>
        </p:nvSpPr>
        <p:spPr bwMode="gray">
          <a:xfrm rot="5400000">
            <a:off x="11042318" y="4738200"/>
            <a:ext cx="177107" cy="152968"/>
          </a:xfrm>
          <a:prstGeom prst="triangle">
            <a:avLst>
              <a:gd name="adj" fmla="val 50000"/>
            </a:avLst>
          </a:prstGeom>
          <a:solidFill>
            <a:srgbClr val="FAB600"/>
          </a:solidFill>
          <a:ln>
            <a:noFill/>
          </a:ln>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914400" eaLnBrk="0" fontAlgn="base" latinLnBrk="0" hangingPunct="0">
              <a:lnSpc>
                <a:spcPct val="100000"/>
              </a:lnSpc>
              <a:spcBef>
                <a:spcPct val="0"/>
              </a:spcBef>
              <a:spcAft>
                <a:spcPts val="600"/>
              </a:spcAft>
              <a:buClrTx/>
              <a:buSzTx/>
              <a:buFontTx/>
              <a:buNone/>
              <a:tabLst/>
              <a:defRPr/>
            </a:pPr>
            <a:endParaRPr kumimoji="0" lang="de-DE" altLang="de-DE" sz="500" b="0" i="0" u="none" strike="noStrike" kern="0" cap="none" spc="0" normalizeH="0" baseline="0" noProof="0" dirty="0">
              <a:ln>
                <a:noFill/>
              </a:ln>
              <a:solidFill>
                <a:schemeClr val="bg1"/>
              </a:solidFill>
              <a:effectLst/>
              <a:uLnTx/>
              <a:uFillTx/>
              <a:latin typeface="Arial" pitchFamily="34" charset="0"/>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5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56" name="AutoShape 102">
            <a:extLst>
              <a:ext uri="{FF2B5EF4-FFF2-40B4-BE49-F238E27FC236}">
                <a16:creationId xmlns:a16="http://schemas.microsoft.com/office/drawing/2014/main" id="{D0BC1D6D-B320-4C3D-8E60-77B785FDF245}"/>
              </a:ext>
            </a:extLst>
          </p:cNvPr>
          <p:cNvSpPr>
            <a:spLocks noChangeArrowheads="1"/>
          </p:cNvSpPr>
          <p:nvPr/>
        </p:nvSpPr>
        <p:spPr bwMode="gray">
          <a:xfrm rot="5400000">
            <a:off x="11042321" y="4316960"/>
            <a:ext cx="177104" cy="152968"/>
          </a:xfrm>
          <a:prstGeom prst="triangle">
            <a:avLst>
              <a:gd name="adj" fmla="val 50000"/>
            </a:avLst>
          </a:prstGeom>
          <a:solidFill>
            <a:srgbClr val="96CBDC"/>
          </a:solidFill>
          <a:ln>
            <a:noFill/>
          </a:ln>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914400" eaLnBrk="0" fontAlgn="base" latinLnBrk="0" hangingPunct="0">
              <a:lnSpc>
                <a:spcPct val="100000"/>
              </a:lnSpc>
              <a:spcBef>
                <a:spcPct val="0"/>
              </a:spcBef>
              <a:spcAft>
                <a:spcPts val="600"/>
              </a:spcAft>
              <a:buClrTx/>
              <a:buSzTx/>
              <a:buFontTx/>
              <a:buNone/>
              <a:tabLst/>
              <a:defRPr/>
            </a:pPr>
            <a:endParaRPr kumimoji="0" lang="de-DE" altLang="de-DE" sz="500" b="0" i="0" u="none" strike="noStrike" kern="0" cap="none" spc="0" normalizeH="0" baseline="0" noProof="0" dirty="0">
              <a:ln>
                <a:noFill/>
              </a:ln>
              <a:solidFill>
                <a:schemeClr val="bg1"/>
              </a:solidFill>
              <a:effectLst/>
              <a:uLnTx/>
              <a:uFillTx/>
              <a:latin typeface="Arial" pitchFamily="34" charset="0"/>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5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58" name="Rectangle 15">
            <a:extLst>
              <a:ext uri="{FF2B5EF4-FFF2-40B4-BE49-F238E27FC236}">
                <a16:creationId xmlns:a16="http://schemas.microsoft.com/office/drawing/2014/main" id="{390CF232-F945-4E4D-8AC9-F0DA2F1456C3}"/>
              </a:ext>
            </a:extLst>
          </p:cNvPr>
          <p:cNvSpPr>
            <a:spLocks noChangeArrowheads="1"/>
          </p:cNvSpPr>
          <p:nvPr/>
        </p:nvSpPr>
        <p:spPr bwMode="gray">
          <a:xfrm>
            <a:off x="3808061" y="4304891"/>
            <a:ext cx="4879690" cy="177106"/>
          </a:xfrm>
          <a:prstGeom prst="rect">
            <a:avLst/>
          </a:prstGeom>
          <a:solidFill>
            <a:schemeClr val="accent5">
              <a:lumMod val="75000"/>
            </a:schemeClr>
          </a:solidFill>
          <a:ln>
            <a:noFill/>
          </a:ln>
          <a:extLst/>
        </p:spPr>
        <p:txBody>
          <a:bodyPr lIns="81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69875" marR="0" lvl="0" indent="-269875" defTabSz="914400" eaLnBrk="1" fontAlgn="base" latinLnBrk="0" hangingPunct="1">
              <a:lnSpc>
                <a:spcPct val="100000"/>
              </a:lnSpc>
              <a:spcBef>
                <a:spcPct val="0"/>
              </a:spcBef>
              <a:spcAft>
                <a:spcPts val="600"/>
              </a:spcAft>
              <a:buClrTx/>
              <a:buSzTx/>
              <a:buFontTx/>
              <a:buNone/>
              <a:tabLst/>
              <a:defRPr/>
            </a:pPr>
            <a:r>
              <a:rPr kumimoji="0" lang="de-DE" altLang="de-DE" sz="1000" b="0" i="0" u="none" strike="noStrike" kern="0" cap="none" spc="0" normalizeH="0" baseline="0" noProof="0" dirty="0">
                <a:ln>
                  <a:noFill/>
                </a:ln>
                <a:solidFill>
                  <a:schemeClr val="tx1"/>
                </a:solidFill>
                <a:effectLst/>
                <a:uLnTx/>
                <a:uFillTx/>
                <a:latin typeface="Arial" pitchFamily="34" charset="0"/>
                <a:cs typeface="Arial" pitchFamily="34" charset="0"/>
              </a:rPr>
              <a:t>GRV</a:t>
            </a:r>
          </a:p>
        </p:txBody>
      </p:sp>
      <p:sp>
        <p:nvSpPr>
          <p:cNvPr id="59" name="Rectangle 16">
            <a:extLst>
              <a:ext uri="{FF2B5EF4-FFF2-40B4-BE49-F238E27FC236}">
                <a16:creationId xmlns:a16="http://schemas.microsoft.com/office/drawing/2014/main" id="{BC92DDF1-FD19-4401-9423-B26731CBF39D}"/>
              </a:ext>
            </a:extLst>
          </p:cNvPr>
          <p:cNvSpPr>
            <a:spLocks noChangeArrowheads="1"/>
          </p:cNvSpPr>
          <p:nvPr/>
        </p:nvSpPr>
        <p:spPr bwMode="gray">
          <a:xfrm>
            <a:off x="8687750" y="4304891"/>
            <a:ext cx="2366640" cy="177106"/>
          </a:xfrm>
          <a:prstGeom prst="rect">
            <a:avLst/>
          </a:prstGeom>
          <a:solidFill>
            <a:schemeClr val="accent5">
              <a:lumMod val="90000"/>
            </a:schemeClr>
          </a:solidFill>
          <a:ln>
            <a:noFill/>
          </a:ln>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69875" marR="0" lvl="0" indent="-269875" algn="ctr" defTabSz="914400" eaLnBrk="1" fontAlgn="base" latinLnBrk="0" hangingPunct="1">
              <a:lnSpc>
                <a:spcPct val="100000"/>
              </a:lnSpc>
              <a:spcBef>
                <a:spcPct val="0"/>
              </a:spcBef>
              <a:spcAft>
                <a:spcPts val="600"/>
              </a:spcAft>
              <a:buClrTx/>
              <a:buSzTx/>
              <a:buFontTx/>
              <a:buNone/>
              <a:tabLst/>
              <a:defRPr/>
            </a:pPr>
            <a:r>
              <a:rPr kumimoji="0" lang="de-DE" altLang="de-DE" sz="1000" b="0" i="0" u="none" strike="noStrike" kern="0" cap="none" spc="0" normalizeH="0" baseline="0" noProof="0" dirty="0">
                <a:ln>
                  <a:noFill/>
                </a:ln>
                <a:solidFill>
                  <a:schemeClr val="bg1"/>
                </a:solidFill>
                <a:effectLst/>
                <a:uLnTx/>
                <a:uFillTx/>
                <a:latin typeface="Arial" pitchFamily="34" charset="0"/>
                <a:cs typeface="Arial" pitchFamily="34" charset="0"/>
              </a:rPr>
              <a:t>Leistungsphase</a:t>
            </a:r>
          </a:p>
        </p:txBody>
      </p:sp>
      <p:sp>
        <p:nvSpPr>
          <p:cNvPr id="60" name="Rectangle 17">
            <a:extLst>
              <a:ext uri="{FF2B5EF4-FFF2-40B4-BE49-F238E27FC236}">
                <a16:creationId xmlns:a16="http://schemas.microsoft.com/office/drawing/2014/main" id="{77ECC999-2A7D-476B-B43C-924039CA6E0F}"/>
              </a:ext>
            </a:extLst>
          </p:cNvPr>
          <p:cNvSpPr>
            <a:spLocks noChangeArrowheads="1"/>
          </p:cNvSpPr>
          <p:nvPr/>
        </p:nvSpPr>
        <p:spPr bwMode="gray">
          <a:xfrm>
            <a:off x="3832098" y="4496272"/>
            <a:ext cx="3214521" cy="16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914400" eaLnBrk="1" fontAlgn="base" hangingPunct="1">
              <a:spcBef>
                <a:spcPct val="0"/>
              </a:spcBef>
              <a:spcAft>
                <a:spcPts val="600"/>
              </a:spcAft>
            </a:pPr>
            <a:r>
              <a:rPr lang="de-DE" altLang="de-DE" sz="900" dirty="0">
                <a:solidFill>
                  <a:schemeClr val="bg1"/>
                </a:solidFill>
                <a:cs typeface="Arial" pitchFamily="34" charset="0"/>
              </a:rPr>
              <a:t>  </a:t>
            </a:r>
          </a:p>
        </p:txBody>
      </p:sp>
      <p:sp>
        <p:nvSpPr>
          <p:cNvPr id="61" name="Rectangle 19">
            <a:extLst>
              <a:ext uri="{FF2B5EF4-FFF2-40B4-BE49-F238E27FC236}">
                <a16:creationId xmlns:a16="http://schemas.microsoft.com/office/drawing/2014/main" id="{CEE3C561-4E9B-4E8F-91A4-C57F0CEB0F4E}"/>
              </a:ext>
            </a:extLst>
          </p:cNvPr>
          <p:cNvSpPr>
            <a:spLocks noChangeArrowheads="1"/>
          </p:cNvSpPr>
          <p:nvPr/>
        </p:nvSpPr>
        <p:spPr bwMode="gray">
          <a:xfrm>
            <a:off x="8687750" y="4496272"/>
            <a:ext cx="2366640" cy="16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ts val="600"/>
              </a:spcAft>
              <a:buFont typeface="Wingdings" pitchFamily="2" charset="2"/>
              <a:buAutoNum type="arabicPeriod" startAt="3"/>
            </a:pPr>
            <a:endParaRPr lang="de-DE" altLang="de-DE" sz="900" dirty="0">
              <a:solidFill>
                <a:schemeClr val="bg1"/>
              </a:solidFill>
              <a:cs typeface="Arial" pitchFamily="34" charset="0"/>
            </a:endParaRPr>
          </a:p>
        </p:txBody>
      </p:sp>
      <p:sp>
        <p:nvSpPr>
          <p:cNvPr id="62" name="Rectangle 20">
            <a:extLst>
              <a:ext uri="{FF2B5EF4-FFF2-40B4-BE49-F238E27FC236}">
                <a16:creationId xmlns:a16="http://schemas.microsoft.com/office/drawing/2014/main" id="{F6F606D5-5538-4BCA-9789-F397C54DA2BC}"/>
              </a:ext>
            </a:extLst>
          </p:cNvPr>
          <p:cNvSpPr>
            <a:spLocks noChangeArrowheads="1"/>
          </p:cNvSpPr>
          <p:nvPr/>
        </p:nvSpPr>
        <p:spPr bwMode="gray">
          <a:xfrm>
            <a:off x="3808061" y="4726131"/>
            <a:ext cx="3074663" cy="177106"/>
          </a:xfrm>
          <a:prstGeom prst="rect">
            <a:avLst/>
          </a:prstGeom>
          <a:solidFill>
            <a:schemeClr val="accent5">
              <a:lumMod val="75000"/>
            </a:schemeClr>
          </a:solidFill>
          <a:ln>
            <a:noFill/>
          </a:ln>
          <a:extLst/>
        </p:spPr>
        <p:txBody>
          <a:bodyPr lIns="81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69875" marR="0" lvl="0" indent="-269875" defTabSz="914400" eaLnBrk="1" fontAlgn="base" latinLnBrk="0" hangingPunct="1">
              <a:lnSpc>
                <a:spcPct val="100000"/>
              </a:lnSpc>
              <a:spcBef>
                <a:spcPct val="0"/>
              </a:spcBef>
              <a:spcAft>
                <a:spcPts val="600"/>
              </a:spcAft>
              <a:buClrTx/>
              <a:buSzTx/>
              <a:buFontTx/>
              <a:buNone/>
              <a:tabLst/>
              <a:defRPr/>
            </a:pPr>
            <a:r>
              <a:rPr kumimoji="0" lang="de-DE" altLang="de-DE" sz="1000" b="0" i="0" u="none" strike="noStrike" kern="0" cap="none" spc="0" normalizeH="0" baseline="0" noProof="0" dirty="0">
                <a:ln>
                  <a:noFill/>
                </a:ln>
                <a:solidFill>
                  <a:schemeClr val="tx1"/>
                </a:solidFill>
                <a:effectLst/>
                <a:uLnTx/>
                <a:uFillTx/>
                <a:latin typeface="Arial" pitchFamily="34" charset="0"/>
                <a:cs typeface="Arial" pitchFamily="34" charset="0"/>
              </a:rPr>
              <a:t>bAV</a:t>
            </a:r>
          </a:p>
        </p:txBody>
      </p:sp>
      <p:sp>
        <p:nvSpPr>
          <p:cNvPr id="63" name="Rectangle 21">
            <a:extLst>
              <a:ext uri="{FF2B5EF4-FFF2-40B4-BE49-F238E27FC236}">
                <a16:creationId xmlns:a16="http://schemas.microsoft.com/office/drawing/2014/main" id="{5A4EA828-ADAD-4648-9D1D-166B310567BB}"/>
              </a:ext>
            </a:extLst>
          </p:cNvPr>
          <p:cNvSpPr>
            <a:spLocks noChangeArrowheads="1"/>
          </p:cNvSpPr>
          <p:nvPr/>
        </p:nvSpPr>
        <p:spPr bwMode="gray">
          <a:xfrm>
            <a:off x="8687750" y="4726131"/>
            <a:ext cx="2366640" cy="177106"/>
          </a:xfrm>
          <a:prstGeom prst="rect">
            <a:avLst/>
          </a:prstGeom>
          <a:solidFill>
            <a:srgbClr val="FAB600"/>
          </a:solidFill>
          <a:ln>
            <a:noFill/>
          </a:ln>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69875" marR="0" lvl="0" indent="-269875" algn="ctr" defTabSz="914400" eaLnBrk="1" fontAlgn="base" latinLnBrk="0" hangingPunct="1">
              <a:lnSpc>
                <a:spcPct val="100000"/>
              </a:lnSpc>
              <a:spcBef>
                <a:spcPct val="0"/>
              </a:spcBef>
              <a:spcAft>
                <a:spcPts val="600"/>
              </a:spcAft>
              <a:buClrTx/>
              <a:buSzTx/>
              <a:buFontTx/>
              <a:buNone/>
              <a:tabLst/>
              <a:defRPr/>
            </a:pPr>
            <a:r>
              <a:rPr kumimoji="0" lang="de-DE" altLang="de-DE" sz="1000" b="0" i="0" u="none" strike="noStrike" kern="0" cap="none" spc="0" normalizeH="0" baseline="0" noProof="0" dirty="0">
                <a:ln>
                  <a:noFill/>
                </a:ln>
                <a:solidFill>
                  <a:schemeClr val="bg1"/>
                </a:solidFill>
                <a:effectLst/>
                <a:uLnTx/>
                <a:uFillTx/>
                <a:latin typeface="Arial" pitchFamily="34" charset="0"/>
                <a:cs typeface="Arial" pitchFamily="34" charset="0"/>
              </a:rPr>
              <a:t>Leistungsphase</a:t>
            </a:r>
          </a:p>
        </p:txBody>
      </p:sp>
      <p:sp>
        <p:nvSpPr>
          <p:cNvPr id="64" name="Rectangle 25">
            <a:extLst>
              <a:ext uri="{FF2B5EF4-FFF2-40B4-BE49-F238E27FC236}">
                <a16:creationId xmlns:a16="http://schemas.microsoft.com/office/drawing/2014/main" id="{022EC749-6E39-407A-BCF7-012AB9B003BF}"/>
              </a:ext>
            </a:extLst>
          </p:cNvPr>
          <p:cNvSpPr>
            <a:spLocks noChangeArrowheads="1"/>
          </p:cNvSpPr>
          <p:nvPr/>
        </p:nvSpPr>
        <p:spPr bwMode="gray">
          <a:xfrm>
            <a:off x="5003398" y="5139378"/>
            <a:ext cx="1244506" cy="177106"/>
          </a:xfrm>
          <a:prstGeom prst="rect">
            <a:avLst/>
          </a:prstGeom>
          <a:solidFill>
            <a:srgbClr val="5FCD8A"/>
          </a:solidFill>
          <a:ln>
            <a:noFill/>
          </a:ln>
          <a:extLst/>
        </p:spPr>
        <p:txBody>
          <a:bodyPr lIns="0" tIns="0" rIns="0" bIns="0" anchor="ctr"/>
          <a:lstStyle>
            <a:lvl1pPr marL="176213" indent="-176213"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ts val="600"/>
              </a:spcAft>
            </a:pPr>
            <a:r>
              <a:rPr lang="de-DE" altLang="de-DE" sz="1000" dirty="0">
                <a:solidFill>
                  <a:schemeClr val="tx1"/>
                </a:solidFill>
                <a:cs typeface="Arial" pitchFamily="34" charset="0"/>
              </a:rPr>
              <a:t>Zeitwertkonto</a:t>
            </a:r>
          </a:p>
        </p:txBody>
      </p:sp>
      <p:sp>
        <p:nvSpPr>
          <p:cNvPr id="65" name="Rectangle 26">
            <a:extLst>
              <a:ext uri="{FF2B5EF4-FFF2-40B4-BE49-F238E27FC236}">
                <a16:creationId xmlns:a16="http://schemas.microsoft.com/office/drawing/2014/main" id="{18A50A25-58BB-4314-A59B-C9381A5EF38F}"/>
              </a:ext>
            </a:extLst>
          </p:cNvPr>
          <p:cNvSpPr>
            <a:spLocks noChangeArrowheads="1"/>
          </p:cNvSpPr>
          <p:nvPr/>
        </p:nvSpPr>
        <p:spPr bwMode="gray">
          <a:xfrm>
            <a:off x="6249135" y="5139378"/>
            <a:ext cx="2429139" cy="177106"/>
          </a:xfrm>
          <a:prstGeom prst="rect">
            <a:avLst/>
          </a:prstGeom>
          <a:solidFill>
            <a:srgbClr val="5FCD8A">
              <a:alpha val="50196"/>
            </a:srgbClr>
          </a:solidFill>
          <a:ln>
            <a:noFill/>
          </a:ln>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69875" marR="0" lvl="0" indent="-269875" algn="ctr" defTabSz="914400" eaLnBrk="1" fontAlgn="base" latinLnBrk="0" hangingPunct="1">
              <a:lnSpc>
                <a:spcPct val="100000"/>
              </a:lnSpc>
              <a:spcBef>
                <a:spcPct val="0"/>
              </a:spcBef>
              <a:spcAft>
                <a:spcPct val="0"/>
              </a:spcAft>
              <a:buClrTx/>
              <a:buSzTx/>
              <a:buFontTx/>
              <a:buNone/>
              <a:tabLst/>
              <a:defRPr/>
            </a:pPr>
            <a:r>
              <a:rPr kumimoji="0" lang="de-DE" altLang="de-DE" sz="1000" b="0" i="0" u="none" strike="noStrike" kern="0" cap="none" spc="0" normalizeH="0" baseline="0" noProof="0" dirty="0">
                <a:ln>
                  <a:noFill/>
                </a:ln>
                <a:solidFill>
                  <a:schemeClr val="bg1"/>
                </a:solidFill>
                <a:effectLst/>
                <a:uLnTx/>
                <a:uFillTx/>
                <a:latin typeface="Arial" pitchFamily="34" charset="0"/>
                <a:cs typeface="Arial" pitchFamily="34" charset="0"/>
              </a:rPr>
              <a:t>       Freistellungsphase</a:t>
            </a:r>
          </a:p>
        </p:txBody>
      </p:sp>
      <p:sp>
        <p:nvSpPr>
          <p:cNvPr id="66" name="Rectangle 27">
            <a:extLst>
              <a:ext uri="{FF2B5EF4-FFF2-40B4-BE49-F238E27FC236}">
                <a16:creationId xmlns:a16="http://schemas.microsoft.com/office/drawing/2014/main" id="{B92FF3EC-14C6-4B5E-834A-6EAC8299608A}"/>
              </a:ext>
            </a:extLst>
          </p:cNvPr>
          <p:cNvSpPr>
            <a:spLocks noChangeArrowheads="1"/>
          </p:cNvSpPr>
          <p:nvPr/>
        </p:nvSpPr>
        <p:spPr bwMode="gray">
          <a:xfrm>
            <a:off x="8687750" y="5120894"/>
            <a:ext cx="2366640" cy="16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ts val="600"/>
              </a:spcAft>
            </a:pPr>
            <a:endParaRPr lang="de-DE" altLang="de-DE" sz="900" dirty="0">
              <a:solidFill>
                <a:schemeClr val="bg1"/>
              </a:solidFill>
              <a:cs typeface="Arial" pitchFamily="34" charset="0"/>
            </a:endParaRPr>
          </a:p>
        </p:txBody>
      </p:sp>
      <p:sp>
        <p:nvSpPr>
          <p:cNvPr id="67" name="Rectangle 29">
            <a:extLst>
              <a:ext uri="{FF2B5EF4-FFF2-40B4-BE49-F238E27FC236}">
                <a16:creationId xmlns:a16="http://schemas.microsoft.com/office/drawing/2014/main" id="{A85E54DF-AC38-4B94-8139-392889966912}"/>
              </a:ext>
            </a:extLst>
          </p:cNvPr>
          <p:cNvSpPr>
            <a:spLocks noChangeArrowheads="1"/>
          </p:cNvSpPr>
          <p:nvPr/>
        </p:nvSpPr>
        <p:spPr bwMode="gray">
          <a:xfrm>
            <a:off x="6854316" y="5349124"/>
            <a:ext cx="1833434" cy="14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pPr>
            <a:endParaRPr lang="de-DE" altLang="de-DE" sz="900" dirty="0">
              <a:solidFill>
                <a:schemeClr val="bg1"/>
              </a:solidFill>
              <a:cs typeface="Arial" pitchFamily="34" charset="0"/>
            </a:endParaRPr>
          </a:p>
        </p:txBody>
      </p:sp>
      <p:sp>
        <p:nvSpPr>
          <p:cNvPr id="68" name="Rectangle 30">
            <a:extLst>
              <a:ext uri="{FF2B5EF4-FFF2-40B4-BE49-F238E27FC236}">
                <a16:creationId xmlns:a16="http://schemas.microsoft.com/office/drawing/2014/main" id="{40A22CDC-99CD-43B9-B4F8-50D1FE56B07C}"/>
              </a:ext>
            </a:extLst>
          </p:cNvPr>
          <p:cNvSpPr>
            <a:spLocks noChangeArrowheads="1"/>
          </p:cNvSpPr>
          <p:nvPr/>
        </p:nvSpPr>
        <p:spPr bwMode="gray">
          <a:xfrm>
            <a:off x="8687750" y="5349124"/>
            <a:ext cx="2366640" cy="14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ts val="600"/>
              </a:spcAft>
            </a:pPr>
            <a:endParaRPr lang="de-DE" altLang="de-DE" sz="900" dirty="0">
              <a:solidFill>
                <a:schemeClr val="bg1"/>
              </a:solidFill>
              <a:cs typeface="Arial" pitchFamily="34" charset="0"/>
            </a:endParaRPr>
          </a:p>
        </p:txBody>
      </p:sp>
      <p:sp>
        <p:nvSpPr>
          <p:cNvPr id="69" name="Line 54">
            <a:extLst>
              <a:ext uri="{FF2B5EF4-FFF2-40B4-BE49-F238E27FC236}">
                <a16:creationId xmlns:a16="http://schemas.microsoft.com/office/drawing/2014/main" id="{1E29BA19-74EC-4DAC-85C8-2B2AEE4AFC08}"/>
              </a:ext>
            </a:extLst>
          </p:cNvPr>
          <p:cNvSpPr>
            <a:spLocks noChangeShapeType="1"/>
          </p:cNvSpPr>
          <p:nvPr/>
        </p:nvSpPr>
        <p:spPr bwMode="gray">
          <a:xfrm>
            <a:off x="8664122" y="4312885"/>
            <a:ext cx="0" cy="0"/>
          </a:xfrm>
          <a:prstGeom prst="line">
            <a:avLst/>
          </a:prstGeom>
          <a:noFill/>
          <a:ln w="19050">
            <a:solidFill>
              <a:srgbClr val="DADADA">
                <a:lumMod val="20000"/>
                <a:lumOff val="80000"/>
              </a:srgbClr>
            </a:solidFill>
            <a:prstDash val="dash"/>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de-DE" sz="1600" kern="0" dirty="0">
              <a:solidFill>
                <a:schemeClr val="bg1"/>
              </a:solidFill>
              <a:cs typeface="Arial" pitchFamily="34" charset="0"/>
            </a:endParaRPr>
          </a:p>
        </p:txBody>
      </p:sp>
      <p:sp>
        <p:nvSpPr>
          <p:cNvPr id="70" name="AutoShape 36">
            <a:extLst>
              <a:ext uri="{FF2B5EF4-FFF2-40B4-BE49-F238E27FC236}">
                <a16:creationId xmlns:a16="http://schemas.microsoft.com/office/drawing/2014/main" id="{59DFECD8-4E25-42B8-B453-9C65153C2CA4}"/>
              </a:ext>
            </a:extLst>
          </p:cNvPr>
          <p:cNvSpPr>
            <a:spLocks noChangeArrowheads="1"/>
          </p:cNvSpPr>
          <p:nvPr/>
        </p:nvSpPr>
        <p:spPr bwMode="gray">
          <a:xfrm rot="5400000">
            <a:off x="8669124" y="4299479"/>
            <a:ext cx="177107" cy="187933"/>
          </a:xfrm>
          <a:prstGeom prst="triangle">
            <a:avLst>
              <a:gd name="adj" fmla="val 50000"/>
            </a:avLst>
          </a:prstGeom>
          <a:solidFill>
            <a:srgbClr val="DADADA">
              <a:lumMod val="20000"/>
              <a:lumOff val="80000"/>
            </a:srgbClr>
          </a:solidFill>
          <a:ln>
            <a:solidFill>
              <a:srgbClr val="DADADA">
                <a:lumMod val="20000"/>
                <a:lumOff val="80000"/>
              </a:srgbClr>
            </a:solidFill>
          </a:ln>
          <a:effectLst/>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endParaRPr lang="de-DE" altLang="de-DE" sz="1000" kern="0" dirty="0">
              <a:solidFill>
                <a:schemeClr val="bg1"/>
              </a:solidFill>
              <a:cs typeface="Arial" pitchFamily="34" charset="0"/>
            </a:endParaRPr>
          </a:p>
        </p:txBody>
      </p:sp>
      <p:sp>
        <p:nvSpPr>
          <p:cNvPr id="71" name="AutoShape 37">
            <a:extLst>
              <a:ext uri="{FF2B5EF4-FFF2-40B4-BE49-F238E27FC236}">
                <a16:creationId xmlns:a16="http://schemas.microsoft.com/office/drawing/2014/main" id="{5E5534E2-FE5B-42A3-AFF9-B537B12DA117}"/>
              </a:ext>
            </a:extLst>
          </p:cNvPr>
          <p:cNvSpPr>
            <a:spLocks noChangeArrowheads="1"/>
          </p:cNvSpPr>
          <p:nvPr/>
        </p:nvSpPr>
        <p:spPr bwMode="gray">
          <a:xfrm rot="5400000">
            <a:off x="8682235" y="4720717"/>
            <a:ext cx="177106" cy="187933"/>
          </a:xfrm>
          <a:prstGeom prst="triangle">
            <a:avLst>
              <a:gd name="adj" fmla="val 50000"/>
            </a:avLst>
          </a:prstGeom>
          <a:solidFill>
            <a:srgbClr val="DADADA">
              <a:lumMod val="20000"/>
              <a:lumOff val="80000"/>
            </a:srgbClr>
          </a:solidFill>
          <a:ln>
            <a:solidFill>
              <a:srgbClr val="DADADA">
                <a:lumMod val="20000"/>
                <a:lumOff val="80000"/>
              </a:srgbClr>
            </a:solidFill>
          </a:ln>
          <a:effectLst/>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endParaRPr lang="de-DE" altLang="de-DE" sz="1000" kern="0" dirty="0">
              <a:solidFill>
                <a:schemeClr val="bg1"/>
              </a:solidFill>
              <a:cs typeface="Arial" pitchFamily="34" charset="0"/>
            </a:endParaRPr>
          </a:p>
        </p:txBody>
      </p:sp>
      <p:sp>
        <p:nvSpPr>
          <p:cNvPr id="72" name="AutoShape 38">
            <a:extLst>
              <a:ext uri="{FF2B5EF4-FFF2-40B4-BE49-F238E27FC236}">
                <a16:creationId xmlns:a16="http://schemas.microsoft.com/office/drawing/2014/main" id="{1AA012C2-F68F-4DAE-897F-AEADA1F5D50D}"/>
              </a:ext>
            </a:extLst>
          </p:cNvPr>
          <p:cNvSpPr>
            <a:spLocks noChangeArrowheads="1"/>
          </p:cNvSpPr>
          <p:nvPr/>
        </p:nvSpPr>
        <p:spPr bwMode="gray">
          <a:xfrm rot="5400000">
            <a:off x="7879154" y="4291829"/>
            <a:ext cx="177104" cy="203230"/>
          </a:xfrm>
          <a:prstGeom prst="triangle">
            <a:avLst>
              <a:gd name="adj" fmla="val 50000"/>
            </a:avLst>
          </a:prstGeom>
          <a:solidFill>
            <a:srgbClr val="DADADA">
              <a:lumMod val="20000"/>
              <a:lumOff val="80000"/>
            </a:srgbClr>
          </a:solidFill>
          <a:ln>
            <a:solidFill>
              <a:srgbClr val="DADADA">
                <a:lumMod val="20000"/>
                <a:lumOff val="80000"/>
              </a:srgbClr>
            </a:solidFill>
          </a:ln>
          <a:effectLst/>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endParaRPr lang="de-DE" altLang="de-DE" sz="1000" kern="0" dirty="0">
              <a:solidFill>
                <a:schemeClr val="bg1"/>
              </a:solidFill>
              <a:cs typeface="Arial" pitchFamily="34" charset="0"/>
            </a:endParaRPr>
          </a:p>
        </p:txBody>
      </p:sp>
      <p:sp>
        <p:nvSpPr>
          <p:cNvPr id="73" name="AutoShape 40">
            <a:extLst>
              <a:ext uri="{FF2B5EF4-FFF2-40B4-BE49-F238E27FC236}">
                <a16:creationId xmlns:a16="http://schemas.microsoft.com/office/drawing/2014/main" id="{EBF800DB-048D-4458-86DF-8E6262126E32}"/>
              </a:ext>
            </a:extLst>
          </p:cNvPr>
          <p:cNvSpPr>
            <a:spLocks noChangeArrowheads="1"/>
          </p:cNvSpPr>
          <p:nvPr/>
        </p:nvSpPr>
        <p:spPr bwMode="gray">
          <a:xfrm rot="5400000">
            <a:off x="6894077" y="4711976"/>
            <a:ext cx="177107" cy="205415"/>
          </a:xfrm>
          <a:prstGeom prst="triangle">
            <a:avLst>
              <a:gd name="adj" fmla="val 50000"/>
            </a:avLst>
          </a:prstGeom>
          <a:solidFill>
            <a:srgbClr val="DADADA">
              <a:lumMod val="20000"/>
              <a:lumOff val="80000"/>
            </a:srgbClr>
          </a:solidFill>
          <a:ln>
            <a:solidFill>
              <a:srgbClr val="DADADA">
                <a:lumMod val="20000"/>
                <a:lumOff val="80000"/>
              </a:srgbClr>
            </a:solidFill>
          </a:ln>
          <a:effectLst/>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endParaRPr lang="de-DE" altLang="de-DE" sz="1000" kern="0" dirty="0">
              <a:solidFill>
                <a:schemeClr val="bg1"/>
              </a:solidFill>
              <a:cs typeface="Arial" pitchFamily="34" charset="0"/>
            </a:endParaRPr>
          </a:p>
        </p:txBody>
      </p:sp>
      <p:sp>
        <p:nvSpPr>
          <p:cNvPr id="74" name="Line 87">
            <a:extLst>
              <a:ext uri="{FF2B5EF4-FFF2-40B4-BE49-F238E27FC236}">
                <a16:creationId xmlns:a16="http://schemas.microsoft.com/office/drawing/2014/main" id="{42DA8319-5C68-4F58-A8A3-C9EEAF044DB5}"/>
              </a:ext>
            </a:extLst>
          </p:cNvPr>
          <p:cNvSpPr>
            <a:spLocks noChangeShapeType="1"/>
          </p:cNvSpPr>
          <p:nvPr/>
        </p:nvSpPr>
        <p:spPr bwMode="gray">
          <a:xfrm>
            <a:off x="6892117" y="4318480"/>
            <a:ext cx="0" cy="590352"/>
          </a:xfrm>
          <a:prstGeom prst="line">
            <a:avLst/>
          </a:prstGeom>
          <a:noFill/>
          <a:ln w="19050">
            <a:solidFill>
              <a:sysClr val="window" lastClr="FFFFFF">
                <a:lumMod val="75000"/>
              </a:sysClr>
            </a:solidFill>
            <a:prstDash val="dash"/>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defRPr/>
            </a:pPr>
            <a:endParaRPr lang="de-DE" sz="1600" kern="0" dirty="0">
              <a:solidFill>
                <a:schemeClr val="bg1"/>
              </a:solidFill>
              <a:cs typeface="Arial" pitchFamily="34" charset="0"/>
            </a:endParaRPr>
          </a:p>
        </p:txBody>
      </p:sp>
      <p:sp>
        <p:nvSpPr>
          <p:cNvPr id="75" name="Rectangle 26">
            <a:extLst>
              <a:ext uri="{FF2B5EF4-FFF2-40B4-BE49-F238E27FC236}">
                <a16:creationId xmlns:a16="http://schemas.microsoft.com/office/drawing/2014/main" id="{252A3594-1123-4F27-BD2E-665C92B1EF59}"/>
              </a:ext>
            </a:extLst>
          </p:cNvPr>
          <p:cNvSpPr>
            <a:spLocks noChangeArrowheads="1"/>
          </p:cNvSpPr>
          <p:nvPr/>
        </p:nvSpPr>
        <p:spPr bwMode="gray">
          <a:xfrm>
            <a:off x="4380599" y="5139378"/>
            <a:ext cx="622799" cy="177106"/>
          </a:xfrm>
          <a:prstGeom prst="rect">
            <a:avLst/>
          </a:prstGeom>
          <a:solidFill>
            <a:srgbClr val="5FCD8A">
              <a:alpha val="50196"/>
            </a:srgbClr>
          </a:solidFill>
          <a:ln>
            <a:noFill/>
          </a:ln>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69875" marR="0" lvl="0" indent="-269875" algn="ctr" defTabSz="914400" eaLnBrk="1" fontAlgn="base" latinLnBrk="0" hangingPunct="1">
              <a:lnSpc>
                <a:spcPct val="100000"/>
              </a:lnSpc>
              <a:spcBef>
                <a:spcPct val="0"/>
              </a:spcBef>
              <a:spcAft>
                <a:spcPct val="0"/>
              </a:spcAft>
              <a:buClrTx/>
              <a:buSzTx/>
              <a:buFontTx/>
              <a:buNone/>
              <a:tabLst/>
              <a:defRPr/>
            </a:pPr>
            <a:r>
              <a:rPr kumimoji="0" lang="de-DE" altLang="de-DE" sz="800" b="0" i="0" u="none" strike="noStrike" kern="0" cap="none" spc="0" normalizeH="0" baseline="0" noProof="0" dirty="0">
                <a:ln>
                  <a:noFill/>
                </a:ln>
                <a:solidFill>
                  <a:schemeClr val="bg1"/>
                </a:solidFill>
                <a:effectLst/>
                <a:uLnTx/>
                <a:uFillTx/>
                <a:latin typeface="Arial" pitchFamily="34" charset="0"/>
                <a:cs typeface="Arial" pitchFamily="34" charset="0"/>
              </a:rPr>
              <a:t>               </a:t>
            </a:r>
          </a:p>
        </p:txBody>
      </p:sp>
      <p:sp>
        <p:nvSpPr>
          <p:cNvPr id="76" name="Rectangle 25">
            <a:extLst>
              <a:ext uri="{FF2B5EF4-FFF2-40B4-BE49-F238E27FC236}">
                <a16:creationId xmlns:a16="http://schemas.microsoft.com/office/drawing/2014/main" id="{30244569-A526-4434-BA6E-E1EFFB5A4754}"/>
              </a:ext>
            </a:extLst>
          </p:cNvPr>
          <p:cNvSpPr>
            <a:spLocks noChangeArrowheads="1"/>
          </p:cNvSpPr>
          <p:nvPr/>
        </p:nvSpPr>
        <p:spPr bwMode="gray">
          <a:xfrm>
            <a:off x="3808062" y="5139378"/>
            <a:ext cx="593810" cy="177105"/>
          </a:xfrm>
          <a:prstGeom prst="rect">
            <a:avLst/>
          </a:prstGeom>
          <a:solidFill>
            <a:srgbClr val="5FCD8A"/>
          </a:solidFill>
          <a:ln>
            <a:noFill/>
          </a:ln>
          <a:extLst/>
        </p:spPr>
        <p:txBody>
          <a:bodyPr lIns="810000" tIns="46800" rIns="90000" bIns="46800" anchor="ctr"/>
          <a:lstStyle>
            <a:lvl1pPr marL="176213" indent="-176213"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914400" eaLnBrk="1" fontAlgn="base" hangingPunct="1">
              <a:spcBef>
                <a:spcPct val="0"/>
              </a:spcBef>
              <a:spcAft>
                <a:spcPts val="600"/>
              </a:spcAft>
            </a:pPr>
            <a:endParaRPr lang="de-DE" altLang="de-DE" sz="900" dirty="0">
              <a:solidFill>
                <a:schemeClr val="tx1"/>
              </a:solidFill>
              <a:cs typeface="Arial" pitchFamily="34" charset="0"/>
            </a:endParaRPr>
          </a:p>
        </p:txBody>
      </p:sp>
      <p:sp>
        <p:nvSpPr>
          <p:cNvPr id="77" name="Textfeld 66">
            <a:extLst>
              <a:ext uri="{FF2B5EF4-FFF2-40B4-BE49-F238E27FC236}">
                <a16:creationId xmlns:a16="http://schemas.microsoft.com/office/drawing/2014/main" id="{2451286E-EDB8-4C16-B3A4-81011C2B7229}"/>
              </a:ext>
            </a:extLst>
          </p:cNvPr>
          <p:cNvSpPr txBox="1">
            <a:spLocks noChangeArrowheads="1"/>
          </p:cNvSpPr>
          <p:nvPr/>
        </p:nvSpPr>
        <p:spPr bwMode="auto">
          <a:xfrm>
            <a:off x="3680072" y="5359296"/>
            <a:ext cx="7999823" cy="17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914400" eaLnBrk="1" fontAlgn="base" hangingPunct="1">
              <a:spcBef>
                <a:spcPct val="0"/>
              </a:spcBef>
              <a:spcAft>
                <a:spcPct val="0"/>
              </a:spcAft>
            </a:pPr>
            <a:r>
              <a:rPr lang="de-DE" altLang="de-DE" sz="1000" dirty="0">
                <a:solidFill>
                  <a:schemeClr val="bg1"/>
                </a:solidFill>
                <a:cs typeface="Arial" pitchFamily="34" charset="0"/>
              </a:rPr>
              <a:t>z. B. für Pflege von Angehörigen, Sabbatical, Weiterbildung oder vorgezogenem Ruhestand</a:t>
            </a:r>
          </a:p>
        </p:txBody>
      </p:sp>
      <p:sp>
        <p:nvSpPr>
          <p:cNvPr id="78" name="AutoShape 103">
            <a:extLst>
              <a:ext uri="{FF2B5EF4-FFF2-40B4-BE49-F238E27FC236}">
                <a16:creationId xmlns:a16="http://schemas.microsoft.com/office/drawing/2014/main" id="{55BF55A4-5B10-4E93-8E0F-8CEAD3A5A828}"/>
              </a:ext>
            </a:extLst>
          </p:cNvPr>
          <p:cNvSpPr>
            <a:spLocks noChangeArrowheads="1"/>
          </p:cNvSpPr>
          <p:nvPr/>
        </p:nvSpPr>
        <p:spPr bwMode="gray">
          <a:xfrm rot="5400000">
            <a:off x="11011708" y="3886455"/>
            <a:ext cx="236140" cy="150782"/>
          </a:xfrm>
          <a:prstGeom prst="triangle">
            <a:avLst>
              <a:gd name="adj" fmla="val 50000"/>
            </a:avLst>
          </a:prstGeom>
          <a:solidFill>
            <a:srgbClr val="96CBDC"/>
          </a:solidFill>
          <a:ln>
            <a:noFill/>
          </a:ln>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914400" eaLnBrk="0" fontAlgn="base" latinLnBrk="0" hangingPunct="0">
              <a:lnSpc>
                <a:spcPct val="100000"/>
              </a:lnSpc>
              <a:spcBef>
                <a:spcPct val="0"/>
              </a:spcBef>
              <a:spcAft>
                <a:spcPts val="600"/>
              </a:spcAft>
              <a:buClrTx/>
              <a:buSzTx/>
              <a:buFontTx/>
              <a:buNone/>
              <a:tabLst/>
              <a:defRPr/>
            </a:pPr>
            <a:endParaRPr kumimoji="0" lang="de-DE" altLang="de-DE" sz="500" b="0" i="0" u="none" strike="noStrike" kern="0" cap="none" spc="0" normalizeH="0" baseline="0" noProof="0" dirty="0">
              <a:ln>
                <a:noFill/>
              </a:ln>
              <a:solidFill>
                <a:schemeClr val="bg1"/>
              </a:solidFill>
              <a:effectLst/>
              <a:uLnTx/>
              <a:uFillTx/>
              <a:latin typeface="Arial" pitchFamily="34" charset="0"/>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5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79" name="Rectangle 31">
            <a:extLst>
              <a:ext uri="{FF2B5EF4-FFF2-40B4-BE49-F238E27FC236}">
                <a16:creationId xmlns:a16="http://schemas.microsoft.com/office/drawing/2014/main" id="{3F91022D-F387-4093-9F68-D4F1E7C4BD94}"/>
              </a:ext>
            </a:extLst>
          </p:cNvPr>
          <p:cNvSpPr>
            <a:spLocks noChangeArrowheads="1"/>
          </p:cNvSpPr>
          <p:nvPr/>
        </p:nvSpPr>
        <p:spPr bwMode="gray">
          <a:xfrm>
            <a:off x="3808061" y="3843775"/>
            <a:ext cx="4879690" cy="236141"/>
          </a:xfrm>
          <a:prstGeom prst="rect">
            <a:avLst/>
          </a:prstGeom>
          <a:solidFill>
            <a:schemeClr val="accent5"/>
          </a:solidFill>
          <a:ln>
            <a:noFill/>
          </a:ln>
          <a:extLst/>
        </p:spPr>
        <p:txBody>
          <a:bodyPr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defTabSz="914400" eaLnBrk="1" fontAlgn="base" hangingPunct="1">
              <a:lnSpc>
                <a:spcPct val="90000"/>
              </a:lnSpc>
              <a:spcBef>
                <a:spcPct val="0"/>
              </a:spcBef>
              <a:spcAft>
                <a:spcPts val="600"/>
              </a:spcAft>
              <a:defRPr/>
            </a:pPr>
            <a:r>
              <a:rPr lang="de-DE" altLang="de-DE" sz="1000" kern="0" dirty="0">
                <a:solidFill>
                  <a:schemeClr val="bg1"/>
                </a:solidFill>
                <a:cs typeface="Arial" pitchFamily="34" charset="0"/>
              </a:rPr>
              <a:t>Arbeitsphase</a:t>
            </a:r>
          </a:p>
        </p:txBody>
      </p:sp>
      <p:sp>
        <p:nvSpPr>
          <p:cNvPr id="80" name="Rectangle 32">
            <a:extLst>
              <a:ext uri="{FF2B5EF4-FFF2-40B4-BE49-F238E27FC236}">
                <a16:creationId xmlns:a16="http://schemas.microsoft.com/office/drawing/2014/main" id="{E5E256C1-36B3-4E0A-B1FE-8330260FB8C5}"/>
              </a:ext>
            </a:extLst>
          </p:cNvPr>
          <p:cNvSpPr>
            <a:spLocks noChangeArrowheads="1"/>
          </p:cNvSpPr>
          <p:nvPr/>
        </p:nvSpPr>
        <p:spPr bwMode="gray">
          <a:xfrm>
            <a:off x="8687750" y="3843775"/>
            <a:ext cx="2366640" cy="236141"/>
          </a:xfrm>
          <a:prstGeom prst="rect">
            <a:avLst/>
          </a:prstGeom>
          <a:solidFill>
            <a:schemeClr val="accent5">
              <a:lumMod val="90000"/>
            </a:schemeClr>
          </a:solidFill>
          <a:ln>
            <a:noFill/>
          </a:ln>
          <a:extLst/>
        </p:spPr>
        <p:txBody>
          <a:bodyPr lIns="90000" tIns="46800" rIns="90000" bIns="46800" anchor="ctr"/>
          <a:lstStyle>
            <a:lvl1pPr marL="269875" indent="-269875"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269875" marR="0" lvl="0" indent="-269875" algn="ctr" defTabSz="914400" eaLnBrk="1" fontAlgn="base" latinLnBrk="0" hangingPunct="1">
              <a:lnSpc>
                <a:spcPct val="100000"/>
              </a:lnSpc>
              <a:spcBef>
                <a:spcPct val="0"/>
              </a:spcBef>
              <a:spcAft>
                <a:spcPts val="600"/>
              </a:spcAft>
              <a:buClrTx/>
              <a:buSzTx/>
              <a:buFontTx/>
              <a:buNone/>
              <a:tabLst/>
              <a:defRPr/>
            </a:pPr>
            <a:r>
              <a:rPr kumimoji="0" lang="de-DE" altLang="de-DE" sz="1000" b="0" i="0" u="none" strike="noStrike" kern="0" cap="none" spc="0" normalizeH="0" baseline="0" noProof="0" dirty="0">
                <a:ln>
                  <a:noFill/>
                </a:ln>
                <a:solidFill>
                  <a:schemeClr val="bg1"/>
                </a:solidFill>
                <a:effectLst/>
                <a:uLnTx/>
                <a:uFillTx/>
                <a:latin typeface="Arial" pitchFamily="34" charset="0"/>
                <a:cs typeface="Arial" pitchFamily="34" charset="0"/>
              </a:rPr>
              <a:t>Rentenphase</a:t>
            </a:r>
          </a:p>
        </p:txBody>
      </p:sp>
      <p:sp>
        <p:nvSpPr>
          <p:cNvPr id="81" name="AutoShape 75" descr="Diagonal weit nach oben">
            <a:extLst>
              <a:ext uri="{FF2B5EF4-FFF2-40B4-BE49-F238E27FC236}">
                <a16:creationId xmlns:a16="http://schemas.microsoft.com/office/drawing/2014/main" id="{E400691B-4AB4-4E83-B7AA-4C39322DF188}"/>
              </a:ext>
            </a:extLst>
          </p:cNvPr>
          <p:cNvSpPr>
            <a:spLocks noChangeArrowheads="1"/>
          </p:cNvSpPr>
          <p:nvPr/>
        </p:nvSpPr>
        <p:spPr bwMode="gray">
          <a:xfrm>
            <a:off x="6172514" y="3960259"/>
            <a:ext cx="2506495" cy="119657"/>
          </a:xfrm>
          <a:prstGeom prst="homePlate">
            <a:avLst>
              <a:gd name="adj" fmla="val 0"/>
            </a:avLst>
          </a:prstGeom>
          <a:solidFill>
            <a:schemeClr val="accent6">
              <a:lumMod val="75000"/>
            </a:schemeClr>
          </a:solidFill>
          <a:ln>
            <a:noFill/>
          </a:ln>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endParaRPr lang="de-DE" altLang="de-DE" sz="500" b="1" kern="0" dirty="0">
              <a:solidFill>
                <a:schemeClr val="bg1"/>
              </a:solidFill>
              <a:cs typeface="Arial" pitchFamily="34" charset="0"/>
            </a:endParaRPr>
          </a:p>
        </p:txBody>
      </p:sp>
      <p:sp>
        <p:nvSpPr>
          <p:cNvPr id="82" name="Rectangle 45">
            <a:extLst>
              <a:ext uri="{FF2B5EF4-FFF2-40B4-BE49-F238E27FC236}">
                <a16:creationId xmlns:a16="http://schemas.microsoft.com/office/drawing/2014/main" id="{0927D04C-A9C5-4D67-BD24-D5DC5B0FF3B6}"/>
              </a:ext>
            </a:extLst>
          </p:cNvPr>
          <p:cNvSpPr>
            <a:spLocks noChangeArrowheads="1"/>
          </p:cNvSpPr>
          <p:nvPr/>
        </p:nvSpPr>
        <p:spPr bwMode="gray">
          <a:xfrm>
            <a:off x="6163773" y="3960259"/>
            <a:ext cx="2500349" cy="11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pPr>
            <a:r>
              <a:rPr lang="de-DE" altLang="de-DE" sz="1000" dirty="0">
                <a:solidFill>
                  <a:schemeClr val="bg1"/>
                </a:solidFill>
                <a:cs typeface="Arial" pitchFamily="34" charset="0"/>
              </a:rPr>
              <a:t>Vorruhestand (vor 67)</a:t>
            </a:r>
          </a:p>
        </p:txBody>
      </p:sp>
      <p:sp>
        <p:nvSpPr>
          <p:cNvPr id="83" name="Oval 52">
            <a:extLst>
              <a:ext uri="{FF2B5EF4-FFF2-40B4-BE49-F238E27FC236}">
                <a16:creationId xmlns:a16="http://schemas.microsoft.com/office/drawing/2014/main" id="{2C2C39A0-2070-4F8A-A1E6-F90F7F5C4965}"/>
              </a:ext>
            </a:extLst>
          </p:cNvPr>
          <p:cNvSpPr>
            <a:spLocks noChangeArrowheads="1"/>
          </p:cNvSpPr>
          <p:nvPr/>
        </p:nvSpPr>
        <p:spPr bwMode="gray">
          <a:xfrm>
            <a:off x="8272550" y="4135778"/>
            <a:ext cx="847882" cy="17710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477">
                <a:solidFill>
                  <a:srgbClr val="000000"/>
                </a:solidFill>
                <a:miter lim="800000"/>
                <a:headEnd/>
                <a:tailEnd/>
              </a14:hiddenLine>
            </a:ext>
          </a:extLst>
        </p:spPr>
        <p:txBody>
          <a:bodyPr lIns="54000" tIns="46800" rIns="54000" bIns="46800" anchor="ctr"/>
          <a:lstStyle>
            <a:lvl1pPr defTabSz="449263" eaLnBrk="0" hangingPunct="0">
              <a:spcAft>
                <a:spcPct val="300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accent1"/>
                </a:solidFill>
                <a:latin typeface="Arial" pitchFamily="34" charset="0"/>
              </a:defRPr>
            </a:lvl1pPr>
            <a:lvl2pPr marL="742950" indent="-285750" defTabSz="449263" eaLnBrk="0" hangingPunct="0">
              <a:spcAft>
                <a:spcPct val="30000"/>
              </a:spcAft>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eaLnBrk="0" hangingPunct="0">
              <a:spcAft>
                <a:spcPct val="30000"/>
              </a:spcAft>
              <a:buClr>
                <a:schemeClr val="accent1"/>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eaLnBrk="0" hangingPunct="0">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eaLnBrk="0" hangingPunct="0">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fontAlgn="base">
              <a:spcBef>
                <a:spcPct val="0"/>
              </a:spcBef>
              <a:spcAft>
                <a:spcPct val="0"/>
              </a:spcAft>
              <a:buClr>
                <a:srgbClr val="113388"/>
              </a:buClr>
            </a:pPr>
            <a:r>
              <a:rPr lang="en-GB" altLang="de-DE" sz="1000" dirty="0">
                <a:solidFill>
                  <a:schemeClr val="bg1"/>
                </a:solidFill>
                <a:cs typeface="Arial" pitchFamily="34" charset="0"/>
              </a:rPr>
              <a:t>67</a:t>
            </a:r>
          </a:p>
        </p:txBody>
      </p:sp>
      <p:sp>
        <p:nvSpPr>
          <p:cNvPr id="84" name="Oval 56">
            <a:extLst>
              <a:ext uri="{FF2B5EF4-FFF2-40B4-BE49-F238E27FC236}">
                <a16:creationId xmlns:a16="http://schemas.microsoft.com/office/drawing/2014/main" id="{C5A7F46D-CCCC-4D14-9C0E-7E90CEDC5DD2}"/>
              </a:ext>
            </a:extLst>
          </p:cNvPr>
          <p:cNvSpPr>
            <a:spLocks noChangeArrowheads="1"/>
          </p:cNvSpPr>
          <p:nvPr/>
        </p:nvSpPr>
        <p:spPr bwMode="gray">
          <a:xfrm>
            <a:off x="10973534" y="4164574"/>
            <a:ext cx="847882" cy="1861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477">
                <a:solidFill>
                  <a:srgbClr val="000000"/>
                </a:solidFill>
                <a:miter lim="800000"/>
                <a:headEnd/>
                <a:tailEnd/>
              </a14:hiddenLine>
            </a:ext>
          </a:extLst>
        </p:spPr>
        <p:txBody>
          <a:bodyPr lIns="54000" tIns="46800" rIns="54000" bIns="46800" anchor="ctr"/>
          <a:lstStyle>
            <a:lvl1pPr defTabSz="449263" eaLnBrk="0" hangingPunct="0">
              <a:spcAft>
                <a:spcPct val="300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accent1"/>
                </a:solidFill>
                <a:latin typeface="Arial" pitchFamily="34" charset="0"/>
              </a:defRPr>
            </a:lvl1pPr>
            <a:lvl2pPr marL="742950" indent="-285750" defTabSz="449263" eaLnBrk="0" hangingPunct="0">
              <a:spcAft>
                <a:spcPct val="30000"/>
              </a:spcAft>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eaLnBrk="0" hangingPunct="0">
              <a:spcAft>
                <a:spcPct val="30000"/>
              </a:spcAft>
              <a:buClr>
                <a:schemeClr val="accent1"/>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eaLnBrk="0" hangingPunct="0">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eaLnBrk="0" hangingPunct="0">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fontAlgn="base">
              <a:spcBef>
                <a:spcPct val="0"/>
              </a:spcBef>
              <a:spcAft>
                <a:spcPct val="0"/>
              </a:spcAft>
              <a:buClr>
                <a:srgbClr val="113388"/>
              </a:buClr>
            </a:pPr>
            <a:r>
              <a:rPr lang="en-GB" altLang="de-DE" sz="1000" dirty="0">
                <a:solidFill>
                  <a:schemeClr val="bg1"/>
                </a:solidFill>
                <a:cs typeface="Arial" pitchFamily="34" charset="0"/>
              </a:rPr>
              <a:t>Alter</a:t>
            </a:r>
          </a:p>
        </p:txBody>
      </p:sp>
      <p:sp>
        <p:nvSpPr>
          <p:cNvPr id="85" name="Line 55">
            <a:extLst>
              <a:ext uri="{FF2B5EF4-FFF2-40B4-BE49-F238E27FC236}">
                <a16:creationId xmlns:a16="http://schemas.microsoft.com/office/drawing/2014/main" id="{EC2E332F-74D1-4BAD-9E88-BDEA1593FDC5}"/>
              </a:ext>
            </a:extLst>
          </p:cNvPr>
          <p:cNvSpPr>
            <a:spLocks noChangeShapeType="1"/>
          </p:cNvSpPr>
          <p:nvPr/>
        </p:nvSpPr>
        <p:spPr bwMode="gray">
          <a:xfrm>
            <a:off x="3838654" y="4126933"/>
            <a:ext cx="7504190"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pPr defTabSz="914400" fontAlgn="base">
              <a:spcBef>
                <a:spcPct val="0"/>
              </a:spcBef>
              <a:spcAft>
                <a:spcPct val="0"/>
              </a:spcAft>
              <a:defRPr/>
            </a:pPr>
            <a:endParaRPr lang="de-DE" sz="1600" kern="0" dirty="0">
              <a:solidFill>
                <a:schemeClr val="bg1"/>
              </a:solidFill>
              <a:cs typeface="Arial" pitchFamily="34" charset="0"/>
            </a:endParaRPr>
          </a:p>
        </p:txBody>
      </p:sp>
      <p:sp>
        <p:nvSpPr>
          <p:cNvPr id="86" name="Oval 52">
            <a:extLst>
              <a:ext uri="{FF2B5EF4-FFF2-40B4-BE49-F238E27FC236}">
                <a16:creationId xmlns:a16="http://schemas.microsoft.com/office/drawing/2014/main" id="{F0B851C4-9472-479E-84CF-37445F235828}"/>
              </a:ext>
            </a:extLst>
          </p:cNvPr>
          <p:cNvSpPr>
            <a:spLocks noChangeArrowheads="1"/>
          </p:cNvSpPr>
          <p:nvPr/>
        </p:nvSpPr>
        <p:spPr bwMode="gray">
          <a:xfrm>
            <a:off x="7623528" y="4135778"/>
            <a:ext cx="767026" cy="17710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477">
                <a:solidFill>
                  <a:srgbClr val="000000"/>
                </a:solidFill>
                <a:miter lim="800000"/>
                <a:headEnd/>
                <a:tailEnd/>
              </a14:hiddenLine>
            </a:ext>
          </a:extLst>
        </p:spPr>
        <p:txBody>
          <a:bodyPr lIns="54000" tIns="46800" rIns="54000" bIns="46800" anchor="ctr"/>
          <a:lstStyle>
            <a:lvl1pPr defTabSz="449263" eaLnBrk="0" hangingPunct="0">
              <a:spcAft>
                <a:spcPct val="300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accent1"/>
                </a:solidFill>
                <a:latin typeface="Arial" pitchFamily="34" charset="0"/>
              </a:defRPr>
            </a:lvl1pPr>
            <a:lvl2pPr marL="742950" indent="-285750" defTabSz="449263" eaLnBrk="0" hangingPunct="0">
              <a:spcAft>
                <a:spcPct val="30000"/>
              </a:spcAft>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eaLnBrk="0" hangingPunct="0">
              <a:spcAft>
                <a:spcPct val="30000"/>
              </a:spcAft>
              <a:buClr>
                <a:schemeClr val="accent1"/>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eaLnBrk="0" hangingPunct="0">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eaLnBrk="0" hangingPunct="0">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fontAlgn="base">
              <a:spcBef>
                <a:spcPct val="0"/>
              </a:spcBef>
              <a:spcAft>
                <a:spcPct val="0"/>
              </a:spcAft>
              <a:buClr>
                <a:srgbClr val="113388"/>
              </a:buClr>
            </a:pPr>
            <a:r>
              <a:rPr lang="en-GB" altLang="de-DE" sz="1000" dirty="0">
                <a:solidFill>
                  <a:schemeClr val="bg1"/>
                </a:solidFill>
                <a:cs typeface="Arial" pitchFamily="34" charset="0"/>
              </a:rPr>
              <a:t>63 +</a:t>
            </a:r>
          </a:p>
        </p:txBody>
      </p:sp>
      <p:sp>
        <p:nvSpPr>
          <p:cNvPr id="87" name="Oval 52">
            <a:extLst>
              <a:ext uri="{FF2B5EF4-FFF2-40B4-BE49-F238E27FC236}">
                <a16:creationId xmlns:a16="http://schemas.microsoft.com/office/drawing/2014/main" id="{5D1EFFFB-AD52-455B-BCA9-E8AB444FB6AF}"/>
              </a:ext>
            </a:extLst>
          </p:cNvPr>
          <p:cNvSpPr>
            <a:spLocks noChangeArrowheads="1"/>
          </p:cNvSpPr>
          <p:nvPr/>
        </p:nvSpPr>
        <p:spPr bwMode="gray">
          <a:xfrm>
            <a:off x="6445671" y="4135778"/>
            <a:ext cx="900328" cy="17710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477">
                <a:solidFill>
                  <a:srgbClr val="000000"/>
                </a:solidFill>
                <a:miter lim="800000"/>
                <a:headEnd/>
                <a:tailEnd/>
              </a14:hiddenLine>
            </a:ext>
          </a:extLst>
        </p:spPr>
        <p:txBody>
          <a:bodyPr lIns="54000" tIns="46800" rIns="54000" bIns="46800" anchor="ctr"/>
          <a:lstStyle>
            <a:lvl1pPr defTabSz="449263" eaLnBrk="0" hangingPunct="0">
              <a:spcAft>
                <a:spcPct val="300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accent1"/>
                </a:solidFill>
                <a:latin typeface="Arial" pitchFamily="34" charset="0"/>
              </a:defRPr>
            </a:lvl1pPr>
            <a:lvl2pPr marL="742950" indent="-285750" defTabSz="449263" eaLnBrk="0" hangingPunct="0">
              <a:spcAft>
                <a:spcPct val="30000"/>
              </a:spcAft>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eaLnBrk="0" hangingPunct="0">
              <a:spcAft>
                <a:spcPct val="30000"/>
              </a:spcAft>
              <a:buClr>
                <a:schemeClr val="accent1"/>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eaLnBrk="0" hangingPunct="0">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eaLnBrk="0" hangingPunct="0">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eaLnBrk="0" fontAlgn="base" hangingPunct="0">
              <a:spcBef>
                <a:spcPct val="0"/>
              </a:spcBef>
              <a:spcAft>
                <a:spcPct val="30000"/>
              </a:spcAft>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fontAlgn="base">
              <a:spcBef>
                <a:spcPct val="0"/>
              </a:spcBef>
              <a:spcAft>
                <a:spcPct val="0"/>
              </a:spcAft>
              <a:buClr>
                <a:srgbClr val="113388"/>
              </a:buClr>
            </a:pPr>
            <a:r>
              <a:rPr lang="en-GB" altLang="de-DE" sz="1000" dirty="0">
                <a:solidFill>
                  <a:schemeClr val="bg1"/>
                </a:solidFill>
                <a:cs typeface="Arial" pitchFamily="34" charset="0"/>
              </a:rPr>
              <a:t>– 60 +</a:t>
            </a:r>
          </a:p>
        </p:txBody>
      </p:sp>
      <p:sp>
        <p:nvSpPr>
          <p:cNvPr id="88" name="AutoShape 39">
            <a:extLst>
              <a:ext uri="{FF2B5EF4-FFF2-40B4-BE49-F238E27FC236}">
                <a16:creationId xmlns:a16="http://schemas.microsoft.com/office/drawing/2014/main" id="{4925622B-4F3E-4EF9-8B95-37E571DC9F56}"/>
              </a:ext>
            </a:extLst>
          </p:cNvPr>
          <p:cNvSpPr>
            <a:spLocks noChangeArrowheads="1"/>
          </p:cNvSpPr>
          <p:nvPr/>
        </p:nvSpPr>
        <p:spPr bwMode="gray">
          <a:xfrm rot="5400000">
            <a:off x="4412440" y="5128811"/>
            <a:ext cx="177104" cy="198244"/>
          </a:xfrm>
          <a:prstGeom prst="triangle">
            <a:avLst>
              <a:gd name="adj" fmla="val 50000"/>
            </a:avLst>
          </a:prstGeom>
          <a:solidFill>
            <a:srgbClr val="DADADA">
              <a:lumMod val="20000"/>
              <a:lumOff val="80000"/>
            </a:srgbClr>
          </a:solidFill>
          <a:ln>
            <a:solidFill>
              <a:srgbClr val="DADADA">
                <a:lumMod val="20000"/>
                <a:lumOff val="80000"/>
              </a:srgbClr>
            </a:solidFill>
          </a:ln>
          <a:effectLst/>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endParaRPr lang="de-DE" altLang="de-DE" sz="1000" kern="0" dirty="0">
              <a:solidFill>
                <a:schemeClr val="bg1"/>
              </a:solidFill>
              <a:cs typeface="Arial" pitchFamily="34" charset="0"/>
            </a:endParaRPr>
          </a:p>
        </p:txBody>
      </p:sp>
      <p:sp>
        <p:nvSpPr>
          <p:cNvPr id="91" name="AutoShape 39">
            <a:extLst>
              <a:ext uri="{FF2B5EF4-FFF2-40B4-BE49-F238E27FC236}">
                <a16:creationId xmlns:a16="http://schemas.microsoft.com/office/drawing/2014/main" id="{84DE4956-C826-4E0A-B36E-ECFCB3944CA7}"/>
              </a:ext>
            </a:extLst>
          </p:cNvPr>
          <p:cNvSpPr>
            <a:spLocks noChangeArrowheads="1"/>
          </p:cNvSpPr>
          <p:nvPr/>
        </p:nvSpPr>
        <p:spPr bwMode="gray">
          <a:xfrm rot="5400000">
            <a:off x="6239416" y="5128811"/>
            <a:ext cx="177104" cy="198244"/>
          </a:xfrm>
          <a:prstGeom prst="triangle">
            <a:avLst>
              <a:gd name="adj" fmla="val 50000"/>
            </a:avLst>
          </a:prstGeom>
          <a:solidFill>
            <a:srgbClr val="DADADA">
              <a:lumMod val="20000"/>
              <a:lumOff val="80000"/>
            </a:srgbClr>
          </a:solidFill>
          <a:ln>
            <a:solidFill>
              <a:srgbClr val="DADADA">
                <a:lumMod val="20000"/>
                <a:lumOff val="80000"/>
              </a:srgbClr>
            </a:solidFill>
          </a:ln>
          <a:effectLst/>
          <a:extLst/>
        </p:spPr>
        <p:txBody>
          <a:bodyPr rot="10800000" vert="eaVert"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endParaRPr lang="de-DE" altLang="de-DE" sz="1000" kern="0" dirty="0">
              <a:solidFill>
                <a:schemeClr val="bg1"/>
              </a:solidFill>
              <a:cs typeface="Arial" pitchFamily="34" charset="0"/>
            </a:endParaRPr>
          </a:p>
        </p:txBody>
      </p:sp>
      <p:sp>
        <p:nvSpPr>
          <p:cNvPr id="92" name="Fußzeilenplatzhalter 5">
            <a:extLst>
              <a:ext uri="{FF2B5EF4-FFF2-40B4-BE49-F238E27FC236}">
                <a16:creationId xmlns:a16="http://schemas.microsoft.com/office/drawing/2014/main" id="{254D2B63-5991-49F7-B070-558870D94048}"/>
              </a:ext>
            </a:extLst>
          </p:cNvPr>
          <p:cNvSpPr txBox="1">
            <a:spLocks/>
          </p:cNvSpPr>
          <p:nvPr/>
        </p:nvSpPr>
        <p:spPr>
          <a:xfrm>
            <a:off x="479425" y="6381750"/>
            <a:ext cx="7238519" cy="157619"/>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88900" indent="-88900" fontAlgn="base">
              <a:spcBef>
                <a:spcPct val="0"/>
              </a:spcBef>
              <a:buClr>
                <a:srgbClr val="113388"/>
              </a:buClr>
            </a:pPr>
            <a:r>
              <a:rPr lang="de-DE" altLang="de-DE" baseline="30000" dirty="0">
                <a:solidFill>
                  <a:schemeClr val="bg1"/>
                </a:solidFill>
                <a:cs typeface="Arial" pitchFamily="34" charset="0"/>
              </a:rPr>
              <a:t>1</a:t>
            </a:r>
            <a:r>
              <a:rPr lang="de-DE" altLang="de-DE" dirty="0">
                <a:solidFill>
                  <a:schemeClr val="bg1"/>
                </a:solidFill>
                <a:cs typeface="Arial" pitchFamily="34" charset="0"/>
              </a:rPr>
              <a:t> Quelle: AGZWK – Studie 2018: Nutzungsmöglichkeiten und Chancen in der modernen Arbeitswelt; Deloitte: Studie zur betrieblichen Altersversorgung 2019.</a:t>
            </a:r>
          </a:p>
        </p:txBody>
      </p:sp>
      <p:sp>
        <p:nvSpPr>
          <p:cNvPr id="93" name="Rechteck 92">
            <a:extLst>
              <a:ext uri="{FF2B5EF4-FFF2-40B4-BE49-F238E27FC236}">
                <a16:creationId xmlns:a16="http://schemas.microsoft.com/office/drawing/2014/main" id="{699B6667-2F8A-4893-809C-30183C9EEE6B}"/>
              </a:ext>
            </a:extLst>
          </p:cNvPr>
          <p:cNvSpPr/>
          <p:nvPr/>
        </p:nvSpPr>
        <p:spPr>
          <a:xfrm>
            <a:off x="-123844" y="5556382"/>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chemeClr val="accent4"/>
                </a:solidFill>
                <a:ea typeface="MS PGothic" charset="0"/>
              </a:rPr>
              <a:t>Die Flexibilisierung ermöglicht unter anderem die Sicherung der „Work-Life-Balance“ </a:t>
            </a:r>
            <a:br>
              <a:rPr lang="de-DE" sz="1600" b="1" dirty="0">
                <a:solidFill>
                  <a:schemeClr val="accent4"/>
                </a:solidFill>
                <a:ea typeface="MS PGothic" charset="0"/>
              </a:rPr>
            </a:br>
            <a:r>
              <a:rPr lang="de-DE" sz="1600" b="1" dirty="0">
                <a:solidFill>
                  <a:schemeClr val="accent4"/>
                </a:solidFill>
                <a:ea typeface="MS PGothic" charset="0"/>
              </a:rPr>
              <a:t>und steigert die Zufriedenheit der Mitarbeiter im Unternehmen.</a:t>
            </a:r>
          </a:p>
        </p:txBody>
      </p:sp>
      <p:grpSp>
        <p:nvGrpSpPr>
          <p:cNvPr id="95" name="Gruppieren 94">
            <a:extLst>
              <a:ext uri="{FF2B5EF4-FFF2-40B4-BE49-F238E27FC236}">
                <a16:creationId xmlns:a16="http://schemas.microsoft.com/office/drawing/2014/main" id="{203FD062-4D1A-4EC9-A2C7-89E5BA13884D}"/>
              </a:ext>
            </a:extLst>
          </p:cNvPr>
          <p:cNvGrpSpPr>
            <a:grpSpLocks noChangeAspect="1"/>
          </p:cNvGrpSpPr>
          <p:nvPr/>
        </p:nvGrpSpPr>
        <p:grpSpPr>
          <a:xfrm rot="5400000">
            <a:off x="2728395" y="4466584"/>
            <a:ext cx="899344" cy="330305"/>
            <a:chOff x="8617260" y="686292"/>
            <a:chExt cx="1977774" cy="823669"/>
          </a:xfrm>
        </p:grpSpPr>
        <p:cxnSp>
          <p:nvCxnSpPr>
            <p:cNvPr id="96" name="Gerader Verbinder 95">
              <a:extLst>
                <a:ext uri="{FF2B5EF4-FFF2-40B4-BE49-F238E27FC236}">
                  <a16:creationId xmlns:a16="http://schemas.microsoft.com/office/drawing/2014/main" id="{CF6E5010-5A84-48A9-8359-E9A32952CB95}"/>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42AE0242-0F9B-4AAB-96E6-3039018F473E}"/>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Oval 14">
            <a:extLst>
              <a:ext uri="{FF2B5EF4-FFF2-40B4-BE49-F238E27FC236}">
                <a16:creationId xmlns:a16="http://schemas.microsoft.com/office/drawing/2014/main" id="{D41F8DC3-BB95-464C-99D4-D810D3A3F5C6}"/>
              </a:ext>
            </a:extLst>
          </p:cNvPr>
          <p:cNvSpPr>
            <a:spLocks noChangeArrowheads="1"/>
          </p:cNvSpPr>
          <p:nvPr/>
        </p:nvSpPr>
        <p:spPr bwMode="gray">
          <a:xfrm>
            <a:off x="4709559" y="4951557"/>
            <a:ext cx="162000" cy="162000"/>
          </a:xfrm>
          <a:prstGeom prst="ellipse">
            <a:avLst/>
          </a:prstGeom>
          <a:solidFill>
            <a:srgbClr val="122B54"/>
          </a:solidFill>
          <a:ln w="19050">
            <a:noFill/>
            <a:round/>
            <a:headEnd/>
            <a:tailEnd/>
          </a:ln>
          <a:effectLst/>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r>
              <a:rPr lang="de-DE" altLang="de-DE" sz="1000" kern="0" dirty="0">
                <a:solidFill>
                  <a:prstClr val="white"/>
                </a:solidFill>
                <a:cs typeface="Arial" pitchFamily="34" charset="0"/>
              </a:rPr>
              <a:t>+</a:t>
            </a:r>
          </a:p>
        </p:txBody>
      </p:sp>
      <p:sp>
        <p:nvSpPr>
          <p:cNvPr id="101" name="Oval 14">
            <a:extLst>
              <a:ext uri="{FF2B5EF4-FFF2-40B4-BE49-F238E27FC236}">
                <a16:creationId xmlns:a16="http://schemas.microsoft.com/office/drawing/2014/main" id="{F1439271-943C-4BAA-AB11-CE54E98BEC12}"/>
              </a:ext>
            </a:extLst>
          </p:cNvPr>
          <p:cNvSpPr>
            <a:spLocks noChangeArrowheads="1"/>
          </p:cNvSpPr>
          <p:nvPr/>
        </p:nvSpPr>
        <p:spPr bwMode="gray">
          <a:xfrm>
            <a:off x="4709559" y="4514393"/>
            <a:ext cx="162000" cy="162000"/>
          </a:xfrm>
          <a:prstGeom prst="ellipse">
            <a:avLst/>
          </a:prstGeom>
          <a:solidFill>
            <a:srgbClr val="122B54"/>
          </a:solidFill>
          <a:ln w="19050">
            <a:noFill/>
            <a:round/>
            <a:headEnd/>
            <a:tailEnd/>
          </a:ln>
          <a:effectLst/>
          <a:extLst/>
        </p:spPr>
        <p:txBody>
          <a:bodyPr wrap="none" lIns="90000" tIns="46800" rIns="90000" bIns="468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algn="ctr" defTabSz="914400" eaLnBrk="1" fontAlgn="base" hangingPunct="1">
              <a:spcBef>
                <a:spcPct val="0"/>
              </a:spcBef>
              <a:spcAft>
                <a:spcPct val="0"/>
              </a:spcAft>
              <a:defRPr/>
            </a:pPr>
            <a:r>
              <a:rPr lang="de-DE" altLang="de-DE" sz="1000" kern="0" dirty="0">
                <a:solidFill>
                  <a:prstClr val="white"/>
                </a:solidFill>
                <a:cs typeface="Arial" pitchFamily="34" charset="0"/>
              </a:rPr>
              <a:t>+</a:t>
            </a:r>
          </a:p>
        </p:txBody>
      </p:sp>
    </p:spTree>
    <p:extLst>
      <p:ext uri="{BB962C8B-B14F-4D97-AF65-F5344CB8AC3E}">
        <p14:creationId xmlns:p14="http://schemas.microsoft.com/office/powerpoint/2010/main" val="56043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7F683-B86E-4C53-9CDD-214921FFA720}"/>
              </a:ext>
            </a:extLst>
          </p:cNvPr>
          <p:cNvSpPr>
            <a:spLocks noGrp="1"/>
          </p:cNvSpPr>
          <p:nvPr>
            <p:ph type="title"/>
          </p:nvPr>
        </p:nvSpPr>
        <p:spPr/>
        <p:txBody>
          <a:bodyPr/>
          <a:lstStyle/>
          <a:p>
            <a:r>
              <a:rPr lang="de-DE" altLang="de-DE" dirty="0"/>
              <a:t>Vorgezogener Ruhestand – besonders hoher Bedarf an zusätzlicher Vorsorge</a:t>
            </a:r>
            <a:endParaRPr lang="en-GB" dirty="0"/>
          </a:p>
        </p:txBody>
      </p:sp>
      <p:sp>
        <p:nvSpPr>
          <p:cNvPr id="3" name="Foliennummernplatzhalter 2">
            <a:extLst>
              <a:ext uri="{FF2B5EF4-FFF2-40B4-BE49-F238E27FC236}">
                <a16:creationId xmlns:a16="http://schemas.microsoft.com/office/drawing/2014/main" id="{A04F3E42-A44B-4299-9910-3CC898F50FF9}"/>
              </a:ext>
            </a:extLst>
          </p:cNvPr>
          <p:cNvSpPr>
            <a:spLocks noGrp="1"/>
          </p:cNvSpPr>
          <p:nvPr>
            <p:ph type="sldNum" sz="quarter" idx="11"/>
          </p:nvPr>
        </p:nvSpPr>
        <p:spPr/>
        <p:txBody>
          <a:bodyPr/>
          <a:lstStyle/>
          <a:p>
            <a:fld id="{56C449F3-BD9D-48DC-BFF1-0F66671DA7C6}" type="slidenum">
              <a:rPr lang="de-DE" smtClean="0"/>
              <a:pPr/>
              <a:t>6</a:t>
            </a:fld>
            <a:endParaRPr lang="de-DE" dirty="0"/>
          </a:p>
        </p:txBody>
      </p:sp>
      <p:sp>
        <p:nvSpPr>
          <p:cNvPr id="4" name="Textplatzhalter 3">
            <a:extLst>
              <a:ext uri="{FF2B5EF4-FFF2-40B4-BE49-F238E27FC236}">
                <a16:creationId xmlns:a16="http://schemas.microsoft.com/office/drawing/2014/main" id="{95DFB81B-2CD5-4B1B-9E45-34AB76DE8902}"/>
              </a:ext>
            </a:extLst>
          </p:cNvPr>
          <p:cNvSpPr>
            <a:spLocks noGrp="1"/>
          </p:cNvSpPr>
          <p:nvPr>
            <p:ph type="body" sz="quarter" idx="12"/>
          </p:nvPr>
        </p:nvSpPr>
        <p:spPr/>
        <p:txBody>
          <a:bodyPr/>
          <a:lstStyle/>
          <a:p>
            <a:r>
              <a:rPr lang="de-DE" dirty="0"/>
              <a:t>Betriebliche Altersversorgung | Bedarf Arbeitnehmer</a:t>
            </a:r>
          </a:p>
          <a:p>
            <a:endParaRPr lang="en-GB" dirty="0"/>
          </a:p>
        </p:txBody>
      </p:sp>
      <p:sp>
        <p:nvSpPr>
          <p:cNvPr id="17" name="Fußzeilenplatzhalter 7">
            <a:extLst>
              <a:ext uri="{FF2B5EF4-FFF2-40B4-BE49-F238E27FC236}">
                <a16:creationId xmlns:a16="http://schemas.microsoft.com/office/drawing/2014/main" id="{D931E214-E385-4BD4-9CD6-B4C3466240B7}"/>
              </a:ext>
            </a:extLst>
          </p:cNvPr>
          <p:cNvSpPr txBox="1">
            <a:spLocks/>
          </p:cNvSpPr>
          <p:nvPr/>
        </p:nvSpPr>
        <p:spPr>
          <a:xfrm>
            <a:off x="479426" y="5983397"/>
            <a:ext cx="7791118" cy="56653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30000" noProof="0" dirty="0">
                <a:ln>
                  <a:noFill/>
                </a:ln>
                <a:solidFill>
                  <a:schemeClr val="bg1"/>
                </a:solidFill>
                <a:effectLst/>
                <a:uLnTx/>
                <a:uFillTx/>
                <a:latin typeface="Arial"/>
                <a:ea typeface="+mn-ea"/>
                <a:cs typeface="+mn-cs"/>
              </a:rPr>
              <a:t>1</a:t>
            </a:r>
            <a:r>
              <a:rPr kumimoji="0" lang="nb-NO" sz="800" b="1" i="0" u="none" strike="noStrike" kern="1200" cap="none" spc="0" normalizeH="0" baseline="0" noProof="0" dirty="0">
                <a:ln>
                  <a:noFill/>
                </a:ln>
                <a:solidFill>
                  <a:schemeClr val="bg1"/>
                </a:solidFill>
                <a:effectLst/>
                <a:uLnTx/>
                <a:uFillTx/>
                <a:latin typeface="Arial"/>
                <a:ea typeface="+mn-ea"/>
                <a:cs typeface="+mn-cs"/>
              </a:rPr>
              <a:t> </a:t>
            </a:r>
            <a:r>
              <a:rPr kumimoji="0" lang="de-DE" sz="800" b="1" i="0" u="none" strike="noStrike" kern="1200" cap="none" spc="0" normalizeH="0" baseline="0" noProof="0" dirty="0">
                <a:ln>
                  <a:noFill/>
                </a:ln>
                <a:solidFill>
                  <a:schemeClr val="bg1"/>
                </a:solidFill>
                <a:effectLst/>
                <a:uLnTx/>
                <a:uFillTx/>
                <a:latin typeface="Arial"/>
                <a:ea typeface="+mn-ea"/>
                <a:cs typeface="+mn-cs"/>
              </a:rPr>
              <a:t>Eckdaten:</a:t>
            </a:r>
            <a:r>
              <a:rPr kumimoji="0" lang="de-DE" sz="800" b="0" i="0" u="none" strike="noStrike" kern="1200" cap="none" spc="0" normalizeH="0" baseline="0" noProof="0" dirty="0">
                <a:ln>
                  <a:noFill/>
                </a:ln>
                <a:solidFill>
                  <a:schemeClr val="bg1"/>
                </a:solidFill>
                <a:effectLst/>
                <a:uLnTx/>
                <a:uFillTx/>
                <a:latin typeface="Arial"/>
                <a:ea typeface="+mn-ea"/>
                <a:cs typeface="+mn-cs"/>
              </a:rPr>
              <a:t> Eintrittsalter 35, </a:t>
            </a:r>
            <a:r>
              <a:rPr kumimoji="0" lang="de-DE" sz="800" b="1" i="0" u="none" strike="noStrike" kern="1200" cap="none" spc="0" normalizeH="0" baseline="0" noProof="0" dirty="0">
                <a:ln>
                  <a:noFill/>
                </a:ln>
                <a:solidFill>
                  <a:schemeClr val="bg1"/>
                </a:solidFill>
                <a:effectLst/>
                <a:uLnTx/>
                <a:uFillTx/>
                <a:latin typeface="Arial"/>
                <a:ea typeface="+mn-ea"/>
                <a:cs typeface="+mn-cs"/>
              </a:rPr>
              <a:t>Steuer und Sozialversicherung: </a:t>
            </a:r>
            <a:r>
              <a:rPr kumimoji="0" lang="de-DE" sz="800" b="0" i="0" u="none" strike="noStrike" kern="1200" cap="none" spc="0" normalizeH="0" baseline="0" noProof="0" dirty="0">
                <a:ln>
                  <a:noFill/>
                </a:ln>
                <a:solidFill>
                  <a:schemeClr val="bg1"/>
                </a:solidFill>
                <a:effectLst/>
                <a:uLnTx/>
                <a:uFillTx/>
                <a:latin typeface="Arial"/>
                <a:ea typeface="+mn-ea"/>
                <a:cs typeface="+mn-cs"/>
              </a:rPr>
              <a:t>StKl. I, KiSt. 8 %, GKV inkl. Zusatzbeitrag von 1,3 %, GPV inkl. Beitragszuschlag für Kinderlose von 0,35%.</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chemeClr val="bg1"/>
                </a:solidFill>
                <a:effectLst/>
                <a:uLnTx/>
                <a:uFillTx/>
                <a:latin typeface="Arial"/>
                <a:ea typeface="+mn-ea"/>
                <a:cs typeface="+mn-cs"/>
              </a:rPr>
              <a:t>Die Berechnungen basieren auf den steuer- und sozialversicherungsrechtlichen Regelungen des Jahres 2022.</a:t>
            </a:r>
          </a:p>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chemeClr val="bg1"/>
                </a:solidFill>
                <a:effectLst/>
                <a:uLnTx/>
                <a:uFillTx/>
                <a:latin typeface="Arial"/>
                <a:ea typeface="+mn-ea"/>
                <a:cs typeface="+mn-cs"/>
              </a:rPr>
              <a:t>Hinweis: </a:t>
            </a:r>
            <a:r>
              <a:rPr kumimoji="0" lang="de-DE" sz="800" b="0" i="0" u="none" strike="noStrike" kern="1200" cap="none" spc="0" normalizeH="0" baseline="0" noProof="0" dirty="0">
                <a:ln>
                  <a:noFill/>
                </a:ln>
                <a:solidFill>
                  <a:schemeClr val="bg1"/>
                </a:solidFill>
                <a:effectLst/>
                <a:uLnTx/>
                <a:uFillTx/>
                <a:latin typeface="Arial"/>
                <a:ea typeface="+mn-ea"/>
                <a:cs typeface="+mn-cs"/>
              </a:rPr>
              <a:t>Basis ist eine geschätzte mtl. Regelaltersrente in Höhe von 1.533 EUR brutto mit 67 Jahren vor Steuern und Abgaben, ohne Berücksichtigung von Inflation, Gehalt und Rentenanpassungen. Prognostizierte Abgaben zur gesetzlichen Kranken- und Pflegeversicherung und Steuern sind berücksichtigt (Stand 2022).</a:t>
            </a:r>
          </a:p>
        </p:txBody>
      </p:sp>
      <p:graphicFrame>
        <p:nvGraphicFramePr>
          <p:cNvPr id="19" name="Diagramm 18">
            <a:extLst>
              <a:ext uri="{FF2B5EF4-FFF2-40B4-BE49-F238E27FC236}">
                <a16:creationId xmlns:a16="http://schemas.microsoft.com/office/drawing/2014/main" id="{F9EC4F2B-1F74-40EF-9152-404E6EE3E240}"/>
              </a:ext>
            </a:extLst>
          </p:cNvPr>
          <p:cNvGraphicFramePr/>
          <p:nvPr>
            <p:extLst>
              <p:ext uri="{D42A27DB-BD31-4B8C-83A1-F6EECF244321}">
                <p14:modId xmlns:p14="http://schemas.microsoft.com/office/powerpoint/2010/main" val="1480405502"/>
              </p:ext>
            </p:extLst>
          </p:nvPr>
        </p:nvGraphicFramePr>
        <p:xfrm>
          <a:off x="437106" y="2383422"/>
          <a:ext cx="8030307" cy="287492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hteck 19">
            <a:extLst>
              <a:ext uri="{FF2B5EF4-FFF2-40B4-BE49-F238E27FC236}">
                <a16:creationId xmlns:a16="http://schemas.microsoft.com/office/drawing/2014/main" id="{6B71AFD5-2A7B-4C98-BC0C-C88A21B88162}"/>
              </a:ext>
            </a:extLst>
          </p:cNvPr>
          <p:cNvSpPr/>
          <p:nvPr/>
        </p:nvSpPr>
        <p:spPr>
          <a:xfrm>
            <a:off x="8619220" y="3335907"/>
            <a:ext cx="3093354" cy="576293"/>
          </a:xfrm>
          <a:prstGeom prst="rect">
            <a:avLst/>
          </a:prstGeom>
          <a:solidFill>
            <a:srgbClr val="5FCD8A"/>
          </a:solidFill>
        </p:spPr>
        <p:txBody>
          <a:bodyPr wrap="square" lIns="72000" tIns="72000" rIns="72000" bIns="72000" anchor="ctr">
            <a:spAutoFit/>
          </a:bodyPr>
          <a:lstStyle/>
          <a:p>
            <a:pPr marL="0" marR="0" lvl="0" indent="0" algn="ctr" defTabSz="1218682" eaLnBrk="1" fontAlgn="base" latinLnBrk="0" hangingPunct="1">
              <a:lnSpc>
                <a:spcPct val="100000"/>
              </a:lnSpc>
              <a:spcBef>
                <a:spcPct val="0"/>
              </a:spcBef>
              <a:spcAft>
                <a:spcPct val="30000"/>
              </a:spcAft>
              <a:buClrTx/>
              <a:buSzTx/>
              <a:buFontTx/>
              <a:buNone/>
              <a:tabLst>
                <a:tab pos="195263" algn="l"/>
              </a:tabLst>
              <a:defRPr/>
            </a:pPr>
            <a:r>
              <a:rPr kumimoji="0" lang="de-DE" sz="1400" b="0" i="0" u="none" strike="noStrike" kern="0" cap="none" spc="0" normalizeH="0" baseline="0" noProof="0" dirty="0">
                <a:ln>
                  <a:noFill/>
                </a:ln>
                <a:effectLst/>
                <a:uLnTx/>
                <a:uFillTx/>
                <a:cs typeface="Arial" pitchFamily="34" charset="0"/>
              </a:rPr>
              <a:t>Versorgungslücke </a:t>
            </a:r>
            <a:br>
              <a:rPr kumimoji="0" lang="de-DE" sz="1400" b="0" i="0" u="none" strike="noStrike" kern="0" cap="none" spc="0" normalizeH="0" baseline="0" noProof="0" dirty="0">
                <a:ln>
                  <a:noFill/>
                </a:ln>
                <a:effectLst/>
                <a:uLnTx/>
                <a:uFillTx/>
                <a:cs typeface="Arial" pitchFamily="34" charset="0"/>
              </a:rPr>
            </a:br>
            <a:r>
              <a:rPr kumimoji="0" lang="de-DE" sz="1400" b="0" i="0" u="none" strike="noStrike" kern="0" cap="none" spc="0" normalizeH="0" baseline="0" noProof="0" dirty="0">
                <a:ln>
                  <a:noFill/>
                </a:ln>
                <a:effectLst/>
                <a:uLnTx/>
                <a:uFillTx/>
                <a:cs typeface="Arial" pitchFamily="34" charset="0"/>
              </a:rPr>
              <a:t>zum Nettoeinkommen </a:t>
            </a:r>
          </a:p>
        </p:txBody>
      </p:sp>
      <p:sp>
        <p:nvSpPr>
          <p:cNvPr id="21" name="Rechteck 20">
            <a:extLst>
              <a:ext uri="{FF2B5EF4-FFF2-40B4-BE49-F238E27FC236}">
                <a16:creationId xmlns:a16="http://schemas.microsoft.com/office/drawing/2014/main" id="{976D98DF-6F7E-4453-ACD0-4B0463381E46}"/>
              </a:ext>
            </a:extLst>
          </p:cNvPr>
          <p:cNvSpPr/>
          <p:nvPr/>
        </p:nvSpPr>
        <p:spPr>
          <a:xfrm>
            <a:off x="8619220" y="4112255"/>
            <a:ext cx="3093355" cy="791737"/>
          </a:xfrm>
          <a:prstGeom prst="rect">
            <a:avLst/>
          </a:prstGeom>
          <a:solidFill>
            <a:srgbClr val="F86200"/>
          </a:solidFill>
        </p:spPr>
        <p:txBody>
          <a:bodyPr wrap="square" lIns="72000" tIns="72000" rIns="72000" bIns="72000" anchor="ctr">
            <a:spAutoFit/>
          </a:bodyPr>
          <a:lstStyle/>
          <a:p>
            <a:pPr marL="0" marR="0" lvl="0" indent="0" algn="ctr" defTabSz="1218682" eaLnBrk="1" fontAlgn="base" latinLnBrk="0" hangingPunct="1">
              <a:lnSpc>
                <a:spcPct val="100000"/>
              </a:lnSpc>
              <a:spcBef>
                <a:spcPct val="0"/>
              </a:spcBef>
              <a:spcAft>
                <a:spcPct val="30000"/>
              </a:spcAft>
              <a:buClrTx/>
              <a:buSzTx/>
              <a:buFontTx/>
              <a:buNone/>
              <a:tabLst>
                <a:tab pos="195263" algn="l"/>
              </a:tabLst>
              <a:defRPr/>
            </a:pPr>
            <a:r>
              <a:rPr kumimoji="0" lang="de-DE" sz="1400" b="0" i="0" u="none" strike="noStrike" kern="0" cap="none" spc="0" normalizeH="0" baseline="0" noProof="0" dirty="0">
                <a:ln>
                  <a:noFill/>
                </a:ln>
                <a:solidFill>
                  <a:srgbClr val="FFFFFF"/>
                </a:solidFill>
                <a:effectLst/>
                <a:uLnTx/>
                <a:uFillTx/>
                <a:cs typeface="Arial" pitchFamily="34" charset="0"/>
              </a:rPr>
              <a:t>Rentenlücke aufgrund </a:t>
            </a:r>
            <a:br>
              <a:rPr kumimoji="0" lang="de-DE" sz="1400" b="0" i="0" u="none" strike="noStrike" kern="0" cap="none" spc="0" normalizeH="0" baseline="0" noProof="0" dirty="0">
                <a:ln>
                  <a:noFill/>
                </a:ln>
                <a:solidFill>
                  <a:srgbClr val="FFFFFF"/>
                </a:solidFill>
                <a:effectLst/>
                <a:uLnTx/>
                <a:uFillTx/>
                <a:cs typeface="Arial" pitchFamily="34" charset="0"/>
              </a:rPr>
            </a:br>
            <a:r>
              <a:rPr kumimoji="0" lang="de-DE" sz="1400" b="0" i="0" u="none" strike="noStrike" kern="0" cap="none" spc="0" normalizeH="0" baseline="0" noProof="0" dirty="0">
                <a:ln>
                  <a:noFill/>
                </a:ln>
                <a:solidFill>
                  <a:srgbClr val="FFFFFF"/>
                </a:solidFill>
                <a:effectLst/>
                <a:uLnTx/>
                <a:uFillTx/>
                <a:cs typeface="Arial" pitchFamily="34" charset="0"/>
              </a:rPr>
              <a:t>eines vorgezogenen </a:t>
            </a:r>
            <a:br>
              <a:rPr kumimoji="0" lang="de-DE" sz="1400" b="0" i="0" u="none" strike="noStrike" kern="0" cap="none" spc="0" normalizeH="0" baseline="0" noProof="0" dirty="0">
                <a:ln>
                  <a:noFill/>
                </a:ln>
                <a:solidFill>
                  <a:srgbClr val="FFFFFF"/>
                </a:solidFill>
                <a:effectLst/>
                <a:uLnTx/>
                <a:uFillTx/>
                <a:cs typeface="Arial" pitchFamily="34" charset="0"/>
              </a:rPr>
            </a:br>
            <a:r>
              <a:rPr kumimoji="0" lang="de-DE" sz="1400" b="0" i="0" u="none" strike="noStrike" kern="0" cap="none" spc="0" normalizeH="0" baseline="0" noProof="0" dirty="0">
                <a:ln>
                  <a:noFill/>
                </a:ln>
                <a:solidFill>
                  <a:srgbClr val="FFFFFF"/>
                </a:solidFill>
                <a:effectLst/>
                <a:uLnTx/>
                <a:uFillTx/>
                <a:cs typeface="Arial" pitchFamily="34" charset="0"/>
              </a:rPr>
              <a:t>Ruhestands</a:t>
            </a:r>
          </a:p>
        </p:txBody>
      </p:sp>
      <p:sp>
        <p:nvSpPr>
          <p:cNvPr id="22" name="Textfeld 21">
            <a:extLst>
              <a:ext uri="{FF2B5EF4-FFF2-40B4-BE49-F238E27FC236}">
                <a16:creationId xmlns:a16="http://schemas.microsoft.com/office/drawing/2014/main" id="{DE5DF359-D762-4A47-9A0F-1A24166CC354}"/>
              </a:ext>
            </a:extLst>
          </p:cNvPr>
          <p:cNvSpPr txBox="1"/>
          <p:nvPr/>
        </p:nvSpPr>
        <p:spPr>
          <a:xfrm>
            <a:off x="505460" y="4918392"/>
            <a:ext cx="3092405" cy="307777"/>
          </a:xfrm>
          <a:prstGeom prst="rect">
            <a:avLst/>
          </a:prstGeom>
          <a:solidFill>
            <a:schemeClr val="tx1"/>
          </a:solidFill>
          <a:ln w="19050">
            <a:solidFill>
              <a:schemeClr val="accent4"/>
            </a:solidFill>
          </a:ln>
        </p:spPr>
        <p:txBody>
          <a:bodyPr wrap="square" rtlCol="0">
            <a:spAutoFit/>
          </a:bodyP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chemeClr val="bg1"/>
                </a:solidFill>
                <a:effectLst/>
                <a:uLnTx/>
                <a:uFillTx/>
                <a:cs typeface="Arial" pitchFamily="34" charset="0"/>
              </a:rPr>
              <a:t>Gehalt</a:t>
            </a:r>
          </a:p>
        </p:txBody>
      </p:sp>
      <p:sp>
        <p:nvSpPr>
          <p:cNvPr id="23" name="Textfeld 22">
            <a:extLst>
              <a:ext uri="{FF2B5EF4-FFF2-40B4-BE49-F238E27FC236}">
                <a16:creationId xmlns:a16="http://schemas.microsoft.com/office/drawing/2014/main" id="{FECE88F1-C199-4B1E-89E4-01718E3C51CA}"/>
              </a:ext>
            </a:extLst>
          </p:cNvPr>
          <p:cNvSpPr txBox="1"/>
          <p:nvPr/>
        </p:nvSpPr>
        <p:spPr>
          <a:xfrm>
            <a:off x="3712741" y="4923058"/>
            <a:ext cx="4696064" cy="307777"/>
          </a:xfrm>
          <a:prstGeom prst="rect">
            <a:avLst/>
          </a:prstGeom>
          <a:solidFill>
            <a:schemeClr val="tx1"/>
          </a:solidFill>
          <a:ln w="19050">
            <a:solidFill>
              <a:schemeClr val="accent4"/>
            </a:solidFill>
          </a:ln>
        </p:spPr>
        <p:txBody>
          <a:bodyPr wrap="square" rtlCol="0">
            <a:spAutoFit/>
          </a:bodyP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chemeClr val="bg1"/>
                </a:solidFill>
                <a:effectLst/>
                <a:uLnTx/>
                <a:uFillTx/>
                <a:cs typeface="Arial" pitchFamily="34" charset="0"/>
              </a:rPr>
              <a:t>Gesetzliche Rente (netto)</a:t>
            </a:r>
          </a:p>
        </p:txBody>
      </p:sp>
      <p:sp>
        <p:nvSpPr>
          <p:cNvPr id="24" name="Rechteck 23">
            <a:extLst>
              <a:ext uri="{FF2B5EF4-FFF2-40B4-BE49-F238E27FC236}">
                <a16:creationId xmlns:a16="http://schemas.microsoft.com/office/drawing/2014/main" id="{2250F26D-8039-439D-914A-DDF7AF6B2A93}"/>
              </a:ext>
            </a:extLst>
          </p:cNvPr>
          <p:cNvSpPr/>
          <p:nvPr/>
        </p:nvSpPr>
        <p:spPr>
          <a:xfrm>
            <a:off x="7030493" y="4353763"/>
            <a:ext cx="1156087" cy="276999"/>
          </a:xfrm>
          <a:prstGeom prst="rect">
            <a:avLst/>
          </a:prstGeom>
        </p:spPr>
        <p:txBody>
          <a:bodyPr wrap="none">
            <a:spAutoFit/>
          </a:bodyPr>
          <a:lstStyle/>
          <a:p>
            <a:pPr marL="0" marR="0" lvl="0" indent="0" algn="ctr" defTabSz="1218682" eaLnBrk="1" fontAlgn="base" latinLnBrk="0" hangingPunct="1">
              <a:lnSpc>
                <a:spcPct val="100000"/>
              </a:lnSpc>
              <a:spcBef>
                <a:spcPct val="0"/>
              </a:spcBef>
              <a:spcAft>
                <a:spcPct val="30000"/>
              </a:spcAft>
              <a:buClrTx/>
              <a:buSzTx/>
              <a:buFontTx/>
              <a:buNone/>
              <a:tabLst>
                <a:tab pos="195263" algn="l"/>
              </a:tabLst>
              <a:defRPr/>
            </a:pPr>
            <a:r>
              <a:rPr kumimoji="0" lang="de-DE" sz="1200" b="1" i="0" u="none" strike="noStrike" kern="0" cap="none" spc="0" normalizeH="0" baseline="0" noProof="0" dirty="0">
                <a:ln>
                  <a:noFill/>
                </a:ln>
                <a:solidFill>
                  <a:srgbClr val="122B54"/>
                </a:solidFill>
                <a:effectLst/>
                <a:uLnTx/>
                <a:uFillTx/>
                <a:cs typeface="Arial" pitchFamily="34" charset="0"/>
              </a:rPr>
              <a:t>Rente mit 63</a:t>
            </a:r>
            <a:r>
              <a:rPr kumimoji="0" lang="de-DE" sz="1200" b="1" i="0" u="none" strike="noStrike" kern="0" cap="none" spc="0" normalizeH="0" baseline="30000" noProof="0" dirty="0">
                <a:ln>
                  <a:noFill/>
                </a:ln>
                <a:solidFill>
                  <a:srgbClr val="122B54"/>
                </a:solidFill>
                <a:effectLst/>
                <a:uLnTx/>
                <a:uFillTx/>
                <a:cs typeface="Arial" pitchFamily="34" charset="0"/>
              </a:rPr>
              <a:t>1</a:t>
            </a:r>
            <a:endParaRPr kumimoji="0" lang="de-DE" sz="1200" b="1" i="0" u="none" strike="noStrike" kern="0" cap="none" spc="0" normalizeH="0" baseline="0" noProof="0" dirty="0">
              <a:ln>
                <a:noFill/>
              </a:ln>
              <a:solidFill>
                <a:srgbClr val="122B54"/>
              </a:solidFill>
              <a:effectLst/>
              <a:uLnTx/>
              <a:uFillTx/>
              <a:cs typeface="Arial" pitchFamily="34" charset="0"/>
            </a:endParaRPr>
          </a:p>
        </p:txBody>
      </p:sp>
      <p:sp>
        <p:nvSpPr>
          <p:cNvPr id="25" name="Rechteck 24">
            <a:extLst>
              <a:ext uri="{FF2B5EF4-FFF2-40B4-BE49-F238E27FC236}">
                <a16:creationId xmlns:a16="http://schemas.microsoft.com/office/drawing/2014/main" id="{69A26CE6-7BFB-4DAD-B29C-5198AA2E514C}"/>
              </a:ext>
            </a:extLst>
          </p:cNvPr>
          <p:cNvSpPr/>
          <p:nvPr/>
        </p:nvSpPr>
        <p:spPr>
          <a:xfrm>
            <a:off x="896228" y="4353763"/>
            <a:ext cx="646331" cy="276999"/>
          </a:xfrm>
          <a:prstGeom prst="rect">
            <a:avLst/>
          </a:prstGeom>
        </p:spPr>
        <p:txBody>
          <a:bodyPr wrap="none">
            <a:spAutoFit/>
          </a:bodyP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a:ln>
                  <a:noFill/>
                </a:ln>
                <a:solidFill>
                  <a:srgbClr val="122B54"/>
                </a:solidFill>
                <a:effectLst/>
                <a:uLnTx/>
                <a:uFillTx/>
                <a:cs typeface="Arial" pitchFamily="34" charset="0"/>
              </a:rPr>
              <a:t>Brutto</a:t>
            </a:r>
          </a:p>
        </p:txBody>
      </p:sp>
      <p:sp>
        <p:nvSpPr>
          <p:cNvPr id="26" name="Rechteck 25">
            <a:extLst>
              <a:ext uri="{FF2B5EF4-FFF2-40B4-BE49-F238E27FC236}">
                <a16:creationId xmlns:a16="http://schemas.microsoft.com/office/drawing/2014/main" id="{5C7D16C5-3E75-4286-A552-C5B52D19CDC7}"/>
              </a:ext>
            </a:extLst>
          </p:cNvPr>
          <p:cNvSpPr/>
          <p:nvPr/>
        </p:nvSpPr>
        <p:spPr>
          <a:xfrm>
            <a:off x="2451168" y="4322985"/>
            <a:ext cx="644727" cy="307777"/>
          </a:xfrm>
          <a:prstGeom prst="rect">
            <a:avLst/>
          </a:prstGeom>
        </p:spPr>
        <p:txBody>
          <a:bodyPr wrap="none">
            <a:spAutoFit/>
          </a:bodyPr>
          <a:lstStyle/>
          <a:p>
            <a:pPr marL="0" marR="0" lvl="0" indent="0" algn="ctr" defTabSz="1218682" eaLnBrk="1" fontAlgn="base" latinLnBrk="0" hangingPunct="1">
              <a:lnSpc>
                <a:spcPct val="100000"/>
              </a:lnSpc>
              <a:spcBef>
                <a:spcPct val="0"/>
              </a:spcBef>
              <a:spcAft>
                <a:spcPct val="0"/>
              </a:spcAft>
              <a:buClrTx/>
              <a:buSzTx/>
              <a:buFontTx/>
              <a:buNone/>
              <a:tabLst/>
              <a:defRPr/>
            </a:pPr>
            <a:r>
              <a:rPr kumimoji="0" lang="de-DE" sz="1200" b="1" i="0" u="none" strike="noStrike" kern="0" cap="none" spc="0" normalizeH="0" baseline="0" noProof="0" dirty="0">
                <a:ln>
                  <a:noFill/>
                </a:ln>
                <a:solidFill>
                  <a:srgbClr val="122B54"/>
                </a:solidFill>
                <a:effectLst/>
                <a:uLnTx/>
                <a:uFillTx/>
                <a:cs typeface="Arial" pitchFamily="34" charset="0"/>
              </a:rPr>
              <a:t>Netto</a:t>
            </a:r>
            <a:r>
              <a:rPr kumimoji="0" lang="de-DE" sz="1400" b="1" i="0" u="none" strike="noStrike" kern="0" cap="none" spc="0" normalizeH="0" baseline="30000" noProof="0" dirty="0">
                <a:ln>
                  <a:noFill/>
                </a:ln>
                <a:solidFill>
                  <a:srgbClr val="122B54"/>
                </a:solidFill>
                <a:effectLst/>
                <a:uLnTx/>
                <a:uFillTx/>
                <a:cs typeface="Arial" pitchFamily="34" charset="0"/>
              </a:rPr>
              <a:t>1</a:t>
            </a:r>
            <a:endParaRPr kumimoji="0" lang="de-DE" sz="1400" b="1" i="0" u="none" strike="noStrike" kern="0" cap="none" spc="0" normalizeH="0" baseline="0" noProof="0" dirty="0">
              <a:ln>
                <a:noFill/>
              </a:ln>
              <a:solidFill>
                <a:srgbClr val="122B54"/>
              </a:solidFill>
              <a:effectLst/>
              <a:uLnTx/>
              <a:uFillTx/>
              <a:cs typeface="Arial" pitchFamily="34" charset="0"/>
            </a:endParaRPr>
          </a:p>
        </p:txBody>
      </p:sp>
      <p:sp>
        <p:nvSpPr>
          <p:cNvPr id="27" name="Rechteck 26">
            <a:extLst>
              <a:ext uri="{FF2B5EF4-FFF2-40B4-BE49-F238E27FC236}">
                <a16:creationId xmlns:a16="http://schemas.microsoft.com/office/drawing/2014/main" id="{15659D6A-72BC-44FF-BDA5-D76F763CB67A}"/>
              </a:ext>
            </a:extLst>
          </p:cNvPr>
          <p:cNvSpPr/>
          <p:nvPr/>
        </p:nvSpPr>
        <p:spPr>
          <a:xfrm>
            <a:off x="3817411" y="4353763"/>
            <a:ext cx="1269695" cy="276999"/>
          </a:xfrm>
          <a:prstGeom prst="rect">
            <a:avLst/>
          </a:prstGeom>
        </p:spPr>
        <p:txBody>
          <a:bodyPr wrap="square">
            <a:spAutoFit/>
          </a:bodyPr>
          <a:lstStyle/>
          <a:p>
            <a:pPr marL="0" marR="0" lvl="0" indent="0" algn="ctr" defTabSz="1218682" eaLnBrk="1" fontAlgn="base" latinLnBrk="0" hangingPunct="1">
              <a:lnSpc>
                <a:spcPct val="100000"/>
              </a:lnSpc>
              <a:spcBef>
                <a:spcPct val="0"/>
              </a:spcBef>
              <a:spcAft>
                <a:spcPct val="30000"/>
              </a:spcAft>
              <a:buClrTx/>
              <a:buSzTx/>
              <a:buFontTx/>
              <a:buNone/>
              <a:tabLst>
                <a:tab pos="195263" algn="l"/>
              </a:tabLst>
              <a:defRPr/>
            </a:pPr>
            <a:r>
              <a:rPr kumimoji="0" lang="de-DE" sz="1200" b="1" i="0" u="none" strike="noStrike" kern="0" cap="none" spc="0" normalizeH="0" baseline="0" noProof="0" dirty="0">
                <a:ln>
                  <a:noFill/>
                </a:ln>
                <a:solidFill>
                  <a:srgbClr val="122B54"/>
                </a:solidFill>
                <a:effectLst/>
                <a:uLnTx/>
                <a:uFillTx/>
                <a:cs typeface="Arial" pitchFamily="34" charset="0"/>
              </a:rPr>
              <a:t>Rente mit 67</a:t>
            </a:r>
            <a:r>
              <a:rPr kumimoji="0" lang="de-DE" sz="1200" b="1" i="0" u="none" strike="noStrike" kern="0" cap="none" spc="0" normalizeH="0" baseline="30000" noProof="0" dirty="0">
                <a:ln>
                  <a:noFill/>
                </a:ln>
                <a:solidFill>
                  <a:srgbClr val="122B54"/>
                </a:solidFill>
                <a:effectLst/>
                <a:uLnTx/>
                <a:uFillTx/>
                <a:cs typeface="Arial" pitchFamily="34" charset="0"/>
              </a:rPr>
              <a:t>1</a:t>
            </a:r>
            <a:endParaRPr kumimoji="0" lang="de-DE" sz="1200" b="1" i="0" u="none" strike="noStrike" kern="0" cap="none" spc="0" normalizeH="0" baseline="0" noProof="0" dirty="0">
              <a:ln>
                <a:noFill/>
              </a:ln>
              <a:solidFill>
                <a:srgbClr val="122B54"/>
              </a:solidFill>
              <a:effectLst/>
              <a:uLnTx/>
              <a:uFillTx/>
              <a:cs typeface="Arial" pitchFamily="34" charset="0"/>
            </a:endParaRPr>
          </a:p>
        </p:txBody>
      </p:sp>
      <p:sp>
        <p:nvSpPr>
          <p:cNvPr id="28" name="Rechteck 27">
            <a:extLst>
              <a:ext uri="{FF2B5EF4-FFF2-40B4-BE49-F238E27FC236}">
                <a16:creationId xmlns:a16="http://schemas.microsoft.com/office/drawing/2014/main" id="{79A7BD21-E4B1-4772-A0B5-D636715952AA}"/>
              </a:ext>
            </a:extLst>
          </p:cNvPr>
          <p:cNvSpPr/>
          <p:nvPr/>
        </p:nvSpPr>
        <p:spPr>
          <a:xfrm>
            <a:off x="5410006" y="4353763"/>
            <a:ext cx="1156087" cy="276999"/>
          </a:xfrm>
          <a:prstGeom prst="rect">
            <a:avLst/>
          </a:prstGeom>
        </p:spPr>
        <p:txBody>
          <a:bodyPr wrap="none">
            <a:spAutoFit/>
          </a:bodyPr>
          <a:lstStyle/>
          <a:p>
            <a:pPr marL="0" marR="0" lvl="0" indent="0" algn="ctr" defTabSz="1218682" eaLnBrk="1" fontAlgn="base" latinLnBrk="0" hangingPunct="1">
              <a:lnSpc>
                <a:spcPct val="100000"/>
              </a:lnSpc>
              <a:spcBef>
                <a:spcPct val="0"/>
              </a:spcBef>
              <a:spcAft>
                <a:spcPct val="30000"/>
              </a:spcAft>
              <a:buClrTx/>
              <a:buSzTx/>
              <a:buFontTx/>
              <a:buNone/>
              <a:tabLst>
                <a:tab pos="195263" algn="l"/>
              </a:tabLst>
              <a:defRPr/>
            </a:pPr>
            <a:r>
              <a:rPr kumimoji="0" lang="de-DE" sz="1200" b="1" i="0" u="none" strike="noStrike" kern="0" cap="none" spc="0" normalizeH="0" baseline="0" noProof="0" dirty="0">
                <a:ln>
                  <a:noFill/>
                </a:ln>
                <a:solidFill>
                  <a:srgbClr val="122B54"/>
                </a:solidFill>
                <a:effectLst/>
                <a:uLnTx/>
                <a:uFillTx/>
                <a:cs typeface="Arial" pitchFamily="34" charset="0"/>
              </a:rPr>
              <a:t>Rente mit 65</a:t>
            </a:r>
            <a:r>
              <a:rPr kumimoji="0" lang="de-DE" sz="1200" b="1" i="0" u="none" strike="noStrike" kern="0" cap="none" spc="0" normalizeH="0" baseline="30000" noProof="0" dirty="0">
                <a:ln>
                  <a:noFill/>
                </a:ln>
                <a:solidFill>
                  <a:srgbClr val="122B54"/>
                </a:solidFill>
                <a:effectLst/>
                <a:uLnTx/>
                <a:uFillTx/>
                <a:cs typeface="Arial" pitchFamily="34" charset="0"/>
              </a:rPr>
              <a:t>1</a:t>
            </a:r>
            <a:endParaRPr kumimoji="0" lang="de-DE" sz="1200" b="1" i="0" u="none" strike="noStrike" kern="0" cap="none" spc="0" normalizeH="0" baseline="0" noProof="0" dirty="0">
              <a:ln>
                <a:noFill/>
              </a:ln>
              <a:solidFill>
                <a:srgbClr val="122B54"/>
              </a:solidFill>
              <a:effectLst/>
              <a:uLnTx/>
              <a:uFillTx/>
              <a:cs typeface="Arial" pitchFamily="34" charset="0"/>
            </a:endParaRPr>
          </a:p>
        </p:txBody>
      </p:sp>
      <p:sp>
        <p:nvSpPr>
          <p:cNvPr id="30" name="Inhaltsplatzhalter 7">
            <a:extLst>
              <a:ext uri="{FF2B5EF4-FFF2-40B4-BE49-F238E27FC236}">
                <a16:creationId xmlns:a16="http://schemas.microsoft.com/office/drawing/2014/main" id="{7840ED3E-7B25-4EBD-BD60-9A648F7F204B}"/>
              </a:ext>
            </a:extLst>
          </p:cNvPr>
          <p:cNvSpPr txBox="1">
            <a:spLocks/>
          </p:cNvSpPr>
          <p:nvPr/>
        </p:nvSpPr>
        <p:spPr>
          <a:xfrm>
            <a:off x="479425" y="2042859"/>
            <a:ext cx="6564715" cy="277812"/>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400" b="1" i="0" u="none" strike="noStrike" kern="1200" cap="none" spc="0" normalizeH="0" baseline="0" noProof="0">
                <a:ln>
                  <a:noFill/>
                </a:ln>
                <a:solidFill>
                  <a:srgbClr val="003781"/>
                </a:solidFill>
                <a:effectLst/>
                <a:uLnTx/>
                <a:uFillTx/>
                <a:latin typeface="Arial"/>
                <a:ea typeface="+mn-ea"/>
                <a:cs typeface="+mn-cs"/>
              </a:rPr>
              <a:t>Bei vorgezogenem Ruhestand reduziert sich die gesetzliche Rente weiter</a:t>
            </a:r>
            <a:r>
              <a:rPr kumimoji="0" lang="de-DE" sz="1400" b="0" i="0" u="none" strike="noStrike" kern="1200" cap="none" spc="0" normalizeH="0" baseline="0" noProof="0">
                <a:ln>
                  <a:noFill/>
                </a:ln>
                <a:solidFill>
                  <a:srgbClr val="003781"/>
                </a:solidFill>
                <a:effectLst/>
                <a:uLnTx/>
                <a:uFillTx/>
                <a:latin typeface="Arial"/>
                <a:ea typeface="+mn-ea"/>
                <a:cs typeface="+mn-cs"/>
              </a:rPr>
              <a:t>:</a:t>
            </a:r>
            <a:endParaRPr kumimoji="0" lang="de-DE" sz="1400" b="0" i="0" u="none" strike="noStrike" kern="1200" cap="none" spc="0" normalizeH="0" baseline="0" noProof="0" dirty="0">
              <a:ln>
                <a:noFill/>
              </a:ln>
              <a:solidFill>
                <a:srgbClr val="003781"/>
              </a:solidFill>
              <a:effectLst/>
              <a:uLnTx/>
              <a:uFillTx/>
              <a:latin typeface="Arial"/>
              <a:ea typeface="+mn-ea"/>
              <a:cs typeface="+mn-cs"/>
            </a:endParaRPr>
          </a:p>
        </p:txBody>
      </p:sp>
      <p:sp>
        <p:nvSpPr>
          <p:cNvPr id="18" name="Rechteck 17">
            <a:extLst>
              <a:ext uri="{FF2B5EF4-FFF2-40B4-BE49-F238E27FC236}">
                <a16:creationId xmlns:a16="http://schemas.microsoft.com/office/drawing/2014/main" id="{E619305A-F7DC-4139-8395-282805C93C8E}"/>
              </a:ext>
            </a:extLst>
          </p:cNvPr>
          <p:cNvSpPr/>
          <p:nvPr/>
        </p:nvSpPr>
        <p:spPr>
          <a:xfrm>
            <a:off x="479425" y="5410321"/>
            <a:ext cx="11233150" cy="531585"/>
          </a:xfrm>
          <a:prstGeom prst="rect">
            <a:avLst/>
          </a:prstGeom>
          <a:noFill/>
          <a:ln w="12700">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19170">
              <a:spcBef>
                <a:spcPts val="600"/>
              </a:spcBef>
              <a:defRPr/>
            </a:pPr>
            <a:endParaRPr lang="de-DE" sz="1600" b="1" kern="0" dirty="0">
              <a:solidFill>
                <a:srgbClr val="13A0D3"/>
              </a:solidFill>
            </a:endParaRPr>
          </a:p>
          <a:p>
            <a:pPr defTabSz="1219170">
              <a:spcBef>
                <a:spcPts val="600"/>
              </a:spcBef>
              <a:defRPr/>
            </a:pPr>
            <a:r>
              <a:rPr lang="de-DE" sz="1600" b="1" kern="0" dirty="0">
                <a:solidFill>
                  <a:srgbClr val="13A0D3"/>
                </a:solidFill>
              </a:rPr>
              <a:t>Betriebliche Altersversorgung bedeutet mehr Spielraum bei Wünschen für den Ruhestand.</a:t>
            </a:r>
          </a:p>
          <a:p>
            <a:pPr defTabSz="1219170">
              <a:spcBef>
                <a:spcPts val="600"/>
              </a:spcBef>
              <a:defRPr/>
            </a:pPr>
            <a:endParaRPr lang="de-DE" sz="1600" b="1" kern="0" dirty="0">
              <a:solidFill>
                <a:srgbClr val="13A0D3"/>
              </a:solidFill>
            </a:endParaRPr>
          </a:p>
        </p:txBody>
      </p:sp>
    </p:spTree>
    <p:extLst>
      <p:ext uri="{BB962C8B-B14F-4D97-AF65-F5344CB8AC3E}">
        <p14:creationId xmlns:p14="http://schemas.microsoft.com/office/powerpoint/2010/main" val="2215035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dirty="0"/>
              <a:t>Unternehmer-Versorgung ist </a:t>
            </a:r>
            <a:br>
              <a:rPr lang="de-DE" dirty="0"/>
            </a:br>
            <a:r>
              <a:rPr lang="de-DE" dirty="0"/>
              <a:t>abhängig von der Unternehmensform</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60</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r>
              <a:rPr lang="de-DE" dirty="0"/>
              <a:t>Betriebliche Altersversorgung | Vorsorgelösungen für Unternehmer</a:t>
            </a:r>
          </a:p>
          <a:p>
            <a:endParaRPr lang="de-DE" dirty="0"/>
          </a:p>
          <a:p>
            <a:endParaRPr lang="en-GB" dirty="0"/>
          </a:p>
        </p:txBody>
      </p:sp>
      <p:sp>
        <p:nvSpPr>
          <p:cNvPr id="5" name="Rechteck 4">
            <a:extLst>
              <a:ext uri="{FF2B5EF4-FFF2-40B4-BE49-F238E27FC236}">
                <a16:creationId xmlns:a16="http://schemas.microsoft.com/office/drawing/2014/main" id="{A0B23203-CE80-4411-8308-CAAF02B9126A}"/>
              </a:ext>
            </a:extLst>
          </p:cNvPr>
          <p:cNvSpPr/>
          <p:nvPr/>
        </p:nvSpPr>
        <p:spPr>
          <a:xfrm>
            <a:off x="-141943" y="5679492"/>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chemeClr val="accent4"/>
                </a:solidFill>
                <a:ea typeface="MS PGothic" charset="0"/>
              </a:rPr>
              <a:t>Eine individuelle Prüfung der Versorgung ist notwendig.</a:t>
            </a:r>
          </a:p>
        </p:txBody>
      </p:sp>
      <p:sp>
        <p:nvSpPr>
          <p:cNvPr id="29" name="Inhaltsplatzhalter 2">
            <a:extLst>
              <a:ext uri="{FF2B5EF4-FFF2-40B4-BE49-F238E27FC236}">
                <a16:creationId xmlns:a16="http://schemas.microsoft.com/office/drawing/2014/main" id="{73F05080-6994-4E04-A5FD-B40AC300B2F3}"/>
              </a:ext>
            </a:extLst>
          </p:cNvPr>
          <p:cNvSpPr txBox="1">
            <a:spLocks/>
          </p:cNvSpPr>
          <p:nvPr/>
        </p:nvSpPr>
        <p:spPr>
          <a:xfrm>
            <a:off x="492678" y="1932302"/>
            <a:ext cx="5644809" cy="419272"/>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Tx/>
              <a:buNone/>
              <a:tabLst/>
              <a:defRPr/>
            </a:pPr>
            <a:r>
              <a:rPr kumimoji="0" lang="de-DE" sz="14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Die Aufteilung der unterschiedlichen Unternehmensformen:</a:t>
            </a:r>
          </a:p>
        </p:txBody>
      </p:sp>
      <p:graphicFrame>
        <p:nvGraphicFramePr>
          <p:cNvPr id="30" name="Group 92">
            <a:extLst>
              <a:ext uri="{FF2B5EF4-FFF2-40B4-BE49-F238E27FC236}">
                <a16:creationId xmlns:a16="http://schemas.microsoft.com/office/drawing/2014/main" id="{2FDD0C72-9A1F-4977-A012-7A98E911B8D5}"/>
              </a:ext>
            </a:extLst>
          </p:cNvPr>
          <p:cNvGraphicFramePr>
            <a:graphicFrameLocks noGrp="1"/>
          </p:cNvGraphicFramePr>
          <p:nvPr>
            <p:extLst>
              <p:ext uri="{D42A27DB-BD31-4B8C-83A1-F6EECF244321}">
                <p14:modId xmlns:p14="http://schemas.microsoft.com/office/powerpoint/2010/main" val="543036599"/>
              </p:ext>
            </p:extLst>
          </p:nvPr>
        </p:nvGraphicFramePr>
        <p:xfrm>
          <a:off x="492679" y="2388615"/>
          <a:ext cx="11219897" cy="3351107"/>
        </p:xfrm>
        <a:graphic>
          <a:graphicData uri="http://schemas.openxmlformats.org/drawingml/2006/table">
            <a:tbl>
              <a:tblPr/>
              <a:tblGrid>
                <a:gridCol w="2171580">
                  <a:extLst>
                    <a:ext uri="{9D8B030D-6E8A-4147-A177-3AD203B41FA5}">
                      <a16:colId xmlns:a16="http://schemas.microsoft.com/office/drawing/2014/main" val="20000"/>
                    </a:ext>
                  </a:extLst>
                </a:gridCol>
                <a:gridCol w="3276182">
                  <a:extLst>
                    <a:ext uri="{9D8B030D-6E8A-4147-A177-3AD203B41FA5}">
                      <a16:colId xmlns:a16="http://schemas.microsoft.com/office/drawing/2014/main" val="20001"/>
                    </a:ext>
                  </a:extLst>
                </a:gridCol>
                <a:gridCol w="572192">
                  <a:extLst>
                    <a:ext uri="{9D8B030D-6E8A-4147-A177-3AD203B41FA5}">
                      <a16:colId xmlns:a16="http://schemas.microsoft.com/office/drawing/2014/main" val="20002"/>
                    </a:ext>
                  </a:extLst>
                </a:gridCol>
                <a:gridCol w="2855033">
                  <a:extLst>
                    <a:ext uri="{9D8B030D-6E8A-4147-A177-3AD203B41FA5}">
                      <a16:colId xmlns:a16="http://schemas.microsoft.com/office/drawing/2014/main" val="2410506459"/>
                    </a:ext>
                  </a:extLst>
                </a:gridCol>
                <a:gridCol w="2344910">
                  <a:extLst>
                    <a:ext uri="{9D8B030D-6E8A-4147-A177-3AD203B41FA5}">
                      <a16:colId xmlns:a16="http://schemas.microsoft.com/office/drawing/2014/main" val="20003"/>
                    </a:ext>
                  </a:extLst>
                </a:gridCol>
              </a:tblGrid>
              <a:tr h="339702">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endParaRPr>
                    </a:p>
                  </a:txBody>
                  <a:tcPr marL="72000" marR="36000" marT="36000" marB="36000" anchor="ctr" horzOverflow="overflow">
                    <a:lnL>
                      <a:noFill/>
                    </a:lnL>
                    <a:lnR w="9525"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Unternehmer (Personengesellschafter)</a:t>
                      </a:r>
                    </a:p>
                  </a:txBody>
                  <a:tcPr marL="72000" marR="36000" marT="54000" marB="36000"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Freiberufler</a:t>
                      </a:r>
                      <a:endParaRPr kumimoji="0" lang="de-DE" altLang="de-DE" sz="1100" b="1" i="0" u="none" strike="noStrike" cap="none" normalizeH="0" baseline="0" dirty="0">
                        <a:ln>
                          <a:noFill/>
                        </a:ln>
                        <a:solidFill>
                          <a:schemeClr val="bg1"/>
                        </a:solidFill>
                        <a:effectLst/>
                        <a:latin typeface="Arial" pitchFamily="34" charset="0"/>
                      </a:endParaRPr>
                    </a:p>
                  </a:txBody>
                  <a:tcPr marL="72000" marR="36000" marT="54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Freiberufler</a:t>
                      </a:r>
                      <a:endParaRPr kumimoji="0" lang="de-DE" altLang="de-DE" sz="1100" b="1" i="0" u="none" strike="noStrike" cap="none" normalizeH="0" baseline="0" dirty="0">
                        <a:ln>
                          <a:noFill/>
                        </a:ln>
                        <a:solidFill>
                          <a:schemeClr val="bg1"/>
                        </a:solidFill>
                        <a:effectLst/>
                        <a:latin typeface="Arial" pitchFamily="34" charset="0"/>
                      </a:endParaRPr>
                    </a:p>
                  </a:txBody>
                  <a:tcPr marL="72000" marR="36000" marT="54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  Kapitalgesellschaften</a:t>
                      </a:r>
                    </a:p>
                  </a:txBody>
                  <a:tcPr marL="72000" marR="36000" marT="54000" marB="36000" anchor="ctr" horzOverflow="overflow">
                    <a:lnL w="190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86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ts val="300"/>
                        </a:spcBef>
                        <a:spcAft>
                          <a:spcPct val="20000"/>
                        </a:spcAft>
                        <a:buClrTx/>
                        <a:buSzTx/>
                        <a:buFont typeface="Wingdings" pitchFamily="2" charset="2"/>
                        <a:buNone/>
                        <a:tabLst/>
                      </a:pPr>
                      <a:r>
                        <a:rPr kumimoji="0" lang="de-DE" altLang="de-DE" sz="1200" b="1" i="0" u="none" strike="noStrike" cap="none" normalizeH="0" baseline="0" dirty="0">
                          <a:ln>
                            <a:noFill/>
                          </a:ln>
                          <a:solidFill>
                            <a:schemeClr val="bg1"/>
                          </a:solidFill>
                          <a:effectLst/>
                          <a:latin typeface="Arial" pitchFamily="34" charset="0"/>
                        </a:rPr>
                        <a:t>Unternehmens-</a:t>
                      </a:r>
                      <a:br>
                        <a:rPr kumimoji="0" lang="de-DE" altLang="de-DE" sz="1200" b="1" i="0" u="none" strike="noStrike" cap="none" normalizeH="0" baseline="0" dirty="0">
                          <a:ln>
                            <a:noFill/>
                          </a:ln>
                          <a:solidFill>
                            <a:schemeClr val="bg1"/>
                          </a:solidFill>
                          <a:effectLst/>
                          <a:latin typeface="Arial" pitchFamily="34" charset="0"/>
                        </a:rPr>
                      </a:br>
                      <a:r>
                        <a:rPr kumimoji="0" lang="de-DE" altLang="de-DE" sz="1200" b="1" i="0" u="none" strike="noStrike" cap="none" normalizeH="0" baseline="0" dirty="0">
                          <a:ln>
                            <a:noFill/>
                          </a:ln>
                          <a:solidFill>
                            <a:schemeClr val="bg1"/>
                          </a:solidFill>
                          <a:effectLst/>
                          <a:latin typeface="Arial" pitchFamily="34" charset="0"/>
                        </a:rPr>
                        <a:t>formen</a:t>
                      </a:r>
                    </a:p>
                  </a:txBody>
                  <a:tcPr marL="72000" marR="36000" marT="36000" marB="36000"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rPr>
                        <a:t>Einzelunternehmung</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rPr>
                        <a:t>OHG</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rPr>
                        <a:t>GbR</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rPr>
                        <a:t>KG</a:t>
                      </a:r>
                    </a:p>
                  </a:txBody>
                  <a:tcPr marL="72000" marR="36000" marT="54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80000" marR="0" lvl="0" indent="-180000" algn="l" defTabSz="914400" rtl="0" eaLnBrk="1" fontAlgn="base" latinLnBrk="0" hangingPunct="1">
                        <a:lnSpc>
                          <a:spcPct val="90000"/>
                        </a:lnSpc>
                        <a:spcBef>
                          <a:spcPts val="300"/>
                        </a:spcBef>
                        <a:spcAft>
                          <a:spcPts val="0"/>
                        </a:spcAft>
                        <a:buClrTx/>
                        <a:buSzTx/>
                        <a:buFont typeface="Wingdings" pitchFamily="2" charset="2"/>
                        <a:buNone/>
                        <a:tabLst>
                          <a:tab pos="195263" algn="l"/>
                        </a:tabLst>
                      </a:pPr>
                      <a:r>
                        <a:rPr kumimoji="0" lang="de-DE" altLang="de-DE" sz="1200" b="1" i="0" u="none" strike="noStrike" cap="none" normalizeH="0" baseline="0" dirty="0">
                          <a:ln>
                            <a:noFill/>
                          </a:ln>
                          <a:solidFill>
                            <a:schemeClr val="bg1"/>
                          </a:solidFill>
                          <a:effectLst/>
                          <a:latin typeface="Arial" pitchFamily="34" charset="0"/>
                        </a:rPr>
                        <a:t>Verkammerte Berufe,</a:t>
                      </a:r>
                      <a:br>
                        <a:rPr kumimoji="0" lang="de-DE" altLang="de-DE" sz="1200" b="1" i="0" u="none" strike="noStrike" cap="none" normalizeH="0" baseline="0" dirty="0">
                          <a:ln>
                            <a:noFill/>
                          </a:ln>
                          <a:solidFill>
                            <a:schemeClr val="bg1"/>
                          </a:solidFill>
                          <a:effectLst/>
                          <a:latin typeface="Arial" pitchFamily="34" charset="0"/>
                        </a:rPr>
                      </a:br>
                      <a:r>
                        <a:rPr kumimoji="0" lang="de-DE" altLang="de-DE" sz="1200" b="1" i="0" u="none" strike="noStrike" cap="none" normalizeH="0" baseline="0" dirty="0">
                          <a:ln>
                            <a:noFill/>
                          </a:ln>
                          <a:solidFill>
                            <a:schemeClr val="bg1"/>
                          </a:solidFill>
                          <a:effectLst/>
                          <a:latin typeface="Arial" pitchFamily="34" charset="0"/>
                        </a:rPr>
                        <a:t>z. B.:</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tab pos="195263" algn="l"/>
                        </a:tabLst>
                      </a:pPr>
                      <a:r>
                        <a:rPr kumimoji="0" lang="de-DE" altLang="de-DE" sz="1200" b="0" i="0" u="none" strike="noStrike" cap="none" normalizeH="0" baseline="0" dirty="0">
                          <a:ln>
                            <a:noFill/>
                          </a:ln>
                          <a:solidFill>
                            <a:schemeClr val="bg1"/>
                          </a:solidFill>
                          <a:effectLst/>
                          <a:latin typeface="Arial" pitchFamily="34" charset="0"/>
                        </a:rPr>
                        <a:t>Ärzte</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tab pos="195263" algn="l"/>
                        </a:tabLst>
                      </a:pPr>
                      <a:r>
                        <a:rPr kumimoji="0" lang="de-DE" altLang="de-DE" sz="1200" b="0" i="0" u="none" strike="noStrike" cap="none" normalizeH="0" baseline="0" dirty="0">
                          <a:ln>
                            <a:noFill/>
                          </a:ln>
                          <a:solidFill>
                            <a:schemeClr val="bg1"/>
                          </a:solidFill>
                          <a:effectLst/>
                          <a:latin typeface="Arial" pitchFamily="34" charset="0"/>
                        </a:rPr>
                        <a:t>Architekten</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tab pos="195263" algn="l"/>
                        </a:tabLst>
                      </a:pPr>
                      <a:r>
                        <a:rPr kumimoji="0" lang="de-DE" altLang="de-DE" sz="1200" b="0" i="0" u="none" strike="noStrike" cap="none" normalizeH="0" baseline="0" dirty="0">
                          <a:ln>
                            <a:noFill/>
                          </a:ln>
                          <a:solidFill>
                            <a:schemeClr val="bg1"/>
                          </a:solidFill>
                          <a:effectLst/>
                          <a:latin typeface="Arial" pitchFamily="34" charset="0"/>
                        </a:rPr>
                        <a:t>Steuerberater </a:t>
                      </a:r>
                    </a:p>
                  </a:txBody>
                  <a:tcPr marL="72000" marR="36000" marT="54000" marB="3600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80000" marR="0" lvl="0" indent="-180000" algn="l" defTabSz="914400" rtl="0" eaLnBrk="1" fontAlgn="base" latinLnBrk="0" hangingPunct="1">
                        <a:lnSpc>
                          <a:spcPct val="90000"/>
                        </a:lnSpc>
                        <a:spcBef>
                          <a:spcPts val="300"/>
                        </a:spcBef>
                        <a:spcAft>
                          <a:spcPts val="0"/>
                        </a:spcAft>
                        <a:buClrTx/>
                        <a:buSzTx/>
                        <a:buFont typeface="Wingdings" pitchFamily="2" charset="2"/>
                        <a:buNone/>
                        <a:tabLst>
                          <a:tab pos="195263" algn="l"/>
                        </a:tabLst>
                      </a:pPr>
                      <a:r>
                        <a:rPr kumimoji="0" lang="de-DE" altLang="de-DE" sz="1200" b="1" i="0" u="none" strike="noStrike" cap="none" normalizeH="0" baseline="0" dirty="0" err="1">
                          <a:ln>
                            <a:noFill/>
                          </a:ln>
                          <a:solidFill>
                            <a:schemeClr val="bg1"/>
                          </a:solidFill>
                          <a:effectLst/>
                          <a:latin typeface="Arial" pitchFamily="34" charset="0"/>
                        </a:rPr>
                        <a:t>Verkammerte</a:t>
                      </a:r>
                      <a:r>
                        <a:rPr kumimoji="0" lang="de-DE" altLang="de-DE" sz="1200" b="1" i="0" u="none" strike="noStrike" cap="none" normalizeH="0" baseline="0" dirty="0">
                          <a:ln>
                            <a:noFill/>
                          </a:ln>
                          <a:solidFill>
                            <a:schemeClr val="bg1"/>
                          </a:solidFill>
                          <a:effectLst/>
                          <a:latin typeface="Arial" pitchFamily="34" charset="0"/>
                        </a:rPr>
                        <a:t> Berufe, z. B.:</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tab pos="195263" algn="l"/>
                        </a:tabLst>
                      </a:pPr>
                      <a:r>
                        <a:rPr kumimoji="0" lang="de-DE" altLang="de-DE" sz="1200" b="0" i="0" u="none" strike="noStrike" cap="none" normalizeH="0" baseline="0" dirty="0">
                          <a:ln>
                            <a:noFill/>
                          </a:ln>
                          <a:solidFill>
                            <a:schemeClr val="bg1"/>
                          </a:solidFill>
                          <a:effectLst/>
                          <a:latin typeface="Arial" pitchFamily="34" charset="0"/>
                        </a:rPr>
                        <a:t>Ärzte</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tab pos="195263" algn="l"/>
                        </a:tabLst>
                      </a:pPr>
                      <a:r>
                        <a:rPr kumimoji="0" lang="de-DE" altLang="de-DE" sz="1200" b="0" i="0" u="none" strike="noStrike" cap="none" normalizeH="0" baseline="0" dirty="0">
                          <a:ln>
                            <a:noFill/>
                          </a:ln>
                          <a:solidFill>
                            <a:schemeClr val="bg1"/>
                          </a:solidFill>
                          <a:effectLst/>
                          <a:latin typeface="Arial" pitchFamily="34" charset="0"/>
                        </a:rPr>
                        <a:t>Architekten</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tab pos="195263" algn="l"/>
                        </a:tabLst>
                      </a:pPr>
                      <a:r>
                        <a:rPr kumimoji="0" lang="de-DE" altLang="de-DE" sz="1200" b="0" i="0" u="none" strike="noStrike" cap="none" normalizeH="0" baseline="0" dirty="0">
                          <a:ln>
                            <a:noFill/>
                          </a:ln>
                          <a:solidFill>
                            <a:schemeClr val="bg1"/>
                          </a:solidFill>
                          <a:effectLst/>
                          <a:latin typeface="Arial" pitchFamily="34" charset="0"/>
                        </a:rPr>
                        <a:t>Steuerberater </a:t>
                      </a:r>
                    </a:p>
                  </a:txBody>
                  <a:tcPr marL="72000" marR="36000" marT="54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rPr>
                        <a:t>GmbH </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rPr>
                        <a:t>UG (haftungsbeschränkt)</a:t>
                      </a:r>
                    </a:p>
                    <a:p>
                      <a:pPr marL="171450" marR="0" lvl="0" indent="-171450" algn="l" defTabSz="914400" rtl="0" eaLnBrk="1" fontAlgn="base" latinLnBrk="0" hangingPunct="1">
                        <a:lnSpc>
                          <a:spcPct val="9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rPr>
                        <a:t>AG</a:t>
                      </a:r>
                    </a:p>
                    <a:p>
                      <a:pPr marL="0" marR="0" lvl="0" indent="0" algn="l" defTabSz="914400" rtl="0" eaLnBrk="1" fontAlgn="base" latinLnBrk="0" hangingPunct="1">
                        <a:lnSpc>
                          <a:spcPct val="90000"/>
                        </a:lnSpc>
                        <a:spcBef>
                          <a:spcPts val="300"/>
                        </a:spcBef>
                        <a:spcAft>
                          <a:spcPts val="0"/>
                        </a:spcAft>
                        <a:buClrTx/>
                        <a:buSzTx/>
                        <a:buFont typeface="Arial" panose="020B0604020202020204" pitchFamily="34" charset="0"/>
                        <a:buNone/>
                        <a:tabLst/>
                      </a:pPr>
                      <a:endParaRPr kumimoji="0" lang="de-DE" altLang="de-DE" sz="1200" b="0" i="0" u="none" strike="noStrike" cap="none" normalizeH="0" baseline="0" dirty="0">
                        <a:ln>
                          <a:noFill/>
                        </a:ln>
                        <a:solidFill>
                          <a:schemeClr val="bg1"/>
                        </a:solidFill>
                        <a:effectLst/>
                        <a:latin typeface="Arial" pitchFamily="34" charset="0"/>
                      </a:endParaRPr>
                    </a:p>
                  </a:txBody>
                  <a:tcPr marL="72000" marR="36000" marT="54000" marB="36000" anchor="ctr" horzOverflow="overflow">
                    <a:lnL w="190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052">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 typeface="Wingdings" pitchFamily="2" charset="2"/>
                        <a:buNone/>
                        <a:tabLst/>
                      </a:pPr>
                      <a:r>
                        <a:rPr kumimoji="0" lang="de-DE" altLang="de-DE" sz="1200" b="1" i="0" u="none" strike="noStrike" cap="none" normalizeH="0" baseline="0" dirty="0">
                          <a:ln>
                            <a:noFill/>
                          </a:ln>
                          <a:solidFill>
                            <a:schemeClr val="bg1"/>
                          </a:solidFill>
                          <a:effectLst/>
                          <a:latin typeface="Arial" pitchFamily="34" charset="0"/>
                        </a:rPr>
                        <a:t>Versorgung</a:t>
                      </a:r>
                    </a:p>
                  </a:txBody>
                  <a:tcPr marL="72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 typeface="Wingdings" panose="05000000000000000000" pitchFamily="2" charset="2"/>
                        <a:buNone/>
                        <a:tabLst/>
                      </a:pPr>
                      <a:r>
                        <a:rPr kumimoji="0" lang="de-DE" altLang="de-DE" sz="1200" b="0" i="0" u="none" strike="noStrike" cap="none" normalizeH="0" baseline="0" dirty="0">
                          <a:ln>
                            <a:noFill/>
                          </a:ln>
                          <a:solidFill>
                            <a:schemeClr val="bg1"/>
                          </a:solidFill>
                          <a:effectLst/>
                          <a:latin typeface="Arial" pitchFamily="34" charset="0"/>
                        </a:rPr>
                        <a:t>DRV </a:t>
                      </a:r>
                      <a:br>
                        <a:rPr kumimoji="0" lang="de-DE" altLang="de-DE" sz="1200" b="0" i="0" u="none" strike="noStrike" cap="none" normalizeH="0" baseline="0" dirty="0">
                          <a:ln>
                            <a:noFill/>
                          </a:ln>
                          <a:solidFill>
                            <a:schemeClr val="bg1"/>
                          </a:solidFill>
                          <a:effectLst/>
                          <a:latin typeface="Arial" pitchFamily="34" charset="0"/>
                        </a:rPr>
                      </a:br>
                      <a:r>
                        <a:rPr kumimoji="0" lang="de-DE" altLang="de-DE" sz="1200" b="0" i="0" u="none" strike="noStrike" cap="none" normalizeH="0" baseline="0" dirty="0">
                          <a:ln>
                            <a:noFill/>
                          </a:ln>
                          <a:solidFill>
                            <a:schemeClr val="bg1"/>
                          </a:solidFill>
                          <a:effectLst/>
                          <a:latin typeface="Arial" pitchFamily="34" charset="0"/>
                        </a:rPr>
                        <a:t>(Versicherungspflicht prüfen)</a:t>
                      </a:r>
                    </a:p>
                  </a:txBody>
                  <a:tcPr marL="72000" marR="36000" marT="36000" marB="36000"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20000"/>
                        </a:spcAft>
                        <a:buClrTx/>
                        <a:buSzTx/>
                        <a:buFont typeface="Wingdings" panose="05000000000000000000" pitchFamily="2" charset="2"/>
                        <a:buNone/>
                        <a:tabLst>
                          <a:tab pos="195263" algn="l"/>
                        </a:tabLst>
                      </a:pPr>
                      <a:r>
                        <a:rPr kumimoji="0" lang="de-DE" altLang="de-DE" sz="1200" b="0" i="0" u="none" strike="noStrike" cap="none" normalizeH="0" baseline="0" dirty="0">
                          <a:ln>
                            <a:noFill/>
                          </a:ln>
                          <a:solidFill>
                            <a:schemeClr val="bg1"/>
                          </a:solidFill>
                          <a:effectLst/>
                          <a:latin typeface="Arial" pitchFamily="34" charset="0"/>
                        </a:rPr>
                        <a:t>Berufsständische Versorgungswerke</a:t>
                      </a:r>
                    </a:p>
                  </a:txBody>
                  <a:tcPr marL="72000" marR="3600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Tx/>
                        <a:buSzTx/>
                        <a:buFont typeface="Wingdings" panose="05000000000000000000" pitchFamily="2" charset="2"/>
                        <a:buNone/>
                        <a:tabLst>
                          <a:tab pos="195263" algn="l"/>
                        </a:tabLst>
                      </a:pPr>
                      <a:r>
                        <a:rPr kumimoji="0" lang="de-DE" altLang="de-DE" sz="1200" b="0" i="0" u="none" strike="noStrike" cap="none" normalizeH="0" baseline="0" dirty="0">
                          <a:ln>
                            <a:noFill/>
                          </a:ln>
                          <a:solidFill>
                            <a:schemeClr val="bg1"/>
                          </a:solidFill>
                          <a:effectLst/>
                          <a:latin typeface="Arial" pitchFamily="34" charset="0"/>
                        </a:rPr>
                        <a:t>Berufsständische </a:t>
                      </a:r>
                      <a:br>
                        <a:rPr kumimoji="0" lang="de-DE" altLang="de-DE" sz="1200" b="0" i="0" u="none" strike="noStrike" cap="none" normalizeH="0" baseline="0" dirty="0">
                          <a:ln>
                            <a:noFill/>
                          </a:ln>
                          <a:solidFill>
                            <a:schemeClr val="bg1"/>
                          </a:solidFill>
                          <a:effectLst/>
                          <a:latin typeface="Arial" pitchFamily="34" charset="0"/>
                        </a:rPr>
                      </a:br>
                      <a:r>
                        <a:rPr kumimoji="0" lang="de-DE" altLang="de-DE" sz="1200" b="0" i="0" u="none" strike="noStrike" cap="none" normalizeH="0" baseline="0" dirty="0">
                          <a:ln>
                            <a:noFill/>
                          </a:ln>
                          <a:solidFill>
                            <a:schemeClr val="bg1"/>
                          </a:solidFill>
                          <a:effectLst/>
                          <a:latin typeface="Arial" pitchFamily="34" charset="0"/>
                        </a:rPr>
                        <a:t>Versorgungswerke</a:t>
                      </a:r>
                    </a:p>
                  </a:txBody>
                  <a:tcPr marL="72000" marR="3600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 typeface="Wingdings" panose="05000000000000000000" pitchFamily="2" charset="2"/>
                        <a:buNone/>
                        <a:tabLst/>
                      </a:pPr>
                      <a:r>
                        <a:rPr kumimoji="0" lang="de-DE" altLang="de-DE" sz="1200" b="0" i="0" u="none" strike="noStrike" cap="none" normalizeH="0" baseline="0" dirty="0">
                          <a:ln>
                            <a:noFill/>
                          </a:ln>
                          <a:solidFill>
                            <a:schemeClr val="bg1"/>
                          </a:solidFill>
                          <a:effectLst/>
                          <a:latin typeface="Arial" pitchFamily="34" charset="0"/>
                        </a:rPr>
                        <a:t>DRV (ggf. Versicherungs-</a:t>
                      </a:r>
                      <a:br>
                        <a:rPr kumimoji="0" lang="de-DE" altLang="de-DE" sz="1200" b="0" i="0" u="none" strike="noStrike" cap="none" normalizeH="0" baseline="0" dirty="0">
                          <a:ln>
                            <a:noFill/>
                          </a:ln>
                          <a:solidFill>
                            <a:schemeClr val="bg1"/>
                          </a:solidFill>
                          <a:effectLst/>
                          <a:latin typeface="Arial" pitchFamily="34" charset="0"/>
                        </a:rPr>
                      </a:br>
                      <a:r>
                        <a:rPr kumimoji="0" lang="de-DE" altLang="de-DE" sz="1200" b="0" i="0" u="none" strike="noStrike" cap="none" normalizeH="0" baseline="0" dirty="0">
                          <a:ln>
                            <a:noFill/>
                          </a:ln>
                          <a:solidFill>
                            <a:schemeClr val="bg1"/>
                          </a:solidFill>
                          <a:effectLst/>
                          <a:latin typeface="Arial" pitchFamily="34" charset="0"/>
                        </a:rPr>
                        <a:t>pflicht prüfen)</a:t>
                      </a:r>
                    </a:p>
                  </a:txBody>
                  <a:tcPr marL="72000" marR="36000" marT="36000" marB="36000" anchor="ctr" horzOverflow="overflow">
                    <a:lnL w="190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724">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Tx/>
                        <a:buNone/>
                        <a:tabLst/>
                      </a:pPr>
                      <a:r>
                        <a:rPr kumimoji="0" lang="de-DE" altLang="de-DE" sz="1200" b="1" i="0" u="none" strike="noStrike" cap="none" normalizeH="0" baseline="0" dirty="0">
                          <a:ln>
                            <a:noFill/>
                          </a:ln>
                          <a:solidFill>
                            <a:schemeClr val="bg1"/>
                          </a:solidFill>
                          <a:effectLst/>
                          <a:latin typeface="Arial" pitchFamily="34" charset="0"/>
                          <a:sym typeface="Wingdings 2" pitchFamily="18" charset="2"/>
                        </a:rPr>
                        <a:t>Private AV</a:t>
                      </a:r>
                    </a:p>
                  </a:txBody>
                  <a:tcPr marL="72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l" defTabSz="914400" rtl="0" eaLnBrk="1" fontAlgn="base" latinLnBrk="0" hangingPunct="1">
                        <a:lnSpc>
                          <a:spcPct val="90000"/>
                        </a:lnSpc>
                        <a:spcBef>
                          <a:spcPct val="0"/>
                        </a:spcBef>
                        <a:spcAft>
                          <a:spcPct val="20000"/>
                        </a:spcAft>
                        <a:buClrTx/>
                        <a:buSzTx/>
                        <a:buFontTx/>
                        <a:buNone/>
                        <a:tabLst/>
                      </a:pPr>
                      <a:r>
                        <a:rPr kumimoji="0" lang="de-DE" altLang="de-DE" sz="1400" b="1" i="0" u="none" strike="noStrike" cap="none" normalizeH="0" baseline="0" dirty="0">
                          <a:ln>
                            <a:noFill/>
                          </a:ln>
                          <a:solidFill>
                            <a:schemeClr val="bg1"/>
                          </a:solidFill>
                          <a:effectLst/>
                          <a:latin typeface="Arial" pitchFamily="34" charset="0"/>
                          <a:sym typeface="Wingdings 2" pitchFamily="18" charset="2"/>
                        </a:rPr>
                        <a:t></a:t>
                      </a:r>
                    </a:p>
                  </a:txBody>
                  <a:tcPr marL="72000" marR="36000" marT="36000" marB="36000"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ctr" defTabSz="914400" rtl="0" eaLnBrk="1" fontAlgn="base" latinLnBrk="0" hangingPunct="1">
                        <a:lnSpc>
                          <a:spcPct val="90000"/>
                        </a:lnSpc>
                        <a:spcBef>
                          <a:spcPct val="0"/>
                        </a:spcBef>
                        <a:spcAft>
                          <a:spcPct val="2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sym typeface="Wingdings 2" pitchFamily="18" charset="2"/>
                        </a:rPr>
                        <a:t></a:t>
                      </a:r>
                    </a:p>
                  </a:txBody>
                  <a:tcPr marL="72000" marR="3600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90000"/>
                        </a:lnSpc>
                        <a:spcBef>
                          <a:spcPct val="0"/>
                        </a:spcBef>
                        <a:spcAft>
                          <a:spcPct val="2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sym typeface="Wingdings 2" pitchFamily="18" charset="2"/>
                        </a:rPr>
                        <a:t></a:t>
                      </a:r>
                    </a:p>
                  </a:txBody>
                  <a:tcPr marL="72000" marR="3600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80975" marR="0" lvl="0" indent="-180975" algn="l" defTabSz="914400" rtl="0" eaLnBrk="1" fontAlgn="base" latinLnBrk="0" hangingPunct="1">
                        <a:lnSpc>
                          <a:spcPct val="90000"/>
                        </a:lnSpc>
                        <a:spcBef>
                          <a:spcPct val="0"/>
                        </a:spcBef>
                        <a:spcAft>
                          <a:spcPct val="20000"/>
                        </a:spcAft>
                        <a:buClrTx/>
                        <a:buSzTx/>
                        <a:buFontTx/>
                        <a:buNone/>
                        <a:tabLst/>
                      </a:pPr>
                      <a:r>
                        <a:rPr kumimoji="0" lang="de-DE" altLang="de-DE" sz="1400" b="1" i="0" u="none" strike="noStrike" cap="none" normalizeH="0" baseline="0" dirty="0">
                          <a:ln>
                            <a:noFill/>
                          </a:ln>
                          <a:solidFill>
                            <a:schemeClr val="bg1"/>
                          </a:solidFill>
                          <a:effectLst/>
                          <a:latin typeface="Arial" pitchFamily="34" charset="0"/>
                          <a:sym typeface="Wingdings 2" pitchFamily="18" charset="2"/>
                        </a:rPr>
                        <a:t></a:t>
                      </a:r>
                    </a:p>
                  </a:txBody>
                  <a:tcPr marL="72000" marR="36000" marT="36000" marB="36000" anchor="ctr" horzOverflow="overflow">
                    <a:lnL w="190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3518">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 typeface="Wingdings" pitchFamily="2" charset="2"/>
                        <a:buNone/>
                        <a:tabLst/>
                      </a:pPr>
                      <a:r>
                        <a:rPr kumimoji="0" lang="de-DE" altLang="de-DE" sz="1200" b="1" i="0" u="none" strike="noStrike" cap="none" normalizeH="0" baseline="0" dirty="0">
                          <a:ln>
                            <a:noFill/>
                          </a:ln>
                          <a:solidFill>
                            <a:schemeClr val="bg1"/>
                          </a:solidFill>
                          <a:effectLst/>
                          <a:latin typeface="Arial" pitchFamily="34" charset="0"/>
                          <a:sym typeface="Wingdings 2" pitchFamily="18" charset="2"/>
                        </a:rPr>
                        <a:t>bAV</a:t>
                      </a:r>
                      <a:endParaRPr kumimoji="0" lang="de-DE" altLang="de-DE" sz="1200" b="1" i="0" u="none" strike="noStrike" cap="none" normalizeH="0" baseline="30000" dirty="0">
                        <a:ln>
                          <a:noFill/>
                        </a:ln>
                        <a:solidFill>
                          <a:schemeClr val="bg1"/>
                        </a:solidFill>
                        <a:effectLst/>
                        <a:latin typeface="Arial" pitchFamily="34" charset="0"/>
                        <a:sym typeface="Wingdings 2" pitchFamily="18" charset="2"/>
                      </a:endParaRPr>
                    </a:p>
                  </a:txBody>
                  <a:tcPr marL="72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l" defTabSz="914400" rtl="0" eaLnBrk="1" fontAlgn="base" latinLnBrk="0" hangingPunct="1">
                        <a:lnSpc>
                          <a:spcPct val="90000"/>
                        </a:lnSpc>
                        <a:spcBef>
                          <a:spcPct val="0"/>
                        </a:spcBef>
                        <a:spcAft>
                          <a:spcPct val="20000"/>
                        </a:spcAft>
                        <a:buClrTx/>
                        <a:buSzTx/>
                        <a:buFont typeface="Wingdings" pitchFamily="2" charset="2"/>
                        <a:buNone/>
                        <a:tabLst/>
                      </a:pPr>
                      <a:r>
                        <a:rPr kumimoji="0" lang="de-DE" altLang="de-DE" sz="1400" b="1" i="0" u="none" strike="noStrike" cap="none" normalizeH="0" baseline="0" dirty="0">
                          <a:ln>
                            <a:noFill/>
                          </a:ln>
                          <a:solidFill>
                            <a:schemeClr val="bg1"/>
                          </a:solidFill>
                          <a:effectLst/>
                          <a:latin typeface="Arial" pitchFamily="34" charset="0"/>
                          <a:sym typeface="Wingdings 2" pitchFamily="18" charset="2"/>
                        </a:rPr>
                        <a:t>–</a:t>
                      </a:r>
                      <a:endParaRPr kumimoji="0" lang="de-DE" altLang="de-DE" sz="1400" b="0" i="0" u="none" strike="noStrike" cap="none" normalizeH="0" baseline="30000" dirty="0">
                        <a:ln>
                          <a:noFill/>
                        </a:ln>
                        <a:solidFill>
                          <a:schemeClr val="bg1"/>
                        </a:solidFill>
                        <a:effectLst/>
                        <a:latin typeface="Arial" pitchFamily="34" charset="0"/>
                        <a:sym typeface="Wingdings 2" pitchFamily="18" charset="2"/>
                      </a:endParaRPr>
                    </a:p>
                  </a:txBody>
                  <a:tcPr marL="72000" marR="36000" marT="36000" marB="36000"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ctr" defTabSz="914400" rtl="0" eaLnBrk="1" fontAlgn="base" latinLnBrk="0" hangingPunct="1">
                        <a:lnSpc>
                          <a:spcPct val="90000"/>
                        </a:lnSpc>
                        <a:spcBef>
                          <a:spcPct val="0"/>
                        </a:spcBef>
                        <a:spcAft>
                          <a:spcPct val="20000"/>
                        </a:spcAft>
                        <a:buClrTx/>
                        <a:buSzTx/>
                        <a:buFont typeface="Wingdings" pitchFamily="2" charset="2"/>
                        <a:buNone/>
                        <a:tabLst>
                          <a:tab pos="195263" algn="l"/>
                        </a:tabLst>
                      </a:pPr>
                      <a:r>
                        <a:rPr kumimoji="0" lang="de-DE" altLang="de-DE" sz="1400" b="1" i="0" u="none" strike="noStrike" cap="none" normalizeH="0" baseline="0" dirty="0">
                          <a:ln>
                            <a:noFill/>
                          </a:ln>
                          <a:solidFill>
                            <a:schemeClr val="bg1"/>
                          </a:solidFill>
                          <a:effectLst/>
                          <a:latin typeface="Arial" pitchFamily="34" charset="0"/>
                          <a:sym typeface="Wingdings 2" pitchFamily="18" charset="2"/>
                        </a:rPr>
                        <a:t>–</a:t>
                      </a:r>
                      <a:endParaRPr kumimoji="0" lang="de-DE" altLang="de-DE" sz="1400" b="0" i="0" u="none" strike="noStrike" cap="none" normalizeH="0" baseline="30000" dirty="0">
                        <a:ln>
                          <a:noFill/>
                        </a:ln>
                        <a:solidFill>
                          <a:schemeClr val="bg1"/>
                        </a:solidFill>
                        <a:effectLst/>
                        <a:latin typeface="Arial" pitchFamily="34" charset="0"/>
                        <a:sym typeface="Wingdings 2" pitchFamily="18" charset="2"/>
                      </a:endParaRPr>
                    </a:p>
                  </a:txBody>
                  <a:tcPr marL="72000" marR="3600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90000"/>
                        </a:lnSpc>
                        <a:spcBef>
                          <a:spcPct val="0"/>
                        </a:spcBef>
                        <a:spcAft>
                          <a:spcPct val="20000"/>
                        </a:spcAft>
                        <a:buClrTx/>
                        <a:buSzTx/>
                        <a:buFont typeface="Wingdings" pitchFamily="2" charset="2"/>
                        <a:buNone/>
                        <a:tabLst>
                          <a:tab pos="195263" algn="l"/>
                        </a:tabLst>
                      </a:pPr>
                      <a:r>
                        <a:rPr kumimoji="0" lang="de-DE" altLang="de-DE" sz="1400" b="1" i="0" u="none" strike="noStrike" cap="none" normalizeH="0" baseline="0" dirty="0">
                          <a:ln>
                            <a:noFill/>
                          </a:ln>
                          <a:solidFill>
                            <a:schemeClr val="bg1"/>
                          </a:solidFill>
                          <a:effectLst/>
                          <a:latin typeface="Arial" pitchFamily="34" charset="0"/>
                          <a:sym typeface="Wingdings 2" pitchFamily="18" charset="2"/>
                        </a:rPr>
                        <a:t>–</a:t>
                      </a:r>
                      <a:endParaRPr kumimoji="0" lang="de-DE" altLang="de-DE" sz="1400" b="0" i="0" u="none" strike="noStrike" cap="none" normalizeH="0" baseline="30000" dirty="0">
                        <a:ln>
                          <a:noFill/>
                        </a:ln>
                        <a:solidFill>
                          <a:schemeClr val="bg1"/>
                        </a:solidFill>
                        <a:effectLst/>
                        <a:latin typeface="Arial" pitchFamily="34" charset="0"/>
                        <a:sym typeface="Wingdings 2" pitchFamily="18" charset="2"/>
                      </a:endParaRPr>
                    </a:p>
                  </a:txBody>
                  <a:tcPr marL="72000" marR="3600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0000"/>
                        </a:spcAft>
                        <a:buClrTx/>
                        <a:buSzTx/>
                        <a:buFont typeface="Wingdings" pitchFamily="2" charset="2"/>
                        <a:buNone/>
                        <a:tabLst/>
                      </a:pPr>
                      <a:r>
                        <a:rPr kumimoji="0" lang="de-DE" altLang="de-DE" sz="1400" b="1" i="0" u="none" strike="noStrike" cap="none" normalizeH="0" baseline="0" dirty="0">
                          <a:ln>
                            <a:noFill/>
                          </a:ln>
                          <a:solidFill>
                            <a:schemeClr val="bg1"/>
                          </a:solidFill>
                          <a:effectLst/>
                          <a:latin typeface="Arial" pitchFamily="34" charset="0"/>
                          <a:sym typeface="Wingdings 2" pitchFamily="18" charset="2"/>
                        </a:rPr>
                        <a:t>  </a:t>
                      </a:r>
                      <a:r>
                        <a:rPr kumimoji="0" lang="de-DE" altLang="de-DE" sz="1200" b="1" i="0" u="none" strike="noStrike" cap="none" normalizeH="0" baseline="0" dirty="0">
                          <a:ln>
                            <a:noFill/>
                          </a:ln>
                          <a:solidFill>
                            <a:schemeClr val="bg1"/>
                          </a:solidFill>
                          <a:effectLst/>
                          <a:latin typeface="Arial" pitchFamily="34" charset="0"/>
                          <a:sym typeface="Wingdings 2" pitchFamily="18" charset="2"/>
                        </a:rPr>
                        <a:t/>
                      </a:r>
                      <a:br>
                        <a:rPr kumimoji="0" lang="de-DE" altLang="de-DE" sz="1200" b="1" i="0" u="none" strike="noStrike" cap="none" normalizeH="0" baseline="0" dirty="0">
                          <a:ln>
                            <a:noFill/>
                          </a:ln>
                          <a:solidFill>
                            <a:schemeClr val="bg1"/>
                          </a:solidFill>
                          <a:effectLst/>
                          <a:latin typeface="Arial" pitchFamily="34" charset="0"/>
                          <a:sym typeface="Wingdings 2" pitchFamily="18" charset="2"/>
                        </a:rPr>
                      </a:br>
                      <a:endParaRPr kumimoji="0" lang="de-DE" altLang="de-DE" sz="1200" b="1" i="0" u="none" strike="noStrike" cap="none" normalizeH="0" baseline="0" dirty="0">
                        <a:ln>
                          <a:noFill/>
                        </a:ln>
                        <a:solidFill>
                          <a:schemeClr val="bg1"/>
                        </a:solidFill>
                        <a:effectLst/>
                        <a:latin typeface="Arial" pitchFamily="34" charset="0"/>
                        <a:sym typeface="Wingdings 2" pitchFamily="18" charset="2"/>
                      </a:endParaRPr>
                    </a:p>
                  </a:txBody>
                  <a:tcPr marL="0" marR="0" marT="36000" marB="36000" anchor="ctr" horzOverflow="overflow">
                    <a:lnL w="190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9069">
                <a:tc gridSpan="5">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77800" marR="0" lvl="0" indent="-177800" algn="ctr" defTabSz="914400" rtl="0" eaLnBrk="1" fontAlgn="base" latinLnBrk="0" hangingPunct="1">
                        <a:lnSpc>
                          <a:spcPct val="100000"/>
                        </a:lnSpc>
                        <a:spcBef>
                          <a:spcPct val="0"/>
                        </a:spcBef>
                        <a:spcAft>
                          <a:spcPct val="30000"/>
                        </a:spcAft>
                        <a:buClrTx/>
                        <a:buSzTx/>
                        <a:buFont typeface="Wingdings" pitchFamily="2" charset="2"/>
                        <a:buNone/>
                        <a:tabLst/>
                      </a:pPr>
                      <a:r>
                        <a:rPr kumimoji="0" lang="de-DE" altLang="de-DE" sz="1200" b="1" i="0" u="none" strike="noStrike" cap="none" normalizeH="0" baseline="0" dirty="0">
                          <a:ln>
                            <a:noFill/>
                          </a:ln>
                          <a:solidFill>
                            <a:schemeClr val="bg1"/>
                          </a:solidFill>
                          <a:effectLst/>
                          <a:latin typeface="Arial" pitchFamily="34" charset="0"/>
                          <a:sym typeface="Wingdings 2" pitchFamily="18" charset="2"/>
                        </a:rPr>
                        <a:t>Zusätzlich kann nach dem Status unterschieden werden:</a:t>
                      </a:r>
                    </a:p>
                  </a:txBody>
                  <a:tcPr marL="72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tc hMerge="1">
                  <a:txBody>
                    <a:bodyPr/>
                    <a:lstStyle/>
                    <a:p>
                      <a:endParaRPr lang="de-DE"/>
                    </a:p>
                  </a:txBody>
                  <a:tcPr/>
                </a:tc>
                <a:tc hMerge="1">
                  <a:txBody>
                    <a:bodyPr/>
                    <a:lstStyle/>
                    <a:p>
                      <a:endParaRPr lang="en-GB"/>
                    </a:p>
                  </a:txBody>
                  <a:tcPr/>
                </a:tc>
                <a:tc hMerge="1">
                  <a:txBody>
                    <a:bodyPr/>
                    <a:lstStyle/>
                    <a:p>
                      <a:endParaRPr lang="de-DE"/>
                    </a:p>
                  </a:txBody>
                  <a:tcPr/>
                </a:tc>
                <a:extLst>
                  <a:ext uri="{0D108BD9-81ED-4DB2-BD59-A6C34878D82A}">
                    <a16:rowId xmlns:a16="http://schemas.microsoft.com/office/drawing/2014/main" val="10005"/>
                  </a:ext>
                </a:extLst>
              </a:tr>
              <a:tr h="672294">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180000" marR="0" lvl="0" indent="-1714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sym typeface="Wingdings 2" pitchFamily="18" charset="2"/>
                        </a:rPr>
                        <a:t>Handwerker</a:t>
                      </a:r>
                    </a:p>
                    <a:p>
                      <a:pPr marL="180000" marR="0" lvl="0" indent="-1714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sym typeface="Wingdings 2" pitchFamily="18" charset="2"/>
                        </a:rPr>
                        <a:t>Landwirte</a:t>
                      </a:r>
                    </a:p>
                    <a:p>
                      <a:pPr marL="180000" marR="0" lvl="0" indent="-1714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pPr>
                      <a:r>
                        <a:rPr kumimoji="0" lang="de-DE" altLang="de-DE" sz="1200" b="0" i="0" u="none" strike="noStrike" cap="none" normalizeH="0" baseline="0" dirty="0">
                          <a:ln>
                            <a:noFill/>
                          </a:ln>
                          <a:solidFill>
                            <a:schemeClr val="bg1"/>
                          </a:solidFill>
                          <a:effectLst/>
                          <a:latin typeface="Arial" pitchFamily="34" charset="0"/>
                          <a:sym typeface="Wingdings 2" pitchFamily="18" charset="2"/>
                        </a:rPr>
                        <a:t>Besondere Berufe (z. B. Hebammen, Künstler)</a:t>
                      </a:r>
                    </a:p>
                  </a:txBody>
                  <a:tcPr marL="72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de-DE"/>
                    </a:p>
                  </a:txBody>
                  <a:tcPr/>
                </a:tc>
                <a:tc gridSpan="3">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defRPr/>
                      </a:pPr>
                      <a:r>
                        <a:rPr lang="de-DE" altLang="de-DE" sz="1200" dirty="0">
                          <a:solidFill>
                            <a:schemeClr val="bg1"/>
                          </a:solidFill>
                          <a:sym typeface="Wingdings 2" pitchFamily="18" charset="2"/>
                        </a:rPr>
                        <a:t>Diese Selbstständigen sind im Regelfall in </a:t>
                      </a:r>
                      <a:br>
                        <a:rPr lang="de-DE" altLang="de-DE" sz="1200" dirty="0">
                          <a:solidFill>
                            <a:schemeClr val="bg1"/>
                          </a:solidFill>
                          <a:sym typeface="Wingdings 2" pitchFamily="18" charset="2"/>
                        </a:rPr>
                      </a:br>
                      <a:r>
                        <a:rPr lang="de-DE" altLang="de-DE" sz="1200" dirty="0">
                          <a:solidFill>
                            <a:schemeClr val="bg1"/>
                          </a:solidFill>
                          <a:sym typeface="Wingdings 2" pitchFamily="18" charset="2"/>
                        </a:rPr>
                        <a:t>der DRV pflichtversichert und haben so bereits eine Grundversorgung.</a:t>
                      </a:r>
                    </a:p>
                  </a:txBody>
                  <a:tcPr marL="72000" marR="36000" marT="36000" marB="36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en-GB"/>
                    </a:p>
                  </a:txBody>
                  <a:tcPr/>
                </a:tc>
                <a:tc hMerge="1">
                  <a:txBody>
                    <a:bodyPr/>
                    <a:lstStyle/>
                    <a:p>
                      <a:endParaRPr lang="de-DE"/>
                    </a:p>
                  </a:txBody>
                  <a:tcPr/>
                </a:tc>
                <a:extLst>
                  <a:ext uri="{0D108BD9-81ED-4DB2-BD59-A6C34878D82A}">
                    <a16:rowId xmlns:a16="http://schemas.microsoft.com/office/drawing/2014/main" val="10006"/>
                  </a:ext>
                </a:extLst>
              </a:tr>
            </a:tbl>
          </a:graphicData>
        </a:graphic>
      </p:graphicFrame>
      <p:grpSp>
        <p:nvGrpSpPr>
          <p:cNvPr id="55" name="Gruppieren 54">
            <a:extLst>
              <a:ext uri="{FF2B5EF4-FFF2-40B4-BE49-F238E27FC236}">
                <a16:creationId xmlns:a16="http://schemas.microsoft.com/office/drawing/2014/main" id="{9AB1CCFB-815D-4C1A-8751-CA97AB32F82C}"/>
              </a:ext>
            </a:extLst>
          </p:cNvPr>
          <p:cNvGrpSpPr/>
          <p:nvPr/>
        </p:nvGrpSpPr>
        <p:grpSpPr>
          <a:xfrm>
            <a:off x="2171700" y="2335196"/>
            <a:ext cx="505721" cy="505721"/>
            <a:chOff x="1980164" y="2289150"/>
            <a:chExt cx="505721" cy="505721"/>
          </a:xfrm>
        </p:grpSpPr>
        <p:sp>
          <p:nvSpPr>
            <p:cNvPr id="50" name="Ellipse 49">
              <a:extLst>
                <a:ext uri="{FF2B5EF4-FFF2-40B4-BE49-F238E27FC236}">
                  <a16:creationId xmlns:a16="http://schemas.microsoft.com/office/drawing/2014/main" id="{1E55996F-704C-4D31-BA6C-01CC8BC595B5}"/>
                </a:ext>
              </a:extLst>
            </p:cNvPr>
            <p:cNvSpPr/>
            <p:nvPr/>
          </p:nvSpPr>
          <p:spPr>
            <a:xfrm>
              <a:off x="1980164" y="2289150"/>
              <a:ext cx="505721" cy="505721"/>
            </a:xfrm>
            <a:prstGeom prst="ellipse">
              <a:avLst/>
            </a:prstGeom>
            <a:solidFill>
              <a:schemeClr val="tx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500" b="1" i="0" u="none" strike="noStrike" kern="0" cap="none" spc="0" normalizeH="0" baseline="0" noProof="0" dirty="0">
                <a:ln>
                  <a:noFill/>
                </a:ln>
                <a:solidFill>
                  <a:schemeClr val="bg1"/>
                </a:solidFill>
                <a:effectLst/>
                <a:uLnTx/>
                <a:uFillTx/>
              </a:endParaRPr>
            </a:p>
          </p:txBody>
        </p:sp>
        <p:grpSp>
          <p:nvGrpSpPr>
            <p:cNvPr id="42" name="Gruppieren 41">
              <a:extLst>
                <a:ext uri="{FF2B5EF4-FFF2-40B4-BE49-F238E27FC236}">
                  <a16:creationId xmlns:a16="http://schemas.microsoft.com/office/drawing/2014/main" id="{D2B9ACC1-9D9C-4C79-B57B-40C8F524DFEA}"/>
                </a:ext>
              </a:extLst>
            </p:cNvPr>
            <p:cNvGrpSpPr/>
            <p:nvPr/>
          </p:nvGrpSpPr>
          <p:grpSpPr>
            <a:xfrm>
              <a:off x="2106227" y="2411571"/>
              <a:ext cx="239955" cy="271389"/>
              <a:chOff x="1955932" y="2177306"/>
              <a:chExt cx="263950" cy="298528"/>
            </a:xfrm>
            <a:solidFill>
              <a:schemeClr val="bg1"/>
            </a:solidFill>
          </p:grpSpPr>
          <p:grpSp>
            <p:nvGrpSpPr>
              <p:cNvPr id="43" name="Gruppieren 42">
                <a:extLst>
                  <a:ext uri="{FF2B5EF4-FFF2-40B4-BE49-F238E27FC236}">
                    <a16:creationId xmlns:a16="http://schemas.microsoft.com/office/drawing/2014/main" id="{5E814D61-D62F-41D8-85A9-D342A00AEF7B}"/>
                  </a:ext>
                </a:extLst>
              </p:cNvPr>
              <p:cNvGrpSpPr/>
              <p:nvPr/>
            </p:nvGrpSpPr>
            <p:grpSpPr>
              <a:xfrm>
                <a:off x="1955932" y="2177306"/>
                <a:ext cx="117394" cy="298528"/>
                <a:chOff x="6964811" y="1789179"/>
                <a:chExt cx="165405" cy="420621"/>
              </a:xfrm>
              <a:grpFill/>
            </p:grpSpPr>
            <p:sp>
              <p:nvSpPr>
                <p:cNvPr id="47" name="Freeform 1565">
                  <a:extLst>
                    <a:ext uri="{FF2B5EF4-FFF2-40B4-BE49-F238E27FC236}">
                      <a16:creationId xmlns:a16="http://schemas.microsoft.com/office/drawing/2014/main" id="{A50B68C6-B071-4D9C-B3AD-6B2406F6131C}"/>
                    </a:ext>
                  </a:extLst>
                </p:cNvPr>
                <p:cNvSpPr>
                  <a:spLocks/>
                </p:cNvSpPr>
                <p:nvPr/>
              </p:nvSpPr>
              <p:spPr bwMode="auto">
                <a:xfrm>
                  <a:off x="6964811" y="1865333"/>
                  <a:ext cx="165405" cy="344467"/>
                </a:xfrm>
                <a:custGeom>
                  <a:avLst/>
                  <a:gdLst>
                    <a:gd name="T0" fmla="*/ 752 w 1636"/>
                    <a:gd name="T1" fmla="*/ 0 h 3403"/>
                    <a:gd name="T2" fmla="*/ 884 w 1636"/>
                    <a:gd name="T3" fmla="*/ 0 h 3403"/>
                    <a:gd name="T4" fmla="*/ 1244 w 1636"/>
                    <a:gd name="T5" fmla="*/ 0 h 3403"/>
                    <a:gd name="T6" fmla="*/ 1410 w 1636"/>
                    <a:gd name="T7" fmla="*/ 29 h 3403"/>
                    <a:gd name="T8" fmla="*/ 1586 w 1636"/>
                    <a:gd name="T9" fmla="*/ 186 h 3403"/>
                    <a:gd name="T10" fmla="*/ 1636 w 1636"/>
                    <a:gd name="T11" fmla="*/ 386 h 3403"/>
                    <a:gd name="T12" fmla="*/ 1636 w 1636"/>
                    <a:gd name="T13" fmla="*/ 532 h 3403"/>
                    <a:gd name="T14" fmla="*/ 1636 w 1636"/>
                    <a:gd name="T15" fmla="*/ 1365 h 3403"/>
                    <a:gd name="T16" fmla="*/ 1636 w 1636"/>
                    <a:gd name="T17" fmla="*/ 1465 h 3403"/>
                    <a:gd name="T18" fmla="*/ 1590 w 1636"/>
                    <a:gd name="T19" fmla="*/ 1581 h 3403"/>
                    <a:gd name="T20" fmla="*/ 1447 w 1636"/>
                    <a:gd name="T21" fmla="*/ 1623 h 3403"/>
                    <a:gd name="T22" fmla="*/ 1335 w 1636"/>
                    <a:gd name="T23" fmla="*/ 1531 h 3403"/>
                    <a:gd name="T24" fmla="*/ 1322 w 1636"/>
                    <a:gd name="T25" fmla="*/ 1429 h 3403"/>
                    <a:gd name="T26" fmla="*/ 1322 w 1636"/>
                    <a:gd name="T27" fmla="*/ 1221 h 3403"/>
                    <a:gd name="T28" fmla="*/ 1321 w 1636"/>
                    <a:gd name="T29" fmla="*/ 931 h 3403"/>
                    <a:gd name="T30" fmla="*/ 1321 w 1636"/>
                    <a:gd name="T31" fmla="*/ 662 h 3403"/>
                    <a:gd name="T32" fmla="*/ 1321 w 1636"/>
                    <a:gd name="T33" fmla="*/ 517 h 3403"/>
                    <a:gd name="T34" fmla="*/ 1310 w 1636"/>
                    <a:gd name="T35" fmla="*/ 496 h 3403"/>
                    <a:gd name="T36" fmla="*/ 1259 w 1636"/>
                    <a:gd name="T37" fmla="*/ 502 h 3403"/>
                    <a:gd name="T38" fmla="*/ 1256 w 1636"/>
                    <a:gd name="T39" fmla="*/ 720 h 3403"/>
                    <a:gd name="T40" fmla="*/ 1256 w 1636"/>
                    <a:gd name="T41" fmla="*/ 2799 h 3403"/>
                    <a:gd name="T42" fmla="*/ 1256 w 1636"/>
                    <a:gd name="T43" fmla="*/ 3201 h 3403"/>
                    <a:gd name="T44" fmla="*/ 1184 w 1636"/>
                    <a:gd name="T45" fmla="*/ 3356 h 3403"/>
                    <a:gd name="T46" fmla="*/ 1016 w 1636"/>
                    <a:gd name="T47" fmla="*/ 3399 h 3403"/>
                    <a:gd name="T48" fmla="*/ 879 w 1636"/>
                    <a:gd name="T49" fmla="*/ 3303 h 3403"/>
                    <a:gd name="T50" fmla="*/ 850 w 1636"/>
                    <a:gd name="T51" fmla="*/ 1613 h 3403"/>
                    <a:gd name="T52" fmla="*/ 834 w 1636"/>
                    <a:gd name="T53" fmla="*/ 1602 h 3403"/>
                    <a:gd name="T54" fmla="*/ 787 w 1636"/>
                    <a:gd name="T55" fmla="*/ 1610 h 3403"/>
                    <a:gd name="T56" fmla="*/ 772 w 1636"/>
                    <a:gd name="T57" fmla="*/ 3271 h 3403"/>
                    <a:gd name="T58" fmla="*/ 653 w 1636"/>
                    <a:gd name="T59" fmla="*/ 3391 h 3403"/>
                    <a:gd name="T60" fmla="*/ 481 w 1636"/>
                    <a:gd name="T61" fmla="*/ 3376 h 3403"/>
                    <a:gd name="T62" fmla="*/ 383 w 1636"/>
                    <a:gd name="T63" fmla="*/ 3237 h 3403"/>
                    <a:gd name="T64" fmla="*/ 381 w 1636"/>
                    <a:gd name="T65" fmla="*/ 3128 h 3403"/>
                    <a:gd name="T66" fmla="*/ 381 w 1636"/>
                    <a:gd name="T67" fmla="*/ 2868 h 3403"/>
                    <a:gd name="T68" fmla="*/ 381 w 1636"/>
                    <a:gd name="T69" fmla="*/ 1611 h 3403"/>
                    <a:gd name="T70" fmla="*/ 381 w 1636"/>
                    <a:gd name="T71" fmla="*/ 668 h 3403"/>
                    <a:gd name="T72" fmla="*/ 381 w 1636"/>
                    <a:gd name="T73" fmla="*/ 516 h 3403"/>
                    <a:gd name="T74" fmla="*/ 369 w 1636"/>
                    <a:gd name="T75" fmla="*/ 496 h 3403"/>
                    <a:gd name="T76" fmla="*/ 317 w 1636"/>
                    <a:gd name="T77" fmla="*/ 502 h 3403"/>
                    <a:gd name="T78" fmla="*/ 315 w 1636"/>
                    <a:gd name="T79" fmla="*/ 553 h 3403"/>
                    <a:gd name="T80" fmla="*/ 315 w 1636"/>
                    <a:gd name="T81" fmla="*/ 760 h 3403"/>
                    <a:gd name="T82" fmla="*/ 315 w 1636"/>
                    <a:gd name="T83" fmla="*/ 1050 h 3403"/>
                    <a:gd name="T84" fmla="*/ 315 w 1636"/>
                    <a:gd name="T85" fmla="*/ 1320 h 3403"/>
                    <a:gd name="T86" fmla="*/ 315 w 1636"/>
                    <a:gd name="T87" fmla="*/ 1465 h 3403"/>
                    <a:gd name="T88" fmla="*/ 268 w 1636"/>
                    <a:gd name="T89" fmla="*/ 1581 h 3403"/>
                    <a:gd name="T90" fmla="*/ 126 w 1636"/>
                    <a:gd name="T91" fmla="*/ 1623 h 3403"/>
                    <a:gd name="T92" fmla="*/ 12 w 1636"/>
                    <a:gd name="T93" fmla="*/ 1531 h 3403"/>
                    <a:gd name="T94" fmla="*/ 0 w 1636"/>
                    <a:gd name="T95" fmla="*/ 1430 h 3403"/>
                    <a:gd name="T96" fmla="*/ 0 w 1636"/>
                    <a:gd name="T97" fmla="*/ 744 h 3403"/>
                    <a:gd name="T98" fmla="*/ 0 w 1636"/>
                    <a:gd name="T99" fmla="*/ 438 h 3403"/>
                    <a:gd name="T100" fmla="*/ 3 w 1636"/>
                    <a:gd name="T101" fmla="*/ 327 h 3403"/>
                    <a:gd name="T102" fmla="*/ 108 w 1636"/>
                    <a:gd name="T103" fmla="*/ 108 h 3403"/>
                    <a:gd name="T104" fmla="*/ 321 w 1636"/>
                    <a:gd name="T105" fmla="*/ 2 h 3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6" h="3403">
                      <a:moveTo>
                        <a:pt x="377" y="0"/>
                      </a:moveTo>
                      <a:lnTo>
                        <a:pt x="392" y="0"/>
                      </a:lnTo>
                      <a:lnTo>
                        <a:pt x="413" y="0"/>
                      </a:lnTo>
                      <a:lnTo>
                        <a:pt x="715" y="0"/>
                      </a:lnTo>
                      <a:lnTo>
                        <a:pt x="752" y="0"/>
                      </a:lnTo>
                      <a:lnTo>
                        <a:pt x="784" y="0"/>
                      </a:lnTo>
                      <a:lnTo>
                        <a:pt x="812" y="0"/>
                      </a:lnTo>
                      <a:lnTo>
                        <a:pt x="847" y="0"/>
                      </a:lnTo>
                      <a:lnTo>
                        <a:pt x="852" y="0"/>
                      </a:lnTo>
                      <a:lnTo>
                        <a:pt x="884" y="0"/>
                      </a:lnTo>
                      <a:lnTo>
                        <a:pt x="920" y="0"/>
                      </a:lnTo>
                      <a:lnTo>
                        <a:pt x="1161" y="0"/>
                      </a:lnTo>
                      <a:lnTo>
                        <a:pt x="1194" y="0"/>
                      </a:lnTo>
                      <a:lnTo>
                        <a:pt x="1223" y="0"/>
                      </a:lnTo>
                      <a:lnTo>
                        <a:pt x="1244" y="0"/>
                      </a:lnTo>
                      <a:lnTo>
                        <a:pt x="1259" y="0"/>
                      </a:lnTo>
                      <a:lnTo>
                        <a:pt x="1264" y="0"/>
                      </a:lnTo>
                      <a:lnTo>
                        <a:pt x="1315" y="2"/>
                      </a:lnTo>
                      <a:lnTo>
                        <a:pt x="1364" y="12"/>
                      </a:lnTo>
                      <a:lnTo>
                        <a:pt x="1410" y="29"/>
                      </a:lnTo>
                      <a:lnTo>
                        <a:pt x="1452" y="50"/>
                      </a:lnTo>
                      <a:lnTo>
                        <a:pt x="1492" y="77"/>
                      </a:lnTo>
                      <a:lnTo>
                        <a:pt x="1527" y="108"/>
                      </a:lnTo>
                      <a:lnTo>
                        <a:pt x="1559" y="145"/>
                      </a:lnTo>
                      <a:lnTo>
                        <a:pt x="1586" y="186"/>
                      </a:lnTo>
                      <a:lnTo>
                        <a:pt x="1607" y="230"/>
                      </a:lnTo>
                      <a:lnTo>
                        <a:pt x="1622" y="277"/>
                      </a:lnTo>
                      <a:lnTo>
                        <a:pt x="1632" y="327"/>
                      </a:lnTo>
                      <a:lnTo>
                        <a:pt x="1636" y="380"/>
                      </a:lnTo>
                      <a:lnTo>
                        <a:pt x="1636" y="386"/>
                      </a:lnTo>
                      <a:lnTo>
                        <a:pt x="1636" y="401"/>
                      </a:lnTo>
                      <a:lnTo>
                        <a:pt x="1636" y="423"/>
                      </a:lnTo>
                      <a:lnTo>
                        <a:pt x="1636" y="453"/>
                      </a:lnTo>
                      <a:lnTo>
                        <a:pt x="1636" y="489"/>
                      </a:lnTo>
                      <a:lnTo>
                        <a:pt x="1636" y="532"/>
                      </a:lnTo>
                      <a:lnTo>
                        <a:pt x="1636" y="1053"/>
                      </a:lnTo>
                      <a:lnTo>
                        <a:pt x="1636" y="1114"/>
                      </a:lnTo>
                      <a:lnTo>
                        <a:pt x="1636" y="1143"/>
                      </a:lnTo>
                      <a:lnTo>
                        <a:pt x="1636" y="1324"/>
                      </a:lnTo>
                      <a:lnTo>
                        <a:pt x="1636" y="1365"/>
                      </a:lnTo>
                      <a:lnTo>
                        <a:pt x="1636" y="1384"/>
                      </a:lnTo>
                      <a:lnTo>
                        <a:pt x="1636" y="1416"/>
                      </a:lnTo>
                      <a:lnTo>
                        <a:pt x="1636" y="1430"/>
                      </a:lnTo>
                      <a:lnTo>
                        <a:pt x="1636" y="1451"/>
                      </a:lnTo>
                      <a:lnTo>
                        <a:pt x="1636" y="1465"/>
                      </a:lnTo>
                      <a:lnTo>
                        <a:pt x="1636" y="1470"/>
                      </a:lnTo>
                      <a:lnTo>
                        <a:pt x="1632" y="1501"/>
                      </a:lnTo>
                      <a:lnTo>
                        <a:pt x="1624" y="1531"/>
                      </a:lnTo>
                      <a:lnTo>
                        <a:pt x="1609" y="1557"/>
                      </a:lnTo>
                      <a:lnTo>
                        <a:pt x="1590" y="1581"/>
                      </a:lnTo>
                      <a:lnTo>
                        <a:pt x="1567" y="1600"/>
                      </a:lnTo>
                      <a:lnTo>
                        <a:pt x="1540" y="1615"/>
                      </a:lnTo>
                      <a:lnTo>
                        <a:pt x="1511" y="1623"/>
                      </a:lnTo>
                      <a:lnTo>
                        <a:pt x="1479" y="1627"/>
                      </a:lnTo>
                      <a:lnTo>
                        <a:pt x="1447" y="1623"/>
                      </a:lnTo>
                      <a:lnTo>
                        <a:pt x="1417" y="1615"/>
                      </a:lnTo>
                      <a:lnTo>
                        <a:pt x="1391" y="1600"/>
                      </a:lnTo>
                      <a:lnTo>
                        <a:pt x="1367" y="1581"/>
                      </a:lnTo>
                      <a:lnTo>
                        <a:pt x="1349" y="1557"/>
                      </a:lnTo>
                      <a:lnTo>
                        <a:pt x="1335" y="1531"/>
                      </a:lnTo>
                      <a:lnTo>
                        <a:pt x="1325" y="1501"/>
                      </a:lnTo>
                      <a:lnTo>
                        <a:pt x="1322" y="1470"/>
                      </a:lnTo>
                      <a:lnTo>
                        <a:pt x="1322" y="1465"/>
                      </a:lnTo>
                      <a:lnTo>
                        <a:pt x="1322" y="1451"/>
                      </a:lnTo>
                      <a:lnTo>
                        <a:pt x="1322" y="1429"/>
                      </a:lnTo>
                      <a:lnTo>
                        <a:pt x="1322" y="1399"/>
                      </a:lnTo>
                      <a:lnTo>
                        <a:pt x="1322" y="1362"/>
                      </a:lnTo>
                      <a:lnTo>
                        <a:pt x="1322" y="1320"/>
                      </a:lnTo>
                      <a:lnTo>
                        <a:pt x="1322" y="1272"/>
                      </a:lnTo>
                      <a:lnTo>
                        <a:pt x="1322" y="1221"/>
                      </a:lnTo>
                      <a:lnTo>
                        <a:pt x="1322" y="1166"/>
                      </a:lnTo>
                      <a:lnTo>
                        <a:pt x="1322" y="1109"/>
                      </a:lnTo>
                      <a:lnTo>
                        <a:pt x="1322" y="1050"/>
                      </a:lnTo>
                      <a:lnTo>
                        <a:pt x="1321" y="990"/>
                      </a:lnTo>
                      <a:lnTo>
                        <a:pt x="1321" y="931"/>
                      </a:lnTo>
                      <a:lnTo>
                        <a:pt x="1321" y="872"/>
                      </a:lnTo>
                      <a:lnTo>
                        <a:pt x="1321" y="815"/>
                      </a:lnTo>
                      <a:lnTo>
                        <a:pt x="1321" y="760"/>
                      </a:lnTo>
                      <a:lnTo>
                        <a:pt x="1321" y="708"/>
                      </a:lnTo>
                      <a:lnTo>
                        <a:pt x="1321" y="662"/>
                      </a:lnTo>
                      <a:lnTo>
                        <a:pt x="1321" y="619"/>
                      </a:lnTo>
                      <a:lnTo>
                        <a:pt x="1321" y="583"/>
                      </a:lnTo>
                      <a:lnTo>
                        <a:pt x="1321" y="553"/>
                      </a:lnTo>
                      <a:lnTo>
                        <a:pt x="1321" y="531"/>
                      </a:lnTo>
                      <a:lnTo>
                        <a:pt x="1321" y="517"/>
                      </a:lnTo>
                      <a:lnTo>
                        <a:pt x="1321" y="512"/>
                      </a:lnTo>
                      <a:lnTo>
                        <a:pt x="1321" y="507"/>
                      </a:lnTo>
                      <a:lnTo>
                        <a:pt x="1319" y="502"/>
                      </a:lnTo>
                      <a:lnTo>
                        <a:pt x="1315" y="498"/>
                      </a:lnTo>
                      <a:lnTo>
                        <a:pt x="1310" y="496"/>
                      </a:lnTo>
                      <a:lnTo>
                        <a:pt x="1305" y="496"/>
                      </a:lnTo>
                      <a:lnTo>
                        <a:pt x="1273" y="496"/>
                      </a:lnTo>
                      <a:lnTo>
                        <a:pt x="1268" y="496"/>
                      </a:lnTo>
                      <a:lnTo>
                        <a:pt x="1263" y="498"/>
                      </a:lnTo>
                      <a:lnTo>
                        <a:pt x="1259" y="502"/>
                      </a:lnTo>
                      <a:lnTo>
                        <a:pt x="1256" y="507"/>
                      </a:lnTo>
                      <a:lnTo>
                        <a:pt x="1256" y="512"/>
                      </a:lnTo>
                      <a:lnTo>
                        <a:pt x="1256" y="622"/>
                      </a:lnTo>
                      <a:lnTo>
                        <a:pt x="1256" y="668"/>
                      </a:lnTo>
                      <a:lnTo>
                        <a:pt x="1256" y="720"/>
                      </a:lnTo>
                      <a:lnTo>
                        <a:pt x="1256" y="843"/>
                      </a:lnTo>
                      <a:lnTo>
                        <a:pt x="1256" y="913"/>
                      </a:lnTo>
                      <a:lnTo>
                        <a:pt x="1256" y="988"/>
                      </a:lnTo>
                      <a:lnTo>
                        <a:pt x="1256" y="2724"/>
                      </a:lnTo>
                      <a:lnTo>
                        <a:pt x="1256" y="2799"/>
                      </a:lnTo>
                      <a:lnTo>
                        <a:pt x="1256" y="2868"/>
                      </a:lnTo>
                      <a:lnTo>
                        <a:pt x="1256" y="2992"/>
                      </a:lnTo>
                      <a:lnTo>
                        <a:pt x="1256" y="3045"/>
                      </a:lnTo>
                      <a:lnTo>
                        <a:pt x="1256" y="3091"/>
                      </a:lnTo>
                      <a:lnTo>
                        <a:pt x="1256" y="3201"/>
                      </a:lnTo>
                      <a:lnTo>
                        <a:pt x="1253" y="3237"/>
                      </a:lnTo>
                      <a:lnTo>
                        <a:pt x="1244" y="3271"/>
                      </a:lnTo>
                      <a:lnTo>
                        <a:pt x="1229" y="3303"/>
                      </a:lnTo>
                      <a:lnTo>
                        <a:pt x="1209" y="3331"/>
                      </a:lnTo>
                      <a:lnTo>
                        <a:pt x="1184" y="3356"/>
                      </a:lnTo>
                      <a:lnTo>
                        <a:pt x="1155" y="3376"/>
                      </a:lnTo>
                      <a:lnTo>
                        <a:pt x="1124" y="3391"/>
                      </a:lnTo>
                      <a:lnTo>
                        <a:pt x="1090" y="3399"/>
                      </a:lnTo>
                      <a:lnTo>
                        <a:pt x="1054" y="3403"/>
                      </a:lnTo>
                      <a:lnTo>
                        <a:pt x="1016" y="3399"/>
                      </a:lnTo>
                      <a:lnTo>
                        <a:pt x="983" y="3391"/>
                      </a:lnTo>
                      <a:lnTo>
                        <a:pt x="952" y="3376"/>
                      </a:lnTo>
                      <a:lnTo>
                        <a:pt x="923" y="3356"/>
                      </a:lnTo>
                      <a:lnTo>
                        <a:pt x="899" y="3331"/>
                      </a:lnTo>
                      <a:lnTo>
                        <a:pt x="879" y="3303"/>
                      </a:lnTo>
                      <a:lnTo>
                        <a:pt x="864" y="3271"/>
                      </a:lnTo>
                      <a:lnTo>
                        <a:pt x="854" y="3237"/>
                      </a:lnTo>
                      <a:lnTo>
                        <a:pt x="852" y="3201"/>
                      </a:lnTo>
                      <a:lnTo>
                        <a:pt x="852" y="1618"/>
                      </a:lnTo>
                      <a:lnTo>
                        <a:pt x="850" y="1613"/>
                      </a:lnTo>
                      <a:lnTo>
                        <a:pt x="849" y="1610"/>
                      </a:lnTo>
                      <a:lnTo>
                        <a:pt x="847" y="1606"/>
                      </a:lnTo>
                      <a:lnTo>
                        <a:pt x="844" y="1603"/>
                      </a:lnTo>
                      <a:lnTo>
                        <a:pt x="839" y="1602"/>
                      </a:lnTo>
                      <a:lnTo>
                        <a:pt x="834" y="1602"/>
                      </a:lnTo>
                      <a:lnTo>
                        <a:pt x="802" y="1602"/>
                      </a:lnTo>
                      <a:lnTo>
                        <a:pt x="797" y="1602"/>
                      </a:lnTo>
                      <a:lnTo>
                        <a:pt x="792" y="1603"/>
                      </a:lnTo>
                      <a:lnTo>
                        <a:pt x="789" y="1606"/>
                      </a:lnTo>
                      <a:lnTo>
                        <a:pt x="787" y="1610"/>
                      </a:lnTo>
                      <a:lnTo>
                        <a:pt x="785" y="1613"/>
                      </a:lnTo>
                      <a:lnTo>
                        <a:pt x="785" y="1618"/>
                      </a:lnTo>
                      <a:lnTo>
                        <a:pt x="785" y="3201"/>
                      </a:lnTo>
                      <a:lnTo>
                        <a:pt x="782" y="3237"/>
                      </a:lnTo>
                      <a:lnTo>
                        <a:pt x="772" y="3271"/>
                      </a:lnTo>
                      <a:lnTo>
                        <a:pt x="757" y="3303"/>
                      </a:lnTo>
                      <a:lnTo>
                        <a:pt x="737" y="3331"/>
                      </a:lnTo>
                      <a:lnTo>
                        <a:pt x="713" y="3356"/>
                      </a:lnTo>
                      <a:lnTo>
                        <a:pt x="684" y="3376"/>
                      </a:lnTo>
                      <a:lnTo>
                        <a:pt x="653" y="3391"/>
                      </a:lnTo>
                      <a:lnTo>
                        <a:pt x="619" y="3399"/>
                      </a:lnTo>
                      <a:lnTo>
                        <a:pt x="583" y="3403"/>
                      </a:lnTo>
                      <a:lnTo>
                        <a:pt x="546" y="3399"/>
                      </a:lnTo>
                      <a:lnTo>
                        <a:pt x="512" y="3391"/>
                      </a:lnTo>
                      <a:lnTo>
                        <a:pt x="481" y="3376"/>
                      </a:lnTo>
                      <a:lnTo>
                        <a:pt x="452" y="3356"/>
                      </a:lnTo>
                      <a:lnTo>
                        <a:pt x="428" y="3331"/>
                      </a:lnTo>
                      <a:lnTo>
                        <a:pt x="408" y="3303"/>
                      </a:lnTo>
                      <a:lnTo>
                        <a:pt x="393" y="3271"/>
                      </a:lnTo>
                      <a:lnTo>
                        <a:pt x="383" y="3237"/>
                      </a:lnTo>
                      <a:lnTo>
                        <a:pt x="381" y="3201"/>
                      </a:lnTo>
                      <a:lnTo>
                        <a:pt x="381" y="3196"/>
                      </a:lnTo>
                      <a:lnTo>
                        <a:pt x="381" y="3182"/>
                      </a:lnTo>
                      <a:lnTo>
                        <a:pt x="381" y="3159"/>
                      </a:lnTo>
                      <a:lnTo>
                        <a:pt x="381" y="3128"/>
                      </a:lnTo>
                      <a:lnTo>
                        <a:pt x="381" y="3091"/>
                      </a:lnTo>
                      <a:lnTo>
                        <a:pt x="381" y="3045"/>
                      </a:lnTo>
                      <a:lnTo>
                        <a:pt x="381" y="2992"/>
                      </a:lnTo>
                      <a:lnTo>
                        <a:pt x="381" y="2933"/>
                      </a:lnTo>
                      <a:lnTo>
                        <a:pt x="381" y="2868"/>
                      </a:lnTo>
                      <a:lnTo>
                        <a:pt x="381" y="2799"/>
                      </a:lnTo>
                      <a:lnTo>
                        <a:pt x="381" y="2003"/>
                      </a:lnTo>
                      <a:lnTo>
                        <a:pt x="381" y="1906"/>
                      </a:lnTo>
                      <a:lnTo>
                        <a:pt x="381" y="1708"/>
                      </a:lnTo>
                      <a:lnTo>
                        <a:pt x="381" y="1611"/>
                      </a:lnTo>
                      <a:lnTo>
                        <a:pt x="381" y="913"/>
                      </a:lnTo>
                      <a:lnTo>
                        <a:pt x="381" y="843"/>
                      </a:lnTo>
                      <a:lnTo>
                        <a:pt x="381" y="779"/>
                      </a:lnTo>
                      <a:lnTo>
                        <a:pt x="381" y="720"/>
                      </a:lnTo>
                      <a:lnTo>
                        <a:pt x="381" y="668"/>
                      </a:lnTo>
                      <a:lnTo>
                        <a:pt x="381" y="622"/>
                      </a:lnTo>
                      <a:lnTo>
                        <a:pt x="381" y="583"/>
                      </a:lnTo>
                      <a:lnTo>
                        <a:pt x="381" y="553"/>
                      </a:lnTo>
                      <a:lnTo>
                        <a:pt x="381" y="531"/>
                      </a:lnTo>
                      <a:lnTo>
                        <a:pt x="381" y="516"/>
                      </a:lnTo>
                      <a:lnTo>
                        <a:pt x="381" y="512"/>
                      </a:lnTo>
                      <a:lnTo>
                        <a:pt x="379" y="507"/>
                      </a:lnTo>
                      <a:lnTo>
                        <a:pt x="377" y="502"/>
                      </a:lnTo>
                      <a:lnTo>
                        <a:pt x="373" y="498"/>
                      </a:lnTo>
                      <a:lnTo>
                        <a:pt x="369" y="496"/>
                      </a:lnTo>
                      <a:lnTo>
                        <a:pt x="363" y="496"/>
                      </a:lnTo>
                      <a:lnTo>
                        <a:pt x="331" y="496"/>
                      </a:lnTo>
                      <a:lnTo>
                        <a:pt x="326" y="496"/>
                      </a:lnTo>
                      <a:lnTo>
                        <a:pt x="321" y="498"/>
                      </a:lnTo>
                      <a:lnTo>
                        <a:pt x="317" y="502"/>
                      </a:lnTo>
                      <a:lnTo>
                        <a:pt x="315" y="507"/>
                      </a:lnTo>
                      <a:lnTo>
                        <a:pt x="315" y="512"/>
                      </a:lnTo>
                      <a:lnTo>
                        <a:pt x="315" y="517"/>
                      </a:lnTo>
                      <a:lnTo>
                        <a:pt x="315" y="531"/>
                      </a:lnTo>
                      <a:lnTo>
                        <a:pt x="315" y="553"/>
                      </a:lnTo>
                      <a:lnTo>
                        <a:pt x="315" y="583"/>
                      </a:lnTo>
                      <a:lnTo>
                        <a:pt x="315" y="619"/>
                      </a:lnTo>
                      <a:lnTo>
                        <a:pt x="315" y="662"/>
                      </a:lnTo>
                      <a:lnTo>
                        <a:pt x="315" y="708"/>
                      </a:lnTo>
                      <a:lnTo>
                        <a:pt x="315" y="760"/>
                      </a:lnTo>
                      <a:lnTo>
                        <a:pt x="315" y="815"/>
                      </a:lnTo>
                      <a:lnTo>
                        <a:pt x="315" y="872"/>
                      </a:lnTo>
                      <a:lnTo>
                        <a:pt x="315" y="931"/>
                      </a:lnTo>
                      <a:lnTo>
                        <a:pt x="315" y="990"/>
                      </a:lnTo>
                      <a:lnTo>
                        <a:pt x="315" y="1050"/>
                      </a:lnTo>
                      <a:lnTo>
                        <a:pt x="315" y="1109"/>
                      </a:lnTo>
                      <a:lnTo>
                        <a:pt x="315" y="1166"/>
                      </a:lnTo>
                      <a:lnTo>
                        <a:pt x="315" y="1221"/>
                      </a:lnTo>
                      <a:lnTo>
                        <a:pt x="315" y="1272"/>
                      </a:lnTo>
                      <a:lnTo>
                        <a:pt x="315" y="1320"/>
                      </a:lnTo>
                      <a:lnTo>
                        <a:pt x="315" y="1362"/>
                      </a:lnTo>
                      <a:lnTo>
                        <a:pt x="315" y="1399"/>
                      </a:lnTo>
                      <a:lnTo>
                        <a:pt x="315" y="1429"/>
                      </a:lnTo>
                      <a:lnTo>
                        <a:pt x="315" y="1451"/>
                      </a:lnTo>
                      <a:lnTo>
                        <a:pt x="315" y="1465"/>
                      </a:lnTo>
                      <a:lnTo>
                        <a:pt x="315" y="1470"/>
                      </a:lnTo>
                      <a:lnTo>
                        <a:pt x="311" y="1501"/>
                      </a:lnTo>
                      <a:lnTo>
                        <a:pt x="302" y="1531"/>
                      </a:lnTo>
                      <a:lnTo>
                        <a:pt x="287" y="1557"/>
                      </a:lnTo>
                      <a:lnTo>
                        <a:pt x="268" y="1581"/>
                      </a:lnTo>
                      <a:lnTo>
                        <a:pt x="245" y="1600"/>
                      </a:lnTo>
                      <a:lnTo>
                        <a:pt x="218" y="1615"/>
                      </a:lnTo>
                      <a:lnTo>
                        <a:pt x="188" y="1623"/>
                      </a:lnTo>
                      <a:lnTo>
                        <a:pt x="157" y="1627"/>
                      </a:lnTo>
                      <a:lnTo>
                        <a:pt x="126" y="1623"/>
                      </a:lnTo>
                      <a:lnTo>
                        <a:pt x="96" y="1615"/>
                      </a:lnTo>
                      <a:lnTo>
                        <a:pt x="70" y="1600"/>
                      </a:lnTo>
                      <a:lnTo>
                        <a:pt x="46" y="1581"/>
                      </a:lnTo>
                      <a:lnTo>
                        <a:pt x="27" y="1557"/>
                      </a:lnTo>
                      <a:lnTo>
                        <a:pt x="12" y="1531"/>
                      </a:lnTo>
                      <a:lnTo>
                        <a:pt x="3" y="1501"/>
                      </a:lnTo>
                      <a:lnTo>
                        <a:pt x="0" y="1470"/>
                      </a:lnTo>
                      <a:lnTo>
                        <a:pt x="0" y="1465"/>
                      </a:lnTo>
                      <a:lnTo>
                        <a:pt x="0" y="1451"/>
                      </a:lnTo>
                      <a:lnTo>
                        <a:pt x="0" y="1430"/>
                      </a:lnTo>
                      <a:lnTo>
                        <a:pt x="0" y="1401"/>
                      </a:lnTo>
                      <a:lnTo>
                        <a:pt x="0" y="1365"/>
                      </a:lnTo>
                      <a:lnTo>
                        <a:pt x="0" y="1324"/>
                      </a:lnTo>
                      <a:lnTo>
                        <a:pt x="0" y="805"/>
                      </a:lnTo>
                      <a:lnTo>
                        <a:pt x="0" y="744"/>
                      </a:lnTo>
                      <a:lnTo>
                        <a:pt x="0" y="715"/>
                      </a:lnTo>
                      <a:lnTo>
                        <a:pt x="0" y="532"/>
                      </a:lnTo>
                      <a:lnTo>
                        <a:pt x="0" y="489"/>
                      </a:lnTo>
                      <a:lnTo>
                        <a:pt x="0" y="472"/>
                      </a:lnTo>
                      <a:lnTo>
                        <a:pt x="0" y="438"/>
                      </a:lnTo>
                      <a:lnTo>
                        <a:pt x="0" y="423"/>
                      </a:lnTo>
                      <a:lnTo>
                        <a:pt x="0" y="401"/>
                      </a:lnTo>
                      <a:lnTo>
                        <a:pt x="0" y="386"/>
                      </a:lnTo>
                      <a:lnTo>
                        <a:pt x="0" y="380"/>
                      </a:lnTo>
                      <a:lnTo>
                        <a:pt x="3" y="327"/>
                      </a:lnTo>
                      <a:lnTo>
                        <a:pt x="13" y="277"/>
                      </a:lnTo>
                      <a:lnTo>
                        <a:pt x="28" y="230"/>
                      </a:lnTo>
                      <a:lnTo>
                        <a:pt x="51" y="186"/>
                      </a:lnTo>
                      <a:lnTo>
                        <a:pt x="77" y="145"/>
                      </a:lnTo>
                      <a:lnTo>
                        <a:pt x="108" y="108"/>
                      </a:lnTo>
                      <a:lnTo>
                        <a:pt x="145" y="77"/>
                      </a:lnTo>
                      <a:lnTo>
                        <a:pt x="183" y="50"/>
                      </a:lnTo>
                      <a:lnTo>
                        <a:pt x="227" y="29"/>
                      </a:lnTo>
                      <a:lnTo>
                        <a:pt x="272" y="12"/>
                      </a:lnTo>
                      <a:lnTo>
                        <a:pt x="321" y="2"/>
                      </a:lnTo>
                      <a:lnTo>
                        <a:pt x="372" y="0"/>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3781"/>
                    </a:solidFill>
                    <a:effectLst/>
                    <a:uLnTx/>
                    <a:uFillTx/>
                  </a:endParaRPr>
                </a:p>
              </p:txBody>
            </p:sp>
            <p:sp>
              <p:nvSpPr>
                <p:cNvPr id="48" name="Freeform 1566">
                  <a:extLst>
                    <a:ext uri="{FF2B5EF4-FFF2-40B4-BE49-F238E27FC236}">
                      <a16:creationId xmlns:a16="http://schemas.microsoft.com/office/drawing/2014/main" id="{98BFF905-6A2A-4F56-B227-17465E7A834C}"/>
                    </a:ext>
                  </a:extLst>
                </p:cNvPr>
                <p:cNvSpPr>
                  <a:spLocks/>
                </p:cNvSpPr>
                <p:nvPr/>
              </p:nvSpPr>
              <p:spPr bwMode="auto">
                <a:xfrm>
                  <a:off x="7016911" y="1789179"/>
                  <a:ext cx="61205" cy="60699"/>
                </a:xfrm>
                <a:custGeom>
                  <a:avLst/>
                  <a:gdLst>
                    <a:gd name="T0" fmla="*/ 301 w 602"/>
                    <a:gd name="T1" fmla="*/ 0 h 602"/>
                    <a:gd name="T2" fmla="*/ 350 w 602"/>
                    <a:gd name="T3" fmla="*/ 3 h 602"/>
                    <a:gd name="T4" fmla="*/ 396 w 602"/>
                    <a:gd name="T5" fmla="*/ 15 h 602"/>
                    <a:gd name="T6" fmla="*/ 440 w 602"/>
                    <a:gd name="T7" fmla="*/ 33 h 602"/>
                    <a:gd name="T8" fmla="*/ 479 w 602"/>
                    <a:gd name="T9" fmla="*/ 57 h 602"/>
                    <a:gd name="T10" fmla="*/ 514 w 602"/>
                    <a:gd name="T11" fmla="*/ 87 h 602"/>
                    <a:gd name="T12" fmla="*/ 544 w 602"/>
                    <a:gd name="T13" fmla="*/ 122 h 602"/>
                    <a:gd name="T14" fmla="*/ 568 w 602"/>
                    <a:gd name="T15" fmla="*/ 162 h 602"/>
                    <a:gd name="T16" fmla="*/ 587 w 602"/>
                    <a:gd name="T17" fmla="*/ 206 h 602"/>
                    <a:gd name="T18" fmla="*/ 598 w 602"/>
                    <a:gd name="T19" fmla="*/ 252 h 602"/>
                    <a:gd name="T20" fmla="*/ 602 w 602"/>
                    <a:gd name="T21" fmla="*/ 301 h 602"/>
                    <a:gd name="T22" fmla="*/ 598 w 602"/>
                    <a:gd name="T23" fmla="*/ 349 h 602"/>
                    <a:gd name="T24" fmla="*/ 587 w 602"/>
                    <a:gd name="T25" fmla="*/ 396 h 602"/>
                    <a:gd name="T26" fmla="*/ 568 w 602"/>
                    <a:gd name="T27" fmla="*/ 439 h 602"/>
                    <a:gd name="T28" fmla="*/ 544 w 602"/>
                    <a:gd name="T29" fmla="*/ 478 h 602"/>
                    <a:gd name="T30" fmla="*/ 514 w 602"/>
                    <a:gd name="T31" fmla="*/ 513 h 602"/>
                    <a:gd name="T32" fmla="*/ 479 w 602"/>
                    <a:gd name="T33" fmla="*/ 544 h 602"/>
                    <a:gd name="T34" fmla="*/ 440 w 602"/>
                    <a:gd name="T35" fmla="*/ 568 h 602"/>
                    <a:gd name="T36" fmla="*/ 396 w 602"/>
                    <a:gd name="T37" fmla="*/ 587 h 602"/>
                    <a:gd name="T38" fmla="*/ 350 w 602"/>
                    <a:gd name="T39" fmla="*/ 598 h 602"/>
                    <a:gd name="T40" fmla="*/ 301 w 602"/>
                    <a:gd name="T41" fmla="*/ 602 h 602"/>
                    <a:gd name="T42" fmla="*/ 252 w 602"/>
                    <a:gd name="T43" fmla="*/ 598 h 602"/>
                    <a:gd name="T44" fmla="*/ 206 w 602"/>
                    <a:gd name="T45" fmla="*/ 587 h 602"/>
                    <a:gd name="T46" fmla="*/ 162 w 602"/>
                    <a:gd name="T47" fmla="*/ 568 h 602"/>
                    <a:gd name="T48" fmla="*/ 124 w 602"/>
                    <a:gd name="T49" fmla="*/ 544 h 602"/>
                    <a:gd name="T50" fmla="*/ 89 w 602"/>
                    <a:gd name="T51" fmla="*/ 513 h 602"/>
                    <a:gd name="T52" fmla="*/ 57 w 602"/>
                    <a:gd name="T53" fmla="*/ 478 h 602"/>
                    <a:gd name="T54" fmla="*/ 34 w 602"/>
                    <a:gd name="T55" fmla="*/ 439 h 602"/>
                    <a:gd name="T56" fmla="*/ 15 w 602"/>
                    <a:gd name="T57" fmla="*/ 396 h 602"/>
                    <a:gd name="T58" fmla="*/ 4 w 602"/>
                    <a:gd name="T59" fmla="*/ 349 h 602"/>
                    <a:gd name="T60" fmla="*/ 0 w 602"/>
                    <a:gd name="T61" fmla="*/ 301 h 602"/>
                    <a:gd name="T62" fmla="*/ 4 w 602"/>
                    <a:gd name="T63" fmla="*/ 252 h 602"/>
                    <a:gd name="T64" fmla="*/ 15 w 602"/>
                    <a:gd name="T65" fmla="*/ 206 h 602"/>
                    <a:gd name="T66" fmla="*/ 34 w 602"/>
                    <a:gd name="T67" fmla="*/ 162 h 602"/>
                    <a:gd name="T68" fmla="*/ 57 w 602"/>
                    <a:gd name="T69" fmla="*/ 122 h 602"/>
                    <a:gd name="T70" fmla="*/ 89 w 602"/>
                    <a:gd name="T71" fmla="*/ 87 h 602"/>
                    <a:gd name="T72" fmla="*/ 124 w 602"/>
                    <a:gd name="T73" fmla="*/ 57 h 602"/>
                    <a:gd name="T74" fmla="*/ 162 w 602"/>
                    <a:gd name="T75" fmla="*/ 33 h 602"/>
                    <a:gd name="T76" fmla="*/ 206 w 602"/>
                    <a:gd name="T77" fmla="*/ 15 h 602"/>
                    <a:gd name="T78" fmla="*/ 252 w 602"/>
                    <a:gd name="T79" fmla="*/ 3 h 602"/>
                    <a:gd name="T80" fmla="*/ 301 w 602"/>
                    <a:gd name="T8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602">
                      <a:moveTo>
                        <a:pt x="301" y="0"/>
                      </a:moveTo>
                      <a:lnTo>
                        <a:pt x="350" y="3"/>
                      </a:lnTo>
                      <a:lnTo>
                        <a:pt x="396" y="15"/>
                      </a:lnTo>
                      <a:lnTo>
                        <a:pt x="440" y="33"/>
                      </a:lnTo>
                      <a:lnTo>
                        <a:pt x="479" y="57"/>
                      </a:lnTo>
                      <a:lnTo>
                        <a:pt x="514" y="87"/>
                      </a:lnTo>
                      <a:lnTo>
                        <a:pt x="544" y="122"/>
                      </a:lnTo>
                      <a:lnTo>
                        <a:pt x="568" y="162"/>
                      </a:lnTo>
                      <a:lnTo>
                        <a:pt x="587" y="206"/>
                      </a:lnTo>
                      <a:lnTo>
                        <a:pt x="598" y="252"/>
                      </a:lnTo>
                      <a:lnTo>
                        <a:pt x="602" y="301"/>
                      </a:lnTo>
                      <a:lnTo>
                        <a:pt x="598" y="349"/>
                      </a:lnTo>
                      <a:lnTo>
                        <a:pt x="587" y="396"/>
                      </a:lnTo>
                      <a:lnTo>
                        <a:pt x="568" y="439"/>
                      </a:lnTo>
                      <a:lnTo>
                        <a:pt x="544" y="478"/>
                      </a:lnTo>
                      <a:lnTo>
                        <a:pt x="514" y="513"/>
                      </a:lnTo>
                      <a:lnTo>
                        <a:pt x="479" y="544"/>
                      </a:lnTo>
                      <a:lnTo>
                        <a:pt x="440" y="568"/>
                      </a:lnTo>
                      <a:lnTo>
                        <a:pt x="396" y="587"/>
                      </a:lnTo>
                      <a:lnTo>
                        <a:pt x="350" y="598"/>
                      </a:lnTo>
                      <a:lnTo>
                        <a:pt x="301" y="602"/>
                      </a:lnTo>
                      <a:lnTo>
                        <a:pt x="252" y="598"/>
                      </a:lnTo>
                      <a:lnTo>
                        <a:pt x="206" y="587"/>
                      </a:lnTo>
                      <a:lnTo>
                        <a:pt x="162" y="568"/>
                      </a:lnTo>
                      <a:lnTo>
                        <a:pt x="124" y="544"/>
                      </a:lnTo>
                      <a:lnTo>
                        <a:pt x="89" y="513"/>
                      </a:lnTo>
                      <a:lnTo>
                        <a:pt x="57" y="478"/>
                      </a:lnTo>
                      <a:lnTo>
                        <a:pt x="34" y="439"/>
                      </a:lnTo>
                      <a:lnTo>
                        <a:pt x="15" y="396"/>
                      </a:lnTo>
                      <a:lnTo>
                        <a:pt x="4" y="349"/>
                      </a:lnTo>
                      <a:lnTo>
                        <a:pt x="0" y="301"/>
                      </a:lnTo>
                      <a:lnTo>
                        <a:pt x="4" y="252"/>
                      </a:lnTo>
                      <a:lnTo>
                        <a:pt x="15" y="206"/>
                      </a:lnTo>
                      <a:lnTo>
                        <a:pt x="34" y="162"/>
                      </a:lnTo>
                      <a:lnTo>
                        <a:pt x="57" y="122"/>
                      </a:lnTo>
                      <a:lnTo>
                        <a:pt x="89" y="87"/>
                      </a:lnTo>
                      <a:lnTo>
                        <a:pt x="124" y="57"/>
                      </a:lnTo>
                      <a:lnTo>
                        <a:pt x="162" y="33"/>
                      </a:lnTo>
                      <a:lnTo>
                        <a:pt x="206" y="15"/>
                      </a:lnTo>
                      <a:lnTo>
                        <a:pt x="252"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3781"/>
                    </a:solidFill>
                    <a:effectLst/>
                    <a:uLnTx/>
                    <a:uFillTx/>
                  </a:endParaRPr>
                </a:p>
              </p:txBody>
            </p:sp>
          </p:grpSp>
          <p:grpSp>
            <p:nvGrpSpPr>
              <p:cNvPr id="44" name="Gruppieren 43">
                <a:extLst>
                  <a:ext uri="{FF2B5EF4-FFF2-40B4-BE49-F238E27FC236}">
                    <a16:creationId xmlns:a16="http://schemas.microsoft.com/office/drawing/2014/main" id="{3304B633-D763-4501-8DFE-1D64FD0C915A}"/>
                  </a:ext>
                </a:extLst>
              </p:cNvPr>
              <p:cNvGrpSpPr/>
              <p:nvPr/>
            </p:nvGrpSpPr>
            <p:grpSpPr>
              <a:xfrm>
                <a:off x="2102488" y="2177306"/>
                <a:ext cx="117394" cy="298528"/>
                <a:chOff x="6964811" y="1789179"/>
                <a:chExt cx="165405" cy="420621"/>
              </a:xfrm>
              <a:grpFill/>
            </p:grpSpPr>
            <p:sp>
              <p:nvSpPr>
                <p:cNvPr id="45" name="Freeform 1565">
                  <a:extLst>
                    <a:ext uri="{FF2B5EF4-FFF2-40B4-BE49-F238E27FC236}">
                      <a16:creationId xmlns:a16="http://schemas.microsoft.com/office/drawing/2014/main" id="{23B96E5B-365C-41FB-A253-138B2B0A5A27}"/>
                    </a:ext>
                  </a:extLst>
                </p:cNvPr>
                <p:cNvSpPr>
                  <a:spLocks/>
                </p:cNvSpPr>
                <p:nvPr/>
              </p:nvSpPr>
              <p:spPr bwMode="auto">
                <a:xfrm>
                  <a:off x="6964811" y="1865333"/>
                  <a:ext cx="165405" cy="344467"/>
                </a:xfrm>
                <a:custGeom>
                  <a:avLst/>
                  <a:gdLst>
                    <a:gd name="T0" fmla="*/ 752 w 1636"/>
                    <a:gd name="T1" fmla="*/ 0 h 3403"/>
                    <a:gd name="T2" fmla="*/ 884 w 1636"/>
                    <a:gd name="T3" fmla="*/ 0 h 3403"/>
                    <a:gd name="T4" fmla="*/ 1244 w 1636"/>
                    <a:gd name="T5" fmla="*/ 0 h 3403"/>
                    <a:gd name="T6" fmla="*/ 1410 w 1636"/>
                    <a:gd name="T7" fmla="*/ 29 h 3403"/>
                    <a:gd name="T8" fmla="*/ 1586 w 1636"/>
                    <a:gd name="T9" fmla="*/ 186 h 3403"/>
                    <a:gd name="T10" fmla="*/ 1636 w 1636"/>
                    <a:gd name="T11" fmla="*/ 386 h 3403"/>
                    <a:gd name="T12" fmla="*/ 1636 w 1636"/>
                    <a:gd name="T13" fmla="*/ 532 h 3403"/>
                    <a:gd name="T14" fmla="*/ 1636 w 1636"/>
                    <a:gd name="T15" fmla="*/ 1365 h 3403"/>
                    <a:gd name="T16" fmla="*/ 1636 w 1636"/>
                    <a:gd name="T17" fmla="*/ 1465 h 3403"/>
                    <a:gd name="T18" fmla="*/ 1590 w 1636"/>
                    <a:gd name="T19" fmla="*/ 1581 h 3403"/>
                    <a:gd name="T20" fmla="*/ 1447 w 1636"/>
                    <a:gd name="T21" fmla="*/ 1623 h 3403"/>
                    <a:gd name="T22" fmla="*/ 1335 w 1636"/>
                    <a:gd name="T23" fmla="*/ 1531 h 3403"/>
                    <a:gd name="T24" fmla="*/ 1322 w 1636"/>
                    <a:gd name="T25" fmla="*/ 1429 h 3403"/>
                    <a:gd name="T26" fmla="*/ 1322 w 1636"/>
                    <a:gd name="T27" fmla="*/ 1221 h 3403"/>
                    <a:gd name="T28" fmla="*/ 1321 w 1636"/>
                    <a:gd name="T29" fmla="*/ 931 h 3403"/>
                    <a:gd name="T30" fmla="*/ 1321 w 1636"/>
                    <a:gd name="T31" fmla="*/ 662 h 3403"/>
                    <a:gd name="T32" fmla="*/ 1321 w 1636"/>
                    <a:gd name="T33" fmla="*/ 517 h 3403"/>
                    <a:gd name="T34" fmla="*/ 1310 w 1636"/>
                    <a:gd name="T35" fmla="*/ 496 h 3403"/>
                    <a:gd name="T36" fmla="*/ 1259 w 1636"/>
                    <a:gd name="T37" fmla="*/ 502 h 3403"/>
                    <a:gd name="T38" fmla="*/ 1256 w 1636"/>
                    <a:gd name="T39" fmla="*/ 720 h 3403"/>
                    <a:gd name="T40" fmla="*/ 1256 w 1636"/>
                    <a:gd name="T41" fmla="*/ 2799 h 3403"/>
                    <a:gd name="T42" fmla="*/ 1256 w 1636"/>
                    <a:gd name="T43" fmla="*/ 3201 h 3403"/>
                    <a:gd name="T44" fmla="*/ 1184 w 1636"/>
                    <a:gd name="T45" fmla="*/ 3356 h 3403"/>
                    <a:gd name="T46" fmla="*/ 1016 w 1636"/>
                    <a:gd name="T47" fmla="*/ 3399 h 3403"/>
                    <a:gd name="T48" fmla="*/ 879 w 1636"/>
                    <a:gd name="T49" fmla="*/ 3303 h 3403"/>
                    <a:gd name="T50" fmla="*/ 850 w 1636"/>
                    <a:gd name="T51" fmla="*/ 1613 h 3403"/>
                    <a:gd name="T52" fmla="*/ 834 w 1636"/>
                    <a:gd name="T53" fmla="*/ 1602 h 3403"/>
                    <a:gd name="T54" fmla="*/ 787 w 1636"/>
                    <a:gd name="T55" fmla="*/ 1610 h 3403"/>
                    <a:gd name="T56" fmla="*/ 772 w 1636"/>
                    <a:gd name="T57" fmla="*/ 3271 h 3403"/>
                    <a:gd name="T58" fmla="*/ 653 w 1636"/>
                    <a:gd name="T59" fmla="*/ 3391 h 3403"/>
                    <a:gd name="T60" fmla="*/ 481 w 1636"/>
                    <a:gd name="T61" fmla="*/ 3376 h 3403"/>
                    <a:gd name="T62" fmla="*/ 383 w 1636"/>
                    <a:gd name="T63" fmla="*/ 3237 h 3403"/>
                    <a:gd name="T64" fmla="*/ 381 w 1636"/>
                    <a:gd name="T65" fmla="*/ 3128 h 3403"/>
                    <a:gd name="T66" fmla="*/ 381 w 1636"/>
                    <a:gd name="T67" fmla="*/ 2868 h 3403"/>
                    <a:gd name="T68" fmla="*/ 381 w 1636"/>
                    <a:gd name="T69" fmla="*/ 1611 h 3403"/>
                    <a:gd name="T70" fmla="*/ 381 w 1636"/>
                    <a:gd name="T71" fmla="*/ 668 h 3403"/>
                    <a:gd name="T72" fmla="*/ 381 w 1636"/>
                    <a:gd name="T73" fmla="*/ 516 h 3403"/>
                    <a:gd name="T74" fmla="*/ 369 w 1636"/>
                    <a:gd name="T75" fmla="*/ 496 h 3403"/>
                    <a:gd name="T76" fmla="*/ 317 w 1636"/>
                    <a:gd name="T77" fmla="*/ 502 h 3403"/>
                    <a:gd name="T78" fmla="*/ 315 w 1636"/>
                    <a:gd name="T79" fmla="*/ 553 h 3403"/>
                    <a:gd name="T80" fmla="*/ 315 w 1636"/>
                    <a:gd name="T81" fmla="*/ 760 h 3403"/>
                    <a:gd name="T82" fmla="*/ 315 w 1636"/>
                    <a:gd name="T83" fmla="*/ 1050 h 3403"/>
                    <a:gd name="T84" fmla="*/ 315 w 1636"/>
                    <a:gd name="T85" fmla="*/ 1320 h 3403"/>
                    <a:gd name="T86" fmla="*/ 315 w 1636"/>
                    <a:gd name="T87" fmla="*/ 1465 h 3403"/>
                    <a:gd name="T88" fmla="*/ 268 w 1636"/>
                    <a:gd name="T89" fmla="*/ 1581 h 3403"/>
                    <a:gd name="T90" fmla="*/ 126 w 1636"/>
                    <a:gd name="T91" fmla="*/ 1623 h 3403"/>
                    <a:gd name="T92" fmla="*/ 12 w 1636"/>
                    <a:gd name="T93" fmla="*/ 1531 h 3403"/>
                    <a:gd name="T94" fmla="*/ 0 w 1636"/>
                    <a:gd name="T95" fmla="*/ 1430 h 3403"/>
                    <a:gd name="T96" fmla="*/ 0 w 1636"/>
                    <a:gd name="T97" fmla="*/ 744 h 3403"/>
                    <a:gd name="T98" fmla="*/ 0 w 1636"/>
                    <a:gd name="T99" fmla="*/ 438 h 3403"/>
                    <a:gd name="T100" fmla="*/ 3 w 1636"/>
                    <a:gd name="T101" fmla="*/ 327 h 3403"/>
                    <a:gd name="T102" fmla="*/ 108 w 1636"/>
                    <a:gd name="T103" fmla="*/ 108 h 3403"/>
                    <a:gd name="T104" fmla="*/ 321 w 1636"/>
                    <a:gd name="T105" fmla="*/ 2 h 3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6" h="3403">
                      <a:moveTo>
                        <a:pt x="377" y="0"/>
                      </a:moveTo>
                      <a:lnTo>
                        <a:pt x="392" y="0"/>
                      </a:lnTo>
                      <a:lnTo>
                        <a:pt x="413" y="0"/>
                      </a:lnTo>
                      <a:lnTo>
                        <a:pt x="715" y="0"/>
                      </a:lnTo>
                      <a:lnTo>
                        <a:pt x="752" y="0"/>
                      </a:lnTo>
                      <a:lnTo>
                        <a:pt x="784" y="0"/>
                      </a:lnTo>
                      <a:lnTo>
                        <a:pt x="812" y="0"/>
                      </a:lnTo>
                      <a:lnTo>
                        <a:pt x="847" y="0"/>
                      </a:lnTo>
                      <a:lnTo>
                        <a:pt x="852" y="0"/>
                      </a:lnTo>
                      <a:lnTo>
                        <a:pt x="884" y="0"/>
                      </a:lnTo>
                      <a:lnTo>
                        <a:pt x="920" y="0"/>
                      </a:lnTo>
                      <a:lnTo>
                        <a:pt x="1161" y="0"/>
                      </a:lnTo>
                      <a:lnTo>
                        <a:pt x="1194" y="0"/>
                      </a:lnTo>
                      <a:lnTo>
                        <a:pt x="1223" y="0"/>
                      </a:lnTo>
                      <a:lnTo>
                        <a:pt x="1244" y="0"/>
                      </a:lnTo>
                      <a:lnTo>
                        <a:pt x="1259" y="0"/>
                      </a:lnTo>
                      <a:lnTo>
                        <a:pt x="1264" y="0"/>
                      </a:lnTo>
                      <a:lnTo>
                        <a:pt x="1315" y="2"/>
                      </a:lnTo>
                      <a:lnTo>
                        <a:pt x="1364" y="12"/>
                      </a:lnTo>
                      <a:lnTo>
                        <a:pt x="1410" y="29"/>
                      </a:lnTo>
                      <a:lnTo>
                        <a:pt x="1452" y="50"/>
                      </a:lnTo>
                      <a:lnTo>
                        <a:pt x="1492" y="77"/>
                      </a:lnTo>
                      <a:lnTo>
                        <a:pt x="1527" y="108"/>
                      </a:lnTo>
                      <a:lnTo>
                        <a:pt x="1559" y="145"/>
                      </a:lnTo>
                      <a:lnTo>
                        <a:pt x="1586" y="186"/>
                      </a:lnTo>
                      <a:lnTo>
                        <a:pt x="1607" y="230"/>
                      </a:lnTo>
                      <a:lnTo>
                        <a:pt x="1622" y="277"/>
                      </a:lnTo>
                      <a:lnTo>
                        <a:pt x="1632" y="327"/>
                      </a:lnTo>
                      <a:lnTo>
                        <a:pt x="1636" y="380"/>
                      </a:lnTo>
                      <a:lnTo>
                        <a:pt x="1636" y="386"/>
                      </a:lnTo>
                      <a:lnTo>
                        <a:pt x="1636" y="401"/>
                      </a:lnTo>
                      <a:lnTo>
                        <a:pt x="1636" y="423"/>
                      </a:lnTo>
                      <a:lnTo>
                        <a:pt x="1636" y="453"/>
                      </a:lnTo>
                      <a:lnTo>
                        <a:pt x="1636" y="489"/>
                      </a:lnTo>
                      <a:lnTo>
                        <a:pt x="1636" y="532"/>
                      </a:lnTo>
                      <a:lnTo>
                        <a:pt x="1636" y="1053"/>
                      </a:lnTo>
                      <a:lnTo>
                        <a:pt x="1636" y="1114"/>
                      </a:lnTo>
                      <a:lnTo>
                        <a:pt x="1636" y="1143"/>
                      </a:lnTo>
                      <a:lnTo>
                        <a:pt x="1636" y="1324"/>
                      </a:lnTo>
                      <a:lnTo>
                        <a:pt x="1636" y="1365"/>
                      </a:lnTo>
                      <a:lnTo>
                        <a:pt x="1636" y="1384"/>
                      </a:lnTo>
                      <a:lnTo>
                        <a:pt x="1636" y="1416"/>
                      </a:lnTo>
                      <a:lnTo>
                        <a:pt x="1636" y="1430"/>
                      </a:lnTo>
                      <a:lnTo>
                        <a:pt x="1636" y="1451"/>
                      </a:lnTo>
                      <a:lnTo>
                        <a:pt x="1636" y="1465"/>
                      </a:lnTo>
                      <a:lnTo>
                        <a:pt x="1636" y="1470"/>
                      </a:lnTo>
                      <a:lnTo>
                        <a:pt x="1632" y="1501"/>
                      </a:lnTo>
                      <a:lnTo>
                        <a:pt x="1624" y="1531"/>
                      </a:lnTo>
                      <a:lnTo>
                        <a:pt x="1609" y="1557"/>
                      </a:lnTo>
                      <a:lnTo>
                        <a:pt x="1590" y="1581"/>
                      </a:lnTo>
                      <a:lnTo>
                        <a:pt x="1567" y="1600"/>
                      </a:lnTo>
                      <a:lnTo>
                        <a:pt x="1540" y="1615"/>
                      </a:lnTo>
                      <a:lnTo>
                        <a:pt x="1511" y="1623"/>
                      </a:lnTo>
                      <a:lnTo>
                        <a:pt x="1479" y="1627"/>
                      </a:lnTo>
                      <a:lnTo>
                        <a:pt x="1447" y="1623"/>
                      </a:lnTo>
                      <a:lnTo>
                        <a:pt x="1417" y="1615"/>
                      </a:lnTo>
                      <a:lnTo>
                        <a:pt x="1391" y="1600"/>
                      </a:lnTo>
                      <a:lnTo>
                        <a:pt x="1367" y="1581"/>
                      </a:lnTo>
                      <a:lnTo>
                        <a:pt x="1349" y="1557"/>
                      </a:lnTo>
                      <a:lnTo>
                        <a:pt x="1335" y="1531"/>
                      </a:lnTo>
                      <a:lnTo>
                        <a:pt x="1325" y="1501"/>
                      </a:lnTo>
                      <a:lnTo>
                        <a:pt x="1322" y="1470"/>
                      </a:lnTo>
                      <a:lnTo>
                        <a:pt x="1322" y="1465"/>
                      </a:lnTo>
                      <a:lnTo>
                        <a:pt x="1322" y="1451"/>
                      </a:lnTo>
                      <a:lnTo>
                        <a:pt x="1322" y="1429"/>
                      </a:lnTo>
                      <a:lnTo>
                        <a:pt x="1322" y="1399"/>
                      </a:lnTo>
                      <a:lnTo>
                        <a:pt x="1322" y="1362"/>
                      </a:lnTo>
                      <a:lnTo>
                        <a:pt x="1322" y="1320"/>
                      </a:lnTo>
                      <a:lnTo>
                        <a:pt x="1322" y="1272"/>
                      </a:lnTo>
                      <a:lnTo>
                        <a:pt x="1322" y="1221"/>
                      </a:lnTo>
                      <a:lnTo>
                        <a:pt x="1322" y="1166"/>
                      </a:lnTo>
                      <a:lnTo>
                        <a:pt x="1322" y="1109"/>
                      </a:lnTo>
                      <a:lnTo>
                        <a:pt x="1322" y="1050"/>
                      </a:lnTo>
                      <a:lnTo>
                        <a:pt x="1321" y="990"/>
                      </a:lnTo>
                      <a:lnTo>
                        <a:pt x="1321" y="931"/>
                      </a:lnTo>
                      <a:lnTo>
                        <a:pt x="1321" y="872"/>
                      </a:lnTo>
                      <a:lnTo>
                        <a:pt x="1321" y="815"/>
                      </a:lnTo>
                      <a:lnTo>
                        <a:pt x="1321" y="760"/>
                      </a:lnTo>
                      <a:lnTo>
                        <a:pt x="1321" y="708"/>
                      </a:lnTo>
                      <a:lnTo>
                        <a:pt x="1321" y="662"/>
                      </a:lnTo>
                      <a:lnTo>
                        <a:pt x="1321" y="619"/>
                      </a:lnTo>
                      <a:lnTo>
                        <a:pt x="1321" y="583"/>
                      </a:lnTo>
                      <a:lnTo>
                        <a:pt x="1321" y="553"/>
                      </a:lnTo>
                      <a:lnTo>
                        <a:pt x="1321" y="531"/>
                      </a:lnTo>
                      <a:lnTo>
                        <a:pt x="1321" y="517"/>
                      </a:lnTo>
                      <a:lnTo>
                        <a:pt x="1321" y="512"/>
                      </a:lnTo>
                      <a:lnTo>
                        <a:pt x="1321" y="507"/>
                      </a:lnTo>
                      <a:lnTo>
                        <a:pt x="1319" y="502"/>
                      </a:lnTo>
                      <a:lnTo>
                        <a:pt x="1315" y="498"/>
                      </a:lnTo>
                      <a:lnTo>
                        <a:pt x="1310" y="496"/>
                      </a:lnTo>
                      <a:lnTo>
                        <a:pt x="1305" y="496"/>
                      </a:lnTo>
                      <a:lnTo>
                        <a:pt x="1273" y="496"/>
                      </a:lnTo>
                      <a:lnTo>
                        <a:pt x="1268" y="496"/>
                      </a:lnTo>
                      <a:lnTo>
                        <a:pt x="1263" y="498"/>
                      </a:lnTo>
                      <a:lnTo>
                        <a:pt x="1259" y="502"/>
                      </a:lnTo>
                      <a:lnTo>
                        <a:pt x="1256" y="507"/>
                      </a:lnTo>
                      <a:lnTo>
                        <a:pt x="1256" y="512"/>
                      </a:lnTo>
                      <a:lnTo>
                        <a:pt x="1256" y="622"/>
                      </a:lnTo>
                      <a:lnTo>
                        <a:pt x="1256" y="668"/>
                      </a:lnTo>
                      <a:lnTo>
                        <a:pt x="1256" y="720"/>
                      </a:lnTo>
                      <a:lnTo>
                        <a:pt x="1256" y="843"/>
                      </a:lnTo>
                      <a:lnTo>
                        <a:pt x="1256" y="913"/>
                      </a:lnTo>
                      <a:lnTo>
                        <a:pt x="1256" y="988"/>
                      </a:lnTo>
                      <a:lnTo>
                        <a:pt x="1256" y="2724"/>
                      </a:lnTo>
                      <a:lnTo>
                        <a:pt x="1256" y="2799"/>
                      </a:lnTo>
                      <a:lnTo>
                        <a:pt x="1256" y="2868"/>
                      </a:lnTo>
                      <a:lnTo>
                        <a:pt x="1256" y="2992"/>
                      </a:lnTo>
                      <a:lnTo>
                        <a:pt x="1256" y="3045"/>
                      </a:lnTo>
                      <a:lnTo>
                        <a:pt x="1256" y="3091"/>
                      </a:lnTo>
                      <a:lnTo>
                        <a:pt x="1256" y="3201"/>
                      </a:lnTo>
                      <a:lnTo>
                        <a:pt x="1253" y="3237"/>
                      </a:lnTo>
                      <a:lnTo>
                        <a:pt x="1244" y="3271"/>
                      </a:lnTo>
                      <a:lnTo>
                        <a:pt x="1229" y="3303"/>
                      </a:lnTo>
                      <a:lnTo>
                        <a:pt x="1209" y="3331"/>
                      </a:lnTo>
                      <a:lnTo>
                        <a:pt x="1184" y="3356"/>
                      </a:lnTo>
                      <a:lnTo>
                        <a:pt x="1155" y="3376"/>
                      </a:lnTo>
                      <a:lnTo>
                        <a:pt x="1124" y="3391"/>
                      </a:lnTo>
                      <a:lnTo>
                        <a:pt x="1090" y="3399"/>
                      </a:lnTo>
                      <a:lnTo>
                        <a:pt x="1054" y="3403"/>
                      </a:lnTo>
                      <a:lnTo>
                        <a:pt x="1016" y="3399"/>
                      </a:lnTo>
                      <a:lnTo>
                        <a:pt x="983" y="3391"/>
                      </a:lnTo>
                      <a:lnTo>
                        <a:pt x="952" y="3376"/>
                      </a:lnTo>
                      <a:lnTo>
                        <a:pt x="923" y="3356"/>
                      </a:lnTo>
                      <a:lnTo>
                        <a:pt x="899" y="3331"/>
                      </a:lnTo>
                      <a:lnTo>
                        <a:pt x="879" y="3303"/>
                      </a:lnTo>
                      <a:lnTo>
                        <a:pt x="864" y="3271"/>
                      </a:lnTo>
                      <a:lnTo>
                        <a:pt x="854" y="3237"/>
                      </a:lnTo>
                      <a:lnTo>
                        <a:pt x="852" y="3201"/>
                      </a:lnTo>
                      <a:lnTo>
                        <a:pt x="852" y="1618"/>
                      </a:lnTo>
                      <a:lnTo>
                        <a:pt x="850" y="1613"/>
                      </a:lnTo>
                      <a:lnTo>
                        <a:pt x="849" y="1610"/>
                      </a:lnTo>
                      <a:lnTo>
                        <a:pt x="847" y="1606"/>
                      </a:lnTo>
                      <a:lnTo>
                        <a:pt x="844" y="1603"/>
                      </a:lnTo>
                      <a:lnTo>
                        <a:pt x="839" y="1602"/>
                      </a:lnTo>
                      <a:lnTo>
                        <a:pt x="834" y="1602"/>
                      </a:lnTo>
                      <a:lnTo>
                        <a:pt x="802" y="1602"/>
                      </a:lnTo>
                      <a:lnTo>
                        <a:pt x="797" y="1602"/>
                      </a:lnTo>
                      <a:lnTo>
                        <a:pt x="792" y="1603"/>
                      </a:lnTo>
                      <a:lnTo>
                        <a:pt x="789" y="1606"/>
                      </a:lnTo>
                      <a:lnTo>
                        <a:pt x="787" y="1610"/>
                      </a:lnTo>
                      <a:lnTo>
                        <a:pt x="785" y="1613"/>
                      </a:lnTo>
                      <a:lnTo>
                        <a:pt x="785" y="1618"/>
                      </a:lnTo>
                      <a:lnTo>
                        <a:pt x="785" y="3201"/>
                      </a:lnTo>
                      <a:lnTo>
                        <a:pt x="782" y="3237"/>
                      </a:lnTo>
                      <a:lnTo>
                        <a:pt x="772" y="3271"/>
                      </a:lnTo>
                      <a:lnTo>
                        <a:pt x="757" y="3303"/>
                      </a:lnTo>
                      <a:lnTo>
                        <a:pt x="737" y="3331"/>
                      </a:lnTo>
                      <a:lnTo>
                        <a:pt x="713" y="3356"/>
                      </a:lnTo>
                      <a:lnTo>
                        <a:pt x="684" y="3376"/>
                      </a:lnTo>
                      <a:lnTo>
                        <a:pt x="653" y="3391"/>
                      </a:lnTo>
                      <a:lnTo>
                        <a:pt x="619" y="3399"/>
                      </a:lnTo>
                      <a:lnTo>
                        <a:pt x="583" y="3403"/>
                      </a:lnTo>
                      <a:lnTo>
                        <a:pt x="546" y="3399"/>
                      </a:lnTo>
                      <a:lnTo>
                        <a:pt x="512" y="3391"/>
                      </a:lnTo>
                      <a:lnTo>
                        <a:pt x="481" y="3376"/>
                      </a:lnTo>
                      <a:lnTo>
                        <a:pt x="452" y="3356"/>
                      </a:lnTo>
                      <a:lnTo>
                        <a:pt x="428" y="3331"/>
                      </a:lnTo>
                      <a:lnTo>
                        <a:pt x="408" y="3303"/>
                      </a:lnTo>
                      <a:lnTo>
                        <a:pt x="393" y="3271"/>
                      </a:lnTo>
                      <a:lnTo>
                        <a:pt x="383" y="3237"/>
                      </a:lnTo>
                      <a:lnTo>
                        <a:pt x="381" y="3201"/>
                      </a:lnTo>
                      <a:lnTo>
                        <a:pt x="381" y="3196"/>
                      </a:lnTo>
                      <a:lnTo>
                        <a:pt x="381" y="3182"/>
                      </a:lnTo>
                      <a:lnTo>
                        <a:pt x="381" y="3159"/>
                      </a:lnTo>
                      <a:lnTo>
                        <a:pt x="381" y="3128"/>
                      </a:lnTo>
                      <a:lnTo>
                        <a:pt x="381" y="3091"/>
                      </a:lnTo>
                      <a:lnTo>
                        <a:pt x="381" y="3045"/>
                      </a:lnTo>
                      <a:lnTo>
                        <a:pt x="381" y="2992"/>
                      </a:lnTo>
                      <a:lnTo>
                        <a:pt x="381" y="2933"/>
                      </a:lnTo>
                      <a:lnTo>
                        <a:pt x="381" y="2868"/>
                      </a:lnTo>
                      <a:lnTo>
                        <a:pt x="381" y="2799"/>
                      </a:lnTo>
                      <a:lnTo>
                        <a:pt x="381" y="2003"/>
                      </a:lnTo>
                      <a:lnTo>
                        <a:pt x="381" y="1906"/>
                      </a:lnTo>
                      <a:lnTo>
                        <a:pt x="381" y="1708"/>
                      </a:lnTo>
                      <a:lnTo>
                        <a:pt x="381" y="1611"/>
                      </a:lnTo>
                      <a:lnTo>
                        <a:pt x="381" y="913"/>
                      </a:lnTo>
                      <a:lnTo>
                        <a:pt x="381" y="843"/>
                      </a:lnTo>
                      <a:lnTo>
                        <a:pt x="381" y="779"/>
                      </a:lnTo>
                      <a:lnTo>
                        <a:pt x="381" y="720"/>
                      </a:lnTo>
                      <a:lnTo>
                        <a:pt x="381" y="668"/>
                      </a:lnTo>
                      <a:lnTo>
                        <a:pt x="381" y="622"/>
                      </a:lnTo>
                      <a:lnTo>
                        <a:pt x="381" y="583"/>
                      </a:lnTo>
                      <a:lnTo>
                        <a:pt x="381" y="553"/>
                      </a:lnTo>
                      <a:lnTo>
                        <a:pt x="381" y="531"/>
                      </a:lnTo>
                      <a:lnTo>
                        <a:pt x="381" y="516"/>
                      </a:lnTo>
                      <a:lnTo>
                        <a:pt x="381" y="512"/>
                      </a:lnTo>
                      <a:lnTo>
                        <a:pt x="379" y="507"/>
                      </a:lnTo>
                      <a:lnTo>
                        <a:pt x="377" y="502"/>
                      </a:lnTo>
                      <a:lnTo>
                        <a:pt x="373" y="498"/>
                      </a:lnTo>
                      <a:lnTo>
                        <a:pt x="369" y="496"/>
                      </a:lnTo>
                      <a:lnTo>
                        <a:pt x="363" y="496"/>
                      </a:lnTo>
                      <a:lnTo>
                        <a:pt x="331" y="496"/>
                      </a:lnTo>
                      <a:lnTo>
                        <a:pt x="326" y="496"/>
                      </a:lnTo>
                      <a:lnTo>
                        <a:pt x="321" y="498"/>
                      </a:lnTo>
                      <a:lnTo>
                        <a:pt x="317" y="502"/>
                      </a:lnTo>
                      <a:lnTo>
                        <a:pt x="315" y="507"/>
                      </a:lnTo>
                      <a:lnTo>
                        <a:pt x="315" y="512"/>
                      </a:lnTo>
                      <a:lnTo>
                        <a:pt x="315" y="517"/>
                      </a:lnTo>
                      <a:lnTo>
                        <a:pt x="315" y="531"/>
                      </a:lnTo>
                      <a:lnTo>
                        <a:pt x="315" y="553"/>
                      </a:lnTo>
                      <a:lnTo>
                        <a:pt x="315" y="583"/>
                      </a:lnTo>
                      <a:lnTo>
                        <a:pt x="315" y="619"/>
                      </a:lnTo>
                      <a:lnTo>
                        <a:pt x="315" y="662"/>
                      </a:lnTo>
                      <a:lnTo>
                        <a:pt x="315" y="708"/>
                      </a:lnTo>
                      <a:lnTo>
                        <a:pt x="315" y="760"/>
                      </a:lnTo>
                      <a:lnTo>
                        <a:pt x="315" y="815"/>
                      </a:lnTo>
                      <a:lnTo>
                        <a:pt x="315" y="872"/>
                      </a:lnTo>
                      <a:lnTo>
                        <a:pt x="315" y="931"/>
                      </a:lnTo>
                      <a:lnTo>
                        <a:pt x="315" y="990"/>
                      </a:lnTo>
                      <a:lnTo>
                        <a:pt x="315" y="1050"/>
                      </a:lnTo>
                      <a:lnTo>
                        <a:pt x="315" y="1109"/>
                      </a:lnTo>
                      <a:lnTo>
                        <a:pt x="315" y="1166"/>
                      </a:lnTo>
                      <a:lnTo>
                        <a:pt x="315" y="1221"/>
                      </a:lnTo>
                      <a:lnTo>
                        <a:pt x="315" y="1272"/>
                      </a:lnTo>
                      <a:lnTo>
                        <a:pt x="315" y="1320"/>
                      </a:lnTo>
                      <a:lnTo>
                        <a:pt x="315" y="1362"/>
                      </a:lnTo>
                      <a:lnTo>
                        <a:pt x="315" y="1399"/>
                      </a:lnTo>
                      <a:lnTo>
                        <a:pt x="315" y="1429"/>
                      </a:lnTo>
                      <a:lnTo>
                        <a:pt x="315" y="1451"/>
                      </a:lnTo>
                      <a:lnTo>
                        <a:pt x="315" y="1465"/>
                      </a:lnTo>
                      <a:lnTo>
                        <a:pt x="315" y="1470"/>
                      </a:lnTo>
                      <a:lnTo>
                        <a:pt x="311" y="1501"/>
                      </a:lnTo>
                      <a:lnTo>
                        <a:pt x="302" y="1531"/>
                      </a:lnTo>
                      <a:lnTo>
                        <a:pt x="287" y="1557"/>
                      </a:lnTo>
                      <a:lnTo>
                        <a:pt x="268" y="1581"/>
                      </a:lnTo>
                      <a:lnTo>
                        <a:pt x="245" y="1600"/>
                      </a:lnTo>
                      <a:lnTo>
                        <a:pt x="218" y="1615"/>
                      </a:lnTo>
                      <a:lnTo>
                        <a:pt x="188" y="1623"/>
                      </a:lnTo>
                      <a:lnTo>
                        <a:pt x="157" y="1627"/>
                      </a:lnTo>
                      <a:lnTo>
                        <a:pt x="126" y="1623"/>
                      </a:lnTo>
                      <a:lnTo>
                        <a:pt x="96" y="1615"/>
                      </a:lnTo>
                      <a:lnTo>
                        <a:pt x="70" y="1600"/>
                      </a:lnTo>
                      <a:lnTo>
                        <a:pt x="46" y="1581"/>
                      </a:lnTo>
                      <a:lnTo>
                        <a:pt x="27" y="1557"/>
                      </a:lnTo>
                      <a:lnTo>
                        <a:pt x="12" y="1531"/>
                      </a:lnTo>
                      <a:lnTo>
                        <a:pt x="3" y="1501"/>
                      </a:lnTo>
                      <a:lnTo>
                        <a:pt x="0" y="1470"/>
                      </a:lnTo>
                      <a:lnTo>
                        <a:pt x="0" y="1465"/>
                      </a:lnTo>
                      <a:lnTo>
                        <a:pt x="0" y="1451"/>
                      </a:lnTo>
                      <a:lnTo>
                        <a:pt x="0" y="1430"/>
                      </a:lnTo>
                      <a:lnTo>
                        <a:pt x="0" y="1401"/>
                      </a:lnTo>
                      <a:lnTo>
                        <a:pt x="0" y="1365"/>
                      </a:lnTo>
                      <a:lnTo>
                        <a:pt x="0" y="1324"/>
                      </a:lnTo>
                      <a:lnTo>
                        <a:pt x="0" y="805"/>
                      </a:lnTo>
                      <a:lnTo>
                        <a:pt x="0" y="744"/>
                      </a:lnTo>
                      <a:lnTo>
                        <a:pt x="0" y="715"/>
                      </a:lnTo>
                      <a:lnTo>
                        <a:pt x="0" y="532"/>
                      </a:lnTo>
                      <a:lnTo>
                        <a:pt x="0" y="489"/>
                      </a:lnTo>
                      <a:lnTo>
                        <a:pt x="0" y="472"/>
                      </a:lnTo>
                      <a:lnTo>
                        <a:pt x="0" y="438"/>
                      </a:lnTo>
                      <a:lnTo>
                        <a:pt x="0" y="423"/>
                      </a:lnTo>
                      <a:lnTo>
                        <a:pt x="0" y="401"/>
                      </a:lnTo>
                      <a:lnTo>
                        <a:pt x="0" y="386"/>
                      </a:lnTo>
                      <a:lnTo>
                        <a:pt x="0" y="380"/>
                      </a:lnTo>
                      <a:lnTo>
                        <a:pt x="3" y="327"/>
                      </a:lnTo>
                      <a:lnTo>
                        <a:pt x="13" y="277"/>
                      </a:lnTo>
                      <a:lnTo>
                        <a:pt x="28" y="230"/>
                      </a:lnTo>
                      <a:lnTo>
                        <a:pt x="51" y="186"/>
                      </a:lnTo>
                      <a:lnTo>
                        <a:pt x="77" y="145"/>
                      </a:lnTo>
                      <a:lnTo>
                        <a:pt x="108" y="108"/>
                      </a:lnTo>
                      <a:lnTo>
                        <a:pt x="145" y="77"/>
                      </a:lnTo>
                      <a:lnTo>
                        <a:pt x="183" y="50"/>
                      </a:lnTo>
                      <a:lnTo>
                        <a:pt x="227" y="29"/>
                      </a:lnTo>
                      <a:lnTo>
                        <a:pt x="272" y="12"/>
                      </a:lnTo>
                      <a:lnTo>
                        <a:pt x="321" y="2"/>
                      </a:lnTo>
                      <a:lnTo>
                        <a:pt x="372" y="0"/>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3781"/>
                    </a:solidFill>
                    <a:effectLst/>
                    <a:uLnTx/>
                    <a:uFillTx/>
                  </a:endParaRPr>
                </a:p>
              </p:txBody>
            </p:sp>
            <p:sp>
              <p:nvSpPr>
                <p:cNvPr id="46" name="Freeform 1566">
                  <a:extLst>
                    <a:ext uri="{FF2B5EF4-FFF2-40B4-BE49-F238E27FC236}">
                      <a16:creationId xmlns:a16="http://schemas.microsoft.com/office/drawing/2014/main" id="{5853B89C-DF0E-4790-AA11-DA3B493BD7B0}"/>
                    </a:ext>
                  </a:extLst>
                </p:cNvPr>
                <p:cNvSpPr>
                  <a:spLocks/>
                </p:cNvSpPr>
                <p:nvPr/>
              </p:nvSpPr>
              <p:spPr bwMode="auto">
                <a:xfrm>
                  <a:off x="7016911" y="1789179"/>
                  <a:ext cx="61205" cy="60699"/>
                </a:xfrm>
                <a:custGeom>
                  <a:avLst/>
                  <a:gdLst>
                    <a:gd name="T0" fmla="*/ 301 w 602"/>
                    <a:gd name="T1" fmla="*/ 0 h 602"/>
                    <a:gd name="T2" fmla="*/ 350 w 602"/>
                    <a:gd name="T3" fmla="*/ 3 h 602"/>
                    <a:gd name="T4" fmla="*/ 396 w 602"/>
                    <a:gd name="T5" fmla="*/ 15 h 602"/>
                    <a:gd name="T6" fmla="*/ 440 w 602"/>
                    <a:gd name="T7" fmla="*/ 33 h 602"/>
                    <a:gd name="T8" fmla="*/ 479 w 602"/>
                    <a:gd name="T9" fmla="*/ 57 h 602"/>
                    <a:gd name="T10" fmla="*/ 514 w 602"/>
                    <a:gd name="T11" fmla="*/ 87 h 602"/>
                    <a:gd name="T12" fmla="*/ 544 w 602"/>
                    <a:gd name="T13" fmla="*/ 122 h 602"/>
                    <a:gd name="T14" fmla="*/ 568 w 602"/>
                    <a:gd name="T15" fmla="*/ 162 h 602"/>
                    <a:gd name="T16" fmla="*/ 587 w 602"/>
                    <a:gd name="T17" fmla="*/ 206 h 602"/>
                    <a:gd name="T18" fmla="*/ 598 w 602"/>
                    <a:gd name="T19" fmla="*/ 252 h 602"/>
                    <a:gd name="T20" fmla="*/ 602 w 602"/>
                    <a:gd name="T21" fmla="*/ 301 h 602"/>
                    <a:gd name="T22" fmla="*/ 598 w 602"/>
                    <a:gd name="T23" fmla="*/ 349 h 602"/>
                    <a:gd name="T24" fmla="*/ 587 w 602"/>
                    <a:gd name="T25" fmla="*/ 396 h 602"/>
                    <a:gd name="T26" fmla="*/ 568 w 602"/>
                    <a:gd name="T27" fmla="*/ 439 h 602"/>
                    <a:gd name="T28" fmla="*/ 544 w 602"/>
                    <a:gd name="T29" fmla="*/ 478 h 602"/>
                    <a:gd name="T30" fmla="*/ 514 w 602"/>
                    <a:gd name="T31" fmla="*/ 513 h 602"/>
                    <a:gd name="T32" fmla="*/ 479 w 602"/>
                    <a:gd name="T33" fmla="*/ 544 h 602"/>
                    <a:gd name="T34" fmla="*/ 440 w 602"/>
                    <a:gd name="T35" fmla="*/ 568 h 602"/>
                    <a:gd name="T36" fmla="*/ 396 w 602"/>
                    <a:gd name="T37" fmla="*/ 587 h 602"/>
                    <a:gd name="T38" fmla="*/ 350 w 602"/>
                    <a:gd name="T39" fmla="*/ 598 h 602"/>
                    <a:gd name="T40" fmla="*/ 301 w 602"/>
                    <a:gd name="T41" fmla="*/ 602 h 602"/>
                    <a:gd name="T42" fmla="*/ 252 w 602"/>
                    <a:gd name="T43" fmla="*/ 598 h 602"/>
                    <a:gd name="T44" fmla="*/ 206 w 602"/>
                    <a:gd name="T45" fmla="*/ 587 h 602"/>
                    <a:gd name="T46" fmla="*/ 162 w 602"/>
                    <a:gd name="T47" fmla="*/ 568 h 602"/>
                    <a:gd name="T48" fmla="*/ 124 w 602"/>
                    <a:gd name="T49" fmla="*/ 544 h 602"/>
                    <a:gd name="T50" fmla="*/ 89 w 602"/>
                    <a:gd name="T51" fmla="*/ 513 h 602"/>
                    <a:gd name="T52" fmla="*/ 57 w 602"/>
                    <a:gd name="T53" fmla="*/ 478 h 602"/>
                    <a:gd name="T54" fmla="*/ 34 w 602"/>
                    <a:gd name="T55" fmla="*/ 439 h 602"/>
                    <a:gd name="T56" fmla="*/ 15 w 602"/>
                    <a:gd name="T57" fmla="*/ 396 h 602"/>
                    <a:gd name="T58" fmla="*/ 4 w 602"/>
                    <a:gd name="T59" fmla="*/ 349 h 602"/>
                    <a:gd name="T60" fmla="*/ 0 w 602"/>
                    <a:gd name="T61" fmla="*/ 301 h 602"/>
                    <a:gd name="T62" fmla="*/ 4 w 602"/>
                    <a:gd name="T63" fmla="*/ 252 h 602"/>
                    <a:gd name="T64" fmla="*/ 15 w 602"/>
                    <a:gd name="T65" fmla="*/ 206 h 602"/>
                    <a:gd name="T66" fmla="*/ 34 w 602"/>
                    <a:gd name="T67" fmla="*/ 162 h 602"/>
                    <a:gd name="T68" fmla="*/ 57 w 602"/>
                    <a:gd name="T69" fmla="*/ 122 h 602"/>
                    <a:gd name="T70" fmla="*/ 89 w 602"/>
                    <a:gd name="T71" fmla="*/ 87 h 602"/>
                    <a:gd name="T72" fmla="*/ 124 w 602"/>
                    <a:gd name="T73" fmla="*/ 57 h 602"/>
                    <a:gd name="T74" fmla="*/ 162 w 602"/>
                    <a:gd name="T75" fmla="*/ 33 h 602"/>
                    <a:gd name="T76" fmla="*/ 206 w 602"/>
                    <a:gd name="T77" fmla="*/ 15 h 602"/>
                    <a:gd name="T78" fmla="*/ 252 w 602"/>
                    <a:gd name="T79" fmla="*/ 3 h 602"/>
                    <a:gd name="T80" fmla="*/ 301 w 602"/>
                    <a:gd name="T8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602">
                      <a:moveTo>
                        <a:pt x="301" y="0"/>
                      </a:moveTo>
                      <a:lnTo>
                        <a:pt x="350" y="3"/>
                      </a:lnTo>
                      <a:lnTo>
                        <a:pt x="396" y="15"/>
                      </a:lnTo>
                      <a:lnTo>
                        <a:pt x="440" y="33"/>
                      </a:lnTo>
                      <a:lnTo>
                        <a:pt x="479" y="57"/>
                      </a:lnTo>
                      <a:lnTo>
                        <a:pt x="514" y="87"/>
                      </a:lnTo>
                      <a:lnTo>
                        <a:pt x="544" y="122"/>
                      </a:lnTo>
                      <a:lnTo>
                        <a:pt x="568" y="162"/>
                      </a:lnTo>
                      <a:lnTo>
                        <a:pt x="587" y="206"/>
                      </a:lnTo>
                      <a:lnTo>
                        <a:pt x="598" y="252"/>
                      </a:lnTo>
                      <a:lnTo>
                        <a:pt x="602" y="301"/>
                      </a:lnTo>
                      <a:lnTo>
                        <a:pt x="598" y="349"/>
                      </a:lnTo>
                      <a:lnTo>
                        <a:pt x="587" y="396"/>
                      </a:lnTo>
                      <a:lnTo>
                        <a:pt x="568" y="439"/>
                      </a:lnTo>
                      <a:lnTo>
                        <a:pt x="544" y="478"/>
                      </a:lnTo>
                      <a:lnTo>
                        <a:pt x="514" y="513"/>
                      </a:lnTo>
                      <a:lnTo>
                        <a:pt x="479" y="544"/>
                      </a:lnTo>
                      <a:lnTo>
                        <a:pt x="440" y="568"/>
                      </a:lnTo>
                      <a:lnTo>
                        <a:pt x="396" y="587"/>
                      </a:lnTo>
                      <a:lnTo>
                        <a:pt x="350" y="598"/>
                      </a:lnTo>
                      <a:lnTo>
                        <a:pt x="301" y="602"/>
                      </a:lnTo>
                      <a:lnTo>
                        <a:pt x="252" y="598"/>
                      </a:lnTo>
                      <a:lnTo>
                        <a:pt x="206" y="587"/>
                      </a:lnTo>
                      <a:lnTo>
                        <a:pt x="162" y="568"/>
                      </a:lnTo>
                      <a:lnTo>
                        <a:pt x="124" y="544"/>
                      </a:lnTo>
                      <a:lnTo>
                        <a:pt x="89" y="513"/>
                      </a:lnTo>
                      <a:lnTo>
                        <a:pt x="57" y="478"/>
                      </a:lnTo>
                      <a:lnTo>
                        <a:pt x="34" y="439"/>
                      </a:lnTo>
                      <a:lnTo>
                        <a:pt x="15" y="396"/>
                      </a:lnTo>
                      <a:lnTo>
                        <a:pt x="4" y="349"/>
                      </a:lnTo>
                      <a:lnTo>
                        <a:pt x="0" y="301"/>
                      </a:lnTo>
                      <a:lnTo>
                        <a:pt x="4" y="252"/>
                      </a:lnTo>
                      <a:lnTo>
                        <a:pt x="15" y="206"/>
                      </a:lnTo>
                      <a:lnTo>
                        <a:pt x="34" y="162"/>
                      </a:lnTo>
                      <a:lnTo>
                        <a:pt x="57" y="122"/>
                      </a:lnTo>
                      <a:lnTo>
                        <a:pt x="89" y="87"/>
                      </a:lnTo>
                      <a:lnTo>
                        <a:pt x="124" y="57"/>
                      </a:lnTo>
                      <a:lnTo>
                        <a:pt x="162" y="33"/>
                      </a:lnTo>
                      <a:lnTo>
                        <a:pt x="206" y="15"/>
                      </a:lnTo>
                      <a:lnTo>
                        <a:pt x="252"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3781"/>
                    </a:solidFill>
                    <a:effectLst/>
                    <a:uLnTx/>
                    <a:uFillTx/>
                  </a:endParaRPr>
                </a:p>
              </p:txBody>
            </p:sp>
          </p:grpSp>
        </p:grpSp>
      </p:grpSp>
      <p:grpSp>
        <p:nvGrpSpPr>
          <p:cNvPr id="53" name="Gruppieren 52">
            <a:extLst>
              <a:ext uri="{FF2B5EF4-FFF2-40B4-BE49-F238E27FC236}">
                <a16:creationId xmlns:a16="http://schemas.microsoft.com/office/drawing/2014/main" id="{09F9765D-E87B-4328-B033-4F30F2EE7B46}"/>
              </a:ext>
            </a:extLst>
          </p:cNvPr>
          <p:cNvGrpSpPr/>
          <p:nvPr/>
        </p:nvGrpSpPr>
        <p:grpSpPr>
          <a:xfrm>
            <a:off x="6024178" y="2335195"/>
            <a:ext cx="505721" cy="505721"/>
            <a:chOff x="5275542" y="2289149"/>
            <a:chExt cx="505721" cy="505721"/>
          </a:xfrm>
        </p:grpSpPr>
        <p:sp>
          <p:nvSpPr>
            <p:cNvPr id="52" name="Ellipse 51">
              <a:extLst>
                <a:ext uri="{FF2B5EF4-FFF2-40B4-BE49-F238E27FC236}">
                  <a16:creationId xmlns:a16="http://schemas.microsoft.com/office/drawing/2014/main" id="{959CDD2F-98F1-48CF-9FF4-9B547191E04B}"/>
                </a:ext>
              </a:extLst>
            </p:cNvPr>
            <p:cNvSpPr/>
            <p:nvPr/>
          </p:nvSpPr>
          <p:spPr>
            <a:xfrm>
              <a:off x="5275542" y="2289149"/>
              <a:ext cx="505721" cy="505721"/>
            </a:xfrm>
            <a:prstGeom prst="ellipse">
              <a:avLst/>
            </a:prstGeom>
            <a:solidFill>
              <a:schemeClr val="tx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500" b="1" i="0" u="none" strike="noStrike" kern="0" cap="none" spc="0" normalizeH="0" baseline="0" noProof="0" dirty="0">
                <a:ln>
                  <a:noFill/>
                </a:ln>
                <a:solidFill>
                  <a:schemeClr val="bg1"/>
                </a:solidFill>
                <a:effectLst/>
                <a:uLnTx/>
                <a:uFillTx/>
              </a:endParaRPr>
            </a:p>
          </p:txBody>
        </p:sp>
        <p:sp>
          <p:nvSpPr>
            <p:cNvPr id="49" name="Freeform 6">
              <a:extLst>
                <a:ext uri="{FF2B5EF4-FFF2-40B4-BE49-F238E27FC236}">
                  <a16:creationId xmlns:a16="http://schemas.microsoft.com/office/drawing/2014/main" id="{C8EC6933-36F0-425E-B9F7-A9405920500B}"/>
                </a:ext>
              </a:extLst>
            </p:cNvPr>
            <p:cNvSpPr>
              <a:spLocks noEditPoints="1"/>
            </p:cNvSpPr>
            <p:nvPr/>
          </p:nvSpPr>
          <p:spPr bwMode="auto">
            <a:xfrm>
              <a:off x="5482365" y="2371962"/>
              <a:ext cx="92075" cy="341313"/>
            </a:xfrm>
            <a:custGeom>
              <a:avLst/>
              <a:gdLst>
                <a:gd name="T0" fmla="*/ 503 w 937"/>
                <a:gd name="T1" fmla="*/ 3073 h 3434"/>
                <a:gd name="T2" fmla="*/ 480 w 937"/>
                <a:gd name="T3" fmla="*/ 2952 h 3434"/>
                <a:gd name="T4" fmla="*/ 323 w 937"/>
                <a:gd name="T5" fmla="*/ 2632 h 3434"/>
                <a:gd name="T6" fmla="*/ 300 w 937"/>
                <a:gd name="T7" fmla="*/ 2747 h 3434"/>
                <a:gd name="T8" fmla="*/ 370 w 937"/>
                <a:gd name="T9" fmla="*/ 2598 h 3434"/>
                <a:gd name="T10" fmla="*/ 520 w 937"/>
                <a:gd name="T11" fmla="*/ 2398 h 3434"/>
                <a:gd name="T12" fmla="*/ 513 w 937"/>
                <a:gd name="T13" fmla="*/ 2271 h 3434"/>
                <a:gd name="T14" fmla="*/ 317 w 937"/>
                <a:gd name="T15" fmla="*/ 1813 h 3434"/>
                <a:gd name="T16" fmla="*/ 273 w 937"/>
                <a:gd name="T17" fmla="*/ 1952 h 3434"/>
                <a:gd name="T18" fmla="*/ 345 w 937"/>
                <a:gd name="T19" fmla="*/ 2051 h 3434"/>
                <a:gd name="T20" fmla="*/ 507 w 937"/>
                <a:gd name="T21" fmla="*/ 1496 h 3434"/>
                <a:gd name="T22" fmla="*/ 559 w 937"/>
                <a:gd name="T23" fmla="*/ 1347 h 3434"/>
                <a:gd name="T24" fmla="*/ 468 w 937"/>
                <a:gd name="T25" fmla="*/ 1209 h 3434"/>
                <a:gd name="T26" fmla="*/ 206 w 937"/>
                <a:gd name="T27" fmla="*/ 652 h 3434"/>
                <a:gd name="T28" fmla="*/ 181 w 937"/>
                <a:gd name="T29" fmla="*/ 804 h 3434"/>
                <a:gd name="T30" fmla="*/ 274 w 937"/>
                <a:gd name="T31" fmla="*/ 918 h 3434"/>
                <a:gd name="T32" fmla="*/ 713 w 937"/>
                <a:gd name="T33" fmla="*/ 467 h 3434"/>
                <a:gd name="T34" fmla="*/ 756 w 937"/>
                <a:gd name="T35" fmla="*/ 516 h 3434"/>
                <a:gd name="T36" fmla="*/ 790 w 937"/>
                <a:gd name="T37" fmla="*/ 499 h 3434"/>
                <a:gd name="T38" fmla="*/ 725 w 937"/>
                <a:gd name="T39" fmla="*/ 465 h 3434"/>
                <a:gd name="T40" fmla="*/ 524 w 937"/>
                <a:gd name="T41" fmla="*/ 47 h 3434"/>
                <a:gd name="T42" fmla="*/ 559 w 937"/>
                <a:gd name="T43" fmla="*/ 219 h 3434"/>
                <a:gd name="T44" fmla="*/ 525 w 937"/>
                <a:gd name="T45" fmla="*/ 413 h 3434"/>
                <a:gd name="T46" fmla="*/ 703 w 937"/>
                <a:gd name="T47" fmla="*/ 416 h 3434"/>
                <a:gd name="T48" fmla="*/ 818 w 937"/>
                <a:gd name="T49" fmla="*/ 469 h 3434"/>
                <a:gd name="T50" fmla="*/ 923 w 937"/>
                <a:gd name="T51" fmla="*/ 552 h 3434"/>
                <a:gd name="T52" fmla="*/ 923 w 937"/>
                <a:gd name="T53" fmla="*/ 610 h 3434"/>
                <a:gd name="T54" fmla="*/ 851 w 937"/>
                <a:gd name="T55" fmla="*/ 654 h 3434"/>
                <a:gd name="T56" fmla="*/ 683 w 937"/>
                <a:gd name="T57" fmla="*/ 633 h 3434"/>
                <a:gd name="T58" fmla="*/ 553 w 937"/>
                <a:gd name="T59" fmla="*/ 570 h 3434"/>
                <a:gd name="T60" fmla="*/ 549 w 937"/>
                <a:gd name="T61" fmla="*/ 1027 h 3434"/>
                <a:gd name="T62" fmla="*/ 719 w 937"/>
                <a:gd name="T63" fmla="*/ 1195 h 3434"/>
                <a:gd name="T64" fmla="*/ 749 w 937"/>
                <a:gd name="T65" fmla="*/ 1418 h 3434"/>
                <a:gd name="T66" fmla="*/ 623 w 937"/>
                <a:gd name="T67" fmla="*/ 1629 h 3434"/>
                <a:gd name="T68" fmla="*/ 457 w 937"/>
                <a:gd name="T69" fmla="*/ 2101 h 3434"/>
                <a:gd name="T70" fmla="*/ 619 w 937"/>
                <a:gd name="T71" fmla="*/ 2219 h 3434"/>
                <a:gd name="T72" fmla="*/ 636 w 937"/>
                <a:gd name="T73" fmla="*/ 2396 h 3434"/>
                <a:gd name="T74" fmla="*/ 527 w 937"/>
                <a:gd name="T75" fmla="*/ 2523 h 3434"/>
                <a:gd name="T76" fmla="*/ 487 w 937"/>
                <a:gd name="T77" fmla="*/ 2890 h 3434"/>
                <a:gd name="T78" fmla="*/ 560 w 937"/>
                <a:gd name="T79" fmla="*/ 3015 h 3434"/>
                <a:gd name="T80" fmla="*/ 480 w 937"/>
                <a:gd name="T81" fmla="*/ 3160 h 3434"/>
                <a:gd name="T82" fmla="*/ 440 w 937"/>
                <a:gd name="T83" fmla="*/ 3245 h 3434"/>
                <a:gd name="T84" fmla="*/ 426 w 937"/>
                <a:gd name="T85" fmla="*/ 3385 h 3434"/>
                <a:gd name="T86" fmla="*/ 402 w 937"/>
                <a:gd name="T87" fmla="*/ 3420 h 3434"/>
                <a:gd name="T88" fmla="*/ 384 w 937"/>
                <a:gd name="T89" fmla="*/ 3288 h 3434"/>
                <a:gd name="T90" fmla="*/ 379 w 937"/>
                <a:gd name="T91" fmla="*/ 3207 h 3434"/>
                <a:gd name="T92" fmla="*/ 284 w 937"/>
                <a:gd name="T93" fmla="*/ 3228 h 3434"/>
                <a:gd name="T94" fmla="*/ 280 w 937"/>
                <a:gd name="T95" fmla="*/ 3213 h 3434"/>
                <a:gd name="T96" fmla="*/ 292 w 937"/>
                <a:gd name="T97" fmla="*/ 3206 h 3434"/>
                <a:gd name="T98" fmla="*/ 343 w 937"/>
                <a:gd name="T99" fmla="*/ 2875 h 3434"/>
                <a:gd name="T100" fmla="*/ 227 w 937"/>
                <a:gd name="T101" fmla="*/ 2748 h 3434"/>
                <a:gd name="T102" fmla="*/ 260 w 937"/>
                <a:gd name="T103" fmla="*/ 2582 h 3434"/>
                <a:gd name="T104" fmla="*/ 365 w 937"/>
                <a:gd name="T105" fmla="*/ 2199 h 3434"/>
                <a:gd name="T106" fmla="*/ 200 w 937"/>
                <a:gd name="T107" fmla="*/ 2102 h 3434"/>
                <a:gd name="T108" fmla="*/ 128 w 937"/>
                <a:gd name="T109" fmla="*/ 1904 h 3434"/>
                <a:gd name="T110" fmla="*/ 214 w 937"/>
                <a:gd name="T111" fmla="*/ 1698 h 3434"/>
                <a:gd name="T112" fmla="*/ 351 w 937"/>
                <a:gd name="T113" fmla="*/ 1152 h 3434"/>
                <a:gd name="T114" fmla="*/ 109 w 937"/>
                <a:gd name="T115" fmla="*/ 1028 h 3434"/>
                <a:gd name="T116" fmla="*/ 8 w 937"/>
                <a:gd name="T117" fmla="*/ 851 h 3434"/>
                <a:gd name="T118" fmla="*/ 27 w 937"/>
                <a:gd name="T119" fmla="*/ 639 h 3434"/>
                <a:gd name="T120" fmla="*/ 237 w 937"/>
                <a:gd name="T121" fmla="*/ 455 h 3434"/>
                <a:gd name="T122" fmla="*/ 275 w 937"/>
                <a:gd name="T123" fmla="*/ 245 h 3434"/>
                <a:gd name="T124" fmla="*/ 277 w 937"/>
                <a:gd name="T125" fmla="*/ 70 h 3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7" h="3434">
                  <a:moveTo>
                    <a:pt x="446" y="2926"/>
                  </a:moveTo>
                  <a:lnTo>
                    <a:pt x="443" y="3144"/>
                  </a:lnTo>
                  <a:lnTo>
                    <a:pt x="462" y="3130"/>
                  </a:lnTo>
                  <a:lnTo>
                    <a:pt x="479" y="3113"/>
                  </a:lnTo>
                  <a:lnTo>
                    <a:pt x="492" y="3094"/>
                  </a:lnTo>
                  <a:lnTo>
                    <a:pt x="503" y="3073"/>
                  </a:lnTo>
                  <a:lnTo>
                    <a:pt x="510" y="3049"/>
                  </a:lnTo>
                  <a:lnTo>
                    <a:pt x="512" y="3025"/>
                  </a:lnTo>
                  <a:lnTo>
                    <a:pt x="510" y="3005"/>
                  </a:lnTo>
                  <a:lnTo>
                    <a:pt x="504" y="2985"/>
                  </a:lnTo>
                  <a:lnTo>
                    <a:pt x="493" y="2968"/>
                  </a:lnTo>
                  <a:lnTo>
                    <a:pt x="480" y="2952"/>
                  </a:lnTo>
                  <a:lnTo>
                    <a:pt x="464" y="2939"/>
                  </a:lnTo>
                  <a:lnTo>
                    <a:pt x="446" y="2926"/>
                  </a:lnTo>
                  <a:close/>
                  <a:moveTo>
                    <a:pt x="370" y="2598"/>
                  </a:moveTo>
                  <a:lnTo>
                    <a:pt x="354" y="2608"/>
                  </a:lnTo>
                  <a:lnTo>
                    <a:pt x="338" y="2620"/>
                  </a:lnTo>
                  <a:lnTo>
                    <a:pt x="323" y="2632"/>
                  </a:lnTo>
                  <a:lnTo>
                    <a:pt x="311" y="2647"/>
                  </a:lnTo>
                  <a:lnTo>
                    <a:pt x="301" y="2664"/>
                  </a:lnTo>
                  <a:lnTo>
                    <a:pt x="295" y="2682"/>
                  </a:lnTo>
                  <a:lnTo>
                    <a:pt x="292" y="2706"/>
                  </a:lnTo>
                  <a:lnTo>
                    <a:pt x="294" y="2727"/>
                  </a:lnTo>
                  <a:lnTo>
                    <a:pt x="300" y="2747"/>
                  </a:lnTo>
                  <a:lnTo>
                    <a:pt x="311" y="2765"/>
                  </a:lnTo>
                  <a:lnTo>
                    <a:pt x="323" y="2781"/>
                  </a:lnTo>
                  <a:lnTo>
                    <a:pt x="339" y="2796"/>
                  </a:lnTo>
                  <a:lnTo>
                    <a:pt x="356" y="2810"/>
                  </a:lnTo>
                  <a:lnTo>
                    <a:pt x="373" y="2822"/>
                  </a:lnTo>
                  <a:lnTo>
                    <a:pt x="370" y="2598"/>
                  </a:lnTo>
                  <a:close/>
                  <a:moveTo>
                    <a:pt x="455" y="2231"/>
                  </a:moveTo>
                  <a:lnTo>
                    <a:pt x="453" y="2458"/>
                  </a:lnTo>
                  <a:lnTo>
                    <a:pt x="471" y="2446"/>
                  </a:lnTo>
                  <a:lnTo>
                    <a:pt x="489" y="2432"/>
                  </a:lnTo>
                  <a:lnTo>
                    <a:pt x="506" y="2417"/>
                  </a:lnTo>
                  <a:lnTo>
                    <a:pt x="520" y="2398"/>
                  </a:lnTo>
                  <a:lnTo>
                    <a:pt x="531" y="2377"/>
                  </a:lnTo>
                  <a:lnTo>
                    <a:pt x="537" y="2354"/>
                  </a:lnTo>
                  <a:lnTo>
                    <a:pt x="538" y="2332"/>
                  </a:lnTo>
                  <a:lnTo>
                    <a:pt x="535" y="2310"/>
                  </a:lnTo>
                  <a:lnTo>
                    <a:pt x="527" y="2289"/>
                  </a:lnTo>
                  <a:lnTo>
                    <a:pt x="513" y="2271"/>
                  </a:lnTo>
                  <a:lnTo>
                    <a:pt x="495" y="2254"/>
                  </a:lnTo>
                  <a:lnTo>
                    <a:pt x="476" y="2241"/>
                  </a:lnTo>
                  <a:lnTo>
                    <a:pt x="455" y="2231"/>
                  </a:lnTo>
                  <a:close/>
                  <a:moveTo>
                    <a:pt x="360" y="1778"/>
                  </a:moveTo>
                  <a:lnTo>
                    <a:pt x="337" y="1794"/>
                  </a:lnTo>
                  <a:lnTo>
                    <a:pt x="317" y="1813"/>
                  </a:lnTo>
                  <a:lnTo>
                    <a:pt x="299" y="1834"/>
                  </a:lnTo>
                  <a:lnTo>
                    <a:pt x="286" y="1857"/>
                  </a:lnTo>
                  <a:lnTo>
                    <a:pt x="275" y="1883"/>
                  </a:lnTo>
                  <a:lnTo>
                    <a:pt x="272" y="1905"/>
                  </a:lnTo>
                  <a:lnTo>
                    <a:pt x="271" y="1928"/>
                  </a:lnTo>
                  <a:lnTo>
                    <a:pt x="273" y="1952"/>
                  </a:lnTo>
                  <a:lnTo>
                    <a:pt x="278" y="1974"/>
                  </a:lnTo>
                  <a:lnTo>
                    <a:pt x="288" y="1994"/>
                  </a:lnTo>
                  <a:lnTo>
                    <a:pt x="298" y="2012"/>
                  </a:lnTo>
                  <a:lnTo>
                    <a:pt x="313" y="2027"/>
                  </a:lnTo>
                  <a:lnTo>
                    <a:pt x="329" y="2039"/>
                  </a:lnTo>
                  <a:lnTo>
                    <a:pt x="345" y="2051"/>
                  </a:lnTo>
                  <a:lnTo>
                    <a:pt x="364" y="2060"/>
                  </a:lnTo>
                  <a:lnTo>
                    <a:pt x="360" y="1778"/>
                  </a:lnTo>
                  <a:close/>
                  <a:moveTo>
                    <a:pt x="468" y="1209"/>
                  </a:moveTo>
                  <a:lnTo>
                    <a:pt x="464" y="1532"/>
                  </a:lnTo>
                  <a:lnTo>
                    <a:pt x="487" y="1514"/>
                  </a:lnTo>
                  <a:lnTo>
                    <a:pt x="507" y="1496"/>
                  </a:lnTo>
                  <a:lnTo>
                    <a:pt x="525" y="1475"/>
                  </a:lnTo>
                  <a:lnTo>
                    <a:pt x="540" y="1452"/>
                  </a:lnTo>
                  <a:lnTo>
                    <a:pt x="551" y="1427"/>
                  </a:lnTo>
                  <a:lnTo>
                    <a:pt x="557" y="1401"/>
                  </a:lnTo>
                  <a:lnTo>
                    <a:pt x="560" y="1374"/>
                  </a:lnTo>
                  <a:lnTo>
                    <a:pt x="559" y="1347"/>
                  </a:lnTo>
                  <a:lnTo>
                    <a:pt x="554" y="1320"/>
                  </a:lnTo>
                  <a:lnTo>
                    <a:pt x="544" y="1294"/>
                  </a:lnTo>
                  <a:lnTo>
                    <a:pt x="532" y="1270"/>
                  </a:lnTo>
                  <a:lnTo>
                    <a:pt x="516" y="1249"/>
                  </a:lnTo>
                  <a:lnTo>
                    <a:pt x="493" y="1228"/>
                  </a:lnTo>
                  <a:lnTo>
                    <a:pt x="468" y="1209"/>
                  </a:lnTo>
                  <a:close/>
                  <a:moveTo>
                    <a:pt x="344" y="568"/>
                  </a:moveTo>
                  <a:lnTo>
                    <a:pt x="309" y="581"/>
                  </a:lnTo>
                  <a:lnTo>
                    <a:pt x="276" y="595"/>
                  </a:lnTo>
                  <a:lnTo>
                    <a:pt x="249" y="613"/>
                  </a:lnTo>
                  <a:lnTo>
                    <a:pt x="225" y="632"/>
                  </a:lnTo>
                  <a:lnTo>
                    <a:pt x="206" y="652"/>
                  </a:lnTo>
                  <a:lnTo>
                    <a:pt x="194" y="672"/>
                  </a:lnTo>
                  <a:lnTo>
                    <a:pt x="186" y="696"/>
                  </a:lnTo>
                  <a:lnTo>
                    <a:pt x="179" y="721"/>
                  </a:lnTo>
                  <a:lnTo>
                    <a:pt x="176" y="749"/>
                  </a:lnTo>
                  <a:lnTo>
                    <a:pt x="177" y="777"/>
                  </a:lnTo>
                  <a:lnTo>
                    <a:pt x="181" y="804"/>
                  </a:lnTo>
                  <a:lnTo>
                    <a:pt x="189" y="830"/>
                  </a:lnTo>
                  <a:lnTo>
                    <a:pt x="200" y="854"/>
                  </a:lnTo>
                  <a:lnTo>
                    <a:pt x="215" y="874"/>
                  </a:lnTo>
                  <a:lnTo>
                    <a:pt x="235" y="892"/>
                  </a:lnTo>
                  <a:lnTo>
                    <a:pt x="253" y="906"/>
                  </a:lnTo>
                  <a:lnTo>
                    <a:pt x="274" y="918"/>
                  </a:lnTo>
                  <a:lnTo>
                    <a:pt x="297" y="927"/>
                  </a:lnTo>
                  <a:lnTo>
                    <a:pt x="321" y="936"/>
                  </a:lnTo>
                  <a:lnTo>
                    <a:pt x="348" y="946"/>
                  </a:lnTo>
                  <a:lnTo>
                    <a:pt x="344" y="568"/>
                  </a:lnTo>
                  <a:close/>
                  <a:moveTo>
                    <a:pt x="718" y="464"/>
                  </a:moveTo>
                  <a:lnTo>
                    <a:pt x="713" y="467"/>
                  </a:lnTo>
                  <a:lnTo>
                    <a:pt x="713" y="475"/>
                  </a:lnTo>
                  <a:lnTo>
                    <a:pt x="716" y="483"/>
                  </a:lnTo>
                  <a:lnTo>
                    <a:pt x="722" y="493"/>
                  </a:lnTo>
                  <a:lnTo>
                    <a:pt x="730" y="504"/>
                  </a:lnTo>
                  <a:lnTo>
                    <a:pt x="743" y="511"/>
                  </a:lnTo>
                  <a:lnTo>
                    <a:pt x="756" y="516"/>
                  </a:lnTo>
                  <a:lnTo>
                    <a:pt x="769" y="518"/>
                  </a:lnTo>
                  <a:lnTo>
                    <a:pt x="780" y="517"/>
                  </a:lnTo>
                  <a:lnTo>
                    <a:pt x="790" y="514"/>
                  </a:lnTo>
                  <a:lnTo>
                    <a:pt x="795" y="509"/>
                  </a:lnTo>
                  <a:lnTo>
                    <a:pt x="795" y="504"/>
                  </a:lnTo>
                  <a:lnTo>
                    <a:pt x="790" y="499"/>
                  </a:lnTo>
                  <a:lnTo>
                    <a:pt x="782" y="493"/>
                  </a:lnTo>
                  <a:lnTo>
                    <a:pt x="771" y="487"/>
                  </a:lnTo>
                  <a:lnTo>
                    <a:pt x="758" y="481"/>
                  </a:lnTo>
                  <a:lnTo>
                    <a:pt x="746" y="475"/>
                  </a:lnTo>
                  <a:lnTo>
                    <a:pt x="734" y="468"/>
                  </a:lnTo>
                  <a:lnTo>
                    <a:pt x="725" y="465"/>
                  </a:lnTo>
                  <a:lnTo>
                    <a:pt x="718" y="464"/>
                  </a:lnTo>
                  <a:close/>
                  <a:moveTo>
                    <a:pt x="411" y="0"/>
                  </a:moveTo>
                  <a:lnTo>
                    <a:pt x="443" y="3"/>
                  </a:lnTo>
                  <a:lnTo>
                    <a:pt x="472" y="13"/>
                  </a:lnTo>
                  <a:lnTo>
                    <a:pt x="500" y="27"/>
                  </a:lnTo>
                  <a:lnTo>
                    <a:pt x="524" y="47"/>
                  </a:lnTo>
                  <a:lnTo>
                    <a:pt x="543" y="70"/>
                  </a:lnTo>
                  <a:lnTo>
                    <a:pt x="558" y="97"/>
                  </a:lnTo>
                  <a:lnTo>
                    <a:pt x="567" y="127"/>
                  </a:lnTo>
                  <a:lnTo>
                    <a:pt x="571" y="160"/>
                  </a:lnTo>
                  <a:lnTo>
                    <a:pt x="567" y="191"/>
                  </a:lnTo>
                  <a:lnTo>
                    <a:pt x="559" y="219"/>
                  </a:lnTo>
                  <a:lnTo>
                    <a:pt x="545" y="245"/>
                  </a:lnTo>
                  <a:lnTo>
                    <a:pt x="528" y="268"/>
                  </a:lnTo>
                  <a:lnTo>
                    <a:pt x="506" y="288"/>
                  </a:lnTo>
                  <a:lnTo>
                    <a:pt x="481" y="304"/>
                  </a:lnTo>
                  <a:lnTo>
                    <a:pt x="480" y="411"/>
                  </a:lnTo>
                  <a:lnTo>
                    <a:pt x="525" y="413"/>
                  </a:lnTo>
                  <a:lnTo>
                    <a:pt x="569" y="418"/>
                  </a:lnTo>
                  <a:lnTo>
                    <a:pt x="616" y="427"/>
                  </a:lnTo>
                  <a:lnTo>
                    <a:pt x="640" y="421"/>
                  </a:lnTo>
                  <a:lnTo>
                    <a:pt x="663" y="417"/>
                  </a:lnTo>
                  <a:lnTo>
                    <a:pt x="685" y="415"/>
                  </a:lnTo>
                  <a:lnTo>
                    <a:pt x="703" y="416"/>
                  </a:lnTo>
                  <a:lnTo>
                    <a:pt x="718" y="418"/>
                  </a:lnTo>
                  <a:lnTo>
                    <a:pt x="735" y="425"/>
                  </a:lnTo>
                  <a:lnTo>
                    <a:pt x="754" y="433"/>
                  </a:lnTo>
                  <a:lnTo>
                    <a:pt x="775" y="444"/>
                  </a:lnTo>
                  <a:lnTo>
                    <a:pt x="796" y="456"/>
                  </a:lnTo>
                  <a:lnTo>
                    <a:pt x="818" y="469"/>
                  </a:lnTo>
                  <a:lnTo>
                    <a:pt x="839" y="483"/>
                  </a:lnTo>
                  <a:lnTo>
                    <a:pt x="859" y="497"/>
                  </a:lnTo>
                  <a:lnTo>
                    <a:pt x="878" y="512"/>
                  </a:lnTo>
                  <a:lnTo>
                    <a:pt x="896" y="526"/>
                  </a:lnTo>
                  <a:lnTo>
                    <a:pt x="911" y="539"/>
                  </a:lnTo>
                  <a:lnTo>
                    <a:pt x="923" y="552"/>
                  </a:lnTo>
                  <a:lnTo>
                    <a:pt x="931" y="562"/>
                  </a:lnTo>
                  <a:lnTo>
                    <a:pt x="937" y="572"/>
                  </a:lnTo>
                  <a:lnTo>
                    <a:pt x="937" y="578"/>
                  </a:lnTo>
                  <a:lnTo>
                    <a:pt x="935" y="586"/>
                  </a:lnTo>
                  <a:lnTo>
                    <a:pt x="929" y="598"/>
                  </a:lnTo>
                  <a:lnTo>
                    <a:pt x="923" y="610"/>
                  </a:lnTo>
                  <a:lnTo>
                    <a:pt x="916" y="623"/>
                  </a:lnTo>
                  <a:lnTo>
                    <a:pt x="907" y="634"/>
                  </a:lnTo>
                  <a:lnTo>
                    <a:pt x="899" y="643"/>
                  </a:lnTo>
                  <a:lnTo>
                    <a:pt x="891" y="649"/>
                  </a:lnTo>
                  <a:lnTo>
                    <a:pt x="872" y="653"/>
                  </a:lnTo>
                  <a:lnTo>
                    <a:pt x="851" y="654"/>
                  </a:lnTo>
                  <a:lnTo>
                    <a:pt x="826" y="654"/>
                  </a:lnTo>
                  <a:lnTo>
                    <a:pt x="799" y="653"/>
                  </a:lnTo>
                  <a:lnTo>
                    <a:pt x="770" y="649"/>
                  </a:lnTo>
                  <a:lnTo>
                    <a:pt x="741" y="644"/>
                  </a:lnTo>
                  <a:lnTo>
                    <a:pt x="711" y="639"/>
                  </a:lnTo>
                  <a:lnTo>
                    <a:pt x="683" y="633"/>
                  </a:lnTo>
                  <a:lnTo>
                    <a:pt x="656" y="626"/>
                  </a:lnTo>
                  <a:lnTo>
                    <a:pt x="632" y="618"/>
                  </a:lnTo>
                  <a:lnTo>
                    <a:pt x="605" y="609"/>
                  </a:lnTo>
                  <a:lnTo>
                    <a:pt x="583" y="598"/>
                  </a:lnTo>
                  <a:lnTo>
                    <a:pt x="565" y="584"/>
                  </a:lnTo>
                  <a:lnTo>
                    <a:pt x="553" y="570"/>
                  </a:lnTo>
                  <a:lnTo>
                    <a:pt x="542" y="556"/>
                  </a:lnTo>
                  <a:lnTo>
                    <a:pt x="510" y="552"/>
                  </a:lnTo>
                  <a:lnTo>
                    <a:pt x="478" y="550"/>
                  </a:lnTo>
                  <a:lnTo>
                    <a:pt x="471" y="991"/>
                  </a:lnTo>
                  <a:lnTo>
                    <a:pt x="510" y="1007"/>
                  </a:lnTo>
                  <a:lnTo>
                    <a:pt x="549" y="1027"/>
                  </a:lnTo>
                  <a:lnTo>
                    <a:pt x="584" y="1048"/>
                  </a:lnTo>
                  <a:lnTo>
                    <a:pt x="619" y="1073"/>
                  </a:lnTo>
                  <a:lnTo>
                    <a:pt x="651" y="1101"/>
                  </a:lnTo>
                  <a:lnTo>
                    <a:pt x="679" y="1132"/>
                  </a:lnTo>
                  <a:lnTo>
                    <a:pt x="701" y="1163"/>
                  </a:lnTo>
                  <a:lnTo>
                    <a:pt x="719" y="1195"/>
                  </a:lnTo>
                  <a:lnTo>
                    <a:pt x="732" y="1229"/>
                  </a:lnTo>
                  <a:lnTo>
                    <a:pt x="744" y="1265"/>
                  </a:lnTo>
                  <a:lnTo>
                    <a:pt x="750" y="1301"/>
                  </a:lnTo>
                  <a:lnTo>
                    <a:pt x="753" y="1339"/>
                  </a:lnTo>
                  <a:lnTo>
                    <a:pt x="753" y="1376"/>
                  </a:lnTo>
                  <a:lnTo>
                    <a:pt x="749" y="1418"/>
                  </a:lnTo>
                  <a:lnTo>
                    <a:pt x="738" y="1460"/>
                  </a:lnTo>
                  <a:lnTo>
                    <a:pt x="724" y="1499"/>
                  </a:lnTo>
                  <a:lnTo>
                    <a:pt x="704" y="1537"/>
                  </a:lnTo>
                  <a:lnTo>
                    <a:pt x="680" y="1572"/>
                  </a:lnTo>
                  <a:lnTo>
                    <a:pt x="651" y="1604"/>
                  </a:lnTo>
                  <a:lnTo>
                    <a:pt x="623" y="1629"/>
                  </a:lnTo>
                  <a:lnTo>
                    <a:pt x="593" y="1650"/>
                  </a:lnTo>
                  <a:lnTo>
                    <a:pt x="561" y="1670"/>
                  </a:lnTo>
                  <a:lnTo>
                    <a:pt x="529" y="1688"/>
                  </a:lnTo>
                  <a:lnTo>
                    <a:pt x="495" y="1705"/>
                  </a:lnTo>
                  <a:lnTo>
                    <a:pt x="462" y="1721"/>
                  </a:lnTo>
                  <a:lnTo>
                    <a:pt x="457" y="2101"/>
                  </a:lnTo>
                  <a:lnTo>
                    <a:pt x="489" y="2115"/>
                  </a:lnTo>
                  <a:lnTo>
                    <a:pt x="519" y="2131"/>
                  </a:lnTo>
                  <a:lnTo>
                    <a:pt x="549" y="2149"/>
                  </a:lnTo>
                  <a:lnTo>
                    <a:pt x="576" y="2170"/>
                  </a:lnTo>
                  <a:lnTo>
                    <a:pt x="600" y="2194"/>
                  </a:lnTo>
                  <a:lnTo>
                    <a:pt x="619" y="2219"/>
                  </a:lnTo>
                  <a:lnTo>
                    <a:pt x="631" y="2246"/>
                  </a:lnTo>
                  <a:lnTo>
                    <a:pt x="640" y="2275"/>
                  </a:lnTo>
                  <a:lnTo>
                    <a:pt x="646" y="2305"/>
                  </a:lnTo>
                  <a:lnTo>
                    <a:pt x="647" y="2335"/>
                  </a:lnTo>
                  <a:lnTo>
                    <a:pt x="644" y="2366"/>
                  </a:lnTo>
                  <a:lnTo>
                    <a:pt x="636" y="2396"/>
                  </a:lnTo>
                  <a:lnTo>
                    <a:pt x="625" y="2424"/>
                  </a:lnTo>
                  <a:lnTo>
                    <a:pt x="610" y="2449"/>
                  </a:lnTo>
                  <a:lnTo>
                    <a:pt x="592" y="2471"/>
                  </a:lnTo>
                  <a:lnTo>
                    <a:pt x="573" y="2491"/>
                  </a:lnTo>
                  <a:lnTo>
                    <a:pt x="551" y="2507"/>
                  </a:lnTo>
                  <a:lnTo>
                    <a:pt x="527" y="2523"/>
                  </a:lnTo>
                  <a:lnTo>
                    <a:pt x="502" y="2536"/>
                  </a:lnTo>
                  <a:lnTo>
                    <a:pt x="477" y="2549"/>
                  </a:lnTo>
                  <a:lnTo>
                    <a:pt x="451" y="2560"/>
                  </a:lnTo>
                  <a:lnTo>
                    <a:pt x="446" y="2864"/>
                  </a:lnTo>
                  <a:lnTo>
                    <a:pt x="467" y="2876"/>
                  </a:lnTo>
                  <a:lnTo>
                    <a:pt x="487" y="2890"/>
                  </a:lnTo>
                  <a:lnTo>
                    <a:pt x="506" y="2904"/>
                  </a:lnTo>
                  <a:lnTo>
                    <a:pt x="523" y="2922"/>
                  </a:lnTo>
                  <a:lnTo>
                    <a:pt x="537" y="2941"/>
                  </a:lnTo>
                  <a:lnTo>
                    <a:pt x="549" y="2962"/>
                  </a:lnTo>
                  <a:lnTo>
                    <a:pt x="556" y="2985"/>
                  </a:lnTo>
                  <a:lnTo>
                    <a:pt x="560" y="3015"/>
                  </a:lnTo>
                  <a:lnTo>
                    <a:pt x="558" y="3043"/>
                  </a:lnTo>
                  <a:lnTo>
                    <a:pt x="550" y="3070"/>
                  </a:lnTo>
                  <a:lnTo>
                    <a:pt x="537" y="3096"/>
                  </a:lnTo>
                  <a:lnTo>
                    <a:pt x="522" y="3119"/>
                  </a:lnTo>
                  <a:lnTo>
                    <a:pt x="502" y="3141"/>
                  </a:lnTo>
                  <a:lnTo>
                    <a:pt x="480" y="3160"/>
                  </a:lnTo>
                  <a:lnTo>
                    <a:pt x="455" y="3175"/>
                  </a:lnTo>
                  <a:lnTo>
                    <a:pt x="442" y="3182"/>
                  </a:lnTo>
                  <a:lnTo>
                    <a:pt x="442" y="3216"/>
                  </a:lnTo>
                  <a:lnTo>
                    <a:pt x="442" y="3219"/>
                  </a:lnTo>
                  <a:lnTo>
                    <a:pt x="441" y="3230"/>
                  </a:lnTo>
                  <a:lnTo>
                    <a:pt x="440" y="3245"/>
                  </a:lnTo>
                  <a:lnTo>
                    <a:pt x="439" y="3265"/>
                  </a:lnTo>
                  <a:lnTo>
                    <a:pt x="437" y="3288"/>
                  </a:lnTo>
                  <a:lnTo>
                    <a:pt x="435" y="3312"/>
                  </a:lnTo>
                  <a:lnTo>
                    <a:pt x="432" y="3337"/>
                  </a:lnTo>
                  <a:lnTo>
                    <a:pt x="429" y="3362"/>
                  </a:lnTo>
                  <a:lnTo>
                    <a:pt x="426" y="3385"/>
                  </a:lnTo>
                  <a:lnTo>
                    <a:pt x="422" y="3405"/>
                  </a:lnTo>
                  <a:lnTo>
                    <a:pt x="418" y="3420"/>
                  </a:lnTo>
                  <a:lnTo>
                    <a:pt x="414" y="3430"/>
                  </a:lnTo>
                  <a:lnTo>
                    <a:pt x="410" y="3434"/>
                  </a:lnTo>
                  <a:lnTo>
                    <a:pt x="405" y="3430"/>
                  </a:lnTo>
                  <a:lnTo>
                    <a:pt x="402" y="3420"/>
                  </a:lnTo>
                  <a:lnTo>
                    <a:pt x="397" y="3405"/>
                  </a:lnTo>
                  <a:lnTo>
                    <a:pt x="394" y="3385"/>
                  </a:lnTo>
                  <a:lnTo>
                    <a:pt x="391" y="3362"/>
                  </a:lnTo>
                  <a:lnTo>
                    <a:pt x="388" y="3337"/>
                  </a:lnTo>
                  <a:lnTo>
                    <a:pt x="386" y="3312"/>
                  </a:lnTo>
                  <a:lnTo>
                    <a:pt x="384" y="3288"/>
                  </a:lnTo>
                  <a:lnTo>
                    <a:pt x="382" y="3265"/>
                  </a:lnTo>
                  <a:lnTo>
                    <a:pt x="381" y="3245"/>
                  </a:lnTo>
                  <a:lnTo>
                    <a:pt x="380" y="3230"/>
                  </a:lnTo>
                  <a:lnTo>
                    <a:pt x="380" y="3219"/>
                  </a:lnTo>
                  <a:lnTo>
                    <a:pt x="379" y="3216"/>
                  </a:lnTo>
                  <a:lnTo>
                    <a:pt x="379" y="3207"/>
                  </a:lnTo>
                  <a:lnTo>
                    <a:pt x="349" y="3215"/>
                  </a:lnTo>
                  <a:lnTo>
                    <a:pt x="320" y="3221"/>
                  </a:lnTo>
                  <a:lnTo>
                    <a:pt x="290" y="3228"/>
                  </a:lnTo>
                  <a:lnTo>
                    <a:pt x="287" y="3229"/>
                  </a:lnTo>
                  <a:lnTo>
                    <a:pt x="285" y="3228"/>
                  </a:lnTo>
                  <a:lnTo>
                    <a:pt x="284" y="3228"/>
                  </a:lnTo>
                  <a:lnTo>
                    <a:pt x="282" y="3226"/>
                  </a:lnTo>
                  <a:lnTo>
                    <a:pt x="282" y="3223"/>
                  </a:lnTo>
                  <a:lnTo>
                    <a:pt x="281" y="3221"/>
                  </a:lnTo>
                  <a:lnTo>
                    <a:pt x="280" y="3219"/>
                  </a:lnTo>
                  <a:lnTo>
                    <a:pt x="280" y="3215"/>
                  </a:lnTo>
                  <a:lnTo>
                    <a:pt x="280" y="3213"/>
                  </a:lnTo>
                  <a:lnTo>
                    <a:pt x="280" y="3211"/>
                  </a:lnTo>
                  <a:lnTo>
                    <a:pt x="282" y="3210"/>
                  </a:lnTo>
                  <a:lnTo>
                    <a:pt x="283" y="3209"/>
                  </a:lnTo>
                  <a:lnTo>
                    <a:pt x="286" y="3208"/>
                  </a:lnTo>
                  <a:lnTo>
                    <a:pt x="288" y="3207"/>
                  </a:lnTo>
                  <a:lnTo>
                    <a:pt x="292" y="3206"/>
                  </a:lnTo>
                  <a:lnTo>
                    <a:pt x="329" y="3196"/>
                  </a:lnTo>
                  <a:lnTo>
                    <a:pt x="353" y="3188"/>
                  </a:lnTo>
                  <a:lnTo>
                    <a:pt x="379" y="3179"/>
                  </a:lnTo>
                  <a:lnTo>
                    <a:pt x="374" y="2891"/>
                  </a:lnTo>
                  <a:lnTo>
                    <a:pt x="370" y="2889"/>
                  </a:lnTo>
                  <a:lnTo>
                    <a:pt x="343" y="2875"/>
                  </a:lnTo>
                  <a:lnTo>
                    <a:pt x="317" y="2861"/>
                  </a:lnTo>
                  <a:lnTo>
                    <a:pt x="293" y="2843"/>
                  </a:lnTo>
                  <a:lnTo>
                    <a:pt x="271" y="2823"/>
                  </a:lnTo>
                  <a:lnTo>
                    <a:pt x="253" y="2801"/>
                  </a:lnTo>
                  <a:lnTo>
                    <a:pt x="238" y="2776"/>
                  </a:lnTo>
                  <a:lnTo>
                    <a:pt x="227" y="2748"/>
                  </a:lnTo>
                  <a:lnTo>
                    <a:pt x="220" y="2718"/>
                  </a:lnTo>
                  <a:lnTo>
                    <a:pt x="219" y="2688"/>
                  </a:lnTo>
                  <a:lnTo>
                    <a:pt x="222" y="2658"/>
                  </a:lnTo>
                  <a:lnTo>
                    <a:pt x="230" y="2631"/>
                  </a:lnTo>
                  <a:lnTo>
                    <a:pt x="244" y="2606"/>
                  </a:lnTo>
                  <a:lnTo>
                    <a:pt x="260" y="2582"/>
                  </a:lnTo>
                  <a:lnTo>
                    <a:pt x="280" y="2561"/>
                  </a:lnTo>
                  <a:lnTo>
                    <a:pt x="301" y="2543"/>
                  </a:lnTo>
                  <a:lnTo>
                    <a:pt x="326" y="2525"/>
                  </a:lnTo>
                  <a:lnTo>
                    <a:pt x="347" y="2512"/>
                  </a:lnTo>
                  <a:lnTo>
                    <a:pt x="369" y="2501"/>
                  </a:lnTo>
                  <a:lnTo>
                    <a:pt x="365" y="2199"/>
                  </a:lnTo>
                  <a:lnTo>
                    <a:pt x="341" y="2190"/>
                  </a:lnTo>
                  <a:lnTo>
                    <a:pt x="316" y="2181"/>
                  </a:lnTo>
                  <a:lnTo>
                    <a:pt x="285" y="2164"/>
                  </a:lnTo>
                  <a:lnTo>
                    <a:pt x="253" y="2147"/>
                  </a:lnTo>
                  <a:lnTo>
                    <a:pt x="225" y="2126"/>
                  </a:lnTo>
                  <a:lnTo>
                    <a:pt x="200" y="2102"/>
                  </a:lnTo>
                  <a:lnTo>
                    <a:pt x="177" y="2075"/>
                  </a:lnTo>
                  <a:lnTo>
                    <a:pt x="159" y="2044"/>
                  </a:lnTo>
                  <a:lnTo>
                    <a:pt x="145" y="2012"/>
                  </a:lnTo>
                  <a:lnTo>
                    <a:pt x="135" y="1977"/>
                  </a:lnTo>
                  <a:lnTo>
                    <a:pt x="129" y="1940"/>
                  </a:lnTo>
                  <a:lnTo>
                    <a:pt x="128" y="1904"/>
                  </a:lnTo>
                  <a:lnTo>
                    <a:pt x="131" y="1867"/>
                  </a:lnTo>
                  <a:lnTo>
                    <a:pt x="139" y="1832"/>
                  </a:lnTo>
                  <a:lnTo>
                    <a:pt x="150" y="1796"/>
                  </a:lnTo>
                  <a:lnTo>
                    <a:pt x="166" y="1764"/>
                  </a:lnTo>
                  <a:lnTo>
                    <a:pt x="188" y="1730"/>
                  </a:lnTo>
                  <a:lnTo>
                    <a:pt x="214" y="1698"/>
                  </a:lnTo>
                  <a:lnTo>
                    <a:pt x="243" y="1671"/>
                  </a:lnTo>
                  <a:lnTo>
                    <a:pt x="275" y="1645"/>
                  </a:lnTo>
                  <a:lnTo>
                    <a:pt x="309" y="1622"/>
                  </a:lnTo>
                  <a:lnTo>
                    <a:pt x="344" y="1601"/>
                  </a:lnTo>
                  <a:lnTo>
                    <a:pt x="358" y="1594"/>
                  </a:lnTo>
                  <a:lnTo>
                    <a:pt x="351" y="1152"/>
                  </a:lnTo>
                  <a:lnTo>
                    <a:pt x="269" y="1118"/>
                  </a:lnTo>
                  <a:lnTo>
                    <a:pt x="236" y="1103"/>
                  </a:lnTo>
                  <a:lnTo>
                    <a:pt x="202" y="1086"/>
                  </a:lnTo>
                  <a:lnTo>
                    <a:pt x="170" y="1069"/>
                  </a:lnTo>
                  <a:lnTo>
                    <a:pt x="139" y="1050"/>
                  </a:lnTo>
                  <a:lnTo>
                    <a:pt x="109" y="1028"/>
                  </a:lnTo>
                  <a:lnTo>
                    <a:pt x="82" y="1003"/>
                  </a:lnTo>
                  <a:lnTo>
                    <a:pt x="58" y="975"/>
                  </a:lnTo>
                  <a:lnTo>
                    <a:pt x="42" y="950"/>
                  </a:lnTo>
                  <a:lnTo>
                    <a:pt x="27" y="920"/>
                  </a:lnTo>
                  <a:lnTo>
                    <a:pt x="17" y="886"/>
                  </a:lnTo>
                  <a:lnTo>
                    <a:pt x="8" y="851"/>
                  </a:lnTo>
                  <a:lnTo>
                    <a:pt x="3" y="814"/>
                  </a:lnTo>
                  <a:lnTo>
                    <a:pt x="0" y="778"/>
                  </a:lnTo>
                  <a:lnTo>
                    <a:pt x="1" y="742"/>
                  </a:lnTo>
                  <a:lnTo>
                    <a:pt x="5" y="710"/>
                  </a:lnTo>
                  <a:lnTo>
                    <a:pt x="11" y="680"/>
                  </a:lnTo>
                  <a:lnTo>
                    <a:pt x="27" y="639"/>
                  </a:lnTo>
                  <a:lnTo>
                    <a:pt x="49" y="602"/>
                  </a:lnTo>
                  <a:lnTo>
                    <a:pt x="76" y="566"/>
                  </a:lnTo>
                  <a:lnTo>
                    <a:pt x="108" y="533"/>
                  </a:lnTo>
                  <a:lnTo>
                    <a:pt x="147" y="504"/>
                  </a:lnTo>
                  <a:lnTo>
                    <a:pt x="190" y="477"/>
                  </a:lnTo>
                  <a:lnTo>
                    <a:pt x="237" y="455"/>
                  </a:lnTo>
                  <a:lnTo>
                    <a:pt x="287" y="436"/>
                  </a:lnTo>
                  <a:lnTo>
                    <a:pt x="342" y="422"/>
                  </a:lnTo>
                  <a:lnTo>
                    <a:pt x="340" y="304"/>
                  </a:lnTo>
                  <a:lnTo>
                    <a:pt x="315" y="288"/>
                  </a:lnTo>
                  <a:lnTo>
                    <a:pt x="293" y="268"/>
                  </a:lnTo>
                  <a:lnTo>
                    <a:pt x="275" y="245"/>
                  </a:lnTo>
                  <a:lnTo>
                    <a:pt x="262" y="219"/>
                  </a:lnTo>
                  <a:lnTo>
                    <a:pt x="253" y="191"/>
                  </a:lnTo>
                  <a:lnTo>
                    <a:pt x="250" y="160"/>
                  </a:lnTo>
                  <a:lnTo>
                    <a:pt x="253" y="127"/>
                  </a:lnTo>
                  <a:lnTo>
                    <a:pt x="263" y="97"/>
                  </a:lnTo>
                  <a:lnTo>
                    <a:pt x="277" y="70"/>
                  </a:lnTo>
                  <a:lnTo>
                    <a:pt x="297" y="47"/>
                  </a:lnTo>
                  <a:lnTo>
                    <a:pt x="321" y="27"/>
                  </a:lnTo>
                  <a:lnTo>
                    <a:pt x="348" y="13"/>
                  </a:lnTo>
                  <a:lnTo>
                    <a:pt x="379" y="3"/>
                  </a:lnTo>
                  <a:lnTo>
                    <a:pt x="41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3781"/>
                </a:solidFill>
                <a:effectLst/>
                <a:uLnTx/>
                <a:uFillTx/>
              </a:endParaRPr>
            </a:p>
          </p:txBody>
        </p:sp>
      </p:grpSp>
      <p:grpSp>
        <p:nvGrpSpPr>
          <p:cNvPr id="54" name="Gruppieren 53">
            <a:extLst>
              <a:ext uri="{FF2B5EF4-FFF2-40B4-BE49-F238E27FC236}">
                <a16:creationId xmlns:a16="http://schemas.microsoft.com/office/drawing/2014/main" id="{24813184-8281-4519-937A-6525B42BAAC3}"/>
              </a:ext>
            </a:extLst>
          </p:cNvPr>
          <p:cNvGrpSpPr/>
          <p:nvPr/>
        </p:nvGrpSpPr>
        <p:grpSpPr>
          <a:xfrm>
            <a:off x="8958789" y="2343851"/>
            <a:ext cx="505721" cy="505721"/>
            <a:chOff x="8570921" y="2297805"/>
            <a:chExt cx="505721" cy="505721"/>
          </a:xfrm>
        </p:grpSpPr>
        <p:sp>
          <p:nvSpPr>
            <p:cNvPr id="51" name="Ellipse 50">
              <a:extLst>
                <a:ext uri="{FF2B5EF4-FFF2-40B4-BE49-F238E27FC236}">
                  <a16:creationId xmlns:a16="http://schemas.microsoft.com/office/drawing/2014/main" id="{8DB73D0A-5984-4ADE-BD9B-BB1361AB6717}"/>
                </a:ext>
              </a:extLst>
            </p:cNvPr>
            <p:cNvSpPr/>
            <p:nvPr/>
          </p:nvSpPr>
          <p:spPr>
            <a:xfrm>
              <a:off x="8570921" y="2297805"/>
              <a:ext cx="505721" cy="505721"/>
            </a:xfrm>
            <a:prstGeom prst="ellipse">
              <a:avLst/>
            </a:prstGeom>
            <a:solidFill>
              <a:schemeClr val="tx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500" b="1" i="0" u="none" strike="noStrike" kern="0" cap="none" spc="0" normalizeH="0" baseline="0" noProof="0" dirty="0">
                <a:ln>
                  <a:noFill/>
                </a:ln>
                <a:solidFill>
                  <a:schemeClr val="bg1"/>
                </a:solidFill>
                <a:effectLst/>
                <a:uLnTx/>
                <a:uFillTx/>
              </a:endParaRPr>
            </a:p>
          </p:txBody>
        </p:sp>
        <p:grpSp>
          <p:nvGrpSpPr>
            <p:cNvPr id="31" name="Group 83">
              <a:extLst>
                <a:ext uri="{FF2B5EF4-FFF2-40B4-BE49-F238E27FC236}">
                  <a16:creationId xmlns:a16="http://schemas.microsoft.com/office/drawing/2014/main" id="{3FFB56C7-61F7-4E1B-B017-F54194E5F523}"/>
                </a:ext>
              </a:extLst>
            </p:cNvPr>
            <p:cNvGrpSpPr>
              <a:grpSpLocks/>
            </p:cNvGrpSpPr>
            <p:nvPr/>
          </p:nvGrpSpPr>
          <p:grpSpPr bwMode="auto">
            <a:xfrm>
              <a:off x="8710473" y="2423397"/>
              <a:ext cx="226615" cy="200376"/>
              <a:chOff x="4584" y="370"/>
              <a:chExt cx="732" cy="647"/>
            </a:xfrm>
            <a:solidFill>
              <a:schemeClr val="bg1"/>
            </a:solidFill>
          </p:grpSpPr>
          <p:grpSp>
            <p:nvGrpSpPr>
              <p:cNvPr id="32" name="Group 79">
                <a:extLst>
                  <a:ext uri="{FF2B5EF4-FFF2-40B4-BE49-F238E27FC236}">
                    <a16:creationId xmlns:a16="http://schemas.microsoft.com/office/drawing/2014/main" id="{A0DF3B1A-F659-4F15-B7D1-15147C460D54}"/>
                  </a:ext>
                </a:extLst>
              </p:cNvPr>
              <p:cNvGrpSpPr>
                <a:grpSpLocks/>
              </p:cNvGrpSpPr>
              <p:nvPr/>
            </p:nvGrpSpPr>
            <p:grpSpPr bwMode="auto">
              <a:xfrm>
                <a:off x="4584" y="370"/>
                <a:ext cx="732" cy="647"/>
                <a:chOff x="-560" y="1266"/>
                <a:chExt cx="1120" cy="990"/>
              </a:xfrm>
              <a:grpFill/>
            </p:grpSpPr>
            <p:sp>
              <p:nvSpPr>
                <p:cNvPr id="36" name="Freeform 73">
                  <a:extLst>
                    <a:ext uri="{FF2B5EF4-FFF2-40B4-BE49-F238E27FC236}">
                      <a16:creationId xmlns:a16="http://schemas.microsoft.com/office/drawing/2014/main" id="{F7A7A798-E91A-43DD-AE27-B06330E2FE4C}"/>
                    </a:ext>
                  </a:extLst>
                </p:cNvPr>
                <p:cNvSpPr>
                  <a:spLocks/>
                </p:cNvSpPr>
                <p:nvPr/>
              </p:nvSpPr>
              <p:spPr bwMode="gray">
                <a:xfrm>
                  <a:off x="-396" y="1708"/>
                  <a:ext cx="372" cy="548"/>
                </a:xfrm>
                <a:custGeom>
                  <a:avLst/>
                  <a:gdLst>
                    <a:gd name="T0" fmla="*/ 0 w 1116"/>
                    <a:gd name="T1" fmla="*/ 0 h 1644"/>
                    <a:gd name="T2" fmla="*/ 0 w 1116"/>
                    <a:gd name="T3" fmla="*/ 0 h 1644"/>
                    <a:gd name="T4" fmla="*/ 0 w 1116"/>
                    <a:gd name="T5" fmla="*/ 0 h 1644"/>
                    <a:gd name="T6" fmla="*/ 0 w 1116"/>
                    <a:gd name="T7" fmla="*/ 0 h 1644"/>
                    <a:gd name="T8" fmla="*/ 0 w 1116"/>
                    <a:gd name="T9" fmla="*/ 0 h 1644"/>
                    <a:gd name="T10" fmla="*/ 0 60000 65536"/>
                    <a:gd name="T11" fmla="*/ 0 60000 65536"/>
                    <a:gd name="T12" fmla="*/ 0 60000 65536"/>
                    <a:gd name="T13" fmla="*/ 0 60000 65536"/>
                    <a:gd name="T14" fmla="*/ 0 60000 65536"/>
                    <a:gd name="T15" fmla="*/ 0 w 1116"/>
                    <a:gd name="T16" fmla="*/ 0 h 1644"/>
                    <a:gd name="T17" fmla="*/ 1116 w 1116"/>
                    <a:gd name="T18" fmla="*/ 1644 h 1644"/>
                  </a:gdLst>
                  <a:ahLst/>
                  <a:cxnLst>
                    <a:cxn ang="T10">
                      <a:pos x="T0" y="T1"/>
                    </a:cxn>
                    <a:cxn ang="T11">
                      <a:pos x="T2" y="T3"/>
                    </a:cxn>
                    <a:cxn ang="T12">
                      <a:pos x="T4" y="T5"/>
                    </a:cxn>
                    <a:cxn ang="T13">
                      <a:pos x="T6" y="T7"/>
                    </a:cxn>
                    <a:cxn ang="T14">
                      <a:pos x="T8" y="T9"/>
                    </a:cxn>
                  </a:cxnLst>
                  <a:rect l="T15" t="T16" r="T17" b="T18"/>
                  <a:pathLst>
                    <a:path w="1116" h="1644">
                      <a:moveTo>
                        <a:pt x="1116" y="0"/>
                      </a:moveTo>
                      <a:lnTo>
                        <a:pt x="1116" y="1644"/>
                      </a:lnTo>
                      <a:lnTo>
                        <a:pt x="0" y="1644"/>
                      </a:lnTo>
                      <a:lnTo>
                        <a:pt x="0" y="612"/>
                      </a:lnTo>
                      <a:lnTo>
                        <a:pt x="1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ndParaRPr>
                </a:p>
              </p:txBody>
            </p:sp>
            <p:sp>
              <p:nvSpPr>
                <p:cNvPr id="37" name="Freeform 74">
                  <a:extLst>
                    <a:ext uri="{FF2B5EF4-FFF2-40B4-BE49-F238E27FC236}">
                      <a16:creationId xmlns:a16="http://schemas.microsoft.com/office/drawing/2014/main" id="{87AC7211-392E-4ED2-A256-208F9A0FFA9F}"/>
                    </a:ext>
                  </a:extLst>
                </p:cNvPr>
                <p:cNvSpPr>
                  <a:spLocks/>
                </p:cNvSpPr>
                <p:nvPr/>
              </p:nvSpPr>
              <p:spPr bwMode="gray">
                <a:xfrm>
                  <a:off x="-104" y="1708"/>
                  <a:ext cx="372" cy="548"/>
                </a:xfrm>
                <a:custGeom>
                  <a:avLst/>
                  <a:gdLst>
                    <a:gd name="T0" fmla="*/ 0 w 1116"/>
                    <a:gd name="T1" fmla="*/ 0 h 1644"/>
                    <a:gd name="T2" fmla="*/ 0 w 1116"/>
                    <a:gd name="T3" fmla="*/ 0 h 1644"/>
                    <a:gd name="T4" fmla="*/ 0 w 1116"/>
                    <a:gd name="T5" fmla="*/ 0 h 1644"/>
                    <a:gd name="T6" fmla="*/ 0 w 1116"/>
                    <a:gd name="T7" fmla="*/ 0 h 1644"/>
                    <a:gd name="T8" fmla="*/ 0 w 1116"/>
                    <a:gd name="T9" fmla="*/ 0 h 1644"/>
                    <a:gd name="T10" fmla="*/ 0 60000 65536"/>
                    <a:gd name="T11" fmla="*/ 0 60000 65536"/>
                    <a:gd name="T12" fmla="*/ 0 60000 65536"/>
                    <a:gd name="T13" fmla="*/ 0 60000 65536"/>
                    <a:gd name="T14" fmla="*/ 0 60000 65536"/>
                    <a:gd name="T15" fmla="*/ 0 w 1116"/>
                    <a:gd name="T16" fmla="*/ 0 h 1644"/>
                    <a:gd name="T17" fmla="*/ 1116 w 1116"/>
                    <a:gd name="T18" fmla="*/ 1644 h 1644"/>
                  </a:gdLst>
                  <a:ahLst/>
                  <a:cxnLst>
                    <a:cxn ang="T10">
                      <a:pos x="T0" y="T1"/>
                    </a:cxn>
                    <a:cxn ang="T11">
                      <a:pos x="T2" y="T3"/>
                    </a:cxn>
                    <a:cxn ang="T12">
                      <a:pos x="T4" y="T5"/>
                    </a:cxn>
                    <a:cxn ang="T13">
                      <a:pos x="T6" y="T7"/>
                    </a:cxn>
                    <a:cxn ang="T14">
                      <a:pos x="T8" y="T9"/>
                    </a:cxn>
                  </a:cxnLst>
                  <a:rect l="T15" t="T16" r="T17" b="T18"/>
                  <a:pathLst>
                    <a:path w="1116" h="1644">
                      <a:moveTo>
                        <a:pt x="1116" y="0"/>
                      </a:moveTo>
                      <a:lnTo>
                        <a:pt x="1116" y="1644"/>
                      </a:lnTo>
                      <a:lnTo>
                        <a:pt x="0" y="1644"/>
                      </a:lnTo>
                      <a:lnTo>
                        <a:pt x="0" y="612"/>
                      </a:lnTo>
                      <a:lnTo>
                        <a:pt x="1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ndParaRPr>
                </a:p>
              </p:txBody>
            </p:sp>
            <p:sp>
              <p:nvSpPr>
                <p:cNvPr id="38" name="Freeform 75">
                  <a:extLst>
                    <a:ext uri="{FF2B5EF4-FFF2-40B4-BE49-F238E27FC236}">
                      <a16:creationId xmlns:a16="http://schemas.microsoft.com/office/drawing/2014/main" id="{9FC1F562-79B2-43F7-AA58-D69591BE3723}"/>
                    </a:ext>
                  </a:extLst>
                </p:cNvPr>
                <p:cNvSpPr>
                  <a:spLocks/>
                </p:cNvSpPr>
                <p:nvPr/>
              </p:nvSpPr>
              <p:spPr bwMode="gray">
                <a:xfrm>
                  <a:off x="188" y="1708"/>
                  <a:ext cx="372" cy="548"/>
                </a:xfrm>
                <a:custGeom>
                  <a:avLst/>
                  <a:gdLst>
                    <a:gd name="T0" fmla="*/ 0 w 1116"/>
                    <a:gd name="T1" fmla="*/ 0 h 1644"/>
                    <a:gd name="T2" fmla="*/ 0 w 1116"/>
                    <a:gd name="T3" fmla="*/ 0 h 1644"/>
                    <a:gd name="T4" fmla="*/ 0 w 1116"/>
                    <a:gd name="T5" fmla="*/ 0 h 1644"/>
                    <a:gd name="T6" fmla="*/ 0 w 1116"/>
                    <a:gd name="T7" fmla="*/ 0 h 1644"/>
                    <a:gd name="T8" fmla="*/ 0 w 1116"/>
                    <a:gd name="T9" fmla="*/ 0 h 1644"/>
                    <a:gd name="T10" fmla="*/ 0 60000 65536"/>
                    <a:gd name="T11" fmla="*/ 0 60000 65536"/>
                    <a:gd name="T12" fmla="*/ 0 60000 65536"/>
                    <a:gd name="T13" fmla="*/ 0 60000 65536"/>
                    <a:gd name="T14" fmla="*/ 0 60000 65536"/>
                    <a:gd name="T15" fmla="*/ 0 w 1116"/>
                    <a:gd name="T16" fmla="*/ 0 h 1644"/>
                    <a:gd name="T17" fmla="*/ 1116 w 1116"/>
                    <a:gd name="T18" fmla="*/ 1644 h 1644"/>
                  </a:gdLst>
                  <a:ahLst/>
                  <a:cxnLst>
                    <a:cxn ang="T10">
                      <a:pos x="T0" y="T1"/>
                    </a:cxn>
                    <a:cxn ang="T11">
                      <a:pos x="T2" y="T3"/>
                    </a:cxn>
                    <a:cxn ang="T12">
                      <a:pos x="T4" y="T5"/>
                    </a:cxn>
                    <a:cxn ang="T13">
                      <a:pos x="T6" y="T7"/>
                    </a:cxn>
                    <a:cxn ang="T14">
                      <a:pos x="T8" y="T9"/>
                    </a:cxn>
                  </a:cxnLst>
                  <a:rect l="T15" t="T16" r="T17" b="T18"/>
                  <a:pathLst>
                    <a:path w="1116" h="1644">
                      <a:moveTo>
                        <a:pt x="1116" y="0"/>
                      </a:moveTo>
                      <a:lnTo>
                        <a:pt x="1116" y="1644"/>
                      </a:lnTo>
                      <a:lnTo>
                        <a:pt x="0" y="1644"/>
                      </a:lnTo>
                      <a:lnTo>
                        <a:pt x="0" y="612"/>
                      </a:lnTo>
                      <a:lnTo>
                        <a:pt x="1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ndParaRPr>
                </a:p>
              </p:txBody>
            </p:sp>
            <p:sp>
              <p:nvSpPr>
                <p:cNvPr id="39" name="Rectangle 76">
                  <a:extLst>
                    <a:ext uri="{FF2B5EF4-FFF2-40B4-BE49-F238E27FC236}">
                      <a16:creationId xmlns:a16="http://schemas.microsoft.com/office/drawing/2014/main" id="{A6887421-7647-4B17-9696-E1C89E4F4628}"/>
                    </a:ext>
                  </a:extLst>
                </p:cNvPr>
                <p:cNvSpPr>
                  <a:spLocks noChangeArrowheads="1"/>
                </p:cNvSpPr>
                <p:nvPr/>
              </p:nvSpPr>
              <p:spPr bwMode="gray">
                <a:xfrm>
                  <a:off x="-560" y="1512"/>
                  <a:ext cx="244" cy="7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0"/>
                    </a:spcAft>
                    <a:buClrTx/>
                    <a:buSzTx/>
                    <a:buFontTx/>
                    <a:buNone/>
                    <a:tabLst/>
                    <a:defRPr/>
                  </a:pPr>
                  <a:endParaRPr kumimoji="0" lang="de-DE" altLang="de-DE" sz="1600" b="0" i="0" u="none" strike="noStrike" kern="0" cap="none" spc="0" normalizeH="0" baseline="0" noProof="0" dirty="0">
                    <a:ln>
                      <a:noFill/>
                    </a:ln>
                    <a:solidFill>
                      <a:srgbClr val="000000"/>
                    </a:solidFill>
                    <a:effectLst/>
                    <a:uLnTx/>
                    <a:uFillTx/>
                    <a:latin typeface="Arial" pitchFamily="34" charset="0"/>
                  </a:endParaRPr>
                </a:p>
              </p:txBody>
            </p:sp>
            <p:sp>
              <p:nvSpPr>
                <p:cNvPr id="40" name="Rectangle 77">
                  <a:extLst>
                    <a:ext uri="{FF2B5EF4-FFF2-40B4-BE49-F238E27FC236}">
                      <a16:creationId xmlns:a16="http://schemas.microsoft.com/office/drawing/2014/main" id="{90679BC9-3697-4DB4-AD6B-E5F381D96B72}"/>
                    </a:ext>
                  </a:extLst>
                </p:cNvPr>
                <p:cNvSpPr>
                  <a:spLocks noChangeArrowheads="1"/>
                </p:cNvSpPr>
                <p:nvPr/>
              </p:nvSpPr>
              <p:spPr bwMode="gray">
                <a:xfrm>
                  <a:off x="-560" y="1390"/>
                  <a:ext cx="244" cy="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0"/>
                    </a:spcAft>
                    <a:buClrTx/>
                    <a:buSzTx/>
                    <a:buFontTx/>
                    <a:buNone/>
                    <a:tabLst/>
                    <a:defRPr/>
                  </a:pPr>
                  <a:endParaRPr kumimoji="0" lang="de-DE" altLang="de-DE" sz="1600" b="0" i="0" u="none" strike="noStrike" kern="0" cap="none" spc="0" normalizeH="0" baseline="0" noProof="0" dirty="0">
                    <a:ln>
                      <a:noFill/>
                    </a:ln>
                    <a:solidFill>
                      <a:srgbClr val="000000"/>
                    </a:solidFill>
                    <a:effectLst/>
                    <a:uLnTx/>
                    <a:uFillTx/>
                    <a:latin typeface="Arial" pitchFamily="34" charset="0"/>
                  </a:endParaRPr>
                </a:p>
              </p:txBody>
            </p:sp>
            <p:sp>
              <p:nvSpPr>
                <p:cNvPr id="41" name="Rectangle 78">
                  <a:extLst>
                    <a:ext uri="{FF2B5EF4-FFF2-40B4-BE49-F238E27FC236}">
                      <a16:creationId xmlns:a16="http://schemas.microsoft.com/office/drawing/2014/main" id="{396E2872-A420-4246-A615-787D81036BD9}"/>
                    </a:ext>
                  </a:extLst>
                </p:cNvPr>
                <p:cNvSpPr>
                  <a:spLocks noChangeArrowheads="1"/>
                </p:cNvSpPr>
                <p:nvPr/>
              </p:nvSpPr>
              <p:spPr bwMode="gray">
                <a:xfrm>
                  <a:off x="-560" y="1266"/>
                  <a:ext cx="244" cy="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0"/>
                    </a:spcAft>
                    <a:buClrTx/>
                    <a:buSzTx/>
                    <a:buFontTx/>
                    <a:buNone/>
                    <a:tabLst/>
                    <a:defRPr/>
                  </a:pPr>
                  <a:endParaRPr kumimoji="0" lang="de-DE" altLang="de-DE" sz="1600" b="0" i="0" u="none" strike="noStrike" kern="0" cap="none" spc="0" normalizeH="0" baseline="0" noProof="0" dirty="0">
                    <a:ln>
                      <a:noFill/>
                    </a:ln>
                    <a:solidFill>
                      <a:srgbClr val="000000"/>
                    </a:solidFill>
                    <a:effectLst/>
                    <a:uLnTx/>
                    <a:uFillTx/>
                    <a:latin typeface="Arial" pitchFamily="34" charset="0"/>
                  </a:endParaRPr>
                </a:p>
              </p:txBody>
            </p:sp>
          </p:grpSp>
          <p:sp>
            <p:nvSpPr>
              <p:cNvPr id="33" name="Rectangle 80">
                <a:extLst>
                  <a:ext uri="{FF2B5EF4-FFF2-40B4-BE49-F238E27FC236}">
                    <a16:creationId xmlns:a16="http://schemas.microsoft.com/office/drawing/2014/main" id="{A0CA7D45-6962-4826-BE72-85D6881B5E29}"/>
                  </a:ext>
                </a:extLst>
              </p:cNvPr>
              <p:cNvSpPr>
                <a:spLocks noChangeArrowheads="1"/>
              </p:cNvSpPr>
              <p:nvPr/>
            </p:nvSpPr>
            <p:spPr bwMode="gray">
              <a:xfrm>
                <a:off x="4755" y="814"/>
                <a:ext cx="160" cy="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0"/>
                  </a:spcAft>
                  <a:buClrTx/>
                  <a:buSzTx/>
                  <a:buFontTx/>
                  <a:buNone/>
                  <a:tabLst/>
                  <a:defRPr/>
                </a:pPr>
                <a:endParaRPr kumimoji="0" lang="de-DE" altLang="de-DE" sz="1600" b="0" i="0" u="none" strike="noStrike" kern="0" cap="none" spc="0" normalizeH="0" baseline="0" noProof="0" dirty="0">
                  <a:ln>
                    <a:noFill/>
                  </a:ln>
                  <a:solidFill>
                    <a:srgbClr val="000000"/>
                  </a:solidFill>
                  <a:effectLst/>
                  <a:uLnTx/>
                  <a:uFillTx/>
                  <a:latin typeface="Arial" pitchFamily="34" charset="0"/>
                </a:endParaRPr>
              </a:p>
            </p:txBody>
          </p:sp>
          <p:sp>
            <p:nvSpPr>
              <p:cNvPr id="34" name="Rectangle 81">
                <a:extLst>
                  <a:ext uri="{FF2B5EF4-FFF2-40B4-BE49-F238E27FC236}">
                    <a16:creationId xmlns:a16="http://schemas.microsoft.com/office/drawing/2014/main" id="{6B0BD56D-C61D-4129-B73F-DA3DF125F6AB}"/>
                  </a:ext>
                </a:extLst>
              </p:cNvPr>
              <p:cNvSpPr>
                <a:spLocks noChangeArrowheads="1"/>
              </p:cNvSpPr>
              <p:nvPr/>
            </p:nvSpPr>
            <p:spPr bwMode="gray">
              <a:xfrm>
                <a:off x="4943" y="814"/>
                <a:ext cx="160" cy="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0"/>
                  </a:spcAft>
                  <a:buClrTx/>
                  <a:buSzTx/>
                  <a:buFontTx/>
                  <a:buNone/>
                  <a:tabLst/>
                  <a:defRPr/>
                </a:pPr>
                <a:endParaRPr kumimoji="0" lang="de-DE" altLang="de-DE" sz="1600" b="0" i="0" u="none" strike="noStrike" kern="0" cap="none" spc="0" normalizeH="0" baseline="0" noProof="0" dirty="0">
                  <a:ln>
                    <a:noFill/>
                  </a:ln>
                  <a:solidFill>
                    <a:srgbClr val="000000"/>
                  </a:solidFill>
                  <a:effectLst/>
                  <a:uLnTx/>
                  <a:uFillTx/>
                  <a:latin typeface="Arial" pitchFamily="34" charset="0"/>
                </a:endParaRPr>
              </a:p>
            </p:txBody>
          </p:sp>
          <p:sp>
            <p:nvSpPr>
              <p:cNvPr id="35" name="Rectangle 82">
                <a:extLst>
                  <a:ext uri="{FF2B5EF4-FFF2-40B4-BE49-F238E27FC236}">
                    <a16:creationId xmlns:a16="http://schemas.microsoft.com/office/drawing/2014/main" id="{9BDFD814-1857-43E0-A7EA-D54D0B102AD0}"/>
                  </a:ext>
                </a:extLst>
              </p:cNvPr>
              <p:cNvSpPr>
                <a:spLocks noChangeArrowheads="1"/>
              </p:cNvSpPr>
              <p:nvPr/>
            </p:nvSpPr>
            <p:spPr bwMode="gray">
              <a:xfrm>
                <a:off x="5132" y="814"/>
                <a:ext cx="160" cy="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0"/>
                  </a:spcAft>
                  <a:buClrTx/>
                  <a:buSzTx/>
                  <a:buFontTx/>
                  <a:buNone/>
                  <a:tabLst/>
                  <a:defRPr/>
                </a:pPr>
                <a:endParaRPr kumimoji="0" lang="de-DE" altLang="de-DE" sz="1600" b="0" i="0" u="none" strike="noStrike" kern="0" cap="none" spc="0" normalizeH="0" baseline="0" noProof="0" dirty="0">
                  <a:ln>
                    <a:noFill/>
                  </a:ln>
                  <a:solidFill>
                    <a:srgbClr val="000000"/>
                  </a:solidFill>
                  <a:effectLst/>
                  <a:uLnTx/>
                  <a:uFillTx/>
                  <a:latin typeface="Arial" pitchFamily="34" charset="0"/>
                </a:endParaRPr>
              </a:p>
            </p:txBody>
          </p:sp>
        </p:grpSp>
      </p:grpSp>
    </p:spTree>
    <p:extLst>
      <p:ext uri="{BB962C8B-B14F-4D97-AF65-F5344CB8AC3E}">
        <p14:creationId xmlns:p14="http://schemas.microsoft.com/office/powerpoint/2010/main" val="335552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dirty="0"/>
              <a:t>3 Fragen zur Ermittlung des Vorsorgebedarfs von Unternehmern</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61</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r>
              <a:rPr lang="de-DE" dirty="0"/>
              <a:t>Betriebliche Altersversorgung | Vorsorgelösungen für Unternehmer</a:t>
            </a:r>
          </a:p>
          <a:p>
            <a:endParaRPr lang="de-DE" dirty="0"/>
          </a:p>
          <a:p>
            <a:endParaRPr lang="en-GB" dirty="0"/>
          </a:p>
        </p:txBody>
      </p:sp>
      <p:sp>
        <p:nvSpPr>
          <p:cNvPr id="5" name="Rechteck 4">
            <a:extLst>
              <a:ext uri="{FF2B5EF4-FFF2-40B4-BE49-F238E27FC236}">
                <a16:creationId xmlns:a16="http://schemas.microsoft.com/office/drawing/2014/main" id="{99FF3522-1FA3-4207-BC55-4A367B4C312B}"/>
              </a:ext>
            </a:extLst>
          </p:cNvPr>
          <p:cNvSpPr/>
          <p:nvPr/>
        </p:nvSpPr>
        <p:spPr>
          <a:xfrm>
            <a:off x="-148767" y="5689014"/>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chemeClr val="accent4"/>
                </a:solidFill>
                <a:ea typeface="MS PGothic" charset="0"/>
              </a:rPr>
              <a:t>Denken Sie frühzeitig an den Aufbau einer liquiden, sicheren Grundversorgung.</a:t>
            </a:r>
          </a:p>
        </p:txBody>
      </p:sp>
      <p:sp>
        <p:nvSpPr>
          <p:cNvPr id="27" name="Rechteck 26">
            <a:extLst>
              <a:ext uri="{FF2B5EF4-FFF2-40B4-BE49-F238E27FC236}">
                <a16:creationId xmlns:a16="http://schemas.microsoft.com/office/drawing/2014/main" id="{84A581CB-E5B2-478E-9D4A-CE54656161CE}"/>
              </a:ext>
            </a:extLst>
          </p:cNvPr>
          <p:cNvSpPr/>
          <p:nvPr/>
        </p:nvSpPr>
        <p:spPr>
          <a:xfrm>
            <a:off x="507999" y="2283722"/>
            <a:ext cx="3571875" cy="1594103"/>
          </a:xfrm>
          <a:prstGeom prst="rect">
            <a:avLst/>
          </a:prstGeom>
          <a:solidFill>
            <a:schemeClr val="accent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rPr>
              <a:t> </a:t>
            </a:r>
          </a:p>
        </p:txBody>
      </p:sp>
      <p:sp>
        <p:nvSpPr>
          <p:cNvPr id="28" name="Rechteck 27">
            <a:extLst>
              <a:ext uri="{FF2B5EF4-FFF2-40B4-BE49-F238E27FC236}">
                <a16:creationId xmlns:a16="http://schemas.microsoft.com/office/drawing/2014/main" id="{2A3D3C3D-70E9-4783-939B-D0FA4EE8EED1}"/>
              </a:ext>
            </a:extLst>
          </p:cNvPr>
          <p:cNvSpPr/>
          <p:nvPr/>
        </p:nvSpPr>
        <p:spPr>
          <a:xfrm>
            <a:off x="4310061" y="2283722"/>
            <a:ext cx="3600449" cy="1594103"/>
          </a:xfrm>
          <a:prstGeom prst="rect">
            <a:avLst/>
          </a:prstGeom>
          <a:solidFill>
            <a:schemeClr val="accent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rPr>
              <a:t> </a:t>
            </a:r>
          </a:p>
        </p:txBody>
      </p:sp>
      <p:sp>
        <p:nvSpPr>
          <p:cNvPr id="29" name="Rechteck 28">
            <a:extLst>
              <a:ext uri="{FF2B5EF4-FFF2-40B4-BE49-F238E27FC236}">
                <a16:creationId xmlns:a16="http://schemas.microsoft.com/office/drawing/2014/main" id="{ABD3C0BC-43F3-4135-AA89-C4B3867BD0B3}"/>
              </a:ext>
            </a:extLst>
          </p:cNvPr>
          <p:cNvSpPr/>
          <p:nvPr/>
        </p:nvSpPr>
        <p:spPr>
          <a:xfrm>
            <a:off x="8112125" y="2283722"/>
            <a:ext cx="3600450" cy="1594103"/>
          </a:xfrm>
          <a:prstGeom prst="rect">
            <a:avLst/>
          </a:prstGeom>
          <a:solidFill>
            <a:schemeClr val="accent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rPr>
              <a:t> </a:t>
            </a:r>
          </a:p>
        </p:txBody>
      </p:sp>
      <p:sp>
        <p:nvSpPr>
          <p:cNvPr id="30" name="Inhaltsplatzhalter 1">
            <a:extLst>
              <a:ext uri="{FF2B5EF4-FFF2-40B4-BE49-F238E27FC236}">
                <a16:creationId xmlns:a16="http://schemas.microsoft.com/office/drawing/2014/main" id="{8A9099EB-D341-4B7F-AE29-1396C3EAD892}"/>
              </a:ext>
            </a:extLst>
          </p:cNvPr>
          <p:cNvSpPr txBox="1">
            <a:spLocks/>
          </p:cNvSpPr>
          <p:nvPr/>
        </p:nvSpPr>
        <p:spPr>
          <a:xfrm>
            <a:off x="720000" y="2664222"/>
            <a:ext cx="2897356" cy="1141478"/>
          </a:xfrm>
          <a:prstGeom prst="rect">
            <a:avLst/>
          </a:prstGeom>
        </p:spPr>
        <p:txBody>
          <a:bodyPr vert="horz" lIns="0" tIns="108000" rIns="0" bIns="90000" rtlCol="0" anchor="ctr">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200"/>
              </a:spcBef>
              <a:spcAft>
                <a:spcPts val="0"/>
              </a:spcAft>
              <a:buClr>
                <a:srgbClr val="003781"/>
              </a:buClr>
              <a:buSzTx/>
              <a:buFontTx/>
              <a:buNone/>
              <a:tabLst/>
              <a:defRPr/>
            </a:pPr>
            <a:r>
              <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Wie entwickelt sich</a:t>
            </a:r>
            <a:br>
              <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br>
            <a:r>
              <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zukünftig der Wert</a:t>
            </a:r>
            <a:br>
              <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br>
            <a:r>
              <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des Unternehmens?</a:t>
            </a:r>
          </a:p>
        </p:txBody>
      </p:sp>
      <p:grpSp>
        <p:nvGrpSpPr>
          <p:cNvPr id="48" name="Gruppieren 47">
            <a:extLst>
              <a:ext uri="{FF2B5EF4-FFF2-40B4-BE49-F238E27FC236}">
                <a16:creationId xmlns:a16="http://schemas.microsoft.com/office/drawing/2014/main" id="{CFD37BF3-764B-48DD-8DC9-94C28A649F03}"/>
              </a:ext>
            </a:extLst>
          </p:cNvPr>
          <p:cNvGrpSpPr/>
          <p:nvPr/>
        </p:nvGrpSpPr>
        <p:grpSpPr>
          <a:xfrm>
            <a:off x="501926" y="4052912"/>
            <a:ext cx="11210649" cy="1681410"/>
            <a:chOff x="501926" y="4052912"/>
            <a:chExt cx="8145187" cy="1681410"/>
          </a:xfrm>
        </p:grpSpPr>
        <p:sp>
          <p:nvSpPr>
            <p:cNvPr id="31" name="Rechteck 30">
              <a:extLst>
                <a:ext uri="{FF2B5EF4-FFF2-40B4-BE49-F238E27FC236}">
                  <a16:creationId xmlns:a16="http://schemas.microsoft.com/office/drawing/2014/main" id="{3B83B06C-8F7A-411F-8995-84233BF0308D}"/>
                </a:ext>
              </a:extLst>
            </p:cNvPr>
            <p:cNvSpPr/>
            <p:nvPr/>
          </p:nvSpPr>
          <p:spPr>
            <a:xfrm>
              <a:off x="4643120" y="4052912"/>
              <a:ext cx="4003993" cy="1681410"/>
            </a:xfrm>
            <a:prstGeom prst="rect">
              <a:avLst/>
            </a:prstGeom>
            <a:solidFill>
              <a:schemeClr val="accent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rPr>
                <a:t> </a:t>
              </a:r>
            </a:p>
          </p:txBody>
        </p:sp>
        <p:sp>
          <p:nvSpPr>
            <p:cNvPr id="32" name="Rechteck 31">
              <a:extLst>
                <a:ext uri="{FF2B5EF4-FFF2-40B4-BE49-F238E27FC236}">
                  <a16:creationId xmlns:a16="http://schemas.microsoft.com/office/drawing/2014/main" id="{D68652F6-3CC0-4F59-9043-79DB9D0A272E}"/>
                </a:ext>
              </a:extLst>
            </p:cNvPr>
            <p:cNvSpPr/>
            <p:nvPr/>
          </p:nvSpPr>
          <p:spPr>
            <a:xfrm>
              <a:off x="501926" y="4052912"/>
              <a:ext cx="3983727" cy="1681410"/>
            </a:xfrm>
            <a:prstGeom prst="rect">
              <a:avLst/>
            </a:prstGeom>
            <a:solidFill>
              <a:schemeClr val="accent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rPr>
                <a:t> </a:t>
              </a:r>
            </a:p>
          </p:txBody>
        </p:sp>
      </p:grpSp>
      <p:sp>
        <p:nvSpPr>
          <p:cNvPr id="33" name="Inhaltsplatzhalter 2">
            <a:extLst>
              <a:ext uri="{FF2B5EF4-FFF2-40B4-BE49-F238E27FC236}">
                <a16:creationId xmlns:a16="http://schemas.microsoft.com/office/drawing/2014/main" id="{84CBB394-A5C7-436F-9F56-6DC7DA8A429F}"/>
              </a:ext>
            </a:extLst>
          </p:cNvPr>
          <p:cNvSpPr txBox="1">
            <a:spLocks/>
          </p:cNvSpPr>
          <p:nvPr/>
        </p:nvSpPr>
        <p:spPr>
          <a:xfrm>
            <a:off x="6484586" y="4059088"/>
            <a:ext cx="3730082" cy="354012"/>
          </a:xfrm>
          <a:prstGeom prst="rect">
            <a:avLst/>
          </a:prstGeom>
        </p:spPr>
        <p:txBody>
          <a:bodyPr vert="horz" lIns="0" tIns="108000" rIns="91440" bIns="90000" rtlCol="0">
            <a:noAutofit/>
          </a:bodyPr>
          <a:lstStyle>
            <a:lvl1pPr marL="0" indent="0" algn="l" defTabSz="914400" rtl="0" eaLnBrk="1" latinLnBrk="0" hangingPunct="1">
              <a:lnSpc>
                <a:spcPct val="100000"/>
              </a:lnSpc>
              <a:spcBef>
                <a:spcPts val="1800"/>
              </a:spcBef>
              <a:spcAft>
                <a:spcPts val="0"/>
              </a:spcAft>
              <a:buClr>
                <a:schemeClr val="tx1"/>
              </a:buClr>
              <a:buFontTx/>
              <a:buNone/>
              <a:defRPr sz="1400" b="1" kern="1200">
                <a:solidFill>
                  <a:schemeClr val="tx1"/>
                </a:solidFill>
                <a:latin typeface="+mn-lt"/>
                <a:ea typeface="+mn-ea"/>
                <a:cs typeface="+mn-cs"/>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mn-lt"/>
                <a:ea typeface="+mn-ea"/>
                <a:cs typeface="+mn-cs"/>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03781"/>
              </a:buClr>
              <a:buSzTx/>
              <a:buFontTx/>
              <a:buNone/>
              <a:tabLst/>
              <a:defRPr/>
            </a:pPr>
            <a:r>
              <a:rPr kumimoji="0" lang="de-DE" altLang="de-DE" sz="1400" b="0" i="0" u="none" strike="noStrike" kern="1200" cap="none" spc="0" normalizeH="0" baseline="0" noProof="0" dirty="0">
                <a:ln>
                  <a:noFill/>
                </a:ln>
                <a:solidFill>
                  <a:schemeClr val="bg1"/>
                </a:solidFill>
                <a:effectLst/>
                <a:uLnTx/>
                <a:uFillTx/>
                <a:latin typeface="Arial"/>
                <a:ea typeface="+mn-ea"/>
                <a:cs typeface="+mn-cs"/>
              </a:rPr>
              <a:t>Eine Momentaufnahme vom 23.03.2022</a:t>
            </a:r>
            <a:r>
              <a:rPr kumimoji="0" lang="de-DE" altLang="de-DE" sz="1400" b="0" i="0" u="none" strike="noStrike" kern="1200" cap="none" spc="0" normalizeH="0" baseline="30000" noProof="0" dirty="0">
                <a:ln>
                  <a:noFill/>
                </a:ln>
                <a:solidFill>
                  <a:schemeClr val="bg1"/>
                </a:solidFill>
                <a:effectLst/>
                <a:uLnTx/>
                <a:uFillTx/>
                <a:latin typeface="Arial"/>
                <a:cs typeface="+mn-cs"/>
              </a:rPr>
              <a:t>1</a:t>
            </a:r>
            <a:endParaRPr kumimoji="0" lang="de-DE" altLang="de-DE" sz="1400" b="0" i="0" u="none" strike="noStrike" kern="1200" cap="none" spc="0" normalizeH="0" baseline="0" noProof="0" dirty="0">
              <a:ln>
                <a:noFill/>
              </a:ln>
              <a:solidFill>
                <a:schemeClr val="bg1"/>
              </a:solidFill>
              <a:effectLst/>
              <a:uLnTx/>
              <a:uFillTx/>
              <a:latin typeface="Arial"/>
              <a:ea typeface="MS PGothic" pitchFamily="34" charset="-128"/>
              <a:cs typeface="+mn-cs"/>
            </a:endParaRPr>
          </a:p>
        </p:txBody>
      </p:sp>
      <p:sp>
        <p:nvSpPr>
          <p:cNvPr id="34" name="Textfeld 4">
            <a:extLst>
              <a:ext uri="{FF2B5EF4-FFF2-40B4-BE49-F238E27FC236}">
                <a16:creationId xmlns:a16="http://schemas.microsoft.com/office/drawing/2014/main" id="{8FBE31E7-82F9-43A0-98F2-1222C9776C6F}"/>
              </a:ext>
            </a:extLst>
          </p:cNvPr>
          <p:cNvSpPr txBox="1">
            <a:spLocks noChangeArrowheads="1"/>
          </p:cNvSpPr>
          <p:nvPr/>
        </p:nvSpPr>
        <p:spPr bwMode="gray">
          <a:xfrm>
            <a:off x="9512392" y="4513615"/>
            <a:ext cx="1540373" cy="10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anchor="ctr">
            <a:no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3000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rPr>
              <a:t>Viel mehr Kaufgesuche</a:t>
            </a:r>
            <a:br>
              <a:rPr kumimoji="0" lang="de-DE" altLang="de-DE" sz="1400" b="1" i="0" u="none" strike="noStrike" kern="0" cap="none" spc="0" normalizeH="0" baseline="0" noProof="0" dirty="0">
                <a:ln>
                  <a:noFill/>
                </a:ln>
                <a:solidFill>
                  <a:schemeClr val="bg1"/>
                </a:solidFill>
                <a:effectLst/>
                <a:uLnTx/>
                <a:uFillTx/>
                <a:latin typeface="Arial" pitchFamily="34" charset="0"/>
              </a:rPr>
            </a:br>
            <a:r>
              <a:rPr kumimoji="0" lang="de-DE" altLang="de-DE" sz="1400" b="1" i="0" u="none" strike="noStrike" kern="0" cap="none" spc="0" normalizeH="0" baseline="0" noProof="0" dirty="0">
                <a:ln>
                  <a:noFill/>
                </a:ln>
                <a:solidFill>
                  <a:schemeClr val="bg1"/>
                </a:solidFill>
                <a:effectLst/>
                <a:uLnTx/>
                <a:uFillTx/>
                <a:latin typeface="Arial" pitchFamily="34" charset="0"/>
              </a:rPr>
              <a:t>als Verkäufe!</a:t>
            </a:r>
          </a:p>
        </p:txBody>
      </p:sp>
      <p:graphicFrame>
        <p:nvGraphicFramePr>
          <p:cNvPr id="35" name="Group 78">
            <a:extLst>
              <a:ext uri="{FF2B5EF4-FFF2-40B4-BE49-F238E27FC236}">
                <a16:creationId xmlns:a16="http://schemas.microsoft.com/office/drawing/2014/main" id="{D4BE5A12-1719-465D-B4F9-9447F50266E9}"/>
              </a:ext>
            </a:extLst>
          </p:cNvPr>
          <p:cNvGraphicFramePr>
            <a:graphicFrameLocks noGrp="1"/>
          </p:cNvGraphicFramePr>
          <p:nvPr>
            <p:extLst>
              <p:ext uri="{D42A27DB-BD31-4B8C-83A1-F6EECF244321}">
                <p14:modId xmlns:p14="http://schemas.microsoft.com/office/powerpoint/2010/main" val="2415198402"/>
              </p:ext>
            </p:extLst>
          </p:nvPr>
        </p:nvGraphicFramePr>
        <p:xfrm>
          <a:off x="6494319" y="4485676"/>
          <a:ext cx="2725423" cy="1118133"/>
        </p:xfrm>
        <a:graphic>
          <a:graphicData uri="http://schemas.openxmlformats.org/drawingml/2006/table">
            <a:tbl>
              <a:tblPr/>
              <a:tblGrid>
                <a:gridCol w="1967078">
                  <a:extLst>
                    <a:ext uri="{9D8B030D-6E8A-4147-A177-3AD203B41FA5}">
                      <a16:colId xmlns:a16="http://schemas.microsoft.com/office/drawing/2014/main" val="20000"/>
                    </a:ext>
                  </a:extLst>
                </a:gridCol>
                <a:gridCol w="758345">
                  <a:extLst>
                    <a:ext uri="{9D8B030D-6E8A-4147-A177-3AD203B41FA5}">
                      <a16:colId xmlns:a16="http://schemas.microsoft.com/office/drawing/2014/main" val="20001"/>
                    </a:ext>
                  </a:extLst>
                </a:gridCol>
              </a:tblGrid>
              <a:tr h="565149">
                <a:tc gridSpan="2">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pitchFamily="34" charset="0"/>
                        </a:rPr>
                        <a:t>Kaufgesuche übersteigen aktuell die Verkaufsangebote</a:t>
                      </a:r>
                    </a:p>
                  </a:txBody>
                  <a:tcPr marL="90000" marR="90000" marT="46806" marB="46806"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246063">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Verkaufsangebote</a:t>
                      </a:r>
                    </a:p>
                  </a:txBody>
                  <a:tcPr marL="90000" marR="90000" marT="46806" marB="46806"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490</a:t>
                      </a:r>
                    </a:p>
                  </a:txBody>
                  <a:tcPr marL="90000" marR="90000" marT="46806" marB="46806"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6063">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Kaufgesuche</a:t>
                      </a:r>
                    </a:p>
                  </a:txBody>
                  <a:tcPr marL="90000" marR="90000" marT="46806" marB="46806"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marL="0" marR="0" lvl="0" indent="0" algn="r"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890</a:t>
                      </a:r>
                    </a:p>
                  </a:txBody>
                  <a:tcPr marL="90000" marR="90000" marT="46806" marB="46806"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7" name="Picture 2" descr="\\Nas03\fs01\1A_PROJEKTE_LFD\Allianz (Easy Neu)\Allianz Leben Firmen  (AZLF)\Powerpoint-Präsentation\AZLF-PP-029 Leitfaden bAV PPT\01 Klassik\Bilder\Verwendet\grafik_s54.png">
            <a:extLst>
              <a:ext uri="{FF2B5EF4-FFF2-40B4-BE49-F238E27FC236}">
                <a16:creationId xmlns:a16="http://schemas.microsoft.com/office/drawing/2014/main" id="{9FDE5E06-D1FE-4A3F-B021-A6F3917248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000" y="4186200"/>
            <a:ext cx="4934697" cy="1407289"/>
          </a:xfrm>
          <a:prstGeom prst="rect">
            <a:avLst/>
          </a:prstGeom>
          <a:noFill/>
          <a:extLst>
            <a:ext uri="{909E8E84-426E-40DD-AFC4-6F175D3DCCD1}">
              <a14:hiddenFill xmlns:a14="http://schemas.microsoft.com/office/drawing/2010/main">
                <a:solidFill>
                  <a:srgbClr val="FFFFFF"/>
                </a:solidFill>
              </a14:hiddenFill>
            </a:ext>
          </a:extLst>
        </p:spPr>
      </p:pic>
      <p:sp>
        <p:nvSpPr>
          <p:cNvPr id="38" name="Rechteck 37">
            <a:extLst>
              <a:ext uri="{FF2B5EF4-FFF2-40B4-BE49-F238E27FC236}">
                <a16:creationId xmlns:a16="http://schemas.microsoft.com/office/drawing/2014/main" id="{02DD9E3C-BB00-47EA-8FE2-F1543E2512E6}"/>
              </a:ext>
            </a:extLst>
          </p:cNvPr>
          <p:cNvSpPr/>
          <p:nvPr/>
        </p:nvSpPr>
        <p:spPr>
          <a:xfrm>
            <a:off x="1371129" y="4365150"/>
            <a:ext cx="1525860" cy="403308"/>
          </a:xfrm>
          <a:prstGeom prst="rect">
            <a:avLst/>
          </a:prstGeom>
          <a:solidFill>
            <a:srgbClr val="B5DAE6"/>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dirty="0">
                <a:solidFill>
                  <a:schemeClr val="bg1"/>
                </a:solidFill>
                <a:latin typeface="Arial" pitchFamily="34" charset="0"/>
              </a:rPr>
              <a:t>Wirtschaftliche Entwicklung?</a:t>
            </a:r>
          </a:p>
        </p:txBody>
      </p:sp>
      <p:sp>
        <p:nvSpPr>
          <p:cNvPr id="39" name="Rechteck 38">
            <a:extLst>
              <a:ext uri="{FF2B5EF4-FFF2-40B4-BE49-F238E27FC236}">
                <a16:creationId xmlns:a16="http://schemas.microsoft.com/office/drawing/2014/main" id="{2D60D672-1014-4D4A-BC44-BCDF435B50F6}"/>
              </a:ext>
            </a:extLst>
          </p:cNvPr>
          <p:cNvSpPr/>
          <p:nvPr/>
        </p:nvSpPr>
        <p:spPr>
          <a:xfrm>
            <a:off x="3122597" y="4664154"/>
            <a:ext cx="1751334" cy="265391"/>
          </a:xfrm>
          <a:prstGeom prst="rect">
            <a:avLst/>
          </a:prstGeom>
          <a:solidFill>
            <a:srgbClr val="B5DAE6"/>
          </a:solidFill>
          <a:ln w="12700" cap="flat" cmpd="sng" algn="ctr">
            <a:noFill/>
            <a:prstDash val="solid"/>
            <a:miter lim="800000"/>
          </a:ln>
          <a:effectLst/>
        </p:spPr>
        <p:txBody>
          <a:bodyPr lIns="0" tIns="0" rIns="0" bIns="0" rtlCol="0" anchor="ctr"/>
          <a:lstStyle/>
          <a:p>
            <a:pPr algn="ctr" defTabSz="914400"/>
            <a:r>
              <a:rPr lang="de-DE" sz="1200" dirty="0">
                <a:solidFill>
                  <a:schemeClr val="bg1"/>
                </a:solidFill>
                <a:latin typeface="Arial" pitchFamily="34" charset="0"/>
              </a:rPr>
              <a:t>Immobilienpreise?</a:t>
            </a:r>
          </a:p>
        </p:txBody>
      </p:sp>
      <p:sp>
        <p:nvSpPr>
          <p:cNvPr id="40" name="Rechteck 39">
            <a:extLst>
              <a:ext uri="{FF2B5EF4-FFF2-40B4-BE49-F238E27FC236}">
                <a16:creationId xmlns:a16="http://schemas.microsoft.com/office/drawing/2014/main" id="{4EE7E505-CEEE-429E-A1F7-281F58559F3B}"/>
              </a:ext>
            </a:extLst>
          </p:cNvPr>
          <p:cNvSpPr/>
          <p:nvPr/>
        </p:nvSpPr>
        <p:spPr>
          <a:xfrm>
            <a:off x="3175998" y="5210697"/>
            <a:ext cx="1592122" cy="241264"/>
          </a:xfrm>
          <a:prstGeom prst="rect">
            <a:avLst/>
          </a:prstGeom>
          <a:solidFill>
            <a:srgbClr val="B5DAE6"/>
          </a:solidFill>
          <a:ln w="12700" cap="flat" cmpd="sng" algn="ctr">
            <a:noFill/>
            <a:prstDash val="solid"/>
            <a:miter lim="800000"/>
          </a:ln>
          <a:effectLst/>
        </p:spPr>
        <p:txBody>
          <a:bodyPr lIns="0" tIns="0" rIns="0" bIns="0" rtlCol="0" anchor="ctr"/>
          <a:lstStyle/>
          <a:p>
            <a:pPr algn="ctr" defTabSz="914400"/>
            <a:r>
              <a:rPr lang="de-DE" sz="1200" dirty="0">
                <a:solidFill>
                  <a:schemeClr val="bg1"/>
                </a:solidFill>
                <a:latin typeface="Arial" pitchFamily="34" charset="0"/>
              </a:rPr>
              <a:t>Insolvenzrisiko?</a:t>
            </a:r>
          </a:p>
        </p:txBody>
      </p:sp>
      <p:sp>
        <p:nvSpPr>
          <p:cNvPr id="41" name="Rechteck 40">
            <a:extLst>
              <a:ext uri="{FF2B5EF4-FFF2-40B4-BE49-F238E27FC236}">
                <a16:creationId xmlns:a16="http://schemas.microsoft.com/office/drawing/2014/main" id="{EF28244D-1F8A-4CC1-A115-98E4D648E5D1}"/>
              </a:ext>
            </a:extLst>
          </p:cNvPr>
          <p:cNvSpPr/>
          <p:nvPr/>
        </p:nvSpPr>
        <p:spPr>
          <a:xfrm>
            <a:off x="906111" y="4807807"/>
            <a:ext cx="1873156" cy="443640"/>
          </a:xfrm>
          <a:prstGeom prst="rect">
            <a:avLst/>
          </a:prstGeom>
          <a:solidFill>
            <a:srgbClr val="B5DAE6"/>
          </a:solidFill>
          <a:ln w="12700" cap="flat" cmpd="sng" algn="ctr">
            <a:noFill/>
            <a:prstDash val="solid"/>
            <a:miter lim="800000"/>
          </a:ln>
          <a:effectLst/>
        </p:spPr>
        <p:txBody>
          <a:bodyPr lIns="0" tIns="0" rIns="0" bIns="0" rtlCol="0" anchor="ctr"/>
          <a:lstStyle/>
          <a:p>
            <a:pPr algn="ctr" defTabSz="914400"/>
            <a:r>
              <a:rPr lang="de-DE" sz="1200" dirty="0">
                <a:solidFill>
                  <a:schemeClr val="bg1"/>
                </a:solidFill>
                <a:latin typeface="Arial" pitchFamily="34" charset="0"/>
              </a:rPr>
              <a:t>Gesetzliche Rahmenbedingungen?</a:t>
            </a:r>
          </a:p>
        </p:txBody>
      </p:sp>
      <p:sp>
        <p:nvSpPr>
          <p:cNvPr id="42" name="Ellipse 41">
            <a:extLst>
              <a:ext uri="{FF2B5EF4-FFF2-40B4-BE49-F238E27FC236}">
                <a16:creationId xmlns:a16="http://schemas.microsoft.com/office/drawing/2014/main" id="{36C216E5-AE0E-49CA-92A6-C7D39BFCC55F}"/>
              </a:ext>
            </a:extLst>
          </p:cNvPr>
          <p:cNvSpPr/>
          <p:nvPr/>
        </p:nvSpPr>
        <p:spPr>
          <a:xfrm>
            <a:off x="1989138" y="2060575"/>
            <a:ext cx="576064" cy="576064"/>
          </a:xfrm>
          <a:prstGeom prst="ellipse">
            <a:avLst/>
          </a:prstGeom>
          <a:solidFill>
            <a:schemeClr val="tx1"/>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500" b="1" i="0" u="none" strike="noStrike" kern="0" cap="none" spc="0" normalizeH="0" baseline="0" noProof="0" dirty="0">
                <a:ln>
                  <a:noFill/>
                </a:ln>
                <a:solidFill>
                  <a:schemeClr val="bg1"/>
                </a:solidFill>
                <a:effectLst/>
                <a:uLnTx/>
                <a:uFillTx/>
              </a:rPr>
              <a:t>1</a:t>
            </a:r>
          </a:p>
        </p:txBody>
      </p:sp>
      <p:sp>
        <p:nvSpPr>
          <p:cNvPr id="43" name="Inhaltsplatzhalter 1">
            <a:extLst>
              <a:ext uri="{FF2B5EF4-FFF2-40B4-BE49-F238E27FC236}">
                <a16:creationId xmlns:a16="http://schemas.microsoft.com/office/drawing/2014/main" id="{5004CA1F-87F6-43C8-B095-F64536138116}"/>
              </a:ext>
            </a:extLst>
          </p:cNvPr>
          <p:cNvSpPr txBox="1">
            <a:spLocks/>
          </p:cNvSpPr>
          <p:nvPr/>
        </p:nvSpPr>
        <p:spPr>
          <a:xfrm>
            <a:off x="4568623" y="2664222"/>
            <a:ext cx="2920534" cy="1141478"/>
          </a:xfrm>
          <a:prstGeom prst="rect">
            <a:avLst/>
          </a:prstGeom>
        </p:spPr>
        <p:txBody>
          <a:bodyPr vert="horz" lIns="0" tIns="108000" rIns="0" bIns="90000" rtlCol="0" anchor="ctr">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200"/>
              </a:spcBef>
              <a:spcAft>
                <a:spcPts val="0"/>
              </a:spcAft>
              <a:buClr>
                <a:srgbClr val="003781"/>
              </a:buClr>
              <a:buSzTx/>
              <a:buFontTx/>
              <a:buNone/>
              <a:tabLst/>
              <a:defRPr/>
            </a:pPr>
            <a:r>
              <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Wie schnell lässt sich das Unternehmen im Alter verkaufen?</a:t>
            </a:r>
            <a:endParaRPr kumimoji="0" lang="de-DE" altLang="zh-CN"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44" name="Ellipse 43">
            <a:extLst>
              <a:ext uri="{FF2B5EF4-FFF2-40B4-BE49-F238E27FC236}">
                <a16:creationId xmlns:a16="http://schemas.microsoft.com/office/drawing/2014/main" id="{3BE6D139-7EAF-45DD-99AD-90FEDD9BF079}"/>
              </a:ext>
            </a:extLst>
          </p:cNvPr>
          <p:cNvSpPr/>
          <p:nvPr/>
        </p:nvSpPr>
        <p:spPr>
          <a:xfrm>
            <a:off x="5807968" y="2060575"/>
            <a:ext cx="576064" cy="576064"/>
          </a:xfrm>
          <a:prstGeom prst="ellipse">
            <a:avLst/>
          </a:prstGeom>
          <a:solidFill>
            <a:schemeClr val="tx1"/>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500" b="1" i="0" u="none" strike="noStrike" kern="0" cap="none" spc="0" normalizeH="0" baseline="0" noProof="0" dirty="0">
                <a:ln>
                  <a:noFill/>
                </a:ln>
                <a:solidFill>
                  <a:schemeClr val="bg1"/>
                </a:solidFill>
                <a:effectLst/>
                <a:uLnTx/>
                <a:uFillTx/>
              </a:rPr>
              <a:t>2</a:t>
            </a:r>
          </a:p>
        </p:txBody>
      </p:sp>
      <p:sp>
        <p:nvSpPr>
          <p:cNvPr id="45" name="Inhaltsplatzhalter 1">
            <a:extLst>
              <a:ext uri="{FF2B5EF4-FFF2-40B4-BE49-F238E27FC236}">
                <a16:creationId xmlns:a16="http://schemas.microsoft.com/office/drawing/2014/main" id="{66C5D38A-EE59-46D6-A55E-03865C28E768}"/>
              </a:ext>
            </a:extLst>
          </p:cNvPr>
          <p:cNvSpPr txBox="1">
            <a:spLocks/>
          </p:cNvSpPr>
          <p:nvPr/>
        </p:nvSpPr>
        <p:spPr>
          <a:xfrm>
            <a:off x="8543012" y="2664222"/>
            <a:ext cx="2949446" cy="1141478"/>
          </a:xfrm>
          <a:prstGeom prst="rect">
            <a:avLst/>
          </a:prstGeom>
        </p:spPr>
        <p:txBody>
          <a:bodyPr vert="horz" lIns="0" tIns="108000" rIns="0" bIns="90000" rtlCol="0" anchor="ctr">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ctr" defTabSz="914400" rtl="0" eaLnBrk="1" fontAlgn="auto" latinLnBrk="0" hangingPunct="1">
              <a:lnSpc>
                <a:spcPct val="100000"/>
              </a:lnSpc>
              <a:spcBef>
                <a:spcPts val="1200"/>
              </a:spcBef>
              <a:spcAft>
                <a:spcPts val="0"/>
              </a:spcAft>
              <a:buClr>
                <a:srgbClr val="003781"/>
              </a:buClr>
              <a:buSzTx/>
              <a:buFontTx/>
              <a:buNone/>
              <a:tabLst/>
              <a:defRPr/>
            </a:pPr>
            <a:r>
              <a:rPr kumimoji="0" lang="de-DE" altLang="zh-CN"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Welchen Wert hat das Unternehmen ohne den Unternehmer als</a:t>
            </a:r>
            <a:br>
              <a:rPr kumimoji="0" lang="de-DE" altLang="zh-CN"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br>
            <a:r>
              <a:rPr kumimoji="0" lang="de-DE" altLang="zh-CN"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Know-how-Träger?</a:t>
            </a:r>
          </a:p>
        </p:txBody>
      </p:sp>
      <p:sp>
        <p:nvSpPr>
          <p:cNvPr id="46" name="Ellipse 45">
            <a:extLst>
              <a:ext uri="{FF2B5EF4-FFF2-40B4-BE49-F238E27FC236}">
                <a16:creationId xmlns:a16="http://schemas.microsoft.com/office/drawing/2014/main" id="{0356EE45-8FA1-45F7-BA8B-1861C15D5D76}"/>
              </a:ext>
            </a:extLst>
          </p:cNvPr>
          <p:cNvSpPr/>
          <p:nvPr/>
        </p:nvSpPr>
        <p:spPr>
          <a:xfrm>
            <a:off x="9638604" y="2060575"/>
            <a:ext cx="576064" cy="576064"/>
          </a:xfrm>
          <a:prstGeom prst="ellipse">
            <a:avLst/>
          </a:prstGeom>
          <a:solidFill>
            <a:schemeClr val="tx1"/>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500" b="1" i="0" u="none" strike="noStrike" kern="0" cap="none" spc="0" normalizeH="0" baseline="0" noProof="0" dirty="0">
                <a:ln>
                  <a:noFill/>
                </a:ln>
                <a:solidFill>
                  <a:schemeClr val="bg1"/>
                </a:solidFill>
                <a:effectLst/>
                <a:uLnTx/>
                <a:uFillTx/>
              </a:rPr>
              <a:t>3</a:t>
            </a:r>
          </a:p>
        </p:txBody>
      </p:sp>
      <p:sp>
        <p:nvSpPr>
          <p:cNvPr id="47" name="Fußzeilenplatzhalter 5">
            <a:extLst>
              <a:ext uri="{FF2B5EF4-FFF2-40B4-BE49-F238E27FC236}">
                <a16:creationId xmlns:a16="http://schemas.microsoft.com/office/drawing/2014/main" id="{BC523D64-6F22-43B1-AD7D-FD9708844A90}"/>
              </a:ext>
            </a:extLst>
          </p:cNvPr>
          <p:cNvSpPr txBox="1">
            <a:spLocks/>
          </p:cNvSpPr>
          <p:nvPr/>
        </p:nvSpPr>
        <p:spPr>
          <a:xfrm>
            <a:off x="481541" y="6401207"/>
            <a:ext cx="4085053" cy="125351"/>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www.dub.de (Deutsche Unternehmerbörse), Stand 23.03.2022.</a:t>
            </a:r>
          </a:p>
        </p:txBody>
      </p:sp>
      <p:grpSp>
        <p:nvGrpSpPr>
          <p:cNvPr id="53" name="Gruppieren 52">
            <a:extLst>
              <a:ext uri="{FF2B5EF4-FFF2-40B4-BE49-F238E27FC236}">
                <a16:creationId xmlns:a16="http://schemas.microsoft.com/office/drawing/2014/main" id="{911BAF15-A877-4D8E-868E-AE81DCC72925}"/>
              </a:ext>
            </a:extLst>
          </p:cNvPr>
          <p:cNvGrpSpPr>
            <a:grpSpLocks noChangeAspect="1"/>
          </p:cNvGrpSpPr>
          <p:nvPr/>
        </p:nvGrpSpPr>
        <p:grpSpPr>
          <a:xfrm rot="5400000">
            <a:off x="9045064" y="4998656"/>
            <a:ext cx="899344" cy="230340"/>
            <a:chOff x="8617260" y="686292"/>
            <a:chExt cx="1977774" cy="823669"/>
          </a:xfrm>
        </p:grpSpPr>
        <p:cxnSp>
          <p:nvCxnSpPr>
            <p:cNvPr id="54" name="Gerader Verbinder 53">
              <a:extLst>
                <a:ext uri="{FF2B5EF4-FFF2-40B4-BE49-F238E27FC236}">
                  <a16:creationId xmlns:a16="http://schemas.microsoft.com/office/drawing/2014/main" id="{759AE5A4-25D6-4E2A-9E79-0FAE9D7FEEA4}"/>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E2C53B94-B4AB-4A95-9835-CAE0BCE33EBB}"/>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6579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altLang="de-DE" dirty="0">
                <a:solidFill>
                  <a:srgbClr val="113388"/>
                </a:solidFill>
              </a:rPr>
              <a:t>Unternehmer sollten sich nicht</a:t>
            </a:r>
            <a:br>
              <a:rPr lang="de-DE" altLang="de-DE" dirty="0">
                <a:solidFill>
                  <a:srgbClr val="113388"/>
                </a:solidFill>
              </a:rPr>
            </a:br>
            <a:r>
              <a:rPr lang="de-DE" altLang="de-DE" dirty="0">
                <a:solidFill>
                  <a:srgbClr val="113388"/>
                </a:solidFill>
              </a:rPr>
              <a:t>schlechter stellen als ihre Arbeitnehmer</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62</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r>
              <a:rPr lang="de-DE" dirty="0"/>
              <a:t>Betriebliche Altersversorgung | Vorsorgelösungen für Unternehmer</a:t>
            </a:r>
          </a:p>
          <a:p>
            <a:endParaRPr lang="en-GB" dirty="0"/>
          </a:p>
        </p:txBody>
      </p:sp>
      <p:sp>
        <p:nvSpPr>
          <p:cNvPr id="9" name="Fußzeilenplatzhalter 5">
            <a:extLst>
              <a:ext uri="{FF2B5EF4-FFF2-40B4-BE49-F238E27FC236}">
                <a16:creationId xmlns:a16="http://schemas.microsoft.com/office/drawing/2014/main" id="{1DF30B2B-1F24-41FF-9B5C-059F8E140838}"/>
              </a:ext>
            </a:extLst>
          </p:cNvPr>
          <p:cNvSpPr txBox="1">
            <a:spLocks/>
          </p:cNvSpPr>
          <p:nvPr/>
        </p:nvSpPr>
        <p:spPr>
          <a:xfrm>
            <a:off x="469912" y="6421607"/>
            <a:ext cx="4085053" cy="125351"/>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Bis max. 84.600,00 € BBG/West im Jahr </a:t>
            </a:r>
            <a:r>
              <a:rPr kumimoji="0" lang="de-DE" altLang="de-DE" sz="800" b="0" i="0" u="none" strike="noStrike" kern="1200" cap="none" spc="0" normalizeH="0" baseline="0" noProof="0" dirty="0">
                <a:ln>
                  <a:noFill/>
                </a:ln>
                <a:solidFill>
                  <a:schemeClr val="bg1"/>
                </a:solidFill>
                <a:effectLst/>
                <a:uLnTx/>
                <a:uFillTx/>
                <a:latin typeface="Arial"/>
                <a:ea typeface="+mn-ea"/>
              </a:rPr>
              <a:t>2022.</a:t>
            </a:r>
            <a:endParaRPr kumimoji="0" lang="de-DE" altLang="de-DE" sz="800" b="0" i="0" u="none" strike="noStrike" kern="1200" cap="none" spc="0" normalizeH="0" baseline="0" noProof="0" dirty="0">
              <a:ln>
                <a:noFill/>
              </a:ln>
              <a:solidFill>
                <a:schemeClr val="bg1"/>
              </a:solidFill>
              <a:effectLst/>
              <a:uLnTx/>
              <a:uFillTx/>
              <a:latin typeface="Arial"/>
              <a:ea typeface="+mn-ea"/>
              <a:cs typeface="Arial" pitchFamily="34" charset="0"/>
            </a:endParaRPr>
          </a:p>
        </p:txBody>
      </p:sp>
      <p:sp>
        <p:nvSpPr>
          <p:cNvPr id="11" name="Inhaltsplatzhalter 1">
            <a:extLst>
              <a:ext uri="{FF2B5EF4-FFF2-40B4-BE49-F238E27FC236}">
                <a16:creationId xmlns:a16="http://schemas.microsoft.com/office/drawing/2014/main" id="{82A8CD82-8083-4685-9E00-67DBDE7798F3}"/>
              </a:ext>
            </a:extLst>
          </p:cNvPr>
          <p:cNvSpPr txBox="1">
            <a:spLocks/>
          </p:cNvSpPr>
          <p:nvPr/>
        </p:nvSpPr>
        <p:spPr>
          <a:xfrm>
            <a:off x="479425" y="1955222"/>
            <a:ext cx="7789000" cy="542350"/>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1800"/>
              </a:spcBef>
              <a:spcAft>
                <a:spcPts val="0"/>
              </a:spcAft>
              <a:buClr>
                <a:srgbClr val="003781"/>
              </a:buClr>
              <a:buSzTx/>
              <a:buFontTx/>
              <a:buNone/>
              <a:tabLst/>
              <a:defRPr/>
            </a:pPr>
            <a:r>
              <a:rPr kumimoji="0" lang="de-DE" sz="14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Was müssen Ihre Mitarbeiter eigentlich in die gesetzliche DRV bezahlen?</a:t>
            </a:r>
          </a:p>
        </p:txBody>
      </p:sp>
      <p:graphicFrame>
        <p:nvGraphicFramePr>
          <p:cNvPr id="12" name="Group 293">
            <a:extLst>
              <a:ext uri="{FF2B5EF4-FFF2-40B4-BE49-F238E27FC236}">
                <a16:creationId xmlns:a16="http://schemas.microsoft.com/office/drawing/2014/main" id="{F645A490-8F61-430E-A70F-460A90921F84}"/>
              </a:ext>
            </a:extLst>
          </p:cNvPr>
          <p:cNvGraphicFramePr>
            <a:graphicFrameLocks noGrp="1"/>
          </p:cNvGraphicFramePr>
          <p:nvPr>
            <p:extLst>
              <p:ext uri="{D42A27DB-BD31-4B8C-83A1-F6EECF244321}">
                <p14:modId xmlns:p14="http://schemas.microsoft.com/office/powerpoint/2010/main" val="1362898704"/>
              </p:ext>
            </p:extLst>
          </p:nvPr>
        </p:nvGraphicFramePr>
        <p:xfrm>
          <a:off x="479425" y="2381864"/>
          <a:ext cx="11233149" cy="3303846"/>
        </p:xfrm>
        <a:graphic>
          <a:graphicData uri="http://schemas.openxmlformats.org/drawingml/2006/table">
            <a:tbl>
              <a:tblPr/>
              <a:tblGrid>
                <a:gridCol w="1902440">
                  <a:extLst>
                    <a:ext uri="{9D8B030D-6E8A-4147-A177-3AD203B41FA5}">
                      <a16:colId xmlns:a16="http://schemas.microsoft.com/office/drawing/2014/main" val="20000"/>
                    </a:ext>
                  </a:extLst>
                </a:gridCol>
                <a:gridCol w="1777180">
                  <a:extLst>
                    <a:ext uri="{9D8B030D-6E8A-4147-A177-3AD203B41FA5}">
                      <a16:colId xmlns:a16="http://schemas.microsoft.com/office/drawing/2014/main" val="20001"/>
                    </a:ext>
                  </a:extLst>
                </a:gridCol>
                <a:gridCol w="1725561">
                  <a:extLst>
                    <a:ext uri="{9D8B030D-6E8A-4147-A177-3AD203B41FA5}">
                      <a16:colId xmlns:a16="http://schemas.microsoft.com/office/drawing/2014/main" val="20002"/>
                    </a:ext>
                  </a:extLst>
                </a:gridCol>
                <a:gridCol w="1909917">
                  <a:extLst>
                    <a:ext uri="{9D8B030D-6E8A-4147-A177-3AD203B41FA5}">
                      <a16:colId xmlns:a16="http://schemas.microsoft.com/office/drawing/2014/main" val="20003"/>
                    </a:ext>
                  </a:extLst>
                </a:gridCol>
                <a:gridCol w="2064774">
                  <a:extLst>
                    <a:ext uri="{9D8B030D-6E8A-4147-A177-3AD203B41FA5}">
                      <a16:colId xmlns:a16="http://schemas.microsoft.com/office/drawing/2014/main" val="20004"/>
                    </a:ext>
                  </a:extLst>
                </a:gridCol>
                <a:gridCol w="1853277">
                  <a:extLst>
                    <a:ext uri="{9D8B030D-6E8A-4147-A177-3AD203B41FA5}">
                      <a16:colId xmlns:a16="http://schemas.microsoft.com/office/drawing/2014/main" val="20005"/>
                    </a:ext>
                  </a:extLst>
                </a:gridCol>
              </a:tblGrid>
              <a:tr h="557846">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endParaRPr>
                    </a:p>
                  </a:txBody>
                  <a:tcPr marL="54000" marR="54000" marT="54000" marB="54000" horzOverflow="overflow">
                    <a:lnL cap="flat">
                      <a:noFill/>
                    </a:lnL>
                    <a:lnR w="9525" cap="flat" cmpd="sng" algn="ctr">
                      <a:no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Bürokraft ca.</a:t>
                      </a:r>
                    </a:p>
                  </a:txBody>
                  <a:tcPr marL="54000" marR="54000" marT="54000" marB="54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Fachkraft ca.</a:t>
                      </a:r>
                    </a:p>
                  </a:txBody>
                  <a:tcPr marL="54000" marR="54000" marT="54000" marB="5400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Führungskraft ca.</a:t>
                      </a:r>
                    </a:p>
                  </a:txBody>
                  <a:tcPr marL="54000" marR="54000" marT="54000" marB="54000"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Eigenvorsorge</a:t>
                      </a:r>
                      <a:br>
                        <a:rPr kumimoji="0" lang="de-DE" altLang="de-DE" sz="1400" b="1" i="0" u="none" strike="noStrike" cap="none" normalizeH="0" baseline="0" dirty="0">
                          <a:ln>
                            <a:noFill/>
                          </a:ln>
                          <a:solidFill>
                            <a:schemeClr val="bg1"/>
                          </a:solidFill>
                          <a:effectLst/>
                          <a:latin typeface="Arial" pitchFamily="34" charset="0"/>
                        </a:rPr>
                      </a:br>
                      <a:r>
                        <a:rPr kumimoji="0" lang="de-DE" altLang="de-DE" sz="1400" b="1" i="0" u="none" strike="noStrike" cap="none" normalizeH="0" baseline="0" dirty="0">
                          <a:ln>
                            <a:noFill/>
                          </a:ln>
                          <a:solidFill>
                            <a:schemeClr val="bg1"/>
                          </a:solidFill>
                          <a:effectLst/>
                          <a:latin typeface="Arial" pitchFamily="34" charset="0"/>
                        </a:rPr>
                        <a:t>Unternehmer</a:t>
                      </a:r>
                    </a:p>
                  </a:txBody>
                  <a:tcPr marL="54000" marR="54000" marT="54000" marB="5400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Mtl. Beträge in €</a:t>
                      </a:r>
                    </a:p>
                  </a:txBody>
                  <a:tcPr marL="54000" marR="54000" marT="54000" marB="54000" anchor="ctr" horzOverflow="overflow">
                    <a:lnL w="9525" cap="flat" cmpd="sng" algn="ctr">
                      <a:noFill/>
                      <a:prstDash val="solid"/>
                      <a:round/>
                      <a:headEnd type="none" w="med" len="med"/>
                      <a:tailEnd type="none" w="med" len="med"/>
                    </a:lnL>
                    <a:lnR cap="flat">
                      <a:noFill/>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95256">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Gehalt </a:t>
                      </a:r>
                    </a:p>
                  </a:txBody>
                  <a:tcPr marL="54000" marR="54000" marT="54000" marB="54000" anchor="ctr" horzOverflow="overflow">
                    <a:lnL cap="flat">
                      <a:noFill/>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2.500,00 €</a:t>
                      </a:r>
                    </a:p>
                  </a:txBody>
                  <a:tcPr marL="90000" marR="90000" marT="90005" marB="90005"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4.000,00 €</a:t>
                      </a:r>
                    </a:p>
                  </a:txBody>
                  <a:tcPr marL="90000" marR="90000" marT="90005" marB="90005"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7.050,00 € </a:t>
                      </a:r>
                    </a:p>
                  </a:txBody>
                  <a:tcPr marL="90000" marR="90000" marT="90005" marB="9000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Einkünfte/</a:t>
                      </a:r>
                      <a:br>
                        <a:rPr kumimoji="0" lang="de-DE" altLang="de-DE" sz="1200" b="1" i="0" u="none" strike="noStrike" cap="none" normalizeH="0" baseline="0" dirty="0">
                          <a:ln>
                            <a:noFill/>
                          </a:ln>
                          <a:solidFill>
                            <a:schemeClr val="bg1"/>
                          </a:solidFill>
                          <a:effectLst/>
                          <a:latin typeface="Arial" pitchFamily="34" charset="0"/>
                        </a:rPr>
                      </a:br>
                      <a:r>
                        <a:rPr kumimoji="0" lang="de-DE" altLang="de-DE" sz="1200" b="1" i="0" u="none" strike="noStrike" cap="none" normalizeH="0" baseline="0" dirty="0">
                          <a:ln>
                            <a:noFill/>
                          </a:ln>
                          <a:solidFill>
                            <a:schemeClr val="bg1"/>
                          </a:solidFill>
                          <a:effectLst/>
                          <a:latin typeface="Arial" pitchFamily="34" charset="0"/>
                        </a:rPr>
                        <a:t>Entnahmen</a:t>
                      </a:r>
                    </a:p>
                  </a:txBody>
                  <a:tcPr marL="54000" marR="54000" marT="54000" marB="5400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 €</a:t>
                      </a:r>
                    </a:p>
                  </a:txBody>
                  <a:tcPr marL="54000" marR="54000" marT="54000" marB="54000" anchor="ctr" horzOverflow="overflow">
                    <a:lnL w="9525" cap="flat" cmpd="sng" algn="ctr">
                      <a:no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22718">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Arbeitnehmeranteil zur DRV 9,3 %</a:t>
                      </a:r>
                    </a:p>
                  </a:txBody>
                  <a:tcPr marL="54000" marR="54000" marT="54000" marB="54000" anchor="ctr" horzOverflow="overflow">
                    <a:lnL cap="flat">
                      <a:noFill/>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232,50 €</a:t>
                      </a:r>
                    </a:p>
                  </a:txBody>
                  <a:tcPr marL="90000" marR="90000" marT="90005" marB="90005"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372,00 €</a:t>
                      </a:r>
                    </a:p>
                  </a:txBody>
                  <a:tcPr marL="90000" marR="90000" marT="90005" marB="90005"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655,65 €</a:t>
                      </a:r>
                      <a:r>
                        <a:rPr kumimoji="0" lang="de-DE" altLang="de-DE" sz="1200" b="0" i="0" u="none" strike="noStrike" cap="none" normalizeH="0" baseline="30000" dirty="0">
                          <a:ln>
                            <a:noFill/>
                          </a:ln>
                          <a:solidFill>
                            <a:schemeClr val="bg1"/>
                          </a:solidFill>
                          <a:effectLst/>
                          <a:latin typeface="Arial" pitchFamily="34" charset="0"/>
                        </a:rPr>
                        <a:t>1</a:t>
                      </a:r>
                    </a:p>
                  </a:txBody>
                  <a:tcPr marL="90000" marR="90000" marT="90005" marB="9000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Davon </a:t>
                      </a:r>
                      <a:br>
                        <a:rPr kumimoji="0" lang="de-DE" altLang="de-DE" sz="1200" b="1" i="0" u="none" strike="noStrike" cap="none" normalizeH="0" baseline="0" dirty="0">
                          <a:ln>
                            <a:noFill/>
                          </a:ln>
                          <a:solidFill>
                            <a:schemeClr val="bg1"/>
                          </a:solidFill>
                          <a:effectLst/>
                          <a:latin typeface="Arial" pitchFamily="34" charset="0"/>
                        </a:rPr>
                      </a:br>
                      <a:r>
                        <a:rPr kumimoji="0" lang="de-DE" altLang="de-DE" sz="1200" b="1" i="0" u="none" strike="noStrike" cap="none" normalizeH="0" baseline="0" dirty="0">
                          <a:ln>
                            <a:noFill/>
                          </a:ln>
                          <a:solidFill>
                            <a:schemeClr val="bg1"/>
                          </a:solidFill>
                          <a:effectLst/>
                          <a:latin typeface="Arial" pitchFamily="34" charset="0"/>
                        </a:rPr>
                        <a:t>18,6 %</a:t>
                      </a:r>
                    </a:p>
                  </a:txBody>
                  <a:tcPr marL="54000" marR="54000" marT="54000" marB="5400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 €</a:t>
                      </a:r>
                    </a:p>
                  </a:txBody>
                  <a:tcPr marL="54000" marR="54000" marT="54000" marB="54000" anchor="ctr" horzOverflow="overflow">
                    <a:lnL w="9525" cap="flat" cmpd="sng" algn="ctr">
                      <a:no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832770">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Arbeitgeberanteil zur DRV 9,3 %</a:t>
                      </a:r>
                    </a:p>
                  </a:txBody>
                  <a:tcPr marL="54000" marR="54000" marT="54000" marB="54000" anchor="ctr" horzOverflow="overflow">
                    <a:lnL cap="flat">
                      <a:noFill/>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232,50 €</a:t>
                      </a:r>
                    </a:p>
                  </a:txBody>
                  <a:tcPr marL="90000" marR="90000" marT="90005" marB="90005"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372,00 €</a:t>
                      </a:r>
                    </a:p>
                  </a:txBody>
                  <a:tcPr marL="90000" marR="90000" marT="90005" marB="90005"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655,65 €</a:t>
                      </a:r>
                      <a:r>
                        <a:rPr kumimoji="0" lang="de-DE" altLang="de-DE" sz="1200" b="0" i="0" u="none" strike="noStrike" cap="none" normalizeH="0" baseline="30000" dirty="0">
                          <a:ln>
                            <a:noFill/>
                          </a:ln>
                          <a:solidFill>
                            <a:schemeClr val="bg1"/>
                          </a:solidFill>
                          <a:effectLst/>
                          <a:latin typeface="Arial" pitchFamily="34" charset="0"/>
                        </a:rPr>
                        <a:t>1</a:t>
                      </a:r>
                    </a:p>
                  </a:txBody>
                  <a:tcPr marL="90000" marR="90000" marT="90005" marB="9000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Bisherige mtl.</a:t>
                      </a:r>
                      <a:br>
                        <a:rPr kumimoji="0" lang="de-DE" altLang="de-DE" sz="1200" b="1" i="0" u="none" strike="noStrike" cap="none" normalizeH="0" baseline="0" dirty="0">
                          <a:ln>
                            <a:noFill/>
                          </a:ln>
                          <a:solidFill>
                            <a:schemeClr val="bg1"/>
                          </a:solidFill>
                          <a:effectLst/>
                          <a:latin typeface="Arial" pitchFamily="34" charset="0"/>
                        </a:rPr>
                      </a:br>
                      <a:r>
                        <a:rPr kumimoji="0" lang="de-DE" altLang="de-DE" sz="1200" b="1" i="0" u="none" strike="noStrike" cap="none" normalizeH="0" baseline="0" dirty="0">
                          <a:ln>
                            <a:noFill/>
                          </a:ln>
                          <a:solidFill>
                            <a:schemeClr val="bg1"/>
                          </a:solidFill>
                          <a:effectLst/>
                          <a:latin typeface="Arial" pitchFamily="34" charset="0"/>
                        </a:rPr>
                        <a:t>Vorsorge-Investition</a:t>
                      </a:r>
                    </a:p>
                  </a:txBody>
                  <a:tcPr marL="54000" marR="54000" marT="54000" marB="5400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 €</a:t>
                      </a:r>
                    </a:p>
                  </a:txBody>
                  <a:tcPr marL="54000" marR="54000" marT="54000" marB="54000" anchor="ctr" horzOverflow="overflow">
                    <a:lnL w="9525" cap="flat" cmpd="sng" algn="ctr">
                      <a:no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95256">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400" b="1" i="0" u="none" strike="noStrike" cap="none" normalizeH="0" baseline="0" dirty="0">
                          <a:ln>
                            <a:noFill/>
                          </a:ln>
                          <a:solidFill>
                            <a:schemeClr val="bg1"/>
                          </a:solidFill>
                          <a:effectLst/>
                          <a:latin typeface="Arial" pitchFamily="34" charset="0"/>
                        </a:rPr>
                        <a:t>Mtl. Beitrag für</a:t>
                      </a:r>
                      <a:br>
                        <a:rPr kumimoji="0" lang="de-DE" altLang="de-DE" sz="1400" b="1" i="0" u="none" strike="noStrike" cap="none" normalizeH="0" baseline="0" dirty="0">
                          <a:ln>
                            <a:noFill/>
                          </a:ln>
                          <a:solidFill>
                            <a:schemeClr val="bg1"/>
                          </a:solidFill>
                          <a:effectLst/>
                          <a:latin typeface="Arial" pitchFamily="34" charset="0"/>
                        </a:rPr>
                      </a:br>
                      <a:r>
                        <a:rPr kumimoji="0" lang="de-DE" altLang="de-DE" sz="1400" b="1" i="0" u="none" strike="noStrike" cap="none" normalizeH="0" baseline="0" dirty="0">
                          <a:ln>
                            <a:noFill/>
                          </a:ln>
                          <a:solidFill>
                            <a:schemeClr val="bg1"/>
                          </a:solidFill>
                          <a:effectLst/>
                          <a:latin typeface="Arial" pitchFamily="34" charset="0"/>
                        </a:rPr>
                        <a:t>die Vorsorge</a:t>
                      </a:r>
                    </a:p>
                  </a:txBody>
                  <a:tcPr marL="54000" marR="54000" marT="54000" marB="54000" anchor="ctr" horzOverflow="overflow">
                    <a:lnL cap="flat">
                      <a:noFill/>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465,00 €</a:t>
                      </a:r>
                    </a:p>
                  </a:txBody>
                  <a:tcPr marL="90000" marR="90000" marT="90005" marB="90005"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744,00 €</a:t>
                      </a:r>
                    </a:p>
                  </a:txBody>
                  <a:tcPr marL="90000" marR="90000" marT="90005" marB="90005"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1.311,30 €</a:t>
                      </a:r>
                      <a:r>
                        <a:rPr kumimoji="0" lang="de-DE" altLang="de-DE" sz="1200" b="0" i="0" u="none" strike="noStrike" cap="none" normalizeH="0" baseline="30000" dirty="0">
                          <a:ln>
                            <a:noFill/>
                          </a:ln>
                          <a:solidFill>
                            <a:schemeClr val="bg1"/>
                          </a:solidFill>
                          <a:effectLst/>
                          <a:latin typeface="Arial" pitchFamily="34" charset="0"/>
                        </a:rPr>
                        <a:t>1</a:t>
                      </a:r>
                      <a:endParaRPr kumimoji="0" lang="de-DE" altLang="de-DE" sz="1200" b="0" i="0" u="none" strike="noStrike" cap="none" normalizeH="0" baseline="0" dirty="0">
                        <a:ln>
                          <a:noFill/>
                        </a:ln>
                        <a:solidFill>
                          <a:schemeClr val="bg1"/>
                        </a:solidFill>
                        <a:effectLst/>
                        <a:latin typeface="Arial" pitchFamily="34" charset="0"/>
                      </a:endParaRPr>
                    </a:p>
                  </a:txBody>
                  <a:tcPr marL="90000" marR="90000" marT="90005" marB="9000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rPr>
                        <a:t>Mtl. Beitrag für</a:t>
                      </a:r>
                      <a:br>
                        <a:rPr kumimoji="0" lang="de-DE" altLang="de-DE" sz="1200" b="1" i="0" u="none" strike="noStrike" cap="none" normalizeH="0" baseline="0" dirty="0">
                          <a:ln>
                            <a:noFill/>
                          </a:ln>
                          <a:solidFill>
                            <a:schemeClr val="bg1"/>
                          </a:solidFill>
                          <a:effectLst/>
                          <a:latin typeface="Arial" pitchFamily="34" charset="0"/>
                        </a:rPr>
                      </a:br>
                      <a:r>
                        <a:rPr kumimoji="0" lang="de-DE" altLang="de-DE" sz="1200" b="1" i="0" u="none" strike="noStrike" cap="none" normalizeH="0" baseline="0" dirty="0">
                          <a:ln>
                            <a:noFill/>
                          </a:ln>
                          <a:solidFill>
                            <a:schemeClr val="bg1"/>
                          </a:solidFill>
                          <a:effectLst/>
                          <a:latin typeface="Arial" pitchFamily="34" charset="0"/>
                        </a:rPr>
                        <a:t>die Vorsorge</a:t>
                      </a:r>
                    </a:p>
                  </a:txBody>
                  <a:tcPr marL="54000" marR="54000" marT="54000" marB="5400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1219170" rtl="0" eaLnBrk="0" latinLnBrk="0" hangingPunct="0">
                        <a:tabLst>
                          <a:tab pos="195263" algn="l"/>
                        </a:tabLst>
                        <a:defRPr sz="2400" kern="1200">
                          <a:solidFill>
                            <a:schemeClr val="accent1"/>
                          </a:solidFill>
                          <a:latin typeface="Arial" pitchFamily="34" charset="0"/>
                        </a:defRPr>
                      </a:lvl1pPr>
                      <a:lvl2pPr marL="1588" algn="l" defTabSz="1219170" rtl="0" eaLnBrk="0" latinLnBrk="0" hangingPunct="0">
                        <a:tabLst>
                          <a:tab pos="195263" algn="l"/>
                        </a:tabLst>
                        <a:defRPr sz="1600" kern="1200">
                          <a:solidFill>
                            <a:schemeClr val="tx1"/>
                          </a:solidFill>
                          <a:latin typeface="Arial" pitchFamily="34" charset="0"/>
                        </a:defRPr>
                      </a:lvl2pPr>
                      <a:lvl3pPr marL="3175" algn="l" defTabSz="1219170" rtl="0" eaLnBrk="0" latinLnBrk="0" hangingPunct="0">
                        <a:tabLst>
                          <a:tab pos="195263" algn="l"/>
                        </a:tabLst>
                        <a:defRPr sz="1600" kern="1200">
                          <a:solidFill>
                            <a:schemeClr val="tx1"/>
                          </a:solidFill>
                          <a:latin typeface="Arial" pitchFamily="34" charset="0"/>
                        </a:defRPr>
                      </a:lvl3pPr>
                      <a:lvl4pPr marL="193675" algn="l" defTabSz="1219170" rtl="0" eaLnBrk="0" latinLnBrk="0" hangingPunct="0">
                        <a:buClr>
                          <a:schemeClr val="tx1"/>
                        </a:buClr>
                        <a:tabLst>
                          <a:tab pos="195263" algn="l"/>
                        </a:tabLst>
                        <a:defRPr sz="1600" kern="1200">
                          <a:solidFill>
                            <a:schemeClr val="tx1"/>
                          </a:solidFill>
                          <a:latin typeface="Arial" pitchFamily="34" charset="0"/>
                        </a:defRPr>
                      </a:lvl4pPr>
                      <a:lvl5pPr marL="396875" algn="l" defTabSz="1219170" rtl="0" eaLnBrk="0" latinLnBrk="0" hangingPunct="0">
                        <a:buClr>
                          <a:schemeClr val="tx1"/>
                        </a:buClr>
                        <a:tabLst>
                          <a:tab pos="195263" algn="l"/>
                        </a:tabLst>
                        <a:defRPr sz="1600" kern="1200">
                          <a:solidFill>
                            <a:schemeClr val="tx1"/>
                          </a:solidFill>
                          <a:latin typeface="Arial" pitchFamily="34"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rPr>
                        <a:t>? €</a:t>
                      </a:r>
                    </a:p>
                  </a:txBody>
                  <a:tcPr marL="54000" marR="54000" marT="54000" marB="54000" anchor="ctr" horzOverflow="overflow">
                    <a:lnL w="9525" cap="flat" cmpd="sng" algn="ctr">
                      <a:no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bl>
          </a:graphicData>
        </a:graphic>
      </p:graphicFrame>
      <p:sp>
        <p:nvSpPr>
          <p:cNvPr id="13" name="Rechteck 12">
            <a:extLst>
              <a:ext uri="{FF2B5EF4-FFF2-40B4-BE49-F238E27FC236}">
                <a16:creationId xmlns:a16="http://schemas.microsoft.com/office/drawing/2014/main" id="{18D33714-E8A0-4217-9886-7D53374964D0}"/>
              </a:ext>
            </a:extLst>
          </p:cNvPr>
          <p:cNvSpPr/>
          <p:nvPr/>
        </p:nvSpPr>
        <p:spPr>
          <a:xfrm>
            <a:off x="-148767" y="5685710"/>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600" b="1" dirty="0">
                <a:solidFill>
                  <a:schemeClr val="accent4"/>
                </a:solidFill>
                <a:ea typeface="MS PGothic" charset="0"/>
              </a:rPr>
              <a:t>Die Beitragshöhe muss an den individuellen Bedarf angepasst werden. </a:t>
            </a:r>
          </a:p>
        </p:txBody>
      </p:sp>
    </p:spTree>
    <p:extLst>
      <p:ext uri="{BB962C8B-B14F-4D97-AF65-F5344CB8AC3E}">
        <p14:creationId xmlns:p14="http://schemas.microsoft.com/office/powerpoint/2010/main" val="1110364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altLang="de-DE" dirty="0"/>
              <a:t>In 3 Schritten zur individuellen</a:t>
            </a:r>
            <a:br>
              <a:rPr lang="de-DE" altLang="de-DE" dirty="0"/>
            </a:br>
            <a:r>
              <a:rPr lang="de-DE" altLang="de-DE" dirty="0"/>
              <a:t>Unternehmer-Versorgung</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63</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r>
              <a:rPr lang="de-DE" dirty="0"/>
              <a:t>Betriebliche Altersversorgung | Vorsorgelösungen für Unternehmer</a:t>
            </a:r>
          </a:p>
          <a:p>
            <a:endParaRPr lang="de-DE" dirty="0"/>
          </a:p>
          <a:p>
            <a:endParaRPr lang="en-GB" dirty="0"/>
          </a:p>
        </p:txBody>
      </p:sp>
      <p:sp>
        <p:nvSpPr>
          <p:cNvPr id="16" name="AutoShape 7">
            <a:extLst>
              <a:ext uri="{FF2B5EF4-FFF2-40B4-BE49-F238E27FC236}">
                <a16:creationId xmlns:a16="http://schemas.microsoft.com/office/drawing/2014/main" id="{561E646A-7AC4-4A82-8F7F-CF4E56040874}"/>
              </a:ext>
            </a:extLst>
          </p:cNvPr>
          <p:cNvSpPr>
            <a:spLocks noChangeArrowheads="1"/>
          </p:cNvSpPr>
          <p:nvPr/>
        </p:nvSpPr>
        <p:spPr bwMode="gray">
          <a:xfrm>
            <a:off x="479425" y="2417249"/>
            <a:ext cx="3460922" cy="2789371"/>
          </a:xfrm>
          <a:prstGeom prst="rect">
            <a:avLst/>
          </a:prstGeom>
          <a:solidFill>
            <a:schemeClr val="accent6"/>
          </a:solidFill>
          <a:ln w="9525" algn="ctr">
            <a:noFill/>
            <a:round/>
            <a:headEnd/>
            <a:tailEnd/>
          </a:ln>
        </p:spPr>
        <p:txBody>
          <a:bodyPr lIns="144000" tIns="108000" rIns="144000" bIns="36000"/>
          <a:lstStyle>
            <a:lvl1pPr eaLnBrk="0" hangingPunct="0">
              <a:spcAft>
                <a:spcPct val="30000"/>
              </a:spcAft>
              <a:defRPr sz="2000">
                <a:solidFill>
                  <a:schemeClr val="accent1"/>
                </a:solidFill>
                <a:latin typeface="Arial" pitchFamily="34" charset="0"/>
              </a:defRPr>
            </a:lvl1pPr>
            <a:lvl2pPr marL="177800" indent="-176213"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60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rPr>
              <a:t>Bestehende Versorgung ermitteln</a:t>
            </a:r>
          </a:p>
          <a:p>
            <a:pPr marL="0" marR="0" lvl="0" indent="0" defTabSz="914400" eaLnBrk="1" fontAlgn="auto" latinLnBrk="0" hangingPunct="1">
              <a:lnSpc>
                <a:spcPct val="100000"/>
              </a:lnSpc>
              <a:spcBef>
                <a:spcPts val="600"/>
              </a:spcBef>
              <a:spcAft>
                <a:spcPts val="0"/>
              </a:spcAft>
              <a:buClrTx/>
              <a:buSzTx/>
              <a:buFontTx/>
              <a:buNone/>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Ist eine Rente aus der DRV vorhanden?</a:t>
            </a:r>
          </a:p>
          <a:p>
            <a:pPr marL="173037" marR="0" lvl="1"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Wie ist der Status quo des Freiberuflers, Inhabers, Handwerkers etc.?</a:t>
            </a:r>
          </a:p>
          <a:p>
            <a:pPr marL="173037" marR="0" lvl="1"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Ist eine Befreiung von der Rentenversicherungspflicht in der DRV möglich? </a:t>
            </a:r>
          </a:p>
          <a:p>
            <a:pPr marL="173037" marR="0" lvl="1"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Wie ist die beitragsrechtliche Situation in </a:t>
            </a:r>
            <a:br>
              <a:rPr kumimoji="0" lang="de-DE" altLang="de-DE" sz="1200" b="0" i="0" u="none" strike="noStrike" kern="0" cap="none" spc="0" normalizeH="0" baseline="0" noProof="0" dirty="0">
                <a:ln>
                  <a:noFill/>
                </a:ln>
                <a:solidFill>
                  <a:schemeClr val="bg1"/>
                </a:solidFill>
                <a:effectLst/>
                <a:uLnTx/>
                <a:uFillTx/>
                <a:latin typeface="Arial" pitchFamily="34" charset="0"/>
              </a:rPr>
            </a:br>
            <a:r>
              <a:rPr kumimoji="0" lang="de-DE" altLang="de-DE" sz="1200" b="0" i="0" u="none" strike="noStrike" kern="0" cap="none" spc="0" normalizeH="0" baseline="0" noProof="0" dirty="0">
                <a:ln>
                  <a:noFill/>
                </a:ln>
                <a:solidFill>
                  <a:schemeClr val="bg1"/>
                </a:solidFill>
                <a:effectLst/>
                <a:uLnTx/>
                <a:uFillTx/>
                <a:latin typeface="Arial" pitchFamily="34" charset="0"/>
              </a:rPr>
              <a:t>der DRV oder dem Versorgungswerk?</a:t>
            </a:r>
          </a:p>
        </p:txBody>
      </p:sp>
      <p:sp>
        <p:nvSpPr>
          <p:cNvPr id="17" name="AutoShape 7">
            <a:extLst>
              <a:ext uri="{FF2B5EF4-FFF2-40B4-BE49-F238E27FC236}">
                <a16:creationId xmlns:a16="http://schemas.microsoft.com/office/drawing/2014/main" id="{763BF05B-D969-4156-8B58-22A5DC75623A}"/>
              </a:ext>
            </a:extLst>
          </p:cNvPr>
          <p:cNvSpPr>
            <a:spLocks noChangeArrowheads="1"/>
          </p:cNvSpPr>
          <p:nvPr/>
        </p:nvSpPr>
        <p:spPr bwMode="gray">
          <a:xfrm>
            <a:off x="4482139" y="2417250"/>
            <a:ext cx="3506863" cy="3748599"/>
          </a:xfrm>
          <a:prstGeom prst="rect">
            <a:avLst/>
          </a:prstGeom>
          <a:solidFill>
            <a:schemeClr val="accent6"/>
          </a:solidFill>
          <a:ln w="9525" algn="ctr">
            <a:noFill/>
            <a:round/>
            <a:headEnd/>
            <a:tailEnd/>
          </a:ln>
        </p:spPr>
        <p:txBody>
          <a:bodyPr lIns="144000" tIns="108000" rIns="144000" bIns="36000"/>
          <a:lstStyle>
            <a:lvl1pPr marL="177800" indent="-177800" eaLnBrk="0" hangingPunct="0">
              <a:spcAft>
                <a:spcPct val="30000"/>
              </a:spcAft>
              <a:defRPr sz="2000">
                <a:solidFill>
                  <a:schemeClr val="accent1"/>
                </a:solidFill>
                <a:latin typeface="Arial" pitchFamily="34" charset="0"/>
              </a:defRPr>
            </a:lvl1pPr>
            <a:lvl2pPr marL="361950" indent="-4763"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60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rPr>
              <a:t>Bedarfsfelder individuell ermitteln</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Sicheres Alterseinkommen</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Absicherung des Einkommens, sofern die Selbstständigkeit aufgrund von Krankheit, Körperverletzung oder eines mehr als altersentsprechenden Kräfteverfalls aufgegeben werden muss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Todesfallabsicherung</a:t>
            </a:r>
          </a:p>
          <a:p>
            <a:pPr marL="361950" marR="0" lvl="1" indent="-180975" defTabSz="914400" eaLnBrk="1" fontAlgn="auto" latinLnBrk="0" hangingPunct="1">
              <a:lnSpc>
                <a:spcPct val="100000"/>
              </a:lnSpc>
              <a:spcBef>
                <a:spcPts val="300"/>
              </a:spcBef>
              <a:spcAft>
                <a:spcPts val="0"/>
              </a:spcAft>
              <a:buClrTx/>
              <a:buSzTx/>
              <a:buFont typeface="Symbol" panose="05050102010706020507" pitchFamily="18" charset="2"/>
              <a:buChar char="-"/>
              <a:tabLst>
                <a:tab pos="180975" algn="l"/>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Familie: bei Tod des Versorgers </a:t>
            </a:r>
          </a:p>
          <a:p>
            <a:pPr marL="361950" marR="0" lvl="1" indent="-180975" defTabSz="914400" eaLnBrk="1" fontAlgn="auto" latinLnBrk="0" hangingPunct="1">
              <a:lnSpc>
                <a:spcPct val="100000"/>
              </a:lnSpc>
              <a:spcBef>
                <a:spcPts val="300"/>
              </a:spcBef>
              <a:spcAft>
                <a:spcPts val="0"/>
              </a:spcAft>
              <a:buClrTx/>
              <a:buSzTx/>
              <a:buFont typeface="Symbol" panose="05050102010706020507" pitchFamily="18" charset="2"/>
              <a:buChar char="-"/>
              <a:tabLst>
                <a:tab pos="180975" algn="l"/>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Firma: Absicherung von Firmenkrediten</a:t>
            </a:r>
          </a:p>
        </p:txBody>
      </p:sp>
      <p:sp>
        <p:nvSpPr>
          <p:cNvPr id="18" name="Line 71">
            <a:extLst>
              <a:ext uri="{FF2B5EF4-FFF2-40B4-BE49-F238E27FC236}">
                <a16:creationId xmlns:a16="http://schemas.microsoft.com/office/drawing/2014/main" id="{412A7C8F-56F4-4960-8A7C-3F11812571D3}"/>
              </a:ext>
            </a:extLst>
          </p:cNvPr>
          <p:cNvSpPr>
            <a:spLocks noChangeShapeType="1"/>
          </p:cNvSpPr>
          <p:nvPr/>
        </p:nvSpPr>
        <p:spPr bwMode="gray">
          <a:xfrm>
            <a:off x="8504986" y="4393397"/>
            <a:ext cx="1586073" cy="0"/>
          </a:xfrm>
          <a:prstGeom prst="line">
            <a:avLst/>
          </a:prstGeom>
          <a:noFill/>
          <a:ln w="36004">
            <a:solidFill>
              <a:srgbClr val="FFFFFF"/>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ndParaRPr>
          </a:p>
        </p:txBody>
      </p:sp>
      <p:sp>
        <p:nvSpPr>
          <p:cNvPr id="20" name="AutoShape 7">
            <a:extLst>
              <a:ext uri="{FF2B5EF4-FFF2-40B4-BE49-F238E27FC236}">
                <a16:creationId xmlns:a16="http://schemas.microsoft.com/office/drawing/2014/main" id="{FE1BA6D1-F7EB-4BA0-BBD1-4250C4C070C2}"/>
              </a:ext>
            </a:extLst>
          </p:cNvPr>
          <p:cNvSpPr>
            <a:spLocks noChangeArrowheads="1"/>
          </p:cNvSpPr>
          <p:nvPr/>
        </p:nvSpPr>
        <p:spPr bwMode="gray">
          <a:xfrm>
            <a:off x="8504988" y="2417250"/>
            <a:ext cx="3207586" cy="3748599"/>
          </a:xfrm>
          <a:prstGeom prst="rect">
            <a:avLst/>
          </a:prstGeom>
          <a:solidFill>
            <a:schemeClr val="accent6"/>
          </a:solidFill>
          <a:ln w="9525" algn="ctr">
            <a:noFill/>
            <a:round/>
            <a:headEnd/>
            <a:tailEnd/>
          </a:ln>
        </p:spPr>
        <p:txBody>
          <a:bodyPr lIns="144000" tIns="108000" rIns="144000" bIns="36000"/>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600"/>
              </a:spcBef>
              <a:spcAft>
                <a:spcPts val="0"/>
              </a:spcAft>
              <a:buClrTx/>
              <a:buSzTx/>
              <a:buFontTx/>
              <a:buNone/>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rPr>
              <a:t>Individuelle Lösungskonzepte erstellen</a:t>
            </a:r>
          </a:p>
          <a:p>
            <a:pPr marL="0" marR="0" lvl="0" indent="0" defTabSz="914400" eaLnBrk="1" fontAlgn="auto" latinLnBrk="0" hangingPunct="1">
              <a:lnSpc>
                <a:spcPct val="100000"/>
              </a:lnSpc>
              <a:spcBef>
                <a:spcPts val="600"/>
              </a:spcBef>
              <a:spcAft>
                <a:spcPts val="0"/>
              </a:spcAft>
              <a:buClrTx/>
              <a:buSzTx/>
              <a:buFontTx/>
              <a:buNone/>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Entscheidungskriterien:</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Produktauswahl</a:t>
            </a:r>
          </a:p>
          <a:p>
            <a:pPr marL="361950" marR="0" lvl="0" indent="-180975" defTabSz="914400" eaLnBrk="1" fontAlgn="auto" latinLnBrk="0" hangingPunct="1">
              <a:lnSpc>
                <a:spcPct val="100000"/>
              </a:lnSpc>
              <a:spcBef>
                <a:spcPts val="0"/>
              </a:spcBef>
              <a:spcAft>
                <a:spcPts val="0"/>
              </a:spcAft>
              <a:buClrTx/>
              <a:buSzTx/>
              <a:buFont typeface="Symbol" panose="05050102010706020507" pitchFamily="18" charset="2"/>
              <a:buChar char="-"/>
              <a:tabLst>
                <a:tab pos="361950" algn="l"/>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Staatliche Förderung</a:t>
            </a:r>
          </a:p>
          <a:p>
            <a:pPr marL="361950" marR="0" lvl="0" indent="-180975" defTabSz="914400" eaLnBrk="1" fontAlgn="auto" latinLnBrk="0" hangingPunct="1">
              <a:lnSpc>
                <a:spcPct val="100000"/>
              </a:lnSpc>
              <a:spcBef>
                <a:spcPts val="0"/>
              </a:spcBef>
              <a:spcAft>
                <a:spcPts val="0"/>
              </a:spcAft>
              <a:buClrTx/>
              <a:buSzTx/>
              <a:buFont typeface="Symbol" panose="05050102010706020507" pitchFamily="18" charset="2"/>
              <a:buChar char="-"/>
              <a:tabLst>
                <a:tab pos="361950" algn="l"/>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Pfändungsfragen</a:t>
            </a:r>
          </a:p>
          <a:p>
            <a:pPr marL="361950" marR="0" lvl="0" indent="-180975" defTabSz="914400" eaLnBrk="1" fontAlgn="auto" latinLnBrk="0" hangingPunct="1">
              <a:lnSpc>
                <a:spcPct val="100000"/>
              </a:lnSpc>
              <a:spcBef>
                <a:spcPts val="0"/>
              </a:spcBef>
              <a:spcAft>
                <a:spcPts val="0"/>
              </a:spcAft>
              <a:buClrTx/>
              <a:buSzTx/>
              <a:buFont typeface="Symbol" panose="05050102010706020507" pitchFamily="18" charset="2"/>
              <a:buChar char="-"/>
              <a:tabLst>
                <a:tab pos="361950" algn="l"/>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Flexibilität</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Produktgestaltung</a:t>
            </a:r>
          </a:p>
          <a:p>
            <a:pPr marL="361950" marR="0" lvl="0" indent="-180975" defTabSz="914400" eaLnBrk="1" fontAlgn="auto" latinLnBrk="0" hangingPunct="1">
              <a:lnSpc>
                <a:spcPct val="100000"/>
              </a:lnSpc>
              <a:spcBef>
                <a:spcPts val="0"/>
              </a:spcBef>
              <a:spcAft>
                <a:spcPts val="0"/>
              </a:spcAft>
              <a:buClrTx/>
              <a:buSzTx/>
              <a:buFont typeface="Symbol" panose="05050102010706020507" pitchFamily="18" charset="2"/>
              <a:buChar char="-"/>
              <a:tabLst>
                <a:tab pos="357188" algn="l"/>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Vorsorgebereiche (Alter, Hinterbliebene, Berufsunfähigkeit)</a:t>
            </a:r>
          </a:p>
          <a:p>
            <a:pPr marL="361950" marR="0" lvl="0" indent="-180975" defTabSz="914400" eaLnBrk="1" fontAlgn="auto" latinLnBrk="0" hangingPunct="1">
              <a:lnSpc>
                <a:spcPct val="100000"/>
              </a:lnSpc>
              <a:spcBef>
                <a:spcPts val="0"/>
              </a:spcBef>
              <a:spcAft>
                <a:spcPts val="0"/>
              </a:spcAft>
              <a:buClrTx/>
              <a:buSzTx/>
              <a:buFont typeface="Symbol" panose="05050102010706020507" pitchFamily="18" charset="2"/>
              <a:buChar char="-"/>
              <a:tabLst>
                <a:tab pos="357188" algn="l"/>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Leistungszeitpunkt</a:t>
            </a:r>
          </a:p>
          <a:p>
            <a:pPr marL="361950" marR="0" lvl="0" indent="-180975" defTabSz="914400" eaLnBrk="1" fontAlgn="auto" latinLnBrk="0" hangingPunct="1">
              <a:lnSpc>
                <a:spcPct val="100000"/>
              </a:lnSpc>
              <a:spcBef>
                <a:spcPts val="0"/>
              </a:spcBef>
              <a:spcAft>
                <a:spcPts val="0"/>
              </a:spcAft>
              <a:buClrTx/>
              <a:buSzTx/>
              <a:buFont typeface="Symbol" panose="05050102010706020507" pitchFamily="18" charset="2"/>
              <a:buChar char="-"/>
              <a:tabLst>
                <a:tab pos="357188" algn="l"/>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Beitragszahlungsweise</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Vorsorgekonzepte </a:t>
            </a:r>
          </a:p>
          <a:p>
            <a:pPr marL="357188" marR="0" lvl="1" indent="-176213"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Moderne Lösungen von chancen- </a:t>
            </a:r>
            <a:br>
              <a:rPr kumimoji="0" lang="de-DE" altLang="de-DE" sz="1200" b="0" i="0" u="none" strike="noStrike" kern="0" cap="none" spc="0" normalizeH="0" baseline="0" noProof="0" dirty="0">
                <a:ln>
                  <a:noFill/>
                </a:ln>
                <a:solidFill>
                  <a:schemeClr val="bg1"/>
                </a:solidFill>
                <a:effectLst/>
                <a:uLnTx/>
                <a:uFillTx/>
                <a:latin typeface="Arial" pitchFamily="34" charset="0"/>
              </a:rPr>
            </a:br>
            <a:r>
              <a:rPr kumimoji="0" lang="de-DE" altLang="de-DE" sz="1200" b="0" i="0" u="none" strike="noStrike" kern="0" cap="none" spc="0" normalizeH="0" baseline="0" noProof="0" dirty="0">
                <a:ln>
                  <a:noFill/>
                </a:ln>
                <a:solidFill>
                  <a:schemeClr val="bg1"/>
                </a:solidFill>
                <a:effectLst/>
                <a:uLnTx/>
                <a:uFillTx/>
                <a:latin typeface="Arial" pitchFamily="34" charset="0"/>
              </a:rPr>
              <a:t>bis sicherheitsorientiert</a:t>
            </a:r>
          </a:p>
        </p:txBody>
      </p:sp>
      <p:sp>
        <p:nvSpPr>
          <p:cNvPr id="21" name="AutoShape 7">
            <a:extLst>
              <a:ext uri="{FF2B5EF4-FFF2-40B4-BE49-F238E27FC236}">
                <a16:creationId xmlns:a16="http://schemas.microsoft.com/office/drawing/2014/main" id="{7EDC4FD1-0CEF-4F5F-BCD2-689C265F57FF}"/>
              </a:ext>
            </a:extLst>
          </p:cNvPr>
          <p:cNvSpPr>
            <a:spLocks noChangeArrowheads="1"/>
          </p:cNvSpPr>
          <p:nvPr/>
        </p:nvSpPr>
        <p:spPr bwMode="gray">
          <a:xfrm>
            <a:off x="479425" y="5331799"/>
            <a:ext cx="3460922" cy="360724"/>
          </a:xfrm>
          <a:prstGeom prst="rect">
            <a:avLst/>
          </a:prstGeom>
          <a:solidFill>
            <a:schemeClr val="accent6"/>
          </a:solidFill>
          <a:ln w="9525" algn="ctr">
            <a:noFill/>
            <a:round/>
            <a:headEnd/>
            <a:tailEnd/>
          </a:ln>
        </p:spPr>
        <p:txBody>
          <a:bodyPr lIns="144000" tIns="36000" rIns="36000" bIns="36000" anchor="ctr"/>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30000"/>
              </a:spcAft>
              <a:buClrTx/>
              <a:buSzTx/>
              <a:buFontTx/>
              <a:buNone/>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Ist eine private Vorsorge vorhanden?</a:t>
            </a:r>
          </a:p>
        </p:txBody>
      </p:sp>
      <p:sp>
        <p:nvSpPr>
          <p:cNvPr id="22" name="AutoShape 7">
            <a:extLst>
              <a:ext uri="{FF2B5EF4-FFF2-40B4-BE49-F238E27FC236}">
                <a16:creationId xmlns:a16="http://schemas.microsoft.com/office/drawing/2014/main" id="{E5374E50-B581-4C39-ACEB-E12E218CDCA9}"/>
              </a:ext>
            </a:extLst>
          </p:cNvPr>
          <p:cNvSpPr>
            <a:spLocks noChangeArrowheads="1"/>
          </p:cNvSpPr>
          <p:nvPr/>
        </p:nvSpPr>
        <p:spPr bwMode="gray">
          <a:xfrm>
            <a:off x="479425" y="5805126"/>
            <a:ext cx="3460922" cy="360724"/>
          </a:xfrm>
          <a:prstGeom prst="rect">
            <a:avLst/>
          </a:prstGeom>
          <a:solidFill>
            <a:schemeClr val="accent6"/>
          </a:solidFill>
          <a:ln w="9525" algn="ctr">
            <a:noFill/>
            <a:round/>
            <a:headEnd/>
            <a:tailEnd/>
          </a:ln>
        </p:spPr>
        <p:txBody>
          <a:bodyPr lIns="144000" tIns="36000" rIns="36000" bIns="360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ct val="50000"/>
              </a:spcBef>
              <a:spcAft>
                <a:spcPct val="30000"/>
              </a:spcAft>
              <a:buClr>
                <a:srgbClr val="113388"/>
              </a:buClr>
              <a:buSzTx/>
              <a:buFontTx/>
              <a:buNone/>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rPr>
              <a:t>Ist eine betriebliche Vorsorge vorhanden?</a:t>
            </a:r>
          </a:p>
        </p:txBody>
      </p:sp>
      <p:sp>
        <p:nvSpPr>
          <p:cNvPr id="24" name="Rechteck 23">
            <a:extLst>
              <a:ext uri="{FF2B5EF4-FFF2-40B4-BE49-F238E27FC236}">
                <a16:creationId xmlns:a16="http://schemas.microsoft.com/office/drawing/2014/main" id="{9B99ADC8-FFD9-41A6-B672-85650BA6CD3B}"/>
              </a:ext>
            </a:extLst>
          </p:cNvPr>
          <p:cNvSpPr/>
          <p:nvPr/>
        </p:nvSpPr>
        <p:spPr>
          <a:xfrm>
            <a:off x="479425" y="2060575"/>
            <a:ext cx="3460922" cy="268499"/>
          </a:xfrm>
          <a:prstGeom prst="rect">
            <a:avLst/>
          </a:prstGeom>
          <a:solidFill>
            <a:srgbClr val="13A0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prstClr val="white"/>
                </a:solidFill>
                <a:effectLst/>
                <a:uLnTx/>
                <a:uFillTx/>
              </a:rPr>
              <a:t>1. Versorgung</a:t>
            </a:r>
          </a:p>
        </p:txBody>
      </p:sp>
      <p:sp>
        <p:nvSpPr>
          <p:cNvPr id="25" name="Rechteck 24">
            <a:extLst>
              <a:ext uri="{FF2B5EF4-FFF2-40B4-BE49-F238E27FC236}">
                <a16:creationId xmlns:a16="http://schemas.microsoft.com/office/drawing/2014/main" id="{FBEE3AFB-E808-4F5E-8283-DA6D875CBE05}"/>
              </a:ext>
            </a:extLst>
          </p:cNvPr>
          <p:cNvSpPr/>
          <p:nvPr/>
        </p:nvSpPr>
        <p:spPr>
          <a:xfrm>
            <a:off x="4482139" y="2060575"/>
            <a:ext cx="3506863" cy="268499"/>
          </a:xfrm>
          <a:prstGeom prst="rect">
            <a:avLst/>
          </a:prstGeom>
          <a:solidFill>
            <a:srgbClr val="A627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prstClr val="white"/>
                </a:solidFill>
                <a:effectLst/>
                <a:uLnTx/>
                <a:uFillTx/>
              </a:rPr>
              <a:t>2. Bedarf</a:t>
            </a:r>
          </a:p>
        </p:txBody>
      </p:sp>
      <p:sp>
        <p:nvSpPr>
          <p:cNvPr id="26" name="Rechteck 25">
            <a:extLst>
              <a:ext uri="{FF2B5EF4-FFF2-40B4-BE49-F238E27FC236}">
                <a16:creationId xmlns:a16="http://schemas.microsoft.com/office/drawing/2014/main" id="{1D6E9F64-9C40-4850-9795-8600110819C4}"/>
              </a:ext>
            </a:extLst>
          </p:cNvPr>
          <p:cNvSpPr/>
          <p:nvPr/>
        </p:nvSpPr>
        <p:spPr>
          <a:xfrm>
            <a:off x="8504988" y="2060575"/>
            <a:ext cx="3207587" cy="268499"/>
          </a:xfrm>
          <a:prstGeom prst="rect">
            <a:avLst/>
          </a:prstGeom>
          <a:solidFill>
            <a:srgbClr val="0090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prstClr val="white"/>
                </a:solidFill>
                <a:effectLst/>
                <a:uLnTx/>
                <a:uFillTx/>
              </a:rPr>
              <a:t>3. Lösung</a:t>
            </a:r>
          </a:p>
        </p:txBody>
      </p:sp>
      <p:grpSp>
        <p:nvGrpSpPr>
          <p:cNvPr id="28" name="Gruppieren 27">
            <a:extLst>
              <a:ext uri="{FF2B5EF4-FFF2-40B4-BE49-F238E27FC236}">
                <a16:creationId xmlns:a16="http://schemas.microsoft.com/office/drawing/2014/main" id="{E1FF0467-9982-4BD8-A886-87DB60529787}"/>
              </a:ext>
            </a:extLst>
          </p:cNvPr>
          <p:cNvGrpSpPr>
            <a:grpSpLocks noChangeAspect="1"/>
          </p:cNvGrpSpPr>
          <p:nvPr/>
        </p:nvGrpSpPr>
        <p:grpSpPr>
          <a:xfrm rot="5400000">
            <a:off x="3642942" y="4158840"/>
            <a:ext cx="1234305" cy="265417"/>
            <a:chOff x="8617260" y="686292"/>
            <a:chExt cx="1977774" cy="823669"/>
          </a:xfrm>
        </p:grpSpPr>
        <p:cxnSp>
          <p:nvCxnSpPr>
            <p:cNvPr id="29" name="Gerader Verbinder 28">
              <a:extLst>
                <a:ext uri="{FF2B5EF4-FFF2-40B4-BE49-F238E27FC236}">
                  <a16:creationId xmlns:a16="http://schemas.microsoft.com/office/drawing/2014/main" id="{589440E5-F641-4941-A11B-951C12EE55E9}"/>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31EBB497-7D1A-41B7-B575-BA0714FD4846}"/>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uppieren 30">
            <a:extLst>
              <a:ext uri="{FF2B5EF4-FFF2-40B4-BE49-F238E27FC236}">
                <a16:creationId xmlns:a16="http://schemas.microsoft.com/office/drawing/2014/main" id="{3C525650-5304-4C61-B8EE-39E57BDD8877}"/>
              </a:ext>
            </a:extLst>
          </p:cNvPr>
          <p:cNvGrpSpPr>
            <a:grpSpLocks noChangeAspect="1"/>
          </p:cNvGrpSpPr>
          <p:nvPr/>
        </p:nvGrpSpPr>
        <p:grpSpPr>
          <a:xfrm rot="5400000">
            <a:off x="7665696" y="4180886"/>
            <a:ext cx="1234305" cy="265417"/>
            <a:chOff x="8617260" y="686292"/>
            <a:chExt cx="1977774" cy="823669"/>
          </a:xfrm>
        </p:grpSpPr>
        <p:cxnSp>
          <p:nvCxnSpPr>
            <p:cNvPr id="32" name="Gerader Verbinder 31">
              <a:extLst>
                <a:ext uri="{FF2B5EF4-FFF2-40B4-BE49-F238E27FC236}">
                  <a16:creationId xmlns:a16="http://schemas.microsoft.com/office/drawing/2014/main" id="{E598F964-27B0-4F70-956C-ECB63275FB81}"/>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24FD380-0A88-442D-A212-E0F123965C9F}"/>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133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2DE07-22CF-462C-9502-7A8D901DD39F}"/>
              </a:ext>
            </a:extLst>
          </p:cNvPr>
          <p:cNvSpPr>
            <a:spLocks noGrp="1"/>
          </p:cNvSpPr>
          <p:nvPr>
            <p:ph type="title"/>
          </p:nvPr>
        </p:nvSpPr>
        <p:spPr/>
        <p:txBody>
          <a:bodyPr/>
          <a:lstStyle/>
          <a:p>
            <a:r>
              <a:rPr lang="de-DE" altLang="de-DE" dirty="0"/>
              <a:t>Passende Vorsorgelösungen</a:t>
            </a:r>
            <a:br>
              <a:rPr lang="de-DE" altLang="de-DE" dirty="0"/>
            </a:br>
            <a:r>
              <a:rPr lang="de-DE" altLang="de-DE" dirty="0"/>
              <a:t>für jeden Bedarf </a:t>
            </a:r>
            <a:endParaRPr lang="en-GB" dirty="0"/>
          </a:p>
        </p:txBody>
      </p:sp>
      <p:sp>
        <p:nvSpPr>
          <p:cNvPr id="3" name="Foliennummernplatzhalter 2">
            <a:extLst>
              <a:ext uri="{FF2B5EF4-FFF2-40B4-BE49-F238E27FC236}">
                <a16:creationId xmlns:a16="http://schemas.microsoft.com/office/drawing/2014/main" id="{406C8613-82C7-4E83-83CB-9C6464BEA906}"/>
              </a:ext>
            </a:extLst>
          </p:cNvPr>
          <p:cNvSpPr>
            <a:spLocks noGrp="1"/>
          </p:cNvSpPr>
          <p:nvPr>
            <p:ph type="sldNum" sz="quarter" idx="11"/>
          </p:nvPr>
        </p:nvSpPr>
        <p:spPr/>
        <p:txBody>
          <a:bodyPr/>
          <a:lstStyle/>
          <a:p>
            <a:fld id="{56C449F3-BD9D-48DC-BFF1-0F66671DA7C6}" type="slidenum">
              <a:rPr lang="de-DE" smtClean="0"/>
              <a:pPr/>
              <a:t>64</a:t>
            </a:fld>
            <a:endParaRPr lang="de-DE" dirty="0"/>
          </a:p>
        </p:txBody>
      </p:sp>
      <p:sp>
        <p:nvSpPr>
          <p:cNvPr id="4" name="Textplatzhalter 3">
            <a:extLst>
              <a:ext uri="{FF2B5EF4-FFF2-40B4-BE49-F238E27FC236}">
                <a16:creationId xmlns:a16="http://schemas.microsoft.com/office/drawing/2014/main" id="{D03C9726-7E74-4E1D-BDBE-23BB6D0D5C72}"/>
              </a:ext>
            </a:extLst>
          </p:cNvPr>
          <p:cNvSpPr>
            <a:spLocks noGrp="1"/>
          </p:cNvSpPr>
          <p:nvPr>
            <p:ph type="body" sz="quarter" idx="12"/>
          </p:nvPr>
        </p:nvSpPr>
        <p:spPr/>
        <p:txBody>
          <a:bodyPr/>
          <a:lstStyle/>
          <a:p>
            <a:r>
              <a:rPr lang="de-DE" dirty="0"/>
              <a:t>Betriebliche Altersversorgung | Vorsorgelösungen für Unternehmer</a:t>
            </a:r>
          </a:p>
          <a:p>
            <a:endParaRPr lang="de-DE" dirty="0"/>
          </a:p>
          <a:p>
            <a:endParaRPr lang="en-GB" dirty="0"/>
          </a:p>
        </p:txBody>
      </p:sp>
      <p:sp>
        <p:nvSpPr>
          <p:cNvPr id="22" name="AutoShape 18">
            <a:extLst>
              <a:ext uri="{FF2B5EF4-FFF2-40B4-BE49-F238E27FC236}">
                <a16:creationId xmlns:a16="http://schemas.microsoft.com/office/drawing/2014/main" id="{9540D144-E1BC-43B0-98AD-B84238AA634F}"/>
              </a:ext>
            </a:extLst>
          </p:cNvPr>
          <p:cNvSpPr>
            <a:spLocks noChangeArrowheads="1"/>
          </p:cNvSpPr>
          <p:nvPr/>
        </p:nvSpPr>
        <p:spPr bwMode="gray">
          <a:xfrm>
            <a:off x="474051" y="2060575"/>
            <a:ext cx="5367220" cy="510109"/>
          </a:xfrm>
          <a:prstGeom prst="rect">
            <a:avLst/>
          </a:prstGeom>
          <a:noFill/>
          <a:ln w="22225" algn="ctr">
            <a:solidFill>
              <a:schemeClr val="bg1"/>
            </a:solidFill>
            <a:round/>
            <a:headEnd/>
            <a:tailEnd/>
          </a:ln>
        </p:spPr>
        <p:txBody>
          <a:bodyPr lIns="108000" tIns="108000" rIns="108000" bIns="1080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ct val="30000"/>
              </a:spcAft>
              <a:buClr>
                <a:srgbClr val="113388"/>
              </a:buClr>
              <a:buSzTx/>
              <a:buFontTx/>
              <a:buNone/>
              <a:tabLst/>
              <a:defRPr/>
            </a:pPr>
            <a:r>
              <a:rPr kumimoji="0" lang="de-DE" altLang="de-DE" sz="1400" b="1" i="0" u="none" strike="noStrike" kern="0" cap="none" spc="0" normalizeH="0" baseline="0" noProof="0" dirty="0">
                <a:ln>
                  <a:noFill/>
                </a:ln>
                <a:solidFill>
                  <a:schemeClr val="bg1"/>
                </a:solidFill>
                <a:effectLst/>
                <a:uLnTx/>
                <a:uFillTx/>
                <a:latin typeface="Arial" pitchFamily="34" charset="0"/>
              </a:rPr>
              <a:t>Betriebliche Vorsorge für GGF</a:t>
            </a:r>
          </a:p>
        </p:txBody>
      </p:sp>
      <p:sp>
        <p:nvSpPr>
          <p:cNvPr id="24" name="AutoShape 7">
            <a:extLst>
              <a:ext uri="{FF2B5EF4-FFF2-40B4-BE49-F238E27FC236}">
                <a16:creationId xmlns:a16="http://schemas.microsoft.com/office/drawing/2014/main" id="{81D61043-6916-49D8-B82F-35AB1C717AE1}"/>
              </a:ext>
            </a:extLst>
          </p:cNvPr>
          <p:cNvSpPr>
            <a:spLocks noChangeArrowheads="1"/>
          </p:cNvSpPr>
          <p:nvPr/>
        </p:nvSpPr>
        <p:spPr bwMode="gray">
          <a:xfrm>
            <a:off x="475584" y="2642692"/>
            <a:ext cx="2605256" cy="720080"/>
          </a:xfrm>
          <a:prstGeom prst="rect">
            <a:avLst/>
          </a:prstGeom>
          <a:solidFill>
            <a:srgbClr val="F86200"/>
          </a:solidFill>
          <a:ln w="9525" algn="ctr">
            <a:noFill/>
            <a:round/>
            <a:headEnd/>
            <a:tailEnd/>
          </a:ln>
        </p:spPr>
        <p:txBody>
          <a:bodyPr lIns="108000" tIns="108000" rIns="108000" bIns="1080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ct val="30000"/>
              </a:spcAft>
              <a:buClr>
                <a:srgbClr val="113388"/>
              </a:buClr>
              <a:buSzTx/>
              <a:buFontTx/>
              <a:buNone/>
              <a:tabLst/>
              <a:defRPr/>
            </a:pPr>
            <a:r>
              <a:rPr kumimoji="0" lang="de-DE" altLang="de-DE" sz="1200" b="1" i="0" u="none" strike="noStrike" kern="0" cap="none" spc="0" normalizeH="0" baseline="0" noProof="0" dirty="0">
                <a:ln>
                  <a:noFill/>
                </a:ln>
                <a:solidFill>
                  <a:schemeClr val="tx1"/>
                </a:solidFill>
                <a:effectLst/>
                <a:uLnTx/>
                <a:uFillTx/>
                <a:latin typeface="Arial" pitchFamily="34" charset="0"/>
                <a:ea typeface="MS PGothic" pitchFamily="34" charset="-128"/>
              </a:rPr>
              <a:t>Unterstützungskasse</a:t>
            </a:r>
            <a:r>
              <a:rPr kumimoji="0" lang="de-DE" altLang="de-DE" sz="1200" b="0" i="0" u="none" strike="noStrike" kern="0" cap="none" spc="0" normalizeH="0" baseline="0" noProof="0" dirty="0">
                <a:ln>
                  <a:noFill/>
                </a:ln>
                <a:solidFill>
                  <a:schemeClr val="tx1"/>
                </a:solidFill>
                <a:effectLst/>
                <a:uLnTx/>
                <a:uFillTx/>
                <a:latin typeface="Arial" pitchFamily="34" charset="0"/>
                <a:ea typeface="MS PGothic" pitchFamily="34" charset="-128"/>
              </a:rPr>
              <a:t> „TopVorsorge“</a:t>
            </a:r>
          </a:p>
        </p:txBody>
      </p:sp>
      <p:sp>
        <p:nvSpPr>
          <p:cNvPr id="25" name="AutoShape 7">
            <a:extLst>
              <a:ext uri="{FF2B5EF4-FFF2-40B4-BE49-F238E27FC236}">
                <a16:creationId xmlns:a16="http://schemas.microsoft.com/office/drawing/2014/main" id="{0B23CCE7-A887-40DB-BC8E-C223F124EB54}"/>
              </a:ext>
            </a:extLst>
          </p:cNvPr>
          <p:cNvSpPr>
            <a:spLocks noChangeArrowheads="1"/>
          </p:cNvSpPr>
          <p:nvPr/>
        </p:nvSpPr>
        <p:spPr bwMode="gray">
          <a:xfrm>
            <a:off x="3216575" y="2642692"/>
            <a:ext cx="2605256" cy="720080"/>
          </a:xfrm>
          <a:prstGeom prst="rect">
            <a:avLst/>
          </a:prstGeom>
          <a:solidFill>
            <a:srgbClr val="5FCD8A"/>
          </a:solidFill>
          <a:ln w="9525" algn="ctr">
            <a:noFill/>
            <a:round/>
            <a:headEnd/>
            <a:tailEnd/>
          </a:ln>
        </p:spPr>
        <p:txBody>
          <a:bodyPr lIns="108000" tIns="108000" rIns="108000" bIns="1080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ct val="30000"/>
              </a:spcAft>
              <a:buClr>
                <a:srgbClr val="113388"/>
              </a:buClr>
              <a:buSzTx/>
              <a:buFontTx/>
              <a:buNone/>
              <a:tabLst/>
              <a:defRPr/>
            </a:pPr>
            <a:r>
              <a:rPr kumimoji="0" lang="de-DE" altLang="de-DE" sz="1200" b="1" i="0" u="none" strike="noStrike" kern="0" cap="none" spc="0" normalizeH="0" baseline="0" noProof="0" dirty="0">
                <a:ln>
                  <a:noFill/>
                </a:ln>
                <a:solidFill>
                  <a:schemeClr val="tx1"/>
                </a:solidFill>
                <a:effectLst/>
                <a:uLnTx/>
                <a:uFillTx/>
                <a:latin typeface="Arial" pitchFamily="34" charset="0"/>
                <a:ea typeface="MS PGothic" pitchFamily="34" charset="-128"/>
              </a:rPr>
              <a:t>Pensionszusage</a:t>
            </a:r>
            <a:r>
              <a:rPr kumimoji="0" lang="de-DE" altLang="de-DE" sz="1200" b="0" i="0" u="none" strike="noStrike" kern="0" cap="none" spc="0" normalizeH="0" baseline="0" noProof="0" dirty="0">
                <a:ln>
                  <a:noFill/>
                </a:ln>
                <a:solidFill>
                  <a:schemeClr val="tx1"/>
                </a:solidFill>
                <a:effectLst/>
                <a:uLnTx/>
                <a:uFillTx/>
                <a:latin typeface="Arial" pitchFamily="34" charset="0"/>
                <a:ea typeface="MS PGothic" pitchFamily="34" charset="-128"/>
              </a:rPr>
              <a:t> „FlexiVorsorge“</a:t>
            </a:r>
          </a:p>
        </p:txBody>
      </p:sp>
      <p:sp>
        <p:nvSpPr>
          <p:cNvPr id="26" name="AutoShape 7">
            <a:extLst>
              <a:ext uri="{FF2B5EF4-FFF2-40B4-BE49-F238E27FC236}">
                <a16:creationId xmlns:a16="http://schemas.microsoft.com/office/drawing/2014/main" id="{2CBA5490-AD05-4322-8AB1-A056710A2343}"/>
              </a:ext>
            </a:extLst>
          </p:cNvPr>
          <p:cNvSpPr>
            <a:spLocks noChangeArrowheads="1"/>
          </p:cNvSpPr>
          <p:nvPr/>
        </p:nvSpPr>
        <p:spPr bwMode="gray">
          <a:xfrm>
            <a:off x="475587" y="3434780"/>
            <a:ext cx="5365684" cy="720080"/>
          </a:xfrm>
          <a:prstGeom prst="rect">
            <a:avLst/>
          </a:prstGeom>
          <a:solidFill>
            <a:srgbClr val="13A0D3"/>
          </a:solidFill>
          <a:ln w="9525" algn="ctr">
            <a:noFill/>
            <a:round/>
            <a:headEnd/>
            <a:tailEnd/>
          </a:ln>
        </p:spPr>
        <p:txBody>
          <a:bodyPr lIns="108000" tIns="108000" rIns="108000" bIns="108000" anchor="ctr" anchorCtr="0"/>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ct val="30000"/>
              </a:spcAft>
              <a:buClr>
                <a:srgbClr val="113388"/>
              </a:buClr>
              <a:buSzTx/>
              <a:buFontTx/>
              <a:buNone/>
              <a:tabLst/>
              <a:defRPr/>
            </a:pPr>
            <a:r>
              <a:rPr kumimoji="0" lang="de-DE" altLang="de-DE" sz="1200" b="1" i="0" u="none" strike="noStrike" kern="0" cap="none" spc="0" normalizeH="0" baseline="0" noProof="0" dirty="0">
                <a:ln>
                  <a:noFill/>
                </a:ln>
                <a:solidFill>
                  <a:schemeClr val="tx1"/>
                </a:solidFill>
                <a:effectLst/>
                <a:uLnTx/>
                <a:uFillTx/>
                <a:latin typeface="Arial" pitchFamily="34" charset="0"/>
                <a:ea typeface="MS PGothic" pitchFamily="34" charset="-128"/>
              </a:rPr>
              <a:t>Direktversicherung</a:t>
            </a:r>
            <a:r>
              <a:rPr kumimoji="0" lang="de-DE" altLang="de-DE" sz="1200" b="0" i="0" u="none" strike="noStrike" kern="0" cap="none" spc="0" normalizeH="0" baseline="0" noProof="0" dirty="0">
                <a:ln>
                  <a:noFill/>
                </a:ln>
                <a:solidFill>
                  <a:schemeClr val="tx1"/>
                </a:solidFill>
                <a:effectLst/>
                <a:uLnTx/>
                <a:uFillTx/>
                <a:latin typeface="Arial" pitchFamily="34" charset="0"/>
                <a:ea typeface="MS PGothic" pitchFamily="34" charset="-128"/>
              </a:rPr>
              <a:t> als „BasisVorsorge“</a:t>
            </a:r>
            <a:br>
              <a:rPr kumimoji="0" lang="de-DE" altLang="de-DE" sz="1200" b="0" i="0" u="none" strike="noStrike" kern="0" cap="none" spc="0" normalizeH="0" baseline="0" noProof="0" dirty="0">
                <a:ln>
                  <a:noFill/>
                </a:ln>
                <a:solidFill>
                  <a:schemeClr val="tx1"/>
                </a:solidFill>
                <a:effectLst/>
                <a:uLnTx/>
                <a:uFillTx/>
                <a:latin typeface="Arial" pitchFamily="34" charset="0"/>
                <a:ea typeface="MS PGothic" pitchFamily="34" charset="-128"/>
              </a:rPr>
            </a:br>
            <a:r>
              <a:rPr kumimoji="0" lang="de-DE" altLang="de-DE" sz="1200" b="0" i="0" u="none" strike="noStrike" kern="0" cap="none" spc="0" normalizeH="0" baseline="0" noProof="0" dirty="0">
                <a:ln>
                  <a:noFill/>
                </a:ln>
                <a:solidFill>
                  <a:schemeClr val="tx1"/>
                </a:solidFill>
                <a:effectLst/>
                <a:uLnTx/>
                <a:uFillTx/>
                <a:latin typeface="Arial" pitchFamily="34" charset="0"/>
                <a:ea typeface="MS PGothic" pitchFamily="34" charset="-128"/>
              </a:rPr>
              <a:t>(auch mit Riester-Förderung in der bAV möglich)</a:t>
            </a:r>
          </a:p>
        </p:txBody>
      </p:sp>
      <p:sp>
        <p:nvSpPr>
          <p:cNvPr id="27" name="AutoShape 7">
            <a:extLst>
              <a:ext uri="{FF2B5EF4-FFF2-40B4-BE49-F238E27FC236}">
                <a16:creationId xmlns:a16="http://schemas.microsoft.com/office/drawing/2014/main" id="{39E598D3-0CF5-4F60-A52F-2E4F7B8D7087}"/>
              </a:ext>
            </a:extLst>
          </p:cNvPr>
          <p:cNvSpPr>
            <a:spLocks noChangeArrowheads="1"/>
          </p:cNvSpPr>
          <p:nvPr/>
        </p:nvSpPr>
        <p:spPr bwMode="gray">
          <a:xfrm>
            <a:off x="475587" y="4658915"/>
            <a:ext cx="5413855" cy="1448688"/>
          </a:xfrm>
          <a:prstGeom prst="rect">
            <a:avLst/>
          </a:prstGeom>
          <a:noFill/>
          <a:ln w="19050" algn="ctr">
            <a:solidFill>
              <a:schemeClr val="tx1">
                <a:lumMod val="50000"/>
              </a:schemeClr>
            </a:solidFill>
            <a:round/>
            <a:headEnd/>
            <a:tailEnd/>
          </a:ln>
        </p:spPr>
        <p:txBody>
          <a:bodyPr lIns="108000" tIns="108000" rIns="108000" bIns="108000" anchor="t"/>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171450" marR="0" lvl="0" indent="-171450" defTabSz="914400" eaLnBrk="1" fontAlgn="auto" latinLnBrk="0" hangingPunct="1">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Beiträge sind als Betriebsausgaben abziehbar</a:t>
            </a:r>
          </a:p>
          <a:p>
            <a:pPr marL="171450" marR="0" lvl="0" indent="-171450" defTabSz="914400" eaLnBrk="1" fontAlgn="auto" latinLnBrk="0" hangingPunct="1">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Lebenslange Altersrente oder Kapitalzahlung möglich</a:t>
            </a:r>
          </a:p>
          <a:p>
            <a:pPr marL="171450" marR="0" lvl="0" indent="-171450" defTabSz="914400" eaLnBrk="1" fontAlgn="auto" latinLnBrk="0" hangingPunct="1">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Gegen Insolvenz absicherbar</a:t>
            </a:r>
          </a:p>
        </p:txBody>
      </p:sp>
      <p:sp>
        <p:nvSpPr>
          <p:cNvPr id="29" name="AutoShape 7">
            <a:extLst>
              <a:ext uri="{FF2B5EF4-FFF2-40B4-BE49-F238E27FC236}">
                <a16:creationId xmlns:a16="http://schemas.microsoft.com/office/drawing/2014/main" id="{61A0B5A3-89B4-4F8D-9C92-39D865F9DEAC}"/>
              </a:ext>
            </a:extLst>
          </p:cNvPr>
          <p:cNvSpPr>
            <a:spLocks noChangeArrowheads="1"/>
          </p:cNvSpPr>
          <p:nvPr/>
        </p:nvSpPr>
        <p:spPr bwMode="gray">
          <a:xfrm>
            <a:off x="6011024" y="2642692"/>
            <a:ext cx="2872109" cy="720080"/>
          </a:xfrm>
          <a:prstGeom prst="rect">
            <a:avLst/>
          </a:prstGeom>
          <a:noFill/>
          <a:ln w="19050" algn="ctr">
            <a:solidFill>
              <a:schemeClr val="tx1">
                <a:lumMod val="50000"/>
              </a:schemeClr>
            </a:solidFill>
            <a:round/>
            <a:headEnd/>
            <a:tailEnd/>
          </a:ln>
        </p:spPr>
        <p:txBody>
          <a:bodyPr lIns="108000" tIns="108000" rIns="108000" bIns="108000" anchor="t"/>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30000"/>
              </a:spcAft>
              <a:buClr>
                <a:srgbClr val="113388"/>
              </a:buClr>
              <a:buSzTx/>
              <a:buFontTx/>
              <a:buNone/>
              <a:tabLst/>
              <a:defRPr/>
            </a:pPr>
            <a:r>
              <a:rPr kumimoji="0" lang="de-DE" altLang="de-DE" sz="1200" b="1" i="0" u="none" strike="noStrike" kern="0" cap="none" spc="0" normalizeH="0" baseline="0" noProof="0" dirty="0">
                <a:ln>
                  <a:noFill/>
                </a:ln>
                <a:solidFill>
                  <a:schemeClr val="bg1"/>
                </a:solidFill>
                <a:effectLst/>
                <a:uLnTx/>
                <a:uFillTx/>
                <a:latin typeface="Arial" pitchFamily="34" charset="0"/>
                <a:ea typeface="MS PGothic" pitchFamily="34" charset="-128"/>
              </a:rPr>
              <a:t>BasisRente</a:t>
            </a: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
            </a:r>
            <a:b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b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Beiträge steuerlich abzugsfähig</a:t>
            </a:r>
            <a:endParaRPr kumimoji="0" lang="de-DE" altLang="de-DE" sz="1200" b="0" i="0" u="none" strike="sngStrike" kern="0" cap="none" spc="0" normalizeH="0" baseline="0" noProof="0" dirty="0">
              <a:ln>
                <a:noFill/>
              </a:ln>
              <a:solidFill>
                <a:schemeClr val="bg1"/>
              </a:solidFill>
              <a:effectLst/>
              <a:uLnTx/>
              <a:uFillTx/>
              <a:latin typeface="Arial" pitchFamily="34" charset="0"/>
              <a:ea typeface="MS PGothic" pitchFamily="34" charset="-128"/>
            </a:endParaRPr>
          </a:p>
        </p:txBody>
      </p:sp>
      <p:sp>
        <p:nvSpPr>
          <p:cNvPr id="30" name="AutoShape 7">
            <a:extLst>
              <a:ext uri="{FF2B5EF4-FFF2-40B4-BE49-F238E27FC236}">
                <a16:creationId xmlns:a16="http://schemas.microsoft.com/office/drawing/2014/main" id="{D7427762-008A-416B-B002-47FEDC1CFACC}"/>
              </a:ext>
            </a:extLst>
          </p:cNvPr>
          <p:cNvSpPr>
            <a:spLocks noChangeArrowheads="1"/>
          </p:cNvSpPr>
          <p:nvPr/>
        </p:nvSpPr>
        <p:spPr bwMode="gray">
          <a:xfrm>
            <a:off x="8988642" y="2642692"/>
            <a:ext cx="2723931" cy="720080"/>
          </a:xfrm>
          <a:prstGeom prst="rect">
            <a:avLst/>
          </a:prstGeom>
          <a:noFill/>
          <a:ln w="19050" algn="ctr">
            <a:solidFill>
              <a:schemeClr val="tx1">
                <a:lumMod val="50000"/>
              </a:schemeClr>
            </a:solidFill>
            <a:round/>
            <a:headEnd/>
            <a:tailEnd/>
          </a:ln>
        </p:spPr>
        <p:txBody>
          <a:bodyPr lIns="108000" tIns="108000" rIns="108000" bIns="108000" anchor="t"/>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ct val="30000"/>
              </a:spcAft>
              <a:buClr>
                <a:srgbClr val="113388"/>
              </a:buClr>
              <a:buSzTx/>
              <a:buFontTx/>
              <a:buNone/>
              <a:tabLst/>
              <a:defRPr/>
            </a:pPr>
            <a:r>
              <a:rPr kumimoji="0" lang="de-DE" altLang="de-DE" sz="1200" b="1" i="0" u="none" strike="noStrike" kern="0" cap="none" spc="0" normalizeH="0" baseline="0" noProof="0" dirty="0">
                <a:ln>
                  <a:noFill/>
                </a:ln>
                <a:solidFill>
                  <a:schemeClr val="bg1"/>
                </a:solidFill>
                <a:effectLst/>
                <a:uLnTx/>
                <a:uFillTx/>
                <a:latin typeface="Arial" pitchFamily="34" charset="0"/>
                <a:ea typeface="MS PGothic" pitchFamily="34" charset="-128"/>
              </a:rPr>
              <a:t>PrivatRente</a:t>
            </a: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
            </a:r>
            <a:b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b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Geringe Besteuerung</a:t>
            </a:r>
            <a:b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b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im Alter</a:t>
            </a:r>
          </a:p>
        </p:txBody>
      </p:sp>
      <p:sp>
        <p:nvSpPr>
          <p:cNvPr id="31" name="AutoShape 7">
            <a:extLst>
              <a:ext uri="{FF2B5EF4-FFF2-40B4-BE49-F238E27FC236}">
                <a16:creationId xmlns:a16="http://schemas.microsoft.com/office/drawing/2014/main" id="{3B992360-0EE8-4C04-900F-BCCB834C93F4}"/>
              </a:ext>
            </a:extLst>
          </p:cNvPr>
          <p:cNvSpPr>
            <a:spLocks noChangeArrowheads="1"/>
          </p:cNvSpPr>
          <p:nvPr/>
        </p:nvSpPr>
        <p:spPr bwMode="gray">
          <a:xfrm>
            <a:off x="6011021" y="3434779"/>
            <a:ext cx="2872112" cy="2672824"/>
          </a:xfrm>
          <a:prstGeom prst="rect">
            <a:avLst/>
          </a:prstGeom>
          <a:noFill/>
          <a:ln w="19050" algn="ctr">
            <a:solidFill>
              <a:schemeClr val="tx1">
                <a:lumMod val="50000"/>
              </a:schemeClr>
            </a:solidFill>
            <a:round/>
            <a:headEnd/>
            <a:tailEnd/>
          </a:ln>
        </p:spPr>
        <p:txBody>
          <a:bodyPr lIns="108000" tIns="108000" rIns="72000" bIns="108000" anchor="t"/>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171450" marR="0" lvl="0" indent="-171450" defTabSz="914400" eaLnBrk="1" fontAlgn="auto" latinLnBrk="0" hangingPunct="1">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1" i="0" u="none" strike="noStrike" kern="0" cap="none" spc="0" normalizeH="0" baseline="0" noProof="0" dirty="0">
                <a:ln>
                  <a:noFill/>
                </a:ln>
                <a:solidFill>
                  <a:schemeClr val="bg1"/>
                </a:solidFill>
                <a:effectLst/>
                <a:uLnTx/>
                <a:uFillTx/>
                <a:latin typeface="Arial" pitchFamily="34" charset="0"/>
                <a:ea typeface="MS PGothic" pitchFamily="34" charset="-128"/>
              </a:rPr>
              <a:t>Beitrag im Jahr 2022: </a:t>
            </a: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Höchstbetrag </a:t>
            </a:r>
            <a:b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b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25.639 €</a:t>
            </a:r>
            <a:r>
              <a:rPr kumimoji="0" lang="de-DE" altLang="de-DE" sz="1200" b="0" i="0" u="none" strike="noStrike" kern="0" cap="none" spc="0" normalizeH="0" baseline="30000" noProof="0" dirty="0">
                <a:ln>
                  <a:noFill/>
                </a:ln>
                <a:solidFill>
                  <a:schemeClr val="bg1"/>
                </a:solidFill>
                <a:effectLst/>
                <a:uLnTx/>
                <a:uFillTx/>
                <a:latin typeface="Arial" pitchFamily="34" charset="0"/>
                <a:ea typeface="ＭＳ Ｐゴシック" pitchFamily="34" charset="-128"/>
                <a:cs typeface="Arial" charset="0"/>
              </a:rPr>
              <a:t>1</a:t>
            </a: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 davon </a:t>
            </a:r>
            <a:b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b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94 % steuerwirksamer Anteil; abzüglich Beiträgen zu DRV, berufsständischen Versorgungswerken oder landwirtschaftlicher Alterskasse</a:t>
            </a:r>
            <a:r>
              <a:rPr kumimoji="0" lang="de-DE" altLang="de-DE" sz="1200" b="0" i="0" u="none" strike="noStrike" kern="0" cap="none" spc="0" normalizeH="0" baseline="30000" noProof="0" dirty="0">
                <a:ln>
                  <a:noFill/>
                </a:ln>
                <a:solidFill>
                  <a:schemeClr val="bg1"/>
                </a:solidFill>
                <a:effectLst/>
                <a:uLnTx/>
                <a:uFillTx/>
                <a:latin typeface="Arial" pitchFamily="34" charset="0"/>
                <a:ea typeface="ＭＳ Ｐゴシック" pitchFamily="34" charset="-128"/>
                <a:cs typeface="Arial" charset="0"/>
              </a:rPr>
              <a:t>2</a:t>
            </a:r>
            <a:endPar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endParaRPr>
          </a:p>
          <a:p>
            <a:pPr marL="171450" marR="0" lvl="0" indent="-171450" defTabSz="914400" eaLnBrk="1" fontAlgn="auto" latinLnBrk="0" hangingPunct="1">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1" i="0" u="none" strike="noStrike" kern="0" cap="none" spc="0" normalizeH="0" baseline="0" noProof="0" dirty="0">
                <a:ln>
                  <a:noFill/>
                </a:ln>
                <a:solidFill>
                  <a:schemeClr val="bg1"/>
                </a:solidFill>
                <a:effectLst/>
                <a:uLnTx/>
                <a:uFillTx/>
                <a:latin typeface="Arial" pitchFamily="34" charset="0"/>
                <a:ea typeface="MS PGothic" pitchFamily="34" charset="-128"/>
              </a:rPr>
              <a:t>Besteuerung der </a:t>
            </a:r>
            <a:br>
              <a:rPr kumimoji="0" lang="de-DE" altLang="de-DE" sz="1200" b="1" i="0" u="none" strike="noStrike" kern="0" cap="none" spc="0" normalizeH="0" baseline="0" noProof="0" dirty="0">
                <a:ln>
                  <a:noFill/>
                </a:ln>
                <a:solidFill>
                  <a:schemeClr val="bg1"/>
                </a:solidFill>
                <a:effectLst/>
                <a:uLnTx/>
                <a:uFillTx/>
                <a:latin typeface="Arial" pitchFamily="34" charset="0"/>
                <a:ea typeface="MS PGothic" pitchFamily="34" charset="-128"/>
              </a:rPr>
            </a:br>
            <a:r>
              <a:rPr kumimoji="0" lang="de-DE" altLang="de-DE" sz="1200" b="1" i="0" u="none" strike="noStrike" kern="0" cap="none" spc="0" normalizeH="0" baseline="0" noProof="0" dirty="0">
                <a:ln>
                  <a:noFill/>
                </a:ln>
                <a:solidFill>
                  <a:schemeClr val="bg1"/>
                </a:solidFill>
                <a:effectLst/>
                <a:uLnTx/>
                <a:uFillTx/>
                <a:latin typeface="Arial" pitchFamily="34" charset="0"/>
                <a:ea typeface="MS PGothic" pitchFamily="34" charset="-128"/>
              </a:rPr>
              <a:t>Rente </a:t>
            </a: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im Alter zu dann meist günstigeren Steuersätzen</a:t>
            </a:r>
          </a:p>
        </p:txBody>
      </p:sp>
      <p:sp>
        <p:nvSpPr>
          <p:cNvPr id="32" name="AutoShape 7">
            <a:extLst>
              <a:ext uri="{FF2B5EF4-FFF2-40B4-BE49-F238E27FC236}">
                <a16:creationId xmlns:a16="http://schemas.microsoft.com/office/drawing/2014/main" id="{8B872C8A-4852-4F55-BD36-39279E764FB4}"/>
              </a:ext>
            </a:extLst>
          </p:cNvPr>
          <p:cNvSpPr>
            <a:spLocks noChangeArrowheads="1"/>
          </p:cNvSpPr>
          <p:nvPr/>
        </p:nvSpPr>
        <p:spPr bwMode="gray">
          <a:xfrm>
            <a:off x="8988641" y="3434779"/>
            <a:ext cx="2723934" cy="2672824"/>
          </a:xfrm>
          <a:prstGeom prst="rect">
            <a:avLst/>
          </a:prstGeom>
          <a:noFill/>
          <a:ln w="19050" algn="ctr">
            <a:solidFill>
              <a:schemeClr val="tx1">
                <a:lumMod val="50000"/>
              </a:schemeClr>
            </a:solidFill>
            <a:round/>
            <a:headEnd/>
            <a:tailEnd/>
          </a:ln>
        </p:spPr>
        <p:txBody>
          <a:bodyPr lIns="108000" tIns="108000" rIns="72000" bIns="108000" anchor="t"/>
          <a:lstStyle>
            <a:lvl1pPr marL="177800" indent="-177800"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171450" marR="0" lvl="0" indent="-171450" defTabSz="914400" eaLnBrk="1" fontAlgn="auto" latinLnBrk="0" hangingPunct="1">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1" i="0" u="none" strike="noStrike" kern="0" cap="none" spc="0" normalizeH="0" baseline="0" noProof="0" dirty="0">
                <a:ln>
                  <a:noFill/>
                </a:ln>
                <a:solidFill>
                  <a:schemeClr val="bg1"/>
                </a:solidFill>
                <a:effectLst/>
                <a:uLnTx/>
                <a:uFillTx/>
                <a:latin typeface="Arial" pitchFamily="34" charset="0"/>
                <a:ea typeface="MS PGothic" pitchFamily="34" charset="-128"/>
              </a:rPr>
              <a:t>Rente</a:t>
            </a: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 </a:t>
            </a:r>
            <a:b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b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Günstige Besteuerung mit dem Ertragsanteil  </a:t>
            </a:r>
          </a:p>
          <a:p>
            <a:pPr marL="171450" marR="0" lvl="0" indent="-171450" defTabSz="914400" eaLnBrk="1" fontAlgn="auto" latinLnBrk="0" hangingPunct="1">
              <a:lnSpc>
                <a:spcPct val="100000"/>
              </a:lnSpc>
              <a:spcBef>
                <a:spcPts val="0"/>
              </a:spcBef>
              <a:spcAft>
                <a:spcPct val="30000"/>
              </a:spcAft>
              <a:buClr>
                <a:schemeClr val="bg1"/>
              </a:buClr>
              <a:buSzTx/>
              <a:buFont typeface="Arial" panose="020B0604020202020204" pitchFamily="34" charset="0"/>
              <a:buChar char="•"/>
              <a:tabLst/>
              <a:defRPr/>
            </a:pPr>
            <a:r>
              <a:rPr kumimoji="0" lang="de-DE" altLang="de-DE" sz="1200" b="1" i="0" u="none" strike="noStrike" kern="0" cap="none" spc="0" normalizeH="0" baseline="0" noProof="0" dirty="0">
                <a:ln>
                  <a:noFill/>
                </a:ln>
                <a:solidFill>
                  <a:schemeClr val="bg1"/>
                </a:solidFill>
                <a:effectLst/>
                <a:uLnTx/>
                <a:uFillTx/>
                <a:latin typeface="Arial" pitchFamily="34" charset="0"/>
                <a:ea typeface="MS PGothic" pitchFamily="34" charset="-128"/>
              </a:rPr>
              <a:t>Kapitalzahlung</a:t>
            </a: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 </a:t>
            </a:r>
            <a:b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br>
            <a:r>
              <a:rPr kumimoji="0" lang="de-DE" altLang="de-DE" sz="1200" b="0" i="0" u="none" strike="noStrike" kern="0" cap="none" spc="0" normalizeH="0" baseline="0" noProof="0" dirty="0">
                <a:ln>
                  <a:noFill/>
                </a:ln>
                <a:solidFill>
                  <a:schemeClr val="bg1"/>
                </a:solidFill>
                <a:effectLst/>
                <a:uLnTx/>
                <a:uFillTx/>
                <a:latin typeface="Arial" pitchFamily="34" charset="0"/>
                <a:ea typeface="MS PGothic" pitchFamily="34" charset="-128"/>
              </a:rPr>
              <a:t>Nur 50 % des Wertzuwachses mit persönlichem Einkommensteuersatz zu versteuern (falls 12/62-Regelung erfüllt wird) </a:t>
            </a:r>
          </a:p>
        </p:txBody>
      </p:sp>
      <p:sp>
        <p:nvSpPr>
          <p:cNvPr id="33" name="AutoShape 18">
            <a:extLst>
              <a:ext uri="{FF2B5EF4-FFF2-40B4-BE49-F238E27FC236}">
                <a16:creationId xmlns:a16="http://schemas.microsoft.com/office/drawing/2014/main" id="{FFE8EAE0-7FFB-4133-A33A-F85E4EF6EF8E}"/>
              </a:ext>
            </a:extLst>
          </p:cNvPr>
          <p:cNvSpPr>
            <a:spLocks noChangeArrowheads="1"/>
          </p:cNvSpPr>
          <p:nvPr/>
        </p:nvSpPr>
        <p:spPr bwMode="gray">
          <a:xfrm>
            <a:off x="6011024" y="2060575"/>
            <a:ext cx="5701550" cy="510109"/>
          </a:xfrm>
          <a:prstGeom prst="rect">
            <a:avLst/>
          </a:prstGeom>
          <a:noFill/>
          <a:ln w="22225" algn="ctr">
            <a:solidFill>
              <a:schemeClr val="bg1"/>
            </a:solidFill>
            <a:round/>
            <a:headEnd/>
            <a:tailEnd/>
          </a:ln>
        </p:spPr>
        <p:txBody>
          <a:bodyPr lIns="108000" tIns="108000" rIns="108000" bIns="108000" anchor="ct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ct val="30000"/>
              </a:spcAft>
              <a:buClr>
                <a:srgbClr val="113388"/>
              </a:buClr>
              <a:buSzTx/>
              <a:buFontTx/>
              <a:buNone/>
              <a:tabLst/>
              <a:defRPr/>
            </a:pPr>
            <a:r>
              <a:rPr kumimoji="0" lang="de-DE" altLang="zh-CN" sz="1400" b="1" i="0" u="none" strike="noStrike" kern="0" cap="none" spc="0" normalizeH="0" baseline="0" noProof="0" dirty="0">
                <a:ln>
                  <a:noFill/>
                </a:ln>
                <a:solidFill>
                  <a:schemeClr val="bg1"/>
                </a:solidFill>
                <a:effectLst/>
                <a:uLnTx/>
                <a:uFillTx/>
                <a:latin typeface="Arial" pitchFamily="34" charset="0"/>
                <a:ea typeface="宋体" pitchFamily="2" charset="-122"/>
              </a:rPr>
              <a:t>Private Vorsorge für Unternehmer,</a:t>
            </a:r>
            <a:br>
              <a:rPr kumimoji="0" lang="de-DE" altLang="zh-CN" sz="1400" b="1" i="0" u="none" strike="noStrike" kern="0" cap="none" spc="0" normalizeH="0" baseline="0" noProof="0" dirty="0">
                <a:ln>
                  <a:noFill/>
                </a:ln>
                <a:solidFill>
                  <a:schemeClr val="bg1"/>
                </a:solidFill>
                <a:effectLst/>
                <a:uLnTx/>
                <a:uFillTx/>
                <a:latin typeface="Arial" pitchFamily="34" charset="0"/>
                <a:ea typeface="宋体" pitchFamily="2" charset="-122"/>
              </a:rPr>
            </a:br>
            <a:r>
              <a:rPr kumimoji="0" lang="de-DE" altLang="zh-CN" sz="1400" b="1" i="0" u="none" strike="noStrike" kern="0" cap="none" spc="0" normalizeH="0" baseline="0" noProof="0" dirty="0">
                <a:ln>
                  <a:noFill/>
                </a:ln>
                <a:solidFill>
                  <a:schemeClr val="bg1"/>
                </a:solidFill>
                <a:effectLst/>
                <a:uLnTx/>
                <a:uFillTx/>
                <a:latin typeface="Arial" pitchFamily="34" charset="0"/>
                <a:ea typeface="宋体" pitchFamily="2" charset="-122"/>
              </a:rPr>
              <a:t>Freiberufler und GGF</a:t>
            </a:r>
          </a:p>
        </p:txBody>
      </p:sp>
      <p:sp>
        <p:nvSpPr>
          <p:cNvPr id="34" name="Fußzeilenplatzhalter 5">
            <a:extLst>
              <a:ext uri="{FF2B5EF4-FFF2-40B4-BE49-F238E27FC236}">
                <a16:creationId xmlns:a16="http://schemas.microsoft.com/office/drawing/2014/main" id="{3F3C79E3-30B6-4FCB-AF08-B6029066C08B}"/>
              </a:ext>
            </a:extLst>
          </p:cNvPr>
          <p:cNvSpPr txBox="1">
            <a:spLocks/>
          </p:cNvSpPr>
          <p:nvPr/>
        </p:nvSpPr>
        <p:spPr>
          <a:xfrm>
            <a:off x="474051" y="6268412"/>
            <a:ext cx="4085053" cy="26786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ＭＳ Ｐゴシック" pitchFamily="34" charset="-128"/>
                <a:cs typeface="Arial" charset="0"/>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25.639 €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51.278 € </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(ledig/verheiratet). </a:t>
            </a:r>
            <a:br>
              <a:rPr kumimoji="0" lang="de-DE" altLang="de-DE" sz="800" b="0" i="0" u="none" strike="noStrike" kern="1200" cap="none" spc="0" normalizeH="0" baseline="0" noProof="0" dirty="0">
                <a:ln>
                  <a:noFill/>
                </a:ln>
                <a:solidFill>
                  <a:schemeClr val="bg1"/>
                </a:solidFill>
                <a:effectLst/>
                <a:uLnTx/>
                <a:uFillTx/>
                <a:latin typeface="Arial"/>
                <a:ea typeface="+mn-ea"/>
                <a:cs typeface="+mn-cs"/>
              </a:rPr>
            </a:br>
            <a:r>
              <a:rPr kumimoji="0" lang="de-DE" altLang="de-DE" sz="800" b="0" i="0" u="none" strike="noStrike" kern="1200" cap="none" spc="0" normalizeH="0" baseline="30000" noProof="0" dirty="0">
                <a:ln>
                  <a:noFill/>
                </a:ln>
                <a:solidFill>
                  <a:schemeClr val="bg1"/>
                </a:solidFill>
                <a:effectLst/>
                <a:uLnTx/>
                <a:uFillTx/>
                <a:latin typeface="Arial"/>
                <a:ea typeface="ＭＳ Ｐゴシック" pitchFamily="34" charset="-128"/>
                <a:cs typeface="Arial" charset="0"/>
              </a:rPr>
              <a:t>2</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 Ggf. „fiktive Kürzung“ bei bestehender </a:t>
            </a:r>
            <a:r>
              <a:rPr kumimoji="0" lang="de-DE" altLang="de-DE" sz="800" b="0" i="0" u="none" strike="noStrike" kern="1200" cap="none" spc="0" normalizeH="0" baseline="0" noProof="0" dirty="0" err="1">
                <a:ln>
                  <a:noFill/>
                </a:ln>
                <a:solidFill>
                  <a:schemeClr val="bg1"/>
                </a:solidFill>
                <a:effectLst/>
                <a:uLnTx/>
                <a:uFillTx/>
                <a:latin typeface="Arial"/>
                <a:ea typeface="+mn-ea"/>
                <a:cs typeface="+mn-cs"/>
              </a:rPr>
              <a:t>bAV</a:t>
            </a:r>
            <a:r>
              <a:rPr kumimoji="0" lang="de-DE" altLang="de-DE" sz="800" b="0" i="0" u="none" strike="noStrike" kern="1200" cap="none" spc="0" normalizeH="0" baseline="0" noProof="0" dirty="0">
                <a:ln>
                  <a:noFill/>
                </a:ln>
                <a:solidFill>
                  <a:schemeClr val="bg1"/>
                </a:solidFill>
                <a:effectLst/>
                <a:uLnTx/>
                <a:uFillTx/>
                <a:latin typeface="Arial"/>
                <a:ea typeface="+mn-ea"/>
                <a:cs typeface="+mn-cs"/>
              </a:rPr>
              <a:t>. </a:t>
            </a:r>
            <a:endParaRPr kumimoji="0" lang="de-DE" sz="800" b="0" i="0" u="none" strike="noStrike" kern="1200" cap="none" spc="0" normalizeH="0" baseline="0" noProof="0" dirty="0">
              <a:ln>
                <a:noFill/>
              </a:ln>
              <a:solidFill>
                <a:schemeClr val="bg1"/>
              </a:solidFill>
              <a:effectLst/>
              <a:uLnTx/>
              <a:uFillTx/>
              <a:latin typeface="Arial"/>
              <a:ea typeface="+mn-ea"/>
              <a:cs typeface="+mn-cs"/>
            </a:endParaRPr>
          </a:p>
        </p:txBody>
      </p:sp>
      <p:grpSp>
        <p:nvGrpSpPr>
          <p:cNvPr id="35" name="Gruppieren 34">
            <a:extLst>
              <a:ext uri="{FF2B5EF4-FFF2-40B4-BE49-F238E27FC236}">
                <a16:creationId xmlns:a16="http://schemas.microsoft.com/office/drawing/2014/main" id="{22235D3A-E071-4E52-ACA5-60109681F29D}"/>
              </a:ext>
            </a:extLst>
          </p:cNvPr>
          <p:cNvGrpSpPr>
            <a:grpSpLocks noChangeAspect="1"/>
          </p:cNvGrpSpPr>
          <p:nvPr/>
        </p:nvGrpSpPr>
        <p:grpSpPr>
          <a:xfrm rot="10800000">
            <a:off x="1891113" y="4292933"/>
            <a:ext cx="2533096" cy="265417"/>
            <a:chOff x="8617260" y="686292"/>
            <a:chExt cx="1977774" cy="823669"/>
          </a:xfrm>
        </p:grpSpPr>
        <p:cxnSp>
          <p:nvCxnSpPr>
            <p:cNvPr id="36" name="Gerader Verbinder 35">
              <a:extLst>
                <a:ext uri="{FF2B5EF4-FFF2-40B4-BE49-F238E27FC236}">
                  <a16:creationId xmlns:a16="http://schemas.microsoft.com/office/drawing/2014/main" id="{16A3DDCC-5EE5-4FAD-A084-62D8CC379C00}"/>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51652AA2-4A1D-4323-9606-E7B028D25E04}"/>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5474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11233148" cy="932854"/>
          </a:xfrm>
        </p:spPr>
        <p:txBody>
          <a:bodyPr/>
          <a:lstStyle/>
          <a:p>
            <a:r>
              <a:rPr lang="de-DE" dirty="0"/>
              <a:t>Mit dem BRSG ist eine bedarfsgerechtere Absicherung für GGF möglich</a:t>
            </a: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65</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r>
              <a:rPr lang="de-DE"/>
              <a:t>Betriebliche Altersversorgung | Vorsorgelösungen für Unternehmer</a:t>
            </a:r>
            <a:endParaRPr lang="de-DE" dirty="0"/>
          </a:p>
        </p:txBody>
      </p:sp>
      <p:sp>
        <p:nvSpPr>
          <p:cNvPr id="38" name="Rechteck 37">
            <a:extLst>
              <a:ext uri="{FF2B5EF4-FFF2-40B4-BE49-F238E27FC236}">
                <a16:creationId xmlns:a16="http://schemas.microsoft.com/office/drawing/2014/main" id="{F81EBF90-7038-4FFC-8780-C42E961950F3}"/>
              </a:ext>
            </a:extLst>
          </p:cNvPr>
          <p:cNvSpPr/>
          <p:nvPr/>
        </p:nvSpPr>
        <p:spPr>
          <a:xfrm>
            <a:off x="395538" y="2005100"/>
            <a:ext cx="11233152" cy="1769715"/>
          </a:xfrm>
          <a:prstGeom prst="rect">
            <a:avLst/>
          </a:prstGeom>
        </p:spPr>
        <p:txBody>
          <a:bodyPr wrap="square">
            <a:spAutoFit/>
          </a:bodyPr>
          <a:lstStyle/>
          <a:p>
            <a:pPr lvl="0" indent="-180000" defTabSz="914400">
              <a:spcBef>
                <a:spcPts val="1800"/>
              </a:spcBef>
              <a:buClr>
                <a:srgbClr val="000000"/>
              </a:buClr>
            </a:pPr>
            <a:r>
              <a:rPr lang="de-DE" sz="1400" dirty="0">
                <a:solidFill>
                  <a:schemeClr val="bg1"/>
                </a:solidFill>
                <a:latin typeface="Arial" panose="020B0604020202020204" pitchFamily="34" charset="0"/>
                <a:cs typeface="Arial" panose="020B0604020202020204" pitchFamily="34" charset="0"/>
              </a:rPr>
              <a:t>Vorteile der </a:t>
            </a:r>
            <a:r>
              <a:rPr lang="de-DE" sz="1400" b="1" dirty="0">
                <a:solidFill>
                  <a:schemeClr val="bg1"/>
                </a:solidFill>
                <a:latin typeface="Arial" panose="020B0604020202020204" pitchFamily="34" charset="0"/>
                <a:cs typeface="Arial" panose="020B0604020202020204" pitchFamily="34" charset="0"/>
              </a:rPr>
              <a:t>Erhöhung des Dotierungsrahmens von 4 % auf 8 % </a:t>
            </a:r>
            <a:r>
              <a:rPr lang="de-DE" sz="1400" dirty="0">
                <a:solidFill>
                  <a:schemeClr val="bg1"/>
                </a:solidFill>
                <a:latin typeface="Arial" panose="020B0604020202020204" pitchFamily="34" charset="0"/>
                <a:cs typeface="Arial" panose="020B0604020202020204" pitchFamily="34" charset="0"/>
              </a:rPr>
              <a:t>für die Direktversicherung:</a:t>
            </a:r>
            <a:r>
              <a:rPr lang="de-DE" sz="1400" baseline="30000" dirty="0">
                <a:solidFill>
                  <a:schemeClr val="bg1"/>
                </a:solidFill>
                <a:latin typeface="Arial" panose="020B0604020202020204" pitchFamily="34" charset="0"/>
                <a:cs typeface="Arial" panose="020B0604020202020204" pitchFamily="34" charset="0"/>
              </a:rPr>
              <a:t>1</a:t>
            </a:r>
            <a:r>
              <a:rPr lang="de-DE" sz="1400" dirty="0">
                <a:solidFill>
                  <a:schemeClr val="bg1"/>
                </a:solidFill>
                <a:latin typeface="Arial" panose="020B0604020202020204" pitchFamily="34" charset="0"/>
                <a:cs typeface="Arial" panose="020B0604020202020204" pitchFamily="34" charset="0"/>
              </a:rPr>
              <a:t> </a:t>
            </a:r>
          </a:p>
          <a:p>
            <a:pPr marL="180975" lvl="2" indent="-180975" defTabSz="914400">
              <a:spcBef>
                <a:spcPts val="600"/>
              </a:spcBef>
              <a:buClr>
                <a:schemeClr val="bg1"/>
              </a:buClr>
              <a:buFont typeface="Arial" panose="020B0604020202020204" pitchFamily="34" charset="0"/>
              <a:buChar char="•"/>
            </a:pPr>
            <a:r>
              <a:rPr lang="de-DE" sz="1400" b="1" dirty="0">
                <a:solidFill>
                  <a:schemeClr val="bg1"/>
                </a:solidFill>
                <a:latin typeface="Arial" panose="020B0604020202020204" pitchFamily="34" charset="0"/>
                <a:cs typeface="Arial" panose="020B0604020202020204" pitchFamily="34" charset="0"/>
              </a:rPr>
              <a:t>Existenzgründer-GGF</a:t>
            </a:r>
            <a:r>
              <a:rPr lang="de-DE" sz="1400" dirty="0">
                <a:solidFill>
                  <a:schemeClr val="bg1"/>
                </a:solidFill>
                <a:latin typeface="Arial" panose="020B0604020202020204" pitchFamily="34" charset="0"/>
                <a:cs typeface="Arial" panose="020B0604020202020204" pitchFamily="34" charset="0"/>
              </a:rPr>
              <a:t> können bereits in der Startphase mehr für ihre Absicherung tun</a:t>
            </a:r>
          </a:p>
          <a:p>
            <a:pPr marL="180975" lvl="2" indent="-180975" defTabSz="914400">
              <a:spcBef>
                <a:spcPts val="600"/>
              </a:spcBef>
              <a:buClr>
                <a:schemeClr val="bg1"/>
              </a:buClr>
              <a:buFont typeface="Arial" panose="020B0604020202020204" pitchFamily="34" charset="0"/>
              <a:buChar char="•"/>
            </a:pPr>
            <a:r>
              <a:rPr lang="de-DE" sz="1400" dirty="0">
                <a:solidFill>
                  <a:schemeClr val="bg1"/>
                </a:solidFill>
                <a:latin typeface="Arial" panose="020B0604020202020204" pitchFamily="34" charset="0"/>
                <a:cs typeface="Arial" panose="020B0604020202020204" pitchFamily="34" charset="0"/>
              </a:rPr>
              <a:t>Betriebliche Altersversorgung wird für </a:t>
            </a:r>
            <a:r>
              <a:rPr lang="de-DE" sz="1400" b="1" dirty="0">
                <a:solidFill>
                  <a:schemeClr val="bg1"/>
                </a:solidFill>
                <a:latin typeface="Arial" panose="020B0604020202020204" pitchFamily="34" charset="0"/>
                <a:cs typeface="Arial" panose="020B0604020202020204" pitchFamily="34" charset="0"/>
              </a:rPr>
              <a:t>etablierte GGF </a:t>
            </a:r>
            <a:r>
              <a:rPr lang="de-DE" sz="1400" dirty="0">
                <a:solidFill>
                  <a:schemeClr val="bg1"/>
                </a:solidFill>
                <a:latin typeface="Arial" panose="020B0604020202020204" pitchFamily="34" charset="0"/>
                <a:cs typeface="Arial" panose="020B0604020202020204" pitchFamily="34" charset="0"/>
              </a:rPr>
              <a:t>deutlich aufgewertet</a:t>
            </a:r>
          </a:p>
          <a:p>
            <a:pPr marL="180975" lvl="2" indent="-180975" defTabSz="914400">
              <a:spcBef>
                <a:spcPts val="600"/>
              </a:spcBef>
              <a:buClr>
                <a:schemeClr val="bg1"/>
              </a:buClr>
              <a:buFont typeface="Arial" panose="020B0604020202020204" pitchFamily="34" charset="0"/>
              <a:buChar char="•"/>
            </a:pPr>
            <a:r>
              <a:rPr lang="de-DE" sz="1400" b="1" dirty="0">
                <a:solidFill>
                  <a:schemeClr val="bg1"/>
                </a:solidFill>
                <a:latin typeface="Arial" panose="020B0604020202020204" pitchFamily="34" charset="0"/>
                <a:cs typeface="Arial" panose="020B0604020202020204" pitchFamily="34" charset="0"/>
              </a:rPr>
              <a:t>Rentennahe GGF </a:t>
            </a:r>
            <a:r>
              <a:rPr lang="de-DE" sz="1400" dirty="0">
                <a:solidFill>
                  <a:schemeClr val="bg1"/>
                </a:solidFill>
                <a:latin typeface="Arial" panose="020B0604020202020204" pitchFamily="34" charset="0"/>
                <a:cs typeface="Arial" panose="020B0604020202020204" pitchFamily="34" charset="0"/>
              </a:rPr>
              <a:t>haben kurz vor Renteneintritt verbesserte Vorsorgemöglichkeit</a:t>
            </a:r>
          </a:p>
          <a:p>
            <a:pPr marL="180975" lvl="2" indent="-180975" defTabSz="914400">
              <a:spcBef>
                <a:spcPts val="600"/>
              </a:spcBef>
              <a:buClr>
                <a:schemeClr val="bg1"/>
              </a:buClr>
              <a:buFont typeface="Arial" panose="020B0604020202020204" pitchFamily="34" charset="0"/>
              <a:buChar char="•"/>
            </a:pPr>
            <a:r>
              <a:rPr lang="de-DE" sz="1400" dirty="0">
                <a:solidFill>
                  <a:schemeClr val="bg1"/>
                </a:solidFill>
                <a:latin typeface="Arial" panose="020B0604020202020204" pitchFamily="34" charset="0"/>
                <a:cs typeface="Arial" panose="020B0604020202020204" pitchFamily="34" charset="0"/>
              </a:rPr>
              <a:t>Zusätzliche Absicherung von </a:t>
            </a:r>
            <a:r>
              <a:rPr lang="de-DE" sz="1400" b="1" dirty="0">
                <a:solidFill>
                  <a:schemeClr val="bg1"/>
                </a:solidFill>
                <a:latin typeface="Arial" panose="020B0604020202020204" pitchFamily="34" charset="0"/>
                <a:cs typeface="Arial" panose="020B0604020202020204" pitchFamily="34" charset="0"/>
              </a:rPr>
              <a:t>biometrischen Risiken</a:t>
            </a:r>
            <a:r>
              <a:rPr lang="de-DE" sz="1400" dirty="0">
                <a:solidFill>
                  <a:schemeClr val="bg1"/>
                </a:solidFill>
                <a:latin typeface="Arial" panose="020B0604020202020204" pitchFamily="34" charset="0"/>
                <a:cs typeface="Arial" panose="020B0604020202020204" pitchFamily="34" charset="0"/>
              </a:rPr>
              <a:t> (Berufsunfähigkeit und Todesfall) möglich</a:t>
            </a:r>
          </a:p>
          <a:p>
            <a:pPr marL="180975" lvl="2" indent="-180975" defTabSz="914400">
              <a:spcBef>
                <a:spcPts val="600"/>
              </a:spcBef>
              <a:buClr>
                <a:schemeClr val="bg1"/>
              </a:buClr>
              <a:buFont typeface="Arial" panose="020B0604020202020204" pitchFamily="34" charset="0"/>
              <a:buChar char="•"/>
            </a:pPr>
            <a:r>
              <a:rPr lang="de-DE" sz="1400" dirty="0">
                <a:solidFill>
                  <a:schemeClr val="bg1"/>
                </a:solidFill>
                <a:latin typeface="Arial" panose="020B0604020202020204" pitchFamily="34" charset="0"/>
                <a:cs typeface="Arial" panose="020B0604020202020204" pitchFamily="34" charset="0"/>
              </a:rPr>
              <a:t>Beiträge gelten als </a:t>
            </a:r>
            <a:r>
              <a:rPr lang="de-DE" sz="1400" b="1" dirty="0">
                <a:solidFill>
                  <a:schemeClr val="bg1"/>
                </a:solidFill>
                <a:latin typeface="Arial" panose="020B0604020202020204" pitchFamily="34" charset="0"/>
                <a:cs typeface="Arial" panose="020B0604020202020204" pitchFamily="34" charset="0"/>
              </a:rPr>
              <a:t>Betriebsausgaben</a:t>
            </a:r>
          </a:p>
        </p:txBody>
      </p:sp>
      <p:cxnSp>
        <p:nvCxnSpPr>
          <p:cNvPr id="35" name="Gerade Verbindung 49">
            <a:extLst>
              <a:ext uri="{FF2B5EF4-FFF2-40B4-BE49-F238E27FC236}">
                <a16:creationId xmlns:a16="http://schemas.microsoft.com/office/drawing/2014/main" id="{D16CF715-04E3-42D4-9917-5B257A8D77AD}"/>
              </a:ext>
            </a:extLst>
          </p:cNvPr>
          <p:cNvCxnSpPr>
            <a:cxnSpLocks/>
          </p:cNvCxnSpPr>
          <p:nvPr/>
        </p:nvCxnSpPr>
        <p:spPr>
          <a:xfrm>
            <a:off x="1547167" y="5626997"/>
            <a:ext cx="9896413" cy="0"/>
          </a:xfrm>
          <a:prstGeom prst="line">
            <a:avLst/>
          </a:prstGeom>
          <a:noFill/>
          <a:ln w="19050" cap="flat" cmpd="sng" algn="ctr">
            <a:solidFill>
              <a:schemeClr val="bg1"/>
            </a:solidFill>
            <a:prstDash val="solid"/>
            <a:miter lim="800000"/>
            <a:headEnd type="none" w="med" len="med"/>
            <a:tailEnd type="triangle" w="med" len="med"/>
          </a:ln>
          <a:effectLst/>
        </p:spPr>
      </p:cxnSp>
      <p:sp>
        <p:nvSpPr>
          <p:cNvPr id="36" name="Inhaltsplatzhalter 11">
            <a:extLst>
              <a:ext uri="{FF2B5EF4-FFF2-40B4-BE49-F238E27FC236}">
                <a16:creationId xmlns:a16="http://schemas.microsoft.com/office/drawing/2014/main" id="{00EA5150-EBE3-4824-9186-C089E20CF5EF}"/>
              </a:ext>
            </a:extLst>
          </p:cNvPr>
          <p:cNvSpPr txBox="1">
            <a:spLocks/>
          </p:cNvSpPr>
          <p:nvPr/>
        </p:nvSpPr>
        <p:spPr>
          <a:xfrm>
            <a:off x="493736" y="3846039"/>
            <a:ext cx="7946872" cy="332997"/>
          </a:xfrm>
          <a:prstGeom prst="rect">
            <a:avLst/>
          </a:prstGeom>
        </p:spPr>
        <p:txBody>
          <a:bodyPr vert="horz" lIns="0" tIns="0" rIns="0" bIns="0" rtlCol="0" anchor="ctr" anchorCtr="0">
            <a:normAutofit/>
          </a:bodyPr>
          <a:lstStyle>
            <a:lvl1pPr marL="0" marR="0" indent="0" algn="l" defTabSz="914400" rtl="0" eaLnBrk="1" fontAlgn="auto" latinLnBrk="0" hangingPunct="1">
              <a:lnSpc>
                <a:spcPct val="100000"/>
              </a:lnSpc>
              <a:spcBef>
                <a:spcPts val="0"/>
              </a:spcBef>
              <a:spcAft>
                <a:spcPts val="0"/>
              </a:spcAft>
              <a:buClr>
                <a:schemeClr val="tx1"/>
              </a:buClr>
              <a:buSzTx/>
              <a:buFontTx/>
              <a:buNone/>
              <a:tabLst/>
              <a:defRPr sz="1000" b="0" kern="1200" baseline="0">
                <a:solidFill>
                  <a:schemeClr val="accent3"/>
                </a:solidFill>
                <a:latin typeface="+mn-lt"/>
                <a:ea typeface="+mn-ea"/>
                <a:cs typeface="+mn-cs"/>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mn-lt"/>
                <a:ea typeface="+mn-ea"/>
                <a:cs typeface="+mn-cs"/>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3781"/>
              </a:buClr>
              <a:defRPr/>
            </a:pPr>
            <a:r>
              <a:rPr lang="de-DE" sz="1400" b="1" dirty="0">
                <a:solidFill>
                  <a:srgbClr val="003781"/>
                </a:solidFill>
              </a:rPr>
              <a:t>Betriebliche Altersversorgung für GGF mit der Allianz</a:t>
            </a:r>
          </a:p>
        </p:txBody>
      </p:sp>
      <p:sp>
        <p:nvSpPr>
          <p:cNvPr id="37" name="Textfeld 36">
            <a:extLst>
              <a:ext uri="{FF2B5EF4-FFF2-40B4-BE49-F238E27FC236}">
                <a16:creationId xmlns:a16="http://schemas.microsoft.com/office/drawing/2014/main" id="{1D649983-0CF2-460E-9E41-6BFAE3B6B65A}"/>
              </a:ext>
            </a:extLst>
          </p:cNvPr>
          <p:cNvSpPr txBox="1"/>
          <p:nvPr/>
        </p:nvSpPr>
        <p:spPr>
          <a:xfrm>
            <a:off x="10020300" y="5686702"/>
            <a:ext cx="1567530" cy="246221"/>
          </a:xfrm>
          <a:prstGeom prst="rect">
            <a:avLst/>
          </a:prstGeom>
          <a:noFill/>
        </p:spPr>
        <p:txBody>
          <a:bodyPr wrap="square" rtlCol="0">
            <a:spAutoFit/>
          </a:bodyPr>
          <a:lstStyle/>
          <a:p>
            <a:pPr algn="ctr" defTabSz="914400">
              <a:defRPr/>
            </a:pPr>
            <a:r>
              <a:rPr lang="de-DE" sz="1000" b="1" kern="0" dirty="0">
                <a:solidFill>
                  <a:srgbClr val="003781"/>
                </a:solidFill>
              </a:rPr>
              <a:t>Renteneintritt</a:t>
            </a:r>
          </a:p>
        </p:txBody>
      </p:sp>
      <p:sp>
        <p:nvSpPr>
          <p:cNvPr id="39" name="Textfeld 38">
            <a:extLst>
              <a:ext uri="{FF2B5EF4-FFF2-40B4-BE49-F238E27FC236}">
                <a16:creationId xmlns:a16="http://schemas.microsoft.com/office/drawing/2014/main" id="{BB7A0011-370F-4EEF-A16D-CC2D385041CD}"/>
              </a:ext>
            </a:extLst>
          </p:cNvPr>
          <p:cNvSpPr txBox="1"/>
          <p:nvPr/>
        </p:nvSpPr>
        <p:spPr>
          <a:xfrm>
            <a:off x="3178655" y="5686702"/>
            <a:ext cx="2729028" cy="246221"/>
          </a:xfrm>
          <a:prstGeom prst="rect">
            <a:avLst/>
          </a:prstGeom>
          <a:noFill/>
        </p:spPr>
        <p:txBody>
          <a:bodyPr wrap="square" rtlCol="0">
            <a:spAutoFit/>
          </a:bodyPr>
          <a:lstStyle/>
          <a:p>
            <a:pPr algn="ctr" defTabSz="914400">
              <a:defRPr/>
            </a:pPr>
            <a:r>
              <a:rPr lang="de-DE" sz="1000" b="1" kern="0" dirty="0">
                <a:solidFill>
                  <a:srgbClr val="003781"/>
                </a:solidFill>
              </a:rPr>
              <a:t>5 Jahre nach Gründung</a:t>
            </a:r>
            <a:r>
              <a:rPr lang="de-DE" sz="1000" b="1" kern="0" baseline="30000" dirty="0">
                <a:solidFill>
                  <a:srgbClr val="003781"/>
                </a:solidFill>
              </a:rPr>
              <a:t>2</a:t>
            </a:r>
            <a:r>
              <a:rPr lang="de-DE" sz="1000" b="1" kern="0" dirty="0">
                <a:solidFill>
                  <a:srgbClr val="003781"/>
                </a:solidFill>
              </a:rPr>
              <a:t> (Ausbaustufe)</a:t>
            </a:r>
          </a:p>
        </p:txBody>
      </p:sp>
      <p:sp>
        <p:nvSpPr>
          <p:cNvPr id="40" name="Textfeld 39">
            <a:extLst>
              <a:ext uri="{FF2B5EF4-FFF2-40B4-BE49-F238E27FC236}">
                <a16:creationId xmlns:a16="http://schemas.microsoft.com/office/drawing/2014/main" id="{8BA99E27-2B32-4633-AAC1-820C5C42BF6C}"/>
              </a:ext>
            </a:extLst>
          </p:cNvPr>
          <p:cNvSpPr txBox="1"/>
          <p:nvPr/>
        </p:nvSpPr>
        <p:spPr>
          <a:xfrm>
            <a:off x="479425" y="5686702"/>
            <a:ext cx="2563683" cy="246221"/>
          </a:xfrm>
          <a:prstGeom prst="rect">
            <a:avLst/>
          </a:prstGeom>
          <a:noFill/>
        </p:spPr>
        <p:txBody>
          <a:bodyPr wrap="square" rtlCol="0">
            <a:spAutoFit/>
          </a:bodyPr>
          <a:lstStyle/>
          <a:p>
            <a:pPr algn="ctr" defTabSz="914400">
              <a:defRPr/>
            </a:pPr>
            <a:r>
              <a:rPr lang="de-DE" sz="1000" b="1" kern="0" dirty="0">
                <a:solidFill>
                  <a:srgbClr val="003781"/>
                </a:solidFill>
              </a:rPr>
              <a:t>Gründung GmbH (Grundstufe)</a:t>
            </a:r>
          </a:p>
        </p:txBody>
      </p:sp>
      <p:sp>
        <p:nvSpPr>
          <p:cNvPr id="41" name="Textfeld 40">
            <a:extLst>
              <a:ext uri="{FF2B5EF4-FFF2-40B4-BE49-F238E27FC236}">
                <a16:creationId xmlns:a16="http://schemas.microsoft.com/office/drawing/2014/main" id="{C654FF68-FF1A-4DDF-8FFB-C82C171AA0EE}"/>
              </a:ext>
            </a:extLst>
          </p:cNvPr>
          <p:cNvSpPr txBox="1"/>
          <p:nvPr/>
        </p:nvSpPr>
        <p:spPr>
          <a:xfrm>
            <a:off x="6203950" y="5686373"/>
            <a:ext cx="3600449" cy="246221"/>
          </a:xfrm>
          <a:prstGeom prst="rect">
            <a:avLst/>
          </a:prstGeom>
          <a:noFill/>
        </p:spPr>
        <p:txBody>
          <a:bodyPr wrap="square" rtlCol="0">
            <a:spAutoFit/>
          </a:bodyPr>
          <a:lstStyle/>
          <a:p>
            <a:pPr algn="ctr" defTabSz="914400" eaLnBrk="0" fontAlgn="base" hangingPunct="0">
              <a:spcBef>
                <a:spcPct val="0"/>
              </a:spcBef>
              <a:defRPr/>
            </a:pPr>
            <a:r>
              <a:rPr lang="de-DE" altLang="de-DE" sz="1000" b="1" kern="0" dirty="0">
                <a:solidFill>
                  <a:srgbClr val="003781"/>
                </a:solidFill>
              </a:rPr>
              <a:t>Erdienbarkeitsfristen für UK/PZ</a:t>
            </a:r>
            <a:r>
              <a:rPr lang="de-DE" altLang="de-DE" sz="1000" kern="0" baseline="30000" dirty="0">
                <a:solidFill>
                  <a:srgbClr val="003781"/>
                </a:solidFill>
              </a:rPr>
              <a:t>3</a:t>
            </a:r>
            <a:endParaRPr lang="de-DE" altLang="de-DE" sz="1000" b="1" kern="0" dirty="0">
              <a:solidFill>
                <a:srgbClr val="003781"/>
              </a:solidFill>
            </a:endParaRPr>
          </a:p>
        </p:txBody>
      </p:sp>
      <p:sp>
        <p:nvSpPr>
          <p:cNvPr id="42" name="Rechteck 41">
            <a:extLst>
              <a:ext uri="{FF2B5EF4-FFF2-40B4-BE49-F238E27FC236}">
                <a16:creationId xmlns:a16="http://schemas.microsoft.com/office/drawing/2014/main" id="{2D125DD3-E509-401E-9F1B-DC8CC4F995B2}"/>
              </a:ext>
            </a:extLst>
          </p:cNvPr>
          <p:cNvSpPr/>
          <p:nvPr/>
        </p:nvSpPr>
        <p:spPr>
          <a:xfrm>
            <a:off x="1334921" y="5400705"/>
            <a:ext cx="3410375" cy="215444"/>
          </a:xfrm>
          <a:prstGeom prst="rect">
            <a:avLst/>
          </a:prstGeom>
        </p:spPr>
        <p:txBody>
          <a:bodyPr wrap="square">
            <a:spAutoFit/>
          </a:bodyPr>
          <a:lstStyle/>
          <a:p>
            <a:pPr algn="ctr" defTabSz="914400">
              <a:defRPr/>
            </a:pPr>
            <a:r>
              <a:rPr lang="de-DE" sz="800" b="1" kern="0" dirty="0">
                <a:solidFill>
                  <a:srgbClr val="003781"/>
                </a:solidFill>
              </a:rPr>
              <a:t>Existenzgründer-GGF</a:t>
            </a:r>
            <a:endParaRPr lang="de-DE" sz="800" kern="0" dirty="0">
              <a:solidFill>
                <a:srgbClr val="003781"/>
              </a:solidFill>
            </a:endParaRPr>
          </a:p>
        </p:txBody>
      </p:sp>
      <p:sp>
        <p:nvSpPr>
          <p:cNvPr id="43" name="Rechteck 42">
            <a:extLst>
              <a:ext uri="{FF2B5EF4-FFF2-40B4-BE49-F238E27FC236}">
                <a16:creationId xmlns:a16="http://schemas.microsoft.com/office/drawing/2014/main" id="{CF5D6678-9526-4BFE-935C-CA69940595DB}"/>
              </a:ext>
            </a:extLst>
          </p:cNvPr>
          <p:cNvSpPr/>
          <p:nvPr/>
        </p:nvSpPr>
        <p:spPr>
          <a:xfrm>
            <a:off x="4745305" y="5388565"/>
            <a:ext cx="2641214" cy="215444"/>
          </a:xfrm>
          <a:prstGeom prst="rect">
            <a:avLst/>
          </a:prstGeom>
        </p:spPr>
        <p:txBody>
          <a:bodyPr wrap="square">
            <a:spAutoFit/>
          </a:bodyPr>
          <a:lstStyle/>
          <a:p>
            <a:pPr algn="ctr" defTabSz="914400">
              <a:defRPr/>
            </a:pPr>
            <a:r>
              <a:rPr lang="de-DE" sz="800" b="1" kern="0" dirty="0">
                <a:solidFill>
                  <a:srgbClr val="003781"/>
                </a:solidFill>
              </a:rPr>
              <a:t>Etablierter GGF</a:t>
            </a:r>
            <a:endParaRPr lang="de-DE" sz="800" kern="0" dirty="0">
              <a:solidFill>
                <a:srgbClr val="003781"/>
              </a:solidFill>
            </a:endParaRPr>
          </a:p>
        </p:txBody>
      </p:sp>
      <p:sp>
        <p:nvSpPr>
          <p:cNvPr id="44" name="Rechteck 43">
            <a:extLst>
              <a:ext uri="{FF2B5EF4-FFF2-40B4-BE49-F238E27FC236}">
                <a16:creationId xmlns:a16="http://schemas.microsoft.com/office/drawing/2014/main" id="{142E5876-1DB3-4A85-8D68-C86D65C12909}"/>
              </a:ext>
            </a:extLst>
          </p:cNvPr>
          <p:cNvSpPr/>
          <p:nvPr/>
        </p:nvSpPr>
        <p:spPr>
          <a:xfrm>
            <a:off x="8731865" y="5400705"/>
            <a:ext cx="1667166" cy="215444"/>
          </a:xfrm>
          <a:prstGeom prst="rect">
            <a:avLst/>
          </a:prstGeom>
        </p:spPr>
        <p:txBody>
          <a:bodyPr wrap="square">
            <a:spAutoFit/>
          </a:bodyPr>
          <a:lstStyle/>
          <a:p>
            <a:pPr algn="ctr" defTabSz="914400">
              <a:defRPr/>
            </a:pPr>
            <a:r>
              <a:rPr lang="de-DE" sz="800" b="1" kern="0" dirty="0">
                <a:solidFill>
                  <a:srgbClr val="003781"/>
                </a:solidFill>
              </a:rPr>
              <a:t>Rentennaher GGF</a:t>
            </a:r>
            <a:endParaRPr lang="de-DE" sz="800" kern="0" dirty="0">
              <a:solidFill>
                <a:srgbClr val="003781"/>
              </a:solidFill>
            </a:endParaRPr>
          </a:p>
        </p:txBody>
      </p:sp>
      <p:sp>
        <p:nvSpPr>
          <p:cNvPr id="49" name="Rechteck 48">
            <a:extLst>
              <a:ext uri="{FF2B5EF4-FFF2-40B4-BE49-F238E27FC236}">
                <a16:creationId xmlns:a16="http://schemas.microsoft.com/office/drawing/2014/main" id="{94486BFA-57B8-4301-A74D-0E5D93CBC370}"/>
              </a:ext>
            </a:extLst>
          </p:cNvPr>
          <p:cNvSpPr/>
          <p:nvPr/>
        </p:nvSpPr>
        <p:spPr>
          <a:xfrm>
            <a:off x="11371931" y="5371762"/>
            <a:ext cx="412292" cy="246221"/>
          </a:xfrm>
          <a:prstGeom prst="rect">
            <a:avLst/>
          </a:prstGeom>
        </p:spPr>
        <p:txBody>
          <a:bodyPr wrap="none">
            <a:spAutoFit/>
          </a:bodyPr>
          <a:lstStyle/>
          <a:p>
            <a:pPr defTabSz="914400">
              <a:defRPr/>
            </a:pPr>
            <a:r>
              <a:rPr lang="de-DE" sz="1000" b="1" kern="0" dirty="0">
                <a:solidFill>
                  <a:schemeClr val="bg1"/>
                </a:solidFill>
              </a:rPr>
              <a:t>Zeit</a:t>
            </a:r>
            <a:endParaRPr lang="de-DE" sz="1000" kern="0" dirty="0">
              <a:solidFill>
                <a:schemeClr val="bg1"/>
              </a:solidFill>
            </a:endParaRPr>
          </a:p>
        </p:txBody>
      </p:sp>
      <p:cxnSp>
        <p:nvCxnSpPr>
          <p:cNvPr id="51" name="Gerade Verbindung 55">
            <a:extLst>
              <a:ext uri="{FF2B5EF4-FFF2-40B4-BE49-F238E27FC236}">
                <a16:creationId xmlns:a16="http://schemas.microsoft.com/office/drawing/2014/main" id="{21E054C8-230E-41FE-8B49-28FB470394B7}"/>
              </a:ext>
            </a:extLst>
          </p:cNvPr>
          <p:cNvCxnSpPr>
            <a:cxnSpLocks/>
          </p:cNvCxnSpPr>
          <p:nvPr/>
        </p:nvCxnSpPr>
        <p:spPr>
          <a:xfrm flipV="1">
            <a:off x="1739231" y="4249597"/>
            <a:ext cx="0" cy="1366552"/>
          </a:xfrm>
          <a:prstGeom prst="line">
            <a:avLst/>
          </a:prstGeom>
          <a:noFill/>
          <a:ln w="19050" cap="flat" cmpd="sng" algn="ctr">
            <a:solidFill>
              <a:schemeClr val="bg1"/>
            </a:solidFill>
            <a:prstDash val="sysDot"/>
            <a:miter lim="800000"/>
          </a:ln>
          <a:effectLst/>
        </p:spPr>
      </p:cxnSp>
      <p:sp>
        <p:nvSpPr>
          <p:cNvPr id="56" name="Textfeld 55">
            <a:extLst>
              <a:ext uri="{FF2B5EF4-FFF2-40B4-BE49-F238E27FC236}">
                <a16:creationId xmlns:a16="http://schemas.microsoft.com/office/drawing/2014/main" id="{2D9AF12C-E6DD-48BF-A4C6-FEC73C213334}"/>
              </a:ext>
            </a:extLst>
          </p:cNvPr>
          <p:cNvSpPr txBox="1"/>
          <p:nvPr/>
        </p:nvSpPr>
        <p:spPr>
          <a:xfrm>
            <a:off x="493736" y="4572931"/>
            <a:ext cx="1259080" cy="400110"/>
          </a:xfrm>
          <a:prstGeom prst="rect">
            <a:avLst/>
          </a:prstGeom>
          <a:noFill/>
        </p:spPr>
        <p:txBody>
          <a:bodyPr wrap="square" rtlCol="0">
            <a:spAutoFit/>
          </a:bodyPr>
          <a:lstStyle/>
          <a:p>
            <a:pPr algn="ctr" defTabSz="914400">
              <a:defRPr/>
            </a:pPr>
            <a:r>
              <a:rPr lang="de-DE" sz="1000" b="1" kern="0" dirty="0">
                <a:solidFill>
                  <a:srgbClr val="003781"/>
                </a:solidFill>
              </a:rPr>
              <a:t>Lösungs-</a:t>
            </a:r>
            <a:br>
              <a:rPr lang="de-DE" sz="1000" b="1" kern="0" dirty="0">
                <a:solidFill>
                  <a:srgbClr val="003781"/>
                </a:solidFill>
              </a:rPr>
            </a:br>
            <a:r>
              <a:rPr lang="de-DE" sz="1000" b="1" kern="0" dirty="0">
                <a:solidFill>
                  <a:srgbClr val="003781"/>
                </a:solidFill>
              </a:rPr>
              <a:t>möglichkeiten</a:t>
            </a:r>
          </a:p>
        </p:txBody>
      </p:sp>
      <p:cxnSp>
        <p:nvCxnSpPr>
          <p:cNvPr id="57" name="Gerade Verbindung 55">
            <a:extLst>
              <a:ext uri="{FF2B5EF4-FFF2-40B4-BE49-F238E27FC236}">
                <a16:creationId xmlns:a16="http://schemas.microsoft.com/office/drawing/2014/main" id="{DAFD3FC1-C78F-4EC7-B7F5-6FB68AF77DE8}"/>
              </a:ext>
            </a:extLst>
          </p:cNvPr>
          <p:cNvCxnSpPr>
            <a:cxnSpLocks/>
          </p:cNvCxnSpPr>
          <p:nvPr/>
        </p:nvCxnSpPr>
        <p:spPr>
          <a:xfrm flipV="1">
            <a:off x="11254154" y="4249597"/>
            <a:ext cx="0" cy="1366552"/>
          </a:xfrm>
          <a:prstGeom prst="line">
            <a:avLst/>
          </a:prstGeom>
          <a:noFill/>
          <a:ln w="19050" cap="flat" cmpd="sng" algn="ctr">
            <a:solidFill>
              <a:schemeClr val="bg1"/>
            </a:solidFill>
            <a:prstDash val="sysDot"/>
            <a:miter lim="800000"/>
          </a:ln>
          <a:effectLst/>
        </p:spPr>
      </p:cxnSp>
      <p:cxnSp>
        <p:nvCxnSpPr>
          <p:cNvPr id="58" name="Gerade Verbindung 55">
            <a:extLst>
              <a:ext uri="{FF2B5EF4-FFF2-40B4-BE49-F238E27FC236}">
                <a16:creationId xmlns:a16="http://schemas.microsoft.com/office/drawing/2014/main" id="{A8A85783-5EDF-412B-AC1C-B5D32AF2C4A6}"/>
              </a:ext>
            </a:extLst>
          </p:cNvPr>
          <p:cNvCxnSpPr>
            <a:cxnSpLocks/>
          </p:cNvCxnSpPr>
          <p:nvPr/>
        </p:nvCxnSpPr>
        <p:spPr>
          <a:xfrm flipV="1">
            <a:off x="8005216" y="4249597"/>
            <a:ext cx="0" cy="1366552"/>
          </a:xfrm>
          <a:prstGeom prst="line">
            <a:avLst/>
          </a:prstGeom>
          <a:noFill/>
          <a:ln w="19050" cap="flat" cmpd="sng" algn="ctr">
            <a:solidFill>
              <a:schemeClr val="bg1"/>
            </a:solidFill>
            <a:prstDash val="sysDot"/>
            <a:miter lim="800000"/>
          </a:ln>
          <a:effectLst/>
        </p:spPr>
      </p:cxnSp>
      <p:cxnSp>
        <p:nvCxnSpPr>
          <p:cNvPr id="59" name="Gerade Verbindung 55">
            <a:extLst>
              <a:ext uri="{FF2B5EF4-FFF2-40B4-BE49-F238E27FC236}">
                <a16:creationId xmlns:a16="http://schemas.microsoft.com/office/drawing/2014/main" id="{B68D79F2-95D7-4757-842B-6DF9874E5F9F}"/>
              </a:ext>
            </a:extLst>
          </p:cNvPr>
          <p:cNvCxnSpPr>
            <a:cxnSpLocks/>
          </p:cNvCxnSpPr>
          <p:nvPr/>
        </p:nvCxnSpPr>
        <p:spPr>
          <a:xfrm flipV="1">
            <a:off x="4189354" y="4260445"/>
            <a:ext cx="0" cy="1366552"/>
          </a:xfrm>
          <a:prstGeom prst="line">
            <a:avLst/>
          </a:prstGeom>
          <a:noFill/>
          <a:ln w="19050" cap="flat" cmpd="sng" algn="ctr">
            <a:solidFill>
              <a:schemeClr val="bg1"/>
            </a:solidFill>
            <a:prstDash val="sysDot"/>
            <a:miter lim="800000"/>
          </a:ln>
          <a:effectLst/>
        </p:spPr>
      </p:cxnSp>
      <p:sp>
        <p:nvSpPr>
          <p:cNvPr id="45" name="Textfeld 44">
            <a:extLst>
              <a:ext uri="{FF2B5EF4-FFF2-40B4-BE49-F238E27FC236}">
                <a16:creationId xmlns:a16="http://schemas.microsoft.com/office/drawing/2014/main" id="{9974A937-9DAE-401E-A18C-0E63EF6FC3EC}"/>
              </a:ext>
            </a:extLst>
          </p:cNvPr>
          <p:cNvSpPr txBox="1"/>
          <p:nvPr/>
        </p:nvSpPr>
        <p:spPr>
          <a:xfrm>
            <a:off x="4186785" y="4670153"/>
            <a:ext cx="3818415" cy="216000"/>
          </a:xfrm>
          <a:prstGeom prst="rect">
            <a:avLst/>
          </a:prstGeom>
          <a:solidFill>
            <a:srgbClr val="5FCD8A"/>
          </a:solidFill>
          <a:ln w="9525" algn="ctr">
            <a:noFill/>
            <a:round/>
            <a:headEnd/>
            <a:tailEnd/>
          </a:ln>
          <a:effectLst/>
          <a:extLst/>
        </p:spPr>
        <p:txBody>
          <a:bodyPr lIns="18000" tIns="0" rIns="18000" bIns="0" anchor="ctr"/>
          <a:lstStyle>
            <a:defPPr>
              <a:defRPr lang="de-DE"/>
            </a:defPPr>
            <a:lvl1pPr algn="ctr" fontAlgn="base">
              <a:spcBef>
                <a:spcPct val="0"/>
              </a:spcBef>
              <a:spcAft>
                <a:spcPct val="30000"/>
              </a:spcAft>
              <a:buClr>
                <a:srgbClr val="113388"/>
              </a:buClr>
              <a:buFont typeface="Wingdings" pitchFamily="2" charset="2"/>
              <a:buNone/>
              <a:defRPr sz="1200" b="1">
                <a:solidFill>
                  <a:srgbClr val="FFFFFF"/>
                </a:solidFill>
                <a:latin typeface="Arial" charset="0"/>
                <a:cs typeface="Arial" charset="0"/>
              </a:defRPr>
            </a:lvl1pPr>
            <a:lvl2pPr marL="742950" indent="-285750">
              <a:spcAft>
                <a:spcPct val="30000"/>
              </a:spcAft>
              <a:buFont typeface="Wingdings" pitchFamily="2" charset="2"/>
              <a:defRPr>
                <a:latin typeface="Arial" charset="0"/>
                <a:cs typeface="Arial" charset="0"/>
              </a:defRPr>
            </a:lvl2pPr>
            <a:lvl3pPr marL="1143000" indent="-228600">
              <a:spcAft>
                <a:spcPct val="30000"/>
              </a:spcAft>
              <a:buClr>
                <a:schemeClr val="accent1"/>
              </a:buClr>
              <a:buFont typeface="Wingdings" pitchFamily="2" charset="2"/>
              <a:buChar char="§"/>
              <a:defRPr>
                <a:latin typeface="Arial" charset="0"/>
                <a:cs typeface="Arial" charset="0"/>
              </a:defRPr>
            </a:lvl3pPr>
            <a:lvl4pPr marL="1600200" indent="-228600">
              <a:spcAft>
                <a:spcPct val="30000"/>
              </a:spcAft>
              <a:buClr>
                <a:schemeClr val="accent1"/>
              </a:buClr>
              <a:buChar char="-"/>
              <a:defRPr>
                <a:latin typeface="Arial" charset="0"/>
                <a:cs typeface="Arial" charset="0"/>
              </a:defRPr>
            </a:lvl4pPr>
            <a:lvl5pPr marL="2057400" indent="-228600">
              <a:spcAft>
                <a:spcPct val="30000"/>
              </a:spcAft>
              <a:buClr>
                <a:schemeClr val="accent1"/>
              </a:buClr>
              <a:buChar char="-"/>
              <a:defRPr>
                <a:latin typeface="Arial" charset="0"/>
                <a:cs typeface="Arial" charset="0"/>
              </a:defRPr>
            </a:lvl5pPr>
            <a:lvl6pPr marL="2514600" indent="-228600" eaLnBrk="0" fontAlgn="base" hangingPunct="0">
              <a:spcBef>
                <a:spcPct val="0"/>
              </a:spcBef>
              <a:spcAft>
                <a:spcPct val="30000"/>
              </a:spcAft>
              <a:buClr>
                <a:schemeClr val="accent1"/>
              </a:buClr>
              <a:buChar char="-"/>
              <a:defRPr>
                <a:latin typeface="Arial" charset="0"/>
                <a:cs typeface="Arial" charset="0"/>
              </a:defRPr>
            </a:lvl6pPr>
            <a:lvl7pPr marL="2971800" indent="-228600" eaLnBrk="0" fontAlgn="base" hangingPunct="0">
              <a:spcBef>
                <a:spcPct val="0"/>
              </a:spcBef>
              <a:spcAft>
                <a:spcPct val="30000"/>
              </a:spcAft>
              <a:buClr>
                <a:schemeClr val="accent1"/>
              </a:buClr>
              <a:buChar char="-"/>
              <a:defRPr>
                <a:latin typeface="Arial" charset="0"/>
                <a:cs typeface="Arial" charset="0"/>
              </a:defRPr>
            </a:lvl7pPr>
            <a:lvl8pPr marL="3429000" indent="-228600" eaLnBrk="0" fontAlgn="base" hangingPunct="0">
              <a:spcBef>
                <a:spcPct val="0"/>
              </a:spcBef>
              <a:spcAft>
                <a:spcPct val="30000"/>
              </a:spcAft>
              <a:buClr>
                <a:schemeClr val="accent1"/>
              </a:buClr>
              <a:buChar char="-"/>
              <a:defRPr>
                <a:latin typeface="Arial" charset="0"/>
                <a:cs typeface="Arial" charset="0"/>
              </a:defRPr>
            </a:lvl8pPr>
            <a:lvl9pPr marL="3886200" indent="-228600" eaLnBrk="0" fontAlgn="base" hangingPunct="0">
              <a:spcBef>
                <a:spcPct val="0"/>
              </a:spcBef>
              <a:spcAft>
                <a:spcPct val="30000"/>
              </a:spcAft>
              <a:buClr>
                <a:schemeClr val="accent1"/>
              </a:buClr>
              <a:buChar char="-"/>
              <a:defRPr>
                <a:latin typeface="Arial" charset="0"/>
                <a:cs typeface="Arial" charset="0"/>
              </a:defRPr>
            </a:lvl9pPr>
          </a:lstStyle>
          <a:p>
            <a:pPr algn="l" defTabSz="914400">
              <a:defRPr/>
            </a:pPr>
            <a:r>
              <a:rPr lang="de-DE" sz="1000" kern="0" dirty="0">
                <a:solidFill>
                  <a:prstClr val="white"/>
                </a:solidFill>
              </a:rPr>
              <a:t>  Pensionszusage „</a:t>
            </a:r>
            <a:r>
              <a:rPr lang="de-DE" sz="1000" kern="0" dirty="0" err="1">
                <a:solidFill>
                  <a:prstClr val="white"/>
                </a:solidFill>
              </a:rPr>
              <a:t>FlexiVorsorge</a:t>
            </a:r>
            <a:r>
              <a:rPr lang="de-DE" sz="1000" kern="0" dirty="0">
                <a:solidFill>
                  <a:prstClr val="white"/>
                </a:solidFill>
              </a:rPr>
              <a:t>"</a:t>
            </a:r>
          </a:p>
        </p:txBody>
      </p:sp>
      <p:sp>
        <p:nvSpPr>
          <p:cNvPr id="46" name="Textfeld 45">
            <a:extLst>
              <a:ext uri="{FF2B5EF4-FFF2-40B4-BE49-F238E27FC236}">
                <a16:creationId xmlns:a16="http://schemas.microsoft.com/office/drawing/2014/main" id="{DA1F27EB-23FC-4C69-9DC6-D2A9F2FC1D70}"/>
              </a:ext>
            </a:extLst>
          </p:cNvPr>
          <p:cNvSpPr txBox="1"/>
          <p:nvPr/>
        </p:nvSpPr>
        <p:spPr>
          <a:xfrm>
            <a:off x="4186785" y="4356931"/>
            <a:ext cx="3818413" cy="216000"/>
          </a:xfrm>
          <a:prstGeom prst="rect">
            <a:avLst/>
          </a:prstGeom>
          <a:solidFill>
            <a:srgbClr val="F86200"/>
          </a:solidFill>
          <a:ln w="9525" algn="ctr">
            <a:noFill/>
            <a:round/>
            <a:headEnd/>
            <a:tailEnd/>
          </a:ln>
          <a:effectLst/>
          <a:extLst/>
        </p:spPr>
        <p:txBody>
          <a:bodyPr lIns="54000" tIns="0" rIns="54000" bIns="0" anchor="ctr"/>
          <a:lstStyle>
            <a:defPPr>
              <a:defRPr lang="de-DE"/>
            </a:defPPr>
            <a:lvl1pPr algn="ctr" fontAlgn="base">
              <a:spcBef>
                <a:spcPct val="50000"/>
              </a:spcBef>
              <a:spcAft>
                <a:spcPct val="30000"/>
              </a:spcAft>
              <a:buClr>
                <a:srgbClr val="113388"/>
              </a:buClr>
              <a:buFont typeface="Wingdings" pitchFamily="2" charset="2"/>
              <a:buNone/>
              <a:defRPr sz="1200" b="1">
                <a:solidFill>
                  <a:srgbClr val="FFFFFF"/>
                </a:solidFill>
                <a:latin typeface="Arial" charset="0"/>
                <a:cs typeface="Arial" charset="0"/>
              </a:defRPr>
            </a:lvl1pPr>
            <a:lvl2pPr marL="742950" indent="-285750">
              <a:spcAft>
                <a:spcPct val="30000"/>
              </a:spcAft>
              <a:buFont typeface="Wingdings" pitchFamily="2" charset="2"/>
              <a:defRPr>
                <a:latin typeface="Arial" charset="0"/>
                <a:cs typeface="Arial" charset="0"/>
              </a:defRPr>
            </a:lvl2pPr>
            <a:lvl3pPr marL="1143000" indent="-228600">
              <a:spcAft>
                <a:spcPct val="30000"/>
              </a:spcAft>
              <a:buClr>
                <a:schemeClr val="accent1"/>
              </a:buClr>
              <a:buFont typeface="Wingdings" pitchFamily="2" charset="2"/>
              <a:buChar char="§"/>
              <a:defRPr>
                <a:latin typeface="Arial" charset="0"/>
                <a:cs typeface="Arial" charset="0"/>
              </a:defRPr>
            </a:lvl3pPr>
            <a:lvl4pPr marL="1600200" indent="-228600">
              <a:spcAft>
                <a:spcPct val="30000"/>
              </a:spcAft>
              <a:buClr>
                <a:schemeClr val="accent1"/>
              </a:buClr>
              <a:buChar char="-"/>
              <a:defRPr>
                <a:latin typeface="Arial" charset="0"/>
                <a:cs typeface="Arial" charset="0"/>
              </a:defRPr>
            </a:lvl4pPr>
            <a:lvl5pPr marL="2057400" indent="-228600">
              <a:spcAft>
                <a:spcPct val="30000"/>
              </a:spcAft>
              <a:buClr>
                <a:schemeClr val="accent1"/>
              </a:buClr>
              <a:buChar char="-"/>
              <a:defRPr>
                <a:latin typeface="Arial" charset="0"/>
                <a:cs typeface="Arial" charset="0"/>
              </a:defRPr>
            </a:lvl5pPr>
            <a:lvl6pPr marL="2514600" indent="-228600" eaLnBrk="0" fontAlgn="base" hangingPunct="0">
              <a:spcBef>
                <a:spcPct val="0"/>
              </a:spcBef>
              <a:spcAft>
                <a:spcPct val="30000"/>
              </a:spcAft>
              <a:buClr>
                <a:schemeClr val="accent1"/>
              </a:buClr>
              <a:buChar char="-"/>
              <a:defRPr>
                <a:latin typeface="Arial" charset="0"/>
                <a:cs typeface="Arial" charset="0"/>
              </a:defRPr>
            </a:lvl6pPr>
            <a:lvl7pPr marL="2971800" indent="-228600" eaLnBrk="0" fontAlgn="base" hangingPunct="0">
              <a:spcBef>
                <a:spcPct val="0"/>
              </a:spcBef>
              <a:spcAft>
                <a:spcPct val="30000"/>
              </a:spcAft>
              <a:buClr>
                <a:schemeClr val="accent1"/>
              </a:buClr>
              <a:buChar char="-"/>
              <a:defRPr>
                <a:latin typeface="Arial" charset="0"/>
                <a:cs typeface="Arial" charset="0"/>
              </a:defRPr>
            </a:lvl7pPr>
            <a:lvl8pPr marL="3429000" indent="-228600" eaLnBrk="0" fontAlgn="base" hangingPunct="0">
              <a:spcBef>
                <a:spcPct val="0"/>
              </a:spcBef>
              <a:spcAft>
                <a:spcPct val="30000"/>
              </a:spcAft>
              <a:buClr>
                <a:schemeClr val="accent1"/>
              </a:buClr>
              <a:buChar char="-"/>
              <a:defRPr>
                <a:latin typeface="Arial" charset="0"/>
                <a:cs typeface="Arial" charset="0"/>
              </a:defRPr>
            </a:lvl8pPr>
            <a:lvl9pPr marL="3886200" indent="-228600" eaLnBrk="0" fontAlgn="base" hangingPunct="0">
              <a:spcBef>
                <a:spcPct val="0"/>
              </a:spcBef>
              <a:spcAft>
                <a:spcPct val="30000"/>
              </a:spcAft>
              <a:buClr>
                <a:schemeClr val="accent1"/>
              </a:buClr>
              <a:buChar char="-"/>
              <a:defRPr>
                <a:latin typeface="Arial" charset="0"/>
                <a:cs typeface="Arial" charset="0"/>
              </a:defRPr>
            </a:lvl9pPr>
          </a:lstStyle>
          <a:p>
            <a:pPr algn="l" defTabSz="914400">
              <a:defRPr/>
            </a:pPr>
            <a:r>
              <a:rPr lang="de-DE" sz="1000" kern="0" dirty="0">
                <a:solidFill>
                  <a:prstClr val="white"/>
                </a:solidFill>
              </a:rPr>
              <a:t> Unterstützungskasse „</a:t>
            </a:r>
            <a:r>
              <a:rPr lang="de-DE" sz="1000" kern="0" dirty="0" err="1">
                <a:solidFill>
                  <a:prstClr val="white"/>
                </a:solidFill>
              </a:rPr>
              <a:t>TopVorsorge</a:t>
            </a:r>
            <a:r>
              <a:rPr lang="de-DE" sz="1000" kern="0" dirty="0">
                <a:solidFill>
                  <a:prstClr val="white"/>
                </a:solidFill>
              </a:rPr>
              <a:t>"</a:t>
            </a:r>
          </a:p>
        </p:txBody>
      </p:sp>
      <p:sp>
        <p:nvSpPr>
          <p:cNvPr id="47" name="Textfeld 46">
            <a:extLst>
              <a:ext uri="{FF2B5EF4-FFF2-40B4-BE49-F238E27FC236}">
                <a16:creationId xmlns:a16="http://schemas.microsoft.com/office/drawing/2014/main" id="{2508ABCC-15B2-46ED-8BF7-98B932EE6837}"/>
              </a:ext>
            </a:extLst>
          </p:cNvPr>
          <p:cNvSpPr txBox="1"/>
          <p:nvPr/>
        </p:nvSpPr>
        <p:spPr>
          <a:xfrm>
            <a:off x="8005213" y="4670153"/>
            <a:ext cx="3248933" cy="216000"/>
          </a:xfrm>
          <a:prstGeom prst="rect">
            <a:avLst/>
          </a:prstGeom>
          <a:solidFill>
            <a:srgbClr val="5FCD8A">
              <a:alpha val="50000"/>
            </a:srgbClr>
          </a:solidFill>
          <a:ln w="9525" algn="ctr">
            <a:noFill/>
            <a:round/>
            <a:headEnd/>
            <a:tailEnd/>
          </a:ln>
          <a:effectLst/>
          <a:extLst/>
        </p:spPr>
        <p:txBody>
          <a:bodyPr lIns="18000" tIns="0" rIns="18000" bIns="0" anchor="ctr"/>
          <a:lstStyle>
            <a:defPPr>
              <a:defRPr lang="de-DE"/>
            </a:defPPr>
            <a:lvl1pPr algn="ctr" fontAlgn="base">
              <a:spcBef>
                <a:spcPct val="0"/>
              </a:spcBef>
              <a:spcAft>
                <a:spcPct val="30000"/>
              </a:spcAft>
              <a:buClr>
                <a:srgbClr val="113388"/>
              </a:buClr>
              <a:buFont typeface="Wingdings" pitchFamily="2" charset="2"/>
              <a:buNone/>
              <a:defRPr sz="1200" b="1">
                <a:solidFill>
                  <a:srgbClr val="FFFFFF"/>
                </a:solidFill>
                <a:latin typeface="Arial" charset="0"/>
                <a:cs typeface="Arial" charset="0"/>
              </a:defRPr>
            </a:lvl1pPr>
            <a:lvl2pPr marL="742950" indent="-285750">
              <a:spcAft>
                <a:spcPct val="30000"/>
              </a:spcAft>
              <a:buFont typeface="Wingdings" pitchFamily="2" charset="2"/>
              <a:defRPr>
                <a:latin typeface="Arial" charset="0"/>
                <a:cs typeface="Arial" charset="0"/>
              </a:defRPr>
            </a:lvl2pPr>
            <a:lvl3pPr marL="1143000" indent="-228600">
              <a:spcAft>
                <a:spcPct val="30000"/>
              </a:spcAft>
              <a:buClr>
                <a:schemeClr val="accent1"/>
              </a:buClr>
              <a:buFont typeface="Wingdings" pitchFamily="2" charset="2"/>
              <a:buChar char="§"/>
              <a:defRPr>
                <a:latin typeface="Arial" charset="0"/>
                <a:cs typeface="Arial" charset="0"/>
              </a:defRPr>
            </a:lvl3pPr>
            <a:lvl4pPr marL="1600200" indent="-228600">
              <a:spcAft>
                <a:spcPct val="30000"/>
              </a:spcAft>
              <a:buClr>
                <a:schemeClr val="accent1"/>
              </a:buClr>
              <a:buChar char="-"/>
              <a:defRPr>
                <a:latin typeface="Arial" charset="0"/>
                <a:cs typeface="Arial" charset="0"/>
              </a:defRPr>
            </a:lvl4pPr>
            <a:lvl5pPr marL="2057400" indent="-228600">
              <a:spcAft>
                <a:spcPct val="30000"/>
              </a:spcAft>
              <a:buClr>
                <a:schemeClr val="accent1"/>
              </a:buClr>
              <a:buChar char="-"/>
              <a:defRPr>
                <a:latin typeface="Arial" charset="0"/>
                <a:cs typeface="Arial" charset="0"/>
              </a:defRPr>
            </a:lvl5pPr>
            <a:lvl6pPr marL="2514600" indent="-228600" eaLnBrk="0" fontAlgn="base" hangingPunct="0">
              <a:spcBef>
                <a:spcPct val="0"/>
              </a:spcBef>
              <a:spcAft>
                <a:spcPct val="30000"/>
              </a:spcAft>
              <a:buClr>
                <a:schemeClr val="accent1"/>
              </a:buClr>
              <a:buChar char="-"/>
              <a:defRPr>
                <a:latin typeface="Arial" charset="0"/>
                <a:cs typeface="Arial" charset="0"/>
              </a:defRPr>
            </a:lvl6pPr>
            <a:lvl7pPr marL="2971800" indent="-228600" eaLnBrk="0" fontAlgn="base" hangingPunct="0">
              <a:spcBef>
                <a:spcPct val="0"/>
              </a:spcBef>
              <a:spcAft>
                <a:spcPct val="30000"/>
              </a:spcAft>
              <a:buClr>
                <a:schemeClr val="accent1"/>
              </a:buClr>
              <a:buChar char="-"/>
              <a:defRPr>
                <a:latin typeface="Arial" charset="0"/>
                <a:cs typeface="Arial" charset="0"/>
              </a:defRPr>
            </a:lvl7pPr>
            <a:lvl8pPr marL="3429000" indent="-228600" eaLnBrk="0" fontAlgn="base" hangingPunct="0">
              <a:spcBef>
                <a:spcPct val="0"/>
              </a:spcBef>
              <a:spcAft>
                <a:spcPct val="30000"/>
              </a:spcAft>
              <a:buClr>
                <a:schemeClr val="accent1"/>
              </a:buClr>
              <a:buChar char="-"/>
              <a:defRPr>
                <a:latin typeface="Arial" charset="0"/>
                <a:cs typeface="Arial" charset="0"/>
              </a:defRPr>
            </a:lvl8pPr>
            <a:lvl9pPr marL="3886200" indent="-228600" eaLnBrk="0" fontAlgn="base" hangingPunct="0">
              <a:spcBef>
                <a:spcPct val="0"/>
              </a:spcBef>
              <a:spcAft>
                <a:spcPct val="30000"/>
              </a:spcAft>
              <a:buClr>
                <a:schemeClr val="accent1"/>
              </a:buClr>
              <a:buChar char="-"/>
              <a:defRPr>
                <a:latin typeface="Arial" charset="0"/>
                <a:cs typeface="Arial" charset="0"/>
              </a:defRPr>
            </a:lvl9pPr>
          </a:lstStyle>
          <a:p>
            <a:pPr defTabSz="914400">
              <a:defRPr/>
            </a:pPr>
            <a:endParaRPr lang="de-DE" kern="0" dirty="0"/>
          </a:p>
        </p:txBody>
      </p:sp>
      <p:sp>
        <p:nvSpPr>
          <p:cNvPr id="54" name="Textfeld 53">
            <a:extLst>
              <a:ext uri="{FF2B5EF4-FFF2-40B4-BE49-F238E27FC236}">
                <a16:creationId xmlns:a16="http://schemas.microsoft.com/office/drawing/2014/main" id="{1A6A8139-C965-40AC-8382-21B3B008780F}"/>
              </a:ext>
            </a:extLst>
          </p:cNvPr>
          <p:cNvSpPr txBox="1"/>
          <p:nvPr/>
        </p:nvSpPr>
        <p:spPr>
          <a:xfrm>
            <a:off x="1856724" y="4989543"/>
            <a:ext cx="9397430" cy="376357"/>
          </a:xfrm>
          <a:prstGeom prst="rect">
            <a:avLst/>
          </a:prstGeom>
          <a:solidFill>
            <a:srgbClr val="13A0D3"/>
          </a:solidFill>
          <a:ln w="9525" algn="ctr">
            <a:noFill/>
            <a:round/>
            <a:headEnd/>
            <a:tailEnd/>
          </a:ln>
          <a:effectLst/>
          <a:extLst/>
        </p:spPr>
        <p:txBody>
          <a:bodyPr lIns="90000" tIns="0" rIns="90000" bIns="0" anchor="ctr"/>
          <a:lstStyle>
            <a:defPPr>
              <a:defRPr lang="de-DE"/>
            </a:defPPr>
            <a:lvl1pPr algn="ctr" fontAlgn="base">
              <a:spcBef>
                <a:spcPct val="50000"/>
              </a:spcBef>
              <a:spcAft>
                <a:spcPct val="30000"/>
              </a:spcAft>
              <a:buClr>
                <a:srgbClr val="113388"/>
              </a:buClr>
              <a:buFont typeface="Wingdings" pitchFamily="2" charset="2"/>
              <a:buNone/>
              <a:defRPr sz="1200" b="1">
                <a:solidFill>
                  <a:srgbClr val="FFFFFF"/>
                </a:solidFill>
                <a:latin typeface="Arial" charset="0"/>
                <a:cs typeface="Arial" charset="0"/>
              </a:defRPr>
            </a:lvl1pPr>
            <a:lvl2pPr marL="742950" indent="-285750">
              <a:spcAft>
                <a:spcPct val="30000"/>
              </a:spcAft>
              <a:buFont typeface="Wingdings" pitchFamily="2" charset="2"/>
              <a:defRPr>
                <a:latin typeface="Arial" charset="0"/>
                <a:cs typeface="Arial" charset="0"/>
              </a:defRPr>
            </a:lvl2pPr>
            <a:lvl3pPr marL="1143000" indent="-228600">
              <a:spcAft>
                <a:spcPct val="30000"/>
              </a:spcAft>
              <a:buClr>
                <a:schemeClr val="accent1"/>
              </a:buClr>
              <a:buFont typeface="Wingdings" pitchFamily="2" charset="2"/>
              <a:buChar char="§"/>
              <a:defRPr>
                <a:latin typeface="Arial" charset="0"/>
                <a:cs typeface="Arial" charset="0"/>
              </a:defRPr>
            </a:lvl3pPr>
            <a:lvl4pPr marL="1600200" indent="-228600">
              <a:spcAft>
                <a:spcPct val="30000"/>
              </a:spcAft>
              <a:buClr>
                <a:schemeClr val="accent1"/>
              </a:buClr>
              <a:buChar char="-"/>
              <a:defRPr>
                <a:latin typeface="Arial" charset="0"/>
                <a:cs typeface="Arial" charset="0"/>
              </a:defRPr>
            </a:lvl4pPr>
            <a:lvl5pPr marL="2057400" indent="-228600">
              <a:spcAft>
                <a:spcPct val="30000"/>
              </a:spcAft>
              <a:buClr>
                <a:schemeClr val="accent1"/>
              </a:buClr>
              <a:buChar char="-"/>
              <a:defRPr>
                <a:latin typeface="Arial" charset="0"/>
                <a:cs typeface="Arial" charset="0"/>
              </a:defRPr>
            </a:lvl5pPr>
            <a:lvl6pPr marL="2514600" indent="-228600" eaLnBrk="0" fontAlgn="base" hangingPunct="0">
              <a:spcBef>
                <a:spcPct val="0"/>
              </a:spcBef>
              <a:spcAft>
                <a:spcPct val="30000"/>
              </a:spcAft>
              <a:buClr>
                <a:schemeClr val="accent1"/>
              </a:buClr>
              <a:buChar char="-"/>
              <a:defRPr>
                <a:latin typeface="Arial" charset="0"/>
                <a:cs typeface="Arial" charset="0"/>
              </a:defRPr>
            </a:lvl6pPr>
            <a:lvl7pPr marL="2971800" indent="-228600" eaLnBrk="0" fontAlgn="base" hangingPunct="0">
              <a:spcBef>
                <a:spcPct val="0"/>
              </a:spcBef>
              <a:spcAft>
                <a:spcPct val="30000"/>
              </a:spcAft>
              <a:buClr>
                <a:schemeClr val="accent1"/>
              </a:buClr>
              <a:buChar char="-"/>
              <a:defRPr>
                <a:latin typeface="Arial" charset="0"/>
                <a:cs typeface="Arial" charset="0"/>
              </a:defRPr>
            </a:lvl7pPr>
            <a:lvl8pPr marL="3429000" indent="-228600" eaLnBrk="0" fontAlgn="base" hangingPunct="0">
              <a:spcBef>
                <a:spcPct val="0"/>
              </a:spcBef>
              <a:spcAft>
                <a:spcPct val="30000"/>
              </a:spcAft>
              <a:buClr>
                <a:schemeClr val="accent1"/>
              </a:buClr>
              <a:buChar char="-"/>
              <a:defRPr>
                <a:latin typeface="Arial" charset="0"/>
                <a:cs typeface="Arial" charset="0"/>
              </a:defRPr>
            </a:lvl8pPr>
            <a:lvl9pPr marL="3886200" indent="-228600" eaLnBrk="0" fontAlgn="base" hangingPunct="0">
              <a:spcBef>
                <a:spcPct val="0"/>
              </a:spcBef>
              <a:spcAft>
                <a:spcPct val="30000"/>
              </a:spcAft>
              <a:buClr>
                <a:schemeClr val="accent1"/>
              </a:buClr>
              <a:buChar char="-"/>
              <a:defRPr>
                <a:latin typeface="Arial" charset="0"/>
                <a:cs typeface="Arial" charset="0"/>
              </a:defRPr>
            </a:lvl9pPr>
          </a:lstStyle>
          <a:p>
            <a:pPr defTabSz="914400">
              <a:defRPr/>
            </a:pPr>
            <a:r>
              <a:rPr lang="de-DE" sz="1000" kern="0" dirty="0"/>
              <a:t>Direktversicherung</a:t>
            </a:r>
            <a:r>
              <a:rPr lang="de-DE" sz="1000" kern="0" baseline="30000" dirty="0"/>
              <a:t>1</a:t>
            </a:r>
            <a:r>
              <a:rPr lang="de-DE" sz="1000" kern="0" dirty="0"/>
              <a:t> „BasisVorsorge" – Dotierungsrahmen  von </a:t>
            </a:r>
            <a:r>
              <a:rPr lang="de-DE" sz="1000" kern="0" dirty="0">
                <a:sym typeface="Wingdings 3"/>
              </a:rPr>
              <a:t>8 %</a:t>
            </a:r>
            <a:br>
              <a:rPr lang="de-DE" sz="1000" kern="0" dirty="0">
                <a:sym typeface="Wingdings 3"/>
              </a:rPr>
            </a:br>
            <a:r>
              <a:rPr lang="de-DE" sz="1000" kern="0" dirty="0">
                <a:sym typeface="Wingdings 3"/>
              </a:rPr>
              <a:t>inklusive biometrischer Absicherung</a:t>
            </a:r>
            <a:endParaRPr lang="de-DE" sz="1000" kern="0" dirty="0"/>
          </a:p>
        </p:txBody>
      </p:sp>
      <p:sp>
        <p:nvSpPr>
          <p:cNvPr id="48" name="Textfeld 47">
            <a:extLst>
              <a:ext uri="{FF2B5EF4-FFF2-40B4-BE49-F238E27FC236}">
                <a16:creationId xmlns:a16="http://schemas.microsoft.com/office/drawing/2014/main" id="{369FB219-C3EA-4DE6-9D54-CAF4D248FBF8}"/>
              </a:ext>
            </a:extLst>
          </p:cNvPr>
          <p:cNvSpPr txBox="1"/>
          <p:nvPr/>
        </p:nvSpPr>
        <p:spPr>
          <a:xfrm>
            <a:off x="8005216" y="4356931"/>
            <a:ext cx="3248933" cy="216000"/>
          </a:xfrm>
          <a:prstGeom prst="rect">
            <a:avLst/>
          </a:prstGeom>
          <a:solidFill>
            <a:srgbClr val="F86200">
              <a:alpha val="50000"/>
            </a:srgbClr>
          </a:solidFill>
          <a:ln w="9525" algn="ctr">
            <a:noFill/>
            <a:round/>
            <a:headEnd/>
            <a:tailEnd/>
          </a:ln>
          <a:effectLst/>
          <a:extLst/>
        </p:spPr>
        <p:txBody>
          <a:bodyPr lIns="54000" tIns="0" rIns="54000" bIns="0" anchor="ctr"/>
          <a:lstStyle>
            <a:defPPr>
              <a:defRPr lang="de-DE"/>
            </a:defPPr>
            <a:lvl1pPr algn="ctr" fontAlgn="base">
              <a:spcBef>
                <a:spcPct val="50000"/>
              </a:spcBef>
              <a:spcAft>
                <a:spcPct val="30000"/>
              </a:spcAft>
              <a:buClr>
                <a:srgbClr val="113388"/>
              </a:buClr>
              <a:buFont typeface="Wingdings" pitchFamily="2" charset="2"/>
              <a:buNone/>
              <a:defRPr sz="1200" b="1">
                <a:solidFill>
                  <a:srgbClr val="FFFFFF"/>
                </a:solidFill>
                <a:latin typeface="Arial" charset="0"/>
                <a:cs typeface="Arial" charset="0"/>
              </a:defRPr>
            </a:lvl1pPr>
            <a:lvl2pPr marL="742950" indent="-285750">
              <a:spcAft>
                <a:spcPct val="30000"/>
              </a:spcAft>
              <a:buFont typeface="Wingdings" pitchFamily="2" charset="2"/>
              <a:defRPr>
                <a:latin typeface="Arial" charset="0"/>
                <a:cs typeface="Arial" charset="0"/>
              </a:defRPr>
            </a:lvl2pPr>
            <a:lvl3pPr marL="1143000" indent="-228600">
              <a:spcAft>
                <a:spcPct val="30000"/>
              </a:spcAft>
              <a:buClr>
                <a:schemeClr val="accent1"/>
              </a:buClr>
              <a:buFont typeface="Wingdings" pitchFamily="2" charset="2"/>
              <a:buChar char="§"/>
              <a:defRPr>
                <a:latin typeface="Arial" charset="0"/>
                <a:cs typeface="Arial" charset="0"/>
              </a:defRPr>
            </a:lvl3pPr>
            <a:lvl4pPr marL="1600200" indent="-228600">
              <a:spcAft>
                <a:spcPct val="30000"/>
              </a:spcAft>
              <a:buClr>
                <a:schemeClr val="accent1"/>
              </a:buClr>
              <a:buChar char="-"/>
              <a:defRPr>
                <a:latin typeface="Arial" charset="0"/>
                <a:cs typeface="Arial" charset="0"/>
              </a:defRPr>
            </a:lvl4pPr>
            <a:lvl5pPr marL="2057400" indent="-228600">
              <a:spcAft>
                <a:spcPct val="30000"/>
              </a:spcAft>
              <a:buClr>
                <a:schemeClr val="accent1"/>
              </a:buClr>
              <a:buChar char="-"/>
              <a:defRPr>
                <a:latin typeface="Arial" charset="0"/>
                <a:cs typeface="Arial" charset="0"/>
              </a:defRPr>
            </a:lvl5pPr>
            <a:lvl6pPr marL="2514600" indent="-228600" eaLnBrk="0" fontAlgn="base" hangingPunct="0">
              <a:spcBef>
                <a:spcPct val="0"/>
              </a:spcBef>
              <a:spcAft>
                <a:spcPct val="30000"/>
              </a:spcAft>
              <a:buClr>
                <a:schemeClr val="accent1"/>
              </a:buClr>
              <a:buChar char="-"/>
              <a:defRPr>
                <a:latin typeface="Arial" charset="0"/>
                <a:cs typeface="Arial" charset="0"/>
              </a:defRPr>
            </a:lvl6pPr>
            <a:lvl7pPr marL="2971800" indent="-228600" eaLnBrk="0" fontAlgn="base" hangingPunct="0">
              <a:spcBef>
                <a:spcPct val="0"/>
              </a:spcBef>
              <a:spcAft>
                <a:spcPct val="30000"/>
              </a:spcAft>
              <a:buClr>
                <a:schemeClr val="accent1"/>
              </a:buClr>
              <a:buChar char="-"/>
              <a:defRPr>
                <a:latin typeface="Arial" charset="0"/>
                <a:cs typeface="Arial" charset="0"/>
              </a:defRPr>
            </a:lvl7pPr>
            <a:lvl8pPr marL="3429000" indent="-228600" eaLnBrk="0" fontAlgn="base" hangingPunct="0">
              <a:spcBef>
                <a:spcPct val="0"/>
              </a:spcBef>
              <a:spcAft>
                <a:spcPct val="30000"/>
              </a:spcAft>
              <a:buClr>
                <a:schemeClr val="accent1"/>
              </a:buClr>
              <a:buChar char="-"/>
              <a:defRPr>
                <a:latin typeface="Arial" charset="0"/>
                <a:cs typeface="Arial" charset="0"/>
              </a:defRPr>
            </a:lvl8pPr>
            <a:lvl9pPr marL="3886200" indent="-228600" eaLnBrk="0" fontAlgn="base" hangingPunct="0">
              <a:spcBef>
                <a:spcPct val="0"/>
              </a:spcBef>
              <a:spcAft>
                <a:spcPct val="30000"/>
              </a:spcAft>
              <a:buClr>
                <a:schemeClr val="accent1"/>
              </a:buClr>
              <a:buChar char="-"/>
              <a:defRPr>
                <a:latin typeface="Arial" charset="0"/>
                <a:cs typeface="Arial" charset="0"/>
              </a:defRPr>
            </a:lvl9pPr>
          </a:lstStyle>
          <a:p>
            <a:pPr defTabSz="914400">
              <a:defRPr/>
            </a:pPr>
            <a:endParaRPr lang="de-DE" kern="0" dirty="0"/>
          </a:p>
        </p:txBody>
      </p:sp>
      <p:sp>
        <p:nvSpPr>
          <p:cNvPr id="55" name="Rectangle 1033">
            <a:extLst>
              <a:ext uri="{FF2B5EF4-FFF2-40B4-BE49-F238E27FC236}">
                <a16:creationId xmlns:a16="http://schemas.microsoft.com/office/drawing/2014/main" id="{DFEC0585-4DFF-4619-8A94-778BF5C6EC7E}"/>
              </a:ext>
            </a:extLst>
          </p:cNvPr>
          <p:cNvSpPr>
            <a:spLocks noChangeArrowheads="1"/>
          </p:cNvSpPr>
          <p:nvPr/>
        </p:nvSpPr>
        <p:spPr bwMode="auto">
          <a:xfrm rot="20872911">
            <a:off x="8835704" y="4371140"/>
            <a:ext cx="1577034" cy="419348"/>
          </a:xfrm>
          <a:prstGeom prst="rect">
            <a:avLst/>
          </a:prstGeom>
          <a:solidFill>
            <a:srgbClr val="FAB600"/>
          </a:solidFill>
          <a:ln w="19050">
            <a:noFill/>
            <a:miter lim="800000"/>
            <a:headEnd/>
            <a:tailEnd/>
          </a:ln>
          <a:effectLst/>
        </p:spPr>
        <p:txBody>
          <a:bodyPr wrap="none" tIns="46800"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FFFFFF"/>
                </a:solidFill>
                <a:effectLst/>
                <a:uLnTx/>
                <a:uFillTx/>
              </a:rPr>
              <a:t>Möglich bei </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FFFFFF"/>
                </a:solidFill>
                <a:effectLst/>
                <a:uLnTx/>
                <a:uFillTx/>
              </a:rPr>
              <a:t>Entgeltumwandlung</a:t>
            </a:r>
            <a:r>
              <a:rPr kumimoji="0" lang="de-DE" sz="1000" b="0" i="0" u="none" strike="noStrike" kern="0" cap="none" spc="0" normalizeH="0" baseline="30000" noProof="0" dirty="0">
                <a:ln>
                  <a:noFill/>
                </a:ln>
                <a:solidFill>
                  <a:srgbClr val="FFFFFF"/>
                </a:solidFill>
                <a:effectLst/>
                <a:uLnTx/>
                <a:uFillTx/>
              </a:rPr>
              <a:t>4</a:t>
            </a:r>
          </a:p>
        </p:txBody>
      </p:sp>
      <p:sp>
        <p:nvSpPr>
          <p:cNvPr id="29" name="Fußzeilenplatzhalter 5">
            <a:extLst>
              <a:ext uri="{FF2B5EF4-FFF2-40B4-BE49-F238E27FC236}">
                <a16:creationId xmlns:a16="http://schemas.microsoft.com/office/drawing/2014/main" id="{5F3D3254-7B95-4EFF-A7B7-C5B57E18B006}"/>
              </a:ext>
            </a:extLst>
          </p:cNvPr>
          <p:cNvSpPr txBox="1">
            <a:spLocks/>
          </p:cNvSpPr>
          <p:nvPr/>
        </p:nvSpPr>
        <p:spPr>
          <a:xfrm>
            <a:off x="493736" y="5975198"/>
            <a:ext cx="10340701" cy="684405"/>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a:ln>
                  <a:noFill/>
                </a:ln>
                <a:solidFill>
                  <a:schemeClr val="bg1"/>
                </a:solidFill>
                <a:effectLst/>
                <a:uLnTx/>
                <a:uFillTx/>
                <a:latin typeface="Arial"/>
                <a:ea typeface="+mn-ea"/>
                <a:cs typeface="+mn-cs"/>
              </a:rPr>
              <a:t>1 </a:t>
            </a:r>
            <a:r>
              <a:rPr kumimoji="0" lang="de-DE" sz="800" b="0" i="0" u="none" strike="noStrike" kern="1200" cap="none" spc="0" normalizeH="0" baseline="0" noProof="0">
                <a:ln>
                  <a:noFill/>
                </a:ln>
                <a:solidFill>
                  <a:schemeClr val="bg1"/>
                </a:solidFill>
                <a:effectLst/>
                <a:uLnTx/>
                <a:uFillTx/>
                <a:latin typeface="Arial"/>
                <a:ea typeface="+mn-ea"/>
                <a:cs typeface="+mn-cs"/>
              </a:rPr>
              <a:t>Wegfall des statischen Zusatzbetrages i.H.v. € 1.800, Erhöhung des dynamischen Dotierungsrahmens auf insgesamt 8 % der BBG/DRV (West), SV-Freiheit bis max. 4 % BBG/DRV (West). Ggf. auch Riester-Förderung möglich. </a:t>
            </a:r>
            <a:r>
              <a:rPr kumimoji="0" lang="de-DE" sz="800" b="0" i="0" u="none" strike="noStrike" kern="1200" cap="none" spc="0" normalizeH="0" baseline="30000" noProof="0">
                <a:ln>
                  <a:noFill/>
                </a:ln>
                <a:solidFill>
                  <a:schemeClr val="bg1"/>
                </a:solidFill>
                <a:effectLst/>
                <a:uLnTx/>
                <a:uFillTx/>
                <a:latin typeface="Arial"/>
                <a:ea typeface="+mn-ea"/>
                <a:cs typeface="+mn-cs"/>
              </a:rPr>
              <a:t>2 </a:t>
            </a:r>
            <a:r>
              <a:rPr kumimoji="0" lang="de-DE" sz="800" b="0" i="0" u="none" strike="noStrike" kern="1200" cap="none" spc="0" normalizeH="0" baseline="0" noProof="0">
                <a:ln>
                  <a:noFill/>
                </a:ln>
                <a:solidFill>
                  <a:schemeClr val="bg1"/>
                </a:solidFill>
                <a:effectLst/>
                <a:uLnTx/>
                <a:uFillTx/>
                <a:latin typeface="Arial"/>
                <a:ea typeface="+mn-ea"/>
                <a:cs typeface="+mn-cs"/>
              </a:rPr>
              <a:t>Die steuerliche Anerkennung von Unterstützungskasse und Pensionszusage ist an Probezeiten (Erteilung der Zusage erst ca. 5 Jahre nach Gründung der GmbH bzw. frühestens 2–3 Jahre nach Einstellung des GGF) geknüpft. </a:t>
            </a:r>
            <a:r>
              <a:rPr kumimoji="0" lang="de-DE" sz="800" b="0" i="0" u="none" strike="noStrike" kern="1200" cap="none" spc="0" normalizeH="0" baseline="30000" noProof="0">
                <a:ln>
                  <a:noFill/>
                </a:ln>
                <a:solidFill>
                  <a:schemeClr val="bg1"/>
                </a:solidFill>
                <a:effectLst/>
                <a:uLnTx/>
                <a:uFillTx/>
                <a:latin typeface="Arial"/>
                <a:ea typeface="+mn-ea"/>
                <a:cs typeface="+mn-cs"/>
              </a:rPr>
              <a:t>3 </a:t>
            </a:r>
            <a:r>
              <a:rPr kumimoji="0" lang="de-DE" sz="800" b="0" i="0" u="none" strike="noStrike" kern="1200" cap="none" spc="0" normalizeH="0" baseline="0" noProof="0">
                <a:ln>
                  <a:noFill/>
                </a:ln>
                <a:solidFill>
                  <a:schemeClr val="bg1"/>
                </a:solidFill>
                <a:effectLst/>
                <a:uLnTx/>
                <a:uFillTx/>
                <a:latin typeface="Arial"/>
                <a:ea typeface="+mn-ea"/>
                <a:cs typeface="+mn-cs"/>
              </a:rPr>
              <a:t>Mind. 10 Jahre bei steuerlich beherrschenden GGF, alternativ mind. 3 Jahre nach insgesamt 12-jährigem Dienstverhältnis bei steuerlich nicht beherrschendem GGF. </a:t>
            </a:r>
            <a:r>
              <a:rPr kumimoji="0" lang="de-DE" sz="800" b="0" i="0" u="none" strike="noStrike" kern="1200" cap="none" spc="0" normalizeH="0" baseline="30000" noProof="0">
                <a:ln>
                  <a:noFill/>
                </a:ln>
                <a:solidFill>
                  <a:schemeClr val="bg1"/>
                </a:solidFill>
                <a:effectLst/>
                <a:uLnTx/>
                <a:uFillTx/>
                <a:latin typeface="Arial"/>
                <a:ea typeface="+mn-ea"/>
                <a:cs typeface="+mn-cs"/>
              </a:rPr>
              <a:t>4</a:t>
            </a:r>
            <a:r>
              <a:rPr kumimoji="0" lang="de-DE" sz="800" b="0" i="0" u="none" strike="noStrike" kern="1200" cap="none" spc="0" normalizeH="0" baseline="0" noProof="0">
                <a:ln>
                  <a:noFill/>
                </a:ln>
                <a:solidFill>
                  <a:schemeClr val="bg1"/>
                </a:solidFill>
                <a:effectLst/>
                <a:uLnTx/>
                <a:uFillTx/>
                <a:latin typeface="Arial"/>
                <a:ea typeface="+mn-ea"/>
                <a:cs typeface="+mn-cs"/>
              </a:rPr>
              <a:t>BFH-Urteil (I R 89/15): Die Einhaltung der Erdienbarkeitsfrist bei echter Barlohnumwandlung ist nicht mehr erforderlich. </a:t>
            </a:r>
            <a:r>
              <a:rPr kumimoji="0" lang="de-DE" sz="800" b="1" i="0" u="none" strike="noStrike" kern="1200" cap="none" spc="0" normalizeH="0" baseline="0" noProof="0">
                <a:ln>
                  <a:noFill/>
                </a:ln>
                <a:solidFill>
                  <a:schemeClr val="bg1"/>
                </a:solidFill>
                <a:effectLst/>
                <a:uLnTx/>
                <a:uFillTx/>
                <a:latin typeface="Arial"/>
                <a:ea typeface="+mn-ea"/>
                <a:cs typeface="+mn-cs"/>
              </a:rPr>
              <a:t>Hinweis</a:t>
            </a:r>
            <a:r>
              <a:rPr kumimoji="0" lang="de-DE" sz="800" b="0" i="0" u="none" strike="noStrike" kern="1200" cap="none" spc="0" normalizeH="0" baseline="0" noProof="0">
                <a:ln>
                  <a:noFill/>
                </a:ln>
                <a:solidFill>
                  <a:schemeClr val="bg1"/>
                </a:solidFill>
                <a:effectLst/>
                <a:uLnTx/>
                <a:uFillTx/>
                <a:latin typeface="Arial"/>
                <a:ea typeface="+mn-ea"/>
                <a:cs typeface="+mn-cs"/>
              </a:rPr>
              <a:t>: Kürzung Höchstbetrag zur Rürup-Rente für nicht rentenversicherungspflichtige Gesellschafter-Geschäftsführer bei Abschluss einer bAV.</a:t>
            </a:r>
            <a:endParaRPr kumimoji="0" lang="en-GB" sz="800" b="0" i="0" u="none" strike="noStrike" kern="1200" cap="none" spc="0" normalizeH="0" baseline="0" noProof="0">
              <a:ln>
                <a:noFill/>
              </a:ln>
              <a:solidFill>
                <a:schemeClr val="bg1"/>
              </a:solidFill>
              <a:effectLst/>
              <a:uLnTx/>
              <a:uFillTx/>
              <a:latin typeface="Arial"/>
              <a:ea typeface="+mn-ea"/>
              <a:cs typeface="+mn-cs"/>
            </a:endParaRPr>
          </a:p>
          <a:p>
            <a:pPr marL="0" marR="0" lvl="0" indent="0" algn="l" defTabSz="1218682"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128961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AC40D-84F5-4544-9620-FC111DDEA354}"/>
              </a:ext>
            </a:extLst>
          </p:cNvPr>
          <p:cNvSpPr>
            <a:spLocks noGrp="1"/>
          </p:cNvSpPr>
          <p:nvPr>
            <p:ph type="title"/>
          </p:nvPr>
        </p:nvSpPr>
        <p:spPr/>
        <p:txBody>
          <a:bodyPr/>
          <a:lstStyle/>
          <a:p>
            <a:r>
              <a:rPr lang="de-DE" dirty="0"/>
              <a:t>Allianz Leben ist die Nummer 1 </a:t>
            </a:r>
            <a:br>
              <a:rPr lang="de-DE" dirty="0"/>
            </a:br>
            <a:r>
              <a:rPr lang="de-DE" dirty="0"/>
              <a:t>in der betrieblichen Altersvorsorge</a:t>
            </a:r>
          </a:p>
        </p:txBody>
      </p:sp>
      <p:sp>
        <p:nvSpPr>
          <p:cNvPr id="3" name="Foliennummernplatzhalter 2">
            <a:extLst>
              <a:ext uri="{FF2B5EF4-FFF2-40B4-BE49-F238E27FC236}">
                <a16:creationId xmlns:a16="http://schemas.microsoft.com/office/drawing/2014/main" id="{26925D50-24CB-4427-B542-6821573F19D6}"/>
              </a:ext>
            </a:extLst>
          </p:cNvPr>
          <p:cNvSpPr>
            <a:spLocks noGrp="1"/>
          </p:cNvSpPr>
          <p:nvPr>
            <p:ph type="sldNum" sz="quarter" idx="11"/>
          </p:nvPr>
        </p:nvSpPr>
        <p:spPr/>
        <p:txBody>
          <a:bodyPr/>
          <a:lstStyle/>
          <a:p>
            <a:fld id="{56C449F3-BD9D-48DC-BFF1-0F66671DA7C6}" type="slidenum">
              <a:rPr lang="de-DE" smtClean="0"/>
              <a:pPr/>
              <a:t>66</a:t>
            </a:fld>
            <a:endParaRPr lang="de-DE" dirty="0"/>
          </a:p>
        </p:txBody>
      </p:sp>
      <p:sp>
        <p:nvSpPr>
          <p:cNvPr id="4" name="Textplatzhalter 3">
            <a:extLst>
              <a:ext uri="{FF2B5EF4-FFF2-40B4-BE49-F238E27FC236}">
                <a16:creationId xmlns:a16="http://schemas.microsoft.com/office/drawing/2014/main" id="{C6222DD6-7BBD-439B-9FE6-0D00AD104D1B}"/>
              </a:ext>
            </a:extLst>
          </p:cNvPr>
          <p:cNvSpPr>
            <a:spLocks noGrp="1"/>
          </p:cNvSpPr>
          <p:nvPr>
            <p:ph type="body" sz="quarter" idx="12"/>
          </p:nvPr>
        </p:nvSpPr>
        <p:spPr/>
        <p:txBody>
          <a:bodyPr/>
          <a:lstStyle/>
          <a:p>
            <a:r>
              <a:rPr lang="de-DE" dirty="0"/>
              <a:t>Betriebliche Altersversorgung | Allianz als starker Partner</a:t>
            </a:r>
          </a:p>
          <a:p>
            <a:endParaRPr lang="de-DE" dirty="0"/>
          </a:p>
          <a:p>
            <a:endParaRPr lang="de-DE" dirty="0"/>
          </a:p>
        </p:txBody>
      </p:sp>
      <p:sp>
        <p:nvSpPr>
          <p:cNvPr id="9" name="Inhaltsplatzhalter 1">
            <a:extLst>
              <a:ext uri="{FF2B5EF4-FFF2-40B4-BE49-F238E27FC236}">
                <a16:creationId xmlns:a16="http://schemas.microsoft.com/office/drawing/2014/main" id="{CAF4948B-DD63-4EBE-B51E-6B3EAE114791}"/>
              </a:ext>
            </a:extLst>
          </p:cNvPr>
          <p:cNvSpPr txBox="1">
            <a:spLocks/>
          </p:cNvSpPr>
          <p:nvPr/>
        </p:nvSpPr>
        <p:spPr>
          <a:xfrm>
            <a:off x="504825" y="2060575"/>
            <a:ext cx="7526882" cy="3922116"/>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None/>
              <a:tabLst/>
              <a:defRPr/>
            </a:pP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Wir haben das Vertrauen von … </a:t>
            </a:r>
          </a:p>
          <a:p>
            <a:pPr marL="285750" marR="0" lvl="0" indent="-28575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über 80 der 100 größten  Unternehmen in Deutschland</a:t>
            </a:r>
          </a:p>
          <a:p>
            <a:pPr marL="285750" marR="0" lvl="0" indent="-28575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jedem fünften deutschen Unternehmen </a:t>
            </a:r>
          </a:p>
          <a:p>
            <a:pPr marL="555625" marR="0" lvl="0" indent="-285750" algn="l" defTabSz="914400" rtl="0" eaLnBrk="1" fontAlgn="auto" latinLnBrk="0" hangingPunct="1">
              <a:lnSpc>
                <a:spcPct val="100000"/>
              </a:lnSpc>
              <a:spcBef>
                <a:spcPts val="600"/>
              </a:spcBef>
              <a:spcAft>
                <a:spcPts val="0"/>
              </a:spcAft>
              <a:buClr>
                <a:srgbClr val="000000"/>
              </a:buClr>
              <a:buSzTx/>
              <a:buFont typeface="Symbol" panose="05050102010706020507" pitchFamily="18" charset="2"/>
              <a:buChar char="-"/>
              <a:tabLst>
                <a:tab pos="266700" algn="l"/>
                <a:tab pos="269875" algn="l"/>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Wingdings" panose="05000000000000000000" pitchFamily="2" charset="2"/>
              </a:rPr>
              <a:t>Wir sind Deutschlands Nummer 1 in der betrieblichen Altersversorgung </a:t>
            </a:r>
          </a:p>
          <a:p>
            <a:pPr marL="0" marR="0" lvl="0" indent="0" algn="l" defTabSz="914400" rtl="0" eaLnBrk="1" fontAlgn="auto" latinLnBrk="0" hangingPunct="1">
              <a:lnSpc>
                <a:spcPct val="100000"/>
              </a:lnSpc>
              <a:spcBef>
                <a:spcPts val="1200"/>
              </a:spcBef>
              <a:spcAft>
                <a:spcPts val="0"/>
              </a:spcAft>
              <a:buClr>
                <a:srgbClr val="000000"/>
              </a:buClr>
              <a:buSzTx/>
              <a:buFont typeface="Arial" panose="020B0604020202020204" pitchFamily="34" charset="0"/>
              <a:buNone/>
              <a:tabLst/>
              <a:defRPr/>
            </a:pP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Wir sind Partner … </a:t>
            </a:r>
          </a:p>
          <a:p>
            <a:pPr marL="285750" marR="0" lvl="0" indent="-28575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bei zahlreichen wichtigen Tarif- und Konsortialverträgen, z. B. Konsortialvertrag Chemie </a:t>
            </a:r>
          </a:p>
          <a:p>
            <a:pPr marL="285750" marR="0" lvl="0" indent="-28575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von den größten Versorgungswerken wie </a:t>
            </a:r>
            <a:r>
              <a:rPr kumimoji="0" lang="de-DE"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MetallRente</a:t>
            </a: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Presse-Versorgungswerk,</a:t>
            </a:r>
            <a:b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KlinikRente</a:t>
            </a: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de-DE"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MobilitätsRente</a:t>
            </a: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BVP, HWP, </a:t>
            </a:r>
            <a:r>
              <a:rPr kumimoji="0" lang="de-DE"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GalaBau</a:t>
            </a:r>
            <a:endPar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None/>
              <a:tabLst/>
              <a:defRPr/>
            </a:pPr>
            <a:endPar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None/>
              <a:tabLst/>
              <a:defRPr/>
            </a:pP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Die </a:t>
            </a:r>
            <a:r>
              <a:rPr kumimoji="0" lang="de-DE" sz="14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bAV</a:t>
            </a:r>
            <a:r>
              <a:rPr kumimoji="0" lang="de-DE"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-Lösungen der Allianz bieten:</a:t>
            </a:r>
          </a:p>
          <a:p>
            <a:pPr marL="285750" marR="0" lvl="0" indent="-28575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Haftungssicherheit für Arbeitgeber</a:t>
            </a:r>
          </a:p>
          <a:p>
            <a:pPr marL="285750" marR="0" lvl="0" indent="-28575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Minimalen Verwaltungsaufwand (</a:t>
            </a:r>
            <a:r>
              <a:rPr kumimoji="0" lang="de-DE"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FirmenOnline</a:t>
            </a: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600"/>
              </a:spcBef>
              <a:spcAft>
                <a:spcPts val="0"/>
              </a:spcAft>
              <a:buClr>
                <a:schemeClr val="bg1"/>
              </a:buClr>
              <a:buSzTx/>
              <a:buFont typeface="Arial" panose="020B0604020202020204" pitchFamily="34" charset="0"/>
              <a:buChar char="•"/>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Komplettangebot: 4 Durchführungswege plus Zeitwertkonten und BU-Schutz im Angebot</a:t>
            </a:r>
          </a:p>
        </p:txBody>
      </p:sp>
      <p:pic>
        <p:nvPicPr>
          <p:cNvPr id="11" name="Grafik 10">
            <a:extLst>
              <a:ext uri="{FF2B5EF4-FFF2-40B4-BE49-F238E27FC236}">
                <a16:creationId xmlns:a16="http://schemas.microsoft.com/office/drawing/2014/main" id="{49CA86A2-1BDF-4D12-ACDE-7576A86D9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970" t="22306" r="6835" b="3497"/>
          <a:stretch/>
        </p:blipFill>
        <p:spPr>
          <a:xfrm>
            <a:off x="8124284" y="2060575"/>
            <a:ext cx="4067716" cy="4797425"/>
          </a:xfrm>
          <a:prstGeom prst="rect">
            <a:avLst/>
          </a:prstGeom>
        </p:spPr>
      </p:pic>
    </p:spTree>
    <p:extLst>
      <p:ext uri="{BB962C8B-B14F-4D97-AF65-F5344CB8AC3E}">
        <p14:creationId xmlns:p14="http://schemas.microsoft.com/office/powerpoint/2010/main" val="1180207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2DA3D-5A8E-4135-B99B-5DDCCE023A3D}"/>
              </a:ext>
            </a:extLst>
          </p:cNvPr>
          <p:cNvSpPr>
            <a:spLocks noGrp="1"/>
          </p:cNvSpPr>
          <p:nvPr>
            <p:ph type="title"/>
          </p:nvPr>
        </p:nvSpPr>
        <p:spPr/>
        <p:txBody>
          <a:bodyPr/>
          <a:lstStyle/>
          <a:p>
            <a:r>
              <a:rPr lang="de-DE" dirty="0"/>
              <a:t>Das Sicherungsvermögen von Allianz Leben als Basis des werthaltigen Erfolgs</a:t>
            </a:r>
            <a:endParaRPr lang="en-GB" dirty="0"/>
          </a:p>
        </p:txBody>
      </p:sp>
      <p:sp>
        <p:nvSpPr>
          <p:cNvPr id="3" name="Foliennummernplatzhalter 2">
            <a:extLst>
              <a:ext uri="{FF2B5EF4-FFF2-40B4-BE49-F238E27FC236}">
                <a16:creationId xmlns:a16="http://schemas.microsoft.com/office/drawing/2014/main" id="{06B86DCB-4EEE-4E19-A2CA-D904A89F47EE}"/>
              </a:ext>
            </a:extLst>
          </p:cNvPr>
          <p:cNvSpPr>
            <a:spLocks noGrp="1"/>
          </p:cNvSpPr>
          <p:nvPr>
            <p:ph type="sldNum" sz="quarter" idx="11"/>
          </p:nvPr>
        </p:nvSpPr>
        <p:spPr/>
        <p:txBody>
          <a:bodyPr/>
          <a:lstStyle/>
          <a:p>
            <a:fld id="{56C449F3-BD9D-48DC-BFF1-0F66671DA7C6}" type="slidenum">
              <a:rPr lang="de-DE" smtClean="0"/>
              <a:pPr/>
              <a:t>67</a:t>
            </a:fld>
            <a:endParaRPr lang="de-DE" dirty="0"/>
          </a:p>
        </p:txBody>
      </p:sp>
      <p:sp>
        <p:nvSpPr>
          <p:cNvPr id="4" name="Textplatzhalter 3">
            <a:extLst>
              <a:ext uri="{FF2B5EF4-FFF2-40B4-BE49-F238E27FC236}">
                <a16:creationId xmlns:a16="http://schemas.microsoft.com/office/drawing/2014/main" id="{27CDAEC1-0D54-4672-8DE4-90F23B95ED8B}"/>
              </a:ext>
            </a:extLst>
          </p:cNvPr>
          <p:cNvSpPr>
            <a:spLocks noGrp="1"/>
          </p:cNvSpPr>
          <p:nvPr>
            <p:ph type="body" sz="quarter" idx="12"/>
          </p:nvPr>
        </p:nvSpPr>
        <p:spPr/>
        <p:txBody>
          <a:bodyPr/>
          <a:lstStyle/>
          <a:p>
            <a:r>
              <a:rPr lang="de-DE" dirty="0"/>
              <a:t>Betriebliche Altersversorgung | Allianz als starker Partner</a:t>
            </a:r>
          </a:p>
          <a:p>
            <a:endParaRPr lang="en-GB" dirty="0"/>
          </a:p>
        </p:txBody>
      </p:sp>
      <p:sp>
        <p:nvSpPr>
          <p:cNvPr id="30" name="Inhaltsplatzhalter 1">
            <a:extLst>
              <a:ext uri="{FF2B5EF4-FFF2-40B4-BE49-F238E27FC236}">
                <a16:creationId xmlns:a16="http://schemas.microsoft.com/office/drawing/2014/main" id="{111D8A3D-B94C-49D0-9E71-8790AE4DD4BF}"/>
              </a:ext>
            </a:extLst>
          </p:cNvPr>
          <p:cNvSpPr txBox="1">
            <a:spLocks/>
          </p:cNvSpPr>
          <p:nvPr/>
        </p:nvSpPr>
        <p:spPr>
          <a:xfrm>
            <a:off x="504825" y="2060575"/>
            <a:ext cx="5674439" cy="3337249"/>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6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indent="-180000" defTabSz="914400">
              <a:lnSpc>
                <a:spcPct val="100000"/>
              </a:lnSpc>
              <a:spcBef>
                <a:spcPts val="600"/>
              </a:spcBef>
              <a:buClr>
                <a:srgbClr val="000000"/>
              </a:buClr>
            </a:pPr>
            <a:r>
              <a:rPr lang="de-DE" sz="1400" b="1" dirty="0">
                <a:solidFill>
                  <a:schemeClr val="bg1"/>
                </a:solidFill>
                <a:cs typeface="Arial" panose="020B0604020202020204" pitchFamily="34" charset="0"/>
              </a:rPr>
              <a:t>Eine langfristig attraktive Gesamtverzinsung – u. a. durch</a:t>
            </a:r>
          </a:p>
          <a:p>
            <a:pPr marL="285750" indent="-285750" defTabSz="914400">
              <a:lnSpc>
                <a:spcPct val="100000"/>
              </a:lnSpc>
              <a:spcBef>
                <a:spcPts val="600"/>
              </a:spcBef>
              <a:buClr>
                <a:schemeClr val="bg1"/>
              </a:buClr>
              <a:buFont typeface="Arial" panose="020B0604020202020204" pitchFamily="34" charset="0"/>
              <a:buChar char="•"/>
            </a:pPr>
            <a:r>
              <a:rPr lang="de-DE" sz="1400" dirty="0">
                <a:solidFill>
                  <a:schemeClr val="bg1"/>
                </a:solidFill>
                <a:cs typeface="Arial" panose="020B0604020202020204" pitchFamily="34" charset="0"/>
              </a:rPr>
              <a:t>sichere, werthaltige Anlagen</a:t>
            </a:r>
          </a:p>
          <a:p>
            <a:pPr marL="285750" indent="-285750" defTabSz="914400">
              <a:lnSpc>
                <a:spcPct val="100000"/>
              </a:lnSpc>
              <a:spcBef>
                <a:spcPts val="600"/>
              </a:spcBef>
              <a:buClr>
                <a:schemeClr val="bg1"/>
              </a:buClr>
              <a:buFont typeface="Arial" panose="020B0604020202020204" pitchFamily="34" charset="0"/>
              <a:buChar char="•"/>
            </a:pPr>
            <a:r>
              <a:rPr lang="de-DE" sz="1400" dirty="0">
                <a:solidFill>
                  <a:schemeClr val="bg1"/>
                </a:solidFill>
                <a:cs typeface="Arial" panose="020B0604020202020204" pitchFamily="34" charset="0"/>
              </a:rPr>
              <a:t>Streuung über viele Anlagesegmente</a:t>
            </a:r>
          </a:p>
          <a:p>
            <a:pPr marL="285750" indent="-285750" defTabSz="914400">
              <a:lnSpc>
                <a:spcPct val="100000"/>
              </a:lnSpc>
              <a:spcBef>
                <a:spcPts val="600"/>
              </a:spcBef>
              <a:buClr>
                <a:schemeClr val="bg1"/>
              </a:buClr>
              <a:buFont typeface="Arial" panose="020B0604020202020204" pitchFamily="34" charset="0"/>
              <a:buChar char="•"/>
            </a:pPr>
            <a:r>
              <a:rPr lang="de-DE" sz="1400" dirty="0">
                <a:solidFill>
                  <a:schemeClr val="bg1"/>
                </a:solidFill>
                <a:cs typeface="Arial" panose="020B0604020202020204" pitchFamily="34" charset="0"/>
              </a:rPr>
              <a:t>Professionelle und weltweit ausgerichtete Kapitalanlage</a:t>
            </a:r>
          </a:p>
          <a:p>
            <a:pPr marL="285750" indent="-285750" defTabSz="914400">
              <a:lnSpc>
                <a:spcPct val="100000"/>
              </a:lnSpc>
              <a:spcBef>
                <a:spcPts val="600"/>
              </a:spcBef>
              <a:buClr>
                <a:schemeClr val="bg1"/>
              </a:buClr>
              <a:buFont typeface="Arial" panose="020B0604020202020204" pitchFamily="34" charset="0"/>
              <a:buChar char="•"/>
            </a:pPr>
            <a:r>
              <a:rPr lang="de-DE" sz="1400" dirty="0">
                <a:solidFill>
                  <a:schemeClr val="bg1"/>
                </a:solidFill>
                <a:cs typeface="Arial" panose="020B0604020202020204" pitchFamily="34" charset="0"/>
              </a:rPr>
              <a:t>Effizientes Risikomanagement</a:t>
            </a:r>
          </a:p>
          <a:p>
            <a:pPr marL="285750" indent="-285750" defTabSz="914400">
              <a:lnSpc>
                <a:spcPct val="100000"/>
              </a:lnSpc>
              <a:spcBef>
                <a:spcPts val="600"/>
              </a:spcBef>
              <a:buClr>
                <a:schemeClr val="bg1"/>
              </a:buClr>
              <a:buFont typeface="Arial" panose="020B0604020202020204" pitchFamily="34" charset="0"/>
              <a:buChar char="•"/>
            </a:pPr>
            <a:r>
              <a:rPr lang="de-DE" sz="1400" dirty="0">
                <a:solidFill>
                  <a:schemeClr val="bg1"/>
                </a:solidFill>
                <a:cs typeface="Arial" panose="020B0604020202020204" pitchFamily="34" charset="0"/>
              </a:rPr>
              <a:t>Günstige Anlagekosten aufgrund der Größe des Sicherungsvermögens</a:t>
            </a:r>
            <a:br>
              <a:rPr lang="de-DE" sz="1400" dirty="0">
                <a:solidFill>
                  <a:schemeClr val="bg1"/>
                </a:solidFill>
                <a:cs typeface="Arial" panose="020B0604020202020204" pitchFamily="34" charset="0"/>
              </a:rPr>
            </a:br>
            <a:endParaRPr lang="de-DE" sz="1400" dirty="0">
              <a:solidFill>
                <a:schemeClr val="bg1"/>
              </a:solidFill>
              <a:cs typeface="Arial" panose="020B0604020202020204" pitchFamily="34" charset="0"/>
            </a:endParaRPr>
          </a:p>
          <a:p>
            <a:pPr indent="-180000" defTabSz="914400">
              <a:lnSpc>
                <a:spcPct val="100000"/>
              </a:lnSpc>
              <a:spcBef>
                <a:spcPts val="600"/>
              </a:spcBef>
              <a:buClr>
                <a:srgbClr val="000000"/>
              </a:buClr>
            </a:pPr>
            <a:r>
              <a:rPr lang="de-DE" sz="1400" b="1" dirty="0">
                <a:solidFill>
                  <a:schemeClr val="bg1"/>
                </a:solidFill>
                <a:cs typeface="Arial" panose="020B0604020202020204" pitchFamily="34" charset="0"/>
              </a:rPr>
              <a:t>Eine Ausrichtung der Kapitalanlage nach Nachhaltigkeitskriterien</a:t>
            </a:r>
          </a:p>
          <a:p>
            <a:pPr marL="285750" indent="-285750" defTabSz="914400">
              <a:lnSpc>
                <a:spcPct val="100000"/>
              </a:lnSpc>
              <a:spcBef>
                <a:spcPts val="600"/>
              </a:spcBef>
              <a:buClr>
                <a:schemeClr val="bg1"/>
              </a:buClr>
              <a:buFont typeface="Arial" panose="020B0604020202020204" pitchFamily="34" charset="0"/>
              <a:buChar char="•"/>
            </a:pPr>
            <a:r>
              <a:rPr lang="de-DE" sz="1400" dirty="0">
                <a:solidFill>
                  <a:schemeClr val="bg1"/>
                </a:solidFill>
                <a:cs typeface="Arial" panose="020B0604020202020204" pitchFamily="34" charset="0"/>
              </a:rPr>
              <a:t>Bekenntnis zu Prinzipien für verantwortungsvolles Investieren (PRI)</a:t>
            </a:r>
          </a:p>
          <a:p>
            <a:pPr marL="285750" indent="-285750" defTabSz="914400">
              <a:lnSpc>
                <a:spcPct val="100000"/>
              </a:lnSpc>
              <a:spcBef>
                <a:spcPts val="600"/>
              </a:spcBef>
              <a:buClr>
                <a:schemeClr val="bg1"/>
              </a:buClr>
              <a:buFont typeface="Arial" panose="020B0604020202020204" pitchFamily="34" charset="0"/>
              <a:buChar char="•"/>
            </a:pPr>
            <a:r>
              <a:rPr lang="de-DE" sz="1400" dirty="0">
                <a:solidFill>
                  <a:schemeClr val="bg1"/>
                </a:solidFill>
                <a:cs typeface="Arial" panose="020B0604020202020204" pitchFamily="34" charset="0"/>
              </a:rPr>
              <a:t>Nachhaltigkeitsbewertung aller wichtigen Wertpapier-Klassen in unserem Portfolio</a:t>
            </a:r>
          </a:p>
        </p:txBody>
      </p:sp>
      <p:grpSp>
        <p:nvGrpSpPr>
          <p:cNvPr id="31" name="Gruppieren 30">
            <a:extLst>
              <a:ext uri="{FF2B5EF4-FFF2-40B4-BE49-F238E27FC236}">
                <a16:creationId xmlns:a16="http://schemas.microsoft.com/office/drawing/2014/main" id="{D1DF7548-0FAB-4168-98E8-B3E44BC37E0E}"/>
              </a:ext>
            </a:extLst>
          </p:cNvPr>
          <p:cNvGrpSpPr/>
          <p:nvPr/>
        </p:nvGrpSpPr>
        <p:grpSpPr>
          <a:xfrm>
            <a:off x="6828317" y="1890405"/>
            <a:ext cx="3292684" cy="3308583"/>
            <a:chOff x="1646300" y="3069754"/>
            <a:chExt cx="2530450" cy="2542668"/>
          </a:xfrm>
        </p:grpSpPr>
        <p:graphicFrame>
          <p:nvGraphicFramePr>
            <p:cNvPr id="32" name="Object 16">
              <a:extLst>
                <a:ext uri="{FF2B5EF4-FFF2-40B4-BE49-F238E27FC236}">
                  <a16:creationId xmlns:a16="http://schemas.microsoft.com/office/drawing/2014/main" id="{EFCF06CB-B3E3-4BBF-BBD1-DF066F13A1B3}"/>
                </a:ext>
              </a:extLst>
            </p:cNvPr>
            <p:cNvGraphicFramePr>
              <a:graphicFrameLocks noChangeAspect="1"/>
            </p:cNvGraphicFramePr>
            <p:nvPr>
              <p:extLst>
                <p:ext uri="{D42A27DB-BD31-4B8C-83A1-F6EECF244321}">
                  <p14:modId xmlns:p14="http://schemas.microsoft.com/office/powerpoint/2010/main" val="1671544924"/>
                </p:ext>
              </p:extLst>
            </p:nvPr>
          </p:nvGraphicFramePr>
          <p:xfrm>
            <a:off x="1646300" y="3069754"/>
            <a:ext cx="2530450" cy="2542668"/>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uppieren 32">
              <a:extLst>
                <a:ext uri="{FF2B5EF4-FFF2-40B4-BE49-F238E27FC236}">
                  <a16:creationId xmlns:a16="http://schemas.microsoft.com/office/drawing/2014/main" id="{41D07C67-DECF-4141-B11F-C2DB22960A9B}"/>
                </a:ext>
              </a:extLst>
            </p:cNvPr>
            <p:cNvGrpSpPr/>
            <p:nvPr/>
          </p:nvGrpSpPr>
          <p:grpSpPr>
            <a:xfrm>
              <a:off x="2057827" y="3763494"/>
              <a:ext cx="1821141" cy="1156653"/>
              <a:chOff x="5868636" y="2902308"/>
              <a:chExt cx="1821141" cy="1156653"/>
            </a:xfrm>
          </p:grpSpPr>
          <p:sp>
            <p:nvSpPr>
              <p:cNvPr id="34" name="Textfeld 33">
                <a:extLst>
                  <a:ext uri="{FF2B5EF4-FFF2-40B4-BE49-F238E27FC236}">
                    <a16:creationId xmlns:a16="http://schemas.microsoft.com/office/drawing/2014/main" id="{D83056BD-7DF2-42D4-A34A-62C942878562}"/>
                  </a:ext>
                </a:extLst>
              </p:cNvPr>
              <p:cNvSpPr txBox="1"/>
              <p:nvPr/>
            </p:nvSpPr>
            <p:spPr>
              <a:xfrm>
                <a:off x="6351613" y="2902308"/>
                <a:ext cx="821738" cy="384685"/>
              </a:xfrm>
              <a:prstGeom prst="rect">
                <a:avLst/>
              </a:prstGeom>
            </p:spPr>
            <p:txBody>
              <a:bodyPr vert="horz" wrap="square" lIns="72000" tIns="72000" rIns="72000" bIns="7200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chemeClr val="bg1"/>
                    </a:solidFill>
                    <a:effectLst/>
                    <a:uLnTx/>
                    <a:uFillTx/>
                  </a:rPr>
                  <a:t>Rund</a:t>
                </a:r>
              </a:p>
            </p:txBody>
          </p:sp>
          <p:sp>
            <p:nvSpPr>
              <p:cNvPr id="35" name="Textfeld 34">
                <a:extLst>
                  <a:ext uri="{FF2B5EF4-FFF2-40B4-BE49-F238E27FC236}">
                    <a16:creationId xmlns:a16="http://schemas.microsoft.com/office/drawing/2014/main" id="{60AC655A-059C-4BC3-80D7-F8800133F8E5}"/>
                  </a:ext>
                </a:extLst>
              </p:cNvPr>
              <p:cNvSpPr txBox="1"/>
              <p:nvPr/>
            </p:nvSpPr>
            <p:spPr>
              <a:xfrm>
                <a:off x="6151941" y="3510322"/>
                <a:ext cx="1224136" cy="548639"/>
              </a:xfrm>
              <a:prstGeom prst="rect">
                <a:avLst/>
              </a:prstGeom>
            </p:spPr>
            <p:txBody>
              <a:bodyPr vert="horz" wrap="square" lIns="0" tIns="0" rIns="0" bIns="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Euro legen</a:t>
                </a:r>
              </a:p>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wir für unsere</a:t>
                </a:r>
              </a:p>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Kunden an</a:t>
                </a:r>
              </a:p>
            </p:txBody>
          </p:sp>
          <p:sp>
            <p:nvSpPr>
              <p:cNvPr id="36" name="Textfeld 35">
                <a:extLst>
                  <a:ext uri="{FF2B5EF4-FFF2-40B4-BE49-F238E27FC236}">
                    <a16:creationId xmlns:a16="http://schemas.microsoft.com/office/drawing/2014/main" id="{A0340C66-9336-4A37-91A7-DD8D22527519}"/>
                  </a:ext>
                </a:extLst>
              </p:cNvPr>
              <p:cNvSpPr txBox="1"/>
              <p:nvPr/>
            </p:nvSpPr>
            <p:spPr>
              <a:xfrm>
                <a:off x="5868636" y="3116825"/>
                <a:ext cx="1821141" cy="436936"/>
              </a:xfrm>
              <a:prstGeom prst="rect">
                <a:avLst/>
              </a:prstGeom>
            </p:spPr>
            <p:txBody>
              <a:bodyPr vert="horz" wrap="square" lIns="72000" tIns="72000" rIns="72000" bIns="72000" rtlCol="0">
                <a:sp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chemeClr val="bg1"/>
                    </a:solidFill>
                    <a:effectLst/>
                    <a:uLnTx/>
                    <a:uFillTx/>
                  </a:rPr>
                  <a:t>323 MRD.</a:t>
                </a:r>
                <a:endParaRPr kumimoji="0" lang="de-DE" sz="2400" b="1" i="0" u="none" strike="noStrike" kern="0" cap="none" spc="0" normalizeH="0" baseline="30000" noProof="0" dirty="0">
                  <a:ln>
                    <a:noFill/>
                  </a:ln>
                  <a:solidFill>
                    <a:schemeClr val="bg1"/>
                  </a:solidFill>
                  <a:effectLst/>
                  <a:uLnTx/>
                  <a:uFillTx/>
                </a:endParaRPr>
              </a:p>
            </p:txBody>
          </p:sp>
        </p:grpSp>
      </p:grpSp>
      <p:grpSp>
        <p:nvGrpSpPr>
          <p:cNvPr id="37" name="Gruppieren 36">
            <a:extLst>
              <a:ext uri="{FF2B5EF4-FFF2-40B4-BE49-F238E27FC236}">
                <a16:creationId xmlns:a16="http://schemas.microsoft.com/office/drawing/2014/main" id="{30A9A646-0E4B-41FA-ADBE-B14E66876F12}"/>
              </a:ext>
            </a:extLst>
          </p:cNvPr>
          <p:cNvGrpSpPr/>
          <p:nvPr/>
        </p:nvGrpSpPr>
        <p:grpSpPr>
          <a:xfrm>
            <a:off x="6483671" y="5333150"/>
            <a:ext cx="5467557" cy="791546"/>
            <a:chOff x="4302283" y="5042146"/>
            <a:chExt cx="4586418" cy="661877"/>
          </a:xfrm>
        </p:grpSpPr>
        <p:sp>
          <p:nvSpPr>
            <p:cNvPr id="38" name="Rechteck 37">
              <a:extLst>
                <a:ext uri="{FF2B5EF4-FFF2-40B4-BE49-F238E27FC236}">
                  <a16:creationId xmlns:a16="http://schemas.microsoft.com/office/drawing/2014/main" id="{7E246811-A759-4814-B660-BDE26EE4E370}"/>
                </a:ext>
              </a:extLst>
            </p:cNvPr>
            <p:cNvSpPr/>
            <p:nvPr/>
          </p:nvSpPr>
          <p:spPr>
            <a:xfrm>
              <a:off x="4302283" y="5049974"/>
              <a:ext cx="122822" cy="122822"/>
            </a:xfrm>
            <a:prstGeom prst="rect">
              <a:avLst/>
            </a:prstGeom>
            <a:solidFill>
              <a:srgbClr val="A6276F"/>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000" b="0" i="0" u="none" strike="noStrike" kern="0" cap="none" spc="0" normalizeH="0" baseline="0" noProof="0" dirty="0">
                <a:ln>
                  <a:noFill/>
                </a:ln>
                <a:solidFill>
                  <a:schemeClr val="bg1"/>
                </a:solidFill>
                <a:effectLst/>
                <a:uLnTx/>
                <a:uFillTx/>
              </a:endParaRPr>
            </a:p>
          </p:txBody>
        </p:sp>
        <p:sp>
          <p:nvSpPr>
            <p:cNvPr id="39" name="Rechteck 38">
              <a:extLst>
                <a:ext uri="{FF2B5EF4-FFF2-40B4-BE49-F238E27FC236}">
                  <a16:creationId xmlns:a16="http://schemas.microsoft.com/office/drawing/2014/main" id="{2B0E651A-5F83-469F-A70E-2F656230D301}"/>
                </a:ext>
              </a:extLst>
            </p:cNvPr>
            <p:cNvSpPr/>
            <p:nvPr/>
          </p:nvSpPr>
          <p:spPr>
            <a:xfrm>
              <a:off x="4302283" y="5214895"/>
              <a:ext cx="122822" cy="122822"/>
            </a:xfrm>
            <a:prstGeom prst="rect">
              <a:avLst/>
            </a:prstGeom>
            <a:solidFill>
              <a:srgbClr val="F86200"/>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000" b="0" i="0" u="none" strike="noStrike" kern="0" cap="none" spc="0" normalizeH="0" baseline="0" noProof="0" dirty="0">
                <a:ln>
                  <a:noFill/>
                </a:ln>
                <a:solidFill>
                  <a:schemeClr val="bg1"/>
                </a:solidFill>
                <a:effectLst/>
                <a:uLnTx/>
                <a:uFillTx/>
              </a:endParaRPr>
            </a:p>
          </p:txBody>
        </p:sp>
        <p:sp>
          <p:nvSpPr>
            <p:cNvPr id="40" name="Rechteck 39">
              <a:extLst>
                <a:ext uri="{FF2B5EF4-FFF2-40B4-BE49-F238E27FC236}">
                  <a16:creationId xmlns:a16="http://schemas.microsoft.com/office/drawing/2014/main" id="{60F89E3E-37D8-4350-8FA8-398E7636C6EB}"/>
                </a:ext>
              </a:extLst>
            </p:cNvPr>
            <p:cNvSpPr/>
            <p:nvPr/>
          </p:nvSpPr>
          <p:spPr>
            <a:xfrm>
              <a:off x="4302283" y="5394915"/>
              <a:ext cx="122822" cy="122822"/>
            </a:xfrm>
            <a:prstGeom prst="rect">
              <a:avLst/>
            </a:prstGeom>
            <a:solidFill>
              <a:srgbClr val="FAB600"/>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000" b="0" i="0" u="none" strike="noStrike" kern="0" cap="none" spc="0" normalizeH="0" baseline="0" noProof="0" dirty="0">
                <a:ln>
                  <a:noFill/>
                </a:ln>
                <a:solidFill>
                  <a:schemeClr val="bg1"/>
                </a:solidFill>
                <a:effectLst/>
                <a:uLnTx/>
                <a:uFillTx/>
              </a:endParaRPr>
            </a:p>
          </p:txBody>
        </p:sp>
        <p:sp>
          <p:nvSpPr>
            <p:cNvPr id="41" name="Rechteck 40">
              <a:extLst>
                <a:ext uri="{FF2B5EF4-FFF2-40B4-BE49-F238E27FC236}">
                  <a16:creationId xmlns:a16="http://schemas.microsoft.com/office/drawing/2014/main" id="{6F646C6D-533A-4D4F-A41A-4F75E2EF98F4}"/>
                </a:ext>
              </a:extLst>
            </p:cNvPr>
            <p:cNvSpPr/>
            <p:nvPr/>
          </p:nvSpPr>
          <p:spPr>
            <a:xfrm>
              <a:off x="4302283" y="5564759"/>
              <a:ext cx="122822" cy="122822"/>
            </a:xfrm>
            <a:prstGeom prst="rect">
              <a:avLst/>
            </a:prstGeom>
            <a:solidFill>
              <a:srgbClr val="122B54"/>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000" b="0" i="0" u="none" strike="noStrike" kern="0" cap="none" spc="0" normalizeH="0" baseline="0" noProof="0" dirty="0">
                <a:ln>
                  <a:noFill/>
                </a:ln>
                <a:solidFill>
                  <a:schemeClr val="bg1"/>
                </a:solidFill>
                <a:effectLst/>
                <a:uLnTx/>
                <a:uFillTx/>
              </a:endParaRPr>
            </a:p>
          </p:txBody>
        </p:sp>
        <p:sp>
          <p:nvSpPr>
            <p:cNvPr id="42" name="Rechteck 41">
              <a:extLst>
                <a:ext uri="{FF2B5EF4-FFF2-40B4-BE49-F238E27FC236}">
                  <a16:creationId xmlns:a16="http://schemas.microsoft.com/office/drawing/2014/main" id="{70FD69E9-C306-4B1B-8605-DDC800562BA7}"/>
                </a:ext>
              </a:extLst>
            </p:cNvPr>
            <p:cNvSpPr/>
            <p:nvPr/>
          </p:nvSpPr>
          <p:spPr>
            <a:xfrm>
              <a:off x="6449707" y="5042146"/>
              <a:ext cx="122822" cy="122822"/>
            </a:xfrm>
            <a:prstGeom prst="rect">
              <a:avLst/>
            </a:prstGeom>
            <a:solidFill>
              <a:srgbClr val="00619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000" b="0" i="0" u="none" strike="noStrike" kern="0" cap="none" spc="0" normalizeH="0" baseline="0" noProof="0" dirty="0">
                <a:ln>
                  <a:noFill/>
                </a:ln>
                <a:solidFill>
                  <a:schemeClr val="bg1"/>
                </a:solidFill>
                <a:effectLst/>
                <a:uLnTx/>
                <a:uFillTx/>
              </a:endParaRPr>
            </a:p>
          </p:txBody>
        </p:sp>
        <p:sp>
          <p:nvSpPr>
            <p:cNvPr id="43" name="Textfeld 42">
              <a:extLst>
                <a:ext uri="{FF2B5EF4-FFF2-40B4-BE49-F238E27FC236}">
                  <a16:creationId xmlns:a16="http://schemas.microsoft.com/office/drawing/2014/main" id="{530E7487-E787-43B3-969C-D2EC03F93E94}"/>
                </a:ext>
              </a:extLst>
            </p:cNvPr>
            <p:cNvSpPr txBox="1"/>
            <p:nvPr/>
          </p:nvSpPr>
          <p:spPr>
            <a:xfrm>
              <a:off x="4505770" y="5049974"/>
              <a:ext cx="1224136" cy="129088"/>
            </a:xfrm>
            <a:prstGeom prst="rect">
              <a:avLst/>
            </a:prstGeom>
          </p:spPr>
          <p:txBody>
            <a:bodyPr vert="horz" wrap="square" lIns="0" tIns="0" rIns="0" bIns="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Aktien</a:t>
              </a:r>
            </a:p>
          </p:txBody>
        </p:sp>
        <p:sp>
          <p:nvSpPr>
            <p:cNvPr id="44" name="Textfeld 43">
              <a:extLst>
                <a:ext uri="{FF2B5EF4-FFF2-40B4-BE49-F238E27FC236}">
                  <a16:creationId xmlns:a16="http://schemas.microsoft.com/office/drawing/2014/main" id="{32D8D213-30C8-4029-8B28-C6F0866CA29B}"/>
                </a:ext>
              </a:extLst>
            </p:cNvPr>
            <p:cNvSpPr txBox="1"/>
            <p:nvPr/>
          </p:nvSpPr>
          <p:spPr>
            <a:xfrm>
              <a:off x="4505770" y="5214895"/>
              <a:ext cx="1866532" cy="129088"/>
            </a:xfrm>
            <a:prstGeom prst="rect">
              <a:avLst/>
            </a:prstGeom>
          </p:spPr>
          <p:txBody>
            <a:bodyPr vert="horz" wrap="square" lIns="0" tIns="0" rIns="0" bIns="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Infrastruktur und erneuerbare Energien</a:t>
              </a:r>
            </a:p>
          </p:txBody>
        </p:sp>
        <p:sp>
          <p:nvSpPr>
            <p:cNvPr id="45" name="Textfeld 44">
              <a:extLst>
                <a:ext uri="{FF2B5EF4-FFF2-40B4-BE49-F238E27FC236}">
                  <a16:creationId xmlns:a16="http://schemas.microsoft.com/office/drawing/2014/main" id="{79C6D860-CD1A-4FBC-B783-E19DF3594F1A}"/>
                </a:ext>
              </a:extLst>
            </p:cNvPr>
            <p:cNvSpPr txBox="1"/>
            <p:nvPr/>
          </p:nvSpPr>
          <p:spPr>
            <a:xfrm>
              <a:off x="4505770" y="5394915"/>
              <a:ext cx="1224136" cy="129088"/>
            </a:xfrm>
            <a:prstGeom prst="rect">
              <a:avLst/>
            </a:prstGeom>
          </p:spPr>
          <p:txBody>
            <a:bodyPr vert="horz" wrap="square" lIns="0" tIns="0" rIns="0" bIns="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Immobilien</a:t>
              </a:r>
            </a:p>
          </p:txBody>
        </p:sp>
        <p:sp>
          <p:nvSpPr>
            <p:cNvPr id="46" name="Textfeld 45">
              <a:extLst>
                <a:ext uri="{FF2B5EF4-FFF2-40B4-BE49-F238E27FC236}">
                  <a16:creationId xmlns:a16="http://schemas.microsoft.com/office/drawing/2014/main" id="{FDE24450-BA0F-43E2-98E6-8275F646BD82}"/>
                </a:ext>
              </a:extLst>
            </p:cNvPr>
            <p:cNvSpPr txBox="1"/>
            <p:nvPr/>
          </p:nvSpPr>
          <p:spPr>
            <a:xfrm>
              <a:off x="4505769" y="5574935"/>
              <a:ext cx="1158989" cy="129088"/>
            </a:xfrm>
            <a:prstGeom prst="rect">
              <a:avLst/>
            </a:prstGeom>
          </p:spPr>
          <p:txBody>
            <a:bodyPr vert="horz" wrap="square" lIns="0" tIns="0" rIns="0" bIns="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Unternehmensanleihen</a:t>
              </a:r>
            </a:p>
          </p:txBody>
        </p:sp>
        <p:sp>
          <p:nvSpPr>
            <p:cNvPr id="47" name="Textfeld 46">
              <a:extLst>
                <a:ext uri="{FF2B5EF4-FFF2-40B4-BE49-F238E27FC236}">
                  <a16:creationId xmlns:a16="http://schemas.microsoft.com/office/drawing/2014/main" id="{A755BF37-43D0-4FD6-BF5E-08DBF52CD193}"/>
                </a:ext>
              </a:extLst>
            </p:cNvPr>
            <p:cNvSpPr txBox="1"/>
            <p:nvPr/>
          </p:nvSpPr>
          <p:spPr>
            <a:xfrm>
              <a:off x="6653194" y="5042146"/>
              <a:ext cx="1908212" cy="129088"/>
            </a:xfrm>
            <a:prstGeom prst="rect">
              <a:avLst/>
            </a:prstGeom>
          </p:spPr>
          <p:txBody>
            <a:bodyPr vert="horz" wrap="square" lIns="0" tIns="0" rIns="0" bIns="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Staatsanleihen Schwellenländer</a:t>
              </a:r>
            </a:p>
          </p:txBody>
        </p:sp>
        <p:sp>
          <p:nvSpPr>
            <p:cNvPr id="48" name="Rechteck 47">
              <a:extLst>
                <a:ext uri="{FF2B5EF4-FFF2-40B4-BE49-F238E27FC236}">
                  <a16:creationId xmlns:a16="http://schemas.microsoft.com/office/drawing/2014/main" id="{3DB0798C-A6FF-4864-AC9C-A20733C161C6}"/>
                </a:ext>
              </a:extLst>
            </p:cNvPr>
            <p:cNvSpPr/>
            <p:nvPr/>
          </p:nvSpPr>
          <p:spPr>
            <a:xfrm>
              <a:off x="6452966" y="5229994"/>
              <a:ext cx="122822" cy="122822"/>
            </a:xfrm>
            <a:prstGeom prst="rect">
              <a:avLst/>
            </a:prstGeom>
            <a:solidFill>
              <a:srgbClr val="007AB3"/>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000" b="0" i="0" u="none" strike="noStrike" kern="0" cap="none" spc="0" normalizeH="0" baseline="0" noProof="0" dirty="0">
                <a:ln>
                  <a:noFill/>
                </a:ln>
                <a:solidFill>
                  <a:schemeClr val="bg1"/>
                </a:solidFill>
                <a:effectLst/>
                <a:uLnTx/>
                <a:uFillTx/>
              </a:endParaRPr>
            </a:p>
          </p:txBody>
        </p:sp>
        <p:sp>
          <p:nvSpPr>
            <p:cNvPr id="49" name="Rechteck 48">
              <a:extLst>
                <a:ext uri="{FF2B5EF4-FFF2-40B4-BE49-F238E27FC236}">
                  <a16:creationId xmlns:a16="http://schemas.microsoft.com/office/drawing/2014/main" id="{E249B3C9-5F14-4B0C-8A0E-F2CD21498C11}"/>
                </a:ext>
              </a:extLst>
            </p:cNvPr>
            <p:cNvSpPr/>
            <p:nvPr/>
          </p:nvSpPr>
          <p:spPr>
            <a:xfrm>
              <a:off x="6452966" y="5394915"/>
              <a:ext cx="122822" cy="122822"/>
            </a:xfrm>
            <a:prstGeom prst="rect">
              <a:avLst/>
            </a:prstGeom>
            <a:solidFill>
              <a:schemeClr val="accent4"/>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000" b="0" i="0" u="none" strike="noStrike" kern="0" cap="none" spc="0" normalizeH="0" baseline="0" noProof="0" dirty="0">
                <a:ln>
                  <a:noFill/>
                </a:ln>
                <a:solidFill>
                  <a:schemeClr val="bg1"/>
                </a:solidFill>
                <a:effectLst/>
                <a:uLnTx/>
                <a:uFillTx/>
              </a:endParaRPr>
            </a:p>
          </p:txBody>
        </p:sp>
        <p:sp>
          <p:nvSpPr>
            <p:cNvPr id="50" name="Rechteck 49">
              <a:extLst>
                <a:ext uri="{FF2B5EF4-FFF2-40B4-BE49-F238E27FC236}">
                  <a16:creationId xmlns:a16="http://schemas.microsoft.com/office/drawing/2014/main" id="{FC08C2AD-83BD-4D02-995E-283B8F6E9D69}"/>
                </a:ext>
              </a:extLst>
            </p:cNvPr>
            <p:cNvSpPr/>
            <p:nvPr/>
          </p:nvSpPr>
          <p:spPr>
            <a:xfrm>
              <a:off x="6452966" y="5574935"/>
              <a:ext cx="122822" cy="122822"/>
            </a:xfrm>
            <a:prstGeom prst="rect">
              <a:avLst/>
            </a:prstGeom>
            <a:solidFill>
              <a:schemeClr val="accent6"/>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8682" eaLnBrk="1" fontAlgn="auto" latinLnBrk="0" hangingPunct="1">
                <a:lnSpc>
                  <a:spcPct val="100000"/>
                </a:lnSpc>
                <a:spcBef>
                  <a:spcPts val="100"/>
                </a:spcBef>
                <a:spcAft>
                  <a:spcPts val="100"/>
                </a:spcAft>
                <a:buClrTx/>
                <a:buSzTx/>
                <a:buFontTx/>
                <a:buNone/>
                <a:tabLst/>
                <a:defRPr/>
              </a:pPr>
              <a:endParaRPr kumimoji="0" lang="de-DE" sz="1000" b="0" i="0" u="none" strike="noStrike" kern="0" cap="none" spc="0" normalizeH="0" baseline="0" noProof="0" dirty="0">
                <a:ln>
                  <a:noFill/>
                </a:ln>
                <a:solidFill>
                  <a:schemeClr val="bg1"/>
                </a:solidFill>
                <a:effectLst/>
                <a:uLnTx/>
                <a:uFillTx/>
              </a:endParaRPr>
            </a:p>
          </p:txBody>
        </p:sp>
        <p:sp>
          <p:nvSpPr>
            <p:cNvPr id="51" name="Textfeld 50">
              <a:extLst>
                <a:ext uri="{FF2B5EF4-FFF2-40B4-BE49-F238E27FC236}">
                  <a16:creationId xmlns:a16="http://schemas.microsoft.com/office/drawing/2014/main" id="{F97A87D1-8ADD-4B47-AC4E-AE44D768F353}"/>
                </a:ext>
              </a:extLst>
            </p:cNvPr>
            <p:cNvSpPr txBox="1"/>
            <p:nvPr/>
          </p:nvSpPr>
          <p:spPr>
            <a:xfrm>
              <a:off x="6656452" y="5229994"/>
              <a:ext cx="1754483" cy="129088"/>
            </a:xfrm>
            <a:prstGeom prst="rect">
              <a:avLst/>
            </a:prstGeom>
          </p:spPr>
          <p:txBody>
            <a:bodyPr vert="horz" wrap="square" lIns="0" tIns="0" rIns="0" bIns="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Staatsanleihen Industrieländer</a:t>
              </a:r>
            </a:p>
          </p:txBody>
        </p:sp>
        <p:sp>
          <p:nvSpPr>
            <p:cNvPr id="52" name="Textfeld 51">
              <a:extLst>
                <a:ext uri="{FF2B5EF4-FFF2-40B4-BE49-F238E27FC236}">
                  <a16:creationId xmlns:a16="http://schemas.microsoft.com/office/drawing/2014/main" id="{58A1689A-6322-4DE5-821C-9325A041BA9D}"/>
                </a:ext>
              </a:extLst>
            </p:cNvPr>
            <p:cNvSpPr txBox="1"/>
            <p:nvPr/>
          </p:nvSpPr>
          <p:spPr>
            <a:xfrm>
              <a:off x="6656453" y="5394915"/>
              <a:ext cx="2232248" cy="129088"/>
            </a:xfrm>
            <a:prstGeom prst="rect">
              <a:avLst/>
            </a:prstGeom>
          </p:spPr>
          <p:txBody>
            <a:bodyPr vert="horz" wrap="square" lIns="0" tIns="0" rIns="0" bIns="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Pfandbriefe &amp; andere besicherte Darlehen</a:t>
              </a:r>
            </a:p>
          </p:txBody>
        </p:sp>
        <p:sp>
          <p:nvSpPr>
            <p:cNvPr id="53" name="Textfeld 52">
              <a:extLst>
                <a:ext uri="{FF2B5EF4-FFF2-40B4-BE49-F238E27FC236}">
                  <a16:creationId xmlns:a16="http://schemas.microsoft.com/office/drawing/2014/main" id="{9C33858F-D52F-49AF-8906-DABBDA478FCE}"/>
                </a:ext>
              </a:extLst>
            </p:cNvPr>
            <p:cNvSpPr txBox="1"/>
            <p:nvPr/>
          </p:nvSpPr>
          <p:spPr>
            <a:xfrm>
              <a:off x="6656453" y="5574935"/>
              <a:ext cx="1224136" cy="129088"/>
            </a:xfrm>
            <a:prstGeom prst="rect">
              <a:avLst/>
            </a:prstGeom>
          </p:spPr>
          <p:txBody>
            <a:bodyPr vert="horz" wrap="square" lIns="0" tIns="0" rIns="0" bIns="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chemeClr val="bg1"/>
                  </a:solidFill>
                  <a:effectLst/>
                  <a:uLnTx/>
                  <a:uFillTx/>
                </a:rPr>
                <a:t>Baufinanzierung</a:t>
              </a:r>
            </a:p>
          </p:txBody>
        </p:sp>
      </p:grpSp>
      <p:sp>
        <p:nvSpPr>
          <p:cNvPr id="54" name="Rechteck 53">
            <a:extLst>
              <a:ext uri="{FF2B5EF4-FFF2-40B4-BE49-F238E27FC236}">
                <a16:creationId xmlns:a16="http://schemas.microsoft.com/office/drawing/2014/main" id="{D81EC18C-0CD2-45F2-B53D-B9F9E1D7EA91}"/>
              </a:ext>
            </a:extLst>
          </p:cNvPr>
          <p:cNvSpPr/>
          <p:nvPr/>
        </p:nvSpPr>
        <p:spPr bwMode="auto">
          <a:xfrm>
            <a:off x="396330" y="6391002"/>
            <a:ext cx="4572000" cy="215900"/>
          </a:xfrm>
          <a:prstGeom prst="rect">
            <a:avLst/>
          </a:prstGeom>
        </p:spPr>
        <p:txBody>
          <a:bodyPr>
            <a:sp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30000" noProof="0" dirty="0">
                <a:ln>
                  <a:noFill/>
                </a:ln>
                <a:solidFill>
                  <a:schemeClr val="bg1"/>
                </a:solidFill>
                <a:effectLst/>
                <a:uLnTx/>
                <a:uFillTx/>
              </a:rPr>
              <a:t>1 </a:t>
            </a:r>
            <a:r>
              <a:rPr kumimoji="0" lang="de-DE" sz="800" b="0" i="0" u="none" strike="noStrike" kern="0" cap="none" spc="0" normalizeH="0" baseline="0" noProof="0" dirty="0">
                <a:ln>
                  <a:noFill/>
                </a:ln>
                <a:solidFill>
                  <a:schemeClr val="bg1"/>
                </a:solidFill>
                <a:effectLst/>
                <a:uLnTx/>
                <a:uFillTx/>
              </a:rPr>
              <a:t>Allianz Lebensversicherungs-AG, nach Marktwerten in Prozent, Stand 30.09.2021.</a:t>
            </a:r>
          </a:p>
        </p:txBody>
      </p:sp>
    </p:spTree>
    <p:extLst>
      <p:ext uri="{BB962C8B-B14F-4D97-AF65-F5344CB8AC3E}">
        <p14:creationId xmlns:p14="http://schemas.microsoft.com/office/powerpoint/2010/main" val="1076679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D9E14-FB18-4284-B7E6-8AB89726D434}"/>
              </a:ext>
            </a:extLst>
          </p:cNvPr>
          <p:cNvSpPr>
            <a:spLocks noGrp="1"/>
          </p:cNvSpPr>
          <p:nvPr>
            <p:ph type="title"/>
          </p:nvPr>
        </p:nvSpPr>
        <p:spPr/>
        <p:txBody>
          <a:bodyPr/>
          <a:lstStyle/>
          <a:p>
            <a:r>
              <a:rPr lang="en-GB" dirty="0" err="1"/>
              <a:t>Nachhaltigkeit</a:t>
            </a:r>
            <a:r>
              <a:rPr lang="en-GB" dirty="0"/>
              <a:t> in der </a:t>
            </a:r>
            <a:r>
              <a:rPr lang="en-GB" dirty="0" err="1"/>
              <a:t>Kapitalanlage</a:t>
            </a:r>
            <a:endParaRPr lang="en-GB" dirty="0"/>
          </a:p>
        </p:txBody>
      </p:sp>
      <p:sp>
        <p:nvSpPr>
          <p:cNvPr id="3" name="Foliennummernplatzhalter 2">
            <a:extLst>
              <a:ext uri="{FF2B5EF4-FFF2-40B4-BE49-F238E27FC236}">
                <a16:creationId xmlns:a16="http://schemas.microsoft.com/office/drawing/2014/main" id="{5308A273-0317-4C13-A629-72DA583FC58F}"/>
              </a:ext>
            </a:extLst>
          </p:cNvPr>
          <p:cNvSpPr>
            <a:spLocks noGrp="1"/>
          </p:cNvSpPr>
          <p:nvPr>
            <p:ph type="sldNum" sz="quarter" idx="11"/>
          </p:nvPr>
        </p:nvSpPr>
        <p:spPr/>
        <p:txBody>
          <a:bodyPr/>
          <a:lstStyle/>
          <a:p>
            <a:fld id="{56C449F3-BD9D-48DC-BFF1-0F66671DA7C6}" type="slidenum">
              <a:rPr lang="de-DE" smtClean="0"/>
              <a:pPr/>
              <a:t>68</a:t>
            </a:fld>
            <a:endParaRPr lang="de-DE" dirty="0"/>
          </a:p>
        </p:txBody>
      </p:sp>
      <p:sp>
        <p:nvSpPr>
          <p:cNvPr id="4" name="Textplatzhalter 3">
            <a:extLst>
              <a:ext uri="{FF2B5EF4-FFF2-40B4-BE49-F238E27FC236}">
                <a16:creationId xmlns:a16="http://schemas.microsoft.com/office/drawing/2014/main" id="{1800742D-406E-4C1D-9801-2739CABF3C6F}"/>
              </a:ext>
            </a:extLst>
          </p:cNvPr>
          <p:cNvSpPr>
            <a:spLocks noGrp="1"/>
          </p:cNvSpPr>
          <p:nvPr>
            <p:ph type="body" sz="quarter" idx="12"/>
          </p:nvPr>
        </p:nvSpPr>
        <p:spPr/>
        <p:txBody>
          <a:bodyPr/>
          <a:lstStyle/>
          <a:p>
            <a:r>
              <a:rPr lang="de-DE" dirty="0"/>
              <a:t>Betriebliche Altersversorgung | Allianz als starker Partner</a:t>
            </a:r>
          </a:p>
          <a:p>
            <a:endParaRPr lang="en-GB" dirty="0"/>
          </a:p>
          <a:p>
            <a:endParaRPr lang="en-GB" dirty="0"/>
          </a:p>
        </p:txBody>
      </p:sp>
      <p:sp>
        <p:nvSpPr>
          <p:cNvPr id="135" name="Richtungspfeil 53">
            <a:extLst>
              <a:ext uri="{FF2B5EF4-FFF2-40B4-BE49-F238E27FC236}">
                <a16:creationId xmlns:a16="http://schemas.microsoft.com/office/drawing/2014/main" id="{762CE297-6378-42F8-B736-20239827785A}"/>
              </a:ext>
            </a:extLst>
          </p:cNvPr>
          <p:cNvSpPr/>
          <p:nvPr/>
        </p:nvSpPr>
        <p:spPr>
          <a:xfrm rot="5400000" flipH="1">
            <a:off x="5709864" y="163139"/>
            <a:ext cx="772265" cy="11233151"/>
          </a:xfrm>
          <a:prstGeom prst="homePlate">
            <a:avLst>
              <a:gd name="adj" fmla="val 51478"/>
            </a:avLst>
          </a:prstGeom>
          <a:solidFill>
            <a:schemeClr val="accent5"/>
          </a:solidFill>
          <a:ln w="19050" cap="flat" cmpd="sng" algn="ctr">
            <a:noFill/>
            <a:prstDash val="solid"/>
            <a:miter lim="800000"/>
          </a:ln>
          <a:effectLst/>
        </p:spPr>
        <p:txBody>
          <a:bodyPr lIns="107994" tIns="134992" rIns="80995" bIns="34267" rtlCol="0" anchor="t" anchorCtr="0"/>
          <a:lstStyle/>
          <a:p>
            <a:pPr marL="266535" marR="0" lvl="0" indent="0" defTabSz="682258" eaLnBrk="1" fontAlgn="auto" latinLnBrk="0" hangingPunct="1">
              <a:lnSpc>
                <a:spcPct val="100000"/>
              </a:lnSpc>
              <a:spcBef>
                <a:spcPts val="0"/>
              </a:spcBef>
              <a:spcAft>
                <a:spcPts val="0"/>
              </a:spcAft>
              <a:buClrTx/>
              <a:buSzTx/>
              <a:buFontTx/>
              <a:buNone/>
              <a:tabLst/>
              <a:defRPr/>
            </a:pPr>
            <a:endParaRPr kumimoji="0" lang="de-DE" altLang="de-DE" sz="1350" b="1" i="0" u="none" strike="noStrike" kern="0" cap="none" spc="0" normalizeH="0" baseline="0" noProof="0" dirty="0">
              <a:ln>
                <a:noFill/>
              </a:ln>
              <a:solidFill>
                <a:srgbClr val="49648C"/>
              </a:solidFill>
              <a:effectLst/>
              <a:uLnTx/>
              <a:uFillTx/>
            </a:endParaRPr>
          </a:p>
        </p:txBody>
      </p:sp>
      <p:grpSp>
        <p:nvGrpSpPr>
          <p:cNvPr id="136" name="Grafik 939">
            <a:extLst>
              <a:ext uri="{FF2B5EF4-FFF2-40B4-BE49-F238E27FC236}">
                <a16:creationId xmlns:a16="http://schemas.microsoft.com/office/drawing/2014/main" id="{D8782BBB-8364-42D2-8340-1EFCBEC7646B}"/>
              </a:ext>
            </a:extLst>
          </p:cNvPr>
          <p:cNvGrpSpPr/>
          <p:nvPr/>
        </p:nvGrpSpPr>
        <p:grpSpPr>
          <a:xfrm>
            <a:off x="9527135" y="5442127"/>
            <a:ext cx="909579" cy="909576"/>
            <a:chOff x="4456112" y="3313113"/>
            <a:chExt cx="228601" cy="228600"/>
          </a:xfrm>
        </p:grpSpPr>
        <p:sp>
          <p:nvSpPr>
            <p:cNvPr id="137" name="Freihandform: Form 136">
              <a:extLst>
                <a:ext uri="{FF2B5EF4-FFF2-40B4-BE49-F238E27FC236}">
                  <a16:creationId xmlns:a16="http://schemas.microsoft.com/office/drawing/2014/main" id="{CA78E2BA-3C50-4B22-B8DE-877D4E1AC55A}"/>
                </a:ext>
              </a:extLst>
            </p:cNvPr>
            <p:cNvSpPr/>
            <p:nvPr/>
          </p:nvSpPr>
          <p:spPr>
            <a:xfrm>
              <a:off x="4456113" y="3313113"/>
              <a:ext cx="228600" cy="228600"/>
            </a:xfrm>
            <a:custGeom>
              <a:avLst/>
              <a:gdLst>
                <a:gd name="connsiteX0" fmla="*/ 116681 w 228600"/>
                <a:gd name="connsiteY0" fmla="*/ 7144 h 228600"/>
                <a:gd name="connsiteX1" fmla="*/ 226219 w 228600"/>
                <a:gd name="connsiteY1" fmla="*/ 116681 h 228600"/>
                <a:gd name="connsiteX2" fmla="*/ 116681 w 228600"/>
                <a:gd name="connsiteY2" fmla="*/ 226219 h 228600"/>
                <a:gd name="connsiteX3" fmla="*/ 7144 w 228600"/>
                <a:gd name="connsiteY3" fmla="*/ 116681 h 228600"/>
                <a:gd name="connsiteX4" fmla="*/ 116681 w 228600"/>
                <a:gd name="connsiteY4" fmla="*/ 714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116681" y="7144"/>
                  </a:moveTo>
                  <a:cubicBezTo>
                    <a:pt x="177641" y="7144"/>
                    <a:pt x="226219" y="55721"/>
                    <a:pt x="226219" y="116681"/>
                  </a:cubicBezTo>
                  <a:cubicBezTo>
                    <a:pt x="226219" y="177641"/>
                    <a:pt x="177641" y="226219"/>
                    <a:pt x="116681" y="226219"/>
                  </a:cubicBezTo>
                  <a:cubicBezTo>
                    <a:pt x="55721" y="226219"/>
                    <a:pt x="7144" y="177641"/>
                    <a:pt x="7144" y="116681"/>
                  </a:cubicBezTo>
                  <a:cubicBezTo>
                    <a:pt x="7144" y="55721"/>
                    <a:pt x="55721" y="7144"/>
                    <a:pt x="116681" y="7144"/>
                  </a:cubicBezTo>
                  <a:close/>
                </a:path>
              </a:pathLst>
            </a:custGeom>
            <a:noFill/>
            <a:ln w="31750" cap="flat">
              <a:solidFill>
                <a:srgbClr val="FFFFFF"/>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ndParaRPr>
            </a:p>
          </p:txBody>
        </p:sp>
        <p:sp>
          <p:nvSpPr>
            <p:cNvPr id="138" name="Freihandform: Form 137">
              <a:extLst>
                <a:ext uri="{FF2B5EF4-FFF2-40B4-BE49-F238E27FC236}">
                  <a16:creationId xmlns:a16="http://schemas.microsoft.com/office/drawing/2014/main" id="{1E309B5C-2C75-4F65-BD72-27E142D6EEA0}"/>
                </a:ext>
              </a:extLst>
            </p:cNvPr>
            <p:cNvSpPr/>
            <p:nvPr/>
          </p:nvSpPr>
          <p:spPr>
            <a:xfrm>
              <a:off x="4565650" y="3313113"/>
              <a:ext cx="9525" cy="228600"/>
            </a:xfrm>
            <a:custGeom>
              <a:avLst/>
              <a:gdLst>
                <a:gd name="connsiteX0" fmla="*/ 7144 w 9525"/>
                <a:gd name="connsiteY0" fmla="*/ 7144 h 228600"/>
                <a:gd name="connsiteX1" fmla="*/ 7144 w 9525"/>
                <a:gd name="connsiteY1" fmla="*/ 226219 h 228600"/>
              </a:gdLst>
              <a:ahLst/>
              <a:cxnLst>
                <a:cxn ang="0">
                  <a:pos x="connsiteX0" y="connsiteY0"/>
                </a:cxn>
                <a:cxn ang="0">
                  <a:pos x="connsiteX1" y="connsiteY1"/>
                </a:cxn>
              </a:cxnLst>
              <a:rect l="l" t="t" r="r" b="b"/>
              <a:pathLst>
                <a:path w="9525" h="228600">
                  <a:moveTo>
                    <a:pt x="7144" y="7144"/>
                  </a:moveTo>
                  <a:lnTo>
                    <a:pt x="7144" y="226219"/>
                  </a:lnTo>
                </a:path>
              </a:pathLst>
            </a:custGeom>
            <a:ln w="31750" cap="flat">
              <a:solidFill>
                <a:srgbClr val="FFFFFF"/>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39" name="Freihandform: Form 138">
              <a:extLst>
                <a:ext uri="{FF2B5EF4-FFF2-40B4-BE49-F238E27FC236}">
                  <a16:creationId xmlns:a16="http://schemas.microsoft.com/office/drawing/2014/main" id="{C70B3D6C-4909-4960-B8B1-BE40B93468E1}"/>
                </a:ext>
              </a:extLst>
            </p:cNvPr>
            <p:cNvSpPr/>
            <p:nvPr/>
          </p:nvSpPr>
          <p:spPr>
            <a:xfrm>
              <a:off x="4456113" y="3422650"/>
              <a:ext cx="228600" cy="9525"/>
            </a:xfrm>
            <a:custGeom>
              <a:avLst/>
              <a:gdLst>
                <a:gd name="connsiteX0" fmla="*/ 226219 w 228600"/>
                <a:gd name="connsiteY0" fmla="*/ 7144 h 9525"/>
                <a:gd name="connsiteX1" fmla="*/ 7144 w 228600"/>
                <a:gd name="connsiteY1" fmla="*/ 7144 h 9525"/>
              </a:gdLst>
              <a:ahLst/>
              <a:cxnLst>
                <a:cxn ang="0">
                  <a:pos x="connsiteX0" y="connsiteY0"/>
                </a:cxn>
                <a:cxn ang="0">
                  <a:pos x="connsiteX1" y="connsiteY1"/>
                </a:cxn>
              </a:cxnLst>
              <a:rect l="l" t="t" r="r" b="b"/>
              <a:pathLst>
                <a:path w="228600" h="9525">
                  <a:moveTo>
                    <a:pt x="226219" y="7144"/>
                  </a:moveTo>
                  <a:lnTo>
                    <a:pt x="7144" y="7144"/>
                  </a:lnTo>
                </a:path>
              </a:pathLst>
            </a:custGeom>
            <a:ln w="31750" cap="flat">
              <a:solidFill>
                <a:srgbClr val="FFFFFF"/>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40" name="Freihandform: Form 139">
              <a:extLst>
                <a:ext uri="{FF2B5EF4-FFF2-40B4-BE49-F238E27FC236}">
                  <a16:creationId xmlns:a16="http://schemas.microsoft.com/office/drawing/2014/main" id="{570A3C18-F252-42AE-A17A-056ECE6E5D17}"/>
                </a:ext>
              </a:extLst>
            </p:cNvPr>
            <p:cNvSpPr/>
            <p:nvPr/>
          </p:nvSpPr>
          <p:spPr>
            <a:xfrm>
              <a:off x="4509453" y="3313113"/>
              <a:ext cx="57150" cy="228600"/>
            </a:xfrm>
            <a:custGeom>
              <a:avLst/>
              <a:gdLst>
                <a:gd name="connsiteX0" fmla="*/ 56674 w 57150"/>
                <a:gd name="connsiteY0" fmla="*/ 7144 h 228600"/>
                <a:gd name="connsiteX1" fmla="*/ 7144 w 57150"/>
                <a:gd name="connsiteY1" fmla="*/ 116681 h 228600"/>
                <a:gd name="connsiteX2" fmla="*/ 56674 w 57150"/>
                <a:gd name="connsiteY2" fmla="*/ 226219 h 228600"/>
              </a:gdLst>
              <a:ahLst/>
              <a:cxnLst>
                <a:cxn ang="0">
                  <a:pos x="connsiteX0" y="connsiteY0"/>
                </a:cxn>
                <a:cxn ang="0">
                  <a:pos x="connsiteX1" y="connsiteY1"/>
                </a:cxn>
                <a:cxn ang="0">
                  <a:pos x="connsiteX2" y="connsiteY2"/>
                </a:cxn>
              </a:cxnLst>
              <a:rect l="l" t="t" r="r" b="b"/>
              <a:pathLst>
                <a:path w="57150" h="228600">
                  <a:moveTo>
                    <a:pt x="56674" y="7144"/>
                  </a:moveTo>
                  <a:cubicBezTo>
                    <a:pt x="56674" y="7144"/>
                    <a:pt x="7144" y="46196"/>
                    <a:pt x="7144" y="116681"/>
                  </a:cubicBezTo>
                  <a:cubicBezTo>
                    <a:pt x="7144" y="187166"/>
                    <a:pt x="56674" y="226219"/>
                    <a:pt x="56674" y="226219"/>
                  </a:cubicBezTo>
                </a:path>
              </a:pathLst>
            </a:custGeom>
            <a:noFill/>
            <a:ln w="31750" cap="flat">
              <a:solidFill>
                <a:srgbClr val="FFFFFF"/>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41" name="Freihandform: Form 140">
              <a:extLst>
                <a:ext uri="{FF2B5EF4-FFF2-40B4-BE49-F238E27FC236}">
                  <a16:creationId xmlns:a16="http://schemas.microsoft.com/office/drawing/2014/main" id="{E6567BAB-41D8-47F6-90FE-68DBA0964E22}"/>
                </a:ext>
              </a:extLst>
            </p:cNvPr>
            <p:cNvSpPr/>
            <p:nvPr/>
          </p:nvSpPr>
          <p:spPr>
            <a:xfrm>
              <a:off x="4572318" y="3313113"/>
              <a:ext cx="57150" cy="228600"/>
            </a:xfrm>
            <a:custGeom>
              <a:avLst/>
              <a:gdLst>
                <a:gd name="connsiteX0" fmla="*/ 7144 w 57150"/>
                <a:gd name="connsiteY0" fmla="*/ 7144 h 228600"/>
                <a:gd name="connsiteX1" fmla="*/ 56674 w 57150"/>
                <a:gd name="connsiteY1" fmla="*/ 116681 h 228600"/>
                <a:gd name="connsiteX2" fmla="*/ 7144 w 57150"/>
                <a:gd name="connsiteY2" fmla="*/ 226219 h 228600"/>
              </a:gdLst>
              <a:ahLst/>
              <a:cxnLst>
                <a:cxn ang="0">
                  <a:pos x="connsiteX0" y="connsiteY0"/>
                </a:cxn>
                <a:cxn ang="0">
                  <a:pos x="connsiteX1" y="connsiteY1"/>
                </a:cxn>
                <a:cxn ang="0">
                  <a:pos x="connsiteX2" y="connsiteY2"/>
                </a:cxn>
              </a:cxnLst>
              <a:rect l="l" t="t" r="r" b="b"/>
              <a:pathLst>
                <a:path w="57150" h="228600">
                  <a:moveTo>
                    <a:pt x="7144" y="7144"/>
                  </a:moveTo>
                  <a:cubicBezTo>
                    <a:pt x="7144" y="7144"/>
                    <a:pt x="56674" y="46196"/>
                    <a:pt x="56674" y="116681"/>
                  </a:cubicBezTo>
                  <a:cubicBezTo>
                    <a:pt x="56674" y="187166"/>
                    <a:pt x="7144" y="226219"/>
                    <a:pt x="7144" y="226219"/>
                  </a:cubicBezTo>
                </a:path>
              </a:pathLst>
            </a:custGeom>
            <a:noFill/>
            <a:ln w="31750" cap="flat">
              <a:solidFill>
                <a:srgbClr val="FFFFFF"/>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ndParaRPr>
            </a:p>
          </p:txBody>
        </p:sp>
        <p:sp>
          <p:nvSpPr>
            <p:cNvPr id="142" name="Freihandform: Form 141">
              <a:extLst>
                <a:ext uri="{FF2B5EF4-FFF2-40B4-BE49-F238E27FC236}">
                  <a16:creationId xmlns:a16="http://schemas.microsoft.com/office/drawing/2014/main" id="{66176FC0-2F5C-4A9B-A6F1-A51E1C35D2E1}"/>
                </a:ext>
              </a:extLst>
            </p:cNvPr>
            <p:cNvSpPr/>
            <p:nvPr/>
          </p:nvSpPr>
          <p:spPr>
            <a:xfrm>
              <a:off x="4480878" y="3352165"/>
              <a:ext cx="180975" cy="47625"/>
            </a:xfrm>
            <a:custGeom>
              <a:avLst/>
              <a:gdLst>
                <a:gd name="connsiteX0" fmla="*/ 7144 w 180975"/>
                <a:gd name="connsiteY0" fmla="*/ 7144 h 47625"/>
                <a:gd name="connsiteX1" fmla="*/ 91916 w 180975"/>
                <a:gd name="connsiteY1" fmla="*/ 42386 h 47625"/>
                <a:gd name="connsiteX2" fmla="*/ 176689 w 180975"/>
                <a:gd name="connsiteY2" fmla="*/ 7144 h 47625"/>
              </a:gdLst>
              <a:ahLst/>
              <a:cxnLst>
                <a:cxn ang="0">
                  <a:pos x="connsiteX0" y="connsiteY0"/>
                </a:cxn>
                <a:cxn ang="0">
                  <a:pos x="connsiteX1" y="connsiteY1"/>
                </a:cxn>
                <a:cxn ang="0">
                  <a:pos x="connsiteX2" y="connsiteY2"/>
                </a:cxn>
              </a:cxnLst>
              <a:rect l="l" t="t" r="r" b="b"/>
              <a:pathLst>
                <a:path w="180975" h="47625">
                  <a:moveTo>
                    <a:pt x="7144" y="7144"/>
                  </a:moveTo>
                  <a:cubicBezTo>
                    <a:pt x="7144" y="7144"/>
                    <a:pt x="24289" y="42386"/>
                    <a:pt x="91916" y="42386"/>
                  </a:cubicBezTo>
                  <a:cubicBezTo>
                    <a:pt x="158591" y="42386"/>
                    <a:pt x="176689" y="7144"/>
                    <a:pt x="176689" y="7144"/>
                  </a:cubicBezTo>
                </a:path>
              </a:pathLst>
            </a:custGeom>
            <a:noFill/>
            <a:ln w="31750" cap="flat">
              <a:solidFill>
                <a:srgbClr val="FFFFFF"/>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43" name="Freihandform: Form 142">
              <a:extLst>
                <a:ext uri="{FF2B5EF4-FFF2-40B4-BE49-F238E27FC236}">
                  <a16:creationId xmlns:a16="http://schemas.microsoft.com/office/drawing/2014/main" id="{DB51DE47-2FCF-46E1-9C21-B6950EC8FDD3}"/>
                </a:ext>
              </a:extLst>
            </p:cNvPr>
            <p:cNvSpPr/>
            <p:nvPr/>
          </p:nvSpPr>
          <p:spPr>
            <a:xfrm>
              <a:off x="4480878" y="3457893"/>
              <a:ext cx="180975" cy="47625"/>
            </a:xfrm>
            <a:custGeom>
              <a:avLst/>
              <a:gdLst>
                <a:gd name="connsiteX0" fmla="*/ 7144 w 180975"/>
                <a:gd name="connsiteY0" fmla="*/ 42386 h 47625"/>
                <a:gd name="connsiteX1" fmla="*/ 91916 w 180975"/>
                <a:gd name="connsiteY1" fmla="*/ 7144 h 47625"/>
                <a:gd name="connsiteX2" fmla="*/ 176689 w 180975"/>
                <a:gd name="connsiteY2" fmla="*/ 42386 h 47625"/>
              </a:gdLst>
              <a:ahLst/>
              <a:cxnLst>
                <a:cxn ang="0">
                  <a:pos x="connsiteX0" y="connsiteY0"/>
                </a:cxn>
                <a:cxn ang="0">
                  <a:pos x="connsiteX1" y="connsiteY1"/>
                </a:cxn>
                <a:cxn ang="0">
                  <a:pos x="connsiteX2" y="connsiteY2"/>
                </a:cxn>
              </a:cxnLst>
              <a:rect l="l" t="t" r="r" b="b"/>
              <a:pathLst>
                <a:path w="180975" h="47625">
                  <a:moveTo>
                    <a:pt x="7144" y="42386"/>
                  </a:moveTo>
                  <a:cubicBezTo>
                    <a:pt x="7144" y="42386"/>
                    <a:pt x="24289" y="7144"/>
                    <a:pt x="91916" y="7144"/>
                  </a:cubicBezTo>
                  <a:cubicBezTo>
                    <a:pt x="159544" y="7144"/>
                    <a:pt x="176689" y="42386"/>
                    <a:pt x="176689" y="42386"/>
                  </a:cubicBezTo>
                </a:path>
              </a:pathLst>
            </a:custGeom>
            <a:noFill/>
            <a:ln w="31750" cap="flat">
              <a:solidFill>
                <a:srgbClr val="FFFFFF"/>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sp>
        <p:nvSpPr>
          <p:cNvPr id="153" name="Rechteck 152">
            <a:extLst>
              <a:ext uri="{FF2B5EF4-FFF2-40B4-BE49-F238E27FC236}">
                <a16:creationId xmlns:a16="http://schemas.microsoft.com/office/drawing/2014/main" id="{62EE3918-EA43-4ED7-94C5-2A3B5A79B2C9}"/>
              </a:ext>
            </a:extLst>
          </p:cNvPr>
          <p:cNvSpPr/>
          <p:nvPr/>
        </p:nvSpPr>
        <p:spPr>
          <a:xfrm>
            <a:off x="1612533" y="5720623"/>
            <a:ext cx="2467342" cy="369332"/>
          </a:xfrm>
          <a:prstGeom prst="rect">
            <a:avLst/>
          </a:prstGeom>
        </p:spPr>
        <p:txBody>
          <a:bodyPr wrap="none">
            <a:spAutoFit/>
          </a:bodyPr>
          <a:lstStyle/>
          <a:p>
            <a:pPr marL="266535" marR="0" lvl="0" indent="0" defTabSz="682258" eaLnBrk="1" fontAlgn="auto" latinLnBrk="0" hangingPunct="1">
              <a:lnSpc>
                <a:spcPct val="100000"/>
              </a:lnSpc>
              <a:spcBef>
                <a:spcPts val="0"/>
              </a:spcBef>
              <a:spcAft>
                <a:spcPts val="0"/>
              </a:spcAft>
              <a:buClrTx/>
              <a:buSzTx/>
              <a:buFontTx/>
              <a:buNone/>
              <a:tabLst/>
              <a:defRPr/>
            </a:pPr>
            <a:r>
              <a:rPr kumimoji="0" lang="de-DE" altLang="de-DE" sz="1800" b="1" i="0" u="none" strike="noStrike" kern="0" cap="none" spc="0" normalizeH="0" baseline="0" noProof="0" dirty="0">
                <a:ln>
                  <a:noFill/>
                </a:ln>
                <a:solidFill>
                  <a:schemeClr val="bg1"/>
                </a:solidFill>
                <a:effectLst/>
                <a:uLnTx/>
                <a:uFillTx/>
              </a:rPr>
              <a:t>Real World </a:t>
            </a:r>
            <a:r>
              <a:rPr kumimoji="0" lang="de-DE" altLang="de-DE" sz="1800" b="1" i="0" u="none" strike="noStrike" kern="0" cap="none" spc="0" normalizeH="0" baseline="0" noProof="0" dirty="0">
                <a:ln>
                  <a:noFill/>
                </a:ln>
                <a:solidFill>
                  <a:srgbClr val="00908D"/>
                </a:solidFill>
                <a:effectLst/>
                <a:uLnTx/>
                <a:uFillTx/>
              </a:rPr>
              <a:t>Impact</a:t>
            </a:r>
          </a:p>
        </p:txBody>
      </p:sp>
      <p:sp>
        <p:nvSpPr>
          <p:cNvPr id="154" name="Rechteck 153">
            <a:extLst>
              <a:ext uri="{FF2B5EF4-FFF2-40B4-BE49-F238E27FC236}">
                <a16:creationId xmlns:a16="http://schemas.microsoft.com/office/drawing/2014/main" id="{31EABAD8-88F3-47AC-B334-704710CF209D}"/>
              </a:ext>
            </a:extLst>
          </p:cNvPr>
          <p:cNvSpPr/>
          <p:nvPr/>
        </p:nvSpPr>
        <p:spPr>
          <a:xfrm>
            <a:off x="4291045" y="5594120"/>
            <a:ext cx="2617097" cy="697627"/>
          </a:xfrm>
          <a:prstGeom prst="rect">
            <a:avLst/>
          </a:prstGeom>
        </p:spPr>
        <p:txBody>
          <a:bodyPr wrap="square">
            <a:spAutoFit/>
          </a:bodyPr>
          <a:lstStyle/>
          <a:p>
            <a:pPr marL="128579" marR="0" lvl="0" indent="-128579" defTabSz="914316" eaLnBrk="1" fontAlgn="auto" latinLnBrk="0" hangingPunct="1">
              <a:lnSpc>
                <a:spcPct val="100000"/>
              </a:lnSpc>
              <a:spcBef>
                <a:spcPts val="225"/>
              </a:spcBef>
              <a:spcAft>
                <a:spcPts val="0"/>
              </a:spcAft>
              <a:buClrTx/>
              <a:buSzTx/>
              <a:buFont typeface="Arial" panose="020B0604020202020204" pitchFamily="34" charset="0"/>
              <a:buChar char="•"/>
              <a:tabLst/>
              <a:defRPr/>
            </a:pPr>
            <a:r>
              <a:rPr kumimoji="0" lang="en-GB" sz="1200" b="1" i="0" u="none" strike="noStrike" kern="0" cap="none" spc="0" normalizeH="0" baseline="0" noProof="0" dirty="0" err="1">
                <a:ln>
                  <a:noFill/>
                </a:ln>
                <a:solidFill>
                  <a:schemeClr val="bg1"/>
                </a:solidFill>
                <a:effectLst/>
                <a:uLnTx/>
                <a:uFillTx/>
              </a:rPr>
              <a:t>Ausschlüsse</a:t>
            </a:r>
            <a:endParaRPr kumimoji="0" lang="en-GB" sz="1200" b="1" i="0" u="none" strike="noStrike" kern="0" cap="none" spc="0" normalizeH="0" baseline="0" noProof="0" dirty="0">
              <a:ln>
                <a:noFill/>
              </a:ln>
              <a:solidFill>
                <a:schemeClr val="bg1"/>
              </a:solidFill>
              <a:effectLst/>
              <a:uLnTx/>
              <a:uFillTx/>
            </a:endParaRPr>
          </a:p>
          <a:p>
            <a:pPr marL="128579" marR="0" lvl="0" indent="-128579" defTabSz="914316" eaLnBrk="1" fontAlgn="auto" latinLnBrk="0" hangingPunct="1">
              <a:lnSpc>
                <a:spcPct val="100000"/>
              </a:lnSpc>
              <a:spcBef>
                <a:spcPts val="225"/>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chemeClr val="bg1"/>
                </a:solidFill>
                <a:effectLst/>
                <a:uLnTx/>
                <a:uFillTx/>
              </a:rPr>
              <a:t>Transformation </a:t>
            </a:r>
            <a:r>
              <a:rPr kumimoji="0" lang="en-GB" sz="1200" b="1" i="0" u="none" strike="noStrike" kern="0" cap="none" spc="0" normalizeH="0" baseline="0" noProof="0" dirty="0" err="1">
                <a:ln>
                  <a:noFill/>
                </a:ln>
                <a:solidFill>
                  <a:schemeClr val="bg1"/>
                </a:solidFill>
                <a:effectLst/>
                <a:uLnTx/>
                <a:uFillTx/>
              </a:rPr>
              <a:t>unterstützen</a:t>
            </a:r>
            <a:endParaRPr kumimoji="0" lang="en-GB" sz="1200" b="1" i="0" u="none" strike="noStrike" kern="0" cap="none" spc="0" normalizeH="0" baseline="0" noProof="0" dirty="0">
              <a:ln>
                <a:noFill/>
              </a:ln>
              <a:solidFill>
                <a:schemeClr val="bg1"/>
              </a:solidFill>
              <a:effectLst/>
              <a:uLnTx/>
              <a:uFillTx/>
            </a:endParaRPr>
          </a:p>
          <a:p>
            <a:pPr marL="128579" marR="0" lvl="0" indent="-128579" defTabSz="914316" eaLnBrk="1" fontAlgn="auto" latinLnBrk="0" hangingPunct="1">
              <a:lnSpc>
                <a:spcPct val="100000"/>
              </a:lnSpc>
              <a:spcBef>
                <a:spcPts val="225"/>
              </a:spcBef>
              <a:spcAft>
                <a:spcPts val="0"/>
              </a:spcAft>
              <a:buClrTx/>
              <a:buSzTx/>
              <a:buFont typeface="Arial" panose="020B0604020202020204" pitchFamily="34" charset="0"/>
              <a:buChar char="•"/>
              <a:tabLst/>
              <a:defRPr/>
            </a:pPr>
            <a:endParaRPr kumimoji="0" lang="en-GB" sz="1200" b="1" i="0" u="none" strike="noStrike" kern="0" cap="none" spc="0" normalizeH="0" baseline="0" noProof="0" dirty="0">
              <a:ln>
                <a:noFill/>
              </a:ln>
              <a:solidFill>
                <a:schemeClr val="bg1"/>
              </a:solidFill>
              <a:effectLst/>
              <a:uLnTx/>
              <a:uFillTx/>
            </a:endParaRPr>
          </a:p>
        </p:txBody>
      </p:sp>
      <p:sp>
        <p:nvSpPr>
          <p:cNvPr id="229" name="Rechteck 228">
            <a:extLst>
              <a:ext uri="{FF2B5EF4-FFF2-40B4-BE49-F238E27FC236}">
                <a16:creationId xmlns:a16="http://schemas.microsoft.com/office/drawing/2014/main" id="{E6EC0361-8AC5-4EE9-B24D-82CD7D1029D1}"/>
              </a:ext>
            </a:extLst>
          </p:cNvPr>
          <p:cNvSpPr/>
          <p:nvPr/>
        </p:nvSpPr>
        <p:spPr>
          <a:xfrm>
            <a:off x="4098076" y="3315897"/>
            <a:ext cx="1488442" cy="463643"/>
          </a:xfrm>
          <a:prstGeom prst="rect">
            <a:avLst/>
          </a:prstGeom>
        </p:spPr>
        <p:txBody>
          <a:bodyPr wrap="square">
            <a:spAutoFit/>
          </a:bodyPr>
          <a:lstStyle/>
          <a:p>
            <a:pPr marL="0" marR="0" lvl="0" indent="0" algn="r" defTabSz="914316" eaLnBrk="1" fontAlgn="auto" latinLnBrk="0" hangingPunct="1">
              <a:lnSpc>
                <a:spcPct val="100000"/>
              </a:lnSpc>
              <a:spcBef>
                <a:spcPts val="225"/>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rPr>
              <a:t>Klare </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a:ln>
                  <a:noFill/>
                </a:ln>
                <a:solidFill>
                  <a:schemeClr val="bg1"/>
                </a:solidFill>
                <a:effectLst/>
                <a:uLnTx/>
                <a:uFillTx/>
              </a:rPr>
              <a:t>Ausschlüsse</a:t>
            </a:r>
          </a:p>
        </p:txBody>
      </p:sp>
      <p:sp>
        <p:nvSpPr>
          <p:cNvPr id="230" name="Rechteck 229">
            <a:extLst>
              <a:ext uri="{FF2B5EF4-FFF2-40B4-BE49-F238E27FC236}">
                <a16:creationId xmlns:a16="http://schemas.microsoft.com/office/drawing/2014/main" id="{41647BEC-282D-40CA-A6C2-A7E37F88C7B8}"/>
              </a:ext>
            </a:extLst>
          </p:cNvPr>
          <p:cNvSpPr/>
          <p:nvPr/>
        </p:nvSpPr>
        <p:spPr>
          <a:xfrm>
            <a:off x="3644995" y="4241515"/>
            <a:ext cx="1941523" cy="646331"/>
          </a:xfrm>
          <a:prstGeom prst="rect">
            <a:avLst/>
          </a:prstGeom>
        </p:spPr>
        <p:txBody>
          <a:bodyPr wrap="square">
            <a:spAutoFit/>
          </a:bodyPr>
          <a:lstStyle/>
          <a:p>
            <a:pPr marL="0" marR="0" lvl="0" indent="0" algn="r" defTabSz="914316" eaLnBrk="1" fontAlgn="auto" latinLnBrk="0" hangingPunct="1">
              <a:lnSpc>
                <a:spcPct val="100000"/>
              </a:lnSpc>
              <a:spcBef>
                <a:spcPts val="225"/>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rPr>
              <a:t>Investitionen</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a:ln>
                  <a:noFill/>
                </a:ln>
                <a:solidFill>
                  <a:schemeClr val="bg1"/>
                </a:solidFill>
                <a:effectLst/>
                <a:uLnTx/>
                <a:uFillTx/>
              </a:rPr>
              <a:t>in Nachhaltigkeits-</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err="1">
                <a:ln>
                  <a:noFill/>
                </a:ln>
                <a:solidFill>
                  <a:schemeClr val="bg1"/>
                </a:solidFill>
                <a:effectLst/>
                <a:uLnTx/>
                <a:uFillTx/>
              </a:rPr>
              <a:t>projekte</a:t>
            </a:r>
            <a:endParaRPr kumimoji="0" lang="de-DE" sz="1200" b="0" i="0" u="none" strike="noStrike" kern="0" cap="none" spc="0" normalizeH="0" baseline="0" noProof="0" dirty="0">
              <a:ln>
                <a:noFill/>
              </a:ln>
              <a:solidFill>
                <a:schemeClr val="bg1"/>
              </a:solidFill>
              <a:effectLst/>
              <a:uLnTx/>
              <a:uFillTx/>
            </a:endParaRPr>
          </a:p>
        </p:txBody>
      </p:sp>
      <p:sp>
        <p:nvSpPr>
          <p:cNvPr id="231" name="Rechteck 230">
            <a:extLst>
              <a:ext uri="{FF2B5EF4-FFF2-40B4-BE49-F238E27FC236}">
                <a16:creationId xmlns:a16="http://schemas.microsoft.com/office/drawing/2014/main" id="{1F624B67-0389-4C98-BF51-95AEC5EA6FFE}"/>
              </a:ext>
            </a:extLst>
          </p:cNvPr>
          <p:cNvSpPr/>
          <p:nvPr/>
        </p:nvSpPr>
        <p:spPr>
          <a:xfrm>
            <a:off x="3565757" y="2240850"/>
            <a:ext cx="2020761" cy="646331"/>
          </a:xfrm>
          <a:prstGeom prst="rect">
            <a:avLst/>
          </a:prstGeom>
        </p:spPr>
        <p:txBody>
          <a:bodyPr wrap="square">
            <a:spAutoFit/>
          </a:bodyPr>
          <a:lstStyle/>
          <a:p>
            <a:pPr marL="0" marR="0" lvl="0" indent="0" algn="r" defTabSz="914316" eaLnBrk="1" fontAlgn="auto" latinLnBrk="0" hangingPunct="1">
              <a:lnSpc>
                <a:spcPct val="100000"/>
              </a:lnSpc>
              <a:spcBef>
                <a:spcPts val="225"/>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rPr>
              <a:t>Auswahl und</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a:ln>
                  <a:noFill/>
                </a:ln>
                <a:solidFill>
                  <a:schemeClr val="bg1"/>
                </a:solidFill>
                <a:effectLst/>
                <a:uLnTx/>
                <a:uFillTx/>
              </a:rPr>
              <a:t>Überwachung der</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a:ln>
                  <a:noFill/>
                </a:ln>
                <a:solidFill>
                  <a:schemeClr val="bg1"/>
                </a:solidFill>
                <a:effectLst/>
                <a:uLnTx/>
                <a:uFillTx/>
              </a:rPr>
              <a:t>Anlagemanager</a:t>
            </a:r>
          </a:p>
        </p:txBody>
      </p:sp>
      <p:sp>
        <p:nvSpPr>
          <p:cNvPr id="232" name="Rechteck 231">
            <a:extLst>
              <a:ext uri="{FF2B5EF4-FFF2-40B4-BE49-F238E27FC236}">
                <a16:creationId xmlns:a16="http://schemas.microsoft.com/office/drawing/2014/main" id="{6FAFA3DB-3FD6-4919-808A-88CEE648D586}"/>
              </a:ext>
            </a:extLst>
          </p:cNvPr>
          <p:cNvSpPr/>
          <p:nvPr/>
        </p:nvSpPr>
        <p:spPr>
          <a:xfrm>
            <a:off x="467360" y="2240807"/>
            <a:ext cx="1731570" cy="463643"/>
          </a:xfrm>
          <a:prstGeom prst="rect">
            <a:avLst/>
          </a:prstGeom>
        </p:spPr>
        <p:txBody>
          <a:bodyPr wrap="square" lIns="0">
            <a:spAutoFit/>
          </a:bodyPr>
          <a:lstStyle/>
          <a:p>
            <a:pPr marL="0" marR="0" lvl="0" indent="0" defTabSz="914316" eaLnBrk="1" fontAlgn="auto" latinLnBrk="0" hangingPunct="1">
              <a:lnSpc>
                <a:spcPct val="100000"/>
              </a:lnSpc>
              <a:spcBef>
                <a:spcPts val="225"/>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rPr>
              <a:t>Kontinuierlicher </a:t>
            </a:r>
            <a:r>
              <a:rPr kumimoji="0" lang="de-DE" sz="1200" b="0" i="0" u="none" strike="noStrike" kern="0" cap="none" spc="0" normalizeH="0" baseline="0" noProof="0" dirty="0" err="1">
                <a:ln>
                  <a:noFill/>
                </a:ln>
                <a:solidFill>
                  <a:schemeClr val="bg1"/>
                </a:solidFill>
                <a:effectLst/>
                <a:uLnTx/>
                <a:uFillTx/>
              </a:rPr>
              <a:t>Engagementprozess</a:t>
            </a:r>
            <a:endParaRPr kumimoji="0" lang="de-DE" sz="1200" b="0" i="0" u="none" strike="noStrike" kern="0" cap="none" spc="0" normalizeH="0" baseline="0" noProof="0" dirty="0">
              <a:ln>
                <a:noFill/>
              </a:ln>
              <a:solidFill>
                <a:schemeClr val="bg1"/>
              </a:solidFill>
              <a:effectLst/>
              <a:uLnTx/>
              <a:uFillTx/>
            </a:endParaRPr>
          </a:p>
        </p:txBody>
      </p:sp>
      <p:sp>
        <p:nvSpPr>
          <p:cNvPr id="233" name="Rechteck 232">
            <a:extLst>
              <a:ext uri="{FF2B5EF4-FFF2-40B4-BE49-F238E27FC236}">
                <a16:creationId xmlns:a16="http://schemas.microsoft.com/office/drawing/2014/main" id="{109C5E4E-3AFE-4D87-A6F0-3F6DF8ED0FCF}"/>
              </a:ext>
            </a:extLst>
          </p:cNvPr>
          <p:cNvSpPr/>
          <p:nvPr/>
        </p:nvSpPr>
        <p:spPr>
          <a:xfrm>
            <a:off x="467361" y="3143444"/>
            <a:ext cx="1250515" cy="830997"/>
          </a:xfrm>
          <a:prstGeom prst="rect">
            <a:avLst/>
          </a:prstGeom>
        </p:spPr>
        <p:txBody>
          <a:bodyPr wrap="square" lIns="0">
            <a:spAutoFit/>
          </a:bodyPr>
          <a:lstStyle/>
          <a:p>
            <a:pPr marL="0" marR="0" lvl="0" indent="0" defTabSz="914316" eaLnBrk="1" fontAlgn="auto" latinLnBrk="0" hangingPunct="1">
              <a:lnSpc>
                <a:spcPct val="100000"/>
              </a:lnSpc>
              <a:spcBef>
                <a:spcPts val="225"/>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rPr>
              <a:t>Systematische</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a:ln>
                  <a:noFill/>
                </a:ln>
                <a:solidFill>
                  <a:schemeClr val="bg1"/>
                </a:solidFill>
                <a:effectLst/>
                <a:uLnTx/>
                <a:uFillTx/>
              </a:rPr>
              <a:t>ESG-Integration – für gehandelte </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a:ln>
                  <a:noFill/>
                </a:ln>
                <a:solidFill>
                  <a:schemeClr val="bg1"/>
                </a:solidFill>
                <a:effectLst/>
                <a:uLnTx/>
                <a:uFillTx/>
              </a:rPr>
              <a:t>Kapitalanlagen</a:t>
            </a:r>
          </a:p>
        </p:txBody>
      </p:sp>
      <p:sp>
        <p:nvSpPr>
          <p:cNvPr id="234" name="Rechteck 233">
            <a:extLst>
              <a:ext uri="{FF2B5EF4-FFF2-40B4-BE49-F238E27FC236}">
                <a16:creationId xmlns:a16="http://schemas.microsoft.com/office/drawing/2014/main" id="{EABC1ECC-3852-449E-8217-F61274352787}"/>
              </a:ext>
            </a:extLst>
          </p:cNvPr>
          <p:cNvSpPr/>
          <p:nvPr/>
        </p:nvSpPr>
        <p:spPr>
          <a:xfrm>
            <a:off x="467360" y="4180593"/>
            <a:ext cx="1975164" cy="830997"/>
          </a:xfrm>
          <a:prstGeom prst="rect">
            <a:avLst/>
          </a:prstGeom>
        </p:spPr>
        <p:txBody>
          <a:bodyPr wrap="square" lIns="0">
            <a:spAutoFit/>
          </a:bodyPr>
          <a:lstStyle/>
          <a:p>
            <a:pPr marL="0" marR="0" lvl="0" indent="0" defTabSz="914316" eaLnBrk="1" fontAlgn="auto" latinLnBrk="0" hangingPunct="1">
              <a:lnSpc>
                <a:spcPct val="100000"/>
              </a:lnSpc>
              <a:spcBef>
                <a:spcPts val="225"/>
              </a:spcBef>
              <a:spcAft>
                <a:spcPts val="0"/>
              </a:spcAft>
              <a:buClrTx/>
              <a:buSzTx/>
              <a:buFontTx/>
              <a:buNone/>
              <a:tabLst/>
              <a:defRPr/>
            </a:pPr>
            <a:r>
              <a:rPr kumimoji="0" lang="de-DE" sz="1200" b="0" i="0" u="none" strike="noStrike" kern="0" cap="none" spc="0" normalizeH="0" baseline="0" noProof="0" dirty="0">
                <a:ln>
                  <a:noFill/>
                </a:ln>
                <a:solidFill>
                  <a:schemeClr val="bg1"/>
                </a:solidFill>
                <a:effectLst/>
                <a:uLnTx/>
                <a:uFillTx/>
              </a:rPr>
              <a:t>Systematische</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a:ln>
                  <a:noFill/>
                </a:ln>
                <a:solidFill>
                  <a:schemeClr val="bg1"/>
                </a:solidFill>
                <a:effectLst/>
                <a:uLnTx/>
                <a:uFillTx/>
              </a:rPr>
              <a:t>ESG-Integration – </a:t>
            </a:r>
            <a:br>
              <a:rPr kumimoji="0" lang="de-DE" sz="1200" b="0" i="0" u="none" strike="noStrike" kern="0" cap="none" spc="0" normalizeH="0" baseline="0" noProof="0" dirty="0">
                <a:ln>
                  <a:noFill/>
                </a:ln>
                <a:solidFill>
                  <a:schemeClr val="bg1"/>
                </a:solidFill>
                <a:effectLst/>
                <a:uLnTx/>
                <a:uFillTx/>
              </a:rPr>
            </a:br>
            <a:r>
              <a:rPr kumimoji="0" lang="de-DE" sz="1200" b="0" i="0" u="none" strike="noStrike" kern="0" cap="none" spc="0" normalizeH="0" baseline="0" noProof="0" dirty="0">
                <a:ln>
                  <a:noFill/>
                </a:ln>
                <a:solidFill>
                  <a:schemeClr val="bg1"/>
                </a:solidFill>
                <a:effectLst/>
                <a:uLnTx/>
                <a:uFillTx/>
              </a:rPr>
              <a:t>für nicht gehandelte Kapitalanlagen</a:t>
            </a:r>
          </a:p>
        </p:txBody>
      </p:sp>
      <p:grpSp>
        <p:nvGrpSpPr>
          <p:cNvPr id="272" name="Gruppieren 271">
            <a:extLst>
              <a:ext uri="{FF2B5EF4-FFF2-40B4-BE49-F238E27FC236}">
                <a16:creationId xmlns:a16="http://schemas.microsoft.com/office/drawing/2014/main" id="{59A02691-D093-49E0-BD0C-460B6A9310AB}"/>
              </a:ext>
            </a:extLst>
          </p:cNvPr>
          <p:cNvGrpSpPr/>
          <p:nvPr/>
        </p:nvGrpSpPr>
        <p:grpSpPr>
          <a:xfrm>
            <a:off x="1636980" y="2219155"/>
            <a:ext cx="2922014" cy="2658103"/>
            <a:chOff x="1468424" y="2054190"/>
            <a:chExt cx="2133664" cy="1940956"/>
          </a:xfrm>
        </p:grpSpPr>
        <p:sp>
          <p:nvSpPr>
            <p:cNvPr id="204" name="Oval 41">
              <a:extLst>
                <a:ext uri="{FF2B5EF4-FFF2-40B4-BE49-F238E27FC236}">
                  <a16:creationId xmlns:a16="http://schemas.microsoft.com/office/drawing/2014/main" id="{E7AA8658-01E2-4940-B047-C39DA14B0A28}"/>
                </a:ext>
              </a:extLst>
            </p:cNvPr>
            <p:cNvSpPr/>
            <p:nvPr/>
          </p:nvSpPr>
          <p:spPr>
            <a:xfrm>
              <a:off x="1698940" y="2193909"/>
              <a:ext cx="1691910" cy="1691913"/>
            </a:xfrm>
            <a:prstGeom prst="ellipse">
              <a:avLst/>
            </a:prstGeom>
            <a:noFill/>
            <a:ln w="15875">
              <a:solidFill>
                <a:srgbClr val="122B54"/>
              </a:solid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914316"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sp>
          <p:nvSpPr>
            <p:cNvPr id="208" name="Freihandform: Form 207">
              <a:extLst>
                <a:ext uri="{FF2B5EF4-FFF2-40B4-BE49-F238E27FC236}">
                  <a16:creationId xmlns:a16="http://schemas.microsoft.com/office/drawing/2014/main" id="{B95ACDC3-3C55-44B9-9AD6-D7CC82D64913}"/>
                </a:ext>
              </a:extLst>
            </p:cNvPr>
            <p:cNvSpPr/>
            <p:nvPr/>
          </p:nvSpPr>
          <p:spPr>
            <a:xfrm>
              <a:off x="2810017" y="3569401"/>
              <a:ext cx="417356" cy="417356"/>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rgbClr val="122B5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09" name="Freihandform: Form 208">
              <a:extLst>
                <a:ext uri="{FF2B5EF4-FFF2-40B4-BE49-F238E27FC236}">
                  <a16:creationId xmlns:a16="http://schemas.microsoft.com/office/drawing/2014/main" id="{F35E70F5-8E4F-4D9C-926C-BA9DCCFB6947}"/>
                </a:ext>
              </a:extLst>
            </p:cNvPr>
            <p:cNvSpPr/>
            <p:nvPr/>
          </p:nvSpPr>
          <p:spPr>
            <a:xfrm>
              <a:off x="3013825" y="3778217"/>
              <a:ext cx="16694" cy="108513"/>
            </a:xfrm>
            <a:custGeom>
              <a:avLst/>
              <a:gdLst>
                <a:gd name="connsiteX0" fmla="*/ 9844 w 19050"/>
                <a:gd name="connsiteY0" fmla="*/ 119382 h 123825"/>
                <a:gd name="connsiteX1" fmla="*/ 9844 w 19050"/>
                <a:gd name="connsiteY1" fmla="*/ 9844 h 123825"/>
              </a:gdLst>
              <a:ahLst/>
              <a:cxnLst>
                <a:cxn ang="0">
                  <a:pos x="connsiteX0" y="connsiteY0"/>
                </a:cxn>
                <a:cxn ang="0">
                  <a:pos x="connsiteX1" y="connsiteY1"/>
                </a:cxn>
              </a:cxnLst>
              <a:rect l="l" t="t" r="r" b="b"/>
              <a:pathLst>
                <a:path w="19050" h="123825">
                  <a:moveTo>
                    <a:pt x="9844" y="119382"/>
                  </a:moveTo>
                  <a:lnTo>
                    <a:pt x="9844" y="9844"/>
                  </a:lnTo>
                </a:path>
              </a:pathLst>
            </a:custGeom>
            <a:ln w="12700" cap="flat">
              <a:solidFill>
                <a:schemeClr val="bg1"/>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10" name="Freihandform: Form 209">
              <a:extLst>
                <a:ext uri="{FF2B5EF4-FFF2-40B4-BE49-F238E27FC236}">
                  <a16:creationId xmlns:a16="http://schemas.microsoft.com/office/drawing/2014/main" id="{EA57FDE7-9E30-4CF2-AB08-B9ADAE3103A1}"/>
                </a:ext>
              </a:extLst>
            </p:cNvPr>
            <p:cNvSpPr/>
            <p:nvPr/>
          </p:nvSpPr>
          <p:spPr>
            <a:xfrm>
              <a:off x="3053891" y="3672209"/>
              <a:ext cx="83471" cy="108513"/>
            </a:xfrm>
            <a:custGeom>
              <a:avLst/>
              <a:gdLst>
                <a:gd name="connsiteX0" fmla="*/ 64137 w 95250"/>
                <a:gd name="connsiteY0" fmla="*/ 112714 h 123825"/>
                <a:gd name="connsiteX1" fmla="*/ 47944 w 95250"/>
                <a:gd name="connsiteY1" fmla="*/ 66042 h 123825"/>
                <a:gd name="connsiteX2" fmla="*/ 9844 w 95250"/>
                <a:gd name="connsiteY2" fmla="*/ 35562 h 123825"/>
                <a:gd name="connsiteX3" fmla="*/ 88902 w 95250"/>
                <a:gd name="connsiteY3" fmla="*/ 117477 h 123825"/>
                <a:gd name="connsiteX4" fmla="*/ 66994 w 95250"/>
                <a:gd name="connsiteY4" fmla="*/ 52707 h 123825"/>
                <a:gd name="connsiteX5" fmla="*/ 13654 w 95250"/>
                <a:gd name="connsiteY5" fmla="*/ 98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23825">
                  <a:moveTo>
                    <a:pt x="64137" y="112714"/>
                  </a:moveTo>
                  <a:cubicBezTo>
                    <a:pt x="64137" y="98427"/>
                    <a:pt x="58422" y="81282"/>
                    <a:pt x="47944" y="66042"/>
                  </a:cubicBezTo>
                  <a:cubicBezTo>
                    <a:pt x="37467" y="50802"/>
                    <a:pt x="23179" y="40324"/>
                    <a:pt x="9844" y="35562"/>
                  </a:cubicBezTo>
                  <a:moveTo>
                    <a:pt x="88902" y="117477"/>
                  </a:moveTo>
                  <a:cubicBezTo>
                    <a:pt x="88902" y="96522"/>
                    <a:pt x="81282" y="73662"/>
                    <a:pt x="66994" y="52707"/>
                  </a:cubicBezTo>
                  <a:cubicBezTo>
                    <a:pt x="52707" y="31752"/>
                    <a:pt x="32704" y="17464"/>
                    <a:pt x="13654" y="9844"/>
                  </a:cubicBezTo>
                </a:path>
              </a:pathLst>
            </a:custGeom>
            <a:noFill/>
            <a:ln w="12700" cap="rnd">
              <a:solidFill>
                <a:schemeClr val="bg1"/>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11" name="Freihandform: Form 210">
              <a:extLst>
                <a:ext uri="{FF2B5EF4-FFF2-40B4-BE49-F238E27FC236}">
                  <a16:creationId xmlns:a16="http://schemas.microsoft.com/office/drawing/2014/main" id="{82EC0611-CE18-4825-847A-5EBCA59DCA04}"/>
                </a:ext>
              </a:extLst>
            </p:cNvPr>
            <p:cNvSpPr/>
            <p:nvPr/>
          </p:nvSpPr>
          <p:spPr>
            <a:xfrm>
              <a:off x="2919640" y="3663862"/>
              <a:ext cx="200331" cy="166942"/>
            </a:xfrm>
            <a:custGeom>
              <a:avLst/>
              <a:gdLst>
                <a:gd name="connsiteX0" fmla="*/ 171612 w 228600"/>
                <a:gd name="connsiteY0" fmla="*/ 167959 h 190500"/>
                <a:gd name="connsiteX1" fmla="*/ 134465 w 228600"/>
                <a:gd name="connsiteY1" fmla="*/ 127954 h 190500"/>
                <a:gd name="connsiteX2" fmla="*/ 187805 w 228600"/>
                <a:gd name="connsiteY2" fmla="*/ 140337 h 190500"/>
                <a:gd name="connsiteX3" fmla="*/ 224952 w 228600"/>
                <a:gd name="connsiteY3" fmla="*/ 180342 h 190500"/>
                <a:gd name="connsiteX4" fmla="*/ 171612 w 228600"/>
                <a:gd name="connsiteY4" fmla="*/ 167959 h 190500"/>
                <a:gd name="connsiteX5" fmla="*/ 63980 w 228600"/>
                <a:gd name="connsiteY5" fmla="*/ 167959 h 190500"/>
                <a:gd name="connsiteX6" fmla="*/ 101127 w 228600"/>
                <a:gd name="connsiteY6" fmla="*/ 127954 h 190500"/>
                <a:gd name="connsiteX7" fmla="*/ 47787 w 228600"/>
                <a:gd name="connsiteY7" fmla="*/ 140337 h 190500"/>
                <a:gd name="connsiteX8" fmla="*/ 10640 w 228600"/>
                <a:gd name="connsiteY8" fmla="*/ 180342 h 190500"/>
                <a:gd name="connsiteX9" fmla="*/ 63980 w 228600"/>
                <a:gd name="connsiteY9" fmla="*/ 167959 h 190500"/>
                <a:gd name="connsiteX10" fmla="*/ 101127 w 228600"/>
                <a:gd name="connsiteY10" fmla="*/ 58422 h 190500"/>
                <a:gd name="connsiteX11" fmla="*/ 117320 w 228600"/>
                <a:gd name="connsiteY11" fmla="*/ 106999 h 190500"/>
                <a:gd name="connsiteX12" fmla="*/ 133512 w 228600"/>
                <a:gd name="connsiteY12" fmla="*/ 58422 h 190500"/>
                <a:gd name="connsiteX13" fmla="*/ 117320 w 228600"/>
                <a:gd name="connsiteY13" fmla="*/ 9844 h 190500"/>
                <a:gd name="connsiteX14" fmla="*/ 101127 w 228600"/>
                <a:gd name="connsiteY14" fmla="*/ 58422 h 190500"/>
                <a:gd name="connsiteX15" fmla="*/ 133512 w 228600"/>
                <a:gd name="connsiteY15" fmla="*/ 123192 h 190500"/>
                <a:gd name="connsiteX16" fmla="*/ 117320 w 228600"/>
                <a:gd name="connsiteY16" fmla="*/ 139384 h 190500"/>
                <a:gd name="connsiteX17" fmla="*/ 101127 w 228600"/>
                <a:gd name="connsiteY17" fmla="*/ 123192 h 190500"/>
                <a:gd name="connsiteX18" fmla="*/ 117320 w 228600"/>
                <a:gd name="connsiteY18" fmla="*/ 106999 h 190500"/>
                <a:gd name="connsiteX19" fmla="*/ 133512 w 228600"/>
                <a:gd name="connsiteY19" fmla="*/ 12319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90500">
                  <a:moveTo>
                    <a:pt x="171612" y="167959"/>
                  </a:moveTo>
                  <a:cubicBezTo>
                    <a:pt x="146847" y="153672"/>
                    <a:pt x="129702" y="135574"/>
                    <a:pt x="134465" y="127954"/>
                  </a:cubicBezTo>
                  <a:cubicBezTo>
                    <a:pt x="139227" y="120334"/>
                    <a:pt x="163040" y="126049"/>
                    <a:pt x="187805" y="140337"/>
                  </a:cubicBezTo>
                  <a:cubicBezTo>
                    <a:pt x="212570" y="154624"/>
                    <a:pt x="229715" y="172722"/>
                    <a:pt x="224952" y="180342"/>
                  </a:cubicBezTo>
                  <a:cubicBezTo>
                    <a:pt x="220190" y="187962"/>
                    <a:pt x="196377" y="182247"/>
                    <a:pt x="171612" y="167959"/>
                  </a:cubicBezTo>
                  <a:close/>
                  <a:moveTo>
                    <a:pt x="63980" y="167959"/>
                  </a:moveTo>
                  <a:cubicBezTo>
                    <a:pt x="88745" y="153672"/>
                    <a:pt x="105890" y="135574"/>
                    <a:pt x="101127" y="127954"/>
                  </a:cubicBezTo>
                  <a:cubicBezTo>
                    <a:pt x="96365" y="120334"/>
                    <a:pt x="72552" y="126049"/>
                    <a:pt x="47787" y="140337"/>
                  </a:cubicBezTo>
                  <a:cubicBezTo>
                    <a:pt x="23022" y="154624"/>
                    <a:pt x="5877" y="172722"/>
                    <a:pt x="10640" y="180342"/>
                  </a:cubicBezTo>
                  <a:cubicBezTo>
                    <a:pt x="14450" y="187962"/>
                    <a:pt x="38262" y="182247"/>
                    <a:pt x="63980" y="167959"/>
                  </a:cubicBezTo>
                  <a:close/>
                  <a:moveTo>
                    <a:pt x="101127" y="58422"/>
                  </a:moveTo>
                  <a:cubicBezTo>
                    <a:pt x="101127" y="85092"/>
                    <a:pt x="108747" y="106999"/>
                    <a:pt x="117320" y="106999"/>
                  </a:cubicBezTo>
                  <a:cubicBezTo>
                    <a:pt x="125892" y="106999"/>
                    <a:pt x="133512" y="85092"/>
                    <a:pt x="133512" y="58422"/>
                  </a:cubicBezTo>
                  <a:cubicBezTo>
                    <a:pt x="133512" y="31752"/>
                    <a:pt x="125892" y="9844"/>
                    <a:pt x="117320" y="9844"/>
                  </a:cubicBezTo>
                  <a:cubicBezTo>
                    <a:pt x="108747" y="9844"/>
                    <a:pt x="101127" y="31752"/>
                    <a:pt x="101127" y="58422"/>
                  </a:cubicBezTo>
                  <a:close/>
                  <a:moveTo>
                    <a:pt x="133512" y="123192"/>
                  </a:moveTo>
                  <a:cubicBezTo>
                    <a:pt x="133512" y="131764"/>
                    <a:pt x="125892" y="139384"/>
                    <a:pt x="117320" y="139384"/>
                  </a:cubicBezTo>
                  <a:cubicBezTo>
                    <a:pt x="108747" y="139384"/>
                    <a:pt x="101127" y="131764"/>
                    <a:pt x="101127" y="123192"/>
                  </a:cubicBezTo>
                  <a:cubicBezTo>
                    <a:pt x="101127" y="114619"/>
                    <a:pt x="108747" y="106999"/>
                    <a:pt x="117320" y="106999"/>
                  </a:cubicBezTo>
                  <a:cubicBezTo>
                    <a:pt x="126845" y="106999"/>
                    <a:pt x="133512" y="114619"/>
                    <a:pt x="133512" y="123192"/>
                  </a:cubicBezTo>
                  <a:close/>
                </a:path>
              </a:pathLst>
            </a:custGeom>
            <a:noFill/>
            <a:ln w="12700" cap="flat">
              <a:solidFill>
                <a:schemeClr val="bg1"/>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12" name="Freihandform: Form 211">
              <a:extLst>
                <a:ext uri="{FF2B5EF4-FFF2-40B4-BE49-F238E27FC236}">
                  <a16:creationId xmlns:a16="http://schemas.microsoft.com/office/drawing/2014/main" id="{1DCA1979-574B-4217-8AE5-FDCFCB797951}"/>
                </a:ext>
              </a:extLst>
            </p:cNvPr>
            <p:cNvSpPr/>
            <p:nvPr/>
          </p:nvSpPr>
          <p:spPr>
            <a:xfrm>
              <a:off x="2942875" y="3865862"/>
              <a:ext cx="158595" cy="16694"/>
            </a:xfrm>
            <a:custGeom>
              <a:avLst/>
              <a:gdLst>
                <a:gd name="connsiteX0" fmla="*/ 9844 w 180975"/>
                <a:gd name="connsiteY0" fmla="*/ 18417 h 19050"/>
                <a:gd name="connsiteX1" fmla="*/ 26037 w 180975"/>
                <a:gd name="connsiteY1" fmla="*/ 9844 h 19050"/>
                <a:gd name="connsiteX2" fmla="*/ 47944 w 180975"/>
                <a:gd name="connsiteY2" fmla="*/ 18417 h 19050"/>
                <a:gd name="connsiteX3" fmla="*/ 69852 w 180975"/>
                <a:gd name="connsiteY3" fmla="*/ 9844 h 19050"/>
                <a:gd name="connsiteX4" fmla="*/ 91759 w 180975"/>
                <a:gd name="connsiteY4" fmla="*/ 18417 h 19050"/>
                <a:gd name="connsiteX5" fmla="*/ 113667 w 180975"/>
                <a:gd name="connsiteY5" fmla="*/ 9844 h 19050"/>
                <a:gd name="connsiteX6" fmla="*/ 134622 w 180975"/>
                <a:gd name="connsiteY6" fmla="*/ 18417 h 19050"/>
                <a:gd name="connsiteX7" fmla="*/ 155577 w 180975"/>
                <a:gd name="connsiteY7" fmla="*/ 9844 h 19050"/>
                <a:gd name="connsiteX8" fmla="*/ 172722 w 180975"/>
                <a:gd name="connsiteY8" fmla="*/ 1841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9050">
                  <a:moveTo>
                    <a:pt x="9844" y="18417"/>
                  </a:moveTo>
                  <a:cubicBezTo>
                    <a:pt x="9844" y="18417"/>
                    <a:pt x="22227" y="9844"/>
                    <a:pt x="26037" y="9844"/>
                  </a:cubicBezTo>
                  <a:cubicBezTo>
                    <a:pt x="31752" y="9844"/>
                    <a:pt x="42229" y="18417"/>
                    <a:pt x="47944" y="18417"/>
                  </a:cubicBezTo>
                  <a:cubicBezTo>
                    <a:pt x="53659" y="18417"/>
                    <a:pt x="64137" y="9844"/>
                    <a:pt x="69852" y="9844"/>
                  </a:cubicBezTo>
                  <a:cubicBezTo>
                    <a:pt x="75567" y="9844"/>
                    <a:pt x="86044" y="18417"/>
                    <a:pt x="91759" y="18417"/>
                  </a:cubicBezTo>
                  <a:cubicBezTo>
                    <a:pt x="97474" y="18417"/>
                    <a:pt x="107952" y="9844"/>
                    <a:pt x="113667" y="9844"/>
                  </a:cubicBezTo>
                  <a:cubicBezTo>
                    <a:pt x="119382" y="9844"/>
                    <a:pt x="129859" y="18417"/>
                    <a:pt x="134622" y="18417"/>
                  </a:cubicBezTo>
                  <a:cubicBezTo>
                    <a:pt x="140337" y="18417"/>
                    <a:pt x="150814" y="9844"/>
                    <a:pt x="155577" y="9844"/>
                  </a:cubicBezTo>
                  <a:cubicBezTo>
                    <a:pt x="159387" y="9844"/>
                    <a:pt x="172722" y="18417"/>
                    <a:pt x="172722" y="18417"/>
                  </a:cubicBezTo>
                </a:path>
              </a:pathLst>
            </a:custGeom>
            <a:noFill/>
            <a:ln w="12700" cap="rnd">
              <a:solidFill>
                <a:schemeClr val="bg1"/>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14" name="Freihandform: Form 213">
              <a:extLst>
                <a:ext uri="{FF2B5EF4-FFF2-40B4-BE49-F238E27FC236}">
                  <a16:creationId xmlns:a16="http://schemas.microsoft.com/office/drawing/2014/main" id="{7EDF3BEF-2A54-46DF-B01A-C2EC0E4E0A3D}"/>
                </a:ext>
              </a:extLst>
            </p:cNvPr>
            <p:cNvSpPr/>
            <p:nvPr/>
          </p:nvSpPr>
          <p:spPr>
            <a:xfrm>
              <a:off x="3193080" y="2819484"/>
              <a:ext cx="409008" cy="409009"/>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rgbClr val="122B5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15" name="Freihandform: Form 214">
              <a:extLst>
                <a:ext uri="{FF2B5EF4-FFF2-40B4-BE49-F238E27FC236}">
                  <a16:creationId xmlns:a16="http://schemas.microsoft.com/office/drawing/2014/main" id="{F48E16DC-C84C-4C3B-8C74-84F0814D2818}"/>
                </a:ext>
              </a:extLst>
            </p:cNvPr>
            <p:cNvSpPr/>
            <p:nvPr/>
          </p:nvSpPr>
          <p:spPr>
            <a:xfrm>
              <a:off x="3305283" y="2931687"/>
              <a:ext cx="188144" cy="188144"/>
            </a:xfrm>
            <a:custGeom>
              <a:avLst/>
              <a:gdLst>
                <a:gd name="connsiteX0" fmla="*/ 213679 w 219075"/>
                <a:gd name="connsiteY0" fmla="*/ 9844 h 219075"/>
                <a:gd name="connsiteX1" fmla="*/ 9844 w 219075"/>
                <a:gd name="connsiteY1" fmla="*/ 213679 h 219075"/>
                <a:gd name="connsiteX2" fmla="*/ 9844 w 219075"/>
                <a:gd name="connsiteY2" fmla="*/ 9844 h 219075"/>
                <a:gd name="connsiteX3" fmla="*/ 213679 w 219075"/>
                <a:gd name="connsiteY3" fmla="*/ 213679 h 219075"/>
              </a:gdLst>
              <a:ahLst/>
              <a:cxnLst>
                <a:cxn ang="0">
                  <a:pos x="connsiteX0" y="connsiteY0"/>
                </a:cxn>
                <a:cxn ang="0">
                  <a:pos x="connsiteX1" y="connsiteY1"/>
                </a:cxn>
                <a:cxn ang="0">
                  <a:pos x="connsiteX2" y="connsiteY2"/>
                </a:cxn>
                <a:cxn ang="0">
                  <a:pos x="connsiteX3" y="connsiteY3"/>
                </a:cxn>
              </a:cxnLst>
              <a:rect l="l" t="t" r="r" b="b"/>
              <a:pathLst>
                <a:path w="219075" h="219075">
                  <a:moveTo>
                    <a:pt x="213679" y="9844"/>
                  </a:moveTo>
                  <a:lnTo>
                    <a:pt x="9844" y="213679"/>
                  </a:lnTo>
                  <a:moveTo>
                    <a:pt x="9844" y="9844"/>
                  </a:moveTo>
                  <a:lnTo>
                    <a:pt x="213679" y="213679"/>
                  </a:lnTo>
                </a:path>
              </a:pathLst>
            </a:custGeom>
            <a:noFill/>
            <a:ln w="12700" cap="rnd">
              <a:solidFill>
                <a:schemeClr val="bg1"/>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17" name="Freihandform: Form 216">
              <a:extLst>
                <a:ext uri="{FF2B5EF4-FFF2-40B4-BE49-F238E27FC236}">
                  <a16:creationId xmlns:a16="http://schemas.microsoft.com/office/drawing/2014/main" id="{72C1FC15-08DD-4572-8899-848F3ED65297}"/>
                </a:ext>
              </a:extLst>
            </p:cNvPr>
            <p:cNvSpPr/>
            <p:nvPr/>
          </p:nvSpPr>
          <p:spPr>
            <a:xfrm>
              <a:off x="2720392" y="2054190"/>
              <a:ext cx="425872" cy="425872"/>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rgbClr val="122B5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18" name="Freihandform: Form 217">
              <a:extLst>
                <a:ext uri="{FF2B5EF4-FFF2-40B4-BE49-F238E27FC236}">
                  <a16:creationId xmlns:a16="http://schemas.microsoft.com/office/drawing/2014/main" id="{412A6938-768F-44AD-B1DE-2460947B8443}"/>
                </a:ext>
              </a:extLst>
            </p:cNvPr>
            <p:cNvSpPr/>
            <p:nvPr/>
          </p:nvSpPr>
          <p:spPr>
            <a:xfrm>
              <a:off x="2804712" y="2138510"/>
              <a:ext cx="264041" cy="264041"/>
            </a:xfrm>
            <a:custGeom>
              <a:avLst/>
              <a:gdLst>
                <a:gd name="connsiteX0" fmla="*/ 166214 w 295275"/>
                <a:gd name="connsiteY0" fmla="*/ 226221 h 295275"/>
                <a:gd name="connsiteX1" fmla="*/ 166214 w 295275"/>
                <a:gd name="connsiteY1" fmla="*/ 170024 h 295275"/>
                <a:gd name="connsiteX2" fmla="*/ 194789 w 295275"/>
                <a:gd name="connsiteY2" fmla="*/ 141449 h 295275"/>
                <a:gd name="connsiteX3" fmla="*/ 209076 w 295275"/>
                <a:gd name="connsiteY3" fmla="*/ 141449 h 295275"/>
                <a:gd name="connsiteX4" fmla="*/ 244319 w 295275"/>
                <a:gd name="connsiteY4" fmla="*/ 141449 h 295275"/>
                <a:gd name="connsiteX5" fmla="*/ 258606 w 295275"/>
                <a:gd name="connsiteY5" fmla="*/ 141449 h 295275"/>
                <a:gd name="connsiteX6" fmla="*/ 287181 w 295275"/>
                <a:gd name="connsiteY6" fmla="*/ 170024 h 295275"/>
                <a:gd name="connsiteX7" fmla="*/ 287181 w 295275"/>
                <a:gd name="connsiteY7" fmla="*/ 226221 h 295275"/>
                <a:gd name="connsiteX8" fmla="*/ 262416 w 295275"/>
                <a:gd name="connsiteY8" fmla="*/ 81441 h 295275"/>
                <a:gd name="connsiteX9" fmla="*/ 226221 w 295275"/>
                <a:gd name="connsiteY9" fmla="*/ 117636 h 295275"/>
                <a:gd name="connsiteX10" fmla="*/ 190026 w 295275"/>
                <a:gd name="connsiteY10" fmla="*/ 81441 h 295275"/>
                <a:gd name="connsiteX11" fmla="*/ 226221 w 295275"/>
                <a:gd name="connsiteY11" fmla="*/ 45246 h 295275"/>
                <a:gd name="connsiteX12" fmla="*/ 262416 w 295275"/>
                <a:gd name="connsiteY12" fmla="*/ 81441 h 295275"/>
                <a:gd name="connsiteX13" fmla="*/ 106206 w 295275"/>
                <a:gd name="connsiteY13" fmla="*/ 81441 h 295275"/>
                <a:gd name="connsiteX14" fmla="*/ 70011 w 295275"/>
                <a:gd name="connsiteY14" fmla="*/ 117636 h 295275"/>
                <a:gd name="connsiteX15" fmla="*/ 33816 w 295275"/>
                <a:gd name="connsiteY15" fmla="*/ 81441 h 295275"/>
                <a:gd name="connsiteX16" fmla="*/ 70011 w 295275"/>
                <a:gd name="connsiteY16" fmla="*/ 45246 h 295275"/>
                <a:gd name="connsiteX17" fmla="*/ 106206 w 295275"/>
                <a:gd name="connsiteY17" fmla="*/ 81441 h 295275"/>
                <a:gd name="connsiteX18" fmla="*/ 9051 w 295275"/>
                <a:gd name="connsiteY18" fmla="*/ 226221 h 295275"/>
                <a:gd name="connsiteX19" fmla="*/ 9051 w 295275"/>
                <a:gd name="connsiteY19" fmla="*/ 170024 h 295275"/>
                <a:gd name="connsiteX20" fmla="*/ 37626 w 295275"/>
                <a:gd name="connsiteY20" fmla="*/ 141449 h 295275"/>
                <a:gd name="connsiteX21" fmla="*/ 51914 w 295275"/>
                <a:gd name="connsiteY21" fmla="*/ 141449 h 295275"/>
                <a:gd name="connsiteX22" fmla="*/ 87156 w 295275"/>
                <a:gd name="connsiteY22" fmla="*/ 141449 h 295275"/>
                <a:gd name="connsiteX23" fmla="*/ 101444 w 295275"/>
                <a:gd name="connsiteY23" fmla="*/ 141449 h 295275"/>
                <a:gd name="connsiteX24" fmla="*/ 130019 w 295275"/>
                <a:gd name="connsiteY24" fmla="*/ 170024 h 295275"/>
                <a:gd name="connsiteX25" fmla="*/ 130019 w 295275"/>
                <a:gd name="connsiteY25" fmla="*/ 226221 h 295275"/>
                <a:gd name="connsiteX26" fmla="*/ 246224 w 295275"/>
                <a:gd name="connsiteY26" fmla="*/ 246224 h 295275"/>
                <a:gd name="connsiteX27" fmla="*/ 148116 w 295275"/>
                <a:gd name="connsiteY27" fmla="*/ 287181 h 295275"/>
                <a:gd name="connsiteX28" fmla="*/ 50961 w 295275"/>
                <a:gd name="connsiteY28" fmla="*/ 247176 h 295275"/>
                <a:gd name="connsiteX29" fmla="*/ 87156 w 295275"/>
                <a:gd name="connsiteY29" fmla="*/ 23339 h 295275"/>
                <a:gd name="connsiteX30" fmla="*/ 148116 w 295275"/>
                <a:gd name="connsiteY30" fmla="*/ 9051 h 295275"/>
                <a:gd name="connsiteX31" fmla="*/ 208124 w 295275"/>
                <a:gd name="connsiteY31" fmla="*/ 2238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295275">
                  <a:moveTo>
                    <a:pt x="166214" y="226221"/>
                  </a:moveTo>
                  <a:lnTo>
                    <a:pt x="166214" y="170024"/>
                  </a:lnTo>
                  <a:cubicBezTo>
                    <a:pt x="166214" y="154784"/>
                    <a:pt x="178596" y="141449"/>
                    <a:pt x="194789" y="141449"/>
                  </a:cubicBezTo>
                  <a:lnTo>
                    <a:pt x="209076" y="141449"/>
                  </a:lnTo>
                  <a:lnTo>
                    <a:pt x="244319" y="141449"/>
                  </a:lnTo>
                  <a:lnTo>
                    <a:pt x="258606" y="141449"/>
                  </a:lnTo>
                  <a:cubicBezTo>
                    <a:pt x="273846" y="141449"/>
                    <a:pt x="287181" y="153831"/>
                    <a:pt x="287181" y="170024"/>
                  </a:cubicBezTo>
                  <a:lnTo>
                    <a:pt x="287181" y="226221"/>
                  </a:lnTo>
                  <a:moveTo>
                    <a:pt x="262416" y="81441"/>
                  </a:moveTo>
                  <a:cubicBezTo>
                    <a:pt x="262416" y="101444"/>
                    <a:pt x="246224" y="117636"/>
                    <a:pt x="226221" y="117636"/>
                  </a:cubicBezTo>
                  <a:cubicBezTo>
                    <a:pt x="206219" y="117636"/>
                    <a:pt x="190026" y="101444"/>
                    <a:pt x="190026" y="81441"/>
                  </a:cubicBezTo>
                  <a:cubicBezTo>
                    <a:pt x="190026" y="61439"/>
                    <a:pt x="206219" y="45246"/>
                    <a:pt x="226221" y="45246"/>
                  </a:cubicBezTo>
                  <a:cubicBezTo>
                    <a:pt x="246224" y="45246"/>
                    <a:pt x="262416" y="61439"/>
                    <a:pt x="262416" y="81441"/>
                  </a:cubicBezTo>
                  <a:close/>
                  <a:moveTo>
                    <a:pt x="106206" y="81441"/>
                  </a:moveTo>
                  <a:cubicBezTo>
                    <a:pt x="106206" y="101444"/>
                    <a:pt x="90014" y="117636"/>
                    <a:pt x="70011" y="117636"/>
                  </a:cubicBezTo>
                  <a:cubicBezTo>
                    <a:pt x="50009" y="117636"/>
                    <a:pt x="33816" y="101444"/>
                    <a:pt x="33816" y="81441"/>
                  </a:cubicBezTo>
                  <a:cubicBezTo>
                    <a:pt x="33816" y="61439"/>
                    <a:pt x="50009" y="45246"/>
                    <a:pt x="70011" y="45246"/>
                  </a:cubicBezTo>
                  <a:cubicBezTo>
                    <a:pt x="90014" y="45246"/>
                    <a:pt x="106206" y="61439"/>
                    <a:pt x="106206" y="81441"/>
                  </a:cubicBezTo>
                  <a:close/>
                  <a:moveTo>
                    <a:pt x="9051" y="226221"/>
                  </a:moveTo>
                  <a:lnTo>
                    <a:pt x="9051" y="170024"/>
                  </a:lnTo>
                  <a:cubicBezTo>
                    <a:pt x="9051" y="154784"/>
                    <a:pt x="21434" y="141449"/>
                    <a:pt x="37626" y="141449"/>
                  </a:cubicBezTo>
                  <a:lnTo>
                    <a:pt x="51914" y="141449"/>
                  </a:lnTo>
                  <a:lnTo>
                    <a:pt x="87156" y="141449"/>
                  </a:lnTo>
                  <a:lnTo>
                    <a:pt x="101444" y="141449"/>
                  </a:lnTo>
                  <a:cubicBezTo>
                    <a:pt x="116684" y="141449"/>
                    <a:pt x="130019" y="153831"/>
                    <a:pt x="130019" y="170024"/>
                  </a:cubicBezTo>
                  <a:lnTo>
                    <a:pt x="130019" y="226221"/>
                  </a:lnTo>
                  <a:moveTo>
                    <a:pt x="246224" y="246224"/>
                  </a:moveTo>
                  <a:cubicBezTo>
                    <a:pt x="221459" y="270989"/>
                    <a:pt x="186216" y="287181"/>
                    <a:pt x="148116" y="287181"/>
                  </a:cubicBezTo>
                  <a:cubicBezTo>
                    <a:pt x="110016" y="287181"/>
                    <a:pt x="75726" y="271941"/>
                    <a:pt x="50961" y="247176"/>
                  </a:cubicBezTo>
                  <a:moveTo>
                    <a:pt x="87156" y="23339"/>
                  </a:moveTo>
                  <a:cubicBezTo>
                    <a:pt x="105254" y="13814"/>
                    <a:pt x="126209" y="9051"/>
                    <a:pt x="148116" y="9051"/>
                  </a:cubicBezTo>
                  <a:cubicBezTo>
                    <a:pt x="170024" y="9051"/>
                    <a:pt x="190026" y="13814"/>
                    <a:pt x="208124" y="22386"/>
                  </a:cubicBezTo>
                </a:path>
              </a:pathLst>
            </a:custGeom>
            <a:noFill/>
            <a:ln w="12700" cap="rnd">
              <a:solidFill>
                <a:schemeClr val="bg1"/>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0" name="Freihandform: Form 219">
              <a:extLst>
                <a:ext uri="{FF2B5EF4-FFF2-40B4-BE49-F238E27FC236}">
                  <a16:creationId xmlns:a16="http://schemas.microsoft.com/office/drawing/2014/main" id="{8F8DA566-695A-4C40-AC8F-9F0EB81BDD8A}"/>
                </a:ext>
              </a:extLst>
            </p:cNvPr>
            <p:cNvSpPr/>
            <p:nvPr/>
          </p:nvSpPr>
          <p:spPr>
            <a:xfrm>
              <a:off x="1863455" y="2054315"/>
              <a:ext cx="417356" cy="417356"/>
            </a:xfrm>
            <a:custGeom>
              <a:avLst/>
              <a:gdLst>
                <a:gd name="connsiteX0" fmla="*/ 596190 w 594407"/>
                <a:gd name="connsiteY0" fmla="*/ 302553 h 594407"/>
                <a:gd name="connsiteX1" fmla="*/ 302553 w 594407"/>
                <a:gd name="connsiteY1" fmla="*/ 596190 h 594407"/>
                <a:gd name="connsiteX2" fmla="*/ 8916 w 594407"/>
                <a:gd name="connsiteY2" fmla="*/ 302553 h 594407"/>
                <a:gd name="connsiteX3" fmla="*/ 302553 w 594407"/>
                <a:gd name="connsiteY3" fmla="*/ 8916 h 594407"/>
                <a:gd name="connsiteX4" fmla="*/ 596190 w 594407"/>
                <a:gd name="connsiteY4" fmla="*/ 302553 h 59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407" h="594407">
                  <a:moveTo>
                    <a:pt x="596190" y="302553"/>
                  </a:moveTo>
                  <a:cubicBezTo>
                    <a:pt x="596190" y="464232"/>
                    <a:pt x="464232" y="596190"/>
                    <a:pt x="302553" y="596190"/>
                  </a:cubicBezTo>
                  <a:cubicBezTo>
                    <a:pt x="140875" y="596190"/>
                    <a:pt x="8916" y="465421"/>
                    <a:pt x="8916" y="302553"/>
                  </a:cubicBezTo>
                  <a:cubicBezTo>
                    <a:pt x="8916" y="139686"/>
                    <a:pt x="140875" y="8916"/>
                    <a:pt x="302553" y="8916"/>
                  </a:cubicBezTo>
                  <a:cubicBezTo>
                    <a:pt x="465421" y="8916"/>
                    <a:pt x="596190" y="140875"/>
                    <a:pt x="596190" y="302553"/>
                  </a:cubicBezTo>
                </a:path>
              </a:pathLst>
            </a:custGeom>
            <a:solidFill>
              <a:schemeClr val="tx1"/>
            </a:solidFill>
            <a:ln w="12700" cap="flat">
              <a:solidFill>
                <a:srgbClr val="122B5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1" name="Freihandform: Form 220">
              <a:extLst>
                <a:ext uri="{FF2B5EF4-FFF2-40B4-BE49-F238E27FC236}">
                  <a16:creationId xmlns:a16="http://schemas.microsoft.com/office/drawing/2014/main" id="{E4EDF404-5836-43B6-A6E1-C5E8A5C6C74F}"/>
                </a:ext>
              </a:extLst>
            </p:cNvPr>
            <p:cNvSpPr/>
            <p:nvPr/>
          </p:nvSpPr>
          <p:spPr>
            <a:xfrm>
              <a:off x="1972105" y="2137923"/>
              <a:ext cx="217025" cy="250413"/>
            </a:xfrm>
            <a:custGeom>
              <a:avLst/>
              <a:gdLst>
                <a:gd name="connsiteX0" fmla="*/ 215574 w 309091"/>
                <a:gd name="connsiteY0" fmla="*/ 115713 h 356644"/>
                <a:gd name="connsiteX1" fmla="*/ 245294 w 309091"/>
                <a:gd name="connsiteY1" fmla="*/ 115713 h 356644"/>
                <a:gd name="connsiteX2" fmla="*/ 110958 w 309091"/>
                <a:gd name="connsiteY2" fmla="*/ 115713 h 356644"/>
                <a:gd name="connsiteX3" fmla="*/ 185853 w 309091"/>
                <a:gd name="connsiteY3" fmla="*/ 115713 h 356644"/>
                <a:gd name="connsiteX4" fmla="*/ 110958 w 309091"/>
                <a:gd name="connsiteY4" fmla="*/ 85993 h 356644"/>
                <a:gd name="connsiteX5" fmla="*/ 149000 w 309091"/>
                <a:gd name="connsiteY5" fmla="*/ 85993 h 356644"/>
                <a:gd name="connsiteX6" fmla="*/ 185853 w 309091"/>
                <a:gd name="connsiteY6" fmla="*/ 85993 h 356644"/>
                <a:gd name="connsiteX7" fmla="*/ 245294 w 309091"/>
                <a:gd name="connsiteY7" fmla="*/ 85993 h 356644"/>
                <a:gd name="connsiteX8" fmla="*/ 178720 w 309091"/>
                <a:gd name="connsiteY8" fmla="*/ 207252 h 356644"/>
                <a:gd name="connsiteX9" fmla="*/ 189420 w 309091"/>
                <a:gd name="connsiteY9" fmla="*/ 207252 h 356644"/>
                <a:gd name="connsiteX10" fmla="*/ 187042 w 309091"/>
                <a:gd name="connsiteY10" fmla="*/ 247672 h 356644"/>
                <a:gd name="connsiteX11" fmla="*/ 232217 w 309091"/>
                <a:gd name="connsiteY11" fmla="*/ 202497 h 356644"/>
                <a:gd name="connsiteX12" fmla="*/ 263126 w 309091"/>
                <a:gd name="connsiteY12" fmla="*/ 183476 h 356644"/>
                <a:gd name="connsiteX13" fmla="*/ 286903 w 309091"/>
                <a:gd name="connsiteY13" fmla="*/ 154944 h 356644"/>
                <a:gd name="connsiteX14" fmla="*/ 299979 w 309091"/>
                <a:gd name="connsiteY14" fmla="*/ 109769 h 356644"/>
                <a:gd name="connsiteX15" fmla="*/ 178720 w 309091"/>
                <a:gd name="connsiteY15" fmla="*/ 12286 h 356644"/>
                <a:gd name="connsiteX16" fmla="*/ 57461 w 309091"/>
                <a:gd name="connsiteY16" fmla="*/ 109769 h 356644"/>
                <a:gd name="connsiteX17" fmla="*/ 178720 w 309091"/>
                <a:gd name="connsiteY17" fmla="*/ 207252 h 356644"/>
                <a:gd name="connsiteX18" fmla="*/ 91937 w 309091"/>
                <a:gd name="connsiteY18" fmla="*/ 355854 h 356644"/>
                <a:gd name="connsiteX19" fmla="*/ 128790 w 309091"/>
                <a:gd name="connsiteY19" fmla="*/ 349910 h 356644"/>
                <a:gd name="connsiteX20" fmla="*/ 177532 w 309091"/>
                <a:gd name="connsiteY20" fmla="*/ 349910 h 356644"/>
                <a:gd name="connsiteX21" fmla="*/ 158511 w 309091"/>
                <a:gd name="connsiteY21" fmla="*/ 328511 h 356644"/>
                <a:gd name="connsiteX22" fmla="*/ 169210 w 309091"/>
                <a:gd name="connsiteY22" fmla="*/ 299979 h 356644"/>
                <a:gd name="connsiteX23" fmla="*/ 90748 w 309091"/>
                <a:gd name="connsiteY23" fmla="*/ 244105 h 356644"/>
                <a:gd name="connsiteX24" fmla="*/ 12286 w 309091"/>
                <a:gd name="connsiteY24" fmla="*/ 299979 h 356644"/>
                <a:gd name="connsiteX25" fmla="*/ 91937 w 309091"/>
                <a:gd name="connsiteY25" fmla="*/ 355854 h 3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9091" h="356644">
                  <a:moveTo>
                    <a:pt x="215574" y="115713"/>
                  </a:moveTo>
                  <a:lnTo>
                    <a:pt x="245294" y="115713"/>
                  </a:lnTo>
                  <a:moveTo>
                    <a:pt x="110958" y="115713"/>
                  </a:moveTo>
                  <a:lnTo>
                    <a:pt x="185853" y="115713"/>
                  </a:lnTo>
                  <a:moveTo>
                    <a:pt x="110958" y="85993"/>
                  </a:moveTo>
                  <a:lnTo>
                    <a:pt x="149000" y="85993"/>
                  </a:lnTo>
                  <a:moveTo>
                    <a:pt x="185853" y="85993"/>
                  </a:moveTo>
                  <a:lnTo>
                    <a:pt x="245294" y="85993"/>
                  </a:lnTo>
                  <a:moveTo>
                    <a:pt x="178720" y="207252"/>
                  </a:moveTo>
                  <a:cubicBezTo>
                    <a:pt x="182287" y="207252"/>
                    <a:pt x="189420" y="207252"/>
                    <a:pt x="189420" y="207252"/>
                  </a:cubicBezTo>
                  <a:cubicBezTo>
                    <a:pt x="189420" y="207252"/>
                    <a:pt x="196553" y="226273"/>
                    <a:pt x="187042" y="247672"/>
                  </a:cubicBezTo>
                  <a:cubicBezTo>
                    <a:pt x="209630" y="245294"/>
                    <a:pt x="228651" y="225084"/>
                    <a:pt x="232217" y="202497"/>
                  </a:cubicBezTo>
                  <a:cubicBezTo>
                    <a:pt x="241728" y="198930"/>
                    <a:pt x="260749" y="184664"/>
                    <a:pt x="263126" y="183476"/>
                  </a:cubicBezTo>
                  <a:cubicBezTo>
                    <a:pt x="278581" y="171588"/>
                    <a:pt x="285714" y="156133"/>
                    <a:pt x="286903" y="154944"/>
                  </a:cubicBezTo>
                  <a:cubicBezTo>
                    <a:pt x="295224" y="141867"/>
                    <a:pt x="299979" y="126413"/>
                    <a:pt x="299979" y="109769"/>
                  </a:cubicBezTo>
                  <a:cubicBezTo>
                    <a:pt x="299979" y="55084"/>
                    <a:pt x="246483" y="12286"/>
                    <a:pt x="178720" y="12286"/>
                  </a:cubicBezTo>
                  <a:cubicBezTo>
                    <a:pt x="112147" y="12286"/>
                    <a:pt x="57461" y="56273"/>
                    <a:pt x="57461" y="109769"/>
                  </a:cubicBezTo>
                  <a:cubicBezTo>
                    <a:pt x="57461" y="163266"/>
                    <a:pt x="112147" y="206063"/>
                    <a:pt x="178720" y="207252"/>
                  </a:cubicBezTo>
                  <a:close/>
                  <a:moveTo>
                    <a:pt x="91937" y="355854"/>
                  </a:moveTo>
                  <a:cubicBezTo>
                    <a:pt x="102636" y="355854"/>
                    <a:pt x="119280" y="353476"/>
                    <a:pt x="128790" y="349910"/>
                  </a:cubicBezTo>
                  <a:cubicBezTo>
                    <a:pt x="151378" y="358231"/>
                    <a:pt x="182287" y="353476"/>
                    <a:pt x="177532" y="349910"/>
                  </a:cubicBezTo>
                  <a:cubicBezTo>
                    <a:pt x="166832" y="339210"/>
                    <a:pt x="153755" y="334455"/>
                    <a:pt x="158511" y="328511"/>
                  </a:cubicBezTo>
                  <a:cubicBezTo>
                    <a:pt x="165643" y="320189"/>
                    <a:pt x="169210" y="310679"/>
                    <a:pt x="169210" y="299979"/>
                  </a:cubicBezTo>
                  <a:cubicBezTo>
                    <a:pt x="169210" y="269070"/>
                    <a:pt x="133545" y="244105"/>
                    <a:pt x="90748" y="244105"/>
                  </a:cubicBezTo>
                  <a:cubicBezTo>
                    <a:pt x="47951" y="244105"/>
                    <a:pt x="12286" y="269070"/>
                    <a:pt x="12286" y="299979"/>
                  </a:cubicBezTo>
                  <a:cubicBezTo>
                    <a:pt x="12286" y="330889"/>
                    <a:pt x="47951" y="355854"/>
                    <a:pt x="91937" y="355854"/>
                  </a:cubicBezTo>
                  <a:close/>
                </a:path>
              </a:pathLst>
            </a:custGeom>
            <a:noFill/>
            <a:ln w="12700" cap="rnd">
              <a:solidFill>
                <a:schemeClr val="bg1"/>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3" name="Freihandform: Form 222">
              <a:extLst>
                <a:ext uri="{FF2B5EF4-FFF2-40B4-BE49-F238E27FC236}">
                  <a16:creationId xmlns:a16="http://schemas.microsoft.com/office/drawing/2014/main" id="{473ED7B9-18DF-4CD3-870D-3F3315340407}"/>
                </a:ext>
              </a:extLst>
            </p:cNvPr>
            <p:cNvSpPr/>
            <p:nvPr/>
          </p:nvSpPr>
          <p:spPr>
            <a:xfrm>
              <a:off x="1468424" y="2819360"/>
              <a:ext cx="417355" cy="417355"/>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rgbClr val="122B5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4" name="Freihandform: Form 223">
              <a:extLst>
                <a:ext uri="{FF2B5EF4-FFF2-40B4-BE49-F238E27FC236}">
                  <a16:creationId xmlns:a16="http://schemas.microsoft.com/office/drawing/2014/main" id="{DF54305D-8118-44FD-8C32-C957876C347E}"/>
                </a:ext>
              </a:extLst>
            </p:cNvPr>
            <p:cNvSpPr/>
            <p:nvPr/>
          </p:nvSpPr>
          <p:spPr>
            <a:xfrm>
              <a:off x="1577061" y="2927176"/>
              <a:ext cx="200330" cy="208678"/>
            </a:xfrm>
            <a:custGeom>
              <a:avLst/>
              <a:gdLst>
                <a:gd name="connsiteX0" fmla="*/ 175594 w 228600"/>
                <a:gd name="connsiteY0" fmla="*/ 177484 h 238125"/>
                <a:gd name="connsiteX1" fmla="*/ 227029 w 228600"/>
                <a:gd name="connsiteY1" fmla="*/ 228919 h 238125"/>
                <a:gd name="connsiteX2" fmla="*/ 107014 w 228600"/>
                <a:gd name="connsiteY2" fmla="*/ 9844 h 238125"/>
                <a:gd name="connsiteX3" fmla="*/ 204169 w 228600"/>
                <a:gd name="connsiteY3" fmla="*/ 106999 h 238125"/>
                <a:gd name="connsiteX4" fmla="*/ 107014 w 228600"/>
                <a:gd name="connsiteY4" fmla="*/ 204154 h 238125"/>
                <a:gd name="connsiteX5" fmla="*/ 9859 w 228600"/>
                <a:gd name="connsiteY5" fmla="*/ 106999 h 238125"/>
                <a:gd name="connsiteX6" fmla="*/ 107014 w 228600"/>
                <a:gd name="connsiteY6" fmla="*/ 98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238125">
                  <a:moveTo>
                    <a:pt x="175594" y="177484"/>
                  </a:moveTo>
                  <a:lnTo>
                    <a:pt x="227029" y="228919"/>
                  </a:lnTo>
                  <a:moveTo>
                    <a:pt x="107014" y="9844"/>
                  </a:moveTo>
                  <a:cubicBezTo>
                    <a:pt x="161307" y="9844"/>
                    <a:pt x="204169" y="53659"/>
                    <a:pt x="204169" y="106999"/>
                  </a:cubicBezTo>
                  <a:cubicBezTo>
                    <a:pt x="204169" y="161292"/>
                    <a:pt x="160354" y="204154"/>
                    <a:pt x="107014" y="204154"/>
                  </a:cubicBezTo>
                  <a:cubicBezTo>
                    <a:pt x="52722" y="204154"/>
                    <a:pt x="9859" y="160339"/>
                    <a:pt x="9859" y="106999"/>
                  </a:cubicBezTo>
                  <a:cubicBezTo>
                    <a:pt x="8907" y="53659"/>
                    <a:pt x="52722" y="9844"/>
                    <a:pt x="107014" y="9844"/>
                  </a:cubicBezTo>
                  <a:close/>
                </a:path>
              </a:pathLst>
            </a:custGeom>
            <a:noFill/>
            <a:ln w="12700" cap="rnd">
              <a:solidFill>
                <a:srgbClr val="122B5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6" name="Freihandform: Form 225">
              <a:extLst>
                <a:ext uri="{FF2B5EF4-FFF2-40B4-BE49-F238E27FC236}">
                  <a16:creationId xmlns:a16="http://schemas.microsoft.com/office/drawing/2014/main" id="{6F9F3857-C55C-4505-8722-3B0630A30CBA}"/>
                </a:ext>
              </a:extLst>
            </p:cNvPr>
            <p:cNvSpPr/>
            <p:nvPr/>
          </p:nvSpPr>
          <p:spPr>
            <a:xfrm>
              <a:off x="1829298" y="3569274"/>
              <a:ext cx="425872" cy="425872"/>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rgbClr val="122B5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27" name="Freihandform: Form 226">
              <a:extLst>
                <a:ext uri="{FF2B5EF4-FFF2-40B4-BE49-F238E27FC236}">
                  <a16:creationId xmlns:a16="http://schemas.microsoft.com/office/drawing/2014/main" id="{2E4E2389-AC3E-441B-9493-6A4E9008FF41}"/>
                </a:ext>
              </a:extLst>
            </p:cNvPr>
            <p:cNvSpPr/>
            <p:nvPr/>
          </p:nvSpPr>
          <p:spPr>
            <a:xfrm>
              <a:off x="1956349" y="3653737"/>
              <a:ext cx="170349" cy="247006"/>
            </a:xfrm>
            <a:custGeom>
              <a:avLst/>
              <a:gdLst>
                <a:gd name="connsiteX0" fmla="*/ 46039 w 190500"/>
                <a:gd name="connsiteY0" fmla="*/ 166054 h 276225"/>
                <a:gd name="connsiteX1" fmla="*/ 82234 w 190500"/>
                <a:gd name="connsiteY1" fmla="*/ 202249 h 276225"/>
                <a:gd name="connsiteX2" fmla="*/ 154624 w 190500"/>
                <a:gd name="connsiteY2" fmla="*/ 129859 h 276225"/>
                <a:gd name="connsiteX3" fmla="*/ 46039 w 190500"/>
                <a:gd name="connsiteY3" fmla="*/ 57469 h 276225"/>
                <a:gd name="connsiteX4" fmla="*/ 153672 w 190500"/>
                <a:gd name="connsiteY4" fmla="*/ 57469 h 276225"/>
                <a:gd name="connsiteX5" fmla="*/ 153672 w 190500"/>
                <a:gd name="connsiteY5" fmla="*/ 33657 h 276225"/>
                <a:gd name="connsiteX6" fmla="*/ 117477 w 190500"/>
                <a:gd name="connsiteY6" fmla="*/ 33657 h 276225"/>
                <a:gd name="connsiteX7" fmla="*/ 105094 w 190500"/>
                <a:gd name="connsiteY7" fmla="*/ 9844 h 276225"/>
                <a:gd name="connsiteX8" fmla="*/ 92712 w 190500"/>
                <a:gd name="connsiteY8" fmla="*/ 9844 h 276225"/>
                <a:gd name="connsiteX9" fmla="*/ 80329 w 190500"/>
                <a:gd name="connsiteY9" fmla="*/ 33657 h 276225"/>
                <a:gd name="connsiteX10" fmla="*/ 46039 w 190500"/>
                <a:gd name="connsiteY10" fmla="*/ 33657 h 276225"/>
                <a:gd name="connsiteX11" fmla="*/ 46039 w 190500"/>
                <a:gd name="connsiteY11" fmla="*/ 57469 h 276225"/>
                <a:gd name="connsiteX12" fmla="*/ 46039 w 190500"/>
                <a:gd name="connsiteY12" fmla="*/ 46039 h 276225"/>
                <a:gd name="connsiteX13" fmla="*/ 9844 w 190500"/>
                <a:gd name="connsiteY13" fmla="*/ 46039 h 276225"/>
                <a:gd name="connsiteX14" fmla="*/ 9844 w 190500"/>
                <a:gd name="connsiteY14" fmla="*/ 274639 h 276225"/>
                <a:gd name="connsiteX15" fmla="*/ 189867 w 190500"/>
                <a:gd name="connsiteY15" fmla="*/ 274639 h 276225"/>
                <a:gd name="connsiteX16" fmla="*/ 189867 w 190500"/>
                <a:gd name="connsiteY16" fmla="*/ 46039 h 276225"/>
                <a:gd name="connsiteX17" fmla="*/ 153672 w 190500"/>
                <a:gd name="connsiteY17" fmla="*/ 46039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276225">
                  <a:moveTo>
                    <a:pt x="46039" y="166054"/>
                  </a:moveTo>
                  <a:lnTo>
                    <a:pt x="82234" y="202249"/>
                  </a:lnTo>
                  <a:lnTo>
                    <a:pt x="154624" y="129859"/>
                  </a:lnTo>
                  <a:moveTo>
                    <a:pt x="46039" y="57469"/>
                  </a:moveTo>
                  <a:lnTo>
                    <a:pt x="153672" y="57469"/>
                  </a:lnTo>
                  <a:lnTo>
                    <a:pt x="153672" y="33657"/>
                  </a:lnTo>
                  <a:lnTo>
                    <a:pt x="117477" y="33657"/>
                  </a:lnTo>
                  <a:lnTo>
                    <a:pt x="105094" y="9844"/>
                  </a:lnTo>
                  <a:lnTo>
                    <a:pt x="92712" y="9844"/>
                  </a:lnTo>
                  <a:lnTo>
                    <a:pt x="80329" y="33657"/>
                  </a:lnTo>
                  <a:lnTo>
                    <a:pt x="46039" y="33657"/>
                  </a:lnTo>
                  <a:lnTo>
                    <a:pt x="46039" y="57469"/>
                  </a:lnTo>
                  <a:close/>
                  <a:moveTo>
                    <a:pt x="46039" y="46039"/>
                  </a:moveTo>
                  <a:lnTo>
                    <a:pt x="9844" y="46039"/>
                  </a:lnTo>
                  <a:lnTo>
                    <a:pt x="9844" y="274639"/>
                  </a:lnTo>
                  <a:lnTo>
                    <a:pt x="189867" y="274639"/>
                  </a:lnTo>
                  <a:lnTo>
                    <a:pt x="189867" y="46039"/>
                  </a:lnTo>
                  <a:lnTo>
                    <a:pt x="153672" y="46039"/>
                  </a:lnTo>
                </a:path>
              </a:pathLst>
            </a:custGeom>
            <a:noFill/>
            <a:ln w="12700" cap="rnd">
              <a:solidFill>
                <a:srgbClr val="122B5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67" name="Rechteck 266">
              <a:extLst>
                <a:ext uri="{FF2B5EF4-FFF2-40B4-BE49-F238E27FC236}">
                  <a16:creationId xmlns:a16="http://schemas.microsoft.com/office/drawing/2014/main" id="{2D4AECF1-D2F0-4A34-A917-3BE4241AF306}"/>
                </a:ext>
              </a:extLst>
            </p:cNvPr>
            <p:cNvSpPr/>
            <p:nvPr/>
          </p:nvSpPr>
          <p:spPr>
            <a:xfrm>
              <a:off x="1653018" y="2808405"/>
              <a:ext cx="1723517" cy="430887"/>
            </a:xfrm>
            <a:prstGeom prst="rect">
              <a:avLst/>
            </a:prstGeom>
          </p:spPr>
          <p:txBody>
            <a:bodyPr wrap="square">
              <a:spAutoFit/>
            </a:bodyPr>
            <a:lstStyle/>
            <a:p>
              <a:pPr algn="ctr"/>
              <a:r>
                <a:rPr lang="de-DE" sz="1600" b="1" cap="all" spc="63" dirty="0">
                  <a:solidFill>
                    <a:srgbClr val="003781"/>
                  </a:solidFill>
                </a:rPr>
                <a:t>Sicherungs-</a:t>
              </a:r>
              <a:br>
                <a:rPr lang="de-DE" sz="1600" b="1" cap="all" spc="63" dirty="0">
                  <a:solidFill>
                    <a:srgbClr val="003781"/>
                  </a:solidFill>
                </a:rPr>
              </a:br>
              <a:r>
                <a:rPr lang="de-DE" sz="1600" b="1" cap="all" spc="63" dirty="0">
                  <a:solidFill>
                    <a:srgbClr val="003781"/>
                  </a:solidFill>
                </a:rPr>
                <a:t>vermögen</a:t>
              </a:r>
              <a:endParaRPr lang="en-GB" sz="1600" dirty="0"/>
            </a:p>
          </p:txBody>
        </p:sp>
      </p:grpSp>
      <p:sp>
        <p:nvSpPr>
          <p:cNvPr id="193" name="Oval 41">
            <a:extLst>
              <a:ext uri="{FF2B5EF4-FFF2-40B4-BE49-F238E27FC236}">
                <a16:creationId xmlns:a16="http://schemas.microsoft.com/office/drawing/2014/main" id="{EB11946F-0E75-4C64-804D-46520FC811B6}"/>
              </a:ext>
            </a:extLst>
          </p:cNvPr>
          <p:cNvSpPr/>
          <p:nvPr/>
        </p:nvSpPr>
        <p:spPr>
          <a:xfrm>
            <a:off x="9446496" y="2455875"/>
            <a:ext cx="2163238" cy="2163239"/>
          </a:xfrm>
          <a:prstGeom prst="ellipse">
            <a:avLst/>
          </a:prstGeom>
          <a:noFill/>
          <a:ln w="15875">
            <a:solidFill>
              <a:srgbClr val="13A0D3"/>
            </a:solid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914316"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sp>
        <p:nvSpPr>
          <p:cNvPr id="197" name="TextBox 26">
            <a:extLst>
              <a:ext uri="{FF2B5EF4-FFF2-40B4-BE49-F238E27FC236}">
                <a16:creationId xmlns:a16="http://schemas.microsoft.com/office/drawing/2014/main" id="{40D0611F-06CE-4734-B8D1-F5CB198298F4}"/>
              </a:ext>
            </a:extLst>
          </p:cNvPr>
          <p:cNvSpPr txBox="1"/>
          <p:nvPr/>
        </p:nvSpPr>
        <p:spPr>
          <a:xfrm>
            <a:off x="10982383" y="4652721"/>
            <a:ext cx="883280" cy="266445"/>
          </a:xfrm>
          <a:prstGeom prst="rect">
            <a:avLst/>
          </a:prstGeom>
        </p:spPr>
        <p:txBody>
          <a:bodyPr vert="horz" wrap="none" lIns="40494" tIns="40494" rIns="40494" bIns="40494" rtlCol="0">
            <a:spAutoFit/>
          </a:bodyPr>
          <a:lstStyle/>
          <a:p>
            <a:pPr marL="0" marR="0" lvl="0" indent="0" defTabSz="91431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rPr>
              <a:t>Alternatives</a:t>
            </a:r>
          </a:p>
        </p:txBody>
      </p:sp>
      <p:sp>
        <p:nvSpPr>
          <p:cNvPr id="198" name="TextBox 26">
            <a:extLst>
              <a:ext uri="{FF2B5EF4-FFF2-40B4-BE49-F238E27FC236}">
                <a16:creationId xmlns:a16="http://schemas.microsoft.com/office/drawing/2014/main" id="{834EC56E-E51D-4FFA-BA99-45131FABFBD4}"/>
              </a:ext>
            </a:extLst>
          </p:cNvPr>
          <p:cNvSpPr txBox="1"/>
          <p:nvPr/>
        </p:nvSpPr>
        <p:spPr>
          <a:xfrm>
            <a:off x="9332116" y="4676951"/>
            <a:ext cx="516193" cy="266445"/>
          </a:xfrm>
          <a:prstGeom prst="rect">
            <a:avLst/>
          </a:prstGeom>
        </p:spPr>
        <p:txBody>
          <a:bodyPr vert="horz" wrap="none" lIns="40494" tIns="40494" rIns="40494" bIns="40494" rtlCol="0">
            <a:spAutoFit/>
          </a:bodyPr>
          <a:lstStyle/>
          <a:p>
            <a:pPr marL="0" marR="0" lvl="0" indent="0" defTabSz="91431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rPr>
              <a:t>Bonds</a:t>
            </a:r>
          </a:p>
        </p:txBody>
      </p:sp>
      <p:sp>
        <p:nvSpPr>
          <p:cNvPr id="199" name="TextBox 26">
            <a:extLst>
              <a:ext uri="{FF2B5EF4-FFF2-40B4-BE49-F238E27FC236}">
                <a16:creationId xmlns:a16="http://schemas.microsoft.com/office/drawing/2014/main" id="{644B951D-D6B3-4A45-A142-A3669F5D20D6}"/>
              </a:ext>
            </a:extLst>
          </p:cNvPr>
          <p:cNvSpPr txBox="1"/>
          <p:nvPr/>
        </p:nvSpPr>
        <p:spPr>
          <a:xfrm>
            <a:off x="10320374" y="4961599"/>
            <a:ext cx="508178" cy="266445"/>
          </a:xfrm>
          <a:prstGeom prst="rect">
            <a:avLst/>
          </a:prstGeom>
        </p:spPr>
        <p:txBody>
          <a:bodyPr vert="horz" wrap="none" lIns="40494" tIns="40494" rIns="40494" bIns="40494" rtlCol="0">
            <a:spAutoFit/>
          </a:bodyPr>
          <a:lstStyle/>
          <a:p>
            <a:pPr marL="0" marR="0" lvl="0" indent="0" algn="ctr" defTabSz="91431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a:ln>
                  <a:noFill/>
                </a:ln>
                <a:solidFill>
                  <a:schemeClr val="bg1"/>
                </a:solidFill>
                <a:effectLst/>
                <a:uLnTx/>
                <a:uFillTx/>
              </a:rPr>
              <a:t>Aktien</a:t>
            </a:r>
            <a:endParaRPr kumimoji="0" lang="de-DE" sz="1200" b="0" i="0" u="none" strike="noStrike" kern="0" cap="none" spc="0" normalizeH="0" baseline="0" noProof="0" dirty="0">
              <a:ln>
                <a:noFill/>
              </a:ln>
              <a:solidFill>
                <a:schemeClr val="bg1"/>
              </a:solidFill>
              <a:effectLst/>
              <a:uLnTx/>
              <a:uFillTx/>
            </a:endParaRPr>
          </a:p>
        </p:txBody>
      </p:sp>
      <p:sp>
        <p:nvSpPr>
          <p:cNvPr id="200" name="Freihandform: Form 199">
            <a:extLst>
              <a:ext uri="{FF2B5EF4-FFF2-40B4-BE49-F238E27FC236}">
                <a16:creationId xmlns:a16="http://schemas.microsoft.com/office/drawing/2014/main" id="{C6E552E1-47E4-4FD4-A465-A8812C5BCC7E}"/>
              </a:ext>
            </a:extLst>
          </p:cNvPr>
          <p:cNvSpPr/>
          <p:nvPr/>
        </p:nvSpPr>
        <p:spPr>
          <a:xfrm>
            <a:off x="9269699" y="3986398"/>
            <a:ext cx="681174" cy="681175"/>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chemeClr val="accent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01" name="Freihandform: Form 200">
            <a:extLst>
              <a:ext uri="{FF2B5EF4-FFF2-40B4-BE49-F238E27FC236}">
                <a16:creationId xmlns:a16="http://schemas.microsoft.com/office/drawing/2014/main" id="{9E255619-64B2-44BF-9506-193702B649C6}"/>
              </a:ext>
            </a:extLst>
          </p:cNvPr>
          <p:cNvSpPr/>
          <p:nvPr/>
        </p:nvSpPr>
        <p:spPr>
          <a:xfrm>
            <a:off x="11071507" y="3993437"/>
            <a:ext cx="681174" cy="681175"/>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chemeClr val="accent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02" name="Freihandform: Form 201">
            <a:extLst>
              <a:ext uri="{FF2B5EF4-FFF2-40B4-BE49-F238E27FC236}">
                <a16:creationId xmlns:a16="http://schemas.microsoft.com/office/drawing/2014/main" id="{5F6FC0BC-02C9-4E78-8EF3-DB5A7206C9D0}"/>
              </a:ext>
            </a:extLst>
          </p:cNvPr>
          <p:cNvSpPr/>
          <p:nvPr/>
        </p:nvSpPr>
        <p:spPr>
          <a:xfrm>
            <a:off x="10235934" y="4287200"/>
            <a:ext cx="681174" cy="681175"/>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chemeClr val="accent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nvGrpSpPr>
          <p:cNvPr id="236" name="Grafik 7">
            <a:extLst>
              <a:ext uri="{FF2B5EF4-FFF2-40B4-BE49-F238E27FC236}">
                <a16:creationId xmlns:a16="http://schemas.microsoft.com/office/drawing/2014/main" id="{47B65E3E-64A6-444C-A9C6-1A54F8870F4A}"/>
              </a:ext>
            </a:extLst>
          </p:cNvPr>
          <p:cNvGrpSpPr/>
          <p:nvPr/>
        </p:nvGrpSpPr>
        <p:grpSpPr>
          <a:xfrm>
            <a:off x="10406800" y="4488522"/>
            <a:ext cx="360301" cy="294790"/>
            <a:chOff x="1301762" y="5876671"/>
            <a:chExt cx="209550" cy="171450"/>
          </a:xfrm>
        </p:grpSpPr>
        <p:sp>
          <p:nvSpPr>
            <p:cNvPr id="237" name="Freihandform: Form 236">
              <a:extLst>
                <a:ext uri="{FF2B5EF4-FFF2-40B4-BE49-F238E27FC236}">
                  <a16:creationId xmlns:a16="http://schemas.microsoft.com/office/drawing/2014/main" id="{21226F38-D789-489F-8CD9-4368C7A64338}"/>
                </a:ext>
              </a:extLst>
            </p:cNvPr>
            <p:cNvSpPr/>
            <p:nvPr/>
          </p:nvSpPr>
          <p:spPr>
            <a:xfrm>
              <a:off x="1299381" y="5874290"/>
              <a:ext cx="209550" cy="171450"/>
            </a:xfrm>
            <a:custGeom>
              <a:avLst/>
              <a:gdLst>
                <a:gd name="connsiteX0" fmla="*/ 7144 w 209550"/>
                <a:gd name="connsiteY0" fmla="*/ 7144 h 171450"/>
                <a:gd name="connsiteX1" fmla="*/ 7144 w 209550"/>
                <a:gd name="connsiteY1" fmla="*/ 169069 h 171450"/>
                <a:gd name="connsiteX2" fmla="*/ 207169 w 209550"/>
                <a:gd name="connsiteY2" fmla="*/ 169069 h 171450"/>
              </a:gdLst>
              <a:ahLst/>
              <a:cxnLst>
                <a:cxn ang="0">
                  <a:pos x="connsiteX0" y="connsiteY0"/>
                </a:cxn>
                <a:cxn ang="0">
                  <a:pos x="connsiteX1" y="connsiteY1"/>
                </a:cxn>
                <a:cxn ang="0">
                  <a:pos x="connsiteX2" y="connsiteY2"/>
                </a:cxn>
              </a:cxnLst>
              <a:rect l="l" t="t" r="r" b="b"/>
              <a:pathLst>
                <a:path w="209550" h="171450">
                  <a:moveTo>
                    <a:pt x="7144" y="7144"/>
                  </a:moveTo>
                  <a:lnTo>
                    <a:pt x="7144" y="169069"/>
                  </a:lnTo>
                  <a:lnTo>
                    <a:pt x="207169" y="169069"/>
                  </a:lnTo>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38" name="Freihandform: Form 237">
              <a:extLst>
                <a:ext uri="{FF2B5EF4-FFF2-40B4-BE49-F238E27FC236}">
                  <a16:creationId xmlns:a16="http://schemas.microsoft.com/office/drawing/2014/main" id="{31B7DF3F-E79C-484C-B361-4CEAFE686C9B}"/>
                </a:ext>
              </a:extLst>
            </p:cNvPr>
            <p:cNvSpPr/>
            <p:nvPr/>
          </p:nvSpPr>
          <p:spPr>
            <a:xfrm>
              <a:off x="1327956" y="5912390"/>
              <a:ext cx="161925" cy="95250"/>
            </a:xfrm>
            <a:custGeom>
              <a:avLst/>
              <a:gdLst>
                <a:gd name="connsiteX0" fmla="*/ 7144 w 161925"/>
                <a:gd name="connsiteY0" fmla="*/ 92869 h 95250"/>
                <a:gd name="connsiteX1" fmla="*/ 64294 w 161925"/>
                <a:gd name="connsiteY1" fmla="*/ 45244 h 95250"/>
                <a:gd name="connsiteX2" fmla="*/ 92869 w 161925"/>
                <a:gd name="connsiteY2" fmla="*/ 73819 h 95250"/>
                <a:gd name="connsiteX3" fmla="*/ 159544 w 161925"/>
                <a:gd name="connsiteY3" fmla="*/ 7144 h 95250"/>
              </a:gdLst>
              <a:ahLst/>
              <a:cxnLst>
                <a:cxn ang="0">
                  <a:pos x="connsiteX0" y="connsiteY0"/>
                </a:cxn>
                <a:cxn ang="0">
                  <a:pos x="connsiteX1" y="connsiteY1"/>
                </a:cxn>
                <a:cxn ang="0">
                  <a:pos x="connsiteX2" y="connsiteY2"/>
                </a:cxn>
                <a:cxn ang="0">
                  <a:pos x="connsiteX3" y="connsiteY3"/>
                </a:cxn>
              </a:cxnLst>
              <a:rect l="l" t="t" r="r" b="b"/>
              <a:pathLst>
                <a:path w="161925" h="95250">
                  <a:moveTo>
                    <a:pt x="7144" y="92869"/>
                  </a:moveTo>
                  <a:lnTo>
                    <a:pt x="64294" y="45244"/>
                  </a:lnTo>
                  <a:lnTo>
                    <a:pt x="92869" y="73819"/>
                  </a:lnTo>
                  <a:lnTo>
                    <a:pt x="159544" y="7144"/>
                  </a:lnTo>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39" name="Freihandform: Form 238">
              <a:extLst>
                <a:ext uri="{FF2B5EF4-FFF2-40B4-BE49-F238E27FC236}">
                  <a16:creationId xmlns:a16="http://schemas.microsoft.com/office/drawing/2014/main" id="{78584515-73B2-41F6-BBC4-84A7676293D2}"/>
                </a:ext>
              </a:extLst>
            </p:cNvPr>
            <p:cNvSpPr/>
            <p:nvPr/>
          </p:nvSpPr>
          <p:spPr>
            <a:xfrm>
              <a:off x="1451781" y="5912390"/>
              <a:ext cx="38100" cy="9525"/>
            </a:xfrm>
            <a:custGeom>
              <a:avLst/>
              <a:gdLst>
                <a:gd name="connsiteX0" fmla="*/ 7144 w 38100"/>
                <a:gd name="connsiteY0" fmla="*/ 7144 h 9525"/>
                <a:gd name="connsiteX1" fmla="*/ 35719 w 38100"/>
                <a:gd name="connsiteY1" fmla="*/ 7144 h 9525"/>
              </a:gdLst>
              <a:ahLst/>
              <a:cxnLst>
                <a:cxn ang="0">
                  <a:pos x="connsiteX0" y="connsiteY0"/>
                </a:cxn>
                <a:cxn ang="0">
                  <a:pos x="connsiteX1" y="connsiteY1"/>
                </a:cxn>
              </a:cxnLst>
              <a:rect l="l" t="t" r="r" b="b"/>
              <a:pathLst>
                <a:path w="38100" h="9525">
                  <a:moveTo>
                    <a:pt x="7144" y="7144"/>
                  </a:moveTo>
                  <a:lnTo>
                    <a:pt x="35719" y="7144"/>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0" name="Freihandform: Form 239">
              <a:extLst>
                <a:ext uri="{FF2B5EF4-FFF2-40B4-BE49-F238E27FC236}">
                  <a16:creationId xmlns:a16="http://schemas.microsoft.com/office/drawing/2014/main" id="{2827BAC8-E662-42BD-BAF7-94A2F36130B3}"/>
                </a:ext>
              </a:extLst>
            </p:cNvPr>
            <p:cNvSpPr/>
            <p:nvPr/>
          </p:nvSpPr>
          <p:spPr>
            <a:xfrm>
              <a:off x="1480356" y="5912390"/>
              <a:ext cx="9525" cy="38100"/>
            </a:xfrm>
            <a:custGeom>
              <a:avLst/>
              <a:gdLst>
                <a:gd name="connsiteX0" fmla="*/ 7144 w 9525"/>
                <a:gd name="connsiteY0" fmla="*/ 35719 h 38100"/>
                <a:gd name="connsiteX1" fmla="*/ 7144 w 9525"/>
                <a:gd name="connsiteY1" fmla="*/ 7144 h 38100"/>
              </a:gdLst>
              <a:ahLst/>
              <a:cxnLst>
                <a:cxn ang="0">
                  <a:pos x="connsiteX0" y="connsiteY0"/>
                </a:cxn>
                <a:cxn ang="0">
                  <a:pos x="connsiteX1" y="connsiteY1"/>
                </a:cxn>
              </a:cxnLst>
              <a:rect l="l" t="t" r="r" b="b"/>
              <a:pathLst>
                <a:path w="9525" h="38100">
                  <a:moveTo>
                    <a:pt x="7144" y="35719"/>
                  </a:moveTo>
                  <a:lnTo>
                    <a:pt x="7144" y="7144"/>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nvGrpSpPr>
          <p:cNvPr id="241" name="Grafik 13">
            <a:extLst>
              <a:ext uri="{FF2B5EF4-FFF2-40B4-BE49-F238E27FC236}">
                <a16:creationId xmlns:a16="http://schemas.microsoft.com/office/drawing/2014/main" id="{75DAC0B2-C5B7-4B3F-8CBD-99EACC2A748F}"/>
              </a:ext>
            </a:extLst>
          </p:cNvPr>
          <p:cNvGrpSpPr/>
          <p:nvPr/>
        </p:nvGrpSpPr>
        <p:grpSpPr>
          <a:xfrm>
            <a:off x="9433642" y="4139076"/>
            <a:ext cx="320567" cy="391803"/>
            <a:chOff x="561510" y="5624726"/>
            <a:chExt cx="171450" cy="209550"/>
          </a:xfrm>
        </p:grpSpPr>
        <p:sp>
          <p:nvSpPr>
            <p:cNvPr id="242" name="Freihandform: Form 241">
              <a:extLst>
                <a:ext uri="{FF2B5EF4-FFF2-40B4-BE49-F238E27FC236}">
                  <a16:creationId xmlns:a16="http://schemas.microsoft.com/office/drawing/2014/main" id="{FC10C9F3-E611-4A83-A1DD-808FABFD113F}"/>
                </a:ext>
              </a:extLst>
            </p:cNvPr>
            <p:cNvSpPr/>
            <p:nvPr/>
          </p:nvSpPr>
          <p:spPr>
            <a:xfrm>
              <a:off x="559129" y="5622345"/>
              <a:ext cx="171450" cy="209550"/>
            </a:xfrm>
            <a:custGeom>
              <a:avLst/>
              <a:gdLst>
                <a:gd name="connsiteX0" fmla="*/ 169069 w 171450"/>
                <a:gd name="connsiteY0" fmla="*/ 197644 h 209550"/>
                <a:gd name="connsiteX1" fmla="*/ 159544 w 171450"/>
                <a:gd name="connsiteY1" fmla="*/ 207169 h 209550"/>
                <a:gd name="connsiteX2" fmla="*/ 16669 w 171450"/>
                <a:gd name="connsiteY2" fmla="*/ 207169 h 209550"/>
                <a:gd name="connsiteX3" fmla="*/ 7144 w 171450"/>
                <a:gd name="connsiteY3" fmla="*/ 197644 h 209550"/>
                <a:gd name="connsiteX4" fmla="*/ 7144 w 171450"/>
                <a:gd name="connsiteY4" fmla="*/ 16669 h 209550"/>
                <a:gd name="connsiteX5" fmla="*/ 16669 w 171450"/>
                <a:gd name="connsiteY5" fmla="*/ 7144 h 209550"/>
                <a:gd name="connsiteX6" fmla="*/ 159544 w 171450"/>
                <a:gd name="connsiteY6" fmla="*/ 7144 h 209550"/>
                <a:gd name="connsiteX7" fmla="*/ 169069 w 171450"/>
                <a:gd name="connsiteY7" fmla="*/ 16669 h 209550"/>
                <a:gd name="connsiteX8" fmla="*/ 169069 w 171450"/>
                <a:gd name="connsiteY8" fmla="*/ 19764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209550">
                  <a:moveTo>
                    <a:pt x="169069" y="197644"/>
                  </a:moveTo>
                  <a:cubicBezTo>
                    <a:pt x="169069" y="202406"/>
                    <a:pt x="164306" y="207169"/>
                    <a:pt x="159544" y="207169"/>
                  </a:cubicBezTo>
                  <a:lnTo>
                    <a:pt x="16669" y="207169"/>
                  </a:lnTo>
                  <a:cubicBezTo>
                    <a:pt x="10954" y="207169"/>
                    <a:pt x="7144" y="202406"/>
                    <a:pt x="7144" y="197644"/>
                  </a:cubicBezTo>
                  <a:lnTo>
                    <a:pt x="7144" y="16669"/>
                  </a:lnTo>
                  <a:cubicBezTo>
                    <a:pt x="7144" y="10954"/>
                    <a:pt x="10954" y="7144"/>
                    <a:pt x="16669" y="7144"/>
                  </a:cubicBezTo>
                  <a:lnTo>
                    <a:pt x="159544" y="7144"/>
                  </a:lnTo>
                  <a:cubicBezTo>
                    <a:pt x="164306" y="7144"/>
                    <a:pt x="169069" y="10954"/>
                    <a:pt x="169069" y="16669"/>
                  </a:cubicBezTo>
                  <a:lnTo>
                    <a:pt x="169069" y="197644"/>
                  </a:lnTo>
                  <a:close/>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3" name="Freihandform: Form 242">
              <a:extLst>
                <a:ext uri="{FF2B5EF4-FFF2-40B4-BE49-F238E27FC236}">
                  <a16:creationId xmlns:a16="http://schemas.microsoft.com/office/drawing/2014/main" id="{0457B670-7DE7-4099-94B9-41A562F480E1}"/>
                </a:ext>
              </a:extLst>
            </p:cNvPr>
            <p:cNvSpPr/>
            <p:nvPr/>
          </p:nvSpPr>
          <p:spPr>
            <a:xfrm>
              <a:off x="587704" y="5650920"/>
              <a:ext cx="114300" cy="9525"/>
            </a:xfrm>
            <a:custGeom>
              <a:avLst/>
              <a:gdLst>
                <a:gd name="connsiteX0" fmla="*/ 7144 w 114300"/>
                <a:gd name="connsiteY0" fmla="*/ 7144 h 9525"/>
                <a:gd name="connsiteX1" fmla="*/ 111919 w 114300"/>
                <a:gd name="connsiteY1" fmla="*/ 7144 h 9525"/>
              </a:gdLst>
              <a:ahLst/>
              <a:cxnLst>
                <a:cxn ang="0">
                  <a:pos x="connsiteX0" y="connsiteY0"/>
                </a:cxn>
                <a:cxn ang="0">
                  <a:pos x="connsiteX1" y="connsiteY1"/>
                </a:cxn>
              </a:cxnLst>
              <a:rect l="l" t="t" r="r" b="b"/>
              <a:pathLst>
                <a:path w="114300" h="9525">
                  <a:moveTo>
                    <a:pt x="7144" y="7144"/>
                  </a:moveTo>
                  <a:lnTo>
                    <a:pt x="111919" y="7144"/>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4" name="Freihandform: Form 243">
              <a:extLst>
                <a:ext uri="{FF2B5EF4-FFF2-40B4-BE49-F238E27FC236}">
                  <a16:creationId xmlns:a16="http://schemas.microsoft.com/office/drawing/2014/main" id="{39AA4647-7D47-430A-93FE-9E05D90B8FC7}"/>
                </a:ext>
              </a:extLst>
            </p:cNvPr>
            <p:cNvSpPr/>
            <p:nvPr/>
          </p:nvSpPr>
          <p:spPr>
            <a:xfrm>
              <a:off x="587704" y="5679495"/>
              <a:ext cx="114300" cy="9525"/>
            </a:xfrm>
            <a:custGeom>
              <a:avLst/>
              <a:gdLst>
                <a:gd name="connsiteX0" fmla="*/ 7144 w 114300"/>
                <a:gd name="connsiteY0" fmla="*/ 7144 h 9525"/>
                <a:gd name="connsiteX1" fmla="*/ 111919 w 114300"/>
                <a:gd name="connsiteY1" fmla="*/ 7144 h 9525"/>
              </a:gdLst>
              <a:ahLst/>
              <a:cxnLst>
                <a:cxn ang="0">
                  <a:pos x="connsiteX0" y="connsiteY0"/>
                </a:cxn>
                <a:cxn ang="0">
                  <a:pos x="connsiteX1" y="connsiteY1"/>
                </a:cxn>
              </a:cxnLst>
              <a:rect l="l" t="t" r="r" b="b"/>
              <a:pathLst>
                <a:path w="114300" h="9525">
                  <a:moveTo>
                    <a:pt x="7144" y="7144"/>
                  </a:moveTo>
                  <a:lnTo>
                    <a:pt x="111919" y="7144"/>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5" name="Freihandform: Form 244">
              <a:extLst>
                <a:ext uri="{FF2B5EF4-FFF2-40B4-BE49-F238E27FC236}">
                  <a16:creationId xmlns:a16="http://schemas.microsoft.com/office/drawing/2014/main" id="{1317118D-0D6A-4497-9D09-CEAB2FE0A443}"/>
                </a:ext>
              </a:extLst>
            </p:cNvPr>
            <p:cNvSpPr/>
            <p:nvPr/>
          </p:nvSpPr>
          <p:spPr>
            <a:xfrm>
              <a:off x="618184" y="5759505"/>
              <a:ext cx="28575" cy="9525"/>
            </a:xfrm>
            <a:custGeom>
              <a:avLst/>
              <a:gdLst>
                <a:gd name="connsiteX0" fmla="*/ 7144 w 28575"/>
                <a:gd name="connsiteY0" fmla="*/ 7144 h 9525"/>
                <a:gd name="connsiteX1" fmla="*/ 28099 w 28575"/>
                <a:gd name="connsiteY1" fmla="*/ 7144 h 9525"/>
              </a:gdLst>
              <a:ahLst/>
              <a:cxnLst>
                <a:cxn ang="0">
                  <a:pos x="connsiteX0" y="connsiteY0"/>
                </a:cxn>
                <a:cxn ang="0">
                  <a:pos x="connsiteX1" y="connsiteY1"/>
                </a:cxn>
              </a:cxnLst>
              <a:rect l="l" t="t" r="r" b="b"/>
              <a:pathLst>
                <a:path w="28575" h="9525">
                  <a:moveTo>
                    <a:pt x="7144" y="7144"/>
                  </a:moveTo>
                  <a:lnTo>
                    <a:pt x="28099" y="7144"/>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6" name="Freihandform: Form 245">
              <a:extLst>
                <a:ext uri="{FF2B5EF4-FFF2-40B4-BE49-F238E27FC236}">
                  <a16:creationId xmlns:a16="http://schemas.microsoft.com/office/drawing/2014/main" id="{76C8C1EF-94C1-46B3-8ED9-1D85DF9D25C8}"/>
                </a:ext>
              </a:extLst>
            </p:cNvPr>
            <p:cNvSpPr/>
            <p:nvPr/>
          </p:nvSpPr>
          <p:spPr>
            <a:xfrm>
              <a:off x="618184" y="5772840"/>
              <a:ext cx="28575" cy="9525"/>
            </a:xfrm>
            <a:custGeom>
              <a:avLst/>
              <a:gdLst>
                <a:gd name="connsiteX0" fmla="*/ 7144 w 28575"/>
                <a:gd name="connsiteY0" fmla="*/ 7144 h 9525"/>
                <a:gd name="connsiteX1" fmla="*/ 24289 w 28575"/>
                <a:gd name="connsiteY1" fmla="*/ 7144 h 9525"/>
              </a:gdLst>
              <a:ahLst/>
              <a:cxnLst>
                <a:cxn ang="0">
                  <a:pos x="connsiteX0" y="connsiteY0"/>
                </a:cxn>
                <a:cxn ang="0">
                  <a:pos x="connsiteX1" y="connsiteY1"/>
                </a:cxn>
              </a:cxnLst>
              <a:rect l="l" t="t" r="r" b="b"/>
              <a:pathLst>
                <a:path w="28575" h="9525">
                  <a:moveTo>
                    <a:pt x="7144" y="7144"/>
                  </a:moveTo>
                  <a:lnTo>
                    <a:pt x="24289" y="7144"/>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7" name="Freihandform: Form 246">
              <a:extLst>
                <a:ext uri="{FF2B5EF4-FFF2-40B4-BE49-F238E27FC236}">
                  <a16:creationId xmlns:a16="http://schemas.microsoft.com/office/drawing/2014/main" id="{8926193A-520F-4A37-84ED-847551436BA6}"/>
                </a:ext>
              </a:extLst>
            </p:cNvPr>
            <p:cNvSpPr/>
            <p:nvPr/>
          </p:nvSpPr>
          <p:spPr>
            <a:xfrm>
              <a:off x="621994" y="5747122"/>
              <a:ext cx="38100" cy="47625"/>
            </a:xfrm>
            <a:custGeom>
              <a:avLst/>
              <a:gdLst>
                <a:gd name="connsiteX0" fmla="*/ 30956 w 38100"/>
                <a:gd name="connsiteY0" fmla="*/ 40481 h 47625"/>
                <a:gd name="connsiteX1" fmla="*/ 24289 w 38100"/>
                <a:gd name="connsiteY1" fmla="*/ 41434 h 47625"/>
                <a:gd name="connsiteX2" fmla="*/ 7144 w 38100"/>
                <a:gd name="connsiteY2" fmla="*/ 24289 h 47625"/>
                <a:gd name="connsiteX3" fmla="*/ 24289 w 38100"/>
                <a:gd name="connsiteY3" fmla="*/ 7144 h 47625"/>
                <a:gd name="connsiteX4" fmla="*/ 30956 w 38100"/>
                <a:gd name="connsiteY4" fmla="*/ 80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47625">
                  <a:moveTo>
                    <a:pt x="30956" y="40481"/>
                  </a:moveTo>
                  <a:cubicBezTo>
                    <a:pt x="29051" y="41434"/>
                    <a:pt x="27146" y="41434"/>
                    <a:pt x="24289" y="41434"/>
                  </a:cubicBezTo>
                  <a:cubicBezTo>
                    <a:pt x="14764" y="41434"/>
                    <a:pt x="7144" y="33814"/>
                    <a:pt x="7144" y="24289"/>
                  </a:cubicBezTo>
                  <a:cubicBezTo>
                    <a:pt x="7144" y="14764"/>
                    <a:pt x="14764" y="7144"/>
                    <a:pt x="24289" y="7144"/>
                  </a:cubicBezTo>
                  <a:cubicBezTo>
                    <a:pt x="26194" y="7144"/>
                    <a:pt x="29051" y="8096"/>
                    <a:pt x="30956" y="8096"/>
                  </a:cubicBezTo>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8" name="Freihandform: Form 247">
              <a:extLst>
                <a:ext uri="{FF2B5EF4-FFF2-40B4-BE49-F238E27FC236}">
                  <a16:creationId xmlns:a16="http://schemas.microsoft.com/office/drawing/2014/main" id="{B437B2CD-FAC6-4B71-9D18-FF97346F0463}"/>
                </a:ext>
              </a:extLst>
            </p:cNvPr>
            <p:cNvSpPr/>
            <p:nvPr/>
          </p:nvSpPr>
          <p:spPr>
            <a:xfrm>
              <a:off x="601039" y="5729977"/>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49" name="Freihandform: Form 248">
              <a:extLst>
                <a:ext uri="{FF2B5EF4-FFF2-40B4-BE49-F238E27FC236}">
                  <a16:creationId xmlns:a16="http://schemas.microsoft.com/office/drawing/2014/main" id="{75FAF35D-AC10-4A5D-B27B-63E634F7E314}"/>
                </a:ext>
              </a:extLst>
            </p:cNvPr>
            <p:cNvSpPr/>
            <p:nvPr/>
          </p:nvSpPr>
          <p:spPr>
            <a:xfrm>
              <a:off x="587704" y="5708070"/>
              <a:ext cx="57150" cy="57150"/>
            </a:xfrm>
            <a:custGeom>
              <a:avLst/>
              <a:gdLst>
                <a:gd name="connsiteX0" fmla="*/ 20479 w 57150"/>
                <a:gd name="connsiteY0" fmla="*/ 55721 h 57150"/>
                <a:gd name="connsiteX1" fmla="*/ 7144 w 57150"/>
                <a:gd name="connsiteY1" fmla="*/ 32861 h 57150"/>
                <a:gd name="connsiteX2" fmla="*/ 32861 w 57150"/>
                <a:gd name="connsiteY2" fmla="*/ 7144 h 57150"/>
                <a:gd name="connsiteX3" fmla="*/ 52864 w 57150"/>
                <a:gd name="connsiteY3" fmla="*/ 16669 h 57150"/>
              </a:gdLst>
              <a:ahLst/>
              <a:cxnLst>
                <a:cxn ang="0">
                  <a:pos x="connsiteX0" y="connsiteY0"/>
                </a:cxn>
                <a:cxn ang="0">
                  <a:pos x="connsiteX1" y="connsiteY1"/>
                </a:cxn>
                <a:cxn ang="0">
                  <a:pos x="connsiteX2" y="connsiteY2"/>
                </a:cxn>
                <a:cxn ang="0">
                  <a:pos x="connsiteX3" y="connsiteY3"/>
                </a:cxn>
              </a:cxnLst>
              <a:rect l="l" t="t" r="r" b="b"/>
              <a:pathLst>
                <a:path w="57150" h="57150">
                  <a:moveTo>
                    <a:pt x="20479" y="55721"/>
                  </a:moveTo>
                  <a:cubicBezTo>
                    <a:pt x="11906" y="50959"/>
                    <a:pt x="7144" y="42386"/>
                    <a:pt x="7144" y="32861"/>
                  </a:cubicBezTo>
                  <a:cubicBezTo>
                    <a:pt x="7144" y="18574"/>
                    <a:pt x="18574" y="7144"/>
                    <a:pt x="32861" y="7144"/>
                  </a:cubicBezTo>
                  <a:cubicBezTo>
                    <a:pt x="41434" y="7144"/>
                    <a:pt x="48101" y="10954"/>
                    <a:pt x="52864" y="16669"/>
                  </a:cubicBezTo>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0" name="Freihandform: Form 249">
              <a:extLst>
                <a:ext uri="{FF2B5EF4-FFF2-40B4-BE49-F238E27FC236}">
                  <a16:creationId xmlns:a16="http://schemas.microsoft.com/office/drawing/2014/main" id="{2BD85530-B0C4-4338-9BBF-82687EF46808}"/>
                </a:ext>
              </a:extLst>
            </p:cNvPr>
            <p:cNvSpPr/>
            <p:nvPr/>
          </p:nvSpPr>
          <p:spPr>
            <a:xfrm>
              <a:off x="627709" y="5708070"/>
              <a:ext cx="66675" cy="66675"/>
            </a:xfrm>
            <a:custGeom>
              <a:avLst/>
              <a:gdLst>
                <a:gd name="connsiteX0" fmla="*/ 7144 w 66675"/>
                <a:gd name="connsiteY0" fmla="*/ 30004 h 66675"/>
                <a:gd name="connsiteX1" fmla="*/ 36671 w 66675"/>
                <a:gd name="connsiteY1" fmla="*/ 7144 h 66675"/>
                <a:gd name="connsiteX2" fmla="*/ 67151 w 66675"/>
                <a:gd name="connsiteY2" fmla="*/ 37624 h 66675"/>
                <a:gd name="connsiteX3" fmla="*/ 50006 w 66675"/>
                <a:gd name="connsiteY3" fmla="*/ 65246 h 66675"/>
              </a:gdLst>
              <a:ahLst/>
              <a:cxnLst>
                <a:cxn ang="0">
                  <a:pos x="connsiteX0" y="connsiteY0"/>
                </a:cxn>
                <a:cxn ang="0">
                  <a:pos x="connsiteX1" y="connsiteY1"/>
                </a:cxn>
                <a:cxn ang="0">
                  <a:pos x="connsiteX2" y="connsiteY2"/>
                </a:cxn>
                <a:cxn ang="0">
                  <a:pos x="connsiteX3" y="connsiteY3"/>
                </a:cxn>
              </a:cxnLst>
              <a:rect l="l" t="t" r="r" b="b"/>
              <a:pathLst>
                <a:path w="66675" h="66675">
                  <a:moveTo>
                    <a:pt x="7144" y="30004"/>
                  </a:moveTo>
                  <a:cubicBezTo>
                    <a:pt x="10954" y="16669"/>
                    <a:pt x="22384" y="7144"/>
                    <a:pt x="36671" y="7144"/>
                  </a:cubicBezTo>
                  <a:cubicBezTo>
                    <a:pt x="52864" y="7144"/>
                    <a:pt x="67151" y="20479"/>
                    <a:pt x="67151" y="37624"/>
                  </a:cubicBezTo>
                  <a:cubicBezTo>
                    <a:pt x="67151" y="50006"/>
                    <a:pt x="60484" y="60484"/>
                    <a:pt x="50006" y="65246"/>
                  </a:cubicBezTo>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grpSp>
        <p:nvGrpSpPr>
          <p:cNvPr id="251" name="Grafik 26">
            <a:extLst>
              <a:ext uri="{FF2B5EF4-FFF2-40B4-BE49-F238E27FC236}">
                <a16:creationId xmlns:a16="http://schemas.microsoft.com/office/drawing/2014/main" id="{56F69437-79D8-4FD1-AF90-D245FFC70750}"/>
              </a:ext>
            </a:extLst>
          </p:cNvPr>
          <p:cNvGrpSpPr/>
          <p:nvPr/>
        </p:nvGrpSpPr>
        <p:grpSpPr>
          <a:xfrm>
            <a:off x="11231308" y="4120952"/>
            <a:ext cx="387173" cy="357389"/>
            <a:chOff x="4448969" y="3315494"/>
            <a:chExt cx="247650" cy="228600"/>
          </a:xfrm>
        </p:grpSpPr>
        <p:sp>
          <p:nvSpPr>
            <p:cNvPr id="252" name="Freihandform: Form 251">
              <a:extLst>
                <a:ext uri="{FF2B5EF4-FFF2-40B4-BE49-F238E27FC236}">
                  <a16:creationId xmlns:a16="http://schemas.microsoft.com/office/drawing/2014/main" id="{705E14A0-6967-4B05-A061-0F843529FACF}"/>
                </a:ext>
              </a:extLst>
            </p:cNvPr>
            <p:cNvSpPr/>
            <p:nvPr/>
          </p:nvSpPr>
          <p:spPr>
            <a:xfrm>
              <a:off x="4446588" y="3313113"/>
              <a:ext cx="171450" cy="76200"/>
            </a:xfrm>
            <a:custGeom>
              <a:avLst/>
              <a:gdLst>
                <a:gd name="connsiteX0" fmla="*/ 88106 w 171450"/>
                <a:gd name="connsiteY0" fmla="*/ 7144 h 76200"/>
                <a:gd name="connsiteX1" fmla="*/ 169069 w 171450"/>
                <a:gd name="connsiteY1" fmla="*/ 73819 h 76200"/>
                <a:gd name="connsiteX2" fmla="*/ 88106 w 171450"/>
                <a:gd name="connsiteY2" fmla="*/ 73819 h 76200"/>
                <a:gd name="connsiteX3" fmla="*/ 7144 w 171450"/>
                <a:gd name="connsiteY3" fmla="*/ 73819 h 76200"/>
              </a:gdLst>
              <a:ahLst/>
              <a:cxnLst>
                <a:cxn ang="0">
                  <a:pos x="connsiteX0" y="connsiteY0"/>
                </a:cxn>
                <a:cxn ang="0">
                  <a:pos x="connsiteX1" y="connsiteY1"/>
                </a:cxn>
                <a:cxn ang="0">
                  <a:pos x="connsiteX2" y="connsiteY2"/>
                </a:cxn>
                <a:cxn ang="0">
                  <a:pos x="connsiteX3" y="connsiteY3"/>
                </a:cxn>
              </a:cxnLst>
              <a:rect l="l" t="t" r="r" b="b"/>
              <a:pathLst>
                <a:path w="171450" h="76200">
                  <a:moveTo>
                    <a:pt x="88106" y="7144"/>
                  </a:moveTo>
                  <a:lnTo>
                    <a:pt x="169069" y="73819"/>
                  </a:lnTo>
                  <a:lnTo>
                    <a:pt x="88106" y="73819"/>
                  </a:lnTo>
                  <a:lnTo>
                    <a:pt x="7144" y="73819"/>
                  </a:lnTo>
                  <a:close/>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3" name="Freihandform: Form 252">
              <a:extLst>
                <a:ext uri="{FF2B5EF4-FFF2-40B4-BE49-F238E27FC236}">
                  <a16:creationId xmlns:a16="http://schemas.microsoft.com/office/drawing/2014/main" id="{97F256AB-6BBA-4AE7-B3C3-E27B689A055C}"/>
                </a:ext>
              </a:extLst>
            </p:cNvPr>
            <p:cNvSpPr/>
            <p:nvPr/>
          </p:nvSpPr>
          <p:spPr>
            <a:xfrm>
              <a:off x="4456113" y="3397885"/>
              <a:ext cx="9525" cy="95250"/>
            </a:xfrm>
            <a:custGeom>
              <a:avLst/>
              <a:gdLst>
                <a:gd name="connsiteX0" fmla="*/ 7144 w 9525"/>
                <a:gd name="connsiteY0" fmla="*/ 7144 h 95250"/>
                <a:gd name="connsiteX1" fmla="*/ 7144 w 9525"/>
                <a:gd name="connsiteY1" fmla="*/ 92869 h 95250"/>
              </a:gdLst>
              <a:ahLst/>
              <a:cxnLst>
                <a:cxn ang="0">
                  <a:pos x="connsiteX0" y="connsiteY0"/>
                </a:cxn>
                <a:cxn ang="0">
                  <a:pos x="connsiteX1" y="connsiteY1"/>
                </a:cxn>
              </a:cxnLst>
              <a:rect l="l" t="t" r="r" b="b"/>
              <a:pathLst>
                <a:path w="9525" h="95250">
                  <a:moveTo>
                    <a:pt x="7144" y="7144"/>
                  </a:moveTo>
                  <a:lnTo>
                    <a:pt x="7144" y="92869"/>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4" name="Freihandform: Form 253">
              <a:extLst>
                <a:ext uri="{FF2B5EF4-FFF2-40B4-BE49-F238E27FC236}">
                  <a16:creationId xmlns:a16="http://schemas.microsoft.com/office/drawing/2014/main" id="{C118665E-B4C2-499D-8B8F-4FC578F3DAD1}"/>
                </a:ext>
              </a:extLst>
            </p:cNvPr>
            <p:cNvSpPr/>
            <p:nvPr/>
          </p:nvSpPr>
          <p:spPr>
            <a:xfrm>
              <a:off x="4494213" y="3397885"/>
              <a:ext cx="9525" cy="95250"/>
            </a:xfrm>
            <a:custGeom>
              <a:avLst/>
              <a:gdLst>
                <a:gd name="connsiteX0" fmla="*/ 7144 w 9525"/>
                <a:gd name="connsiteY0" fmla="*/ 7144 h 95250"/>
                <a:gd name="connsiteX1" fmla="*/ 7144 w 9525"/>
                <a:gd name="connsiteY1" fmla="*/ 92869 h 95250"/>
              </a:gdLst>
              <a:ahLst/>
              <a:cxnLst>
                <a:cxn ang="0">
                  <a:pos x="connsiteX0" y="connsiteY0"/>
                </a:cxn>
                <a:cxn ang="0">
                  <a:pos x="connsiteX1" y="connsiteY1"/>
                </a:cxn>
              </a:cxnLst>
              <a:rect l="l" t="t" r="r" b="b"/>
              <a:pathLst>
                <a:path w="9525" h="95250">
                  <a:moveTo>
                    <a:pt x="7144" y="7144"/>
                  </a:moveTo>
                  <a:lnTo>
                    <a:pt x="7144" y="92869"/>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5" name="Freihandform: Form 254">
              <a:extLst>
                <a:ext uri="{FF2B5EF4-FFF2-40B4-BE49-F238E27FC236}">
                  <a16:creationId xmlns:a16="http://schemas.microsoft.com/office/drawing/2014/main" id="{6F66E3A8-6D6C-474C-8A49-A55DC1E20BF7}"/>
                </a:ext>
              </a:extLst>
            </p:cNvPr>
            <p:cNvSpPr/>
            <p:nvPr/>
          </p:nvSpPr>
          <p:spPr>
            <a:xfrm>
              <a:off x="4560888" y="3397885"/>
              <a:ext cx="9525" cy="95250"/>
            </a:xfrm>
            <a:custGeom>
              <a:avLst/>
              <a:gdLst>
                <a:gd name="connsiteX0" fmla="*/ 7144 w 9525"/>
                <a:gd name="connsiteY0" fmla="*/ 7144 h 95250"/>
                <a:gd name="connsiteX1" fmla="*/ 7144 w 9525"/>
                <a:gd name="connsiteY1" fmla="*/ 92869 h 95250"/>
              </a:gdLst>
              <a:ahLst/>
              <a:cxnLst>
                <a:cxn ang="0">
                  <a:pos x="connsiteX0" y="connsiteY0"/>
                </a:cxn>
                <a:cxn ang="0">
                  <a:pos x="connsiteX1" y="connsiteY1"/>
                </a:cxn>
              </a:cxnLst>
              <a:rect l="l" t="t" r="r" b="b"/>
              <a:pathLst>
                <a:path w="9525" h="95250">
                  <a:moveTo>
                    <a:pt x="7144" y="7144"/>
                  </a:moveTo>
                  <a:lnTo>
                    <a:pt x="7144" y="92869"/>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6" name="Freihandform: Form 255">
              <a:extLst>
                <a:ext uri="{FF2B5EF4-FFF2-40B4-BE49-F238E27FC236}">
                  <a16:creationId xmlns:a16="http://schemas.microsoft.com/office/drawing/2014/main" id="{1FB2CF31-0355-4114-9EB8-137D71748A95}"/>
                </a:ext>
              </a:extLst>
            </p:cNvPr>
            <p:cNvSpPr/>
            <p:nvPr/>
          </p:nvSpPr>
          <p:spPr>
            <a:xfrm>
              <a:off x="4598988" y="3397885"/>
              <a:ext cx="9525" cy="95250"/>
            </a:xfrm>
            <a:custGeom>
              <a:avLst/>
              <a:gdLst>
                <a:gd name="connsiteX0" fmla="*/ 7144 w 9525"/>
                <a:gd name="connsiteY0" fmla="*/ 7144 h 95250"/>
                <a:gd name="connsiteX1" fmla="*/ 7144 w 9525"/>
                <a:gd name="connsiteY1" fmla="*/ 92869 h 95250"/>
              </a:gdLst>
              <a:ahLst/>
              <a:cxnLst>
                <a:cxn ang="0">
                  <a:pos x="connsiteX0" y="connsiteY0"/>
                </a:cxn>
                <a:cxn ang="0">
                  <a:pos x="connsiteX1" y="connsiteY1"/>
                </a:cxn>
              </a:cxnLst>
              <a:rect l="l" t="t" r="r" b="b"/>
              <a:pathLst>
                <a:path w="9525" h="95250">
                  <a:moveTo>
                    <a:pt x="7144" y="7144"/>
                  </a:moveTo>
                  <a:lnTo>
                    <a:pt x="7144" y="92869"/>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7" name="Freihandform: Form 256">
              <a:extLst>
                <a:ext uri="{FF2B5EF4-FFF2-40B4-BE49-F238E27FC236}">
                  <a16:creationId xmlns:a16="http://schemas.microsoft.com/office/drawing/2014/main" id="{E06FBAC2-D0B5-47A0-8E45-16CE8585AB00}"/>
                </a:ext>
              </a:extLst>
            </p:cNvPr>
            <p:cNvSpPr/>
            <p:nvPr/>
          </p:nvSpPr>
          <p:spPr>
            <a:xfrm>
              <a:off x="4527550" y="3421698"/>
              <a:ext cx="9525" cy="66675"/>
            </a:xfrm>
            <a:custGeom>
              <a:avLst/>
              <a:gdLst>
                <a:gd name="connsiteX0" fmla="*/ 7144 w 9525"/>
                <a:gd name="connsiteY0" fmla="*/ 7144 h 66675"/>
                <a:gd name="connsiteX1" fmla="*/ 7144 w 9525"/>
                <a:gd name="connsiteY1" fmla="*/ 69056 h 66675"/>
              </a:gdLst>
              <a:ahLst/>
              <a:cxnLst>
                <a:cxn ang="0">
                  <a:pos x="connsiteX0" y="connsiteY0"/>
                </a:cxn>
                <a:cxn ang="0">
                  <a:pos x="connsiteX1" y="connsiteY1"/>
                </a:cxn>
              </a:cxnLst>
              <a:rect l="l" t="t" r="r" b="b"/>
              <a:pathLst>
                <a:path w="9525" h="66675">
                  <a:moveTo>
                    <a:pt x="7144" y="7144"/>
                  </a:moveTo>
                  <a:lnTo>
                    <a:pt x="7144" y="69056"/>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8" name="Freihandform: Form 257">
              <a:extLst>
                <a:ext uri="{FF2B5EF4-FFF2-40B4-BE49-F238E27FC236}">
                  <a16:creationId xmlns:a16="http://schemas.microsoft.com/office/drawing/2014/main" id="{4CDDFF6C-B42F-472D-83BF-33B3B9F32708}"/>
                </a:ext>
              </a:extLst>
            </p:cNvPr>
            <p:cNvSpPr/>
            <p:nvPr/>
          </p:nvSpPr>
          <p:spPr>
            <a:xfrm>
              <a:off x="4527550" y="3397885"/>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path>
              </a:pathLst>
            </a:custGeom>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59" name="Freihandform: Form 258">
              <a:extLst>
                <a:ext uri="{FF2B5EF4-FFF2-40B4-BE49-F238E27FC236}">
                  <a16:creationId xmlns:a16="http://schemas.microsoft.com/office/drawing/2014/main" id="{44FA539F-D376-4C09-BC50-1696EB38758D}"/>
                </a:ext>
              </a:extLst>
            </p:cNvPr>
            <p:cNvSpPr/>
            <p:nvPr/>
          </p:nvSpPr>
          <p:spPr>
            <a:xfrm>
              <a:off x="4446588" y="3502660"/>
              <a:ext cx="171450" cy="28575"/>
            </a:xfrm>
            <a:custGeom>
              <a:avLst/>
              <a:gdLst>
                <a:gd name="connsiteX0" fmla="*/ 7144 w 171450"/>
                <a:gd name="connsiteY0" fmla="*/ 7144 h 28575"/>
                <a:gd name="connsiteX1" fmla="*/ 169069 w 171450"/>
                <a:gd name="connsiteY1" fmla="*/ 7144 h 28575"/>
                <a:gd name="connsiteX2" fmla="*/ 169069 w 171450"/>
                <a:gd name="connsiteY2" fmla="*/ 26194 h 28575"/>
                <a:gd name="connsiteX3" fmla="*/ 7144 w 171450"/>
                <a:gd name="connsiteY3" fmla="*/ 26194 h 28575"/>
              </a:gdLst>
              <a:ahLst/>
              <a:cxnLst>
                <a:cxn ang="0">
                  <a:pos x="connsiteX0" y="connsiteY0"/>
                </a:cxn>
                <a:cxn ang="0">
                  <a:pos x="connsiteX1" y="connsiteY1"/>
                </a:cxn>
                <a:cxn ang="0">
                  <a:pos x="connsiteX2" y="connsiteY2"/>
                </a:cxn>
                <a:cxn ang="0">
                  <a:pos x="connsiteX3" y="connsiteY3"/>
                </a:cxn>
              </a:cxnLst>
              <a:rect l="l" t="t" r="r" b="b"/>
              <a:pathLst>
                <a:path w="171450" h="28575">
                  <a:moveTo>
                    <a:pt x="7144" y="7144"/>
                  </a:moveTo>
                  <a:lnTo>
                    <a:pt x="169069" y="7144"/>
                  </a:lnTo>
                  <a:lnTo>
                    <a:pt x="169069" y="26194"/>
                  </a:lnTo>
                  <a:lnTo>
                    <a:pt x="7144" y="26194"/>
                  </a:lnTo>
                  <a:close/>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60" name="Freihandform: Form 259">
              <a:extLst>
                <a:ext uri="{FF2B5EF4-FFF2-40B4-BE49-F238E27FC236}">
                  <a16:creationId xmlns:a16="http://schemas.microsoft.com/office/drawing/2014/main" id="{827DB95C-D4D5-49FA-B26C-18C13B4755DA}"/>
                </a:ext>
              </a:extLst>
            </p:cNvPr>
            <p:cNvSpPr/>
            <p:nvPr/>
          </p:nvSpPr>
          <p:spPr>
            <a:xfrm>
              <a:off x="4618038" y="3464560"/>
              <a:ext cx="76200" cy="38100"/>
            </a:xfrm>
            <a:custGeom>
              <a:avLst/>
              <a:gdLst>
                <a:gd name="connsiteX0" fmla="*/ 73819 w 76200"/>
                <a:gd name="connsiteY0" fmla="*/ 21431 h 38100"/>
                <a:gd name="connsiteX1" fmla="*/ 40481 w 76200"/>
                <a:gd name="connsiteY1" fmla="*/ 35719 h 38100"/>
                <a:gd name="connsiteX2" fmla="*/ 7144 w 76200"/>
                <a:gd name="connsiteY2" fmla="*/ 21431 h 38100"/>
                <a:gd name="connsiteX3" fmla="*/ 40481 w 76200"/>
                <a:gd name="connsiteY3" fmla="*/ 7144 h 38100"/>
                <a:gd name="connsiteX4" fmla="*/ 73819 w 762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38100">
                  <a:moveTo>
                    <a:pt x="73819" y="21431"/>
                  </a:moveTo>
                  <a:cubicBezTo>
                    <a:pt x="73819" y="29322"/>
                    <a:pt x="58893" y="35719"/>
                    <a:pt x="40481" y="35719"/>
                  </a:cubicBezTo>
                  <a:cubicBezTo>
                    <a:pt x="22069" y="35719"/>
                    <a:pt x="7144" y="29322"/>
                    <a:pt x="7144" y="21431"/>
                  </a:cubicBezTo>
                  <a:cubicBezTo>
                    <a:pt x="7144" y="13540"/>
                    <a:pt x="22069" y="7144"/>
                    <a:pt x="40481" y="7144"/>
                  </a:cubicBezTo>
                  <a:cubicBezTo>
                    <a:pt x="58893" y="7144"/>
                    <a:pt x="73819" y="13540"/>
                    <a:pt x="73819" y="21431"/>
                  </a:cubicBezTo>
                  <a:close/>
                </a:path>
              </a:pathLst>
            </a:custGeom>
            <a:noFill/>
            <a:ln w="12700" cap="flat">
              <a:solidFill>
                <a:schemeClr val="accent4"/>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61" name="Freihandform: Form 260">
              <a:extLst>
                <a:ext uri="{FF2B5EF4-FFF2-40B4-BE49-F238E27FC236}">
                  <a16:creationId xmlns:a16="http://schemas.microsoft.com/office/drawing/2014/main" id="{702C0CF7-7741-4542-A555-08AEECE83FF8}"/>
                </a:ext>
              </a:extLst>
            </p:cNvPr>
            <p:cNvSpPr/>
            <p:nvPr/>
          </p:nvSpPr>
          <p:spPr>
            <a:xfrm>
              <a:off x="4618038" y="3497898"/>
              <a:ext cx="76200" cy="28575"/>
            </a:xfrm>
            <a:custGeom>
              <a:avLst/>
              <a:gdLst>
                <a:gd name="connsiteX0" fmla="*/ 73819 w 76200"/>
                <a:gd name="connsiteY0" fmla="*/ 7144 h 28575"/>
                <a:gd name="connsiteX1" fmla="*/ 40481 w 76200"/>
                <a:gd name="connsiteY1" fmla="*/ 21431 h 28575"/>
                <a:gd name="connsiteX2" fmla="*/ 7144 w 76200"/>
                <a:gd name="connsiteY2" fmla="*/ 7144 h 28575"/>
              </a:gdLst>
              <a:ahLst/>
              <a:cxnLst>
                <a:cxn ang="0">
                  <a:pos x="connsiteX0" y="connsiteY0"/>
                </a:cxn>
                <a:cxn ang="0">
                  <a:pos x="connsiteX1" y="connsiteY1"/>
                </a:cxn>
                <a:cxn ang="0">
                  <a:pos x="connsiteX2" y="connsiteY2"/>
                </a:cxn>
              </a:cxnLst>
              <a:rect l="l" t="t" r="r" b="b"/>
              <a:pathLst>
                <a:path w="76200" h="28575">
                  <a:moveTo>
                    <a:pt x="73819" y="7144"/>
                  </a:moveTo>
                  <a:cubicBezTo>
                    <a:pt x="73819" y="14764"/>
                    <a:pt x="58579" y="21431"/>
                    <a:pt x="40481" y="21431"/>
                  </a:cubicBezTo>
                  <a:cubicBezTo>
                    <a:pt x="22384" y="21431"/>
                    <a:pt x="7144" y="14764"/>
                    <a:pt x="7144" y="7144"/>
                  </a:cubicBezTo>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262" name="Freihandform: Form 261">
              <a:extLst>
                <a:ext uri="{FF2B5EF4-FFF2-40B4-BE49-F238E27FC236}">
                  <a16:creationId xmlns:a16="http://schemas.microsoft.com/office/drawing/2014/main" id="{92A4A2D6-9732-4C0A-8FB0-E06A37E1D984}"/>
                </a:ext>
              </a:extLst>
            </p:cNvPr>
            <p:cNvSpPr/>
            <p:nvPr/>
          </p:nvSpPr>
          <p:spPr>
            <a:xfrm>
              <a:off x="4618038" y="3516948"/>
              <a:ext cx="76200" cy="28575"/>
            </a:xfrm>
            <a:custGeom>
              <a:avLst/>
              <a:gdLst>
                <a:gd name="connsiteX0" fmla="*/ 73819 w 76200"/>
                <a:gd name="connsiteY0" fmla="*/ 7144 h 28575"/>
                <a:gd name="connsiteX1" fmla="*/ 40481 w 76200"/>
                <a:gd name="connsiteY1" fmla="*/ 21431 h 28575"/>
                <a:gd name="connsiteX2" fmla="*/ 7144 w 76200"/>
                <a:gd name="connsiteY2" fmla="*/ 7144 h 28575"/>
              </a:gdLst>
              <a:ahLst/>
              <a:cxnLst>
                <a:cxn ang="0">
                  <a:pos x="connsiteX0" y="connsiteY0"/>
                </a:cxn>
                <a:cxn ang="0">
                  <a:pos x="connsiteX1" y="connsiteY1"/>
                </a:cxn>
                <a:cxn ang="0">
                  <a:pos x="connsiteX2" y="connsiteY2"/>
                </a:cxn>
              </a:cxnLst>
              <a:rect l="l" t="t" r="r" b="b"/>
              <a:pathLst>
                <a:path w="76200" h="28575">
                  <a:moveTo>
                    <a:pt x="73819" y="7144"/>
                  </a:moveTo>
                  <a:cubicBezTo>
                    <a:pt x="73819" y="14764"/>
                    <a:pt x="58579" y="21431"/>
                    <a:pt x="40481" y="21431"/>
                  </a:cubicBezTo>
                  <a:cubicBezTo>
                    <a:pt x="22384" y="21431"/>
                    <a:pt x="7144" y="14764"/>
                    <a:pt x="7144" y="7144"/>
                  </a:cubicBezTo>
                </a:path>
              </a:pathLst>
            </a:custGeom>
            <a:noFill/>
            <a:ln w="12700" cap="rnd">
              <a:solidFill>
                <a:schemeClr val="accent4"/>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sp>
        <p:nvSpPr>
          <p:cNvPr id="268" name="Rechteck 267">
            <a:extLst>
              <a:ext uri="{FF2B5EF4-FFF2-40B4-BE49-F238E27FC236}">
                <a16:creationId xmlns:a16="http://schemas.microsoft.com/office/drawing/2014/main" id="{0F4FDA54-6D1D-4599-911B-EB1A66D8DD03}"/>
              </a:ext>
            </a:extLst>
          </p:cNvPr>
          <p:cNvSpPr/>
          <p:nvPr/>
        </p:nvSpPr>
        <p:spPr>
          <a:xfrm>
            <a:off x="9332116" y="3186833"/>
            <a:ext cx="2360326" cy="584775"/>
          </a:xfrm>
          <a:prstGeom prst="rect">
            <a:avLst/>
          </a:prstGeom>
        </p:spPr>
        <p:txBody>
          <a:bodyPr wrap="square">
            <a:spAutoFit/>
          </a:bodyPr>
          <a:lstStyle/>
          <a:p>
            <a:pPr algn="ctr"/>
            <a:r>
              <a:rPr lang="de-DE" sz="1600" b="1" cap="all" spc="63" dirty="0">
                <a:solidFill>
                  <a:srgbClr val="003781"/>
                </a:solidFill>
              </a:rPr>
              <a:t>Alle </a:t>
            </a:r>
            <a:r>
              <a:rPr lang="de-DE" sz="1600" b="1" cap="all" spc="63" dirty="0" err="1">
                <a:solidFill>
                  <a:srgbClr val="003781"/>
                </a:solidFill>
              </a:rPr>
              <a:t>asset</a:t>
            </a:r>
            <a:r>
              <a:rPr lang="de-DE" sz="1600" b="1" cap="all" spc="63" dirty="0">
                <a:solidFill>
                  <a:srgbClr val="003781"/>
                </a:solidFill>
              </a:rPr>
              <a:t> </a:t>
            </a:r>
            <a:br>
              <a:rPr lang="de-DE" sz="1600" b="1" cap="all" spc="63" dirty="0">
                <a:solidFill>
                  <a:srgbClr val="003781"/>
                </a:solidFill>
              </a:rPr>
            </a:br>
            <a:r>
              <a:rPr lang="de-DE" sz="1600" b="1" cap="all" spc="63" dirty="0" err="1">
                <a:solidFill>
                  <a:srgbClr val="003781"/>
                </a:solidFill>
              </a:rPr>
              <a:t>klassen</a:t>
            </a:r>
            <a:endParaRPr lang="en-GB" sz="1600" dirty="0"/>
          </a:p>
        </p:txBody>
      </p:sp>
      <p:sp>
        <p:nvSpPr>
          <p:cNvPr id="158" name="Oval 41">
            <a:extLst>
              <a:ext uri="{FF2B5EF4-FFF2-40B4-BE49-F238E27FC236}">
                <a16:creationId xmlns:a16="http://schemas.microsoft.com/office/drawing/2014/main" id="{7CF954AA-23BA-4BEC-B4AA-AE35A68876D6}"/>
              </a:ext>
            </a:extLst>
          </p:cNvPr>
          <p:cNvSpPr/>
          <p:nvPr/>
        </p:nvSpPr>
        <p:spPr>
          <a:xfrm>
            <a:off x="6463181" y="2441938"/>
            <a:ext cx="2163237" cy="2163239"/>
          </a:xfrm>
          <a:prstGeom prst="ellipse">
            <a:avLst/>
          </a:prstGeom>
          <a:noFill/>
          <a:ln w="15875">
            <a:solidFill>
              <a:schemeClr val="accent3"/>
            </a:solid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914316"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sp>
        <p:nvSpPr>
          <p:cNvPr id="161" name="TextBox 26">
            <a:extLst>
              <a:ext uri="{FF2B5EF4-FFF2-40B4-BE49-F238E27FC236}">
                <a16:creationId xmlns:a16="http://schemas.microsoft.com/office/drawing/2014/main" id="{B6DF94B2-DD25-46CE-A7C5-21DDB020E033}"/>
              </a:ext>
            </a:extLst>
          </p:cNvPr>
          <p:cNvSpPr txBox="1"/>
          <p:nvPr/>
        </p:nvSpPr>
        <p:spPr>
          <a:xfrm>
            <a:off x="6039744" y="4538891"/>
            <a:ext cx="1061214" cy="266445"/>
          </a:xfrm>
          <a:prstGeom prst="rect">
            <a:avLst/>
          </a:prstGeom>
        </p:spPr>
        <p:txBody>
          <a:bodyPr vert="horz" wrap="none" lIns="40494" tIns="40494" rIns="40494" bIns="40494" rtlCol="0">
            <a:spAutoFit/>
          </a:bodyPr>
          <a:lstStyle/>
          <a:p>
            <a:pPr marL="0" marR="0" lvl="0" indent="0" defTabSz="91431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rPr>
              <a:t>Environmental</a:t>
            </a:r>
          </a:p>
        </p:txBody>
      </p:sp>
      <p:sp>
        <p:nvSpPr>
          <p:cNvPr id="162" name="TextBox 26">
            <a:extLst>
              <a:ext uri="{FF2B5EF4-FFF2-40B4-BE49-F238E27FC236}">
                <a16:creationId xmlns:a16="http://schemas.microsoft.com/office/drawing/2014/main" id="{ECF671C4-936C-4B3C-9776-CC712BA6D1E5}"/>
              </a:ext>
            </a:extLst>
          </p:cNvPr>
          <p:cNvSpPr txBox="1"/>
          <p:nvPr/>
        </p:nvSpPr>
        <p:spPr>
          <a:xfrm>
            <a:off x="7283322" y="4893642"/>
            <a:ext cx="498560" cy="266445"/>
          </a:xfrm>
          <a:prstGeom prst="rect">
            <a:avLst/>
          </a:prstGeom>
        </p:spPr>
        <p:txBody>
          <a:bodyPr vert="horz" wrap="none" lIns="40494" tIns="40494" rIns="40494" bIns="40494" rtlCol="0">
            <a:spAutoFit/>
          </a:bodyPr>
          <a:lstStyle/>
          <a:p>
            <a:pPr marL="0" marR="0" lvl="0" indent="0" algn="ctr" defTabSz="91431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rPr>
              <a:t>Social</a:t>
            </a:r>
            <a:endParaRPr kumimoji="0" lang="de-DE" sz="1200" b="0" i="0" u="none" strike="noStrike" kern="0" cap="none" spc="0" normalizeH="0" baseline="0" noProof="0" dirty="0">
              <a:ln>
                <a:noFill/>
              </a:ln>
              <a:solidFill>
                <a:schemeClr val="bg1"/>
              </a:solidFill>
              <a:effectLst/>
              <a:uLnTx/>
              <a:uFillTx/>
            </a:endParaRPr>
          </a:p>
        </p:txBody>
      </p:sp>
      <p:sp>
        <p:nvSpPr>
          <p:cNvPr id="164" name="Freihandform: Form 163">
            <a:extLst>
              <a:ext uri="{FF2B5EF4-FFF2-40B4-BE49-F238E27FC236}">
                <a16:creationId xmlns:a16="http://schemas.microsoft.com/office/drawing/2014/main" id="{89EBA230-F4B8-4255-A20B-243FE0459141}"/>
              </a:ext>
            </a:extLst>
          </p:cNvPr>
          <p:cNvSpPr/>
          <p:nvPr/>
        </p:nvSpPr>
        <p:spPr>
          <a:xfrm>
            <a:off x="6209105" y="3880825"/>
            <a:ext cx="681173" cy="681175"/>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nvGrpSpPr>
          <p:cNvPr id="165" name="Grafik 955">
            <a:extLst>
              <a:ext uri="{FF2B5EF4-FFF2-40B4-BE49-F238E27FC236}">
                <a16:creationId xmlns:a16="http://schemas.microsoft.com/office/drawing/2014/main" id="{8B763FF7-7B52-47BE-A231-8E8724A71725}"/>
              </a:ext>
            </a:extLst>
          </p:cNvPr>
          <p:cNvGrpSpPr/>
          <p:nvPr/>
        </p:nvGrpSpPr>
        <p:grpSpPr>
          <a:xfrm>
            <a:off x="6377358" y="4063630"/>
            <a:ext cx="341082" cy="310075"/>
            <a:chOff x="1931370" y="4842268"/>
            <a:chExt cx="209550" cy="190500"/>
          </a:xfrm>
        </p:grpSpPr>
        <p:sp>
          <p:nvSpPr>
            <p:cNvPr id="166" name="Freihandform: Form 165">
              <a:extLst>
                <a:ext uri="{FF2B5EF4-FFF2-40B4-BE49-F238E27FC236}">
                  <a16:creationId xmlns:a16="http://schemas.microsoft.com/office/drawing/2014/main" id="{0F8BFB71-CE3A-4E07-91BB-EDEEEECC762D}"/>
                </a:ext>
              </a:extLst>
            </p:cNvPr>
            <p:cNvSpPr/>
            <p:nvPr/>
          </p:nvSpPr>
          <p:spPr>
            <a:xfrm>
              <a:off x="1928989" y="4839887"/>
              <a:ext cx="85725" cy="85725"/>
            </a:xfrm>
            <a:custGeom>
              <a:avLst/>
              <a:gdLst>
                <a:gd name="connsiteX0" fmla="*/ 83344 w 85725"/>
                <a:gd name="connsiteY0" fmla="*/ 83344 h 85725"/>
                <a:gd name="connsiteX1" fmla="*/ 45244 w 85725"/>
                <a:gd name="connsiteY1" fmla="*/ 83344 h 85725"/>
                <a:gd name="connsiteX2" fmla="*/ 7144 w 85725"/>
                <a:gd name="connsiteY2" fmla="*/ 45244 h 85725"/>
                <a:gd name="connsiteX3" fmla="*/ 7144 w 85725"/>
                <a:gd name="connsiteY3" fmla="*/ 26194 h 85725"/>
                <a:gd name="connsiteX4" fmla="*/ 7144 w 85725"/>
                <a:gd name="connsiteY4" fmla="*/ 7144 h 85725"/>
                <a:gd name="connsiteX5" fmla="*/ 35719 w 85725"/>
                <a:gd name="connsiteY5" fmla="*/ 7144 h 85725"/>
                <a:gd name="connsiteX6" fmla="*/ 45244 w 85725"/>
                <a:gd name="connsiteY6" fmla="*/ 7144 h 85725"/>
                <a:gd name="connsiteX7" fmla="*/ 83344 w 85725"/>
                <a:gd name="connsiteY7" fmla="*/ 45244 h 85725"/>
                <a:gd name="connsiteX8" fmla="*/ 83344 w 85725"/>
                <a:gd name="connsiteY8"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85725">
                  <a:moveTo>
                    <a:pt x="83344" y="83344"/>
                  </a:moveTo>
                  <a:lnTo>
                    <a:pt x="45244" y="83344"/>
                  </a:lnTo>
                  <a:cubicBezTo>
                    <a:pt x="24289" y="83344"/>
                    <a:pt x="7144" y="66199"/>
                    <a:pt x="7144" y="45244"/>
                  </a:cubicBezTo>
                  <a:lnTo>
                    <a:pt x="7144" y="26194"/>
                  </a:lnTo>
                  <a:lnTo>
                    <a:pt x="7144" y="7144"/>
                  </a:lnTo>
                  <a:lnTo>
                    <a:pt x="35719" y="7144"/>
                  </a:lnTo>
                  <a:lnTo>
                    <a:pt x="45244" y="7144"/>
                  </a:lnTo>
                  <a:cubicBezTo>
                    <a:pt x="66199" y="7144"/>
                    <a:pt x="83344" y="24289"/>
                    <a:pt x="83344" y="45244"/>
                  </a:cubicBezTo>
                  <a:lnTo>
                    <a:pt x="83344" y="83344"/>
                  </a:lnTo>
                  <a:close/>
                </a:path>
              </a:pathLst>
            </a:custGeom>
            <a:noFill/>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67" name="Freihandform: Form 166">
              <a:extLst>
                <a:ext uri="{FF2B5EF4-FFF2-40B4-BE49-F238E27FC236}">
                  <a16:creationId xmlns:a16="http://schemas.microsoft.com/office/drawing/2014/main" id="{88F754A3-A5D8-44E6-A102-B8CF83496838}"/>
                </a:ext>
              </a:extLst>
            </p:cNvPr>
            <p:cNvSpPr/>
            <p:nvPr/>
          </p:nvSpPr>
          <p:spPr>
            <a:xfrm>
              <a:off x="2052814" y="4839887"/>
              <a:ext cx="85725" cy="85725"/>
            </a:xfrm>
            <a:custGeom>
              <a:avLst/>
              <a:gdLst>
                <a:gd name="connsiteX0" fmla="*/ 7144 w 85725"/>
                <a:gd name="connsiteY0" fmla="*/ 83344 h 85725"/>
                <a:gd name="connsiteX1" fmla="*/ 45244 w 85725"/>
                <a:gd name="connsiteY1" fmla="*/ 83344 h 85725"/>
                <a:gd name="connsiteX2" fmla="*/ 83344 w 85725"/>
                <a:gd name="connsiteY2" fmla="*/ 45244 h 85725"/>
                <a:gd name="connsiteX3" fmla="*/ 83344 w 85725"/>
                <a:gd name="connsiteY3" fmla="*/ 26194 h 85725"/>
                <a:gd name="connsiteX4" fmla="*/ 83344 w 85725"/>
                <a:gd name="connsiteY4" fmla="*/ 7144 h 85725"/>
                <a:gd name="connsiteX5" fmla="*/ 54769 w 85725"/>
                <a:gd name="connsiteY5" fmla="*/ 7144 h 85725"/>
                <a:gd name="connsiteX6" fmla="*/ 45244 w 85725"/>
                <a:gd name="connsiteY6" fmla="*/ 7144 h 85725"/>
                <a:gd name="connsiteX7" fmla="*/ 7144 w 85725"/>
                <a:gd name="connsiteY7" fmla="*/ 45244 h 85725"/>
                <a:gd name="connsiteX8" fmla="*/ 7144 w 85725"/>
                <a:gd name="connsiteY8"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85725">
                  <a:moveTo>
                    <a:pt x="7144" y="83344"/>
                  </a:moveTo>
                  <a:lnTo>
                    <a:pt x="45244" y="83344"/>
                  </a:lnTo>
                  <a:cubicBezTo>
                    <a:pt x="66199" y="83344"/>
                    <a:pt x="83344" y="66199"/>
                    <a:pt x="83344" y="45244"/>
                  </a:cubicBezTo>
                  <a:lnTo>
                    <a:pt x="83344" y="26194"/>
                  </a:lnTo>
                  <a:lnTo>
                    <a:pt x="83344" y="7144"/>
                  </a:lnTo>
                  <a:lnTo>
                    <a:pt x="54769" y="7144"/>
                  </a:lnTo>
                  <a:lnTo>
                    <a:pt x="45244" y="7144"/>
                  </a:lnTo>
                  <a:cubicBezTo>
                    <a:pt x="24289" y="7144"/>
                    <a:pt x="7144" y="24289"/>
                    <a:pt x="7144" y="45244"/>
                  </a:cubicBezTo>
                  <a:lnTo>
                    <a:pt x="7144" y="83344"/>
                  </a:lnTo>
                  <a:close/>
                </a:path>
              </a:pathLst>
            </a:custGeom>
            <a:noFill/>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68" name="Freihandform: Form 167">
              <a:extLst>
                <a:ext uri="{FF2B5EF4-FFF2-40B4-BE49-F238E27FC236}">
                  <a16:creationId xmlns:a16="http://schemas.microsoft.com/office/drawing/2014/main" id="{33045114-A696-4EA3-9E1D-6AD6D6859A1C}"/>
                </a:ext>
              </a:extLst>
            </p:cNvPr>
            <p:cNvSpPr/>
            <p:nvPr/>
          </p:nvSpPr>
          <p:spPr>
            <a:xfrm>
              <a:off x="2029001" y="4877987"/>
              <a:ext cx="76200" cy="66675"/>
            </a:xfrm>
            <a:custGeom>
              <a:avLst/>
              <a:gdLst>
                <a:gd name="connsiteX0" fmla="*/ 7144 w 76200"/>
                <a:gd name="connsiteY0" fmla="*/ 64294 h 66675"/>
                <a:gd name="connsiteX1" fmla="*/ 69056 w 76200"/>
                <a:gd name="connsiteY1" fmla="*/ 7144 h 66675"/>
              </a:gdLst>
              <a:ahLst/>
              <a:cxnLst>
                <a:cxn ang="0">
                  <a:pos x="connsiteX0" y="connsiteY0"/>
                </a:cxn>
                <a:cxn ang="0">
                  <a:pos x="connsiteX1" y="connsiteY1"/>
                </a:cxn>
              </a:cxnLst>
              <a:rect l="l" t="t" r="r" b="b"/>
              <a:pathLst>
                <a:path w="76200" h="66675">
                  <a:moveTo>
                    <a:pt x="7144" y="64294"/>
                  </a:moveTo>
                  <a:lnTo>
                    <a:pt x="69056" y="7144"/>
                  </a:lnTo>
                </a:path>
              </a:pathLst>
            </a:custGeom>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69" name="Freihandform: Form 168">
              <a:extLst>
                <a:ext uri="{FF2B5EF4-FFF2-40B4-BE49-F238E27FC236}">
                  <a16:creationId xmlns:a16="http://schemas.microsoft.com/office/drawing/2014/main" id="{E71D9442-D6FD-473F-A798-D5E8BB50A09C}"/>
                </a:ext>
              </a:extLst>
            </p:cNvPr>
            <p:cNvSpPr/>
            <p:nvPr/>
          </p:nvSpPr>
          <p:spPr>
            <a:xfrm>
              <a:off x="1967089" y="4877987"/>
              <a:ext cx="76200" cy="95250"/>
            </a:xfrm>
            <a:custGeom>
              <a:avLst/>
              <a:gdLst>
                <a:gd name="connsiteX0" fmla="*/ 7144 w 76200"/>
                <a:gd name="connsiteY0" fmla="*/ 7144 h 95250"/>
                <a:gd name="connsiteX1" fmla="*/ 69056 w 76200"/>
                <a:gd name="connsiteY1" fmla="*/ 64294 h 95250"/>
                <a:gd name="connsiteX2" fmla="*/ 69056 w 76200"/>
                <a:gd name="connsiteY2" fmla="*/ 71914 h 95250"/>
                <a:gd name="connsiteX3" fmla="*/ 69056 w 76200"/>
                <a:gd name="connsiteY3" fmla="*/ 92869 h 95250"/>
              </a:gdLst>
              <a:ahLst/>
              <a:cxnLst>
                <a:cxn ang="0">
                  <a:pos x="connsiteX0" y="connsiteY0"/>
                </a:cxn>
                <a:cxn ang="0">
                  <a:pos x="connsiteX1" y="connsiteY1"/>
                </a:cxn>
                <a:cxn ang="0">
                  <a:pos x="connsiteX2" y="connsiteY2"/>
                </a:cxn>
                <a:cxn ang="0">
                  <a:pos x="connsiteX3" y="connsiteY3"/>
                </a:cxn>
              </a:cxnLst>
              <a:rect l="l" t="t" r="r" b="b"/>
              <a:pathLst>
                <a:path w="76200" h="95250">
                  <a:moveTo>
                    <a:pt x="7144" y="7144"/>
                  </a:moveTo>
                  <a:lnTo>
                    <a:pt x="69056" y="64294"/>
                  </a:lnTo>
                  <a:lnTo>
                    <a:pt x="69056" y="71914"/>
                  </a:lnTo>
                  <a:lnTo>
                    <a:pt x="69056" y="92869"/>
                  </a:lnTo>
                </a:path>
              </a:pathLst>
            </a:custGeom>
            <a:noFill/>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70" name="Freihandform: Form 169">
              <a:extLst>
                <a:ext uri="{FF2B5EF4-FFF2-40B4-BE49-F238E27FC236}">
                  <a16:creationId xmlns:a16="http://schemas.microsoft.com/office/drawing/2014/main" id="{CAE46F29-0162-41F2-9DC0-484786752254}"/>
                </a:ext>
              </a:extLst>
            </p:cNvPr>
            <p:cNvSpPr/>
            <p:nvPr/>
          </p:nvSpPr>
          <p:spPr>
            <a:xfrm>
              <a:off x="1947991" y="4963712"/>
              <a:ext cx="171450" cy="66675"/>
            </a:xfrm>
            <a:custGeom>
              <a:avLst/>
              <a:gdLst>
                <a:gd name="connsiteX0" fmla="*/ 88154 w 171450"/>
                <a:gd name="connsiteY0" fmla="*/ 7144 h 66675"/>
                <a:gd name="connsiteX1" fmla="*/ 7191 w 171450"/>
                <a:gd name="connsiteY1" fmla="*/ 64294 h 66675"/>
                <a:gd name="connsiteX2" fmla="*/ 169116 w 171450"/>
                <a:gd name="connsiteY2" fmla="*/ 64294 h 66675"/>
                <a:gd name="connsiteX3" fmla="*/ 88154 w 171450"/>
                <a:gd name="connsiteY3" fmla="*/ 7144 h 66675"/>
              </a:gdLst>
              <a:ahLst/>
              <a:cxnLst>
                <a:cxn ang="0">
                  <a:pos x="connsiteX0" y="connsiteY0"/>
                </a:cxn>
                <a:cxn ang="0">
                  <a:pos x="connsiteX1" y="connsiteY1"/>
                </a:cxn>
                <a:cxn ang="0">
                  <a:pos x="connsiteX2" y="connsiteY2"/>
                </a:cxn>
                <a:cxn ang="0">
                  <a:pos x="connsiteX3" y="connsiteY3"/>
                </a:cxn>
              </a:cxnLst>
              <a:rect l="l" t="t" r="r" b="b"/>
              <a:pathLst>
                <a:path w="171450" h="66675">
                  <a:moveTo>
                    <a:pt x="88154" y="7144"/>
                  </a:moveTo>
                  <a:cubicBezTo>
                    <a:pt x="2429" y="16669"/>
                    <a:pt x="7191" y="64294"/>
                    <a:pt x="7191" y="64294"/>
                  </a:cubicBezTo>
                  <a:lnTo>
                    <a:pt x="169116" y="64294"/>
                  </a:lnTo>
                  <a:cubicBezTo>
                    <a:pt x="169116" y="64294"/>
                    <a:pt x="173879" y="16669"/>
                    <a:pt x="88154" y="7144"/>
                  </a:cubicBezTo>
                </a:path>
              </a:pathLst>
            </a:custGeom>
            <a:noFill/>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sp>
        <p:nvSpPr>
          <p:cNvPr id="171" name="Freihandform: Form 170">
            <a:extLst>
              <a:ext uri="{FF2B5EF4-FFF2-40B4-BE49-F238E27FC236}">
                <a16:creationId xmlns:a16="http://schemas.microsoft.com/office/drawing/2014/main" id="{CA54E304-B3FF-48A0-9A54-30D8EB49E78A}"/>
              </a:ext>
            </a:extLst>
          </p:cNvPr>
          <p:cNvSpPr/>
          <p:nvPr/>
        </p:nvSpPr>
        <p:spPr>
          <a:xfrm>
            <a:off x="7194072" y="4219243"/>
            <a:ext cx="681173" cy="681175"/>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73" name="TextBox 26">
            <a:extLst>
              <a:ext uri="{FF2B5EF4-FFF2-40B4-BE49-F238E27FC236}">
                <a16:creationId xmlns:a16="http://schemas.microsoft.com/office/drawing/2014/main" id="{F7A81E11-EF54-4D2B-BE48-AB87D0920D24}"/>
              </a:ext>
            </a:extLst>
          </p:cNvPr>
          <p:cNvSpPr txBox="1"/>
          <p:nvPr/>
        </p:nvSpPr>
        <p:spPr>
          <a:xfrm>
            <a:off x="7997517" y="4559679"/>
            <a:ext cx="916944" cy="266445"/>
          </a:xfrm>
          <a:prstGeom prst="rect">
            <a:avLst/>
          </a:prstGeom>
        </p:spPr>
        <p:txBody>
          <a:bodyPr vert="horz" wrap="none" lIns="40494" tIns="40494" rIns="40494" bIns="40494" rtlCol="0">
            <a:spAutoFit/>
          </a:bodyPr>
          <a:lstStyle/>
          <a:p>
            <a:pPr marL="0" marR="0" lvl="0" indent="0" defTabSz="91431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rPr>
              <a:t>Governance</a:t>
            </a:r>
          </a:p>
        </p:txBody>
      </p:sp>
      <p:sp>
        <p:nvSpPr>
          <p:cNvPr id="174" name="Freihandform: Form 173">
            <a:extLst>
              <a:ext uri="{FF2B5EF4-FFF2-40B4-BE49-F238E27FC236}">
                <a16:creationId xmlns:a16="http://schemas.microsoft.com/office/drawing/2014/main" id="{557CB597-CCD9-4245-9BC5-AABAF0348D89}"/>
              </a:ext>
            </a:extLst>
          </p:cNvPr>
          <p:cNvSpPr/>
          <p:nvPr/>
        </p:nvSpPr>
        <p:spPr>
          <a:xfrm>
            <a:off x="8104792" y="3885961"/>
            <a:ext cx="681175" cy="681175"/>
          </a:xfrm>
          <a:custGeom>
            <a:avLst/>
            <a:gdLst>
              <a:gd name="connsiteX0" fmla="*/ 477679 w 476250"/>
              <a:gd name="connsiteY0" fmla="*/ 242411 h 476250"/>
              <a:gd name="connsiteX1" fmla="*/ 242411 w 476250"/>
              <a:gd name="connsiteY1" fmla="*/ 477679 h 476250"/>
              <a:gd name="connsiteX2" fmla="*/ 7144 w 476250"/>
              <a:gd name="connsiteY2" fmla="*/ 242411 h 476250"/>
              <a:gd name="connsiteX3" fmla="*/ 242411 w 476250"/>
              <a:gd name="connsiteY3" fmla="*/ 7144 h 476250"/>
              <a:gd name="connsiteX4" fmla="*/ 477679 w 476250"/>
              <a:gd name="connsiteY4" fmla="*/ 242411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476250">
                <a:moveTo>
                  <a:pt x="477679" y="242411"/>
                </a:moveTo>
                <a:cubicBezTo>
                  <a:pt x="477679" y="371951"/>
                  <a:pt x="371951" y="477679"/>
                  <a:pt x="242411" y="477679"/>
                </a:cubicBezTo>
                <a:cubicBezTo>
                  <a:pt x="112871" y="477679"/>
                  <a:pt x="7144" y="372904"/>
                  <a:pt x="7144" y="242411"/>
                </a:cubicBezTo>
                <a:cubicBezTo>
                  <a:pt x="7144" y="111919"/>
                  <a:pt x="112871" y="7144"/>
                  <a:pt x="242411" y="7144"/>
                </a:cubicBezTo>
                <a:cubicBezTo>
                  <a:pt x="372904" y="7144"/>
                  <a:pt x="477679" y="112871"/>
                  <a:pt x="477679" y="242411"/>
                </a:cubicBezTo>
              </a:path>
            </a:pathLst>
          </a:custGeom>
          <a:solidFill>
            <a:schemeClr val="tx1"/>
          </a:solidFill>
          <a:ln w="12700" cap="flat">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grpSp>
        <p:nvGrpSpPr>
          <p:cNvPr id="175" name="Grafik 34">
            <a:extLst>
              <a:ext uri="{FF2B5EF4-FFF2-40B4-BE49-F238E27FC236}">
                <a16:creationId xmlns:a16="http://schemas.microsoft.com/office/drawing/2014/main" id="{48A1476B-7C9B-4789-A036-726296CB5469}"/>
              </a:ext>
            </a:extLst>
          </p:cNvPr>
          <p:cNvGrpSpPr/>
          <p:nvPr/>
        </p:nvGrpSpPr>
        <p:grpSpPr>
          <a:xfrm>
            <a:off x="8316795" y="4029769"/>
            <a:ext cx="283883" cy="362739"/>
            <a:chOff x="3702081" y="4694209"/>
            <a:chExt cx="171450" cy="219075"/>
          </a:xfrm>
        </p:grpSpPr>
        <p:sp>
          <p:nvSpPr>
            <p:cNvPr id="176" name="Freihandform: Form 175">
              <a:extLst>
                <a:ext uri="{FF2B5EF4-FFF2-40B4-BE49-F238E27FC236}">
                  <a16:creationId xmlns:a16="http://schemas.microsoft.com/office/drawing/2014/main" id="{99640CC3-C22E-4E76-A08C-DEBC50F58DAB}"/>
                </a:ext>
              </a:extLst>
            </p:cNvPr>
            <p:cNvSpPr/>
            <p:nvPr/>
          </p:nvSpPr>
          <p:spPr>
            <a:xfrm>
              <a:off x="3699700" y="4691828"/>
              <a:ext cx="171450" cy="76200"/>
            </a:xfrm>
            <a:custGeom>
              <a:avLst/>
              <a:gdLst>
                <a:gd name="connsiteX0" fmla="*/ 88106 w 171450"/>
                <a:gd name="connsiteY0" fmla="*/ 7144 h 76200"/>
                <a:gd name="connsiteX1" fmla="*/ 169069 w 171450"/>
                <a:gd name="connsiteY1" fmla="*/ 73819 h 76200"/>
                <a:gd name="connsiteX2" fmla="*/ 88106 w 171450"/>
                <a:gd name="connsiteY2" fmla="*/ 73819 h 76200"/>
                <a:gd name="connsiteX3" fmla="*/ 7144 w 171450"/>
                <a:gd name="connsiteY3" fmla="*/ 73819 h 76200"/>
              </a:gdLst>
              <a:ahLst/>
              <a:cxnLst>
                <a:cxn ang="0">
                  <a:pos x="connsiteX0" y="connsiteY0"/>
                </a:cxn>
                <a:cxn ang="0">
                  <a:pos x="connsiteX1" y="connsiteY1"/>
                </a:cxn>
                <a:cxn ang="0">
                  <a:pos x="connsiteX2" y="connsiteY2"/>
                </a:cxn>
                <a:cxn ang="0">
                  <a:pos x="connsiteX3" y="connsiteY3"/>
                </a:cxn>
              </a:cxnLst>
              <a:rect l="l" t="t" r="r" b="b"/>
              <a:pathLst>
                <a:path w="171450" h="76200">
                  <a:moveTo>
                    <a:pt x="88106" y="7144"/>
                  </a:moveTo>
                  <a:lnTo>
                    <a:pt x="169069" y="73819"/>
                  </a:lnTo>
                  <a:lnTo>
                    <a:pt x="88106" y="73819"/>
                  </a:lnTo>
                  <a:lnTo>
                    <a:pt x="7144" y="73819"/>
                  </a:lnTo>
                  <a:close/>
                </a:path>
              </a:pathLst>
            </a:custGeom>
            <a:noFill/>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sp>
          <p:nvSpPr>
            <p:cNvPr id="177" name="Freihandform: Form 176">
              <a:extLst>
                <a:ext uri="{FF2B5EF4-FFF2-40B4-BE49-F238E27FC236}">
                  <a16:creationId xmlns:a16="http://schemas.microsoft.com/office/drawing/2014/main" id="{6C923C19-6EFE-4B98-87CD-4E7303350D25}"/>
                </a:ext>
              </a:extLst>
            </p:cNvPr>
            <p:cNvSpPr/>
            <p:nvPr/>
          </p:nvSpPr>
          <p:spPr>
            <a:xfrm>
              <a:off x="3709225" y="4776600"/>
              <a:ext cx="9525" cy="95250"/>
            </a:xfrm>
            <a:custGeom>
              <a:avLst/>
              <a:gdLst>
                <a:gd name="connsiteX0" fmla="*/ 7144 w 9525"/>
                <a:gd name="connsiteY0" fmla="*/ 7144 h 95250"/>
                <a:gd name="connsiteX1" fmla="*/ 7144 w 9525"/>
                <a:gd name="connsiteY1" fmla="*/ 92869 h 95250"/>
              </a:gdLst>
              <a:ahLst/>
              <a:cxnLst>
                <a:cxn ang="0">
                  <a:pos x="connsiteX0" y="connsiteY0"/>
                </a:cxn>
                <a:cxn ang="0">
                  <a:pos x="connsiteX1" y="connsiteY1"/>
                </a:cxn>
              </a:cxnLst>
              <a:rect l="l" t="t" r="r" b="b"/>
              <a:pathLst>
                <a:path w="9525" h="95250">
                  <a:moveTo>
                    <a:pt x="7144" y="7144"/>
                  </a:moveTo>
                  <a:lnTo>
                    <a:pt x="7144" y="92869"/>
                  </a:lnTo>
                </a:path>
              </a:pathLst>
            </a:custGeom>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sp>
          <p:nvSpPr>
            <p:cNvPr id="178" name="Freihandform: Form 177">
              <a:extLst>
                <a:ext uri="{FF2B5EF4-FFF2-40B4-BE49-F238E27FC236}">
                  <a16:creationId xmlns:a16="http://schemas.microsoft.com/office/drawing/2014/main" id="{7F6B238E-2458-4F30-908F-9AE70C8A34D6}"/>
                </a:ext>
              </a:extLst>
            </p:cNvPr>
            <p:cNvSpPr/>
            <p:nvPr/>
          </p:nvSpPr>
          <p:spPr>
            <a:xfrm>
              <a:off x="3747325" y="4776600"/>
              <a:ext cx="9525" cy="95250"/>
            </a:xfrm>
            <a:custGeom>
              <a:avLst/>
              <a:gdLst>
                <a:gd name="connsiteX0" fmla="*/ 7144 w 9525"/>
                <a:gd name="connsiteY0" fmla="*/ 7144 h 95250"/>
                <a:gd name="connsiteX1" fmla="*/ 7144 w 9525"/>
                <a:gd name="connsiteY1" fmla="*/ 92869 h 95250"/>
              </a:gdLst>
              <a:ahLst/>
              <a:cxnLst>
                <a:cxn ang="0">
                  <a:pos x="connsiteX0" y="connsiteY0"/>
                </a:cxn>
                <a:cxn ang="0">
                  <a:pos x="connsiteX1" y="connsiteY1"/>
                </a:cxn>
              </a:cxnLst>
              <a:rect l="l" t="t" r="r" b="b"/>
              <a:pathLst>
                <a:path w="9525" h="95250">
                  <a:moveTo>
                    <a:pt x="7144" y="7144"/>
                  </a:moveTo>
                  <a:lnTo>
                    <a:pt x="7144" y="92869"/>
                  </a:lnTo>
                </a:path>
              </a:pathLst>
            </a:custGeom>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sp>
          <p:nvSpPr>
            <p:cNvPr id="179" name="Freihandform: Form 178">
              <a:extLst>
                <a:ext uri="{FF2B5EF4-FFF2-40B4-BE49-F238E27FC236}">
                  <a16:creationId xmlns:a16="http://schemas.microsoft.com/office/drawing/2014/main" id="{39FEC3BB-ABC2-46FB-887F-8BD4145AAF59}"/>
                </a:ext>
              </a:extLst>
            </p:cNvPr>
            <p:cNvSpPr/>
            <p:nvPr/>
          </p:nvSpPr>
          <p:spPr>
            <a:xfrm>
              <a:off x="3814000" y="4776600"/>
              <a:ext cx="9525" cy="95250"/>
            </a:xfrm>
            <a:custGeom>
              <a:avLst/>
              <a:gdLst>
                <a:gd name="connsiteX0" fmla="*/ 7144 w 9525"/>
                <a:gd name="connsiteY0" fmla="*/ 7144 h 95250"/>
                <a:gd name="connsiteX1" fmla="*/ 7144 w 9525"/>
                <a:gd name="connsiteY1" fmla="*/ 92869 h 95250"/>
              </a:gdLst>
              <a:ahLst/>
              <a:cxnLst>
                <a:cxn ang="0">
                  <a:pos x="connsiteX0" y="connsiteY0"/>
                </a:cxn>
                <a:cxn ang="0">
                  <a:pos x="connsiteX1" y="connsiteY1"/>
                </a:cxn>
              </a:cxnLst>
              <a:rect l="l" t="t" r="r" b="b"/>
              <a:pathLst>
                <a:path w="9525" h="95250">
                  <a:moveTo>
                    <a:pt x="7144" y="7144"/>
                  </a:moveTo>
                  <a:lnTo>
                    <a:pt x="7144" y="92869"/>
                  </a:lnTo>
                </a:path>
              </a:pathLst>
            </a:custGeom>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sp>
          <p:nvSpPr>
            <p:cNvPr id="180" name="Freihandform: Form 179">
              <a:extLst>
                <a:ext uri="{FF2B5EF4-FFF2-40B4-BE49-F238E27FC236}">
                  <a16:creationId xmlns:a16="http://schemas.microsoft.com/office/drawing/2014/main" id="{2DC4B244-A99B-41B9-A947-D85A757811E4}"/>
                </a:ext>
              </a:extLst>
            </p:cNvPr>
            <p:cNvSpPr/>
            <p:nvPr/>
          </p:nvSpPr>
          <p:spPr>
            <a:xfrm>
              <a:off x="3852100" y="4776600"/>
              <a:ext cx="9525" cy="95250"/>
            </a:xfrm>
            <a:custGeom>
              <a:avLst/>
              <a:gdLst>
                <a:gd name="connsiteX0" fmla="*/ 7144 w 9525"/>
                <a:gd name="connsiteY0" fmla="*/ 7144 h 95250"/>
                <a:gd name="connsiteX1" fmla="*/ 7144 w 9525"/>
                <a:gd name="connsiteY1" fmla="*/ 92869 h 95250"/>
              </a:gdLst>
              <a:ahLst/>
              <a:cxnLst>
                <a:cxn ang="0">
                  <a:pos x="connsiteX0" y="connsiteY0"/>
                </a:cxn>
                <a:cxn ang="0">
                  <a:pos x="connsiteX1" y="connsiteY1"/>
                </a:cxn>
              </a:cxnLst>
              <a:rect l="l" t="t" r="r" b="b"/>
              <a:pathLst>
                <a:path w="9525" h="95250">
                  <a:moveTo>
                    <a:pt x="7144" y="7144"/>
                  </a:moveTo>
                  <a:lnTo>
                    <a:pt x="7144" y="92869"/>
                  </a:lnTo>
                </a:path>
              </a:pathLst>
            </a:custGeom>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sp>
          <p:nvSpPr>
            <p:cNvPr id="181" name="Freihandform: Form 180">
              <a:extLst>
                <a:ext uri="{FF2B5EF4-FFF2-40B4-BE49-F238E27FC236}">
                  <a16:creationId xmlns:a16="http://schemas.microsoft.com/office/drawing/2014/main" id="{B19DD75C-5509-4D86-9F35-6FA8FAFC245F}"/>
                </a:ext>
              </a:extLst>
            </p:cNvPr>
            <p:cNvSpPr/>
            <p:nvPr/>
          </p:nvSpPr>
          <p:spPr>
            <a:xfrm>
              <a:off x="3780662" y="4800413"/>
              <a:ext cx="9525" cy="66675"/>
            </a:xfrm>
            <a:custGeom>
              <a:avLst/>
              <a:gdLst>
                <a:gd name="connsiteX0" fmla="*/ 7144 w 9525"/>
                <a:gd name="connsiteY0" fmla="*/ 7144 h 66675"/>
                <a:gd name="connsiteX1" fmla="*/ 7144 w 9525"/>
                <a:gd name="connsiteY1" fmla="*/ 69056 h 66675"/>
              </a:gdLst>
              <a:ahLst/>
              <a:cxnLst>
                <a:cxn ang="0">
                  <a:pos x="connsiteX0" y="connsiteY0"/>
                </a:cxn>
                <a:cxn ang="0">
                  <a:pos x="connsiteX1" y="connsiteY1"/>
                </a:cxn>
              </a:cxnLst>
              <a:rect l="l" t="t" r="r" b="b"/>
              <a:pathLst>
                <a:path w="9525" h="66675">
                  <a:moveTo>
                    <a:pt x="7144" y="7144"/>
                  </a:moveTo>
                  <a:lnTo>
                    <a:pt x="7144" y="69056"/>
                  </a:lnTo>
                </a:path>
              </a:pathLst>
            </a:custGeom>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sp>
          <p:nvSpPr>
            <p:cNvPr id="182" name="Freihandform: Form 181">
              <a:extLst>
                <a:ext uri="{FF2B5EF4-FFF2-40B4-BE49-F238E27FC236}">
                  <a16:creationId xmlns:a16="http://schemas.microsoft.com/office/drawing/2014/main" id="{463DD4E2-CE1B-4126-A879-1495162CB0A9}"/>
                </a:ext>
              </a:extLst>
            </p:cNvPr>
            <p:cNvSpPr/>
            <p:nvPr/>
          </p:nvSpPr>
          <p:spPr>
            <a:xfrm>
              <a:off x="3780662" y="4776600"/>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path>
              </a:pathLst>
            </a:custGeom>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sp>
          <p:nvSpPr>
            <p:cNvPr id="183" name="Freihandform: Form 182">
              <a:extLst>
                <a:ext uri="{FF2B5EF4-FFF2-40B4-BE49-F238E27FC236}">
                  <a16:creationId xmlns:a16="http://schemas.microsoft.com/office/drawing/2014/main" id="{CE33C3C9-BCDC-4854-9162-417464436992}"/>
                </a:ext>
              </a:extLst>
            </p:cNvPr>
            <p:cNvSpPr/>
            <p:nvPr/>
          </p:nvSpPr>
          <p:spPr>
            <a:xfrm>
              <a:off x="3699700" y="4881375"/>
              <a:ext cx="171450" cy="28575"/>
            </a:xfrm>
            <a:custGeom>
              <a:avLst/>
              <a:gdLst>
                <a:gd name="connsiteX0" fmla="*/ 7144 w 171450"/>
                <a:gd name="connsiteY0" fmla="*/ 7144 h 28575"/>
                <a:gd name="connsiteX1" fmla="*/ 169069 w 171450"/>
                <a:gd name="connsiteY1" fmla="*/ 7144 h 28575"/>
                <a:gd name="connsiteX2" fmla="*/ 169069 w 171450"/>
                <a:gd name="connsiteY2" fmla="*/ 26194 h 28575"/>
                <a:gd name="connsiteX3" fmla="*/ 7144 w 171450"/>
                <a:gd name="connsiteY3" fmla="*/ 26194 h 28575"/>
              </a:gdLst>
              <a:ahLst/>
              <a:cxnLst>
                <a:cxn ang="0">
                  <a:pos x="connsiteX0" y="connsiteY0"/>
                </a:cxn>
                <a:cxn ang="0">
                  <a:pos x="connsiteX1" y="connsiteY1"/>
                </a:cxn>
                <a:cxn ang="0">
                  <a:pos x="connsiteX2" y="connsiteY2"/>
                </a:cxn>
                <a:cxn ang="0">
                  <a:pos x="connsiteX3" y="connsiteY3"/>
                </a:cxn>
              </a:cxnLst>
              <a:rect l="l" t="t" r="r" b="b"/>
              <a:pathLst>
                <a:path w="171450" h="28575">
                  <a:moveTo>
                    <a:pt x="7144" y="7144"/>
                  </a:moveTo>
                  <a:lnTo>
                    <a:pt x="169069" y="7144"/>
                  </a:lnTo>
                  <a:lnTo>
                    <a:pt x="169069" y="26194"/>
                  </a:lnTo>
                  <a:lnTo>
                    <a:pt x="7144" y="26194"/>
                  </a:lnTo>
                  <a:close/>
                </a:path>
              </a:pathLst>
            </a:custGeom>
            <a:noFill/>
            <a:ln w="12700" cap="rnd">
              <a:solidFill>
                <a:schemeClr val="accent3"/>
              </a:solidFill>
              <a:prstDash val="solid"/>
              <a:round/>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schemeClr val="bg1"/>
                </a:solidFill>
                <a:effectLst/>
                <a:uLnTx/>
                <a:uFillTx/>
              </a:endParaRPr>
            </a:p>
          </p:txBody>
        </p:sp>
      </p:grpSp>
      <p:grpSp>
        <p:nvGrpSpPr>
          <p:cNvPr id="184" name="Grafik 44">
            <a:extLst>
              <a:ext uri="{FF2B5EF4-FFF2-40B4-BE49-F238E27FC236}">
                <a16:creationId xmlns:a16="http://schemas.microsoft.com/office/drawing/2014/main" id="{FEB99074-4AA8-4F42-BA6A-EF65322413FF}"/>
              </a:ext>
            </a:extLst>
          </p:cNvPr>
          <p:cNvGrpSpPr/>
          <p:nvPr/>
        </p:nvGrpSpPr>
        <p:grpSpPr>
          <a:xfrm>
            <a:off x="7353665" y="4416214"/>
            <a:ext cx="372483" cy="310401"/>
            <a:chOff x="2843264" y="5525142"/>
            <a:chExt cx="228600" cy="190500"/>
          </a:xfrm>
        </p:grpSpPr>
        <p:sp>
          <p:nvSpPr>
            <p:cNvPr id="185" name="Freihandform: Form 184">
              <a:extLst>
                <a:ext uri="{FF2B5EF4-FFF2-40B4-BE49-F238E27FC236}">
                  <a16:creationId xmlns:a16="http://schemas.microsoft.com/office/drawing/2014/main" id="{A9EAE6B8-B141-4A6A-9EAC-677C09CCA2F7}"/>
                </a:ext>
              </a:extLst>
            </p:cNvPr>
            <p:cNvSpPr/>
            <p:nvPr/>
          </p:nvSpPr>
          <p:spPr>
            <a:xfrm>
              <a:off x="2917083" y="5694211"/>
              <a:ext cx="47625" cy="19050"/>
            </a:xfrm>
            <a:custGeom>
              <a:avLst/>
              <a:gdLst>
                <a:gd name="connsiteX0" fmla="*/ 41434 w 47625"/>
                <a:gd name="connsiteY0" fmla="*/ 7144 h 19050"/>
                <a:gd name="connsiteX1" fmla="*/ 23336 w 47625"/>
                <a:gd name="connsiteY1" fmla="*/ 7144 h 19050"/>
                <a:gd name="connsiteX2" fmla="*/ 7144 w 47625"/>
                <a:gd name="connsiteY2" fmla="*/ 16669 h 19050"/>
              </a:gdLst>
              <a:ahLst/>
              <a:cxnLst>
                <a:cxn ang="0">
                  <a:pos x="connsiteX0" y="connsiteY0"/>
                </a:cxn>
                <a:cxn ang="0">
                  <a:pos x="connsiteX1" y="connsiteY1"/>
                </a:cxn>
                <a:cxn ang="0">
                  <a:pos x="connsiteX2" y="connsiteY2"/>
                </a:cxn>
              </a:cxnLst>
              <a:rect l="l" t="t" r="r" b="b"/>
              <a:pathLst>
                <a:path w="47625" h="19050">
                  <a:moveTo>
                    <a:pt x="41434" y="7144"/>
                  </a:moveTo>
                  <a:lnTo>
                    <a:pt x="23336" y="7144"/>
                  </a:lnTo>
                  <a:cubicBezTo>
                    <a:pt x="11906" y="7144"/>
                    <a:pt x="7144" y="8096"/>
                    <a:pt x="7144" y="16669"/>
                  </a:cubicBezTo>
                </a:path>
              </a:pathLst>
            </a:custGeom>
            <a:noFill/>
            <a:ln w="12700" cap="rnd">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86" name="Freihandform: Form 185">
              <a:extLst>
                <a:ext uri="{FF2B5EF4-FFF2-40B4-BE49-F238E27FC236}">
                  <a16:creationId xmlns:a16="http://schemas.microsoft.com/office/drawing/2014/main" id="{FAFFE84F-596D-44C4-B8D6-EC137ECB2E32}"/>
                </a:ext>
              </a:extLst>
            </p:cNvPr>
            <p:cNvSpPr/>
            <p:nvPr/>
          </p:nvSpPr>
          <p:spPr>
            <a:xfrm>
              <a:off x="2864695" y="552276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1911" y="64294"/>
                    <a:pt x="64294" y="51911"/>
                    <a:pt x="64294" y="35719"/>
                  </a:cubicBezTo>
                  <a:cubicBezTo>
                    <a:pt x="64294" y="19526"/>
                    <a:pt x="51911" y="7144"/>
                    <a:pt x="35719" y="7144"/>
                  </a:cubicBezTo>
                  <a:cubicBezTo>
                    <a:pt x="19526" y="7144"/>
                    <a:pt x="7144" y="19526"/>
                    <a:pt x="7144" y="35719"/>
                  </a:cubicBezTo>
                  <a:cubicBezTo>
                    <a:pt x="7144" y="51911"/>
                    <a:pt x="19526" y="64294"/>
                    <a:pt x="35719" y="64294"/>
                  </a:cubicBezTo>
                  <a:close/>
                </a:path>
              </a:pathLst>
            </a:custGeom>
            <a:noFill/>
            <a:ln w="12700" cap="flat">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87" name="Freihandform: Form 186">
              <a:extLst>
                <a:ext uri="{FF2B5EF4-FFF2-40B4-BE49-F238E27FC236}">
                  <a16:creationId xmlns:a16="http://schemas.microsoft.com/office/drawing/2014/main" id="{DD4FD728-6F5C-4444-A202-C555E7075525}"/>
                </a:ext>
              </a:extLst>
            </p:cNvPr>
            <p:cNvSpPr/>
            <p:nvPr/>
          </p:nvSpPr>
          <p:spPr>
            <a:xfrm>
              <a:off x="2978995" y="552276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1911" y="64294"/>
                    <a:pt x="64294" y="51911"/>
                    <a:pt x="64294" y="35719"/>
                  </a:cubicBezTo>
                  <a:cubicBezTo>
                    <a:pt x="64294" y="19526"/>
                    <a:pt x="51911" y="7144"/>
                    <a:pt x="35719" y="7144"/>
                  </a:cubicBezTo>
                  <a:cubicBezTo>
                    <a:pt x="19526" y="7144"/>
                    <a:pt x="7144" y="19526"/>
                    <a:pt x="7144" y="35719"/>
                  </a:cubicBezTo>
                  <a:cubicBezTo>
                    <a:pt x="7144" y="51911"/>
                    <a:pt x="19526" y="64294"/>
                    <a:pt x="35719" y="64294"/>
                  </a:cubicBezTo>
                  <a:close/>
                </a:path>
              </a:pathLst>
            </a:custGeom>
            <a:noFill/>
            <a:ln w="12700" cap="flat">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88" name="Freihandform: Form 187">
              <a:extLst>
                <a:ext uri="{FF2B5EF4-FFF2-40B4-BE49-F238E27FC236}">
                  <a16:creationId xmlns:a16="http://schemas.microsoft.com/office/drawing/2014/main" id="{A9B66CE7-07EB-4F07-87EF-E6B4207BFAAC}"/>
                </a:ext>
              </a:extLst>
            </p:cNvPr>
            <p:cNvSpPr/>
            <p:nvPr/>
          </p:nvSpPr>
          <p:spPr>
            <a:xfrm>
              <a:off x="2931370" y="5637061"/>
              <a:ext cx="47625" cy="47625"/>
            </a:xfrm>
            <a:custGeom>
              <a:avLst/>
              <a:gdLst>
                <a:gd name="connsiteX0" fmla="*/ 26194 w 47625"/>
                <a:gd name="connsiteY0" fmla="*/ 45244 h 47625"/>
                <a:gd name="connsiteX1" fmla="*/ 45244 w 47625"/>
                <a:gd name="connsiteY1" fmla="*/ 26194 h 47625"/>
                <a:gd name="connsiteX2" fmla="*/ 26194 w 47625"/>
                <a:gd name="connsiteY2" fmla="*/ 7144 h 47625"/>
                <a:gd name="connsiteX3" fmla="*/ 7144 w 47625"/>
                <a:gd name="connsiteY3" fmla="*/ 26194 h 47625"/>
                <a:gd name="connsiteX4" fmla="*/ 26194 w 47625"/>
                <a:gd name="connsiteY4" fmla="*/ 4524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6194" y="45244"/>
                  </a:moveTo>
                  <a:cubicBezTo>
                    <a:pt x="36671" y="45244"/>
                    <a:pt x="45244" y="36671"/>
                    <a:pt x="45244" y="26194"/>
                  </a:cubicBezTo>
                  <a:cubicBezTo>
                    <a:pt x="45244" y="15716"/>
                    <a:pt x="36671" y="7144"/>
                    <a:pt x="26194" y="7144"/>
                  </a:cubicBezTo>
                  <a:cubicBezTo>
                    <a:pt x="15716" y="7144"/>
                    <a:pt x="7144" y="15716"/>
                    <a:pt x="7144" y="26194"/>
                  </a:cubicBezTo>
                  <a:cubicBezTo>
                    <a:pt x="7144" y="36671"/>
                    <a:pt x="15716" y="45244"/>
                    <a:pt x="26194" y="45244"/>
                  </a:cubicBezTo>
                  <a:close/>
                </a:path>
              </a:pathLst>
            </a:custGeom>
            <a:noFill/>
            <a:ln w="12700" cap="flat">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89" name="Freihandform: Form 188">
              <a:extLst>
                <a:ext uri="{FF2B5EF4-FFF2-40B4-BE49-F238E27FC236}">
                  <a16:creationId xmlns:a16="http://schemas.microsoft.com/office/drawing/2014/main" id="{5CCEA15A-DB9E-46EA-935B-6DAD6E845B5A}"/>
                </a:ext>
              </a:extLst>
            </p:cNvPr>
            <p:cNvSpPr/>
            <p:nvPr/>
          </p:nvSpPr>
          <p:spPr>
            <a:xfrm>
              <a:off x="2840883" y="5598961"/>
              <a:ext cx="123825" cy="76200"/>
            </a:xfrm>
            <a:custGeom>
              <a:avLst/>
              <a:gdLst>
                <a:gd name="connsiteX0" fmla="*/ 7144 w 123825"/>
                <a:gd name="connsiteY0" fmla="*/ 73819 h 76200"/>
                <a:gd name="connsiteX1" fmla="*/ 7144 w 123825"/>
                <a:gd name="connsiteY1" fmla="*/ 28099 h 76200"/>
                <a:gd name="connsiteX2" fmla="*/ 28099 w 123825"/>
                <a:gd name="connsiteY2" fmla="*/ 7144 h 76200"/>
                <a:gd name="connsiteX3" fmla="*/ 95726 w 123825"/>
                <a:gd name="connsiteY3" fmla="*/ 7144 h 76200"/>
                <a:gd name="connsiteX4" fmla="*/ 116681 w 123825"/>
                <a:gd name="connsiteY4" fmla="*/ 2619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76200">
                  <a:moveTo>
                    <a:pt x="7144" y="73819"/>
                  </a:moveTo>
                  <a:lnTo>
                    <a:pt x="7144" y="28099"/>
                  </a:lnTo>
                  <a:cubicBezTo>
                    <a:pt x="7144" y="16669"/>
                    <a:pt x="16669" y="7144"/>
                    <a:pt x="28099" y="7144"/>
                  </a:cubicBezTo>
                  <a:lnTo>
                    <a:pt x="95726" y="7144"/>
                  </a:lnTo>
                  <a:cubicBezTo>
                    <a:pt x="107156" y="7144"/>
                    <a:pt x="116681" y="14764"/>
                    <a:pt x="116681" y="26194"/>
                  </a:cubicBezTo>
                </a:path>
              </a:pathLst>
            </a:custGeom>
            <a:noFill/>
            <a:ln w="12700" cap="rnd">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90" name="Freihandform: Form 189">
              <a:extLst>
                <a:ext uri="{FF2B5EF4-FFF2-40B4-BE49-F238E27FC236}">
                  <a16:creationId xmlns:a16="http://schemas.microsoft.com/office/drawing/2014/main" id="{7C3AF74F-6910-498B-B4A2-2FFA0F39707A}"/>
                </a:ext>
              </a:extLst>
            </p:cNvPr>
            <p:cNvSpPr/>
            <p:nvPr/>
          </p:nvSpPr>
          <p:spPr>
            <a:xfrm>
              <a:off x="2950420" y="5598961"/>
              <a:ext cx="123825" cy="76200"/>
            </a:xfrm>
            <a:custGeom>
              <a:avLst/>
              <a:gdLst>
                <a:gd name="connsiteX0" fmla="*/ 116681 w 123825"/>
                <a:gd name="connsiteY0" fmla="*/ 73819 h 76200"/>
                <a:gd name="connsiteX1" fmla="*/ 116681 w 123825"/>
                <a:gd name="connsiteY1" fmla="*/ 28099 h 76200"/>
                <a:gd name="connsiteX2" fmla="*/ 95726 w 123825"/>
                <a:gd name="connsiteY2" fmla="*/ 7144 h 76200"/>
                <a:gd name="connsiteX3" fmla="*/ 28099 w 123825"/>
                <a:gd name="connsiteY3" fmla="*/ 7144 h 76200"/>
                <a:gd name="connsiteX4" fmla="*/ 7144 w 123825"/>
                <a:gd name="connsiteY4" fmla="*/ 2619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76200">
                  <a:moveTo>
                    <a:pt x="116681" y="73819"/>
                  </a:moveTo>
                  <a:lnTo>
                    <a:pt x="116681" y="28099"/>
                  </a:lnTo>
                  <a:cubicBezTo>
                    <a:pt x="116681" y="16669"/>
                    <a:pt x="107156" y="7144"/>
                    <a:pt x="95726" y="7144"/>
                  </a:cubicBezTo>
                  <a:lnTo>
                    <a:pt x="28099" y="7144"/>
                  </a:lnTo>
                  <a:cubicBezTo>
                    <a:pt x="16669" y="7144"/>
                    <a:pt x="7144" y="14764"/>
                    <a:pt x="7144" y="26194"/>
                  </a:cubicBezTo>
                </a:path>
              </a:pathLst>
            </a:custGeom>
            <a:noFill/>
            <a:ln w="12700" cap="rnd">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sp>
          <p:nvSpPr>
            <p:cNvPr id="191" name="Freihandform: Form 190">
              <a:extLst>
                <a:ext uri="{FF2B5EF4-FFF2-40B4-BE49-F238E27FC236}">
                  <a16:creationId xmlns:a16="http://schemas.microsoft.com/office/drawing/2014/main" id="{3427ACB4-0ADF-4E55-8AB5-530FCF5CF8EC}"/>
                </a:ext>
              </a:extLst>
            </p:cNvPr>
            <p:cNvSpPr/>
            <p:nvPr/>
          </p:nvSpPr>
          <p:spPr>
            <a:xfrm>
              <a:off x="2951373" y="5694211"/>
              <a:ext cx="47625" cy="19050"/>
            </a:xfrm>
            <a:custGeom>
              <a:avLst/>
              <a:gdLst>
                <a:gd name="connsiteX0" fmla="*/ 7144 w 47625"/>
                <a:gd name="connsiteY0" fmla="*/ 7144 h 19050"/>
                <a:gd name="connsiteX1" fmla="*/ 25241 w 47625"/>
                <a:gd name="connsiteY1" fmla="*/ 7144 h 19050"/>
                <a:gd name="connsiteX2" fmla="*/ 40481 w 47625"/>
                <a:gd name="connsiteY2" fmla="*/ 16669 h 19050"/>
              </a:gdLst>
              <a:ahLst/>
              <a:cxnLst>
                <a:cxn ang="0">
                  <a:pos x="connsiteX0" y="connsiteY0"/>
                </a:cxn>
                <a:cxn ang="0">
                  <a:pos x="connsiteX1" y="connsiteY1"/>
                </a:cxn>
                <a:cxn ang="0">
                  <a:pos x="connsiteX2" y="connsiteY2"/>
                </a:cxn>
              </a:cxnLst>
              <a:rect l="l" t="t" r="r" b="b"/>
              <a:pathLst>
                <a:path w="47625" h="19050">
                  <a:moveTo>
                    <a:pt x="7144" y="7144"/>
                  </a:moveTo>
                  <a:lnTo>
                    <a:pt x="25241" y="7144"/>
                  </a:lnTo>
                  <a:cubicBezTo>
                    <a:pt x="36671" y="7144"/>
                    <a:pt x="40481" y="8096"/>
                    <a:pt x="40481" y="16669"/>
                  </a:cubicBezTo>
                </a:path>
              </a:pathLst>
            </a:custGeom>
            <a:noFill/>
            <a:ln w="12700" cap="rnd">
              <a:solidFill>
                <a:schemeClr val="accent3"/>
              </a:solidFill>
              <a:prstDash val="solid"/>
              <a:miter/>
            </a:ln>
          </p:spPr>
          <p:txBody>
            <a:bodyPr rtlCol="0" anchor="ctr"/>
            <a:lstStyle/>
            <a:p>
              <a:pPr marL="0" marR="0" lvl="0" indent="0" defTabSz="914316"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endParaRPr>
            </a:p>
          </p:txBody>
        </p:sp>
      </p:grpSp>
      <p:sp>
        <p:nvSpPr>
          <p:cNvPr id="269" name="Rechteck 268">
            <a:extLst>
              <a:ext uri="{FF2B5EF4-FFF2-40B4-BE49-F238E27FC236}">
                <a16:creationId xmlns:a16="http://schemas.microsoft.com/office/drawing/2014/main" id="{9C7CF3C1-EB86-4E34-96BB-CAE001760494}"/>
              </a:ext>
            </a:extLst>
          </p:cNvPr>
          <p:cNvSpPr/>
          <p:nvPr/>
        </p:nvSpPr>
        <p:spPr>
          <a:xfrm>
            <a:off x="6345464" y="3231909"/>
            <a:ext cx="2360325" cy="590092"/>
          </a:xfrm>
          <a:prstGeom prst="rect">
            <a:avLst/>
          </a:prstGeom>
        </p:spPr>
        <p:txBody>
          <a:bodyPr wrap="square">
            <a:spAutoFit/>
          </a:bodyPr>
          <a:lstStyle/>
          <a:p>
            <a:pPr algn="ctr"/>
            <a:r>
              <a:rPr lang="de-DE" sz="1600" b="1" cap="all" spc="63" dirty="0">
                <a:solidFill>
                  <a:srgbClr val="003781"/>
                </a:solidFill>
              </a:rPr>
              <a:t>Ganzheitlich</a:t>
            </a:r>
            <a:br>
              <a:rPr lang="de-DE" sz="1600" b="1" cap="all" spc="63" dirty="0">
                <a:solidFill>
                  <a:srgbClr val="003781"/>
                </a:solidFill>
              </a:rPr>
            </a:br>
            <a:r>
              <a:rPr lang="de-DE" sz="1600" b="1" cap="all" spc="63" dirty="0" err="1">
                <a:solidFill>
                  <a:srgbClr val="003781"/>
                </a:solidFill>
              </a:rPr>
              <a:t>esg</a:t>
            </a:r>
            <a:endParaRPr lang="en-GB" sz="1600" dirty="0"/>
          </a:p>
        </p:txBody>
      </p:sp>
      <p:pic>
        <p:nvPicPr>
          <p:cNvPr id="271" name="Grafik 270">
            <a:extLst>
              <a:ext uri="{FF2B5EF4-FFF2-40B4-BE49-F238E27FC236}">
                <a16:creationId xmlns:a16="http://schemas.microsoft.com/office/drawing/2014/main" id="{42855410-C737-4931-A7E6-F8AFB738F6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39158" y="1138658"/>
            <a:ext cx="1167919" cy="1027987"/>
          </a:xfrm>
          <a:prstGeom prst="rect">
            <a:avLst/>
          </a:prstGeom>
        </p:spPr>
      </p:pic>
      <p:grpSp>
        <p:nvGrpSpPr>
          <p:cNvPr id="276" name="Gruppieren 275">
            <a:extLst>
              <a:ext uri="{FF2B5EF4-FFF2-40B4-BE49-F238E27FC236}">
                <a16:creationId xmlns:a16="http://schemas.microsoft.com/office/drawing/2014/main" id="{6591E54C-09CA-4316-AFEF-47B5EC63AB62}"/>
              </a:ext>
            </a:extLst>
          </p:cNvPr>
          <p:cNvGrpSpPr/>
          <p:nvPr/>
        </p:nvGrpSpPr>
        <p:grpSpPr>
          <a:xfrm>
            <a:off x="1298965" y="5458296"/>
            <a:ext cx="581658" cy="581658"/>
            <a:chOff x="723765" y="6276327"/>
            <a:chExt cx="334851" cy="334851"/>
          </a:xfrm>
        </p:grpSpPr>
        <p:sp>
          <p:nvSpPr>
            <p:cNvPr id="277" name="Ellipse 276">
              <a:extLst>
                <a:ext uri="{FF2B5EF4-FFF2-40B4-BE49-F238E27FC236}">
                  <a16:creationId xmlns:a16="http://schemas.microsoft.com/office/drawing/2014/main" id="{94F50836-281B-433C-AF4E-F2AD9BFA4710}"/>
                </a:ext>
              </a:extLst>
            </p:cNvPr>
            <p:cNvSpPr/>
            <p:nvPr/>
          </p:nvSpPr>
          <p:spPr>
            <a:xfrm>
              <a:off x="723765" y="6276327"/>
              <a:ext cx="334851" cy="334851"/>
            </a:xfrm>
            <a:prstGeom prst="ellipse">
              <a:avLst/>
            </a:prstGeom>
            <a:solidFill>
              <a:srgbClr val="009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ihandform 1357">
              <a:extLst>
                <a:ext uri="{FF2B5EF4-FFF2-40B4-BE49-F238E27FC236}">
                  <a16:creationId xmlns:a16="http://schemas.microsoft.com/office/drawing/2014/main" id="{BBEDB718-2852-4CF0-BAC9-1BDA30CA0520}"/>
                </a:ext>
              </a:extLst>
            </p:cNvPr>
            <p:cNvSpPr/>
            <p:nvPr/>
          </p:nvSpPr>
          <p:spPr>
            <a:xfrm>
              <a:off x="786962" y="6339647"/>
              <a:ext cx="208458" cy="208213"/>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solidFill>
              <a:schemeClr val="tx1"/>
            </a:solid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6" name="Rechteck 5">
            <a:extLst>
              <a:ext uri="{FF2B5EF4-FFF2-40B4-BE49-F238E27FC236}">
                <a16:creationId xmlns:a16="http://schemas.microsoft.com/office/drawing/2014/main" id="{2DC70A21-8E51-44F4-8DD8-3FB6A9E0EDE0}"/>
              </a:ext>
            </a:extLst>
          </p:cNvPr>
          <p:cNvSpPr/>
          <p:nvPr/>
        </p:nvSpPr>
        <p:spPr>
          <a:xfrm>
            <a:off x="6777809" y="5602642"/>
            <a:ext cx="3298212" cy="487313"/>
          </a:xfrm>
          <a:prstGeom prst="rect">
            <a:avLst/>
          </a:prstGeom>
        </p:spPr>
        <p:txBody>
          <a:bodyPr wrap="square">
            <a:spAutoFit/>
          </a:bodyPr>
          <a:lstStyle/>
          <a:p>
            <a:pPr marL="128579" lvl="0" indent="-128579" defTabSz="914316">
              <a:spcBef>
                <a:spcPts val="225"/>
              </a:spcBef>
              <a:buFont typeface="Arial" panose="020B0604020202020204" pitchFamily="34" charset="0"/>
              <a:buChar char="•"/>
              <a:defRPr/>
            </a:pPr>
            <a:r>
              <a:rPr lang="en-GB" sz="1200" b="1" kern="0" dirty="0">
                <a:solidFill>
                  <a:srgbClr val="003781"/>
                </a:solidFill>
              </a:rPr>
              <a:t>Engagement</a:t>
            </a:r>
          </a:p>
          <a:p>
            <a:pPr marL="128579" lvl="0" indent="-128579" defTabSz="914316">
              <a:spcBef>
                <a:spcPts val="225"/>
              </a:spcBef>
              <a:buFont typeface="Arial" panose="020B0604020202020204" pitchFamily="34" charset="0"/>
              <a:buChar char="•"/>
              <a:defRPr/>
            </a:pPr>
            <a:r>
              <a:rPr lang="en-GB" sz="1200" b="1" kern="0" dirty="0">
                <a:solidFill>
                  <a:srgbClr val="003781"/>
                </a:solidFill>
              </a:rPr>
              <a:t>Neue Investment </a:t>
            </a:r>
            <a:r>
              <a:rPr lang="en-GB" sz="1200" b="1" kern="0" dirty="0" err="1">
                <a:solidFill>
                  <a:srgbClr val="003781"/>
                </a:solidFill>
              </a:rPr>
              <a:t>Möglichkeiten</a:t>
            </a:r>
            <a:endParaRPr lang="en-GB" sz="1200" dirty="0"/>
          </a:p>
        </p:txBody>
      </p:sp>
    </p:spTree>
    <p:extLst>
      <p:ext uri="{BB962C8B-B14F-4D97-AF65-F5344CB8AC3E}">
        <p14:creationId xmlns:p14="http://schemas.microsoft.com/office/powerpoint/2010/main" val="2507407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D9E14-FB18-4284-B7E6-8AB89726D434}"/>
              </a:ext>
            </a:extLst>
          </p:cNvPr>
          <p:cNvSpPr>
            <a:spLocks noGrp="1"/>
          </p:cNvSpPr>
          <p:nvPr>
            <p:ph type="title"/>
          </p:nvPr>
        </p:nvSpPr>
        <p:spPr/>
        <p:txBody>
          <a:bodyPr/>
          <a:lstStyle/>
          <a:p>
            <a:r>
              <a:rPr lang="de-DE" dirty="0"/>
              <a:t>Alternative Anlagen – bereits ein Viertel unseres Gesamtportfolios</a:t>
            </a:r>
            <a:endParaRPr lang="en-GB" dirty="0"/>
          </a:p>
        </p:txBody>
      </p:sp>
      <p:sp>
        <p:nvSpPr>
          <p:cNvPr id="3" name="Foliennummernplatzhalter 2">
            <a:extLst>
              <a:ext uri="{FF2B5EF4-FFF2-40B4-BE49-F238E27FC236}">
                <a16:creationId xmlns:a16="http://schemas.microsoft.com/office/drawing/2014/main" id="{5308A273-0317-4C13-A629-72DA583FC58F}"/>
              </a:ext>
            </a:extLst>
          </p:cNvPr>
          <p:cNvSpPr>
            <a:spLocks noGrp="1"/>
          </p:cNvSpPr>
          <p:nvPr>
            <p:ph type="sldNum" sz="quarter" idx="11"/>
          </p:nvPr>
        </p:nvSpPr>
        <p:spPr/>
        <p:txBody>
          <a:bodyPr/>
          <a:lstStyle/>
          <a:p>
            <a:fld id="{56C449F3-BD9D-48DC-BFF1-0F66671DA7C6}" type="slidenum">
              <a:rPr lang="de-DE" smtClean="0"/>
              <a:pPr/>
              <a:t>69</a:t>
            </a:fld>
            <a:endParaRPr lang="de-DE" dirty="0"/>
          </a:p>
        </p:txBody>
      </p:sp>
      <p:sp>
        <p:nvSpPr>
          <p:cNvPr id="4" name="Textplatzhalter 3">
            <a:extLst>
              <a:ext uri="{FF2B5EF4-FFF2-40B4-BE49-F238E27FC236}">
                <a16:creationId xmlns:a16="http://schemas.microsoft.com/office/drawing/2014/main" id="{1800742D-406E-4C1D-9801-2739CABF3C6F}"/>
              </a:ext>
            </a:extLst>
          </p:cNvPr>
          <p:cNvSpPr>
            <a:spLocks noGrp="1"/>
          </p:cNvSpPr>
          <p:nvPr>
            <p:ph type="body" sz="quarter" idx="12"/>
          </p:nvPr>
        </p:nvSpPr>
        <p:spPr/>
        <p:txBody>
          <a:bodyPr/>
          <a:lstStyle/>
          <a:p>
            <a:r>
              <a:rPr lang="de-DE" dirty="0"/>
              <a:t>Betriebliche Altersversorgung | Allianz als starker Partner</a:t>
            </a:r>
          </a:p>
          <a:p>
            <a:endParaRPr lang="en-GB" dirty="0"/>
          </a:p>
          <a:p>
            <a:endParaRPr lang="en-GB" dirty="0"/>
          </a:p>
        </p:txBody>
      </p:sp>
      <p:sp>
        <p:nvSpPr>
          <p:cNvPr id="103" name="Textplatzhalter 5">
            <a:extLst>
              <a:ext uri="{FF2B5EF4-FFF2-40B4-BE49-F238E27FC236}">
                <a16:creationId xmlns:a16="http://schemas.microsoft.com/office/drawing/2014/main" id="{CBAE0127-234C-469D-A031-23C740EC5BA2}"/>
              </a:ext>
            </a:extLst>
          </p:cNvPr>
          <p:cNvSpPr txBox="1">
            <a:spLocks/>
          </p:cNvSpPr>
          <p:nvPr/>
        </p:nvSpPr>
        <p:spPr>
          <a:xfrm>
            <a:off x="479425" y="6396462"/>
            <a:ext cx="3601047" cy="119538"/>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Clr>
                <a:schemeClr val="tx1"/>
              </a:buClr>
              <a:buFontTx/>
              <a:buNone/>
              <a:defRPr sz="800" b="0" kern="1200">
                <a:solidFill>
                  <a:schemeClr val="tx1"/>
                </a:solidFill>
                <a:latin typeface="+mn-lt"/>
                <a:ea typeface="+mn-ea"/>
                <a:cs typeface="+mn-cs"/>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mn-lt"/>
                <a:ea typeface="+mn-ea"/>
                <a:cs typeface="+mn-cs"/>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8" indent="-38098" defTabSz="685891">
              <a:spcAft>
                <a:spcPct val="0"/>
              </a:spcAft>
              <a:buClr>
                <a:srgbClr val="113388"/>
              </a:buClr>
            </a:pPr>
            <a:r>
              <a:rPr lang="de-DE" altLang="en-US" baseline="30000" dirty="0">
                <a:solidFill>
                  <a:schemeClr val="bg1"/>
                </a:solidFill>
                <a:cs typeface="Arial" pitchFamily="34" charset="0"/>
              </a:rPr>
              <a:t>1 </a:t>
            </a:r>
            <a:r>
              <a:rPr lang="de-DE" dirty="0">
                <a:solidFill>
                  <a:schemeClr val="bg1"/>
                </a:solidFill>
                <a:cs typeface="Arial" panose="020B0604020202020204" pitchFamily="34" charset="0"/>
              </a:rPr>
              <a:t>Allianz Lebensversicherungs-AG, Marktwerte nach IFRS, Stand 30.09.2021.</a:t>
            </a:r>
            <a:endParaRPr lang="de-DE" altLang="en-US" dirty="0">
              <a:solidFill>
                <a:schemeClr val="bg1"/>
              </a:solidFill>
              <a:cs typeface="Arial" pitchFamily="34" charset="0"/>
            </a:endParaRPr>
          </a:p>
        </p:txBody>
      </p:sp>
      <p:grpSp>
        <p:nvGrpSpPr>
          <p:cNvPr id="104" name="Gruppieren 103">
            <a:extLst>
              <a:ext uri="{FF2B5EF4-FFF2-40B4-BE49-F238E27FC236}">
                <a16:creationId xmlns:a16="http://schemas.microsoft.com/office/drawing/2014/main" id="{899D812F-8843-4E93-824D-7E4455441C00}"/>
              </a:ext>
            </a:extLst>
          </p:cNvPr>
          <p:cNvGrpSpPr/>
          <p:nvPr/>
        </p:nvGrpSpPr>
        <p:grpSpPr>
          <a:xfrm rot="900000">
            <a:off x="10353745" y="1743602"/>
            <a:ext cx="1358057" cy="1360215"/>
            <a:chOff x="721227" y="3717369"/>
            <a:chExt cx="1410104" cy="1467685"/>
          </a:xfrm>
        </p:grpSpPr>
        <p:sp>
          <p:nvSpPr>
            <p:cNvPr id="105" name="Ellipse 8">
              <a:extLst>
                <a:ext uri="{FF2B5EF4-FFF2-40B4-BE49-F238E27FC236}">
                  <a16:creationId xmlns:a16="http://schemas.microsoft.com/office/drawing/2014/main" id="{9FF9E470-5628-4194-9854-E816CDD4EAB9}"/>
                </a:ext>
              </a:extLst>
            </p:cNvPr>
            <p:cNvSpPr/>
            <p:nvPr/>
          </p:nvSpPr>
          <p:spPr>
            <a:xfrm>
              <a:off x="721227" y="3717369"/>
              <a:ext cx="1410104" cy="1467685"/>
            </a:xfrm>
            <a:prstGeom prst="ellipse">
              <a:avLst/>
            </a:prstGeom>
            <a:solidFill>
              <a:srgbClr val="F86200"/>
            </a:solidFill>
            <a:ln w="25400" cap="flat" cmpd="sng" algn="ctr">
              <a:noFill/>
              <a:prstDash val="solid"/>
            </a:ln>
            <a:effectLst/>
          </p:spPr>
          <p:txBody>
            <a:bodyPr wrap="square" lIns="0" tIns="0" rIns="0" bIns="0"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30000" noProof="0" dirty="0">
                <a:ln>
                  <a:noFill/>
                </a:ln>
                <a:solidFill>
                  <a:srgbClr val="FFFFFF"/>
                </a:solidFill>
                <a:effectLst/>
                <a:uLnTx/>
                <a:uFillTx/>
                <a:latin typeface="Arial"/>
                <a:ea typeface="+mn-ea"/>
                <a:cs typeface="Arial" panose="020B0604020202020204" pitchFamily="34" charset="0"/>
              </a:endParaRPr>
            </a:p>
          </p:txBody>
        </p:sp>
        <p:sp>
          <p:nvSpPr>
            <p:cNvPr id="106" name="Rechteck 105">
              <a:extLst>
                <a:ext uri="{FF2B5EF4-FFF2-40B4-BE49-F238E27FC236}">
                  <a16:creationId xmlns:a16="http://schemas.microsoft.com/office/drawing/2014/main" id="{854B0FC6-04D4-4B33-A6FE-437E75F81318}"/>
                </a:ext>
              </a:extLst>
            </p:cNvPr>
            <p:cNvSpPr/>
            <p:nvPr/>
          </p:nvSpPr>
          <p:spPr>
            <a:xfrm>
              <a:off x="876615" y="4023646"/>
              <a:ext cx="1039609" cy="821932"/>
            </a:xfrm>
            <a:prstGeom prst="rect">
              <a:avLst/>
            </a:prstGeom>
          </p:spPr>
          <p:txBody>
            <a:bodyPr wrap="square" lIns="0" tIns="0" rIns="0" bIns="0">
              <a:spAutoFit/>
            </a:bodyP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FFFFFF"/>
                  </a:solidFill>
                  <a:effectLst/>
                  <a:uLnTx/>
                  <a:uFillTx/>
                  <a:cs typeface="Arial" panose="020B0604020202020204" pitchFamily="34" charset="0"/>
                </a:rPr>
                <a:t>Wir </a:t>
              </a:r>
              <a:br>
                <a:rPr kumimoji="0" lang="de-DE" sz="900" b="0" i="0" u="none" strike="noStrike" kern="0" cap="none" spc="0" normalizeH="0" baseline="0" noProof="0" dirty="0">
                  <a:ln>
                    <a:noFill/>
                  </a:ln>
                  <a:solidFill>
                    <a:srgbClr val="FFFFFF"/>
                  </a:solidFill>
                  <a:effectLst/>
                  <a:uLnTx/>
                  <a:uFillTx/>
                  <a:cs typeface="Arial" panose="020B0604020202020204" pitchFamily="34" charset="0"/>
                </a:rPr>
              </a:br>
              <a:r>
                <a:rPr kumimoji="0" lang="de-DE" sz="900" b="0" i="0" u="none" strike="noStrike" kern="0" cap="none" spc="0" normalizeH="0" baseline="0" noProof="0" dirty="0">
                  <a:ln>
                    <a:noFill/>
                  </a:ln>
                  <a:solidFill>
                    <a:srgbClr val="FFFFFF"/>
                  </a:solidFill>
                  <a:effectLst/>
                  <a:uLnTx/>
                  <a:uFillTx/>
                  <a:cs typeface="Arial" panose="020B0604020202020204" pitchFamily="34" charset="0"/>
                </a:rPr>
                <a:t>investieren über </a:t>
              </a:r>
              <a:r>
                <a:rPr kumimoji="0" lang="de-DE" sz="1050" b="1" i="0" u="none" strike="noStrike" kern="0" cap="none" spc="0" normalizeH="0" baseline="0" noProof="0" dirty="0">
                  <a:ln>
                    <a:noFill/>
                  </a:ln>
                  <a:solidFill>
                    <a:srgbClr val="FFFFFF"/>
                  </a:solidFill>
                  <a:effectLst/>
                  <a:uLnTx/>
                  <a:uFillTx/>
                  <a:cs typeface="Arial" panose="020B0604020202020204" pitchFamily="34" charset="0"/>
                </a:rPr>
                <a:t/>
              </a:r>
              <a:br>
                <a:rPr kumimoji="0" lang="de-DE" sz="1050" b="1" i="0" u="none" strike="noStrike" kern="0" cap="none" spc="0" normalizeH="0" baseline="0" noProof="0" dirty="0">
                  <a:ln>
                    <a:noFill/>
                  </a:ln>
                  <a:solidFill>
                    <a:srgbClr val="FFFFFF"/>
                  </a:solidFill>
                  <a:effectLst/>
                  <a:uLnTx/>
                  <a:uFillTx/>
                  <a:cs typeface="Arial" panose="020B0604020202020204" pitchFamily="34" charset="0"/>
                </a:rPr>
              </a:br>
              <a:r>
                <a:rPr kumimoji="0" lang="de-DE" sz="1350" b="1" i="0" u="none" strike="noStrike" kern="0" cap="none" spc="0" normalizeH="0" baseline="0" noProof="0" dirty="0">
                  <a:ln>
                    <a:noFill/>
                  </a:ln>
                  <a:solidFill>
                    <a:srgbClr val="FFFFFF"/>
                  </a:solidFill>
                  <a:effectLst/>
                  <a:uLnTx/>
                  <a:uFillTx/>
                  <a:cs typeface="Arial" panose="020B0604020202020204" pitchFamily="34" charset="0"/>
                </a:rPr>
                <a:t>107 MRD.</a:t>
              </a:r>
              <a:r>
                <a:rPr kumimoji="0" lang="de-DE" sz="900" b="0" i="0" u="none" strike="noStrike" kern="0" cap="none" spc="0" normalizeH="0" baseline="30000" noProof="0" dirty="0">
                  <a:ln>
                    <a:noFill/>
                  </a:ln>
                  <a:solidFill>
                    <a:srgbClr val="FFFFFF"/>
                  </a:solidFill>
                  <a:effectLst/>
                  <a:uLnTx/>
                  <a:uFillTx/>
                  <a:cs typeface="Arial" panose="020B0604020202020204" pitchFamily="34" charset="0"/>
                </a:rPr>
                <a:t>1</a:t>
              </a:r>
              <a:r>
                <a:rPr kumimoji="0" lang="de-DE" sz="900" b="0" i="0" u="none" strike="noStrike" kern="0" cap="none" spc="0" normalizeH="0" baseline="0" noProof="0" dirty="0">
                  <a:ln>
                    <a:noFill/>
                  </a:ln>
                  <a:solidFill>
                    <a:srgbClr val="FFFFFF"/>
                  </a:solidFill>
                  <a:effectLst/>
                  <a:uLnTx/>
                  <a:uFillTx/>
                  <a:cs typeface="Arial" panose="020B0604020202020204" pitchFamily="34" charset="0"/>
                </a:rPr>
                <a:t> Euro in alternative Anlagen</a:t>
              </a:r>
            </a:p>
          </p:txBody>
        </p:sp>
      </p:grpSp>
      <p:sp>
        <p:nvSpPr>
          <p:cNvPr id="107" name="Rechteck 106">
            <a:extLst>
              <a:ext uri="{FF2B5EF4-FFF2-40B4-BE49-F238E27FC236}">
                <a16:creationId xmlns:a16="http://schemas.microsoft.com/office/drawing/2014/main" id="{8B595F94-13EF-4519-B106-0205B3B7D3B7}"/>
              </a:ext>
            </a:extLst>
          </p:cNvPr>
          <p:cNvSpPr/>
          <p:nvPr/>
        </p:nvSpPr>
        <p:spPr>
          <a:xfrm>
            <a:off x="479423" y="5723516"/>
            <a:ext cx="11233151" cy="442333"/>
          </a:xfrm>
          <a:prstGeom prst="rect">
            <a:avLst/>
          </a:prstGeom>
          <a:noFill/>
          <a:ln w="19050">
            <a:solidFill>
              <a:srgbClr val="122B54"/>
            </a:solid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chemeClr val="bg1"/>
              </a:solidFill>
              <a:effectLst/>
              <a:uLnTx/>
              <a:uFillTx/>
            </a:endParaRPr>
          </a:p>
        </p:txBody>
      </p:sp>
      <p:sp>
        <p:nvSpPr>
          <p:cNvPr id="108" name="Rechteck 107">
            <a:extLst>
              <a:ext uri="{FF2B5EF4-FFF2-40B4-BE49-F238E27FC236}">
                <a16:creationId xmlns:a16="http://schemas.microsoft.com/office/drawing/2014/main" id="{2FF754B4-A155-4D88-9664-2D768939A73A}"/>
              </a:ext>
            </a:extLst>
          </p:cNvPr>
          <p:cNvSpPr/>
          <p:nvPr/>
        </p:nvSpPr>
        <p:spPr>
          <a:xfrm>
            <a:off x="1543939" y="5776265"/>
            <a:ext cx="8440081" cy="269112"/>
          </a:xfrm>
          <a:prstGeom prst="rect">
            <a:avLst/>
          </a:prstGeom>
          <a:noFill/>
          <a:ln>
            <a:noFill/>
          </a:ln>
        </p:spPr>
        <p:txBody>
          <a:bodyPr rot="0" spcFirstLastPara="0" vertOverflow="overflow" horzOverflow="overflow" vert="horz" wrap="square" lIns="539968" tIns="80995" rIns="80995" bIns="80995" numCol="1" spcCol="0" rtlCol="0" fromWordArt="0" anchor="t" anchorCtr="0" forceAA="0" compatLnSpc="1">
            <a:prstTxWarp prst="textNoShape">
              <a:avLst/>
            </a:prstTxWarp>
            <a:noAutofit/>
          </a:bodyPr>
          <a:lstStyle/>
          <a:p>
            <a:pPr defTabSz="685891"/>
            <a:r>
              <a:rPr lang="de-DE" sz="1400" b="1" dirty="0">
                <a:solidFill>
                  <a:schemeClr val="bg1"/>
                </a:solidFill>
                <a:cs typeface="Arial"/>
              </a:rPr>
              <a:t>Mittelfristig</a:t>
            </a:r>
            <a:r>
              <a:rPr lang="de-DE" sz="1400" dirty="0">
                <a:solidFill>
                  <a:schemeClr val="bg1"/>
                </a:solidFill>
                <a:cs typeface="Arial"/>
              </a:rPr>
              <a:t> streben wir an, mit ca. </a:t>
            </a:r>
            <a:r>
              <a:rPr lang="de-DE" sz="1400" b="1" dirty="0">
                <a:solidFill>
                  <a:schemeClr val="bg1"/>
                </a:solidFill>
                <a:cs typeface="Arial"/>
              </a:rPr>
              <a:t>110 Milliarden Euro in alternative Anlagen </a:t>
            </a:r>
            <a:r>
              <a:rPr lang="de-DE" sz="1400" dirty="0">
                <a:solidFill>
                  <a:schemeClr val="bg1"/>
                </a:solidFill>
                <a:cs typeface="Arial"/>
              </a:rPr>
              <a:t>investiert zu sein</a:t>
            </a:r>
          </a:p>
        </p:txBody>
      </p:sp>
      <p:grpSp>
        <p:nvGrpSpPr>
          <p:cNvPr id="13" name="Gruppieren 12">
            <a:extLst>
              <a:ext uri="{FF2B5EF4-FFF2-40B4-BE49-F238E27FC236}">
                <a16:creationId xmlns:a16="http://schemas.microsoft.com/office/drawing/2014/main" id="{50C2C1DD-CC91-497B-A450-68AFCC906E57}"/>
              </a:ext>
            </a:extLst>
          </p:cNvPr>
          <p:cNvGrpSpPr/>
          <p:nvPr/>
        </p:nvGrpSpPr>
        <p:grpSpPr>
          <a:xfrm>
            <a:off x="552449" y="2114280"/>
            <a:ext cx="11190487" cy="3505968"/>
            <a:chOff x="779629" y="2295525"/>
            <a:chExt cx="10368384" cy="3248404"/>
          </a:xfrm>
        </p:grpSpPr>
        <p:grpSp>
          <p:nvGrpSpPr>
            <p:cNvPr id="58" name="Gruppierung 697">
              <a:extLst>
                <a:ext uri="{FF2B5EF4-FFF2-40B4-BE49-F238E27FC236}">
                  <a16:creationId xmlns:a16="http://schemas.microsoft.com/office/drawing/2014/main" id="{834D8D09-FF7F-4B84-B000-3C58EE9F9352}"/>
                </a:ext>
              </a:extLst>
            </p:cNvPr>
            <p:cNvGrpSpPr>
              <a:grpSpLocks noChangeAspect="1"/>
            </p:cNvGrpSpPr>
            <p:nvPr/>
          </p:nvGrpSpPr>
          <p:grpSpPr>
            <a:xfrm>
              <a:off x="779629" y="2370232"/>
              <a:ext cx="401028" cy="407975"/>
              <a:chOff x="7136677" y="177180"/>
              <a:chExt cx="581956" cy="592039"/>
            </a:xfrm>
          </p:grpSpPr>
          <p:sp>
            <p:nvSpPr>
              <p:cNvPr id="59" name="Freeform 54">
                <a:extLst>
                  <a:ext uri="{FF2B5EF4-FFF2-40B4-BE49-F238E27FC236}">
                    <a16:creationId xmlns:a16="http://schemas.microsoft.com/office/drawing/2014/main" id="{0BB7111F-462B-4B85-9EAC-AE0A4C6A5CE6}"/>
                  </a:ext>
                </a:extLst>
              </p:cNvPr>
              <p:cNvSpPr>
                <a:spLocks noChangeArrowheads="1"/>
              </p:cNvSpPr>
              <p:nvPr/>
            </p:nvSpPr>
            <p:spPr bwMode="auto">
              <a:xfrm>
                <a:off x="7136677" y="177180"/>
                <a:ext cx="581956" cy="592039"/>
              </a:xfrm>
              <a:custGeom>
                <a:avLst/>
                <a:gdLst>
                  <a:gd name="T0" fmla="*/ 1781 w 1782"/>
                  <a:gd name="T1" fmla="*/ 906 h 1812"/>
                  <a:gd name="T2" fmla="*/ 1781 w 1782"/>
                  <a:gd name="T3" fmla="*/ 906 h 1812"/>
                  <a:gd name="T4" fmla="*/ 875 w 1782"/>
                  <a:gd name="T5" fmla="*/ 1811 h 1812"/>
                  <a:gd name="T6" fmla="*/ 0 w 1782"/>
                  <a:gd name="T7" fmla="*/ 906 h 1812"/>
                  <a:gd name="T8" fmla="*/ 875 w 1782"/>
                  <a:gd name="T9" fmla="*/ 0 h 1812"/>
                  <a:gd name="T10" fmla="*/ 1781 w 1782"/>
                  <a:gd name="T11" fmla="*/ 906 h 1812"/>
                </a:gdLst>
                <a:ahLst/>
                <a:cxnLst>
                  <a:cxn ang="0">
                    <a:pos x="T0" y="T1"/>
                  </a:cxn>
                  <a:cxn ang="0">
                    <a:pos x="T2" y="T3"/>
                  </a:cxn>
                  <a:cxn ang="0">
                    <a:pos x="T4" y="T5"/>
                  </a:cxn>
                  <a:cxn ang="0">
                    <a:pos x="T6" y="T7"/>
                  </a:cxn>
                  <a:cxn ang="0">
                    <a:pos x="T8" y="T9"/>
                  </a:cxn>
                  <a:cxn ang="0">
                    <a:pos x="T10" y="T11"/>
                  </a:cxn>
                </a:cxnLst>
                <a:rect l="0" t="0" r="r" b="b"/>
                <a:pathLst>
                  <a:path w="1782" h="1812">
                    <a:moveTo>
                      <a:pt x="1781" y="906"/>
                    </a:moveTo>
                    <a:lnTo>
                      <a:pt x="1781" y="906"/>
                    </a:lnTo>
                    <a:cubicBezTo>
                      <a:pt x="1781" y="1405"/>
                      <a:pt x="1374" y="1811"/>
                      <a:pt x="875" y="1811"/>
                    </a:cubicBezTo>
                    <a:cubicBezTo>
                      <a:pt x="407" y="1811"/>
                      <a:pt x="0" y="1405"/>
                      <a:pt x="0" y="906"/>
                    </a:cubicBezTo>
                    <a:cubicBezTo>
                      <a:pt x="0" y="406"/>
                      <a:pt x="407" y="0"/>
                      <a:pt x="875" y="0"/>
                    </a:cubicBezTo>
                    <a:cubicBezTo>
                      <a:pt x="1374" y="0"/>
                      <a:pt x="1781" y="406"/>
                      <a:pt x="1781" y="906"/>
                    </a:cubicBez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sp>
            <p:nvSpPr>
              <p:cNvPr id="60" name="Freeform 55">
                <a:extLst>
                  <a:ext uri="{FF2B5EF4-FFF2-40B4-BE49-F238E27FC236}">
                    <a16:creationId xmlns:a16="http://schemas.microsoft.com/office/drawing/2014/main" id="{912443C4-B011-4A3C-8B28-506127827683}"/>
                  </a:ext>
                </a:extLst>
              </p:cNvPr>
              <p:cNvSpPr>
                <a:spLocks noChangeArrowheads="1"/>
              </p:cNvSpPr>
              <p:nvPr/>
            </p:nvSpPr>
            <p:spPr bwMode="auto">
              <a:xfrm>
                <a:off x="7269202" y="380289"/>
                <a:ext cx="51857" cy="182942"/>
              </a:xfrm>
              <a:custGeom>
                <a:avLst/>
                <a:gdLst>
                  <a:gd name="T0" fmla="*/ 156 w 157"/>
                  <a:gd name="T1" fmla="*/ 561 h 562"/>
                  <a:gd name="T2" fmla="*/ 0 w 157"/>
                  <a:gd name="T3" fmla="*/ 561 h 562"/>
                  <a:gd name="T4" fmla="*/ 0 w 157"/>
                  <a:gd name="T5" fmla="*/ 0 h 562"/>
                  <a:gd name="T6" fmla="*/ 156 w 157"/>
                  <a:gd name="T7" fmla="*/ 0 h 562"/>
                  <a:gd name="T8" fmla="*/ 156 w 157"/>
                  <a:gd name="T9" fmla="*/ 561 h 562"/>
                </a:gdLst>
                <a:ahLst/>
                <a:cxnLst>
                  <a:cxn ang="0">
                    <a:pos x="T0" y="T1"/>
                  </a:cxn>
                  <a:cxn ang="0">
                    <a:pos x="T2" y="T3"/>
                  </a:cxn>
                  <a:cxn ang="0">
                    <a:pos x="T4" y="T5"/>
                  </a:cxn>
                  <a:cxn ang="0">
                    <a:pos x="T6" y="T7"/>
                  </a:cxn>
                  <a:cxn ang="0">
                    <a:pos x="T8" y="T9"/>
                  </a:cxn>
                </a:cxnLst>
                <a:rect l="0" t="0" r="r" b="b"/>
                <a:pathLst>
                  <a:path w="157" h="562">
                    <a:moveTo>
                      <a:pt x="156" y="561"/>
                    </a:moveTo>
                    <a:lnTo>
                      <a:pt x="0" y="561"/>
                    </a:lnTo>
                    <a:lnTo>
                      <a:pt x="0" y="0"/>
                    </a:lnTo>
                    <a:lnTo>
                      <a:pt x="156" y="0"/>
                    </a:lnTo>
                    <a:lnTo>
                      <a:pt x="156" y="561"/>
                    </a:lnTo>
                  </a:path>
                </a:pathLst>
              </a:custGeom>
              <a:noFill/>
              <a:ln w="9525"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sp>
            <p:nvSpPr>
              <p:cNvPr id="61" name="Freeform 56">
                <a:extLst>
                  <a:ext uri="{FF2B5EF4-FFF2-40B4-BE49-F238E27FC236}">
                    <a16:creationId xmlns:a16="http://schemas.microsoft.com/office/drawing/2014/main" id="{2D2C2770-86C5-442A-B61C-560EA38DBA2F}"/>
                  </a:ext>
                </a:extLst>
              </p:cNvPr>
              <p:cNvSpPr>
                <a:spLocks noChangeArrowheads="1"/>
              </p:cNvSpPr>
              <p:nvPr/>
            </p:nvSpPr>
            <p:spPr bwMode="auto">
              <a:xfrm>
                <a:off x="7319619" y="452313"/>
                <a:ext cx="112358" cy="112358"/>
              </a:xfrm>
              <a:custGeom>
                <a:avLst/>
                <a:gdLst>
                  <a:gd name="T0" fmla="*/ 0 w 344"/>
                  <a:gd name="T1" fmla="*/ 124 h 343"/>
                  <a:gd name="T2" fmla="*/ 187 w 344"/>
                  <a:gd name="T3" fmla="*/ 0 h 343"/>
                  <a:gd name="T4" fmla="*/ 343 w 344"/>
                  <a:gd name="T5" fmla="*/ 124 h 343"/>
                  <a:gd name="T6" fmla="*/ 343 w 344"/>
                  <a:gd name="T7" fmla="*/ 342 h 343"/>
                  <a:gd name="T8" fmla="*/ 0 w 344"/>
                  <a:gd name="T9" fmla="*/ 342 h 343"/>
                  <a:gd name="T10" fmla="*/ 0 w 344"/>
                  <a:gd name="T11" fmla="*/ 124 h 343"/>
                </a:gdLst>
                <a:ahLst/>
                <a:cxnLst>
                  <a:cxn ang="0">
                    <a:pos x="T0" y="T1"/>
                  </a:cxn>
                  <a:cxn ang="0">
                    <a:pos x="T2" y="T3"/>
                  </a:cxn>
                  <a:cxn ang="0">
                    <a:pos x="T4" y="T5"/>
                  </a:cxn>
                  <a:cxn ang="0">
                    <a:pos x="T6" y="T7"/>
                  </a:cxn>
                  <a:cxn ang="0">
                    <a:pos x="T8" y="T9"/>
                  </a:cxn>
                  <a:cxn ang="0">
                    <a:pos x="T10" y="T11"/>
                  </a:cxn>
                </a:cxnLst>
                <a:rect l="0" t="0" r="r" b="b"/>
                <a:pathLst>
                  <a:path w="344" h="343">
                    <a:moveTo>
                      <a:pt x="0" y="124"/>
                    </a:moveTo>
                    <a:lnTo>
                      <a:pt x="187" y="0"/>
                    </a:lnTo>
                    <a:lnTo>
                      <a:pt x="343" y="124"/>
                    </a:lnTo>
                    <a:lnTo>
                      <a:pt x="343" y="342"/>
                    </a:lnTo>
                    <a:lnTo>
                      <a:pt x="0" y="342"/>
                    </a:lnTo>
                    <a:lnTo>
                      <a:pt x="0" y="124"/>
                    </a:lnTo>
                  </a:path>
                </a:pathLst>
              </a:custGeom>
              <a:noFill/>
              <a:ln w="9525"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sp>
            <p:nvSpPr>
              <p:cNvPr id="62" name="Freeform 57">
                <a:extLst>
                  <a:ext uri="{FF2B5EF4-FFF2-40B4-BE49-F238E27FC236}">
                    <a16:creationId xmlns:a16="http://schemas.microsoft.com/office/drawing/2014/main" id="{7AA6CD3E-2536-41C9-8A9E-B3F4378925C4}"/>
                  </a:ext>
                </a:extLst>
              </p:cNvPr>
              <p:cNvSpPr>
                <a:spLocks noChangeArrowheads="1"/>
              </p:cNvSpPr>
              <p:nvPr/>
            </p:nvSpPr>
            <p:spPr bwMode="auto">
              <a:xfrm>
                <a:off x="7431977" y="370206"/>
                <a:ext cx="72024" cy="193025"/>
              </a:xfrm>
              <a:custGeom>
                <a:avLst/>
                <a:gdLst>
                  <a:gd name="T0" fmla="*/ 0 w 219"/>
                  <a:gd name="T1" fmla="*/ 592 h 593"/>
                  <a:gd name="T2" fmla="*/ 0 w 219"/>
                  <a:gd name="T3" fmla="*/ 31 h 593"/>
                  <a:gd name="T4" fmla="*/ 93 w 219"/>
                  <a:gd name="T5" fmla="*/ 0 h 593"/>
                  <a:gd name="T6" fmla="*/ 218 w 219"/>
                  <a:gd name="T7" fmla="*/ 31 h 593"/>
                  <a:gd name="T8" fmla="*/ 218 w 219"/>
                  <a:gd name="T9" fmla="*/ 592 h 593"/>
                  <a:gd name="T10" fmla="*/ 0 w 219"/>
                  <a:gd name="T11" fmla="*/ 592 h 593"/>
                </a:gdLst>
                <a:ahLst/>
                <a:cxnLst>
                  <a:cxn ang="0">
                    <a:pos x="T0" y="T1"/>
                  </a:cxn>
                  <a:cxn ang="0">
                    <a:pos x="T2" y="T3"/>
                  </a:cxn>
                  <a:cxn ang="0">
                    <a:pos x="T4" y="T5"/>
                  </a:cxn>
                  <a:cxn ang="0">
                    <a:pos x="T6" y="T7"/>
                  </a:cxn>
                  <a:cxn ang="0">
                    <a:pos x="T8" y="T9"/>
                  </a:cxn>
                  <a:cxn ang="0">
                    <a:pos x="T10" y="T11"/>
                  </a:cxn>
                </a:cxnLst>
                <a:rect l="0" t="0" r="r" b="b"/>
                <a:pathLst>
                  <a:path w="219" h="593">
                    <a:moveTo>
                      <a:pt x="0" y="592"/>
                    </a:moveTo>
                    <a:lnTo>
                      <a:pt x="0" y="31"/>
                    </a:lnTo>
                    <a:lnTo>
                      <a:pt x="93" y="0"/>
                    </a:lnTo>
                    <a:lnTo>
                      <a:pt x="218" y="31"/>
                    </a:lnTo>
                    <a:lnTo>
                      <a:pt x="218" y="592"/>
                    </a:lnTo>
                    <a:lnTo>
                      <a:pt x="0" y="592"/>
                    </a:lnTo>
                  </a:path>
                </a:pathLst>
              </a:custGeom>
              <a:noFill/>
              <a:ln w="9525"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sp>
            <p:nvSpPr>
              <p:cNvPr id="63" name="Freeform 58">
                <a:extLst>
                  <a:ext uri="{FF2B5EF4-FFF2-40B4-BE49-F238E27FC236}">
                    <a16:creationId xmlns:a16="http://schemas.microsoft.com/office/drawing/2014/main" id="{54A773EE-F7EB-43AA-AF8E-008F15A2AC51}"/>
                  </a:ext>
                </a:extLst>
              </p:cNvPr>
              <p:cNvSpPr>
                <a:spLocks noChangeArrowheads="1"/>
              </p:cNvSpPr>
              <p:nvPr/>
            </p:nvSpPr>
            <p:spPr bwMode="auto">
              <a:xfrm>
                <a:off x="7502560" y="370206"/>
                <a:ext cx="51857" cy="122441"/>
              </a:xfrm>
              <a:custGeom>
                <a:avLst/>
                <a:gdLst>
                  <a:gd name="T0" fmla="*/ 0 w 158"/>
                  <a:gd name="T1" fmla="*/ 125 h 375"/>
                  <a:gd name="T2" fmla="*/ 157 w 158"/>
                  <a:gd name="T3" fmla="*/ 0 h 375"/>
                  <a:gd name="T4" fmla="*/ 157 w 158"/>
                  <a:gd name="T5" fmla="*/ 374 h 375"/>
                  <a:gd name="T6" fmla="*/ 0 w 158"/>
                  <a:gd name="T7" fmla="*/ 374 h 375"/>
                  <a:gd name="T8" fmla="*/ 0 w 158"/>
                  <a:gd name="T9" fmla="*/ 125 h 375"/>
                </a:gdLst>
                <a:ahLst/>
                <a:cxnLst>
                  <a:cxn ang="0">
                    <a:pos x="T0" y="T1"/>
                  </a:cxn>
                  <a:cxn ang="0">
                    <a:pos x="T2" y="T3"/>
                  </a:cxn>
                  <a:cxn ang="0">
                    <a:pos x="T4" y="T5"/>
                  </a:cxn>
                  <a:cxn ang="0">
                    <a:pos x="T6" y="T7"/>
                  </a:cxn>
                  <a:cxn ang="0">
                    <a:pos x="T8" y="T9"/>
                  </a:cxn>
                </a:cxnLst>
                <a:rect l="0" t="0" r="r" b="b"/>
                <a:pathLst>
                  <a:path w="158" h="375">
                    <a:moveTo>
                      <a:pt x="0" y="125"/>
                    </a:moveTo>
                    <a:lnTo>
                      <a:pt x="157" y="0"/>
                    </a:lnTo>
                    <a:lnTo>
                      <a:pt x="157" y="374"/>
                    </a:lnTo>
                    <a:lnTo>
                      <a:pt x="0" y="374"/>
                    </a:lnTo>
                    <a:lnTo>
                      <a:pt x="0" y="125"/>
                    </a:lnTo>
                  </a:path>
                </a:pathLst>
              </a:custGeom>
              <a:noFill/>
              <a:ln w="9525"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sp>
            <p:nvSpPr>
              <p:cNvPr id="64" name="Freeform 59">
                <a:extLst>
                  <a:ext uri="{FF2B5EF4-FFF2-40B4-BE49-F238E27FC236}">
                    <a16:creationId xmlns:a16="http://schemas.microsoft.com/office/drawing/2014/main" id="{77ED2B78-ACB3-4302-8162-56C723BD092C}"/>
                  </a:ext>
                </a:extLst>
              </p:cNvPr>
              <p:cNvSpPr>
                <a:spLocks noChangeArrowheads="1"/>
              </p:cNvSpPr>
              <p:nvPr/>
            </p:nvSpPr>
            <p:spPr bwMode="auto">
              <a:xfrm>
                <a:off x="7502560" y="492647"/>
                <a:ext cx="82108" cy="72024"/>
              </a:xfrm>
              <a:custGeom>
                <a:avLst/>
                <a:gdLst>
                  <a:gd name="T0" fmla="*/ 250 w 251"/>
                  <a:gd name="T1" fmla="*/ 218 h 219"/>
                  <a:gd name="T2" fmla="*/ 0 w 251"/>
                  <a:gd name="T3" fmla="*/ 218 h 219"/>
                  <a:gd name="T4" fmla="*/ 0 w 251"/>
                  <a:gd name="T5" fmla="*/ 0 h 219"/>
                  <a:gd name="T6" fmla="*/ 250 w 251"/>
                  <a:gd name="T7" fmla="*/ 0 h 219"/>
                  <a:gd name="T8" fmla="*/ 250 w 251"/>
                  <a:gd name="T9" fmla="*/ 218 h 219"/>
                </a:gdLst>
                <a:ahLst/>
                <a:cxnLst>
                  <a:cxn ang="0">
                    <a:pos x="T0" y="T1"/>
                  </a:cxn>
                  <a:cxn ang="0">
                    <a:pos x="T2" y="T3"/>
                  </a:cxn>
                  <a:cxn ang="0">
                    <a:pos x="T4" y="T5"/>
                  </a:cxn>
                  <a:cxn ang="0">
                    <a:pos x="T6" y="T7"/>
                  </a:cxn>
                  <a:cxn ang="0">
                    <a:pos x="T8" y="T9"/>
                  </a:cxn>
                </a:cxnLst>
                <a:rect l="0" t="0" r="r" b="b"/>
                <a:pathLst>
                  <a:path w="251" h="219">
                    <a:moveTo>
                      <a:pt x="250" y="218"/>
                    </a:moveTo>
                    <a:lnTo>
                      <a:pt x="0" y="218"/>
                    </a:lnTo>
                    <a:lnTo>
                      <a:pt x="0" y="0"/>
                    </a:lnTo>
                    <a:lnTo>
                      <a:pt x="250" y="0"/>
                    </a:lnTo>
                    <a:lnTo>
                      <a:pt x="250" y="218"/>
                    </a:lnTo>
                  </a:path>
                </a:pathLst>
              </a:custGeom>
              <a:noFill/>
              <a:ln w="9525"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sp>
            <p:nvSpPr>
              <p:cNvPr id="65" name="Freeform 60">
                <a:extLst>
                  <a:ext uri="{FF2B5EF4-FFF2-40B4-BE49-F238E27FC236}">
                    <a16:creationId xmlns:a16="http://schemas.microsoft.com/office/drawing/2014/main" id="{98A233F6-AD44-4351-9517-4AE52AD8D0B6}"/>
                  </a:ext>
                </a:extLst>
              </p:cNvPr>
              <p:cNvSpPr>
                <a:spLocks noChangeArrowheads="1"/>
              </p:cNvSpPr>
              <p:nvPr/>
            </p:nvSpPr>
            <p:spPr bwMode="auto">
              <a:xfrm>
                <a:off x="7361393" y="492646"/>
                <a:ext cx="31691" cy="30251"/>
              </a:xfrm>
              <a:custGeom>
                <a:avLst/>
                <a:gdLst>
                  <a:gd name="T0" fmla="*/ 94 w 95"/>
                  <a:gd name="T1" fmla="*/ 93 h 94"/>
                  <a:gd name="T2" fmla="*/ 0 w 95"/>
                  <a:gd name="T3" fmla="*/ 93 h 94"/>
                  <a:gd name="T4" fmla="*/ 0 w 95"/>
                  <a:gd name="T5" fmla="*/ 0 h 94"/>
                  <a:gd name="T6" fmla="*/ 94 w 95"/>
                  <a:gd name="T7" fmla="*/ 0 h 94"/>
                  <a:gd name="T8" fmla="*/ 94 w 95"/>
                  <a:gd name="T9" fmla="*/ 93 h 94"/>
                </a:gdLst>
                <a:ahLst/>
                <a:cxnLst>
                  <a:cxn ang="0">
                    <a:pos x="T0" y="T1"/>
                  </a:cxn>
                  <a:cxn ang="0">
                    <a:pos x="T2" y="T3"/>
                  </a:cxn>
                  <a:cxn ang="0">
                    <a:pos x="T4" y="T5"/>
                  </a:cxn>
                  <a:cxn ang="0">
                    <a:pos x="T6" y="T7"/>
                  </a:cxn>
                  <a:cxn ang="0">
                    <a:pos x="T8" y="T9"/>
                  </a:cxn>
                </a:cxnLst>
                <a:rect l="0" t="0" r="r" b="b"/>
                <a:pathLst>
                  <a:path w="95" h="94">
                    <a:moveTo>
                      <a:pt x="94" y="93"/>
                    </a:moveTo>
                    <a:lnTo>
                      <a:pt x="0" y="93"/>
                    </a:lnTo>
                    <a:lnTo>
                      <a:pt x="0" y="0"/>
                    </a:lnTo>
                    <a:lnTo>
                      <a:pt x="94" y="0"/>
                    </a:lnTo>
                    <a:lnTo>
                      <a:pt x="94" y="93"/>
                    </a:lnTo>
                  </a:path>
                </a:pathLst>
              </a:custGeom>
              <a:noFill/>
              <a:ln w="9525"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sp>
            <p:nvSpPr>
              <p:cNvPr id="66" name="Freeform 61">
                <a:extLst>
                  <a:ext uri="{FF2B5EF4-FFF2-40B4-BE49-F238E27FC236}">
                    <a16:creationId xmlns:a16="http://schemas.microsoft.com/office/drawing/2014/main" id="{19C146DE-63FB-4A52-89EF-27614E7478E5}"/>
                  </a:ext>
                </a:extLst>
              </p:cNvPr>
              <p:cNvSpPr>
                <a:spLocks noChangeArrowheads="1"/>
              </p:cNvSpPr>
              <p:nvPr/>
            </p:nvSpPr>
            <p:spPr bwMode="auto">
              <a:xfrm>
                <a:off x="7502560" y="492646"/>
                <a:ext cx="51857" cy="30251"/>
              </a:xfrm>
              <a:custGeom>
                <a:avLst/>
                <a:gdLst>
                  <a:gd name="T0" fmla="*/ 157 w 158"/>
                  <a:gd name="T1" fmla="*/ 93 h 94"/>
                  <a:gd name="T2" fmla="*/ 0 w 158"/>
                  <a:gd name="T3" fmla="*/ 93 h 94"/>
                  <a:gd name="T4" fmla="*/ 0 w 158"/>
                  <a:gd name="T5" fmla="*/ 0 h 94"/>
                  <a:gd name="T6" fmla="*/ 157 w 158"/>
                  <a:gd name="T7" fmla="*/ 0 h 94"/>
                  <a:gd name="T8" fmla="*/ 157 w 158"/>
                  <a:gd name="T9" fmla="*/ 93 h 94"/>
                </a:gdLst>
                <a:ahLst/>
                <a:cxnLst>
                  <a:cxn ang="0">
                    <a:pos x="T0" y="T1"/>
                  </a:cxn>
                  <a:cxn ang="0">
                    <a:pos x="T2" y="T3"/>
                  </a:cxn>
                  <a:cxn ang="0">
                    <a:pos x="T4" y="T5"/>
                  </a:cxn>
                  <a:cxn ang="0">
                    <a:pos x="T6" y="T7"/>
                  </a:cxn>
                  <a:cxn ang="0">
                    <a:pos x="T8" y="T9"/>
                  </a:cxn>
                </a:cxnLst>
                <a:rect l="0" t="0" r="r" b="b"/>
                <a:pathLst>
                  <a:path w="158" h="94">
                    <a:moveTo>
                      <a:pt x="157" y="93"/>
                    </a:moveTo>
                    <a:lnTo>
                      <a:pt x="0" y="93"/>
                    </a:lnTo>
                    <a:lnTo>
                      <a:pt x="0" y="0"/>
                    </a:lnTo>
                    <a:lnTo>
                      <a:pt x="157" y="0"/>
                    </a:lnTo>
                    <a:lnTo>
                      <a:pt x="157" y="93"/>
                    </a:lnTo>
                  </a:path>
                </a:pathLst>
              </a:custGeom>
              <a:noFill/>
              <a:ln w="9525"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sp>
            <p:nvSpPr>
              <p:cNvPr id="67" name="Freeform 62">
                <a:extLst>
                  <a:ext uri="{FF2B5EF4-FFF2-40B4-BE49-F238E27FC236}">
                    <a16:creationId xmlns:a16="http://schemas.microsoft.com/office/drawing/2014/main" id="{C0BC028C-4E43-4E7F-8CD0-63F0ED606E6E}"/>
                  </a:ext>
                </a:extLst>
              </p:cNvPr>
              <p:cNvSpPr>
                <a:spLocks noChangeArrowheads="1"/>
              </p:cNvSpPr>
              <p:nvPr/>
            </p:nvSpPr>
            <p:spPr bwMode="auto">
              <a:xfrm>
                <a:off x="7269202" y="411979"/>
                <a:ext cx="51857" cy="30251"/>
              </a:xfrm>
              <a:custGeom>
                <a:avLst/>
                <a:gdLst>
                  <a:gd name="T0" fmla="*/ 156 w 157"/>
                  <a:gd name="T1" fmla="*/ 93 h 94"/>
                  <a:gd name="T2" fmla="*/ 0 w 157"/>
                  <a:gd name="T3" fmla="*/ 93 h 94"/>
                  <a:gd name="T4" fmla="*/ 0 w 157"/>
                  <a:gd name="T5" fmla="*/ 0 h 94"/>
                  <a:gd name="T6" fmla="*/ 156 w 157"/>
                  <a:gd name="T7" fmla="*/ 0 h 94"/>
                  <a:gd name="T8" fmla="*/ 156 w 157"/>
                  <a:gd name="T9" fmla="*/ 93 h 94"/>
                </a:gdLst>
                <a:ahLst/>
                <a:cxnLst>
                  <a:cxn ang="0">
                    <a:pos x="T0" y="T1"/>
                  </a:cxn>
                  <a:cxn ang="0">
                    <a:pos x="T2" y="T3"/>
                  </a:cxn>
                  <a:cxn ang="0">
                    <a:pos x="T4" y="T5"/>
                  </a:cxn>
                  <a:cxn ang="0">
                    <a:pos x="T6" y="T7"/>
                  </a:cxn>
                  <a:cxn ang="0">
                    <a:pos x="T8" y="T9"/>
                  </a:cxn>
                </a:cxnLst>
                <a:rect l="0" t="0" r="r" b="b"/>
                <a:pathLst>
                  <a:path w="157" h="94">
                    <a:moveTo>
                      <a:pt x="156" y="93"/>
                    </a:moveTo>
                    <a:lnTo>
                      <a:pt x="0" y="93"/>
                    </a:lnTo>
                    <a:lnTo>
                      <a:pt x="0" y="0"/>
                    </a:lnTo>
                    <a:lnTo>
                      <a:pt x="156" y="0"/>
                    </a:lnTo>
                    <a:lnTo>
                      <a:pt x="156" y="93"/>
                    </a:lnTo>
                  </a:path>
                </a:pathLst>
              </a:custGeom>
              <a:noFill/>
              <a:ln w="9525"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de-DE" sz="1634" b="0" i="0" u="none" strike="noStrike" kern="0" cap="none" spc="0" normalizeH="0" baseline="0" noProof="0">
                  <a:ln>
                    <a:noFill/>
                  </a:ln>
                  <a:solidFill>
                    <a:srgbClr val="000000"/>
                  </a:solidFill>
                  <a:effectLst/>
                  <a:uLnTx/>
                  <a:uFillTx/>
                </a:endParaRPr>
              </a:p>
            </p:txBody>
          </p:sp>
        </p:grpSp>
        <p:sp>
          <p:nvSpPr>
            <p:cNvPr id="68" name="Rechteck 67">
              <a:extLst>
                <a:ext uri="{FF2B5EF4-FFF2-40B4-BE49-F238E27FC236}">
                  <a16:creationId xmlns:a16="http://schemas.microsoft.com/office/drawing/2014/main" id="{354D91C4-1A66-4C8A-892C-7DC75DC276AF}"/>
                </a:ext>
              </a:extLst>
            </p:cNvPr>
            <p:cNvSpPr/>
            <p:nvPr/>
          </p:nvSpPr>
          <p:spPr>
            <a:xfrm>
              <a:off x="4882211" y="2558669"/>
              <a:ext cx="2488748" cy="400110"/>
            </a:xfrm>
            <a:prstGeom prst="rect">
              <a:avLst/>
            </a:prstGeom>
          </p:spPr>
          <p:txBody>
            <a:bodyPr wrap="square">
              <a:spAutoFit/>
            </a:bodyPr>
            <a:lstStyle/>
            <a:p>
              <a:pPr defTabSz="685891"/>
              <a:r>
                <a:rPr lang="de-DE" sz="1000" dirty="0">
                  <a:solidFill>
                    <a:schemeClr val="bg1"/>
                  </a:solidFill>
                  <a:cs typeface="Arial" panose="020B0604020202020204" pitchFamily="34" charset="0"/>
                </a:rPr>
                <a:t>Investments in rund 100 Wind- und Solarparks in Europa und den USA</a:t>
              </a:r>
            </a:p>
          </p:txBody>
        </p:sp>
        <p:cxnSp>
          <p:nvCxnSpPr>
            <p:cNvPr id="69" name="Gerade Verbindung 84">
              <a:extLst>
                <a:ext uri="{FF2B5EF4-FFF2-40B4-BE49-F238E27FC236}">
                  <a16:creationId xmlns:a16="http://schemas.microsoft.com/office/drawing/2014/main" id="{133F8712-421B-4EEF-B0BC-C18801848379}"/>
                </a:ext>
              </a:extLst>
            </p:cNvPr>
            <p:cNvCxnSpPr>
              <a:cxnSpLocks/>
              <a:stCxn id="136" idx="2"/>
            </p:cNvCxnSpPr>
            <p:nvPr/>
          </p:nvCxnSpPr>
          <p:spPr>
            <a:xfrm flipH="1">
              <a:off x="4710908" y="2688799"/>
              <a:ext cx="15139" cy="1838660"/>
            </a:xfrm>
            <a:prstGeom prst="line">
              <a:avLst/>
            </a:prstGeom>
            <a:noFill/>
            <a:ln w="12700" cap="flat" cmpd="sng" algn="ctr">
              <a:solidFill>
                <a:schemeClr val="bg1"/>
              </a:solidFill>
              <a:prstDash val="dash"/>
            </a:ln>
            <a:effectLst/>
          </p:spPr>
        </p:cxnSp>
        <p:pic>
          <p:nvPicPr>
            <p:cNvPr id="70" name="Grafik 69">
              <a:extLst>
                <a:ext uri="{FF2B5EF4-FFF2-40B4-BE49-F238E27FC236}">
                  <a16:creationId xmlns:a16="http://schemas.microsoft.com/office/drawing/2014/main" id="{9E11897A-FF7B-4CAA-B1F9-389E259C68A2}"/>
                </a:ext>
              </a:extLst>
            </p:cNvPr>
            <p:cNvPicPr>
              <a:picLocks noChangeAspect="1"/>
            </p:cNvPicPr>
            <p:nvPr/>
          </p:nvPicPr>
          <p:blipFill>
            <a:blip r:embed="rId3">
              <a:alphaModFix amt="60000"/>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127397" y="4297834"/>
              <a:ext cx="1246094" cy="1246095"/>
            </a:xfrm>
            <a:prstGeom prst="rect">
              <a:avLst/>
            </a:prstGeom>
          </p:spPr>
        </p:pic>
        <p:sp>
          <p:nvSpPr>
            <p:cNvPr id="71" name="Rechteck 70">
              <a:extLst>
                <a:ext uri="{FF2B5EF4-FFF2-40B4-BE49-F238E27FC236}">
                  <a16:creationId xmlns:a16="http://schemas.microsoft.com/office/drawing/2014/main" id="{5C57E63D-4D9F-4D01-96E9-75F488796816}"/>
                </a:ext>
              </a:extLst>
            </p:cNvPr>
            <p:cNvSpPr/>
            <p:nvPr/>
          </p:nvSpPr>
          <p:spPr>
            <a:xfrm>
              <a:off x="4875700" y="2348262"/>
              <a:ext cx="2615524" cy="287216"/>
            </a:xfrm>
            <a:prstGeom prst="rect">
              <a:avLst/>
            </a:prstGeom>
          </p:spPr>
          <p:txBody>
            <a:bodyPr wrap="square">
              <a:spAutoFit/>
            </a:bodyPr>
            <a:lstStyle/>
            <a:p>
              <a:pPr marL="0" marR="0" lvl="0" indent="0" defTabSz="685891"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cs typeface="Arial" panose="020B0604020202020204" pitchFamily="34" charset="0"/>
                </a:rPr>
                <a:t>ERNEUERBARE ENERGIEN</a:t>
              </a:r>
              <a:endParaRPr kumimoji="0" lang="de-DE" sz="1200" b="1" i="0" u="none" strike="noStrike" kern="0" cap="none" spc="0" normalizeH="0" baseline="0" noProof="0" dirty="0">
                <a:ln>
                  <a:noFill/>
                </a:ln>
                <a:solidFill>
                  <a:schemeClr val="bg1"/>
                </a:solidFill>
                <a:effectLst/>
                <a:uLnTx/>
                <a:uFillTx/>
              </a:endParaRPr>
            </a:p>
          </p:txBody>
        </p:sp>
        <p:sp>
          <p:nvSpPr>
            <p:cNvPr id="72" name="Rechteck 71">
              <a:extLst>
                <a:ext uri="{FF2B5EF4-FFF2-40B4-BE49-F238E27FC236}">
                  <a16:creationId xmlns:a16="http://schemas.microsoft.com/office/drawing/2014/main" id="{E7BBB062-BBDB-4771-A0DE-D85535B4EE13}"/>
                </a:ext>
              </a:extLst>
            </p:cNvPr>
            <p:cNvSpPr/>
            <p:nvPr/>
          </p:nvSpPr>
          <p:spPr>
            <a:xfrm>
              <a:off x="8424709" y="3377972"/>
              <a:ext cx="2586795" cy="400110"/>
            </a:xfrm>
            <a:prstGeom prst="rect">
              <a:avLst/>
            </a:prstGeom>
          </p:spPr>
          <p:txBody>
            <a:bodyPr wrap="square">
              <a:spAutoFit/>
            </a:bodyPr>
            <a:lstStyle/>
            <a:p>
              <a:pPr defTabSz="685891"/>
              <a:r>
                <a:rPr lang="de-DE" sz="1000" dirty="0">
                  <a:solidFill>
                    <a:schemeClr val="bg1"/>
                  </a:solidFill>
                  <a:cs typeface="Arial" panose="020B0604020202020204" pitchFamily="34" charset="0"/>
                </a:rPr>
                <a:t>Mittelstandsfinanzierung in den USA, Deutschland und Zentraleuropa</a:t>
              </a:r>
            </a:p>
          </p:txBody>
        </p:sp>
        <p:cxnSp>
          <p:nvCxnSpPr>
            <p:cNvPr id="73" name="Gerade Verbindung 95">
              <a:extLst>
                <a:ext uri="{FF2B5EF4-FFF2-40B4-BE49-F238E27FC236}">
                  <a16:creationId xmlns:a16="http://schemas.microsoft.com/office/drawing/2014/main" id="{0DA0E8ED-B8BB-4336-A6E5-3FA4A2186F68}"/>
                </a:ext>
              </a:extLst>
            </p:cNvPr>
            <p:cNvCxnSpPr>
              <a:cxnSpLocks/>
              <a:stCxn id="114" idx="2"/>
            </p:cNvCxnSpPr>
            <p:nvPr/>
          </p:nvCxnSpPr>
          <p:spPr>
            <a:xfrm flipH="1">
              <a:off x="8278439" y="3490380"/>
              <a:ext cx="7454" cy="1654562"/>
            </a:xfrm>
            <a:prstGeom prst="line">
              <a:avLst/>
            </a:prstGeom>
            <a:noFill/>
            <a:ln w="12700" cap="flat" cmpd="sng" algn="ctr">
              <a:solidFill>
                <a:schemeClr val="bg1"/>
              </a:solidFill>
              <a:prstDash val="dash"/>
            </a:ln>
            <a:effectLst/>
          </p:spPr>
        </p:cxnSp>
        <p:sp>
          <p:nvSpPr>
            <p:cNvPr id="74" name="Rechteck 73">
              <a:extLst>
                <a:ext uri="{FF2B5EF4-FFF2-40B4-BE49-F238E27FC236}">
                  <a16:creationId xmlns:a16="http://schemas.microsoft.com/office/drawing/2014/main" id="{EF71F8ED-24AA-4BCF-81E9-2F249357BABB}"/>
                </a:ext>
              </a:extLst>
            </p:cNvPr>
            <p:cNvSpPr/>
            <p:nvPr/>
          </p:nvSpPr>
          <p:spPr>
            <a:xfrm>
              <a:off x="8439311" y="3157707"/>
              <a:ext cx="1412803" cy="287216"/>
            </a:xfrm>
            <a:prstGeom prst="rect">
              <a:avLst/>
            </a:prstGeom>
          </p:spPr>
          <p:txBody>
            <a:bodyPr wrap="square">
              <a:spAutoFit/>
            </a:bodyPr>
            <a:lstStyle/>
            <a:p>
              <a:pPr marL="0" marR="0" lvl="0" indent="0" defTabSz="685891"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cs typeface="Arial" panose="020B0604020202020204" pitchFamily="34" charset="0"/>
                </a:rPr>
                <a:t>PRIVATE DEBT</a:t>
              </a:r>
              <a:endParaRPr kumimoji="0" lang="de-DE" sz="1200" b="1" i="0" u="none" strike="noStrike" kern="0" cap="none" spc="0" normalizeH="0" baseline="0" noProof="0" dirty="0">
                <a:ln>
                  <a:noFill/>
                </a:ln>
                <a:solidFill>
                  <a:schemeClr val="bg1"/>
                </a:solidFill>
                <a:effectLst/>
                <a:uLnTx/>
                <a:uFillTx/>
              </a:endParaRPr>
            </a:p>
          </p:txBody>
        </p:sp>
        <p:sp>
          <p:nvSpPr>
            <p:cNvPr id="75" name="Rechteck 74">
              <a:extLst>
                <a:ext uri="{FF2B5EF4-FFF2-40B4-BE49-F238E27FC236}">
                  <a16:creationId xmlns:a16="http://schemas.microsoft.com/office/drawing/2014/main" id="{98E5059D-2B1E-4F19-B069-4908A7ACDB90}"/>
                </a:ext>
              </a:extLst>
            </p:cNvPr>
            <p:cNvSpPr/>
            <p:nvPr/>
          </p:nvSpPr>
          <p:spPr>
            <a:xfrm>
              <a:off x="6640442" y="4168178"/>
              <a:ext cx="1810746" cy="400110"/>
            </a:xfrm>
            <a:prstGeom prst="rect">
              <a:avLst/>
            </a:prstGeom>
          </p:spPr>
          <p:txBody>
            <a:bodyPr wrap="square">
              <a:spAutoFit/>
            </a:bodyPr>
            <a:lstStyle/>
            <a:p>
              <a:pPr defTabSz="685891"/>
              <a:r>
                <a:rPr lang="de-DE" sz="1000" dirty="0">
                  <a:solidFill>
                    <a:schemeClr val="bg1"/>
                  </a:solidFill>
                  <a:cs typeface="Arial" panose="020B0604020202020204" pitchFamily="34" charset="0"/>
                </a:rPr>
                <a:t>Weltweite Investments </a:t>
              </a:r>
              <a:br>
                <a:rPr lang="de-DE" sz="1000" dirty="0">
                  <a:solidFill>
                    <a:schemeClr val="bg1"/>
                  </a:solidFill>
                  <a:cs typeface="Arial" panose="020B0604020202020204" pitchFamily="34" charset="0"/>
                </a:rPr>
              </a:br>
              <a:r>
                <a:rPr lang="de-DE" sz="1000" dirty="0">
                  <a:solidFill>
                    <a:schemeClr val="bg1"/>
                  </a:solidFill>
                  <a:cs typeface="Arial" panose="020B0604020202020204" pitchFamily="34" charset="0"/>
                </a:rPr>
                <a:t>in Private Equity-Fonds</a:t>
              </a:r>
            </a:p>
          </p:txBody>
        </p:sp>
        <p:cxnSp>
          <p:nvCxnSpPr>
            <p:cNvPr id="76" name="Gerade Verbindung 98">
              <a:extLst>
                <a:ext uri="{FF2B5EF4-FFF2-40B4-BE49-F238E27FC236}">
                  <a16:creationId xmlns:a16="http://schemas.microsoft.com/office/drawing/2014/main" id="{0E57888C-A74D-49C4-9E49-55CB66D268A8}"/>
                </a:ext>
              </a:extLst>
            </p:cNvPr>
            <p:cNvCxnSpPr>
              <a:cxnSpLocks/>
              <a:stCxn id="122" idx="2"/>
            </p:cNvCxnSpPr>
            <p:nvPr/>
          </p:nvCxnSpPr>
          <p:spPr>
            <a:xfrm>
              <a:off x="6458019" y="4278849"/>
              <a:ext cx="5934" cy="700400"/>
            </a:xfrm>
            <a:prstGeom prst="line">
              <a:avLst/>
            </a:prstGeom>
            <a:noFill/>
            <a:ln w="12700" cap="flat" cmpd="sng" algn="ctr">
              <a:solidFill>
                <a:schemeClr val="bg1"/>
              </a:solidFill>
              <a:prstDash val="dash"/>
            </a:ln>
            <a:effectLst/>
          </p:spPr>
        </p:cxnSp>
        <p:sp>
          <p:nvSpPr>
            <p:cNvPr id="77" name="Rechteck 76">
              <a:extLst>
                <a:ext uri="{FF2B5EF4-FFF2-40B4-BE49-F238E27FC236}">
                  <a16:creationId xmlns:a16="http://schemas.microsoft.com/office/drawing/2014/main" id="{1BAF1D04-2C83-48E3-B606-7CEAF8641BEE}"/>
                </a:ext>
              </a:extLst>
            </p:cNvPr>
            <p:cNvSpPr/>
            <p:nvPr/>
          </p:nvSpPr>
          <p:spPr>
            <a:xfrm>
              <a:off x="6628894" y="3952571"/>
              <a:ext cx="1584692" cy="287216"/>
            </a:xfrm>
            <a:prstGeom prst="rect">
              <a:avLst/>
            </a:prstGeom>
          </p:spPr>
          <p:txBody>
            <a:bodyPr wrap="square">
              <a:spAutoFit/>
            </a:bodyPr>
            <a:lstStyle/>
            <a:p>
              <a:pPr marL="0" marR="0" lvl="0" indent="0" defTabSz="685891"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cs typeface="Arial" panose="020B0604020202020204" pitchFamily="34" charset="0"/>
                </a:rPr>
                <a:t>PRIVATE EQUITY</a:t>
              </a:r>
              <a:endParaRPr kumimoji="0" lang="de-DE" sz="1200" b="1" i="0" u="none" strike="noStrike" kern="0" cap="none" spc="0" normalizeH="0" baseline="0" noProof="0" dirty="0">
                <a:ln>
                  <a:noFill/>
                </a:ln>
                <a:solidFill>
                  <a:schemeClr val="bg1"/>
                </a:solidFill>
                <a:effectLst/>
                <a:uLnTx/>
                <a:uFillTx/>
              </a:endParaRPr>
            </a:p>
          </p:txBody>
        </p:sp>
        <p:sp>
          <p:nvSpPr>
            <p:cNvPr id="78" name="Rechteck 77">
              <a:extLst>
                <a:ext uri="{FF2B5EF4-FFF2-40B4-BE49-F238E27FC236}">
                  <a16:creationId xmlns:a16="http://schemas.microsoft.com/office/drawing/2014/main" id="{02BC0504-E7A7-43F2-9706-1C2DC471252C}"/>
                </a:ext>
              </a:extLst>
            </p:cNvPr>
            <p:cNvSpPr/>
            <p:nvPr/>
          </p:nvSpPr>
          <p:spPr>
            <a:xfrm>
              <a:off x="2525087" y="4259864"/>
              <a:ext cx="1768590" cy="553998"/>
            </a:xfrm>
            <a:prstGeom prst="rect">
              <a:avLst/>
            </a:prstGeom>
          </p:spPr>
          <p:txBody>
            <a:bodyPr wrap="square">
              <a:spAutoFit/>
            </a:bodyPr>
            <a:lstStyle/>
            <a:p>
              <a:pPr defTabSz="685891"/>
              <a:r>
                <a:rPr lang="de-DE" sz="1000" dirty="0">
                  <a:solidFill>
                    <a:schemeClr val="bg1"/>
                  </a:solidFill>
                  <a:cs typeface="Arial" panose="020B0604020202020204" pitchFamily="34" charset="0"/>
                </a:rPr>
                <a:t>z. B. Joint Venture mit Telefónica zum Ausbau von Glasfaser in Deutschland</a:t>
              </a:r>
            </a:p>
          </p:txBody>
        </p:sp>
        <p:cxnSp>
          <p:nvCxnSpPr>
            <p:cNvPr id="79" name="Gerade Verbindung 101">
              <a:extLst>
                <a:ext uri="{FF2B5EF4-FFF2-40B4-BE49-F238E27FC236}">
                  <a16:creationId xmlns:a16="http://schemas.microsoft.com/office/drawing/2014/main" id="{6B8502C3-5C45-4BD5-A270-12EEE8CF5E84}"/>
                </a:ext>
              </a:extLst>
            </p:cNvPr>
            <p:cNvCxnSpPr>
              <a:cxnSpLocks/>
              <a:stCxn id="164" idx="2"/>
            </p:cNvCxnSpPr>
            <p:nvPr/>
          </p:nvCxnSpPr>
          <p:spPr>
            <a:xfrm flipH="1">
              <a:off x="2354999" y="4360782"/>
              <a:ext cx="3737" cy="816002"/>
            </a:xfrm>
            <a:prstGeom prst="line">
              <a:avLst/>
            </a:prstGeom>
            <a:noFill/>
            <a:ln w="12700" cap="flat" cmpd="sng" algn="ctr">
              <a:solidFill>
                <a:schemeClr val="bg1"/>
              </a:solidFill>
              <a:prstDash val="dash"/>
            </a:ln>
            <a:effectLst/>
          </p:spPr>
        </p:cxnSp>
        <p:sp>
          <p:nvSpPr>
            <p:cNvPr id="80" name="Rechteck 79">
              <a:extLst>
                <a:ext uri="{FF2B5EF4-FFF2-40B4-BE49-F238E27FC236}">
                  <a16:creationId xmlns:a16="http://schemas.microsoft.com/office/drawing/2014/main" id="{644AB173-0326-4AC2-B808-1EF7C517124B}"/>
                </a:ext>
              </a:extLst>
            </p:cNvPr>
            <p:cNvSpPr/>
            <p:nvPr/>
          </p:nvSpPr>
          <p:spPr>
            <a:xfrm>
              <a:off x="2514816" y="4029656"/>
              <a:ext cx="1647063" cy="287216"/>
            </a:xfrm>
            <a:prstGeom prst="rect">
              <a:avLst/>
            </a:prstGeom>
          </p:spPr>
          <p:txBody>
            <a:bodyPr wrap="square">
              <a:spAutoFit/>
            </a:bodyPr>
            <a:lstStyle/>
            <a:p>
              <a:pPr marL="0" marR="0" lvl="0" indent="0" defTabSz="685891"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cs typeface="Arial" panose="020B0604020202020204" pitchFamily="34" charset="0"/>
                </a:rPr>
                <a:t>INFRASTRUKTUR</a:t>
              </a:r>
              <a:endParaRPr kumimoji="0" lang="de-DE" sz="1200" b="1" i="0" u="none" strike="noStrike" kern="0" cap="none" spc="0" normalizeH="0" baseline="0" noProof="0" dirty="0">
                <a:ln>
                  <a:noFill/>
                </a:ln>
                <a:solidFill>
                  <a:schemeClr val="bg1"/>
                </a:solidFill>
                <a:effectLst/>
                <a:uLnTx/>
                <a:uFillTx/>
              </a:endParaRPr>
            </a:p>
          </p:txBody>
        </p:sp>
        <p:sp>
          <p:nvSpPr>
            <p:cNvPr id="81" name="Rechteck 80">
              <a:extLst>
                <a:ext uri="{FF2B5EF4-FFF2-40B4-BE49-F238E27FC236}">
                  <a16:creationId xmlns:a16="http://schemas.microsoft.com/office/drawing/2014/main" id="{413D11A3-6586-479C-A091-60CBF6BFE5E7}"/>
                </a:ext>
              </a:extLst>
            </p:cNvPr>
            <p:cNvSpPr/>
            <p:nvPr/>
          </p:nvSpPr>
          <p:spPr>
            <a:xfrm>
              <a:off x="1162308" y="2652722"/>
              <a:ext cx="2048612" cy="574432"/>
            </a:xfrm>
            <a:prstGeom prst="rect">
              <a:avLst/>
            </a:prstGeom>
          </p:spPr>
          <p:txBody>
            <a:bodyPr wrap="square">
              <a:spAutoFit/>
            </a:bodyPr>
            <a:lstStyle/>
            <a:p>
              <a:pPr defTabSz="685891"/>
              <a:r>
                <a:rPr lang="de-DE" sz="1000" dirty="0">
                  <a:solidFill>
                    <a:schemeClr val="bg1"/>
                  </a:solidFill>
                  <a:cs typeface="Arial" panose="020B0604020202020204" pitchFamily="34" charset="0"/>
                </a:rPr>
                <a:t>Bürogebäude wie „</a:t>
              </a:r>
              <a:r>
                <a:rPr lang="de-DE" sz="1000" dirty="0" err="1">
                  <a:solidFill>
                    <a:schemeClr val="bg1"/>
                  </a:solidFill>
                  <a:cs typeface="Arial" panose="020B0604020202020204" pitchFamily="34" charset="0"/>
                </a:rPr>
                <a:t>Citylights</a:t>
              </a:r>
              <a:r>
                <a:rPr lang="de-DE" sz="1000" dirty="0">
                  <a:solidFill>
                    <a:schemeClr val="bg1"/>
                  </a:solidFill>
                  <a:cs typeface="Arial" panose="020B0604020202020204" pitchFamily="34" charset="0"/>
                </a:rPr>
                <a:t>“ in Paris oder Shopping Center wie die „Europapassage“ in Hamburg </a:t>
              </a:r>
            </a:p>
          </p:txBody>
        </p:sp>
        <p:cxnSp>
          <p:nvCxnSpPr>
            <p:cNvPr id="82" name="Gerade Verbindung 104">
              <a:extLst>
                <a:ext uri="{FF2B5EF4-FFF2-40B4-BE49-F238E27FC236}">
                  <a16:creationId xmlns:a16="http://schemas.microsoft.com/office/drawing/2014/main" id="{93933D38-BFBE-4769-A2B4-29386E6A9B76}"/>
                </a:ext>
              </a:extLst>
            </p:cNvPr>
            <p:cNvCxnSpPr>
              <a:cxnSpLocks/>
              <a:stCxn id="59" idx="2"/>
            </p:cNvCxnSpPr>
            <p:nvPr/>
          </p:nvCxnSpPr>
          <p:spPr>
            <a:xfrm flipH="1">
              <a:off x="962770" y="2777982"/>
              <a:ext cx="13773" cy="2005203"/>
            </a:xfrm>
            <a:prstGeom prst="line">
              <a:avLst/>
            </a:prstGeom>
            <a:noFill/>
            <a:ln w="12700" cap="flat" cmpd="sng" algn="ctr">
              <a:solidFill>
                <a:schemeClr val="bg1"/>
              </a:solidFill>
              <a:prstDash val="dash"/>
            </a:ln>
            <a:effectLst/>
          </p:spPr>
        </p:cxnSp>
        <p:sp>
          <p:nvSpPr>
            <p:cNvPr id="83" name="Rechteck 82">
              <a:extLst>
                <a:ext uri="{FF2B5EF4-FFF2-40B4-BE49-F238E27FC236}">
                  <a16:creationId xmlns:a16="http://schemas.microsoft.com/office/drawing/2014/main" id="{4F24E0DF-A216-4661-A332-295446CD2A9E}"/>
                </a:ext>
              </a:extLst>
            </p:cNvPr>
            <p:cNvSpPr/>
            <p:nvPr/>
          </p:nvSpPr>
          <p:spPr>
            <a:xfrm>
              <a:off x="1148830" y="2435000"/>
              <a:ext cx="1206598" cy="287216"/>
            </a:xfrm>
            <a:prstGeom prst="rect">
              <a:avLst/>
            </a:prstGeom>
          </p:spPr>
          <p:txBody>
            <a:bodyPr wrap="square">
              <a:spAutoFit/>
            </a:bodyPr>
            <a:lstStyle/>
            <a:p>
              <a:pPr marL="0" marR="0" lvl="0" indent="0" defTabSz="685891"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cs typeface="Arial" panose="020B0604020202020204" pitchFamily="34" charset="0"/>
                </a:rPr>
                <a:t>IMMOBILIEN</a:t>
              </a:r>
              <a:endParaRPr kumimoji="0" lang="de-DE" sz="1200" b="1" i="0" u="none" strike="noStrike" kern="0" cap="none" spc="0" normalizeH="0" baseline="0" noProof="0" dirty="0">
                <a:ln>
                  <a:noFill/>
                </a:ln>
                <a:solidFill>
                  <a:schemeClr val="bg1"/>
                </a:solidFill>
                <a:effectLst/>
                <a:uLnTx/>
                <a:uFillTx/>
              </a:endParaRPr>
            </a:p>
          </p:txBody>
        </p:sp>
        <p:sp>
          <p:nvSpPr>
            <p:cNvPr id="90" name="Rechteck 89">
              <a:extLst>
                <a:ext uri="{FF2B5EF4-FFF2-40B4-BE49-F238E27FC236}">
                  <a16:creationId xmlns:a16="http://schemas.microsoft.com/office/drawing/2014/main" id="{3EADAD9D-A11C-49F9-9D72-50CF11399D1A}"/>
                </a:ext>
              </a:extLst>
            </p:cNvPr>
            <p:cNvSpPr/>
            <p:nvPr/>
          </p:nvSpPr>
          <p:spPr>
            <a:xfrm>
              <a:off x="9870237" y="4246984"/>
              <a:ext cx="1277776" cy="427749"/>
            </a:xfrm>
            <a:prstGeom prst="rect">
              <a:avLst/>
            </a:prstGeom>
          </p:spPr>
          <p:txBody>
            <a:bodyPr wrap="square">
              <a:spAutoFit/>
            </a:bodyPr>
            <a:lstStyle/>
            <a:p>
              <a:pPr marL="0" marR="0" lvl="0" indent="0" defTabSz="685891"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chemeClr val="bg1"/>
                  </a:solidFill>
                  <a:effectLst/>
                  <a:uLnTx/>
                  <a:uFillTx/>
                  <a:cs typeface="Arial" panose="020B0604020202020204" pitchFamily="34" charset="0"/>
                </a:rPr>
                <a:t>BAU-</a:t>
              </a:r>
              <a:br>
                <a:rPr kumimoji="0" lang="de-DE" sz="1200" b="1" i="0" u="none" strike="noStrike" kern="0" cap="none" spc="0" normalizeH="0" baseline="0" noProof="0" dirty="0">
                  <a:ln>
                    <a:noFill/>
                  </a:ln>
                  <a:solidFill>
                    <a:schemeClr val="bg1"/>
                  </a:solidFill>
                  <a:effectLst/>
                  <a:uLnTx/>
                  <a:uFillTx/>
                  <a:cs typeface="Arial" panose="020B0604020202020204" pitchFamily="34" charset="0"/>
                </a:rPr>
              </a:br>
              <a:r>
                <a:rPr kumimoji="0" lang="de-DE" sz="1200" b="1" i="0" u="none" strike="noStrike" kern="0" cap="none" spc="0" normalizeH="0" baseline="0" noProof="0" dirty="0">
                  <a:ln>
                    <a:noFill/>
                  </a:ln>
                  <a:solidFill>
                    <a:schemeClr val="bg1"/>
                  </a:solidFill>
                  <a:effectLst/>
                  <a:uLnTx/>
                  <a:uFillTx/>
                  <a:cs typeface="Arial" panose="020B0604020202020204" pitchFamily="34" charset="0"/>
                </a:rPr>
                <a:t>FINANZIERUNG</a:t>
              </a:r>
              <a:endParaRPr kumimoji="0" lang="de-DE" sz="1200" b="1" i="0" u="none" strike="noStrike" kern="0" cap="none" spc="0" normalizeH="0" baseline="0" noProof="0" dirty="0">
                <a:ln>
                  <a:noFill/>
                </a:ln>
                <a:solidFill>
                  <a:schemeClr val="bg1"/>
                </a:solidFill>
                <a:effectLst/>
                <a:uLnTx/>
                <a:uFillTx/>
              </a:endParaRPr>
            </a:p>
          </p:txBody>
        </p:sp>
        <p:cxnSp>
          <p:nvCxnSpPr>
            <p:cNvPr id="91" name="Gerade Verbindung 117">
              <a:extLst>
                <a:ext uri="{FF2B5EF4-FFF2-40B4-BE49-F238E27FC236}">
                  <a16:creationId xmlns:a16="http://schemas.microsoft.com/office/drawing/2014/main" id="{F68D329C-1055-4C7E-B725-C3900C441C49}"/>
                </a:ext>
              </a:extLst>
            </p:cNvPr>
            <p:cNvCxnSpPr>
              <a:cxnSpLocks/>
            </p:cNvCxnSpPr>
            <p:nvPr/>
          </p:nvCxnSpPr>
          <p:spPr>
            <a:xfrm>
              <a:off x="9710016" y="4658833"/>
              <a:ext cx="3278" cy="461562"/>
            </a:xfrm>
            <a:prstGeom prst="line">
              <a:avLst/>
            </a:prstGeom>
            <a:noFill/>
            <a:ln w="12700" cap="flat" cmpd="sng" algn="ctr">
              <a:solidFill>
                <a:schemeClr val="bg1"/>
              </a:solidFill>
              <a:prstDash val="dash"/>
            </a:ln>
            <a:effectLst/>
          </p:spPr>
        </p:cxnSp>
        <p:pic>
          <p:nvPicPr>
            <p:cNvPr id="98" name="Grafik 97">
              <a:extLst>
                <a:ext uri="{FF2B5EF4-FFF2-40B4-BE49-F238E27FC236}">
                  <a16:creationId xmlns:a16="http://schemas.microsoft.com/office/drawing/2014/main" id="{ACAE5C87-47F9-4524-A80F-3A742358B97C}"/>
                </a:ext>
              </a:extLst>
            </p:cNvPr>
            <p:cNvPicPr>
              <a:picLocks noChangeAspect="1"/>
            </p:cNvPicPr>
            <p:nvPr/>
          </p:nvPicPr>
          <p:blipFill>
            <a:blip r:embed="rId5" cstate="print">
              <a:alphaModFix amt="60000"/>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5954" y="4798630"/>
              <a:ext cx="247597" cy="688178"/>
            </a:xfrm>
            <a:prstGeom prst="rect">
              <a:avLst/>
            </a:prstGeom>
          </p:spPr>
        </p:pic>
        <p:pic>
          <p:nvPicPr>
            <p:cNvPr id="99" name="Grafik 98">
              <a:extLst>
                <a:ext uri="{FF2B5EF4-FFF2-40B4-BE49-F238E27FC236}">
                  <a16:creationId xmlns:a16="http://schemas.microsoft.com/office/drawing/2014/main" id="{A7C5A728-A20D-4CB4-8DA7-CA95EC9DB1A4}"/>
                </a:ext>
              </a:extLst>
            </p:cNvPr>
            <p:cNvPicPr>
              <a:picLocks noChangeAspect="1"/>
            </p:cNvPicPr>
            <p:nvPr/>
          </p:nvPicPr>
          <p:blipFill rotWithShape="1">
            <a:blip r:embed="rId7" cstate="print">
              <a:alphaModFix amt="60000"/>
              <a:duotone>
                <a:prstClr val="black"/>
                <a:schemeClr val="accent1">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b="14139"/>
            <a:stretch/>
          </p:blipFill>
          <p:spPr>
            <a:xfrm>
              <a:off x="2170751" y="5162218"/>
              <a:ext cx="371762" cy="319200"/>
            </a:xfrm>
            <a:prstGeom prst="rect">
              <a:avLst/>
            </a:prstGeom>
          </p:spPr>
        </p:pic>
        <p:pic>
          <p:nvPicPr>
            <p:cNvPr id="100" name="Grafik 99">
              <a:extLst>
                <a:ext uri="{FF2B5EF4-FFF2-40B4-BE49-F238E27FC236}">
                  <a16:creationId xmlns:a16="http://schemas.microsoft.com/office/drawing/2014/main" id="{845FA66E-145A-4670-ABDA-647B706B4569}"/>
                </a:ext>
              </a:extLst>
            </p:cNvPr>
            <p:cNvPicPr>
              <a:picLocks noChangeAspect="1"/>
            </p:cNvPicPr>
            <p:nvPr/>
          </p:nvPicPr>
          <p:blipFill rotWithShape="1">
            <a:blip r:embed="rId9" cstate="print">
              <a:alphaModFix amt="60000"/>
              <a:duotone>
                <a:prstClr val="black"/>
                <a:schemeClr val="accent1">
                  <a:tint val="45000"/>
                  <a:satMod val="400000"/>
                </a:scheme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t="1" b="9788"/>
            <a:stretch/>
          </p:blipFill>
          <p:spPr>
            <a:xfrm>
              <a:off x="6254282" y="4963666"/>
              <a:ext cx="453831" cy="517319"/>
            </a:xfrm>
            <a:prstGeom prst="rect">
              <a:avLst/>
            </a:prstGeom>
          </p:spPr>
        </p:pic>
        <p:pic>
          <p:nvPicPr>
            <p:cNvPr id="101" name="Grafik 100">
              <a:extLst>
                <a:ext uri="{FF2B5EF4-FFF2-40B4-BE49-F238E27FC236}">
                  <a16:creationId xmlns:a16="http://schemas.microsoft.com/office/drawing/2014/main" id="{362DD9A7-9935-4B84-A314-C9FE65393F58}"/>
                </a:ext>
              </a:extLst>
            </p:cNvPr>
            <p:cNvPicPr>
              <a:picLocks noChangeAspect="1"/>
            </p:cNvPicPr>
            <p:nvPr/>
          </p:nvPicPr>
          <p:blipFill>
            <a:blip r:embed="rId11" cstate="print">
              <a:alphaModFix amt="6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138380" y="5189595"/>
              <a:ext cx="295026" cy="317270"/>
            </a:xfrm>
            <a:prstGeom prst="rect">
              <a:avLst/>
            </a:prstGeom>
          </p:spPr>
        </p:pic>
        <p:pic>
          <p:nvPicPr>
            <p:cNvPr id="102" name="Grafik 101">
              <a:extLst>
                <a:ext uri="{FF2B5EF4-FFF2-40B4-BE49-F238E27FC236}">
                  <a16:creationId xmlns:a16="http://schemas.microsoft.com/office/drawing/2014/main" id="{FDC96309-6B81-4D38-89BC-ECDB4FF48066}"/>
                </a:ext>
              </a:extLst>
            </p:cNvPr>
            <p:cNvPicPr>
              <a:picLocks noChangeAspect="1"/>
            </p:cNvPicPr>
            <p:nvPr/>
          </p:nvPicPr>
          <p:blipFill>
            <a:blip r:embed="rId12" cstate="print">
              <a:alphaModFix amt="6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518315" y="5120396"/>
              <a:ext cx="404645" cy="404645"/>
            </a:xfrm>
            <a:prstGeom prst="rect">
              <a:avLst/>
            </a:prstGeom>
          </p:spPr>
        </p:pic>
        <p:grpSp>
          <p:nvGrpSpPr>
            <p:cNvPr id="113" name="Gruppieren 112">
              <a:extLst>
                <a:ext uri="{FF2B5EF4-FFF2-40B4-BE49-F238E27FC236}">
                  <a16:creationId xmlns:a16="http://schemas.microsoft.com/office/drawing/2014/main" id="{7377DDD0-B362-4672-9DC1-93709804B99C}"/>
                </a:ext>
              </a:extLst>
            </p:cNvPr>
            <p:cNvGrpSpPr>
              <a:grpSpLocks noChangeAspect="1"/>
            </p:cNvGrpSpPr>
            <p:nvPr/>
          </p:nvGrpSpPr>
          <p:grpSpPr>
            <a:xfrm>
              <a:off x="8089395" y="3097106"/>
              <a:ext cx="392997" cy="393274"/>
              <a:chOff x="10455168" y="2528192"/>
              <a:chExt cx="328296" cy="328528"/>
            </a:xfrm>
            <a:solidFill>
              <a:schemeClr val="bg1"/>
            </a:solidFill>
          </p:grpSpPr>
          <p:sp>
            <p:nvSpPr>
              <p:cNvPr id="114" name="Freihandform 1648">
                <a:extLst>
                  <a:ext uri="{FF2B5EF4-FFF2-40B4-BE49-F238E27FC236}">
                    <a16:creationId xmlns:a16="http://schemas.microsoft.com/office/drawing/2014/main" id="{F5A21EC1-1667-4912-9A68-8219F02B9113}"/>
                  </a:ext>
                </a:extLst>
              </p:cNvPr>
              <p:cNvSpPr/>
              <p:nvPr/>
            </p:nvSpPr>
            <p:spPr>
              <a:xfrm>
                <a:off x="1045516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15" name="Freihandform 1649">
                <a:extLst>
                  <a:ext uri="{FF2B5EF4-FFF2-40B4-BE49-F238E27FC236}">
                    <a16:creationId xmlns:a16="http://schemas.microsoft.com/office/drawing/2014/main" id="{B46BF2C1-20AF-486F-AE30-CF07E53EE599}"/>
                  </a:ext>
                </a:extLst>
              </p:cNvPr>
              <p:cNvSpPr/>
              <p:nvPr/>
            </p:nvSpPr>
            <p:spPr>
              <a:xfrm>
                <a:off x="10521061" y="2618531"/>
                <a:ext cx="196745" cy="147151"/>
              </a:xfrm>
              <a:custGeom>
                <a:avLst/>
                <a:gdLst/>
                <a:ahLst/>
                <a:cxnLst>
                  <a:cxn ang="3cd4">
                    <a:pos x="hc" y="t"/>
                  </a:cxn>
                  <a:cxn ang="cd2">
                    <a:pos x="l" y="vc"/>
                  </a:cxn>
                  <a:cxn ang="cd4">
                    <a:pos x="hc" y="b"/>
                  </a:cxn>
                  <a:cxn ang="0">
                    <a:pos x="r" y="vc"/>
                  </a:cxn>
                </a:cxnLst>
                <a:rect l="l" t="t" r="r" b="b"/>
                <a:pathLst>
                  <a:path w="846" h="633">
                    <a:moveTo>
                      <a:pt x="722" y="310"/>
                    </a:moveTo>
                    <a:lnTo>
                      <a:pt x="536" y="123"/>
                    </a:lnTo>
                    <a:lnTo>
                      <a:pt x="616" y="41"/>
                    </a:lnTo>
                    <a:lnTo>
                      <a:pt x="802" y="229"/>
                    </a:lnTo>
                    <a:close/>
                    <a:moveTo>
                      <a:pt x="606" y="392"/>
                    </a:moveTo>
                    <a:cubicBezTo>
                      <a:pt x="582" y="367"/>
                      <a:pt x="532" y="312"/>
                      <a:pt x="506" y="290"/>
                    </a:cubicBezTo>
                    <a:cubicBezTo>
                      <a:pt x="491" y="278"/>
                      <a:pt x="472" y="263"/>
                      <a:pt x="455" y="261"/>
                    </a:cubicBezTo>
                    <a:cubicBezTo>
                      <a:pt x="441" y="257"/>
                      <a:pt x="415" y="267"/>
                      <a:pt x="407" y="271"/>
                    </a:cubicBezTo>
                    <a:cubicBezTo>
                      <a:pt x="396" y="276"/>
                      <a:pt x="379" y="295"/>
                      <a:pt x="373" y="301"/>
                    </a:cubicBezTo>
                    <a:cubicBezTo>
                      <a:pt x="369" y="303"/>
                      <a:pt x="366" y="305"/>
                      <a:pt x="360" y="305"/>
                    </a:cubicBezTo>
                    <a:cubicBezTo>
                      <a:pt x="356" y="305"/>
                      <a:pt x="352" y="303"/>
                      <a:pt x="350" y="301"/>
                    </a:cubicBezTo>
                    <a:cubicBezTo>
                      <a:pt x="343" y="295"/>
                      <a:pt x="343" y="284"/>
                      <a:pt x="350" y="278"/>
                    </a:cubicBezTo>
                    <a:lnTo>
                      <a:pt x="409" y="221"/>
                    </a:lnTo>
                    <a:lnTo>
                      <a:pt x="419" y="214"/>
                    </a:lnTo>
                    <a:lnTo>
                      <a:pt x="532" y="168"/>
                    </a:lnTo>
                    <a:lnTo>
                      <a:pt x="669" y="307"/>
                    </a:lnTo>
                    <a:close/>
                    <a:moveTo>
                      <a:pt x="593" y="458"/>
                    </a:moveTo>
                    <a:cubicBezTo>
                      <a:pt x="589" y="462"/>
                      <a:pt x="584" y="464"/>
                      <a:pt x="580" y="464"/>
                    </a:cubicBezTo>
                    <a:lnTo>
                      <a:pt x="565" y="464"/>
                    </a:lnTo>
                    <a:cubicBezTo>
                      <a:pt x="557" y="464"/>
                      <a:pt x="548" y="473"/>
                      <a:pt x="548" y="481"/>
                    </a:cubicBezTo>
                    <a:lnTo>
                      <a:pt x="548" y="496"/>
                    </a:lnTo>
                    <a:cubicBezTo>
                      <a:pt x="546" y="500"/>
                      <a:pt x="544" y="504"/>
                      <a:pt x="542" y="509"/>
                    </a:cubicBezTo>
                    <a:cubicBezTo>
                      <a:pt x="538" y="511"/>
                      <a:pt x="534" y="513"/>
                      <a:pt x="529" y="513"/>
                    </a:cubicBezTo>
                    <a:lnTo>
                      <a:pt x="515" y="513"/>
                    </a:lnTo>
                    <a:cubicBezTo>
                      <a:pt x="506" y="513"/>
                      <a:pt x="498" y="521"/>
                      <a:pt x="498" y="530"/>
                    </a:cubicBezTo>
                    <a:lnTo>
                      <a:pt x="496" y="545"/>
                    </a:lnTo>
                    <a:cubicBezTo>
                      <a:pt x="496" y="549"/>
                      <a:pt x="493" y="553"/>
                      <a:pt x="491" y="557"/>
                    </a:cubicBezTo>
                    <a:cubicBezTo>
                      <a:pt x="487" y="559"/>
                      <a:pt x="479" y="564"/>
                      <a:pt x="474" y="564"/>
                    </a:cubicBezTo>
                    <a:cubicBezTo>
                      <a:pt x="466" y="564"/>
                      <a:pt x="457" y="572"/>
                      <a:pt x="457" y="580"/>
                    </a:cubicBezTo>
                    <a:cubicBezTo>
                      <a:pt x="457" y="589"/>
                      <a:pt x="455" y="597"/>
                      <a:pt x="443" y="600"/>
                    </a:cubicBezTo>
                    <a:lnTo>
                      <a:pt x="430" y="593"/>
                    </a:lnTo>
                    <a:lnTo>
                      <a:pt x="432" y="591"/>
                    </a:lnTo>
                    <a:cubicBezTo>
                      <a:pt x="441" y="580"/>
                      <a:pt x="447" y="570"/>
                      <a:pt x="449" y="555"/>
                    </a:cubicBezTo>
                    <a:cubicBezTo>
                      <a:pt x="449" y="542"/>
                      <a:pt x="445" y="528"/>
                      <a:pt x="434" y="519"/>
                    </a:cubicBezTo>
                    <a:cubicBezTo>
                      <a:pt x="428" y="511"/>
                      <a:pt x="415" y="506"/>
                      <a:pt x="402" y="504"/>
                    </a:cubicBezTo>
                    <a:cubicBezTo>
                      <a:pt x="402" y="494"/>
                      <a:pt x="398" y="483"/>
                      <a:pt x="390" y="475"/>
                    </a:cubicBezTo>
                    <a:cubicBezTo>
                      <a:pt x="381" y="464"/>
                      <a:pt x="371" y="462"/>
                      <a:pt x="358" y="460"/>
                    </a:cubicBezTo>
                    <a:cubicBezTo>
                      <a:pt x="358" y="447"/>
                      <a:pt x="354" y="437"/>
                      <a:pt x="345" y="428"/>
                    </a:cubicBezTo>
                    <a:cubicBezTo>
                      <a:pt x="337" y="420"/>
                      <a:pt x="326" y="415"/>
                      <a:pt x="314" y="415"/>
                    </a:cubicBezTo>
                    <a:cubicBezTo>
                      <a:pt x="311" y="403"/>
                      <a:pt x="307" y="392"/>
                      <a:pt x="301" y="384"/>
                    </a:cubicBezTo>
                    <a:cubicBezTo>
                      <a:pt x="290" y="373"/>
                      <a:pt x="280" y="369"/>
                      <a:pt x="265" y="369"/>
                    </a:cubicBezTo>
                    <a:cubicBezTo>
                      <a:pt x="250" y="369"/>
                      <a:pt x="237" y="375"/>
                      <a:pt x="229" y="386"/>
                    </a:cubicBezTo>
                    <a:lnTo>
                      <a:pt x="174" y="307"/>
                    </a:lnTo>
                    <a:lnTo>
                      <a:pt x="314" y="170"/>
                    </a:lnTo>
                    <a:lnTo>
                      <a:pt x="377" y="202"/>
                    </a:lnTo>
                    <a:lnTo>
                      <a:pt x="326" y="252"/>
                    </a:lnTo>
                    <a:cubicBezTo>
                      <a:pt x="305" y="271"/>
                      <a:pt x="305" y="303"/>
                      <a:pt x="324" y="324"/>
                    </a:cubicBezTo>
                    <a:cubicBezTo>
                      <a:pt x="335" y="335"/>
                      <a:pt x="347" y="339"/>
                      <a:pt x="360" y="341"/>
                    </a:cubicBezTo>
                    <a:cubicBezTo>
                      <a:pt x="375" y="339"/>
                      <a:pt x="388" y="335"/>
                      <a:pt x="398" y="326"/>
                    </a:cubicBezTo>
                    <a:cubicBezTo>
                      <a:pt x="409" y="316"/>
                      <a:pt x="419" y="305"/>
                      <a:pt x="424" y="303"/>
                    </a:cubicBezTo>
                    <a:cubicBezTo>
                      <a:pt x="430" y="299"/>
                      <a:pt x="445" y="295"/>
                      <a:pt x="449" y="295"/>
                    </a:cubicBezTo>
                    <a:cubicBezTo>
                      <a:pt x="453" y="297"/>
                      <a:pt x="462" y="301"/>
                      <a:pt x="485" y="318"/>
                    </a:cubicBezTo>
                    <a:cubicBezTo>
                      <a:pt x="515" y="343"/>
                      <a:pt x="591" y="428"/>
                      <a:pt x="591" y="430"/>
                    </a:cubicBezTo>
                    <a:cubicBezTo>
                      <a:pt x="593" y="430"/>
                      <a:pt x="593" y="432"/>
                      <a:pt x="595" y="432"/>
                    </a:cubicBezTo>
                    <a:lnTo>
                      <a:pt x="597" y="437"/>
                    </a:lnTo>
                    <a:cubicBezTo>
                      <a:pt x="597" y="439"/>
                      <a:pt x="599" y="443"/>
                      <a:pt x="597" y="447"/>
                    </a:cubicBezTo>
                    <a:cubicBezTo>
                      <a:pt x="597" y="451"/>
                      <a:pt x="595" y="456"/>
                      <a:pt x="593" y="458"/>
                    </a:cubicBezTo>
                    <a:close/>
                    <a:moveTo>
                      <a:pt x="407" y="566"/>
                    </a:moveTo>
                    <a:lnTo>
                      <a:pt x="388" y="583"/>
                    </a:lnTo>
                    <a:cubicBezTo>
                      <a:pt x="385" y="587"/>
                      <a:pt x="381" y="589"/>
                      <a:pt x="375" y="589"/>
                    </a:cubicBezTo>
                    <a:cubicBezTo>
                      <a:pt x="373" y="589"/>
                      <a:pt x="369" y="589"/>
                      <a:pt x="366" y="585"/>
                    </a:cubicBezTo>
                    <a:cubicBezTo>
                      <a:pt x="364" y="583"/>
                      <a:pt x="362" y="578"/>
                      <a:pt x="362" y="576"/>
                    </a:cubicBezTo>
                    <a:cubicBezTo>
                      <a:pt x="364" y="570"/>
                      <a:pt x="366" y="566"/>
                      <a:pt x="369" y="564"/>
                    </a:cubicBezTo>
                    <a:lnTo>
                      <a:pt x="388" y="545"/>
                    </a:lnTo>
                    <a:cubicBezTo>
                      <a:pt x="392" y="542"/>
                      <a:pt x="396" y="540"/>
                      <a:pt x="400" y="540"/>
                    </a:cubicBezTo>
                    <a:cubicBezTo>
                      <a:pt x="402" y="540"/>
                      <a:pt x="407" y="540"/>
                      <a:pt x="409" y="542"/>
                    </a:cubicBezTo>
                    <a:cubicBezTo>
                      <a:pt x="413" y="547"/>
                      <a:pt x="413" y="551"/>
                      <a:pt x="413" y="553"/>
                    </a:cubicBezTo>
                    <a:cubicBezTo>
                      <a:pt x="413" y="557"/>
                      <a:pt x="411" y="561"/>
                      <a:pt x="407" y="566"/>
                    </a:cubicBezTo>
                    <a:close/>
                    <a:moveTo>
                      <a:pt x="343" y="538"/>
                    </a:moveTo>
                    <a:cubicBezTo>
                      <a:pt x="339" y="542"/>
                      <a:pt x="335" y="545"/>
                      <a:pt x="330" y="545"/>
                    </a:cubicBezTo>
                    <a:cubicBezTo>
                      <a:pt x="328" y="545"/>
                      <a:pt x="324" y="542"/>
                      <a:pt x="322" y="540"/>
                    </a:cubicBezTo>
                    <a:cubicBezTo>
                      <a:pt x="318" y="536"/>
                      <a:pt x="318" y="534"/>
                      <a:pt x="318" y="530"/>
                    </a:cubicBezTo>
                    <a:cubicBezTo>
                      <a:pt x="318" y="525"/>
                      <a:pt x="320" y="521"/>
                      <a:pt x="324" y="517"/>
                    </a:cubicBezTo>
                    <a:lnTo>
                      <a:pt x="343" y="500"/>
                    </a:lnTo>
                    <a:cubicBezTo>
                      <a:pt x="345" y="496"/>
                      <a:pt x="350" y="494"/>
                      <a:pt x="356" y="494"/>
                    </a:cubicBezTo>
                    <a:cubicBezTo>
                      <a:pt x="358" y="494"/>
                      <a:pt x="362" y="496"/>
                      <a:pt x="364" y="498"/>
                    </a:cubicBezTo>
                    <a:cubicBezTo>
                      <a:pt x="369" y="502"/>
                      <a:pt x="369" y="504"/>
                      <a:pt x="369" y="509"/>
                    </a:cubicBezTo>
                    <a:cubicBezTo>
                      <a:pt x="369" y="513"/>
                      <a:pt x="366" y="517"/>
                      <a:pt x="362" y="521"/>
                    </a:cubicBezTo>
                    <a:close/>
                    <a:moveTo>
                      <a:pt x="299" y="494"/>
                    </a:moveTo>
                    <a:cubicBezTo>
                      <a:pt x="294" y="496"/>
                      <a:pt x="290" y="498"/>
                      <a:pt x="286" y="498"/>
                    </a:cubicBezTo>
                    <a:cubicBezTo>
                      <a:pt x="284" y="500"/>
                      <a:pt x="280" y="498"/>
                      <a:pt x="275" y="496"/>
                    </a:cubicBezTo>
                    <a:cubicBezTo>
                      <a:pt x="273" y="492"/>
                      <a:pt x="273" y="487"/>
                      <a:pt x="273" y="485"/>
                    </a:cubicBezTo>
                    <a:cubicBezTo>
                      <a:pt x="273" y="481"/>
                      <a:pt x="275" y="477"/>
                      <a:pt x="280" y="473"/>
                    </a:cubicBezTo>
                    <a:lnTo>
                      <a:pt x="297" y="456"/>
                    </a:lnTo>
                    <a:cubicBezTo>
                      <a:pt x="301" y="451"/>
                      <a:pt x="305" y="449"/>
                      <a:pt x="309" y="449"/>
                    </a:cubicBezTo>
                    <a:lnTo>
                      <a:pt x="311" y="449"/>
                    </a:lnTo>
                    <a:cubicBezTo>
                      <a:pt x="314" y="449"/>
                      <a:pt x="318" y="449"/>
                      <a:pt x="320" y="453"/>
                    </a:cubicBezTo>
                    <a:cubicBezTo>
                      <a:pt x="322" y="456"/>
                      <a:pt x="322" y="460"/>
                      <a:pt x="322" y="462"/>
                    </a:cubicBezTo>
                    <a:cubicBezTo>
                      <a:pt x="322" y="468"/>
                      <a:pt x="320" y="473"/>
                      <a:pt x="316" y="475"/>
                    </a:cubicBezTo>
                    <a:close/>
                    <a:moveTo>
                      <a:pt x="254" y="449"/>
                    </a:moveTo>
                    <a:cubicBezTo>
                      <a:pt x="250" y="451"/>
                      <a:pt x="246" y="453"/>
                      <a:pt x="242" y="453"/>
                    </a:cubicBezTo>
                    <a:cubicBezTo>
                      <a:pt x="239" y="453"/>
                      <a:pt x="235" y="453"/>
                      <a:pt x="231" y="449"/>
                    </a:cubicBezTo>
                    <a:cubicBezTo>
                      <a:pt x="229" y="447"/>
                      <a:pt x="229" y="443"/>
                      <a:pt x="229" y="441"/>
                    </a:cubicBezTo>
                    <a:cubicBezTo>
                      <a:pt x="229" y="437"/>
                      <a:pt x="231" y="432"/>
                      <a:pt x="233" y="428"/>
                    </a:cubicBezTo>
                    <a:lnTo>
                      <a:pt x="235" y="428"/>
                    </a:lnTo>
                    <a:lnTo>
                      <a:pt x="252" y="409"/>
                    </a:lnTo>
                    <a:cubicBezTo>
                      <a:pt x="256" y="407"/>
                      <a:pt x="261" y="405"/>
                      <a:pt x="265" y="405"/>
                    </a:cubicBezTo>
                    <a:cubicBezTo>
                      <a:pt x="269" y="405"/>
                      <a:pt x="271" y="405"/>
                      <a:pt x="275" y="409"/>
                    </a:cubicBezTo>
                    <a:cubicBezTo>
                      <a:pt x="278" y="411"/>
                      <a:pt x="278" y="415"/>
                      <a:pt x="278" y="418"/>
                    </a:cubicBezTo>
                    <a:cubicBezTo>
                      <a:pt x="278" y="422"/>
                      <a:pt x="275" y="426"/>
                      <a:pt x="271" y="430"/>
                    </a:cubicBezTo>
                    <a:close/>
                    <a:moveTo>
                      <a:pt x="123" y="310"/>
                    </a:moveTo>
                    <a:lnTo>
                      <a:pt x="40" y="229"/>
                    </a:lnTo>
                    <a:lnTo>
                      <a:pt x="229" y="41"/>
                    </a:lnTo>
                    <a:lnTo>
                      <a:pt x="309" y="123"/>
                    </a:lnTo>
                    <a:close/>
                    <a:moveTo>
                      <a:pt x="629" y="5"/>
                    </a:moveTo>
                    <a:cubicBezTo>
                      <a:pt x="623" y="-2"/>
                      <a:pt x="610" y="-2"/>
                      <a:pt x="603" y="5"/>
                    </a:cubicBezTo>
                    <a:lnTo>
                      <a:pt x="498" y="111"/>
                    </a:lnTo>
                    <a:cubicBezTo>
                      <a:pt x="491" y="117"/>
                      <a:pt x="491" y="128"/>
                      <a:pt x="498" y="136"/>
                    </a:cubicBezTo>
                    <a:lnTo>
                      <a:pt x="504" y="140"/>
                    </a:lnTo>
                    <a:lnTo>
                      <a:pt x="411" y="178"/>
                    </a:lnTo>
                    <a:lnTo>
                      <a:pt x="339" y="142"/>
                    </a:lnTo>
                    <a:lnTo>
                      <a:pt x="347" y="136"/>
                    </a:lnTo>
                    <a:cubicBezTo>
                      <a:pt x="354" y="128"/>
                      <a:pt x="354" y="117"/>
                      <a:pt x="347" y="111"/>
                    </a:cubicBezTo>
                    <a:lnTo>
                      <a:pt x="242" y="5"/>
                    </a:lnTo>
                    <a:cubicBezTo>
                      <a:pt x="233" y="-2"/>
                      <a:pt x="223" y="-2"/>
                      <a:pt x="216" y="5"/>
                    </a:cubicBezTo>
                    <a:lnTo>
                      <a:pt x="4" y="216"/>
                    </a:lnTo>
                    <a:cubicBezTo>
                      <a:pt x="-1" y="223"/>
                      <a:pt x="-1" y="233"/>
                      <a:pt x="4" y="242"/>
                    </a:cubicBezTo>
                    <a:lnTo>
                      <a:pt x="110" y="348"/>
                    </a:lnTo>
                    <a:cubicBezTo>
                      <a:pt x="112" y="350"/>
                      <a:pt x="119" y="352"/>
                      <a:pt x="123" y="352"/>
                    </a:cubicBezTo>
                    <a:cubicBezTo>
                      <a:pt x="127" y="352"/>
                      <a:pt x="131" y="350"/>
                      <a:pt x="136" y="348"/>
                    </a:cubicBezTo>
                    <a:lnTo>
                      <a:pt x="148" y="333"/>
                    </a:lnTo>
                    <a:lnTo>
                      <a:pt x="203" y="411"/>
                    </a:lnTo>
                    <a:cubicBezTo>
                      <a:pt x="197" y="420"/>
                      <a:pt x="193" y="428"/>
                      <a:pt x="193" y="439"/>
                    </a:cubicBezTo>
                    <a:cubicBezTo>
                      <a:pt x="193" y="451"/>
                      <a:pt x="197" y="464"/>
                      <a:pt x="206" y="475"/>
                    </a:cubicBezTo>
                    <a:cubicBezTo>
                      <a:pt x="214" y="483"/>
                      <a:pt x="225" y="487"/>
                      <a:pt x="237" y="489"/>
                    </a:cubicBezTo>
                    <a:cubicBezTo>
                      <a:pt x="239" y="500"/>
                      <a:pt x="244" y="511"/>
                      <a:pt x="250" y="519"/>
                    </a:cubicBezTo>
                    <a:cubicBezTo>
                      <a:pt x="258" y="528"/>
                      <a:pt x="271" y="534"/>
                      <a:pt x="284" y="534"/>
                    </a:cubicBezTo>
                    <a:cubicBezTo>
                      <a:pt x="284" y="545"/>
                      <a:pt x="288" y="555"/>
                      <a:pt x="297" y="564"/>
                    </a:cubicBezTo>
                    <a:cubicBezTo>
                      <a:pt x="305" y="574"/>
                      <a:pt x="316" y="578"/>
                      <a:pt x="328" y="578"/>
                    </a:cubicBezTo>
                    <a:cubicBezTo>
                      <a:pt x="328" y="591"/>
                      <a:pt x="333" y="602"/>
                      <a:pt x="341" y="610"/>
                    </a:cubicBezTo>
                    <a:cubicBezTo>
                      <a:pt x="350" y="619"/>
                      <a:pt x="362" y="625"/>
                      <a:pt x="375" y="625"/>
                    </a:cubicBezTo>
                    <a:cubicBezTo>
                      <a:pt x="377" y="625"/>
                      <a:pt x="377" y="625"/>
                      <a:pt x="377" y="625"/>
                    </a:cubicBezTo>
                    <a:cubicBezTo>
                      <a:pt x="385" y="623"/>
                      <a:pt x="392" y="621"/>
                      <a:pt x="400" y="619"/>
                    </a:cubicBezTo>
                    <a:lnTo>
                      <a:pt x="432" y="633"/>
                    </a:lnTo>
                    <a:cubicBezTo>
                      <a:pt x="434" y="633"/>
                      <a:pt x="436" y="633"/>
                      <a:pt x="441" y="633"/>
                    </a:cubicBezTo>
                    <a:cubicBezTo>
                      <a:pt x="470" y="633"/>
                      <a:pt x="485" y="614"/>
                      <a:pt x="491" y="595"/>
                    </a:cubicBezTo>
                    <a:cubicBezTo>
                      <a:pt x="500" y="593"/>
                      <a:pt x="508" y="589"/>
                      <a:pt x="515" y="583"/>
                    </a:cubicBezTo>
                    <a:cubicBezTo>
                      <a:pt x="525" y="572"/>
                      <a:pt x="529" y="561"/>
                      <a:pt x="532" y="549"/>
                    </a:cubicBezTo>
                    <a:cubicBezTo>
                      <a:pt x="544" y="547"/>
                      <a:pt x="557" y="542"/>
                      <a:pt x="565" y="534"/>
                    </a:cubicBezTo>
                    <a:cubicBezTo>
                      <a:pt x="576" y="523"/>
                      <a:pt x="580" y="513"/>
                      <a:pt x="582" y="500"/>
                    </a:cubicBezTo>
                    <a:cubicBezTo>
                      <a:pt x="595" y="498"/>
                      <a:pt x="608" y="494"/>
                      <a:pt x="616" y="483"/>
                    </a:cubicBezTo>
                    <a:cubicBezTo>
                      <a:pt x="625" y="475"/>
                      <a:pt x="631" y="464"/>
                      <a:pt x="633" y="453"/>
                    </a:cubicBezTo>
                    <a:cubicBezTo>
                      <a:pt x="635" y="443"/>
                      <a:pt x="633" y="430"/>
                      <a:pt x="629" y="422"/>
                    </a:cubicBezTo>
                    <a:lnTo>
                      <a:pt x="695" y="333"/>
                    </a:lnTo>
                    <a:lnTo>
                      <a:pt x="709" y="348"/>
                    </a:lnTo>
                    <a:cubicBezTo>
                      <a:pt x="714" y="350"/>
                      <a:pt x="718" y="352"/>
                      <a:pt x="722" y="352"/>
                    </a:cubicBezTo>
                    <a:cubicBezTo>
                      <a:pt x="726" y="352"/>
                      <a:pt x="730" y="350"/>
                      <a:pt x="735" y="348"/>
                    </a:cubicBezTo>
                    <a:lnTo>
                      <a:pt x="841" y="242"/>
                    </a:lnTo>
                    <a:cubicBezTo>
                      <a:pt x="847" y="233"/>
                      <a:pt x="847" y="223"/>
                      <a:pt x="841" y="21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16" name="Freihandform 1650">
                <a:extLst>
                  <a:ext uri="{FF2B5EF4-FFF2-40B4-BE49-F238E27FC236}">
                    <a16:creationId xmlns:a16="http://schemas.microsoft.com/office/drawing/2014/main" id="{13773225-D0C1-4141-9604-FBF9F0DC43C9}"/>
                  </a:ext>
                </a:extLst>
              </p:cNvPr>
              <p:cNvSpPr/>
              <p:nvPr/>
            </p:nvSpPr>
            <p:spPr>
              <a:xfrm>
                <a:off x="10545741" y="2667659"/>
                <a:ext cx="7684" cy="8149"/>
              </a:xfrm>
              <a:custGeom>
                <a:avLst/>
                <a:gdLst/>
                <a:ahLst/>
                <a:cxnLst>
                  <a:cxn ang="3cd4">
                    <a:pos x="hc" y="t"/>
                  </a:cxn>
                  <a:cxn ang="cd2">
                    <a:pos x="l" y="vc"/>
                  </a:cxn>
                  <a:cxn ang="cd4">
                    <a:pos x="hc" y="b"/>
                  </a:cxn>
                  <a:cxn ang="0">
                    <a:pos x="r" y="vc"/>
                  </a:cxn>
                </a:cxnLst>
                <a:rect l="l" t="t" r="r" b="b"/>
                <a:pathLst>
                  <a:path w="34" h="36">
                    <a:moveTo>
                      <a:pt x="17" y="0"/>
                    </a:moveTo>
                    <a:cubicBezTo>
                      <a:pt x="6" y="0"/>
                      <a:pt x="0" y="9"/>
                      <a:pt x="0" y="19"/>
                    </a:cubicBezTo>
                    <a:cubicBezTo>
                      <a:pt x="0" y="28"/>
                      <a:pt x="6" y="36"/>
                      <a:pt x="17" y="36"/>
                    </a:cubicBezTo>
                    <a:cubicBezTo>
                      <a:pt x="28" y="36"/>
                      <a:pt x="34" y="28"/>
                      <a:pt x="34" y="19"/>
                    </a:cubicBezTo>
                    <a:cubicBezTo>
                      <a:pt x="34" y="9"/>
                      <a:pt x="28" y="0"/>
                      <a:pt x="17"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nvGrpSpPr>
            <p:cNvPr id="121" name="Gruppieren 120">
              <a:extLst>
                <a:ext uri="{FF2B5EF4-FFF2-40B4-BE49-F238E27FC236}">
                  <a16:creationId xmlns:a16="http://schemas.microsoft.com/office/drawing/2014/main" id="{356657F4-CE9B-4432-BB28-D9C84CF87A62}"/>
                </a:ext>
              </a:extLst>
            </p:cNvPr>
            <p:cNvGrpSpPr>
              <a:grpSpLocks noChangeAspect="1"/>
            </p:cNvGrpSpPr>
            <p:nvPr/>
          </p:nvGrpSpPr>
          <p:grpSpPr>
            <a:xfrm>
              <a:off x="6261382" y="3885575"/>
              <a:ext cx="393274" cy="393274"/>
              <a:chOff x="7350562" y="2084642"/>
              <a:chExt cx="328528" cy="328528"/>
            </a:xfrm>
            <a:solidFill>
              <a:schemeClr val="bg1"/>
            </a:solidFill>
          </p:grpSpPr>
          <p:sp>
            <p:nvSpPr>
              <p:cNvPr id="122" name="Freihandform 1546">
                <a:extLst>
                  <a:ext uri="{FF2B5EF4-FFF2-40B4-BE49-F238E27FC236}">
                    <a16:creationId xmlns:a16="http://schemas.microsoft.com/office/drawing/2014/main" id="{3CCA7DD1-0649-425A-8436-52656ECE02F8}"/>
                  </a:ext>
                </a:extLst>
              </p:cNvPr>
              <p:cNvSpPr/>
              <p:nvPr/>
            </p:nvSpPr>
            <p:spPr>
              <a:xfrm>
                <a:off x="7350562"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23" name="Freihandform 1547">
                <a:extLst>
                  <a:ext uri="{FF2B5EF4-FFF2-40B4-BE49-F238E27FC236}">
                    <a16:creationId xmlns:a16="http://schemas.microsoft.com/office/drawing/2014/main" id="{F14FBE91-4427-4FC8-9950-11DFD8FE95AE}"/>
                  </a:ext>
                </a:extLst>
              </p:cNvPr>
              <p:cNvSpPr/>
              <p:nvPr/>
            </p:nvSpPr>
            <p:spPr>
              <a:xfrm>
                <a:off x="7424370" y="2174750"/>
                <a:ext cx="180679" cy="147617"/>
              </a:xfrm>
              <a:custGeom>
                <a:avLst/>
                <a:gdLst/>
                <a:ahLst/>
                <a:cxnLst>
                  <a:cxn ang="3cd4">
                    <a:pos x="hc" y="t"/>
                  </a:cxn>
                  <a:cxn ang="cd2">
                    <a:pos x="l" y="vc"/>
                  </a:cxn>
                  <a:cxn ang="cd4">
                    <a:pos x="hc" y="b"/>
                  </a:cxn>
                  <a:cxn ang="0">
                    <a:pos x="r" y="vc"/>
                  </a:cxn>
                </a:cxnLst>
                <a:rect l="l" t="t" r="r" b="b"/>
                <a:pathLst>
                  <a:path w="777" h="635">
                    <a:moveTo>
                      <a:pt x="741" y="549"/>
                    </a:moveTo>
                    <a:cubicBezTo>
                      <a:pt x="741" y="576"/>
                      <a:pt x="718" y="602"/>
                      <a:pt x="688" y="602"/>
                    </a:cubicBezTo>
                    <a:lnTo>
                      <a:pt x="89" y="602"/>
                    </a:lnTo>
                    <a:cubicBezTo>
                      <a:pt x="60" y="602"/>
                      <a:pt x="36" y="576"/>
                      <a:pt x="36" y="549"/>
                    </a:cubicBezTo>
                    <a:lnTo>
                      <a:pt x="36" y="195"/>
                    </a:lnTo>
                    <a:cubicBezTo>
                      <a:pt x="36" y="165"/>
                      <a:pt x="60" y="142"/>
                      <a:pt x="89" y="142"/>
                    </a:cubicBezTo>
                    <a:lnTo>
                      <a:pt x="688" y="142"/>
                    </a:lnTo>
                    <a:cubicBezTo>
                      <a:pt x="718" y="142"/>
                      <a:pt x="741" y="165"/>
                      <a:pt x="741" y="195"/>
                    </a:cubicBezTo>
                    <a:close/>
                    <a:moveTo>
                      <a:pt x="282" y="89"/>
                    </a:moveTo>
                    <a:cubicBezTo>
                      <a:pt x="282" y="60"/>
                      <a:pt x="307" y="36"/>
                      <a:pt x="335" y="36"/>
                    </a:cubicBezTo>
                    <a:lnTo>
                      <a:pt x="441" y="36"/>
                    </a:lnTo>
                    <a:cubicBezTo>
                      <a:pt x="470" y="36"/>
                      <a:pt x="494" y="60"/>
                      <a:pt x="494" y="89"/>
                    </a:cubicBezTo>
                    <a:lnTo>
                      <a:pt x="494" y="106"/>
                    </a:lnTo>
                    <a:lnTo>
                      <a:pt x="282" y="106"/>
                    </a:lnTo>
                    <a:close/>
                    <a:moveTo>
                      <a:pt x="688" y="106"/>
                    </a:moveTo>
                    <a:lnTo>
                      <a:pt x="530" y="106"/>
                    </a:lnTo>
                    <a:lnTo>
                      <a:pt x="530" y="89"/>
                    </a:lnTo>
                    <a:cubicBezTo>
                      <a:pt x="530" y="41"/>
                      <a:pt x="489" y="0"/>
                      <a:pt x="441" y="0"/>
                    </a:cubicBezTo>
                    <a:lnTo>
                      <a:pt x="335" y="0"/>
                    </a:lnTo>
                    <a:cubicBezTo>
                      <a:pt x="286" y="0"/>
                      <a:pt x="248" y="41"/>
                      <a:pt x="248" y="89"/>
                    </a:cubicBezTo>
                    <a:lnTo>
                      <a:pt x="248" y="106"/>
                    </a:lnTo>
                    <a:lnTo>
                      <a:pt x="89" y="106"/>
                    </a:lnTo>
                    <a:cubicBezTo>
                      <a:pt x="41" y="106"/>
                      <a:pt x="0" y="146"/>
                      <a:pt x="0" y="195"/>
                    </a:cubicBezTo>
                    <a:lnTo>
                      <a:pt x="0" y="549"/>
                    </a:lnTo>
                    <a:cubicBezTo>
                      <a:pt x="0" y="597"/>
                      <a:pt x="41" y="635"/>
                      <a:pt x="89" y="635"/>
                    </a:cubicBezTo>
                    <a:lnTo>
                      <a:pt x="688" y="635"/>
                    </a:lnTo>
                    <a:cubicBezTo>
                      <a:pt x="737" y="635"/>
                      <a:pt x="777" y="597"/>
                      <a:pt x="777" y="549"/>
                    </a:cubicBezTo>
                    <a:lnTo>
                      <a:pt x="777" y="195"/>
                    </a:lnTo>
                    <a:cubicBezTo>
                      <a:pt x="777" y="146"/>
                      <a:pt x="737" y="106"/>
                      <a:pt x="688" y="10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24" name="Freihandform 1548">
                <a:extLst>
                  <a:ext uri="{FF2B5EF4-FFF2-40B4-BE49-F238E27FC236}">
                    <a16:creationId xmlns:a16="http://schemas.microsoft.com/office/drawing/2014/main" id="{30B8D322-A330-45BA-A9ED-DCC4AB394289}"/>
                  </a:ext>
                </a:extLst>
              </p:cNvPr>
              <p:cNvSpPr/>
              <p:nvPr/>
            </p:nvSpPr>
            <p:spPr>
              <a:xfrm>
                <a:off x="7473731" y="2224111"/>
                <a:ext cx="61934" cy="73808"/>
              </a:xfrm>
              <a:custGeom>
                <a:avLst/>
                <a:gdLst/>
                <a:ahLst/>
                <a:cxnLst>
                  <a:cxn ang="3cd4">
                    <a:pos x="hc" y="t"/>
                  </a:cxn>
                  <a:cxn ang="cd2">
                    <a:pos x="l" y="vc"/>
                  </a:cxn>
                  <a:cxn ang="cd4">
                    <a:pos x="hc" y="b"/>
                  </a:cxn>
                  <a:cxn ang="0">
                    <a:pos x="r" y="vc"/>
                  </a:cxn>
                </a:cxnLst>
                <a:rect l="l" t="t" r="r" b="b"/>
                <a:pathLst>
                  <a:path w="267" h="318">
                    <a:moveTo>
                      <a:pt x="256" y="13"/>
                    </a:moveTo>
                    <a:cubicBezTo>
                      <a:pt x="237" y="4"/>
                      <a:pt x="216" y="0"/>
                      <a:pt x="195" y="0"/>
                    </a:cubicBezTo>
                    <a:cubicBezTo>
                      <a:pt x="125" y="0"/>
                      <a:pt x="68" y="45"/>
                      <a:pt x="45" y="106"/>
                    </a:cubicBezTo>
                    <a:lnTo>
                      <a:pt x="19" y="106"/>
                    </a:lnTo>
                    <a:cubicBezTo>
                      <a:pt x="9" y="106"/>
                      <a:pt x="0" y="114"/>
                      <a:pt x="0" y="125"/>
                    </a:cubicBezTo>
                    <a:cubicBezTo>
                      <a:pt x="0" y="133"/>
                      <a:pt x="9" y="142"/>
                      <a:pt x="19" y="142"/>
                    </a:cubicBezTo>
                    <a:lnTo>
                      <a:pt x="38" y="142"/>
                    </a:lnTo>
                    <a:cubicBezTo>
                      <a:pt x="36" y="148"/>
                      <a:pt x="36" y="152"/>
                      <a:pt x="36" y="159"/>
                    </a:cubicBezTo>
                    <a:cubicBezTo>
                      <a:pt x="36" y="165"/>
                      <a:pt x="36" y="172"/>
                      <a:pt x="38" y="178"/>
                    </a:cubicBezTo>
                    <a:lnTo>
                      <a:pt x="19" y="178"/>
                    </a:lnTo>
                    <a:cubicBezTo>
                      <a:pt x="9" y="178"/>
                      <a:pt x="0" y="184"/>
                      <a:pt x="0" y="195"/>
                    </a:cubicBezTo>
                    <a:cubicBezTo>
                      <a:pt x="0" y="205"/>
                      <a:pt x="9" y="212"/>
                      <a:pt x="19" y="212"/>
                    </a:cubicBezTo>
                    <a:lnTo>
                      <a:pt x="45" y="212"/>
                    </a:lnTo>
                    <a:cubicBezTo>
                      <a:pt x="68" y="273"/>
                      <a:pt x="125" y="318"/>
                      <a:pt x="195" y="318"/>
                    </a:cubicBezTo>
                    <a:cubicBezTo>
                      <a:pt x="214" y="318"/>
                      <a:pt x="233" y="315"/>
                      <a:pt x="252" y="307"/>
                    </a:cubicBezTo>
                    <a:cubicBezTo>
                      <a:pt x="260" y="305"/>
                      <a:pt x="265" y="294"/>
                      <a:pt x="263" y="286"/>
                    </a:cubicBezTo>
                    <a:cubicBezTo>
                      <a:pt x="258" y="275"/>
                      <a:pt x="248" y="271"/>
                      <a:pt x="239" y="275"/>
                    </a:cubicBezTo>
                    <a:cubicBezTo>
                      <a:pt x="225" y="279"/>
                      <a:pt x="210" y="284"/>
                      <a:pt x="195" y="284"/>
                    </a:cubicBezTo>
                    <a:cubicBezTo>
                      <a:pt x="144" y="284"/>
                      <a:pt x="104" y="254"/>
                      <a:pt x="83" y="212"/>
                    </a:cubicBezTo>
                    <a:lnTo>
                      <a:pt x="159" y="212"/>
                    </a:lnTo>
                    <a:cubicBezTo>
                      <a:pt x="169" y="212"/>
                      <a:pt x="176" y="205"/>
                      <a:pt x="176" y="195"/>
                    </a:cubicBezTo>
                    <a:cubicBezTo>
                      <a:pt x="176" y="184"/>
                      <a:pt x="169" y="178"/>
                      <a:pt x="159" y="178"/>
                    </a:cubicBezTo>
                    <a:lnTo>
                      <a:pt x="72" y="178"/>
                    </a:lnTo>
                    <a:cubicBezTo>
                      <a:pt x="72" y="172"/>
                      <a:pt x="70" y="165"/>
                      <a:pt x="70" y="159"/>
                    </a:cubicBezTo>
                    <a:cubicBezTo>
                      <a:pt x="70" y="152"/>
                      <a:pt x="72" y="148"/>
                      <a:pt x="72" y="142"/>
                    </a:cubicBezTo>
                    <a:lnTo>
                      <a:pt x="195" y="142"/>
                    </a:lnTo>
                    <a:cubicBezTo>
                      <a:pt x="203" y="142"/>
                      <a:pt x="212" y="133"/>
                      <a:pt x="212" y="125"/>
                    </a:cubicBezTo>
                    <a:cubicBezTo>
                      <a:pt x="212" y="114"/>
                      <a:pt x="203" y="106"/>
                      <a:pt x="195" y="106"/>
                    </a:cubicBezTo>
                    <a:lnTo>
                      <a:pt x="83" y="106"/>
                    </a:lnTo>
                    <a:cubicBezTo>
                      <a:pt x="104" y="66"/>
                      <a:pt x="144" y="36"/>
                      <a:pt x="195" y="36"/>
                    </a:cubicBezTo>
                    <a:cubicBezTo>
                      <a:pt x="212" y="36"/>
                      <a:pt x="227" y="40"/>
                      <a:pt x="241" y="47"/>
                    </a:cubicBezTo>
                    <a:cubicBezTo>
                      <a:pt x="252" y="49"/>
                      <a:pt x="263" y="45"/>
                      <a:pt x="265" y="36"/>
                    </a:cubicBezTo>
                    <a:cubicBezTo>
                      <a:pt x="269" y="28"/>
                      <a:pt x="265" y="17"/>
                      <a:pt x="256" y="13"/>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nvGrpSpPr>
            <p:cNvPr id="135" name="Gruppieren 134">
              <a:extLst>
                <a:ext uri="{FF2B5EF4-FFF2-40B4-BE49-F238E27FC236}">
                  <a16:creationId xmlns:a16="http://schemas.microsoft.com/office/drawing/2014/main" id="{4ADD162B-053F-40D0-975D-772231C1159B}"/>
                </a:ext>
              </a:extLst>
            </p:cNvPr>
            <p:cNvGrpSpPr>
              <a:grpSpLocks noChangeAspect="1"/>
            </p:cNvGrpSpPr>
            <p:nvPr/>
          </p:nvGrpSpPr>
          <p:grpSpPr>
            <a:xfrm>
              <a:off x="4529410" y="2295525"/>
              <a:ext cx="393274" cy="393274"/>
              <a:chOff x="8237658" y="4302153"/>
              <a:chExt cx="328528" cy="328528"/>
            </a:xfrm>
            <a:solidFill>
              <a:schemeClr val="bg1"/>
            </a:solidFill>
          </p:grpSpPr>
          <p:sp>
            <p:nvSpPr>
              <p:cNvPr id="136" name="Freihandform 1805">
                <a:extLst>
                  <a:ext uri="{FF2B5EF4-FFF2-40B4-BE49-F238E27FC236}">
                    <a16:creationId xmlns:a16="http://schemas.microsoft.com/office/drawing/2014/main" id="{E4558953-A72F-4206-B89A-52C15214B8D4}"/>
                  </a:ext>
                </a:extLst>
              </p:cNvPr>
              <p:cNvSpPr/>
              <p:nvPr/>
            </p:nvSpPr>
            <p:spPr>
              <a:xfrm>
                <a:off x="8237658"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37" name="Freihandform 1806">
                <a:extLst>
                  <a:ext uri="{FF2B5EF4-FFF2-40B4-BE49-F238E27FC236}">
                    <a16:creationId xmlns:a16="http://schemas.microsoft.com/office/drawing/2014/main" id="{4BA0A5A1-8AB1-42C8-B433-A04569E129D2}"/>
                  </a:ext>
                </a:extLst>
              </p:cNvPr>
              <p:cNvSpPr/>
              <p:nvPr/>
            </p:nvSpPr>
            <p:spPr>
              <a:xfrm>
                <a:off x="8311467" y="4392260"/>
                <a:ext cx="164148" cy="172297"/>
              </a:xfrm>
              <a:custGeom>
                <a:avLst/>
                <a:gdLst/>
                <a:ahLst/>
                <a:cxnLst>
                  <a:cxn ang="3cd4">
                    <a:pos x="hc" y="t"/>
                  </a:cxn>
                  <a:cxn ang="cd2">
                    <a:pos x="l" y="vc"/>
                  </a:cxn>
                  <a:cxn ang="cd4">
                    <a:pos x="hc" y="b"/>
                  </a:cxn>
                  <a:cxn ang="0">
                    <a:pos x="r" y="vc"/>
                  </a:cxn>
                </a:cxnLst>
                <a:rect l="l" t="t" r="r" b="b"/>
                <a:pathLst>
                  <a:path w="706" h="741">
                    <a:moveTo>
                      <a:pt x="642" y="238"/>
                    </a:moveTo>
                    <a:lnTo>
                      <a:pt x="635" y="193"/>
                    </a:lnTo>
                    <a:cubicBezTo>
                      <a:pt x="633" y="185"/>
                      <a:pt x="627" y="178"/>
                      <a:pt x="618" y="178"/>
                    </a:cubicBezTo>
                    <a:lnTo>
                      <a:pt x="426" y="178"/>
                    </a:lnTo>
                    <a:cubicBezTo>
                      <a:pt x="426" y="172"/>
                      <a:pt x="424" y="166"/>
                      <a:pt x="424" y="159"/>
                    </a:cubicBezTo>
                    <a:cubicBezTo>
                      <a:pt x="424" y="91"/>
                      <a:pt x="479" y="36"/>
                      <a:pt x="546" y="36"/>
                    </a:cubicBezTo>
                    <a:cubicBezTo>
                      <a:pt x="614" y="36"/>
                      <a:pt x="671" y="91"/>
                      <a:pt x="671" y="159"/>
                    </a:cubicBezTo>
                    <a:cubicBezTo>
                      <a:pt x="671" y="189"/>
                      <a:pt x="661" y="216"/>
                      <a:pt x="642" y="238"/>
                    </a:cubicBezTo>
                    <a:close/>
                    <a:moveTo>
                      <a:pt x="667" y="602"/>
                    </a:moveTo>
                    <a:lnTo>
                      <a:pt x="557" y="602"/>
                    </a:lnTo>
                    <a:lnTo>
                      <a:pt x="546" y="496"/>
                    </a:lnTo>
                    <a:lnTo>
                      <a:pt x="650" y="496"/>
                    </a:lnTo>
                    <a:close/>
                    <a:moveTo>
                      <a:pt x="527" y="337"/>
                    </a:moveTo>
                    <a:lnTo>
                      <a:pt x="623" y="337"/>
                    </a:lnTo>
                    <a:lnTo>
                      <a:pt x="644" y="460"/>
                    </a:lnTo>
                    <a:lnTo>
                      <a:pt x="542" y="460"/>
                    </a:lnTo>
                    <a:close/>
                    <a:moveTo>
                      <a:pt x="515" y="212"/>
                    </a:moveTo>
                    <a:lnTo>
                      <a:pt x="604" y="212"/>
                    </a:lnTo>
                    <a:lnTo>
                      <a:pt x="618" y="301"/>
                    </a:lnTo>
                    <a:lnTo>
                      <a:pt x="523" y="301"/>
                    </a:lnTo>
                    <a:close/>
                    <a:moveTo>
                      <a:pt x="407" y="602"/>
                    </a:moveTo>
                    <a:lnTo>
                      <a:pt x="369" y="602"/>
                    </a:lnTo>
                    <a:lnTo>
                      <a:pt x="369" y="496"/>
                    </a:lnTo>
                    <a:lnTo>
                      <a:pt x="510" y="496"/>
                    </a:lnTo>
                    <a:lnTo>
                      <a:pt x="523" y="602"/>
                    </a:lnTo>
                    <a:close/>
                    <a:moveTo>
                      <a:pt x="388" y="707"/>
                    </a:moveTo>
                    <a:lnTo>
                      <a:pt x="318" y="707"/>
                    </a:lnTo>
                    <a:lnTo>
                      <a:pt x="318" y="635"/>
                    </a:lnTo>
                    <a:lnTo>
                      <a:pt x="388" y="635"/>
                    </a:lnTo>
                    <a:close/>
                    <a:moveTo>
                      <a:pt x="178" y="602"/>
                    </a:moveTo>
                    <a:lnTo>
                      <a:pt x="193" y="496"/>
                    </a:lnTo>
                    <a:lnTo>
                      <a:pt x="335" y="496"/>
                    </a:lnTo>
                    <a:lnTo>
                      <a:pt x="335" y="602"/>
                    </a:lnTo>
                    <a:lnTo>
                      <a:pt x="301" y="602"/>
                    </a:lnTo>
                    <a:close/>
                    <a:moveTo>
                      <a:pt x="161" y="460"/>
                    </a:moveTo>
                    <a:lnTo>
                      <a:pt x="62" y="460"/>
                    </a:lnTo>
                    <a:lnTo>
                      <a:pt x="83" y="337"/>
                    </a:lnTo>
                    <a:lnTo>
                      <a:pt x="176" y="337"/>
                    </a:lnTo>
                    <a:close/>
                    <a:moveTo>
                      <a:pt x="144" y="602"/>
                    </a:moveTo>
                    <a:lnTo>
                      <a:pt x="38" y="602"/>
                    </a:lnTo>
                    <a:lnTo>
                      <a:pt x="55" y="496"/>
                    </a:lnTo>
                    <a:lnTo>
                      <a:pt x="157" y="496"/>
                    </a:lnTo>
                    <a:close/>
                    <a:moveTo>
                      <a:pt x="104" y="212"/>
                    </a:moveTo>
                    <a:lnTo>
                      <a:pt x="193" y="212"/>
                    </a:lnTo>
                    <a:lnTo>
                      <a:pt x="180" y="301"/>
                    </a:lnTo>
                    <a:lnTo>
                      <a:pt x="89" y="301"/>
                    </a:lnTo>
                    <a:close/>
                    <a:moveTo>
                      <a:pt x="212" y="337"/>
                    </a:moveTo>
                    <a:lnTo>
                      <a:pt x="335" y="337"/>
                    </a:lnTo>
                    <a:lnTo>
                      <a:pt x="335" y="460"/>
                    </a:lnTo>
                    <a:lnTo>
                      <a:pt x="197" y="460"/>
                    </a:lnTo>
                    <a:close/>
                    <a:moveTo>
                      <a:pt x="227" y="212"/>
                    </a:moveTo>
                    <a:lnTo>
                      <a:pt x="335" y="212"/>
                    </a:lnTo>
                    <a:lnTo>
                      <a:pt x="335" y="301"/>
                    </a:lnTo>
                    <a:lnTo>
                      <a:pt x="216" y="301"/>
                    </a:lnTo>
                    <a:close/>
                    <a:moveTo>
                      <a:pt x="369" y="337"/>
                    </a:moveTo>
                    <a:lnTo>
                      <a:pt x="494" y="337"/>
                    </a:lnTo>
                    <a:lnTo>
                      <a:pt x="506" y="460"/>
                    </a:lnTo>
                    <a:lnTo>
                      <a:pt x="369" y="460"/>
                    </a:lnTo>
                    <a:close/>
                    <a:moveTo>
                      <a:pt x="369" y="212"/>
                    </a:moveTo>
                    <a:lnTo>
                      <a:pt x="479" y="212"/>
                    </a:lnTo>
                    <a:lnTo>
                      <a:pt x="489" y="301"/>
                    </a:lnTo>
                    <a:lnTo>
                      <a:pt x="369" y="301"/>
                    </a:lnTo>
                    <a:close/>
                    <a:moveTo>
                      <a:pt x="546" y="0"/>
                    </a:moveTo>
                    <a:cubicBezTo>
                      <a:pt x="460" y="0"/>
                      <a:pt x="388" y="72"/>
                      <a:pt x="388" y="159"/>
                    </a:cubicBezTo>
                    <a:cubicBezTo>
                      <a:pt x="388" y="166"/>
                      <a:pt x="390" y="172"/>
                      <a:pt x="390" y="178"/>
                    </a:cubicBezTo>
                    <a:lnTo>
                      <a:pt x="89" y="178"/>
                    </a:lnTo>
                    <a:cubicBezTo>
                      <a:pt x="81" y="178"/>
                      <a:pt x="72" y="185"/>
                      <a:pt x="70" y="193"/>
                    </a:cubicBezTo>
                    <a:lnTo>
                      <a:pt x="0" y="616"/>
                    </a:lnTo>
                    <a:cubicBezTo>
                      <a:pt x="0" y="621"/>
                      <a:pt x="0" y="627"/>
                      <a:pt x="5" y="629"/>
                    </a:cubicBezTo>
                    <a:cubicBezTo>
                      <a:pt x="9" y="633"/>
                      <a:pt x="13" y="635"/>
                      <a:pt x="17" y="635"/>
                    </a:cubicBezTo>
                    <a:lnTo>
                      <a:pt x="282" y="635"/>
                    </a:lnTo>
                    <a:lnTo>
                      <a:pt x="282" y="707"/>
                    </a:lnTo>
                    <a:lnTo>
                      <a:pt x="195" y="707"/>
                    </a:lnTo>
                    <a:cubicBezTo>
                      <a:pt x="185" y="707"/>
                      <a:pt x="176" y="714"/>
                      <a:pt x="176" y="724"/>
                    </a:cubicBezTo>
                    <a:cubicBezTo>
                      <a:pt x="176" y="735"/>
                      <a:pt x="185" y="741"/>
                      <a:pt x="195" y="741"/>
                    </a:cubicBezTo>
                    <a:lnTo>
                      <a:pt x="301" y="741"/>
                    </a:lnTo>
                    <a:lnTo>
                      <a:pt x="407" y="741"/>
                    </a:lnTo>
                    <a:lnTo>
                      <a:pt x="477" y="741"/>
                    </a:lnTo>
                    <a:lnTo>
                      <a:pt x="513" y="741"/>
                    </a:lnTo>
                    <a:cubicBezTo>
                      <a:pt x="521" y="741"/>
                      <a:pt x="530" y="735"/>
                      <a:pt x="530" y="724"/>
                    </a:cubicBezTo>
                    <a:cubicBezTo>
                      <a:pt x="530" y="714"/>
                      <a:pt x="521" y="707"/>
                      <a:pt x="513" y="707"/>
                    </a:cubicBezTo>
                    <a:lnTo>
                      <a:pt x="477" y="707"/>
                    </a:lnTo>
                    <a:lnTo>
                      <a:pt x="424" y="707"/>
                    </a:lnTo>
                    <a:lnTo>
                      <a:pt x="424" y="635"/>
                    </a:lnTo>
                    <a:lnTo>
                      <a:pt x="688" y="635"/>
                    </a:lnTo>
                    <a:cubicBezTo>
                      <a:pt x="693" y="635"/>
                      <a:pt x="699" y="633"/>
                      <a:pt x="701" y="629"/>
                    </a:cubicBezTo>
                    <a:cubicBezTo>
                      <a:pt x="705" y="627"/>
                      <a:pt x="707" y="621"/>
                      <a:pt x="705" y="616"/>
                    </a:cubicBezTo>
                    <a:lnTo>
                      <a:pt x="650" y="280"/>
                    </a:lnTo>
                    <a:cubicBezTo>
                      <a:pt x="684" y="250"/>
                      <a:pt x="705" y="206"/>
                      <a:pt x="705" y="159"/>
                    </a:cubicBezTo>
                    <a:cubicBezTo>
                      <a:pt x="705" y="72"/>
                      <a:pt x="635" y="0"/>
                      <a:pt x="546"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38" name="Freihandform 1807">
                <a:extLst>
                  <a:ext uri="{FF2B5EF4-FFF2-40B4-BE49-F238E27FC236}">
                    <a16:creationId xmlns:a16="http://schemas.microsoft.com/office/drawing/2014/main" id="{7F3CFF53-F19E-4A87-80EA-3CD1F664C549}"/>
                  </a:ext>
                </a:extLst>
              </p:cNvPr>
              <p:cNvSpPr/>
              <p:nvPr/>
            </p:nvSpPr>
            <p:spPr>
              <a:xfrm>
                <a:off x="8483997" y="4425322"/>
                <a:ext cx="16066" cy="8149"/>
              </a:xfrm>
              <a:custGeom>
                <a:avLst/>
                <a:gdLst/>
                <a:ahLst/>
                <a:cxnLst>
                  <a:cxn ang="3cd4">
                    <a:pos x="hc" y="t"/>
                  </a:cxn>
                  <a:cxn ang="cd2">
                    <a:pos x="l" y="vc"/>
                  </a:cxn>
                  <a:cxn ang="cd4">
                    <a:pos x="hc" y="b"/>
                  </a:cxn>
                  <a:cxn ang="0">
                    <a:pos x="r" y="vc"/>
                  </a:cxn>
                </a:cxnLst>
                <a:rect l="l" t="t" r="r" b="b"/>
                <a:pathLst>
                  <a:path w="70" h="36">
                    <a:moveTo>
                      <a:pt x="53" y="0"/>
                    </a:moveTo>
                    <a:lnTo>
                      <a:pt x="17" y="0"/>
                    </a:lnTo>
                    <a:cubicBezTo>
                      <a:pt x="9" y="0"/>
                      <a:pt x="0" y="9"/>
                      <a:pt x="0" y="17"/>
                    </a:cubicBezTo>
                    <a:cubicBezTo>
                      <a:pt x="0" y="28"/>
                      <a:pt x="9" y="36"/>
                      <a:pt x="17" y="36"/>
                    </a:cubicBezTo>
                    <a:lnTo>
                      <a:pt x="53" y="36"/>
                    </a:lnTo>
                    <a:cubicBezTo>
                      <a:pt x="64" y="36"/>
                      <a:pt x="70" y="28"/>
                      <a:pt x="70" y="17"/>
                    </a:cubicBezTo>
                    <a:cubicBezTo>
                      <a:pt x="70" y="9"/>
                      <a:pt x="64" y="0"/>
                      <a:pt x="53"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39" name="Freihandform 1808">
                <a:extLst>
                  <a:ext uri="{FF2B5EF4-FFF2-40B4-BE49-F238E27FC236}">
                    <a16:creationId xmlns:a16="http://schemas.microsoft.com/office/drawing/2014/main" id="{3506D9B6-A64E-4C0A-A8C6-3E9F9610B902}"/>
                  </a:ext>
                </a:extLst>
              </p:cNvPr>
              <p:cNvSpPr/>
              <p:nvPr/>
            </p:nvSpPr>
            <p:spPr>
              <a:xfrm>
                <a:off x="8477012" y="4450700"/>
                <a:ext cx="14901" cy="12340"/>
              </a:xfrm>
              <a:custGeom>
                <a:avLst/>
                <a:gdLst/>
                <a:ahLst/>
                <a:cxnLst>
                  <a:cxn ang="3cd4">
                    <a:pos x="hc" y="t"/>
                  </a:cxn>
                  <a:cxn ang="cd2">
                    <a:pos x="l" y="vc"/>
                  </a:cxn>
                  <a:cxn ang="cd4">
                    <a:pos x="hc" y="b"/>
                  </a:cxn>
                  <a:cxn ang="0">
                    <a:pos x="r" y="vc"/>
                  </a:cxn>
                </a:cxnLst>
                <a:rect l="l" t="t" r="r" b="b"/>
                <a:pathLst>
                  <a:path w="65" h="54">
                    <a:moveTo>
                      <a:pt x="57" y="20"/>
                    </a:moveTo>
                    <a:lnTo>
                      <a:pt x="25" y="3"/>
                    </a:lnTo>
                    <a:cubicBezTo>
                      <a:pt x="17" y="-3"/>
                      <a:pt x="6" y="1"/>
                      <a:pt x="2" y="10"/>
                    </a:cubicBezTo>
                    <a:cubicBezTo>
                      <a:pt x="-3" y="16"/>
                      <a:pt x="0" y="29"/>
                      <a:pt x="8" y="33"/>
                    </a:cubicBezTo>
                    <a:lnTo>
                      <a:pt x="38" y="52"/>
                    </a:lnTo>
                    <a:cubicBezTo>
                      <a:pt x="40" y="52"/>
                      <a:pt x="44" y="54"/>
                      <a:pt x="46" y="54"/>
                    </a:cubicBezTo>
                    <a:cubicBezTo>
                      <a:pt x="52" y="54"/>
                      <a:pt x="59" y="50"/>
                      <a:pt x="61" y="46"/>
                    </a:cubicBezTo>
                    <a:cubicBezTo>
                      <a:pt x="67" y="37"/>
                      <a:pt x="65" y="27"/>
                      <a:pt x="57" y="2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40" name="Freihandform 1809">
                <a:extLst>
                  <a:ext uri="{FF2B5EF4-FFF2-40B4-BE49-F238E27FC236}">
                    <a16:creationId xmlns:a16="http://schemas.microsoft.com/office/drawing/2014/main" id="{807D081C-6136-4F9A-A2E9-4CAC2A2EE22A}"/>
                  </a:ext>
                </a:extLst>
              </p:cNvPr>
              <p:cNvSpPr/>
              <p:nvPr/>
            </p:nvSpPr>
            <p:spPr>
              <a:xfrm>
                <a:off x="8477012" y="4395752"/>
                <a:ext cx="14901" cy="12107"/>
              </a:xfrm>
              <a:custGeom>
                <a:avLst/>
                <a:gdLst/>
                <a:ahLst/>
                <a:cxnLst>
                  <a:cxn ang="3cd4">
                    <a:pos x="hc" y="t"/>
                  </a:cxn>
                  <a:cxn ang="cd2">
                    <a:pos x="l" y="vc"/>
                  </a:cxn>
                  <a:cxn ang="cd4">
                    <a:pos x="hc" y="b"/>
                  </a:cxn>
                  <a:cxn ang="0">
                    <a:pos x="r" y="vc"/>
                  </a:cxn>
                </a:cxnLst>
                <a:rect l="l" t="t" r="r" b="b"/>
                <a:pathLst>
                  <a:path w="65" h="53">
                    <a:moveTo>
                      <a:pt x="17" y="53"/>
                    </a:moveTo>
                    <a:cubicBezTo>
                      <a:pt x="21" y="53"/>
                      <a:pt x="23" y="53"/>
                      <a:pt x="25" y="51"/>
                    </a:cubicBezTo>
                    <a:lnTo>
                      <a:pt x="57" y="32"/>
                    </a:lnTo>
                    <a:cubicBezTo>
                      <a:pt x="65" y="28"/>
                      <a:pt x="67" y="17"/>
                      <a:pt x="61" y="9"/>
                    </a:cubicBezTo>
                    <a:cubicBezTo>
                      <a:pt x="57" y="0"/>
                      <a:pt x="46" y="-2"/>
                      <a:pt x="38" y="2"/>
                    </a:cubicBezTo>
                    <a:lnTo>
                      <a:pt x="8" y="21"/>
                    </a:lnTo>
                    <a:cubicBezTo>
                      <a:pt x="0" y="26"/>
                      <a:pt x="-3" y="36"/>
                      <a:pt x="2" y="45"/>
                    </a:cubicBezTo>
                    <a:cubicBezTo>
                      <a:pt x="4" y="51"/>
                      <a:pt x="10" y="53"/>
                      <a:pt x="17" y="53"/>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41" name="Freihandform 1810">
                <a:extLst>
                  <a:ext uri="{FF2B5EF4-FFF2-40B4-BE49-F238E27FC236}">
                    <a16:creationId xmlns:a16="http://schemas.microsoft.com/office/drawing/2014/main" id="{0FD086A3-9D7D-44FE-B840-25373D59610A}"/>
                  </a:ext>
                </a:extLst>
              </p:cNvPr>
              <p:cNvSpPr/>
              <p:nvPr/>
            </p:nvSpPr>
            <p:spPr>
              <a:xfrm>
                <a:off x="8459783" y="4375728"/>
                <a:ext cx="13039" cy="14436"/>
              </a:xfrm>
              <a:custGeom>
                <a:avLst/>
                <a:gdLst/>
                <a:ahLst/>
                <a:cxnLst>
                  <a:cxn ang="3cd4">
                    <a:pos x="hc" y="t"/>
                  </a:cxn>
                  <a:cxn ang="cd2">
                    <a:pos x="l" y="vc"/>
                  </a:cxn>
                  <a:cxn ang="cd4">
                    <a:pos x="hc" y="b"/>
                  </a:cxn>
                  <a:cxn ang="0">
                    <a:pos x="r" y="vc"/>
                  </a:cxn>
                </a:cxnLst>
                <a:rect l="l" t="t" r="r" b="b"/>
                <a:pathLst>
                  <a:path w="57" h="63">
                    <a:moveTo>
                      <a:pt x="16" y="63"/>
                    </a:moveTo>
                    <a:cubicBezTo>
                      <a:pt x="23" y="63"/>
                      <a:pt x="27" y="61"/>
                      <a:pt x="31" y="57"/>
                    </a:cubicBezTo>
                    <a:lnTo>
                      <a:pt x="52" y="27"/>
                    </a:lnTo>
                    <a:cubicBezTo>
                      <a:pt x="59" y="21"/>
                      <a:pt x="57" y="8"/>
                      <a:pt x="48" y="4"/>
                    </a:cubicBezTo>
                    <a:cubicBezTo>
                      <a:pt x="42" y="-3"/>
                      <a:pt x="29" y="-1"/>
                      <a:pt x="25" y="6"/>
                    </a:cubicBezTo>
                    <a:lnTo>
                      <a:pt x="4" y="35"/>
                    </a:lnTo>
                    <a:cubicBezTo>
                      <a:pt x="-3" y="42"/>
                      <a:pt x="-1" y="55"/>
                      <a:pt x="6" y="59"/>
                    </a:cubicBezTo>
                    <a:cubicBezTo>
                      <a:pt x="10" y="63"/>
                      <a:pt x="14" y="63"/>
                      <a:pt x="16" y="63"/>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42" name="Freihandform 1811">
                <a:extLst>
                  <a:ext uri="{FF2B5EF4-FFF2-40B4-BE49-F238E27FC236}">
                    <a16:creationId xmlns:a16="http://schemas.microsoft.com/office/drawing/2014/main" id="{577CE6B0-919C-4B66-91E7-FC12F34269ED}"/>
                  </a:ext>
                </a:extLst>
              </p:cNvPr>
              <p:cNvSpPr/>
              <p:nvPr/>
            </p:nvSpPr>
            <p:spPr>
              <a:xfrm>
                <a:off x="8434869" y="4368278"/>
                <a:ext cx="8615" cy="16066"/>
              </a:xfrm>
              <a:custGeom>
                <a:avLst/>
                <a:gdLst/>
                <a:ahLst/>
                <a:cxnLst>
                  <a:cxn ang="3cd4">
                    <a:pos x="hc" y="t"/>
                  </a:cxn>
                  <a:cxn ang="cd2">
                    <a:pos x="l" y="vc"/>
                  </a:cxn>
                  <a:cxn ang="cd4">
                    <a:pos x="hc" y="b"/>
                  </a:cxn>
                  <a:cxn ang="0">
                    <a:pos x="r" y="vc"/>
                  </a:cxn>
                </a:cxnLst>
                <a:rect l="l" t="t" r="r" b="b"/>
                <a:pathLst>
                  <a:path w="38" h="70">
                    <a:moveTo>
                      <a:pt x="19" y="70"/>
                    </a:moveTo>
                    <a:lnTo>
                      <a:pt x="21" y="70"/>
                    </a:lnTo>
                    <a:cubicBezTo>
                      <a:pt x="29" y="70"/>
                      <a:pt x="38" y="61"/>
                      <a:pt x="38" y="51"/>
                    </a:cubicBezTo>
                    <a:lnTo>
                      <a:pt x="36" y="15"/>
                    </a:lnTo>
                    <a:cubicBezTo>
                      <a:pt x="33" y="6"/>
                      <a:pt x="27" y="-2"/>
                      <a:pt x="16" y="0"/>
                    </a:cubicBezTo>
                    <a:cubicBezTo>
                      <a:pt x="6" y="0"/>
                      <a:pt x="0" y="8"/>
                      <a:pt x="0" y="17"/>
                    </a:cubicBezTo>
                    <a:lnTo>
                      <a:pt x="2" y="53"/>
                    </a:lnTo>
                    <a:cubicBezTo>
                      <a:pt x="2" y="61"/>
                      <a:pt x="10" y="70"/>
                      <a:pt x="19" y="7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43" name="Freihandform 1812">
                <a:extLst>
                  <a:ext uri="{FF2B5EF4-FFF2-40B4-BE49-F238E27FC236}">
                    <a16:creationId xmlns:a16="http://schemas.microsoft.com/office/drawing/2014/main" id="{ADEF9BE0-3773-460D-8056-EB554099162D}"/>
                  </a:ext>
                </a:extLst>
              </p:cNvPr>
              <p:cNvSpPr/>
              <p:nvPr/>
            </p:nvSpPr>
            <p:spPr>
              <a:xfrm>
                <a:off x="8402738" y="4377824"/>
                <a:ext cx="12573" cy="14901"/>
              </a:xfrm>
              <a:custGeom>
                <a:avLst/>
                <a:gdLst/>
                <a:ahLst/>
                <a:cxnLst>
                  <a:cxn ang="3cd4">
                    <a:pos x="hc" y="t"/>
                  </a:cxn>
                  <a:cxn ang="cd2">
                    <a:pos x="l" y="vc"/>
                  </a:cxn>
                  <a:cxn ang="cd4">
                    <a:pos x="hc" y="b"/>
                  </a:cxn>
                  <a:cxn ang="0">
                    <a:pos x="r" y="vc"/>
                  </a:cxn>
                </a:cxnLst>
                <a:rect l="l" t="t" r="r" b="b"/>
                <a:pathLst>
                  <a:path w="55" h="65">
                    <a:moveTo>
                      <a:pt x="21" y="56"/>
                    </a:moveTo>
                    <a:cubicBezTo>
                      <a:pt x="25" y="60"/>
                      <a:pt x="32" y="65"/>
                      <a:pt x="36" y="65"/>
                    </a:cubicBezTo>
                    <a:cubicBezTo>
                      <a:pt x="40" y="65"/>
                      <a:pt x="44" y="62"/>
                      <a:pt x="47" y="60"/>
                    </a:cubicBezTo>
                    <a:cubicBezTo>
                      <a:pt x="55" y="56"/>
                      <a:pt x="57" y="46"/>
                      <a:pt x="51" y="37"/>
                    </a:cubicBezTo>
                    <a:lnTo>
                      <a:pt x="32" y="7"/>
                    </a:lnTo>
                    <a:cubicBezTo>
                      <a:pt x="25" y="-1"/>
                      <a:pt x="15" y="-3"/>
                      <a:pt x="6" y="3"/>
                    </a:cubicBezTo>
                    <a:cubicBezTo>
                      <a:pt x="0" y="7"/>
                      <a:pt x="-2" y="18"/>
                      <a:pt x="2" y="2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44" name="Freihandform 1813">
                <a:extLst>
                  <a:ext uri="{FF2B5EF4-FFF2-40B4-BE49-F238E27FC236}">
                    <a16:creationId xmlns:a16="http://schemas.microsoft.com/office/drawing/2014/main" id="{9DBE74DF-6E88-4783-85FE-0D17A04C3C1F}"/>
                  </a:ext>
                </a:extLst>
              </p:cNvPr>
              <p:cNvSpPr/>
              <p:nvPr/>
            </p:nvSpPr>
            <p:spPr>
              <a:xfrm>
                <a:off x="8382482" y="4401107"/>
                <a:ext cx="15367" cy="11176"/>
              </a:xfrm>
              <a:custGeom>
                <a:avLst/>
                <a:gdLst/>
                <a:ahLst/>
                <a:cxnLst>
                  <a:cxn ang="3cd4">
                    <a:pos x="hc" y="t"/>
                  </a:cxn>
                  <a:cxn ang="cd2">
                    <a:pos x="l" y="vc"/>
                  </a:cxn>
                  <a:cxn ang="cd4">
                    <a:pos x="hc" y="b"/>
                  </a:cxn>
                  <a:cxn ang="0">
                    <a:pos x="r" y="vc"/>
                  </a:cxn>
                </a:cxnLst>
                <a:rect l="l" t="t" r="r" b="b"/>
                <a:pathLst>
                  <a:path w="67" h="49">
                    <a:moveTo>
                      <a:pt x="11" y="34"/>
                    </a:moveTo>
                    <a:lnTo>
                      <a:pt x="43" y="49"/>
                    </a:lnTo>
                    <a:cubicBezTo>
                      <a:pt x="45" y="49"/>
                      <a:pt x="49" y="49"/>
                      <a:pt x="51" y="49"/>
                    </a:cubicBezTo>
                    <a:cubicBezTo>
                      <a:pt x="57" y="49"/>
                      <a:pt x="64" y="47"/>
                      <a:pt x="66" y="41"/>
                    </a:cubicBezTo>
                    <a:cubicBezTo>
                      <a:pt x="70" y="30"/>
                      <a:pt x="66" y="20"/>
                      <a:pt x="57" y="17"/>
                    </a:cubicBezTo>
                    <a:lnTo>
                      <a:pt x="26" y="1"/>
                    </a:lnTo>
                    <a:cubicBezTo>
                      <a:pt x="17" y="-2"/>
                      <a:pt x="7" y="1"/>
                      <a:pt x="2" y="11"/>
                    </a:cubicBezTo>
                    <a:cubicBezTo>
                      <a:pt x="-2" y="20"/>
                      <a:pt x="2" y="30"/>
                      <a:pt x="11" y="34"/>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nvGrpSpPr>
            <p:cNvPr id="158" name="Gruppieren 157">
              <a:extLst>
                <a:ext uri="{FF2B5EF4-FFF2-40B4-BE49-F238E27FC236}">
                  <a16:creationId xmlns:a16="http://schemas.microsoft.com/office/drawing/2014/main" id="{4885ED10-E9B0-4020-8055-190E68D61FDF}"/>
                </a:ext>
              </a:extLst>
            </p:cNvPr>
            <p:cNvGrpSpPr/>
            <p:nvPr/>
          </p:nvGrpSpPr>
          <p:grpSpPr>
            <a:xfrm>
              <a:off x="2162238" y="3967508"/>
              <a:ext cx="392997" cy="393274"/>
              <a:chOff x="4523464" y="1045918"/>
              <a:chExt cx="347432" cy="347677"/>
            </a:xfrm>
          </p:grpSpPr>
          <p:grpSp>
            <p:nvGrpSpPr>
              <p:cNvPr id="159" name="Gruppieren 158">
                <a:extLst>
                  <a:ext uri="{FF2B5EF4-FFF2-40B4-BE49-F238E27FC236}">
                    <a16:creationId xmlns:a16="http://schemas.microsoft.com/office/drawing/2014/main" id="{CD488176-34B2-48FE-89FD-10894FA55551}"/>
                  </a:ext>
                </a:extLst>
              </p:cNvPr>
              <p:cNvGrpSpPr>
                <a:grpSpLocks noChangeAspect="1"/>
              </p:cNvGrpSpPr>
              <p:nvPr/>
            </p:nvGrpSpPr>
            <p:grpSpPr>
              <a:xfrm>
                <a:off x="4523464" y="1045918"/>
                <a:ext cx="347432" cy="347677"/>
                <a:chOff x="10455168" y="4745701"/>
                <a:chExt cx="328296" cy="328528"/>
              </a:xfrm>
              <a:solidFill>
                <a:schemeClr val="bg1"/>
              </a:solidFill>
            </p:grpSpPr>
            <p:sp>
              <p:nvSpPr>
                <p:cNvPr id="164" name="Freihandform 1971">
                  <a:extLst>
                    <a:ext uri="{FF2B5EF4-FFF2-40B4-BE49-F238E27FC236}">
                      <a16:creationId xmlns:a16="http://schemas.microsoft.com/office/drawing/2014/main" id="{60B7915C-EA24-459C-A638-EFAD87AEDEDF}"/>
                    </a:ext>
                  </a:extLst>
                </p:cNvPr>
                <p:cNvSpPr/>
                <p:nvPr/>
              </p:nvSpPr>
              <p:spPr>
                <a:xfrm>
                  <a:off x="10455168" y="474570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65" name="Freihandform 1972">
                  <a:extLst>
                    <a:ext uri="{FF2B5EF4-FFF2-40B4-BE49-F238E27FC236}">
                      <a16:creationId xmlns:a16="http://schemas.microsoft.com/office/drawing/2014/main" id="{07888543-097D-4FF3-BB7E-B49781E4B6DE}"/>
                    </a:ext>
                  </a:extLst>
                </p:cNvPr>
                <p:cNvSpPr/>
                <p:nvPr/>
              </p:nvSpPr>
              <p:spPr>
                <a:xfrm>
                  <a:off x="10615359" y="4860489"/>
                  <a:ext cx="8149" cy="41212"/>
                </a:xfrm>
                <a:custGeom>
                  <a:avLst/>
                  <a:gdLst/>
                  <a:ahLst/>
                  <a:cxnLst>
                    <a:cxn ang="3cd4">
                      <a:pos x="hc" y="t"/>
                    </a:cxn>
                    <a:cxn ang="cd2">
                      <a:pos x="l" y="vc"/>
                    </a:cxn>
                    <a:cxn ang="cd4">
                      <a:pos x="hc" y="b"/>
                    </a:cxn>
                    <a:cxn ang="0">
                      <a:pos x="r" y="vc"/>
                    </a:cxn>
                  </a:cxnLst>
                  <a:rect l="l" t="t" r="r" b="b"/>
                  <a:pathLst>
                    <a:path w="36" h="178">
                      <a:moveTo>
                        <a:pt x="16" y="0"/>
                      </a:moveTo>
                      <a:cubicBezTo>
                        <a:pt x="8" y="0"/>
                        <a:pt x="0" y="9"/>
                        <a:pt x="0" y="19"/>
                      </a:cubicBezTo>
                      <a:lnTo>
                        <a:pt x="0" y="159"/>
                      </a:lnTo>
                      <a:cubicBezTo>
                        <a:pt x="0" y="170"/>
                        <a:pt x="8" y="178"/>
                        <a:pt x="16" y="178"/>
                      </a:cubicBezTo>
                      <a:cubicBezTo>
                        <a:pt x="27" y="178"/>
                        <a:pt x="36" y="170"/>
                        <a:pt x="36" y="159"/>
                      </a:cubicBezTo>
                      <a:lnTo>
                        <a:pt x="36" y="19"/>
                      </a:lnTo>
                      <a:cubicBezTo>
                        <a:pt x="36" y="9"/>
                        <a:pt x="27" y="0"/>
                        <a:pt x="16"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66" name="Freihandform 1973">
                  <a:extLst>
                    <a:ext uri="{FF2B5EF4-FFF2-40B4-BE49-F238E27FC236}">
                      <a16:creationId xmlns:a16="http://schemas.microsoft.com/office/drawing/2014/main" id="{3AC5F4CA-FA2A-4925-8805-09CE574B8D5B}"/>
                    </a:ext>
                  </a:extLst>
                </p:cNvPr>
                <p:cNvSpPr/>
                <p:nvPr/>
              </p:nvSpPr>
              <p:spPr>
                <a:xfrm>
                  <a:off x="10645859" y="4819743"/>
                  <a:ext cx="71946" cy="196977"/>
                </a:xfrm>
                <a:custGeom>
                  <a:avLst/>
                  <a:gdLst/>
                  <a:ahLst/>
                  <a:cxnLst>
                    <a:cxn ang="3cd4">
                      <a:pos x="hc" y="t"/>
                    </a:cxn>
                    <a:cxn ang="cd2">
                      <a:pos x="l" y="vc"/>
                    </a:cxn>
                    <a:cxn ang="cd4">
                      <a:pos x="hc" y="b"/>
                    </a:cxn>
                    <a:cxn ang="0">
                      <a:pos x="r" y="vc"/>
                    </a:cxn>
                  </a:cxnLst>
                  <a:rect l="l" t="t" r="r" b="b"/>
                  <a:pathLst>
                    <a:path w="310" h="847">
                      <a:moveTo>
                        <a:pt x="34" y="12"/>
                      </a:moveTo>
                      <a:cubicBezTo>
                        <a:pt x="32" y="2"/>
                        <a:pt x="21" y="-1"/>
                        <a:pt x="12" y="0"/>
                      </a:cubicBezTo>
                      <a:cubicBezTo>
                        <a:pt x="2" y="4"/>
                        <a:pt x="-1" y="14"/>
                        <a:pt x="0" y="23"/>
                      </a:cubicBezTo>
                      <a:lnTo>
                        <a:pt x="275" y="834"/>
                      </a:lnTo>
                      <a:cubicBezTo>
                        <a:pt x="279" y="844"/>
                        <a:pt x="288" y="848"/>
                        <a:pt x="298" y="846"/>
                      </a:cubicBezTo>
                      <a:cubicBezTo>
                        <a:pt x="307" y="842"/>
                        <a:pt x="311" y="831"/>
                        <a:pt x="309" y="823"/>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67" name="Freihandform 1974">
                  <a:extLst>
                    <a:ext uri="{FF2B5EF4-FFF2-40B4-BE49-F238E27FC236}">
                      <a16:creationId xmlns:a16="http://schemas.microsoft.com/office/drawing/2014/main" id="{EE16D54A-9A2F-4632-ABC5-E74E7B38C293}"/>
                    </a:ext>
                  </a:extLst>
                </p:cNvPr>
                <p:cNvSpPr/>
                <p:nvPr/>
              </p:nvSpPr>
              <p:spPr>
                <a:xfrm>
                  <a:off x="10615359" y="4918231"/>
                  <a:ext cx="8149" cy="40746"/>
                </a:xfrm>
                <a:custGeom>
                  <a:avLst/>
                  <a:gdLst/>
                  <a:ahLst/>
                  <a:cxnLst>
                    <a:cxn ang="3cd4">
                      <a:pos x="hc" y="t"/>
                    </a:cxn>
                    <a:cxn ang="cd2">
                      <a:pos x="l" y="vc"/>
                    </a:cxn>
                    <a:cxn ang="cd4">
                      <a:pos x="hc" y="b"/>
                    </a:cxn>
                    <a:cxn ang="0">
                      <a:pos x="r" y="vc"/>
                    </a:cxn>
                  </a:cxnLst>
                  <a:rect l="l" t="t" r="r" b="b"/>
                  <a:pathLst>
                    <a:path w="36" h="176">
                      <a:moveTo>
                        <a:pt x="16" y="0"/>
                      </a:moveTo>
                      <a:cubicBezTo>
                        <a:pt x="8" y="0"/>
                        <a:pt x="0" y="8"/>
                        <a:pt x="0" y="17"/>
                      </a:cubicBezTo>
                      <a:lnTo>
                        <a:pt x="0" y="159"/>
                      </a:lnTo>
                      <a:cubicBezTo>
                        <a:pt x="0" y="169"/>
                        <a:pt x="8" y="176"/>
                        <a:pt x="16" y="176"/>
                      </a:cubicBezTo>
                      <a:cubicBezTo>
                        <a:pt x="27" y="176"/>
                        <a:pt x="36" y="169"/>
                        <a:pt x="36" y="159"/>
                      </a:cubicBezTo>
                      <a:lnTo>
                        <a:pt x="36" y="17"/>
                      </a:lnTo>
                      <a:cubicBezTo>
                        <a:pt x="36" y="8"/>
                        <a:pt x="27" y="0"/>
                        <a:pt x="16"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68" name="Freihandform 1975">
                  <a:extLst>
                    <a:ext uri="{FF2B5EF4-FFF2-40B4-BE49-F238E27FC236}">
                      <a16:creationId xmlns:a16="http://schemas.microsoft.com/office/drawing/2014/main" id="{14E2A89D-525C-4390-9AD8-84B23E3A1BAA}"/>
                    </a:ext>
                  </a:extLst>
                </p:cNvPr>
                <p:cNvSpPr/>
                <p:nvPr/>
              </p:nvSpPr>
              <p:spPr>
                <a:xfrm>
                  <a:off x="10615359" y="4819743"/>
                  <a:ext cx="8149" cy="24215"/>
                </a:xfrm>
                <a:custGeom>
                  <a:avLst/>
                  <a:gdLst/>
                  <a:ahLst/>
                  <a:cxnLst>
                    <a:cxn ang="3cd4">
                      <a:pos x="hc" y="t"/>
                    </a:cxn>
                    <a:cxn ang="cd2">
                      <a:pos x="l" y="vc"/>
                    </a:cxn>
                    <a:cxn ang="cd4">
                      <a:pos x="hc" y="b"/>
                    </a:cxn>
                    <a:cxn ang="0">
                      <a:pos x="r" y="vc"/>
                    </a:cxn>
                  </a:cxnLst>
                  <a:rect l="l" t="t" r="r" b="b"/>
                  <a:pathLst>
                    <a:path w="36" h="105">
                      <a:moveTo>
                        <a:pt x="16" y="0"/>
                      </a:moveTo>
                      <a:cubicBezTo>
                        <a:pt x="8" y="0"/>
                        <a:pt x="0" y="8"/>
                        <a:pt x="0" y="17"/>
                      </a:cubicBezTo>
                      <a:lnTo>
                        <a:pt x="0" y="89"/>
                      </a:lnTo>
                      <a:cubicBezTo>
                        <a:pt x="0" y="97"/>
                        <a:pt x="8" y="105"/>
                        <a:pt x="16" y="105"/>
                      </a:cubicBezTo>
                      <a:cubicBezTo>
                        <a:pt x="27" y="105"/>
                        <a:pt x="36" y="97"/>
                        <a:pt x="36" y="89"/>
                      </a:cubicBezTo>
                      <a:lnTo>
                        <a:pt x="36" y="17"/>
                      </a:lnTo>
                      <a:cubicBezTo>
                        <a:pt x="36" y="8"/>
                        <a:pt x="27" y="0"/>
                        <a:pt x="16"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69" name="Freihandform 1976">
                  <a:extLst>
                    <a:ext uri="{FF2B5EF4-FFF2-40B4-BE49-F238E27FC236}">
                      <a16:creationId xmlns:a16="http://schemas.microsoft.com/office/drawing/2014/main" id="{8EB91218-0320-46C1-B893-31FECA0DA76E}"/>
                    </a:ext>
                  </a:extLst>
                </p:cNvPr>
                <p:cNvSpPr/>
                <p:nvPr/>
              </p:nvSpPr>
              <p:spPr>
                <a:xfrm>
                  <a:off x="10520828" y="4819745"/>
                  <a:ext cx="71946" cy="196977"/>
                </a:xfrm>
                <a:custGeom>
                  <a:avLst/>
                  <a:gdLst/>
                  <a:ahLst/>
                  <a:cxnLst>
                    <a:cxn ang="3cd4">
                      <a:pos x="hc" y="t"/>
                    </a:cxn>
                    <a:cxn ang="cd2">
                      <a:pos x="l" y="vc"/>
                    </a:cxn>
                    <a:cxn ang="cd4">
                      <a:pos x="hc" y="b"/>
                    </a:cxn>
                    <a:cxn ang="0">
                      <a:pos x="r" y="vc"/>
                    </a:cxn>
                  </a:cxnLst>
                  <a:rect l="l" t="t" r="r" b="b"/>
                  <a:pathLst>
                    <a:path w="310" h="847">
                      <a:moveTo>
                        <a:pt x="298" y="0"/>
                      </a:moveTo>
                      <a:cubicBezTo>
                        <a:pt x="289" y="-1"/>
                        <a:pt x="279" y="2"/>
                        <a:pt x="274" y="12"/>
                      </a:cubicBezTo>
                      <a:lnTo>
                        <a:pt x="1" y="823"/>
                      </a:lnTo>
                      <a:cubicBezTo>
                        <a:pt x="-3" y="831"/>
                        <a:pt x="3" y="842"/>
                        <a:pt x="12" y="846"/>
                      </a:cubicBezTo>
                      <a:cubicBezTo>
                        <a:pt x="20" y="848"/>
                        <a:pt x="31" y="844"/>
                        <a:pt x="35" y="834"/>
                      </a:cubicBezTo>
                      <a:lnTo>
                        <a:pt x="308" y="23"/>
                      </a:lnTo>
                      <a:cubicBezTo>
                        <a:pt x="312" y="14"/>
                        <a:pt x="306" y="4"/>
                        <a:pt x="298"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70" name="Freihandform 1977">
                  <a:extLst>
                    <a:ext uri="{FF2B5EF4-FFF2-40B4-BE49-F238E27FC236}">
                      <a16:creationId xmlns:a16="http://schemas.microsoft.com/office/drawing/2014/main" id="{3A49F77E-B843-4C2D-9760-991E9B3F5042}"/>
                    </a:ext>
                  </a:extLst>
                </p:cNvPr>
                <p:cNvSpPr/>
                <p:nvPr/>
              </p:nvSpPr>
              <p:spPr>
                <a:xfrm>
                  <a:off x="10615359" y="4975978"/>
                  <a:ext cx="8149" cy="40513"/>
                </a:xfrm>
                <a:custGeom>
                  <a:avLst/>
                  <a:gdLst/>
                  <a:ahLst/>
                  <a:cxnLst>
                    <a:cxn ang="3cd4">
                      <a:pos x="hc" y="t"/>
                    </a:cxn>
                    <a:cxn ang="cd2">
                      <a:pos x="l" y="vc"/>
                    </a:cxn>
                    <a:cxn ang="cd4">
                      <a:pos x="hc" y="b"/>
                    </a:cxn>
                    <a:cxn ang="0">
                      <a:pos x="r" y="vc"/>
                    </a:cxn>
                  </a:cxnLst>
                  <a:rect l="l" t="t" r="r" b="b"/>
                  <a:pathLst>
                    <a:path w="36" h="175">
                      <a:moveTo>
                        <a:pt x="16" y="0"/>
                      </a:moveTo>
                      <a:cubicBezTo>
                        <a:pt x="8" y="0"/>
                        <a:pt x="0" y="6"/>
                        <a:pt x="0" y="17"/>
                      </a:cubicBezTo>
                      <a:lnTo>
                        <a:pt x="0" y="158"/>
                      </a:lnTo>
                      <a:cubicBezTo>
                        <a:pt x="0" y="167"/>
                        <a:pt x="8" y="175"/>
                        <a:pt x="16" y="175"/>
                      </a:cubicBezTo>
                      <a:cubicBezTo>
                        <a:pt x="27" y="175"/>
                        <a:pt x="36" y="167"/>
                        <a:pt x="36" y="158"/>
                      </a:cubicBezTo>
                      <a:lnTo>
                        <a:pt x="36" y="17"/>
                      </a:lnTo>
                      <a:cubicBezTo>
                        <a:pt x="36" y="6"/>
                        <a:pt x="27" y="0"/>
                        <a:pt x="16"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160" name="Rechteck 159">
                <a:extLst>
                  <a:ext uri="{FF2B5EF4-FFF2-40B4-BE49-F238E27FC236}">
                    <a16:creationId xmlns:a16="http://schemas.microsoft.com/office/drawing/2014/main" id="{DB125310-2440-4A92-BDD6-994073CE1743}"/>
                  </a:ext>
                </a:extLst>
              </p:cNvPr>
              <p:cNvSpPr/>
              <p:nvPr/>
            </p:nvSpPr>
            <p:spPr>
              <a:xfrm>
                <a:off x="4679092" y="1235172"/>
                <a:ext cx="127687" cy="988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1" name="Gruppieren 160">
                <a:extLst>
                  <a:ext uri="{FF2B5EF4-FFF2-40B4-BE49-F238E27FC236}">
                    <a16:creationId xmlns:a16="http://schemas.microsoft.com/office/drawing/2014/main" id="{8BD83E16-E4A9-4800-A333-7F2427F785FB}"/>
                  </a:ext>
                </a:extLst>
              </p:cNvPr>
              <p:cNvGrpSpPr>
                <a:grpSpLocks noChangeAspect="1"/>
              </p:cNvGrpSpPr>
              <p:nvPr/>
            </p:nvGrpSpPr>
            <p:grpSpPr>
              <a:xfrm>
                <a:off x="4662270" y="1255263"/>
                <a:ext cx="144509" cy="87738"/>
                <a:chOff x="6510357" y="5296121"/>
                <a:chExt cx="189061" cy="114787"/>
              </a:xfrm>
              <a:solidFill>
                <a:schemeClr val="bg1"/>
              </a:solidFill>
            </p:grpSpPr>
            <p:sp>
              <p:nvSpPr>
                <p:cNvPr id="162" name="Freihandform 1364">
                  <a:extLst>
                    <a:ext uri="{FF2B5EF4-FFF2-40B4-BE49-F238E27FC236}">
                      <a16:creationId xmlns:a16="http://schemas.microsoft.com/office/drawing/2014/main" id="{924F6D0B-1B5F-4EE6-8D38-59CAA695C3DD}"/>
                    </a:ext>
                  </a:extLst>
                </p:cNvPr>
                <p:cNvSpPr/>
                <p:nvPr/>
              </p:nvSpPr>
              <p:spPr>
                <a:xfrm>
                  <a:off x="6564143" y="5345480"/>
                  <a:ext cx="48895" cy="49128"/>
                </a:xfrm>
                <a:custGeom>
                  <a:avLst/>
                  <a:gdLst/>
                  <a:ahLst/>
                  <a:cxnLst>
                    <a:cxn ang="3cd4">
                      <a:pos x="hc" y="t"/>
                    </a:cxn>
                    <a:cxn ang="cd2">
                      <a:pos x="l" y="vc"/>
                    </a:cxn>
                    <a:cxn ang="cd4">
                      <a:pos x="hc" y="b"/>
                    </a:cxn>
                    <a:cxn ang="0">
                      <a:pos x="r" y="vc"/>
                    </a:cxn>
                  </a:cxnLst>
                  <a:rect l="l" t="t" r="r" b="b"/>
                  <a:pathLst>
                    <a:path w="211" h="212">
                      <a:moveTo>
                        <a:pt x="106" y="34"/>
                      </a:moveTo>
                      <a:cubicBezTo>
                        <a:pt x="144" y="34"/>
                        <a:pt x="175" y="66"/>
                        <a:pt x="175" y="106"/>
                      </a:cubicBezTo>
                      <a:cubicBezTo>
                        <a:pt x="175" y="144"/>
                        <a:pt x="144" y="176"/>
                        <a:pt x="106" y="176"/>
                      </a:cubicBezTo>
                      <a:cubicBezTo>
                        <a:pt x="65" y="176"/>
                        <a:pt x="34" y="144"/>
                        <a:pt x="34" y="106"/>
                      </a:cubicBezTo>
                      <a:cubicBezTo>
                        <a:pt x="34" y="66"/>
                        <a:pt x="65" y="34"/>
                        <a:pt x="106" y="34"/>
                      </a:cubicBezTo>
                      <a:close/>
                      <a:moveTo>
                        <a:pt x="106" y="212"/>
                      </a:moveTo>
                      <a:cubicBezTo>
                        <a:pt x="163" y="212"/>
                        <a:pt x="211" y="163"/>
                        <a:pt x="211" y="106"/>
                      </a:cubicBezTo>
                      <a:cubicBezTo>
                        <a:pt x="211" y="47"/>
                        <a:pt x="163" y="0"/>
                        <a:pt x="106" y="0"/>
                      </a:cubicBezTo>
                      <a:cubicBezTo>
                        <a:pt x="46" y="0"/>
                        <a:pt x="0" y="47"/>
                        <a:pt x="0" y="106"/>
                      </a:cubicBezTo>
                      <a:cubicBezTo>
                        <a:pt x="0" y="163"/>
                        <a:pt x="46" y="212"/>
                        <a:pt x="106" y="212"/>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63" name="Freihandform 1365">
                  <a:extLst>
                    <a:ext uri="{FF2B5EF4-FFF2-40B4-BE49-F238E27FC236}">
                      <a16:creationId xmlns:a16="http://schemas.microsoft.com/office/drawing/2014/main" id="{91CE3D42-99E7-4DB9-8EA4-D142183EB79A}"/>
                    </a:ext>
                  </a:extLst>
                </p:cNvPr>
                <p:cNvSpPr/>
                <p:nvPr/>
              </p:nvSpPr>
              <p:spPr>
                <a:xfrm>
                  <a:off x="6510357" y="5296121"/>
                  <a:ext cx="189061" cy="114787"/>
                </a:xfrm>
                <a:custGeom>
                  <a:avLst/>
                  <a:gdLst/>
                  <a:ahLst/>
                  <a:cxnLst>
                    <a:cxn ang="3cd4">
                      <a:pos x="hc" y="t"/>
                    </a:cxn>
                    <a:cxn ang="cd2">
                      <a:pos x="l" y="vc"/>
                    </a:cxn>
                    <a:cxn ang="cd4">
                      <a:pos x="hc" y="b"/>
                    </a:cxn>
                    <a:cxn ang="0">
                      <a:pos x="r" y="vc"/>
                    </a:cxn>
                  </a:cxnLst>
                  <a:rect l="l" t="t" r="r" b="b"/>
                  <a:pathLst>
                    <a:path w="813" h="494">
                      <a:moveTo>
                        <a:pt x="777" y="318"/>
                      </a:moveTo>
                      <a:lnTo>
                        <a:pt x="741" y="318"/>
                      </a:lnTo>
                      <a:lnTo>
                        <a:pt x="741" y="87"/>
                      </a:lnTo>
                      <a:cubicBezTo>
                        <a:pt x="741" y="79"/>
                        <a:pt x="735" y="70"/>
                        <a:pt x="724" y="70"/>
                      </a:cubicBezTo>
                      <a:lnTo>
                        <a:pt x="178" y="70"/>
                      </a:lnTo>
                      <a:lnTo>
                        <a:pt x="178" y="34"/>
                      </a:lnTo>
                      <a:lnTo>
                        <a:pt x="777" y="34"/>
                      </a:lnTo>
                      <a:close/>
                      <a:moveTo>
                        <a:pt x="707" y="388"/>
                      </a:moveTo>
                      <a:lnTo>
                        <a:pt x="671" y="388"/>
                      </a:lnTo>
                      <a:lnTo>
                        <a:pt x="671" y="159"/>
                      </a:lnTo>
                      <a:cubicBezTo>
                        <a:pt x="671" y="149"/>
                        <a:pt x="663" y="140"/>
                        <a:pt x="654" y="140"/>
                      </a:cubicBezTo>
                      <a:lnTo>
                        <a:pt x="106" y="140"/>
                      </a:lnTo>
                      <a:lnTo>
                        <a:pt x="106" y="106"/>
                      </a:lnTo>
                      <a:lnTo>
                        <a:pt x="707" y="106"/>
                      </a:lnTo>
                      <a:close/>
                      <a:moveTo>
                        <a:pt x="635" y="458"/>
                      </a:moveTo>
                      <a:lnTo>
                        <a:pt x="36" y="458"/>
                      </a:lnTo>
                      <a:lnTo>
                        <a:pt x="36" y="176"/>
                      </a:lnTo>
                      <a:lnTo>
                        <a:pt x="635" y="176"/>
                      </a:lnTo>
                      <a:close/>
                      <a:moveTo>
                        <a:pt x="794" y="0"/>
                      </a:moveTo>
                      <a:lnTo>
                        <a:pt x="159" y="0"/>
                      </a:lnTo>
                      <a:cubicBezTo>
                        <a:pt x="150" y="0"/>
                        <a:pt x="142" y="7"/>
                        <a:pt x="142" y="17"/>
                      </a:cubicBezTo>
                      <a:lnTo>
                        <a:pt x="142" y="70"/>
                      </a:lnTo>
                      <a:lnTo>
                        <a:pt x="89" y="70"/>
                      </a:lnTo>
                      <a:cubicBezTo>
                        <a:pt x="78" y="70"/>
                        <a:pt x="72" y="79"/>
                        <a:pt x="72" y="87"/>
                      </a:cubicBezTo>
                      <a:lnTo>
                        <a:pt x="72" y="140"/>
                      </a:lnTo>
                      <a:lnTo>
                        <a:pt x="19" y="140"/>
                      </a:lnTo>
                      <a:cubicBezTo>
                        <a:pt x="9" y="140"/>
                        <a:pt x="0" y="149"/>
                        <a:pt x="0" y="159"/>
                      </a:cubicBezTo>
                      <a:lnTo>
                        <a:pt x="0" y="477"/>
                      </a:lnTo>
                      <a:cubicBezTo>
                        <a:pt x="0" y="485"/>
                        <a:pt x="9" y="494"/>
                        <a:pt x="19" y="494"/>
                      </a:cubicBezTo>
                      <a:lnTo>
                        <a:pt x="654" y="494"/>
                      </a:lnTo>
                      <a:cubicBezTo>
                        <a:pt x="663" y="494"/>
                        <a:pt x="671" y="485"/>
                        <a:pt x="671" y="477"/>
                      </a:cubicBezTo>
                      <a:lnTo>
                        <a:pt x="671" y="422"/>
                      </a:lnTo>
                      <a:lnTo>
                        <a:pt x="724" y="424"/>
                      </a:lnTo>
                      <a:cubicBezTo>
                        <a:pt x="728" y="424"/>
                        <a:pt x="732" y="422"/>
                        <a:pt x="737" y="417"/>
                      </a:cubicBezTo>
                      <a:cubicBezTo>
                        <a:pt x="739" y="415"/>
                        <a:pt x="741" y="411"/>
                        <a:pt x="741" y="405"/>
                      </a:cubicBezTo>
                      <a:lnTo>
                        <a:pt x="741" y="352"/>
                      </a:lnTo>
                      <a:lnTo>
                        <a:pt x="794" y="352"/>
                      </a:lnTo>
                      <a:cubicBezTo>
                        <a:pt x="804" y="352"/>
                        <a:pt x="813" y="345"/>
                        <a:pt x="813" y="335"/>
                      </a:cubicBezTo>
                      <a:lnTo>
                        <a:pt x="813" y="17"/>
                      </a:lnTo>
                      <a:cubicBezTo>
                        <a:pt x="813" y="7"/>
                        <a:pt x="804" y="0"/>
                        <a:pt x="794"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nvGrpSpPr>
            <p:cNvPr id="176" name="Gruppieren 175">
              <a:extLst>
                <a:ext uri="{FF2B5EF4-FFF2-40B4-BE49-F238E27FC236}">
                  <a16:creationId xmlns:a16="http://schemas.microsoft.com/office/drawing/2014/main" id="{2E4930AF-2F76-4DBE-8C3D-23C20BCF4586}"/>
                </a:ext>
              </a:extLst>
            </p:cNvPr>
            <p:cNvGrpSpPr/>
            <p:nvPr/>
          </p:nvGrpSpPr>
          <p:grpSpPr>
            <a:xfrm>
              <a:off x="9472467" y="4231603"/>
              <a:ext cx="446480" cy="446795"/>
              <a:chOff x="8963353" y="1598132"/>
              <a:chExt cx="347432" cy="347677"/>
            </a:xfrm>
          </p:grpSpPr>
          <p:sp>
            <p:nvSpPr>
              <p:cNvPr id="177" name="Freihandform 1450">
                <a:extLst>
                  <a:ext uri="{FF2B5EF4-FFF2-40B4-BE49-F238E27FC236}">
                    <a16:creationId xmlns:a16="http://schemas.microsoft.com/office/drawing/2014/main" id="{63BD177A-B10E-4688-99FC-C57886EF1F0C}"/>
                  </a:ext>
                </a:extLst>
              </p:cNvPr>
              <p:cNvSpPr>
                <a:spLocks noChangeAspect="1"/>
              </p:cNvSpPr>
              <p:nvPr/>
            </p:nvSpPr>
            <p:spPr>
              <a:xfrm>
                <a:off x="8963353" y="1598132"/>
                <a:ext cx="347432" cy="347677"/>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chemeClr val="bg1"/>
              </a:solid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nvGrpSpPr>
              <p:cNvPr id="178" name="Gruppieren 177">
                <a:extLst>
                  <a:ext uri="{FF2B5EF4-FFF2-40B4-BE49-F238E27FC236}">
                    <a16:creationId xmlns:a16="http://schemas.microsoft.com/office/drawing/2014/main" id="{EBF976E7-6D6C-430B-AF72-8F295662F20B}"/>
                  </a:ext>
                </a:extLst>
              </p:cNvPr>
              <p:cNvGrpSpPr>
                <a:grpSpLocks noChangeAspect="1"/>
              </p:cNvGrpSpPr>
              <p:nvPr/>
            </p:nvGrpSpPr>
            <p:grpSpPr>
              <a:xfrm>
                <a:off x="9041463" y="1667618"/>
                <a:ext cx="190964" cy="199835"/>
                <a:chOff x="10972525" y="1263205"/>
                <a:chExt cx="180446" cy="188828"/>
              </a:xfrm>
              <a:solidFill>
                <a:schemeClr val="bg1"/>
              </a:solidFill>
            </p:grpSpPr>
            <p:sp>
              <p:nvSpPr>
                <p:cNvPr id="179" name="Freihandform 1503">
                  <a:extLst>
                    <a:ext uri="{FF2B5EF4-FFF2-40B4-BE49-F238E27FC236}">
                      <a16:creationId xmlns:a16="http://schemas.microsoft.com/office/drawing/2014/main" id="{26EFC577-7F62-4C67-8109-510B1A961F7D}"/>
                    </a:ext>
                  </a:extLst>
                </p:cNvPr>
                <p:cNvSpPr/>
                <p:nvPr/>
              </p:nvSpPr>
              <p:spPr>
                <a:xfrm>
                  <a:off x="10972525" y="1263205"/>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106" y="776"/>
                      </a:lnTo>
                      <a:lnTo>
                        <a:pt x="106" y="442"/>
                      </a:lnTo>
                      <a:cubicBezTo>
                        <a:pt x="106" y="431"/>
                        <a:pt x="97"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3" y="207"/>
                      </a:cubicBezTo>
                      <a:lnTo>
                        <a:pt x="387" y="44"/>
                      </a:lnTo>
                      <a:lnTo>
                        <a:pt x="720" y="423"/>
                      </a:lnTo>
                      <a:close/>
                      <a:moveTo>
                        <a:pt x="402" y="6"/>
                      </a:moveTo>
                      <a:cubicBezTo>
                        <a:pt x="398" y="2"/>
                        <a:pt x="394" y="0"/>
                        <a:pt x="387" y="0"/>
                      </a:cubicBezTo>
                      <a:cubicBezTo>
                        <a:pt x="383" y="0"/>
                        <a:pt x="379" y="2"/>
                        <a:pt x="375" y="6"/>
                      </a:cubicBezTo>
                      <a:lnTo>
                        <a:pt x="248" y="148"/>
                      </a:lnTo>
                      <a:lnTo>
                        <a:pt x="248" y="124"/>
                      </a:lnTo>
                      <a:cubicBezTo>
                        <a:pt x="248" y="114"/>
                        <a:pt x="239" y="105"/>
                        <a:pt x="229" y="105"/>
                      </a:cubicBezTo>
                      <a:lnTo>
                        <a:pt x="123" y="105"/>
                      </a:lnTo>
                      <a:cubicBezTo>
                        <a:pt x="114"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80" name="Freihandform 1504">
                  <a:extLst>
                    <a:ext uri="{FF2B5EF4-FFF2-40B4-BE49-F238E27FC236}">
                      <a16:creationId xmlns:a16="http://schemas.microsoft.com/office/drawing/2014/main" id="{41A134A3-9727-4B38-A38C-DB70D74270CD}"/>
                    </a:ext>
                  </a:extLst>
                </p:cNvPr>
                <p:cNvSpPr/>
                <p:nvPr/>
              </p:nvSpPr>
              <p:spPr>
                <a:xfrm>
                  <a:off x="11021887" y="1353778"/>
                  <a:ext cx="61701" cy="73576"/>
                </a:xfrm>
                <a:custGeom>
                  <a:avLst/>
                  <a:gdLst/>
                  <a:ahLst/>
                  <a:cxnLst>
                    <a:cxn ang="3cd4">
                      <a:pos x="hc" y="t"/>
                    </a:cxn>
                    <a:cxn ang="cd2">
                      <a:pos x="l" y="vc"/>
                    </a:cxn>
                    <a:cxn ang="cd4">
                      <a:pos x="hc" y="b"/>
                    </a:cxn>
                    <a:cxn ang="0">
                      <a:pos x="r" y="vc"/>
                    </a:cxn>
                  </a:cxnLst>
                  <a:rect l="l" t="t" r="r" b="b"/>
                  <a:pathLst>
                    <a:path w="266" h="317">
                      <a:moveTo>
                        <a:pt x="44" y="106"/>
                      </a:moveTo>
                      <a:lnTo>
                        <a:pt x="19" y="106"/>
                      </a:lnTo>
                      <a:cubicBezTo>
                        <a:pt x="8" y="106"/>
                        <a:pt x="0" y="112"/>
                        <a:pt x="0" y="123"/>
                      </a:cubicBezTo>
                      <a:cubicBezTo>
                        <a:pt x="0" y="133"/>
                        <a:pt x="8" y="140"/>
                        <a:pt x="19" y="140"/>
                      </a:cubicBezTo>
                      <a:lnTo>
                        <a:pt x="38" y="140"/>
                      </a:lnTo>
                      <a:cubicBezTo>
                        <a:pt x="36" y="146"/>
                        <a:pt x="36" y="152"/>
                        <a:pt x="36" y="159"/>
                      </a:cubicBezTo>
                      <a:cubicBezTo>
                        <a:pt x="36" y="165"/>
                        <a:pt x="36" y="169"/>
                        <a:pt x="38" y="176"/>
                      </a:cubicBezTo>
                      <a:lnTo>
                        <a:pt x="19" y="176"/>
                      </a:lnTo>
                      <a:cubicBezTo>
                        <a:pt x="8" y="176"/>
                        <a:pt x="0" y="184"/>
                        <a:pt x="0" y="193"/>
                      </a:cubicBezTo>
                      <a:cubicBezTo>
                        <a:pt x="0" y="203"/>
                        <a:pt x="8" y="212"/>
                        <a:pt x="19" y="212"/>
                      </a:cubicBezTo>
                      <a:lnTo>
                        <a:pt x="44" y="212"/>
                      </a:lnTo>
                      <a:cubicBezTo>
                        <a:pt x="67" y="273"/>
                        <a:pt x="125" y="317"/>
                        <a:pt x="194" y="317"/>
                      </a:cubicBezTo>
                      <a:cubicBezTo>
                        <a:pt x="214" y="317"/>
                        <a:pt x="233" y="313"/>
                        <a:pt x="252" y="307"/>
                      </a:cubicBezTo>
                      <a:cubicBezTo>
                        <a:pt x="260" y="303"/>
                        <a:pt x="264" y="292"/>
                        <a:pt x="262" y="284"/>
                      </a:cubicBezTo>
                      <a:cubicBezTo>
                        <a:pt x="258" y="275"/>
                        <a:pt x="247" y="269"/>
                        <a:pt x="239" y="273"/>
                      </a:cubicBezTo>
                      <a:cubicBezTo>
                        <a:pt x="224" y="279"/>
                        <a:pt x="209" y="282"/>
                        <a:pt x="194" y="282"/>
                      </a:cubicBezTo>
                      <a:cubicBezTo>
                        <a:pt x="144" y="282"/>
                        <a:pt x="103" y="252"/>
                        <a:pt x="82" y="212"/>
                      </a:cubicBezTo>
                      <a:lnTo>
                        <a:pt x="158" y="212"/>
                      </a:lnTo>
                      <a:cubicBezTo>
                        <a:pt x="169" y="212"/>
                        <a:pt x="175" y="203"/>
                        <a:pt x="175" y="193"/>
                      </a:cubicBezTo>
                      <a:cubicBezTo>
                        <a:pt x="175" y="184"/>
                        <a:pt x="169" y="176"/>
                        <a:pt x="158" y="176"/>
                      </a:cubicBezTo>
                      <a:lnTo>
                        <a:pt x="72" y="176"/>
                      </a:lnTo>
                      <a:cubicBezTo>
                        <a:pt x="72" y="169"/>
                        <a:pt x="70" y="165"/>
                        <a:pt x="70" y="159"/>
                      </a:cubicBezTo>
                      <a:cubicBezTo>
                        <a:pt x="70" y="152"/>
                        <a:pt x="72" y="146"/>
                        <a:pt x="72" y="140"/>
                      </a:cubicBezTo>
                      <a:lnTo>
                        <a:pt x="194" y="140"/>
                      </a:lnTo>
                      <a:cubicBezTo>
                        <a:pt x="203" y="140"/>
                        <a:pt x="211" y="133"/>
                        <a:pt x="211" y="123"/>
                      </a:cubicBezTo>
                      <a:cubicBezTo>
                        <a:pt x="211" y="112"/>
                        <a:pt x="203" y="106"/>
                        <a:pt x="194" y="106"/>
                      </a:cubicBezTo>
                      <a:lnTo>
                        <a:pt x="82" y="106"/>
                      </a:lnTo>
                      <a:cubicBezTo>
                        <a:pt x="103" y="63"/>
                        <a:pt x="144" y="34"/>
                        <a:pt x="194" y="34"/>
                      </a:cubicBezTo>
                      <a:cubicBezTo>
                        <a:pt x="211" y="34"/>
                        <a:pt x="226" y="38"/>
                        <a:pt x="241" y="44"/>
                      </a:cubicBezTo>
                      <a:cubicBezTo>
                        <a:pt x="252" y="49"/>
                        <a:pt x="260" y="44"/>
                        <a:pt x="264" y="34"/>
                      </a:cubicBezTo>
                      <a:cubicBezTo>
                        <a:pt x="269" y="25"/>
                        <a:pt x="264" y="15"/>
                        <a:pt x="256" y="13"/>
                      </a:cubicBezTo>
                      <a:cubicBezTo>
                        <a:pt x="237" y="4"/>
                        <a:pt x="216" y="0"/>
                        <a:pt x="194" y="0"/>
                      </a:cubicBezTo>
                      <a:cubicBezTo>
                        <a:pt x="125" y="0"/>
                        <a:pt x="67" y="44"/>
                        <a:pt x="44" y="10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grpSp>
    </p:spTree>
    <p:extLst>
      <p:ext uri="{BB962C8B-B14F-4D97-AF65-F5344CB8AC3E}">
        <p14:creationId xmlns:p14="http://schemas.microsoft.com/office/powerpoint/2010/main" val="106049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9DBD2F53-4724-42FA-89E3-FC0B11A2AE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129"/>
          <a:stretch/>
        </p:blipFill>
        <p:spPr bwMode="auto">
          <a:xfrm>
            <a:off x="4871552" y="3385888"/>
            <a:ext cx="2470246" cy="305811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7" y="875309"/>
            <a:ext cx="11233148" cy="932854"/>
          </a:xfrm>
        </p:spPr>
        <p:txBody>
          <a:bodyPr/>
          <a:lstStyle/>
          <a:p>
            <a:r>
              <a:rPr lang="de-DE" dirty="0"/>
              <a:t>Wissenswertes zum </a:t>
            </a:r>
            <a:br>
              <a:rPr lang="de-DE" dirty="0"/>
            </a:br>
            <a:r>
              <a:rPr lang="de-DE" dirty="0"/>
              <a:t>Betriebsrentenstärkungsgesetz (BRSG)</a:t>
            </a: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7</a:t>
            </a:fld>
            <a:endParaRPr lang="de-DE"/>
          </a:p>
        </p:txBody>
      </p:sp>
      <p:sp>
        <p:nvSpPr>
          <p:cNvPr id="9" name="Textplatzhalter 8">
            <a:extLst>
              <a:ext uri="{FF2B5EF4-FFF2-40B4-BE49-F238E27FC236}">
                <a16:creationId xmlns:a16="http://schemas.microsoft.com/office/drawing/2014/main" id="{E20FC84E-89F5-45BF-8F64-A6CA76A45886}"/>
              </a:ext>
            </a:extLst>
          </p:cNvPr>
          <p:cNvSpPr>
            <a:spLocks noGrp="1"/>
          </p:cNvSpPr>
          <p:nvPr>
            <p:ph type="body" sz="quarter" idx="12"/>
          </p:nvPr>
        </p:nvSpPr>
        <p:spPr>
          <a:xfrm>
            <a:off x="479424" y="476250"/>
            <a:ext cx="9540876" cy="252000"/>
          </a:xfrm>
        </p:spPr>
        <p:txBody>
          <a:bodyPr/>
          <a:lstStyle/>
          <a:p>
            <a:pPr lvl="0"/>
            <a:r>
              <a:rPr lang="de-DE" dirty="0"/>
              <a:t>Betriebliche Altersversorgung | Arbeitnehmerfinanzierung</a:t>
            </a:r>
          </a:p>
        </p:txBody>
      </p:sp>
      <p:sp>
        <p:nvSpPr>
          <p:cNvPr id="38" name="Rechteck 37">
            <a:extLst>
              <a:ext uri="{FF2B5EF4-FFF2-40B4-BE49-F238E27FC236}">
                <a16:creationId xmlns:a16="http://schemas.microsoft.com/office/drawing/2014/main" id="{F81EBF90-7038-4FFC-8780-C42E961950F3}"/>
              </a:ext>
            </a:extLst>
          </p:cNvPr>
          <p:cNvSpPr/>
          <p:nvPr/>
        </p:nvSpPr>
        <p:spPr>
          <a:xfrm>
            <a:off x="401556" y="1986252"/>
            <a:ext cx="11233148" cy="1908215"/>
          </a:xfrm>
          <a:prstGeom prst="rect">
            <a:avLst/>
          </a:prstGeom>
        </p:spPr>
        <p:txBody>
          <a:bodyPr wrap="square">
            <a:spAutoFit/>
          </a:bodyPr>
          <a:lstStyle/>
          <a:p>
            <a:pPr defTabSz="914216">
              <a:lnSpc>
                <a:spcPct val="100000"/>
              </a:lnSpc>
              <a:spcBef>
                <a:spcPts val="1800"/>
              </a:spcBef>
              <a:buClr>
                <a:srgbClr val="003781"/>
              </a:buClr>
            </a:pPr>
            <a:r>
              <a:rPr lang="de-DE" sz="1400" b="1" dirty="0">
                <a:solidFill>
                  <a:schemeClr val="bg1"/>
                </a:solidFill>
                <a:latin typeface="Arial" panose="020B0604020202020204" pitchFamily="34" charset="0"/>
                <a:cs typeface="Arial" panose="020B0604020202020204" pitchFamily="34" charset="0"/>
              </a:rPr>
              <a:t>Ziel des Betriebsrentenstärkungsgesetzes ist die Förderung der Betriebsrente vor allem in kleinen und mittleren Unternehmen.</a:t>
            </a:r>
          </a:p>
          <a:p>
            <a:pPr marL="285694" indent="-285694" defTabSz="914216">
              <a:lnSpc>
                <a:spcPct val="100000"/>
              </a:lnSpc>
              <a:spcBef>
                <a:spcPts val="600"/>
              </a:spcBef>
              <a:buFont typeface="Arial" panose="020B0604020202020204" pitchFamily="34" charset="0"/>
              <a:buChar char="•"/>
            </a:pPr>
            <a:r>
              <a:rPr lang="de-DE" sz="1400" dirty="0">
                <a:solidFill>
                  <a:schemeClr val="bg1"/>
                </a:solidFill>
                <a:latin typeface="Arial" panose="020B0604020202020204" pitchFamily="34" charset="0"/>
                <a:cs typeface="Arial" panose="020B0604020202020204" pitchFamily="34" charset="0"/>
              </a:rPr>
              <a:t>Eine der wichtigsten Maßnahmen ist die Einführung eines Grundfreibetrags auf Renten aus einer </a:t>
            </a:r>
            <a:r>
              <a:rPr lang="de-DE" sz="1400" dirty="0" err="1">
                <a:solidFill>
                  <a:schemeClr val="bg1"/>
                </a:solidFill>
                <a:latin typeface="Arial" panose="020B0604020202020204" pitchFamily="34" charset="0"/>
                <a:cs typeface="Arial" panose="020B0604020202020204" pitchFamily="34" charset="0"/>
              </a:rPr>
              <a:t>bAV</a:t>
            </a:r>
            <a:r>
              <a:rPr lang="de-DE" sz="1400" dirty="0">
                <a:solidFill>
                  <a:schemeClr val="bg1"/>
                </a:solidFill>
                <a:latin typeface="Arial" panose="020B0604020202020204" pitchFamily="34" charset="0"/>
                <a:cs typeface="Arial" panose="020B0604020202020204" pitchFamily="34" charset="0"/>
              </a:rPr>
              <a:t> – und für Riester- und Rürup-Renten.</a:t>
            </a:r>
          </a:p>
          <a:p>
            <a:pPr marL="285694" indent="-285694" defTabSz="914216">
              <a:lnSpc>
                <a:spcPct val="100000"/>
              </a:lnSpc>
              <a:spcBef>
                <a:spcPts val="600"/>
              </a:spcBef>
              <a:buFont typeface="Arial" panose="020B0604020202020204" pitchFamily="34" charset="0"/>
              <a:buChar char="•"/>
            </a:pPr>
            <a:r>
              <a:rPr lang="de-DE" sz="1400" dirty="0">
                <a:solidFill>
                  <a:schemeClr val="bg1"/>
                </a:solidFill>
                <a:latin typeface="Arial" panose="020B0604020202020204" pitchFamily="34" charset="0"/>
                <a:cs typeface="Arial" panose="020B0604020202020204" pitchFamily="34" charset="0"/>
              </a:rPr>
              <a:t>Wichtig: Die Rahmenbedingungen gelten dabei für bestehende und neue Verträge.</a:t>
            </a:r>
          </a:p>
          <a:p>
            <a:pPr defTabSz="914216">
              <a:lnSpc>
                <a:spcPct val="100000"/>
              </a:lnSpc>
              <a:spcBef>
                <a:spcPts val="600"/>
              </a:spcBef>
            </a:pPr>
            <a:endParaRPr lang="de-DE" sz="1050" dirty="0">
              <a:solidFill>
                <a:schemeClr val="bg1"/>
              </a:solidFill>
              <a:latin typeface="Arial" panose="020B0604020202020204" pitchFamily="34" charset="0"/>
              <a:cs typeface="Arial" panose="020B0604020202020204" pitchFamily="34" charset="0"/>
            </a:endParaRPr>
          </a:p>
          <a:p>
            <a:r>
              <a:rPr lang="de-DE" sz="1400" b="1" dirty="0">
                <a:solidFill>
                  <a:schemeClr val="bg1"/>
                </a:solidFill>
                <a:latin typeface="Arial" panose="020B0604020202020204" pitchFamily="34" charset="0"/>
                <a:cs typeface="Arial" panose="020B0604020202020204" pitchFamily="34" charset="0"/>
              </a:rPr>
              <a:t>Das BRSG schafft bessere Rahmenbedingungen in der </a:t>
            </a:r>
            <a:r>
              <a:rPr lang="de-DE" sz="1400" b="1" dirty="0" err="1">
                <a:solidFill>
                  <a:schemeClr val="bg1"/>
                </a:solidFill>
                <a:latin typeface="Arial" panose="020B0604020202020204" pitchFamily="34" charset="0"/>
                <a:cs typeface="Arial" panose="020B0604020202020204" pitchFamily="34" charset="0"/>
              </a:rPr>
              <a:t>bAV</a:t>
            </a:r>
            <a:r>
              <a:rPr lang="de-DE" sz="1400" b="1" dirty="0">
                <a:solidFill>
                  <a:schemeClr val="bg1"/>
                </a:solidFill>
                <a:latin typeface="Arial" panose="020B0604020202020204" pitchFamily="34" charset="0"/>
                <a:cs typeface="Arial" panose="020B0604020202020204" pitchFamily="34" charset="0"/>
              </a:rPr>
              <a:t> </a:t>
            </a:r>
          </a:p>
          <a:p>
            <a:pPr defTabSz="914216">
              <a:lnSpc>
                <a:spcPct val="100000"/>
              </a:lnSpc>
              <a:spcBef>
                <a:spcPts val="600"/>
              </a:spcBef>
            </a:pPr>
            <a:endParaRPr lang="de-DE" sz="1400" dirty="0">
              <a:solidFill>
                <a:schemeClr val="bg1"/>
              </a:solidFill>
              <a:latin typeface="Arial" panose="020B0604020202020204" pitchFamily="34" charset="0"/>
              <a:cs typeface="Arial" panose="020B0604020202020204" pitchFamily="34" charset="0"/>
            </a:endParaRPr>
          </a:p>
        </p:txBody>
      </p:sp>
      <p:cxnSp>
        <p:nvCxnSpPr>
          <p:cNvPr id="35" name="Gerade Verbindung 26">
            <a:extLst>
              <a:ext uri="{FF2B5EF4-FFF2-40B4-BE49-F238E27FC236}">
                <a16:creationId xmlns:a16="http://schemas.microsoft.com/office/drawing/2014/main" id="{B91365FF-9B34-492D-A9B3-758AFC2E71E1}"/>
              </a:ext>
            </a:extLst>
          </p:cNvPr>
          <p:cNvCxnSpPr>
            <a:cxnSpLocks/>
          </p:cNvCxnSpPr>
          <p:nvPr/>
        </p:nvCxnSpPr>
        <p:spPr>
          <a:xfrm>
            <a:off x="4250726" y="4785357"/>
            <a:ext cx="808892" cy="0"/>
          </a:xfrm>
          <a:prstGeom prst="line">
            <a:avLst/>
          </a:prstGeom>
          <a:ln w="19050">
            <a:solidFill>
              <a:srgbClr val="13A0D3"/>
            </a:solidFill>
            <a:tailEnd type="oval"/>
          </a:ln>
        </p:spPr>
        <p:style>
          <a:lnRef idx="1">
            <a:schemeClr val="accent1"/>
          </a:lnRef>
          <a:fillRef idx="0">
            <a:schemeClr val="accent1"/>
          </a:fillRef>
          <a:effectRef idx="0">
            <a:schemeClr val="accent1"/>
          </a:effectRef>
          <a:fontRef idx="minor">
            <a:schemeClr val="tx1"/>
          </a:fontRef>
        </p:style>
      </p:cxnSp>
      <p:cxnSp>
        <p:nvCxnSpPr>
          <p:cNvPr id="36" name="Gerade Verbindung 17">
            <a:extLst>
              <a:ext uri="{FF2B5EF4-FFF2-40B4-BE49-F238E27FC236}">
                <a16:creationId xmlns:a16="http://schemas.microsoft.com/office/drawing/2014/main" id="{37334C72-D2BD-4356-9AE0-4EECFD34D625}"/>
              </a:ext>
            </a:extLst>
          </p:cNvPr>
          <p:cNvCxnSpPr>
            <a:cxnSpLocks/>
          </p:cNvCxnSpPr>
          <p:nvPr/>
        </p:nvCxnSpPr>
        <p:spPr>
          <a:xfrm>
            <a:off x="4250726" y="5766475"/>
            <a:ext cx="808892" cy="0"/>
          </a:xfrm>
          <a:prstGeom prst="line">
            <a:avLst/>
          </a:prstGeom>
          <a:ln w="19050">
            <a:solidFill>
              <a:srgbClr val="13A0D3"/>
            </a:solidFill>
            <a:tailEnd type="oval"/>
          </a:ln>
        </p:spPr>
        <p:style>
          <a:lnRef idx="1">
            <a:schemeClr val="accent1"/>
          </a:lnRef>
          <a:fillRef idx="0">
            <a:schemeClr val="accent1"/>
          </a:fillRef>
          <a:effectRef idx="0">
            <a:schemeClr val="accent1"/>
          </a:effectRef>
          <a:fontRef idx="minor">
            <a:schemeClr val="tx1"/>
          </a:fontRef>
        </p:style>
      </p:cxnSp>
      <p:cxnSp>
        <p:nvCxnSpPr>
          <p:cNvPr id="37" name="Gerade Verbindung 20">
            <a:extLst>
              <a:ext uri="{FF2B5EF4-FFF2-40B4-BE49-F238E27FC236}">
                <a16:creationId xmlns:a16="http://schemas.microsoft.com/office/drawing/2014/main" id="{726EECB1-12B3-4939-9173-F7291AAF521A}"/>
              </a:ext>
            </a:extLst>
          </p:cNvPr>
          <p:cNvCxnSpPr>
            <a:cxnSpLocks/>
          </p:cNvCxnSpPr>
          <p:nvPr/>
        </p:nvCxnSpPr>
        <p:spPr>
          <a:xfrm>
            <a:off x="4250726" y="3899406"/>
            <a:ext cx="808892" cy="0"/>
          </a:xfrm>
          <a:prstGeom prst="line">
            <a:avLst/>
          </a:prstGeom>
          <a:ln w="19050">
            <a:solidFill>
              <a:srgbClr val="13A0D3"/>
            </a:solidFill>
            <a:tailEnd type="oval"/>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BB38048F-F6D9-4650-8BA1-C403B5F62242}"/>
              </a:ext>
            </a:extLst>
          </p:cNvPr>
          <p:cNvSpPr/>
          <p:nvPr/>
        </p:nvSpPr>
        <p:spPr>
          <a:xfrm>
            <a:off x="479422" y="3595269"/>
            <a:ext cx="3816353" cy="649715"/>
          </a:xfrm>
          <a:prstGeom prst="rect">
            <a:avLst/>
          </a:prstGeom>
          <a:solidFill>
            <a:schemeClr val="tx1"/>
          </a:solidFill>
          <a:ln w="25400">
            <a:solidFill>
              <a:srgbClr val="13A0D3"/>
            </a:solidFill>
          </a:ln>
        </p:spPr>
        <p:txBody>
          <a:bodyPr vert="horz" lIns="36000" tIns="72000" rIns="72000" bIns="72000" rtlCol="0" anchor="ctr">
            <a:noAutofit/>
          </a:bodyPr>
          <a:lstStyle/>
          <a:p>
            <a:pPr marL="93643" lvl="1" indent="-93643" defTabSz="1218926">
              <a:spcBef>
                <a:spcPts val="200"/>
              </a:spcBef>
              <a:spcAft>
                <a:spcPts val="200"/>
              </a:spcAft>
            </a:pPr>
            <a:r>
              <a:rPr lang="de-DE" sz="1200" dirty="0">
                <a:solidFill>
                  <a:srgbClr val="13A0D3"/>
                </a:solidFill>
              </a:rPr>
              <a:t>	Erhöhung des steuerlichen Förderrahmens </a:t>
            </a:r>
            <a:r>
              <a:rPr lang="de-DE" sz="1200" dirty="0">
                <a:solidFill>
                  <a:srgbClr val="003781"/>
                </a:solidFill>
              </a:rPr>
              <a:t>von </a:t>
            </a:r>
            <a:br>
              <a:rPr lang="de-DE" sz="1200" dirty="0">
                <a:solidFill>
                  <a:srgbClr val="003781"/>
                </a:solidFill>
              </a:rPr>
            </a:br>
            <a:r>
              <a:rPr lang="de-DE" sz="1200" dirty="0">
                <a:solidFill>
                  <a:srgbClr val="003781"/>
                </a:solidFill>
              </a:rPr>
              <a:t>4 % auf 8 % der Beitragsbemessungsgrenze (BBG)</a:t>
            </a:r>
          </a:p>
        </p:txBody>
      </p:sp>
      <p:sp>
        <p:nvSpPr>
          <p:cNvPr id="40" name="Rechteck 39">
            <a:extLst>
              <a:ext uri="{FF2B5EF4-FFF2-40B4-BE49-F238E27FC236}">
                <a16:creationId xmlns:a16="http://schemas.microsoft.com/office/drawing/2014/main" id="{28083E07-EFFC-4621-9A49-0D229724B02F}"/>
              </a:ext>
            </a:extLst>
          </p:cNvPr>
          <p:cNvSpPr/>
          <p:nvPr/>
        </p:nvSpPr>
        <p:spPr>
          <a:xfrm>
            <a:off x="484933" y="4349559"/>
            <a:ext cx="3810841" cy="871595"/>
          </a:xfrm>
          <a:prstGeom prst="rect">
            <a:avLst/>
          </a:prstGeom>
          <a:solidFill>
            <a:schemeClr val="tx1"/>
          </a:solidFill>
          <a:ln w="25400">
            <a:solidFill>
              <a:srgbClr val="13A0D3"/>
            </a:solidFill>
          </a:ln>
        </p:spPr>
        <p:txBody>
          <a:bodyPr vert="horz" lIns="36000" tIns="72000" rIns="72000" bIns="72000" rtlCol="0" anchor="ctr">
            <a:noAutofit/>
          </a:bodyPr>
          <a:lstStyle/>
          <a:p>
            <a:pPr marL="93643" lvl="1" indent="-93643" defTabSz="1218926">
              <a:spcBef>
                <a:spcPts val="200"/>
              </a:spcBef>
              <a:spcAft>
                <a:spcPts val="200"/>
              </a:spcAft>
            </a:pPr>
            <a:r>
              <a:rPr lang="de-DE" sz="1200" dirty="0">
                <a:solidFill>
                  <a:srgbClr val="000000"/>
                </a:solidFill>
              </a:rPr>
              <a:t>	</a:t>
            </a:r>
            <a:r>
              <a:rPr lang="de-DE" sz="1200" dirty="0">
                <a:solidFill>
                  <a:srgbClr val="13A0D3"/>
                </a:solidFill>
              </a:rPr>
              <a:t>Staatliche Förderung für Arbeitgeberbeiträge zur </a:t>
            </a:r>
            <a:r>
              <a:rPr lang="de-DE" sz="1200" dirty="0" err="1">
                <a:solidFill>
                  <a:srgbClr val="13A0D3"/>
                </a:solidFill>
              </a:rPr>
              <a:t>bAV</a:t>
            </a:r>
            <a:r>
              <a:rPr lang="de-DE" sz="1200" dirty="0">
                <a:solidFill>
                  <a:srgbClr val="13A0D3"/>
                </a:solidFill>
              </a:rPr>
              <a:t> </a:t>
            </a:r>
            <a:r>
              <a:rPr lang="de-DE" sz="1200" dirty="0">
                <a:solidFill>
                  <a:srgbClr val="003781"/>
                </a:solidFill>
              </a:rPr>
              <a:t>bei Arbeitnehmern mit einem Einkommen von max. 2.575 € pro Monat</a:t>
            </a:r>
          </a:p>
        </p:txBody>
      </p:sp>
      <p:sp>
        <p:nvSpPr>
          <p:cNvPr id="41" name="Rechteck 40">
            <a:extLst>
              <a:ext uri="{FF2B5EF4-FFF2-40B4-BE49-F238E27FC236}">
                <a16:creationId xmlns:a16="http://schemas.microsoft.com/office/drawing/2014/main" id="{52939B3D-75DB-4706-A293-866364BEF138}"/>
              </a:ext>
            </a:extLst>
          </p:cNvPr>
          <p:cNvSpPr/>
          <p:nvPr/>
        </p:nvSpPr>
        <p:spPr>
          <a:xfrm>
            <a:off x="479423" y="5325729"/>
            <a:ext cx="3816352" cy="840121"/>
          </a:xfrm>
          <a:prstGeom prst="rect">
            <a:avLst/>
          </a:prstGeom>
          <a:solidFill>
            <a:schemeClr val="tx1"/>
          </a:solidFill>
          <a:ln w="25400">
            <a:solidFill>
              <a:srgbClr val="13A0D3"/>
            </a:solidFill>
          </a:ln>
        </p:spPr>
        <p:txBody>
          <a:bodyPr vert="horz" lIns="36000" tIns="72000" rIns="72000" bIns="72000" rtlCol="0" anchor="ctr">
            <a:noAutofit/>
          </a:bodyPr>
          <a:lstStyle/>
          <a:p>
            <a:pPr marL="93643" lvl="1" indent="-93643" defTabSz="1218926">
              <a:spcBef>
                <a:spcPts val="200"/>
              </a:spcBef>
              <a:spcAft>
                <a:spcPts val="200"/>
              </a:spcAft>
            </a:pPr>
            <a:r>
              <a:rPr lang="de-DE" sz="1200" dirty="0">
                <a:solidFill>
                  <a:srgbClr val="003781"/>
                </a:solidFill>
              </a:rPr>
              <a:t>	</a:t>
            </a:r>
            <a:r>
              <a:rPr lang="de-DE" sz="1200" dirty="0">
                <a:solidFill>
                  <a:srgbClr val="13A0D3"/>
                </a:solidFill>
              </a:rPr>
              <a:t>Attraktivere Riester-Renten in der </a:t>
            </a:r>
            <a:r>
              <a:rPr lang="de-DE" sz="1200" dirty="0" err="1">
                <a:solidFill>
                  <a:srgbClr val="13A0D3"/>
                </a:solidFill>
              </a:rPr>
              <a:t>bAV</a:t>
            </a:r>
            <a:r>
              <a:rPr lang="de-DE" sz="1200" dirty="0">
                <a:solidFill>
                  <a:srgbClr val="13A0D3"/>
                </a:solidFill>
              </a:rPr>
              <a:t> </a:t>
            </a:r>
            <a:r>
              <a:rPr lang="de-DE" sz="1200" dirty="0">
                <a:solidFill>
                  <a:srgbClr val="003781"/>
                </a:solidFill>
              </a:rPr>
              <a:t>durch Wegfall der Sozialversicherungsbeiträge in der Rentenphase</a:t>
            </a:r>
          </a:p>
        </p:txBody>
      </p:sp>
      <p:sp>
        <p:nvSpPr>
          <p:cNvPr id="42" name="Rechteck 41">
            <a:extLst>
              <a:ext uri="{FF2B5EF4-FFF2-40B4-BE49-F238E27FC236}">
                <a16:creationId xmlns:a16="http://schemas.microsoft.com/office/drawing/2014/main" id="{E8C3B934-1C01-4BA0-A6AB-9429BF63A0C4}"/>
              </a:ext>
            </a:extLst>
          </p:cNvPr>
          <p:cNvSpPr/>
          <p:nvPr/>
        </p:nvSpPr>
        <p:spPr>
          <a:xfrm>
            <a:off x="7896225" y="4046856"/>
            <a:ext cx="3810842" cy="1719619"/>
          </a:xfrm>
          <a:prstGeom prst="rect">
            <a:avLst/>
          </a:prstGeom>
          <a:solidFill>
            <a:schemeClr val="tx1"/>
          </a:solidFill>
          <a:ln w="25400">
            <a:solidFill>
              <a:schemeClr val="bg1"/>
            </a:solidFill>
          </a:ln>
        </p:spPr>
        <p:txBody>
          <a:bodyPr vert="horz" lIns="0" tIns="0" rIns="0" bIns="0" rtlCol="0" anchor="ctr">
            <a:noAutofit/>
          </a:bodyPr>
          <a:lstStyle/>
          <a:p>
            <a:pPr marL="180975" lvl="1" defTabSz="1218926">
              <a:spcBef>
                <a:spcPts val="200"/>
              </a:spcBef>
              <a:spcAft>
                <a:spcPts val="200"/>
              </a:spcAft>
            </a:pPr>
            <a:r>
              <a:rPr lang="de-DE" sz="1200" dirty="0">
                <a:solidFill>
                  <a:schemeClr val="bg1"/>
                </a:solidFill>
              </a:rPr>
              <a:t>Bei Entgeltumwandlung ist eine pauschale Weitergabe der eingesparten Sozialversicherungs-beiträge in Höhe von bis zu 15 % an den Arbeitnehmer vorgeschrieben.</a:t>
            </a:r>
          </a:p>
        </p:txBody>
      </p:sp>
      <p:sp>
        <p:nvSpPr>
          <p:cNvPr id="43" name="Ellipse 42">
            <a:extLst>
              <a:ext uri="{FF2B5EF4-FFF2-40B4-BE49-F238E27FC236}">
                <a16:creationId xmlns:a16="http://schemas.microsoft.com/office/drawing/2014/main" id="{6B33C304-A5AE-4380-9E96-3BEBB7B73C58}"/>
              </a:ext>
            </a:extLst>
          </p:cNvPr>
          <p:cNvSpPr/>
          <p:nvPr/>
        </p:nvSpPr>
        <p:spPr>
          <a:xfrm>
            <a:off x="7591109" y="3758824"/>
            <a:ext cx="610231" cy="576064"/>
          </a:xfrm>
          <a:prstGeom prst="ellipse">
            <a:avLst/>
          </a:prstGeom>
          <a:solidFill>
            <a:schemeClr val="tx1"/>
          </a:solidFill>
          <a:ln w="25400">
            <a:solidFill>
              <a:schemeClr val="bg1"/>
            </a:solidFill>
          </a:ln>
        </p:spPr>
        <p:txBody>
          <a:bodyPr rot="0" spcFirstLastPara="0" vertOverflow="overflow" horzOverflow="overflow" vert="horz" wrap="square" lIns="107978" tIns="107978" rIns="107978" bIns="107978" numCol="1" spcCol="0" rtlCol="0" fromWordArt="0" anchor="ctr" anchorCtr="0" forceAA="0" compatLnSpc="1">
            <a:prstTxWarp prst="textNoShape">
              <a:avLst/>
            </a:prstTxWarp>
            <a:noAutofit/>
          </a:bodyPr>
          <a:lstStyle/>
          <a:p>
            <a:pPr algn="ctr" defTabSz="1218926">
              <a:spcBef>
                <a:spcPts val="100"/>
              </a:spcBef>
              <a:spcAft>
                <a:spcPts val="100"/>
              </a:spcAft>
            </a:pPr>
            <a:r>
              <a:rPr lang="de-DE" sz="3600" b="1" dirty="0">
                <a:solidFill>
                  <a:schemeClr val="bg1"/>
                </a:solidFill>
              </a:rPr>
              <a:t>!</a:t>
            </a:r>
          </a:p>
        </p:txBody>
      </p:sp>
      <p:cxnSp>
        <p:nvCxnSpPr>
          <p:cNvPr id="44" name="Gerade Verbindung 29">
            <a:extLst>
              <a:ext uri="{FF2B5EF4-FFF2-40B4-BE49-F238E27FC236}">
                <a16:creationId xmlns:a16="http://schemas.microsoft.com/office/drawing/2014/main" id="{D3FA9A94-9082-4F3F-AE13-F1C8B3EB7979}"/>
              </a:ext>
            </a:extLst>
          </p:cNvPr>
          <p:cNvCxnSpPr/>
          <p:nvPr/>
        </p:nvCxnSpPr>
        <p:spPr>
          <a:xfrm flipH="1">
            <a:off x="7059920" y="4785356"/>
            <a:ext cx="836305" cy="2054"/>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751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F1631-6DF3-48F5-AC03-A43729E4AF5C}"/>
              </a:ext>
            </a:extLst>
          </p:cNvPr>
          <p:cNvSpPr>
            <a:spLocks noGrp="1"/>
          </p:cNvSpPr>
          <p:nvPr>
            <p:ph type="title"/>
          </p:nvPr>
        </p:nvSpPr>
        <p:spPr>
          <a:xfrm>
            <a:off x="479427" y="875309"/>
            <a:ext cx="7333916" cy="932854"/>
          </a:xfrm>
        </p:spPr>
        <p:txBody>
          <a:bodyPr/>
          <a:lstStyle/>
          <a:p>
            <a:r>
              <a:rPr lang="de-DE" dirty="0"/>
              <a:t>Unsere Aufstellung schafft echte Vorteile für unsere Kunden</a:t>
            </a:r>
            <a:endParaRPr lang="en-GB" dirty="0"/>
          </a:p>
        </p:txBody>
      </p:sp>
      <p:sp>
        <p:nvSpPr>
          <p:cNvPr id="3" name="Foliennummernplatzhalter 2">
            <a:extLst>
              <a:ext uri="{FF2B5EF4-FFF2-40B4-BE49-F238E27FC236}">
                <a16:creationId xmlns:a16="http://schemas.microsoft.com/office/drawing/2014/main" id="{4C17D053-2609-4B96-8676-F6E9521F0CAE}"/>
              </a:ext>
            </a:extLst>
          </p:cNvPr>
          <p:cNvSpPr>
            <a:spLocks noGrp="1"/>
          </p:cNvSpPr>
          <p:nvPr>
            <p:ph type="sldNum" sz="quarter" idx="11"/>
          </p:nvPr>
        </p:nvSpPr>
        <p:spPr/>
        <p:txBody>
          <a:bodyPr/>
          <a:lstStyle/>
          <a:p>
            <a:fld id="{56C449F3-BD9D-48DC-BFF1-0F66671DA7C6}" type="slidenum">
              <a:rPr lang="de-DE" smtClean="0"/>
              <a:pPr/>
              <a:t>70</a:t>
            </a:fld>
            <a:endParaRPr lang="de-DE" dirty="0"/>
          </a:p>
        </p:txBody>
      </p:sp>
      <p:sp>
        <p:nvSpPr>
          <p:cNvPr id="4" name="Textplatzhalter 3">
            <a:extLst>
              <a:ext uri="{FF2B5EF4-FFF2-40B4-BE49-F238E27FC236}">
                <a16:creationId xmlns:a16="http://schemas.microsoft.com/office/drawing/2014/main" id="{B23518D9-6E84-4823-B0C7-82E377B856F3}"/>
              </a:ext>
            </a:extLst>
          </p:cNvPr>
          <p:cNvSpPr>
            <a:spLocks noGrp="1"/>
          </p:cNvSpPr>
          <p:nvPr>
            <p:ph type="body" sz="quarter" idx="12"/>
          </p:nvPr>
        </p:nvSpPr>
        <p:spPr/>
        <p:txBody>
          <a:bodyPr/>
          <a:lstStyle/>
          <a:p>
            <a:r>
              <a:rPr lang="de-DE" dirty="0"/>
              <a:t>Betriebliche Altersversorgung | Allianz als starker Partner</a:t>
            </a:r>
          </a:p>
          <a:p>
            <a:endParaRPr lang="en-GB" dirty="0"/>
          </a:p>
          <a:p>
            <a:endParaRPr lang="en-GB" dirty="0"/>
          </a:p>
        </p:txBody>
      </p:sp>
      <p:graphicFrame>
        <p:nvGraphicFramePr>
          <p:cNvPr id="238" name="Object 245">
            <a:extLst>
              <a:ext uri="{FF2B5EF4-FFF2-40B4-BE49-F238E27FC236}">
                <a16:creationId xmlns:a16="http://schemas.microsoft.com/office/drawing/2014/main" id="{6F9C8FE1-39AD-4F25-94B5-AD18AE4D9D97}"/>
              </a:ext>
            </a:extLst>
          </p:cNvPr>
          <p:cNvGraphicFramePr>
            <a:graphicFrameLocks/>
          </p:cNvGraphicFramePr>
          <p:nvPr>
            <p:custDataLst>
              <p:tags r:id="rId1"/>
            </p:custDataLst>
            <p:extLst>
              <p:ext uri="{D42A27DB-BD31-4B8C-83A1-F6EECF244321}">
                <p14:modId xmlns:p14="http://schemas.microsoft.com/office/powerpoint/2010/main" val="1246330488"/>
              </p:ext>
            </p:extLst>
          </p:nvPr>
        </p:nvGraphicFramePr>
        <p:xfrm>
          <a:off x="2195959" y="2668506"/>
          <a:ext cx="1688805" cy="1069983"/>
        </p:xfrm>
        <a:graphic>
          <a:graphicData uri="http://schemas.openxmlformats.org/drawingml/2006/chart">
            <c:chart xmlns:c="http://schemas.openxmlformats.org/drawingml/2006/chart" xmlns:r="http://schemas.openxmlformats.org/officeDocument/2006/relationships" r:id="rId17"/>
          </a:graphicData>
        </a:graphic>
      </p:graphicFrame>
      <p:sp>
        <p:nvSpPr>
          <p:cNvPr id="237" name="Rechteck 236">
            <a:extLst>
              <a:ext uri="{FF2B5EF4-FFF2-40B4-BE49-F238E27FC236}">
                <a16:creationId xmlns:a16="http://schemas.microsoft.com/office/drawing/2014/main" id="{E7CDE9ED-13FB-4B17-B246-2189D16F6C62}"/>
              </a:ext>
            </a:extLst>
          </p:cNvPr>
          <p:cNvSpPr/>
          <p:nvPr/>
        </p:nvSpPr>
        <p:spPr>
          <a:xfrm>
            <a:off x="479424" y="2080343"/>
            <a:ext cx="11233151" cy="1994072"/>
          </a:xfrm>
          <a:prstGeom prst="rect">
            <a:avLst/>
          </a:prstGeom>
          <a:noFill/>
          <a:ln w="19050">
            <a:solidFill>
              <a:schemeClr val="tx1">
                <a:lumMod val="75000"/>
              </a:schemeClr>
            </a:solid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chemeClr val="bg1"/>
              </a:solidFill>
              <a:effectLst/>
              <a:uLnTx/>
              <a:uFillTx/>
            </a:endParaRPr>
          </a:p>
        </p:txBody>
      </p:sp>
      <p:sp>
        <p:nvSpPr>
          <p:cNvPr id="239" name="Rechteck 238">
            <a:extLst>
              <a:ext uri="{FF2B5EF4-FFF2-40B4-BE49-F238E27FC236}">
                <a16:creationId xmlns:a16="http://schemas.microsoft.com/office/drawing/2014/main" id="{E2890A1B-C876-4861-A1A9-ED5CE76ED5BB}"/>
              </a:ext>
            </a:extLst>
          </p:cNvPr>
          <p:cNvSpPr/>
          <p:nvPr/>
        </p:nvSpPr>
        <p:spPr>
          <a:xfrm>
            <a:off x="479424" y="4153780"/>
            <a:ext cx="11233151" cy="1835735"/>
          </a:xfrm>
          <a:prstGeom prst="rect">
            <a:avLst/>
          </a:prstGeom>
          <a:noFill/>
          <a:ln w="19050">
            <a:solidFill>
              <a:schemeClr val="accent5">
                <a:lumMod val="90000"/>
              </a:schemeClr>
            </a:solid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r>
              <a:rPr kumimoji="0" lang="de-DE" sz="1050" b="0" i="0" u="none" strike="noStrike" kern="0" cap="none" spc="0" normalizeH="0" baseline="0" noProof="0" dirty="0">
                <a:ln>
                  <a:noFill/>
                </a:ln>
                <a:solidFill>
                  <a:schemeClr val="bg1"/>
                </a:solidFill>
                <a:effectLst/>
                <a:uLnTx/>
                <a:uFillTx/>
              </a:rPr>
              <a:t>  </a:t>
            </a:r>
          </a:p>
        </p:txBody>
      </p:sp>
      <p:sp>
        <p:nvSpPr>
          <p:cNvPr id="240" name="Textfeld 239">
            <a:extLst>
              <a:ext uri="{FF2B5EF4-FFF2-40B4-BE49-F238E27FC236}">
                <a16:creationId xmlns:a16="http://schemas.microsoft.com/office/drawing/2014/main" id="{9DDEBF9C-F7C1-4CC4-A320-1943F3EF052A}"/>
              </a:ext>
            </a:extLst>
          </p:cNvPr>
          <p:cNvSpPr txBox="1"/>
          <p:nvPr/>
        </p:nvSpPr>
        <p:spPr>
          <a:xfrm>
            <a:off x="2257393" y="2422319"/>
            <a:ext cx="813461" cy="352075"/>
          </a:xfrm>
          <a:prstGeom prst="rect">
            <a:avLst/>
          </a:prstGeom>
        </p:spPr>
        <p:txBody>
          <a:bodyPr vert="horz" wrap="square" lIns="53997" tIns="53997" rIns="53997" bIns="53997" rtlCol="0">
            <a:spAutoFit/>
          </a:bodyP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de-DE" sz="750" b="0" i="0" u="none" strike="noStrike" kern="0" cap="none" spc="0" normalizeH="0" baseline="0" noProof="0" dirty="0">
                <a:ln>
                  <a:noFill/>
                </a:ln>
                <a:solidFill>
                  <a:schemeClr val="bg1"/>
                </a:solidFill>
                <a:effectLst/>
                <a:uLnTx/>
                <a:uFillTx/>
              </a:rPr>
              <a:t>10 € Kosten </a:t>
            </a:r>
            <a:br>
              <a:rPr kumimoji="0" lang="de-DE" sz="750" b="0" i="0" u="none" strike="noStrike" kern="0" cap="none" spc="0" normalizeH="0" baseline="0" noProof="0" dirty="0">
                <a:ln>
                  <a:noFill/>
                </a:ln>
                <a:solidFill>
                  <a:schemeClr val="bg1"/>
                </a:solidFill>
                <a:effectLst/>
                <a:uLnTx/>
                <a:uFillTx/>
              </a:rPr>
            </a:br>
            <a:r>
              <a:rPr kumimoji="0" lang="de-DE" sz="750" b="0" i="0" u="none" strike="noStrike" kern="0" cap="none" spc="0" normalizeH="0" baseline="0" noProof="0" dirty="0">
                <a:ln>
                  <a:noFill/>
                </a:ln>
                <a:solidFill>
                  <a:schemeClr val="bg1"/>
                </a:solidFill>
                <a:effectLst/>
                <a:uLnTx/>
                <a:uFillTx/>
              </a:rPr>
              <a:t>je 1.000 €</a:t>
            </a:r>
          </a:p>
        </p:txBody>
      </p:sp>
      <p:sp>
        <p:nvSpPr>
          <p:cNvPr id="241" name="Textfeld 240">
            <a:extLst>
              <a:ext uri="{FF2B5EF4-FFF2-40B4-BE49-F238E27FC236}">
                <a16:creationId xmlns:a16="http://schemas.microsoft.com/office/drawing/2014/main" id="{8BC276AB-B46B-4113-9168-2F6BBB54DF62}"/>
              </a:ext>
            </a:extLst>
          </p:cNvPr>
          <p:cNvSpPr txBox="1"/>
          <p:nvPr/>
        </p:nvSpPr>
        <p:spPr>
          <a:xfrm>
            <a:off x="2999683" y="3287328"/>
            <a:ext cx="946900" cy="352075"/>
          </a:xfrm>
          <a:prstGeom prst="rect">
            <a:avLst/>
          </a:prstGeom>
        </p:spPr>
        <p:txBody>
          <a:bodyPr vert="horz" wrap="square" lIns="53997" tIns="53997" rIns="53997" bIns="53997" rtlCol="0">
            <a:spAutoFit/>
          </a:bodyP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de-DE" sz="750" b="0" i="0" u="none" strike="noStrike" kern="0" cap="none" spc="0" normalizeH="0" baseline="0" noProof="0" dirty="0">
                <a:ln>
                  <a:noFill/>
                </a:ln>
                <a:solidFill>
                  <a:schemeClr val="bg1"/>
                </a:solidFill>
                <a:effectLst/>
                <a:uLnTx/>
                <a:uFillTx/>
              </a:rPr>
              <a:t>0,70 € Kosten </a:t>
            </a:r>
            <a:br>
              <a:rPr kumimoji="0" lang="de-DE" sz="750" b="0" i="0" u="none" strike="noStrike" kern="0" cap="none" spc="0" normalizeH="0" baseline="0" noProof="0" dirty="0">
                <a:ln>
                  <a:noFill/>
                </a:ln>
                <a:solidFill>
                  <a:schemeClr val="bg1"/>
                </a:solidFill>
                <a:effectLst/>
                <a:uLnTx/>
                <a:uFillTx/>
              </a:rPr>
            </a:br>
            <a:r>
              <a:rPr kumimoji="0" lang="de-DE" sz="750" b="0" i="0" u="none" strike="noStrike" kern="0" cap="none" spc="0" normalizeH="0" baseline="0" noProof="0" dirty="0">
                <a:ln>
                  <a:noFill/>
                </a:ln>
                <a:solidFill>
                  <a:schemeClr val="bg1"/>
                </a:solidFill>
                <a:effectLst/>
                <a:uLnTx/>
                <a:uFillTx/>
              </a:rPr>
              <a:t>je 1.000 €</a:t>
            </a:r>
          </a:p>
        </p:txBody>
      </p:sp>
      <p:sp>
        <p:nvSpPr>
          <p:cNvPr id="242" name="Rectangle 6">
            <a:extLst>
              <a:ext uri="{FF2B5EF4-FFF2-40B4-BE49-F238E27FC236}">
                <a16:creationId xmlns:a16="http://schemas.microsoft.com/office/drawing/2014/main" id="{D200AC8F-CD18-4F05-975E-D00150D42EA1}"/>
              </a:ext>
            </a:extLst>
          </p:cNvPr>
          <p:cNvSpPr>
            <a:spLocks noChangeArrowheads="1"/>
          </p:cNvSpPr>
          <p:nvPr/>
        </p:nvSpPr>
        <p:spPr bwMode="gray">
          <a:xfrm>
            <a:off x="8026927" y="2219558"/>
            <a:ext cx="3075768" cy="161583"/>
          </a:xfrm>
          <a:prstGeom prst="rect">
            <a:avLst/>
          </a:prstGeom>
          <a:noFill/>
          <a:ln>
            <a:noFill/>
          </a:ln>
          <a:effectLst/>
        </p:spPr>
        <p:txBody>
          <a:bodyPr wrap="square" lIns="0" tIns="0" rIns="0" bIns="0" anchor="ctr">
            <a:spAutoFit/>
          </a:bodyPr>
          <a:lstStyle>
            <a:lvl1pPr algn="l" eaLnBrk="0" hangingPunct="0">
              <a:defRPr sz="1600">
                <a:solidFill>
                  <a:schemeClr val="accent1"/>
                </a:solidFill>
                <a:latin typeface="Arial" pitchFamily="34" charset="0"/>
              </a:defRPr>
            </a:lvl1pPr>
            <a:lvl2pPr marL="742950" indent="-285750" algn="l" eaLnBrk="0" hangingPunct="0">
              <a:defRPr sz="1400">
                <a:solidFill>
                  <a:schemeClr val="tx1"/>
                </a:solidFill>
                <a:latin typeface="Arial" pitchFamily="34" charset="0"/>
              </a:defRPr>
            </a:lvl2pPr>
            <a:lvl3pPr marL="1143000" indent="-228600" algn="l" eaLnBrk="0" hangingPunct="0">
              <a:buChar char=""/>
              <a:defRPr sz="1400">
                <a:solidFill>
                  <a:schemeClr val="tx1"/>
                </a:solidFill>
                <a:latin typeface="Arial" pitchFamily="34" charset="0"/>
              </a:defRPr>
            </a:lvl3pPr>
            <a:lvl4pPr marL="1600200" indent="-228600" algn="l" eaLnBrk="0" hangingPunct="0">
              <a:buClr>
                <a:schemeClr val="tx1"/>
              </a:buClr>
              <a:buFont typeface="Arial" pitchFamily="34" charset="0"/>
              <a:buChar char="­"/>
              <a:defRPr sz="1200">
                <a:solidFill>
                  <a:schemeClr val="tx1"/>
                </a:solidFill>
                <a:latin typeface="Arial" pitchFamily="34" charset="0"/>
              </a:defRPr>
            </a:lvl4pPr>
            <a:lvl5pPr marL="2057400" indent="-228600" algn="l" eaLnBrk="0" hangingPunct="0">
              <a:buClr>
                <a:schemeClr val="tx1"/>
              </a:buClr>
              <a:buFont typeface="Arial" pitchFamily="34" charset="0"/>
              <a:buChar char="­"/>
              <a:defRPr sz="1200">
                <a:solidFill>
                  <a:schemeClr val="tx1"/>
                </a:solidFill>
                <a:latin typeface="Arial" pitchFamily="34" charset="0"/>
              </a:defRPr>
            </a:lvl5pPr>
            <a:lvl6pPr marL="2514600" indent="-228600" eaLnBrk="0" fontAlgn="base" hangingPunct="0">
              <a:spcBef>
                <a:spcPct val="0"/>
              </a:spcBef>
              <a:spcAft>
                <a:spcPct val="30000"/>
              </a:spcAft>
              <a:buClr>
                <a:schemeClr val="tx1"/>
              </a:buClr>
              <a:buFont typeface="Arial" pitchFamily="34" charset="0"/>
              <a:buChar char="­"/>
              <a:defRPr sz="1200">
                <a:solidFill>
                  <a:schemeClr val="tx1"/>
                </a:solidFill>
                <a:latin typeface="Arial" pitchFamily="34" charset="0"/>
              </a:defRPr>
            </a:lvl6pPr>
            <a:lvl7pPr marL="2971800" indent="-228600" eaLnBrk="0" fontAlgn="base" hangingPunct="0">
              <a:spcBef>
                <a:spcPct val="0"/>
              </a:spcBef>
              <a:spcAft>
                <a:spcPct val="30000"/>
              </a:spcAft>
              <a:buClr>
                <a:schemeClr val="tx1"/>
              </a:buClr>
              <a:buFont typeface="Arial" pitchFamily="34" charset="0"/>
              <a:buChar char="­"/>
              <a:defRPr sz="1200">
                <a:solidFill>
                  <a:schemeClr val="tx1"/>
                </a:solidFill>
                <a:latin typeface="Arial" pitchFamily="34" charset="0"/>
              </a:defRPr>
            </a:lvl7pPr>
            <a:lvl8pPr marL="3429000" indent="-228600" eaLnBrk="0" fontAlgn="base" hangingPunct="0">
              <a:spcBef>
                <a:spcPct val="0"/>
              </a:spcBef>
              <a:spcAft>
                <a:spcPct val="30000"/>
              </a:spcAft>
              <a:buClr>
                <a:schemeClr val="tx1"/>
              </a:buClr>
              <a:buFont typeface="Arial" pitchFamily="34" charset="0"/>
              <a:buChar char="­"/>
              <a:defRPr sz="1200">
                <a:solidFill>
                  <a:schemeClr val="tx1"/>
                </a:solidFill>
                <a:latin typeface="Arial" pitchFamily="34" charset="0"/>
              </a:defRPr>
            </a:lvl8pPr>
            <a:lvl9pPr marL="3886200" indent="-228600" eaLnBrk="0" fontAlgn="base" hangingPunct="0">
              <a:spcBef>
                <a:spcPct val="0"/>
              </a:spcBef>
              <a:spcAft>
                <a:spcPct val="30000"/>
              </a:spcAft>
              <a:buClr>
                <a:schemeClr val="tx1"/>
              </a:buClr>
              <a:buFont typeface="Arial" pitchFamily="34" charset="0"/>
              <a:buChar char="­"/>
              <a:defRPr sz="1200">
                <a:solidFill>
                  <a:schemeClr val="tx1"/>
                </a:solidFill>
                <a:latin typeface="Arial" pitchFamily="34" charset="0"/>
              </a:defRPr>
            </a:lvl9pPr>
          </a:lstStyle>
          <a:p>
            <a:pPr marL="4762" indent="-4762" algn="ctr" defTabSz="685754" eaLnBrk="1" hangingPunct="1">
              <a:spcBef>
                <a:spcPts val="450"/>
              </a:spcBef>
              <a:spcAft>
                <a:spcPts val="150"/>
              </a:spcAft>
              <a:buClr>
                <a:srgbClr val="003781"/>
              </a:buClr>
            </a:pPr>
            <a:r>
              <a:rPr lang="de-DE" sz="1050" b="1" dirty="0">
                <a:solidFill>
                  <a:schemeClr val="bg1"/>
                </a:solidFill>
                <a:cs typeface="Arial" panose="020B0604020202020204" pitchFamily="34" charset="0"/>
              </a:rPr>
              <a:t>WELTWEITER ZUGANG UND EXPERTISE</a:t>
            </a:r>
          </a:p>
        </p:txBody>
      </p:sp>
      <p:sp>
        <p:nvSpPr>
          <p:cNvPr id="243" name="Rectangle 6">
            <a:extLst>
              <a:ext uri="{FF2B5EF4-FFF2-40B4-BE49-F238E27FC236}">
                <a16:creationId xmlns:a16="http://schemas.microsoft.com/office/drawing/2014/main" id="{4960C816-AEC6-4433-A84B-9F051E1F34C0}"/>
              </a:ext>
            </a:extLst>
          </p:cNvPr>
          <p:cNvSpPr>
            <a:spLocks noChangeArrowheads="1"/>
          </p:cNvSpPr>
          <p:nvPr/>
        </p:nvSpPr>
        <p:spPr bwMode="gray">
          <a:xfrm>
            <a:off x="5150845" y="2225533"/>
            <a:ext cx="2535640" cy="161583"/>
          </a:xfrm>
          <a:prstGeom prst="rect">
            <a:avLst/>
          </a:prstGeom>
          <a:noFill/>
          <a:ln>
            <a:noFill/>
          </a:ln>
          <a:effectLst/>
        </p:spPr>
        <p:txBody>
          <a:bodyPr wrap="square" lIns="0" tIns="0" rIns="0" bIns="0" anchor="ctr">
            <a:spAutoFit/>
          </a:bodyPr>
          <a:lstStyle/>
          <a:p>
            <a:pPr marL="4762" indent="-4762" algn="ctr" defTabSz="685754">
              <a:spcBef>
                <a:spcPts val="450"/>
              </a:spcBef>
              <a:spcAft>
                <a:spcPts val="150"/>
              </a:spcAft>
              <a:buClr>
                <a:srgbClr val="003781"/>
              </a:buClr>
            </a:pPr>
            <a:r>
              <a:rPr lang="de-DE" altLang="en-US" sz="1050" b="1" dirty="0">
                <a:solidFill>
                  <a:schemeClr val="bg1"/>
                </a:solidFill>
                <a:cs typeface="Arial" panose="020B0604020202020204" pitchFamily="34" charset="0"/>
              </a:rPr>
              <a:t>CHANCENORIENTIERTE ANLAGEN</a:t>
            </a:r>
            <a:r>
              <a:rPr lang="de-DE" altLang="en-US" sz="1050" b="1" baseline="30000" dirty="0">
                <a:solidFill>
                  <a:schemeClr val="bg1"/>
                </a:solidFill>
                <a:cs typeface="Arial" panose="020B0604020202020204" pitchFamily="34" charset="0"/>
              </a:rPr>
              <a:t>2</a:t>
            </a:r>
          </a:p>
        </p:txBody>
      </p:sp>
      <p:sp>
        <p:nvSpPr>
          <p:cNvPr id="244" name="Inhaltsplatzhalter 7">
            <a:extLst>
              <a:ext uri="{FF2B5EF4-FFF2-40B4-BE49-F238E27FC236}">
                <a16:creationId xmlns:a16="http://schemas.microsoft.com/office/drawing/2014/main" id="{FA6B9460-D81A-4E77-B30B-1FC8126422DF}"/>
              </a:ext>
            </a:extLst>
          </p:cNvPr>
          <p:cNvSpPr txBox="1">
            <a:spLocks/>
          </p:cNvSpPr>
          <p:nvPr/>
        </p:nvSpPr>
        <p:spPr>
          <a:xfrm>
            <a:off x="6930754" y="5011157"/>
            <a:ext cx="1439629" cy="406421"/>
          </a:xfrm>
          <a:prstGeom prst="rect">
            <a:avLst/>
          </a:prstGeom>
          <a:noFill/>
        </p:spPr>
        <p:txBody>
          <a:bodyPr lIns="68583" tIns="34291" rIns="68583" bIns="34291"/>
          <a:lstStyle>
            <a:lvl1pPr marL="268288" indent="-268288" algn="l" rtl="0" eaLnBrk="0" fontAlgn="base" hangingPunct="0">
              <a:spcBef>
                <a:spcPct val="35000"/>
              </a:spcBef>
              <a:spcAft>
                <a:spcPct val="30000"/>
              </a:spcAft>
              <a:buAutoNum type="arabicPeriod"/>
              <a:tabLst>
                <a:tab pos="1431925" algn="l"/>
                <a:tab pos="1524000" algn="l"/>
              </a:tabLst>
              <a:defRPr>
                <a:solidFill>
                  <a:schemeClr val="accent1"/>
                </a:solidFill>
                <a:latin typeface="+mn-lt"/>
                <a:ea typeface="+mn-ea"/>
                <a:cs typeface="+mn-cs"/>
              </a:defRPr>
            </a:lvl1pPr>
            <a:lvl2pPr marL="536575" indent="-88900" algn="l" rtl="0" eaLnBrk="0" fontAlgn="base" hangingPunct="0">
              <a:spcBef>
                <a:spcPct val="10000"/>
              </a:spcBef>
              <a:spcAft>
                <a:spcPct val="30000"/>
              </a:spcAft>
              <a:buFont typeface="Arial" pitchFamily="34" charset="0"/>
              <a:buBlip>
                <a:blip r:embed="rId18"/>
              </a:buBlip>
              <a:tabLst>
                <a:tab pos="1431925" algn="l"/>
                <a:tab pos="1524000" algn="l"/>
              </a:tabLst>
              <a:defRPr sz="1600">
                <a:solidFill>
                  <a:schemeClr val="tx1"/>
                </a:solidFill>
                <a:latin typeface="+mn-lt"/>
              </a:defRPr>
            </a:lvl2pPr>
            <a:lvl3pPr marL="896938" indent="-180975" algn="l" rtl="0" eaLnBrk="0" fontAlgn="base" hangingPunct="0">
              <a:spcBef>
                <a:spcPct val="0"/>
              </a:spcBef>
              <a:spcAft>
                <a:spcPct val="50000"/>
              </a:spcAft>
              <a:buClr>
                <a:schemeClr val="accent1"/>
              </a:buClr>
              <a:buFont typeface="Wingdings" pitchFamily="2" charset="2"/>
              <a:buChar char="§"/>
              <a:tabLst>
                <a:tab pos="1431925" algn="l"/>
                <a:tab pos="1524000" algn="l"/>
              </a:tabLst>
              <a:defRPr sz="1600">
                <a:solidFill>
                  <a:schemeClr val="tx1"/>
                </a:solidFill>
                <a:latin typeface="+mn-lt"/>
              </a:defRPr>
            </a:lvl3pPr>
            <a:lvl4pPr marL="1431925" indent="-355600" algn="l" rtl="0" eaLnBrk="0" fontAlgn="base" hangingPunct="0">
              <a:spcBef>
                <a:spcPct val="0"/>
              </a:spcBef>
              <a:spcAft>
                <a:spcPct val="30000"/>
              </a:spcAft>
              <a:buClr>
                <a:schemeClr val="accent1"/>
              </a:buClr>
              <a:buFont typeface="Wingdings" pitchFamily="2" charset="2"/>
              <a:buChar char="è"/>
              <a:tabLst>
                <a:tab pos="1431925" algn="l"/>
                <a:tab pos="1524000" algn="l"/>
              </a:tabLst>
              <a:defRPr sz="1600">
                <a:solidFill>
                  <a:schemeClr val="tx1"/>
                </a:solidFill>
                <a:latin typeface="+mn-lt"/>
              </a:defRPr>
            </a:lvl4pPr>
            <a:lvl5pPr marL="1884363" indent="-273050" algn="l" rtl="0" eaLnBrk="0" fontAlgn="base" hangingPunct="0">
              <a:spcBef>
                <a:spcPct val="0"/>
              </a:spcBef>
              <a:spcAft>
                <a:spcPct val="30000"/>
              </a:spcAft>
              <a:buClr>
                <a:schemeClr val="tx1"/>
              </a:buClr>
              <a:buSzPct val="65000"/>
              <a:buFont typeface="Wingdings" pitchFamily="2" charset="2"/>
              <a:buChar char="Ü"/>
              <a:tabLst>
                <a:tab pos="1431925" algn="l"/>
                <a:tab pos="1524000" algn="l"/>
              </a:tabLst>
              <a:defRPr sz="1600">
                <a:solidFill>
                  <a:schemeClr val="tx1"/>
                </a:solidFill>
                <a:latin typeface="+mn-lt"/>
              </a:defRPr>
            </a:lvl5pPr>
            <a:lvl6pPr marL="2341563" indent="-273050" algn="l" rtl="0" fontAlgn="base">
              <a:spcBef>
                <a:spcPct val="0"/>
              </a:spcBef>
              <a:spcAft>
                <a:spcPct val="30000"/>
              </a:spcAft>
              <a:buClr>
                <a:schemeClr val="tx1"/>
              </a:buClr>
              <a:buSzPct val="65000"/>
              <a:buFont typeface="Wingdings" pitchFamily="2" charset="2"/>
              <a:buChar char="Ü"/>
              <a:tabLst>
                <a:tab pos="1431925" algn="l"/>
                <a:tab pos="1524000" algn="l"/>
              </a:tabLst>
              <a:defRPr sz="1600">
                <a:solidFill>
                  <a:schemeClr val="tx1"/>
                </a:solidFill>
                <a:latin typeface="+mn-lt"/>
              </a:defRPr>
            </a:lvl6pPr>
            <a:lvl7pPr marL="2798763" indent="-273050" algn="l" rtl="0" fontAlgn="base">
              <a:spcBef>
                <a:spcPct val="0"/>
              </a:spcBef>
              <a:spcAft>
                <a:spcPct val="30000"/>
              </a:spcAft>
              <a:buClr>
                <a:schemeClr val="tx1"/>
              </a:buClr>
              <a:buSzPct val="65000"/>
              <a:buFont typeface="Wingdings" pitchFamily="2" charset="2"/>
              <a:buChar char="Ü"/>
              <a:tabLst>
                <a:tab pos="1431925" algn="l"/>
                <a:tab pos="1524000" algn="l"/>
              </a:tabLst>
              <a:defRPr sz="1600">
                <a:solidFill>
                  <a:schemeClr val="tx1"/>
                </a:solidFill>
                <a:latin typeface="+mn-lt"/>
              </a:defRPr>
            </a:lvl7pPr>
            <a:lvl8pPr marL="3255963" indent="-273050" algn="l" rtl="0" fontAlgn="base">
              <a:spcBef>
                <a:spcPct val="0"/>
              </a:spcBef>
              <a:spcAft>
                <a:spcPct val="30000"/>
              </a:spcAft>
              <a:buClr>
                <a:schemeClr val="tx1"/>
              </a:buClr>
              <a:buSzPct val="65000"/>
              <a:buFont typeface="Wingdings" pitchFamily="2" charset="2"/>
              <a:buChar char="Ü"/>
              <a:tabLst>
                <a:tab pos="1431925" algn="l"/>
                <a:tab pos="1524000" algn="l"/>
              </a:tabLst>
              <a:defRPr sz="1600">
                <a:solidFill>
                  <a:schemeClr val="tx1"/>
                </a:solidFill>
                <a:latin typeface="+mn-lt"/>
              </a:defRPr>
            </a:lvl8pPr>
            <a:lvl9pPr marL="3713163" indent="-273050" algn="l" rtl="0" fontAlgn="base">
              <a:spcBef>
                <a:spcPct val="0"/>
              </a:spcBef>
              <a:spcAft>
                <a:spcPct val="30000"/>
              </a:spcAft>
              <a:buClr>
                <a:schemeClr val="tx1"/>
              </a:buClr>
              <a:buSzPct val="65000"/>
              <a:buFont typeface="Wingdings" pitchFamily="2" charset="2"/>
              <a:buChar char="Ü"/>
              <a:tabLst>
                <a:tab pos="1431925" algn="l"/>
                <a:tab pos="1524000" algn="l"/>
              </a:tabLst>
              <a:defRPr sz="1600">
                <a:solidFill>
                  <a:schemeClr val="tx1"/>
                </a:solidFill>
                <a:latin typeface="+mn-lt"/>
              </a:defRPr>
            </a:lvl9pPr>
          </a:lstStyle>
          <a:p>
            <a:pPr marL="0" marR="0" lvl="0" indent="0" algn="l" defTabSz="685891" rtl="0" eaLnBrk="0" fontAlgn="base" latinLnBrk="0" hangingPunct="0">
              <a:lnSpc>
                <a:spcPct val="100000"/>
              </a:lnSpc>
              <a:spcBef>
                <a:spcPts val="0"/>
              </a:spcBef>
              <a:spcAft>
                <a:spcPts val="300"/>
              </a:spcAft>
              <a:buClrTx/>
              <a:buSzTx/>
              <a:buFontTx/>
              <a:buNone/>
              <a:tabLst>
                <a:tab pos="1074087" algn="l"/>
                <a:tab pos="1143152" algn="l"/>
              </a:tabLst>
              <a:defRPr/>
            </a:pPr>
            <a:r>
              <a:rPr kumimoji="0" lang="de-DE" altLang="de-DE" sz="825" b="1" i="0" u="none" strike="noStrike" kern="0" cap="none" spc="0" normalizeH="0" baseline="0" noProof="0" dirty="0">
                <a:ln>
                  <a:noFill/>
                </a:ln>
                <a:solidFill>
                  <a:schemeClr val="bg1"/>
                </a:solidFill>
                <a:effectLst/>
                <a:uLnTx/>
                <a:uFillTx/>
                <a:latin typeface="Arial"/>
                <a:ea typeface="+mn-ea"/>
                <a:cs typeface="+mn-cs"/>
              </a:rPr>
              <a:t>Gesamtperformance</a:t>
            </a:r>
            <a:r>
              <a:rPr kumimoji="0" lang="de-DE" altLang="de-DE" sz="825" b="1" i="0" u="none" strike="noStrike" kern="0" cap="none" spc="0" normalizeH="0" baseline="30000" noProof="0" dirty="0">
                <a:ln>
                  <a:noFill/>
                </a:ln>
                <a:solidFill>
                  <a:schemeClr val="bg1"/>
                </a:solidFill>
                <a:effectLst/>
                <a:uLnTx/>
                <a:uFillTx/>
                <a:latin typeface="Arial"/>
                <a:ea typeface="+mn-ea"/>
                <a:cs typeface="+mn-cs"/>
              </a:rPr>
              <a:t>3</a:t>
            </a:r>
            <a:r>
              <a:rPr kumimoji="0" lang="de-DE" altLang="de-DE" sz="1050" b="1" i="0" u="none" strike="noStrike" kern="0" cap="none" spc="0" normalizeH="0" baseline="0" noProof="0" dirty="0">
                <a:ln>
                  <a:noFill/>
                </a:ln>
                <a:solidFill>
                  <a:schemeClr val="bg1"/>
                </a:solidFill>
                <a:effectLst/>
                <a:uLnTx/>
                <a:uFillTx/>
                <a:latin typeface="Arial"/>
                <a:ea typeface="+mn-ea"/>
                <a:cs typeface="+mn-cs"/>
              </a:rPr>
              <a:t/>
            </a:r>
            <a:br>
              <a:rPr kumimoji="0" lang="de-DE" altLang="de-DE" sz="1050" b="1" i="0" u="none" strike="noStrike" kern="0" cap="none" spc="0" normalizeH="0" baseline="0" noProof="0" dirty="0">
                <a:ln>
                  <a:noFill/>
                </a:ln>
                <a:solidFill>
                  <a:schemeClr val="bg1"/>
                </a:solidFill>
                <a:effectLst/>
                <a:uLnTx/>
                <a:uFillTx/>
                <a:latin typeface="Arial"/>
                <a:ea typeface="+mn-ea"/>
                <a:cs typeface="+mn-cs"/>
              </a:rPr>
            </a:br>
            <a:r>
              <a:rPr kumimoji="0" lang="de-DE" altLang="de-DE" sz="750" b="0" i="0" u="none" strike="noStrike" kern="0" cap="none" spc="0" normalizeH="0" baseline="0" noProof="0" dirty="0">
                <a:ln>
                  <a:noFill/>
                </a:ln>
                <a:solidFill>
                  <a:schemeClr val="bg1"/>
                </a:solidFill>
                <a:effectLst/>
                <a:uLnTx/>
                <a:uFillTx/>
                <a:latin typeface="Arial"/>
                <a:ea typeface="+mn-ea"/>
                <a:cs typeface="+mn-cs"/>
              </a:rPr>
              <a:t>(</a:t>
            </a:r>
            <a:r>
              <a:rPr kumimoji="0" lang="de-DE" sz="750" b="0" i="0" u="none" strike="noStrike" kern="0" cap="none" spc="0" normalizeH="0" baseline="0" noProof="0" dirty="0">
                <a:ln>
                  <a:noFill/>
                </a:ln>
                <a:solidFill>
                  <a:schemeClr val="bg1"/>
                </a:solidFill>
                <a:effectLst/>
                <a:uLnTx/>
                <a:uFillTx/>
                <a:latin typeface="Arial"/>
                <a:ea typeface="+mn-ea"/>
                <a:cs typeface="+mn-cs"/>
              </a:rPr>
              <a:t>in </a:t>
            </a:r>
            <a:r>
              <a:rPr kumimoji="0" lang="de-DE" altLang="de-DE" sz="750" b="0" i="0" u="none" strike="noStrike" kern="0" cap="none" spc="0" normalizeH="0" baseline="0" noProof="0" dirty="0">
                <a:ln>
                  <a:noFill/>
                </a:ln>
                <a:solidFill>
                  <a:schemeClr val="bg1"/>
                </a:solidFill>
                <a:effectLst/>
                <a:uLnTx/>
                <a:uFillTx/>
                <a:latin typeface="Arial"/>
                <a:ea typeface="+mn-ea"/>
                <a:cs typeface="+mn-cs"/>
              </a:rPr>
              <a:t>%, 2011 bis 2020)</a:t>
            </a:r>
            <a:endParaRPr kumimoji="0" lang="de-DE" sz="750" b="0" i="0" u="none" strike="noStrike" kern="0" cap="none" spc="0" normalizeH="0" baseline="0" noProof="0" dirty="0">
              <a:ln>
                <a:noFill/>
              </a:ln>
              <a:solidFill>
                <a:schemeClr val="bg1"/>
              </a:solidFill>
              <a:effectLst/>
              <a:uLnTx/>
              <a:uFillTx/>
              <a:latin typeface="Arial"/>
              <a:ea typeface="+mn-ea"/>
              <a:cs typeface="+mn-cs"/>
            </a:endParaRPr>
          </a:p>
        </p:txBody>
      </p:sp>
      <p:grpSp>
        <p:nvGrpSpPr>
          <p:cNvPr id="245" name="Gruppieren 244">
            <a:extLst>
              <a:ext uri="{FF2B5EF4-FFF2-40B4-BE49-F238E27FC236}">
                <a16:creationId xmlns:a16="http://schemas.microsoft.com/office/drawing/2014/main" id="{18E09AD0-DB79-482A-A724-24431ED6561E}"/>
              </a:ext>
            </a:extLst>
          </p:cNvPr>
          <p:cNvGrpSpPr/>
          <p:nvPr/>
        </p:nvGrpSpPr>
        <p:grpSpPr>
          <a:xfrm>
            <a:off x="5761271" y="4290793"/>
            <a:ext cx="854560" cy="427016"/>
            <a:chOff x="3616840" y="3958685"/>
            <a:chExt cx="935211" cy="467317"/>
          </a:xfrm>
        </p:grpSpPr>
        <p:grpSp>
          <p:nvGrpSpPr>
            <p:cNvPr id="246" name="Group 271">
              <a:extLst>
                <a:ext uri="{FF2B5EF4-FFF2-40B4-BE49-F238E27FC236}">
                  <a16:creationId xmlns:a16="http://schemas.microsoft.com/office/drawing/2014/main" id="{20C39818-070B-4AA0-8CDA-39259BC5ECE1}"/>
                </a:ext>
              </a:extLst>
            </p:cNvPr>
            <p:cNvGrpSpPr/>
            <p:nvPr/>
          </p:nvGrpSpPr>
          <p:grpSpPr>
            <a:xfrm>
              <a:off x="3616840" y="4189324"/>
              <a:ext cx="935211" cy="152400"/>
              <a:chOff x="3830348" y="4440286"/>
              <a:chExt cx="935211" cy="152400"/>
            </a:xfrm>
          </p:grpSpPr>
          <p:cxnSp>
            <p:nvCxnSpPr>
              <p:cNvPr id="249" name="Gerade Verbindung 38">
                <a:extLst>
                  <a:ext uri="{FF2B5EF4-FFF2-40B4-BE49-F238E27FC236}">
                    <a16:creationId xmlns:a16="http://schemas.microsoft.com/office/drawing/2014/main" id="{3D215975-742A-4682-9227-4C7732BABED9}"/>
                  </a:ext>
                </a:extLst>
              </p:cNvPr>
              <p:cNvCxnSpPr/>
              <p:nvPr>
                <p:custDataLst>
                  <p:tags r:id="rId13"/>
                </p:custDataLst>
              </p:nvPr>
            </p:nvCxnSpPr>
            <p:spPr bwMode="gray">
              <a:xfrm>
                <a:off x="4765559" y="4440286"/>
                <a:ext cx="0" cy="152400"/>
              </a:xfrm>
              <a:prstGeom prst="line">
                <a:avLst/>
              </a:prstGeom>
              <a:noFill/>
              <a:ln w="12700" cap="flat" cmpd="sng" algn="ctr">
                <a:solidFill>
                  <a:srgbClr val="F86200"/>
                </a:solidFill>
                <a:prstDash val="solid"/>
                <a:headEnd type="none"/>
                <a:tailEnd type="triangle" w="med" len="med"/>
              </a:ln>
              <a:effectLst/>
            </p:spPr>
          </p:cxnSp>
          <p:cxnSp>
            <p:nvCxnSpPr>
              <p:cNvPr id="250" name="Gerade Verbindung 39">
                <a:extLst>
                  <a:ext uri="{FF2B5EF4-FFF2-40B4-BE49-F238E27FC236}">
                    <a16:creationId xmlns:a16="http://schemas.microsoft.com/office/drawing/2014/main" id="{7C5713D6-0B7E-4A0B-8895-DE5C49E35E17}"/>
                  </a:ext>
                </a:extLst>
              </p:cNvPr>
              <p:cNvCxnSpPr>
                <a:cxnSpLocks/>
              </p:cNvCxnSpPr>
              <p:nvPr>
                <p:custDataLst>
                  <p:tags r:id="rId14"/>
                </p:custDataLst>
              </p:nvPr>
            </p:nvCxnSpPr>
            <p:spPr bwMode="gray">
              <a:xfrm>
                <a:off x="3830348" y="4447010"/>
                <a:ext cx="934681" cy="0"/>
              </a:xfrm>
              <a:prstGeom prst="line">
                <a:avLst/>
              </a:prstGeom>
              <a:noFill/>
              <a:ln w="12700" cap="flat" cmpd="sng" algn="ctr">
                <a:solidFill>
                  <a:srgbClr val="F86200"/>
                </a:solidFill>
                <a:prstDash val="solid"/>
                <a:headEnd type="none"/>
                <a:tailEnd type="none"/>
              </a:ln>
              <a:effectLst/>
            </p:spPr>
          </p:cxnSp>
        </p:grpSp>
        <p:cxnSp>
          <p:nvCxnSpPr>
            <p:cNvPr id="247" name="Gerade Verbindung 40">
              <a:extLst>
                <a:ext uri="{FF2B5EF4-FFF2-40B4-BE49-F238E27FC236}">
                  <a16:creationId xmlns:a16="http://schemas.microsoft.com/office/drawing/2014/main" id="{30E78C4B-2E37-4D5D-9140-CEFAAC2AB108}"/>
                </a:ext>
              </a:extLst>
            </p:cNvPr>
            <p:cNvCxnSpPr>
              <a:cxnSpLocks/>
            </p:cNvCxnSpPr>
            <p:nvPr>
              <p:custDataLst>
                <p:tags r:id="rId12"/>
              </p:custDataLst>
            </p:nvPr>
          </p:nvCxnSpPr>
          <p:spPr bwMode="gray">
            <a:xfrm flipV="1">
              <a:off x="3624256" y="4189570"/>
              <a:ext cx="0" cy="234684"/>
            </a:xfrm>
            <a:prstGeom prst="line">
              <a:avLst/>
            </a:prstGeom>
            <a:noFill/>
            <a:ln w="12700" cap="flat" cmpd="sng" algn="ctr">
              <a:solidFill>
                <a:srgbClr val="F86200"/>
              </a:solidFill>
              <a:prstDash val="solid"/>
              <a:headEnd type="none"/>
              <a:tailEnd type="none"/>
            </a:ln>
            <a:effectLst/>
          </p:spPr>
        </p:cxnSp>
        <p:sp>
          <p:nvSpPr>
            <p:cNvPr id="248" name="Ellipse 41">
              <a:extLst>
                <a:ext uri="{FF2B5EF4-FFF2-40B4-BE49-F238E27FC236}">
                  <a16:creationId xmlns:a16="http://schemas.microsoft.com/office/drawing/2014/main" id="{A984FD17-C8A5-4C3C-A8A5-1E881505BD82}"/>
                </a:ext>
              </a:extLst>
            </p:cNvPr>
            <p:cNvSpPr/>
            <p:nvPr/>
          </p:nvSpPr>
          <p:spPr bwMode="auto">
            <a:xfrm>
              <a:off x="3852545" y="3958685"/>
              <a:ext cx="465455" cy="467317"/>
            </a:xfrm>
            <a:prstGeom prst="ellipse">
              <a:avLst/>
            </a:prstGeom>
            <a:solidFill>
              <a:srgbClr val="F86200"/>
            </a:solid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de-DE" sz="750" b="0" i="0" u="none" strike="noStrike" kern="0" cap="none" spc="0" normalizeH="0" baseline="0" noProof="0" dirty="0">
                  <a:ln>
                    <a:noFill/>
                  </a:ln>
                  <a:effectLst/>
                  <a:uLnTx/>
                  <a:uFillTx/>
                </a:rPr>
                <a:t>+0,9%</a:t>
              </a:r>
              <a:br>
                <a:rPr kumimoji="0" lang="de-DE" sz="750" b="0" i="0" u="none" strike="noStrike" kern="0" cap="none" spc="0" normalizeH="0" baseline="0" noProof="0" dirty="0">
                  <a:ln>
                    <a:noFill/>
                  </a:ln>
                  <a:effectLst/>
                  <a:uLnTx/>
                  <a:uFillTx/>
                </a:rPr>
              </a:br>
              <a:r>
                <a:rPr kumimoji="0" lang="de-DE" sz="750" b="0" i="0" u="none" strike="noStrike" kern="0" cap="none" spc="0" normalizeH="0" baseline="0" noProof="0" dirty="0">
                  <a:ln>
                    <a:noFill/>
                  </a:ln>
                  <a:effectLst/>
                  <a:uLnTx/>
                  <a:uFillTx/>
                </a:rPr>
                <a:t>-Pkt.</a:t>
              </a:r>
            </a:p>
          </p:txBody>
        </p:sp>
      </p:grpSp>
      <p:sp>
        <p:nvSpPr>
          <p:cNvPr id="251" name="Rectangle 6">
            <a:extLst>
              <a:ext uri="{FF2B5EF4-FFF2-40B4-BE49-F238E27FC236}">
                <a16:creationId xmlns:a16="http://schemas.microsoft.com/office/drawing/2014/main" id="{D838B1D8-E8E1-441B-896F-8A581ED4985B}"/>
              </a:ext>
            </a:extLst>
          </p:cNvPr>
          <p:cNvSpPr>
            <a:spLocks noChangeArrowheads="1"/>
          </p:cNvSpPr>
          <p:nvPr/>
        </p:nvSpPr>
        <p:spPr bwMode="gray">
          <a:xfrm>
            <a:off x="4072238" y="4870409"/>
            <a:ext cx="1428744" cy="323165"/>
          </a:xfrm>
          <a:prstGeom prst="rect">
            <a:avLst/>
          </a:prstGeom>
          <a:noFill/>
          <a:ln>
            <a:noFill/>
          </a:ln>
          <a:effectLst/>
        </p:spPr>
        <p:txBody>
          <a:bodyPr wrap="square" lIns="0" tIns="0" rIns="0" bIns="0" anchor="ctr">
            <a:spAutoFit/>
          </a:bodyPr>
          <a:lstStyle>
            <a:lvl1pPr algn="l" eaLnBrk="0" hangingPunct="0">
              <a:defRPr sz="1600">
                <a:solidFill>
                  <a:schemeClr val="accent1"/>
                </a:solidFill>
                <a:latin typeface="Arial" pitchFamily="34" charset="0"/>
              </a:defRPr>
            </a:lvl1pPr>
            <a:lvl2pPr marL="742950" indent="-285750" algn="l" eaLnBrk="0" hangingPunct="0">
              <a:defRPr sz="1400">
                <a:solidFill>
                  <a:schemeClr val="tx1"/>
                </a:solidFill>
                <a:latin typeface="Arial" pitchFamily="34" charset="0"/>
              </a:defRPr>
            </a:lvl2pPr>
            <a:lvl3pPr marL="1143000" indent="-228600" algn="l" eaLnBrk="0" hangingPunct="0">
              <a:buChar char=""/>
              <a:defRPr sz="1400">
                <a:solidFill>
                  <a:schemeClr val="tx1"/>
                </a:solidFill>
                <a:latin typeface="Arial" pitchFamily="34" charset="0"/>
              </a:defRPr>
            </a:lvl3pPr>
            <a:lvl4pPr marL="1600200" indent="-228600" algn="l" eaLnBrk="0" hangingPunct="0">
              <a:buClr>
                <a:schemeClr val="tx1"/>
              </a:buClr>
              <a:buFont typeface="Arial" pitchFamily="34" charset="0"/>
              <a:buChar char="­"/>
              <a:defRPr sz="1200">
                <a:solidFill>
                  <a:schemeClr val="tx1"/>
                </a:solidFill>
                <a:latin typeface="Arial" pitchFamily="34" charset="0"/>
              </a:defRPr>
            </a:lvl4pPr>
            <a:lvl5pPr marL="2057400" indent="-228600" algn="l" eaLnBrk="0" hangingPunct="0">
              <a:buClr>
                <a:schemeClr val="tx1"/>
              </a:buClr>
              <a:buFont typeface="Arial" pitchFamily="34" charset="0"/>
              <a:buChar char="­"/>
              <a:defRPr sz="1200">
                <a:solidFill>
                  <a:schemeClr val="tx1"/>
                </a:solidFill>
                <a:latin typeface="Arial" pitchFamily="34" charset="0"/>
              </a:defRPr>
            </a:lvl5pPr>
            <a:lvl6pPr marL="2514600" indent="-228600" eaLnBrk="0" fontAlgn="base" hangingPunct="0">
              <a:spcBef>
                <a:spcPct val="0"/>
              </a:spcBef>
              <a:spcAft>
                <a:spcPct val="30000"/>
              </a:spcAft>
              <a:buClr>
                <a:schemeClr val="tx1"/>
              </a:buClr>
              <a:buFont typeface="Arial" pitchFamily="34" charset="0"/>
              <a:buChar char="­"/>
              <a:defRPr sz="1200">
                <a:solidFill>
                  <a:schemeClr val="tx1"/>
                </a:solidFill>
                <a:latin typeface="Arial" pitchFamily="34" charset="0"/>
              </a:defRPr>
            </a:lvl6pPr>
            <a:lvl7pPr marL="2971800" indent="-228600" eaLnBrk="0" fontAlgn="base" hangingPunct="0">
              <a:spcBef>
                <a:spcPct val="0"/>
              </a:spcBef>
              <a:spcAft>
                <a:spcPct val="30000"/>
              </a:spcAft>
              <a:buClr>
                <a:schemeClr val="tx1"/>
              </a:buClr>
              <a:buFont typeface="Arial" pitchFamily="34" charset="0"/>
              <a:buChar char="­"/>
              <a:defRPr sz="1200">
                <a:solidFill>
                  <a:schemeClr val="tx1"/>
                </a:solidFill>
                <a:latin typeface="Arial" pitchFamily="34" charset="0"/>
              </a:defRPr>
            </a:lvl7pPr>
            <a:lvl8pPr marL="3429000" indent="-228600" eaLnBrk="0" fontAlgn="base" hangingPunct="0">
              <a:spcBef>
                <a:spcPct val="0"/>
              </a:spcBef>
              <a:spcAft>
                <a:spcPct val="30000"/>
              </a:spcAft>
              <a:buClr>
                <a:schemeClr val="tx1"/>
              </a:buClr>
              <a:buFont typeface="Arial" pitchFamily="34" charset="0"/>
              <a:buChar char="­"/>
              <a:defRPr sz="1200">
                <a:solidFill>
                  <a:schemeClr val="tx1"/>
                </a:solidFill>
                <a:latin typeface="Arial" pitchFamily="34" charset="0"/>
              </a:defRPr>
            </a:lvl8pPr>
            <a:lvl9pPr marL="3886200" indent="-228600" eaLnBrk="0" fontAlgn="base" hangingPunct="0">
              <a:spcBef>
                <a:spcPct val="0"/>
              </a:spcBef>
              <a:spcAft>
                <a:spcPct val="30000"/>
              </a:spcAft>
              <a:buClr>
                <a:schemeClr val="tx1"/>
              </a:buClr>
              <a:buFont typeface="Arial" pitchFamily="34" charset="0"/>
              <a:buChar char="­"/>
              <a:defRPr sz="1200">
                <a:solidFill>
                  <a:schemeClr val="tx1"/>
                </a:solidFill>
                <a:latin typeface="Arial" pitchFamily="34" charset="0"/>
              </a:defRPr>
            </a:lvl9pPr>
          </a:lstStyle>
          <a:p>
            <a:pPr marL="4762" indent="-4762" defTabSz="685754" eaLnBrk="1" hangingPunct="1">
              <a:spcBef>
                <a:spcPts val="450"/>
              </a:spcBef>
              <a:spcAft>
                <a:spcPts val="150"/>
              </a:spcAft>
              <a:buClr>
                <a:srgbClr val="003781"/>
              </a:buClr>
            </a:pPr>
            <a:r>
              <a:rPr lang="de-DE" sz="1050" b="1" dirty="0">
                <a:solidFill>
                  <a:schemeClr val="bg1"/>
                </a:solidFill>
                <a:cs typeface="Arial" panose="020B0604020202020204" pitchFamily="34" charset="0"/>
              </a:rPr>
              <a:t>VORTEILE FÜR UNSERE KUNDEN</a:t>
            </a:r>
          </a:p>
        </p:txBody>
      </p:sp>
      <p:sp>
        <p:nvSpPr>
          <p:cNvPr id="252" name="Textplatzhalter 11">
            <a:extLst>
              <a:ext uri="{FF2B5EF4-FFF2-40B4-BE49-F238E27FC236}">
                <a16:creationId xmlns:a16="http://schemas.microsoft.com/office/drawing/2014/main" id="{6995C22E-C1A1-430E-B2E7-BF6F56AB2493}"/>
              </a:ext>
            </a:extLst>
          </p:cNvPr>
          <p:cNvSpPr>
            <a:spLocks noGrp="1"/>
          </p:cNvSpPr>
          <p:nvPr>
            <p:custDataLst>
              <p:tags r:id="rId2"/>
            </p:custDataLst>
          </p:nvPr>
        </p:nvSpPr>
        <p:spPr bwMode="auto">
          <a:xfrm>
            <a:off x="2252331" y="3747313"/>
            <a:ext cx="719817" cy="11274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fld id="{AB04F6C2-A363-4180-B19B-887694A6361C}" type="datetime'''P''ri''vat''''''''''''''''''a''''n''''''l''''e''''ge''''r'">
              <a:rPr kumimoji="0" lang="en-GB" altLang="en-US" sz="750" b="0" i="0" u="none" strike="noStrike" kern="1200" cap="none" spc="0" normalizeH="0" baseline="0" noProof="0">
                <a:ln>
                  <a:noFill/>
                </a:ln>
                <a:solidFill>
                  <a:schemeClr val="bg1"/>
                </a:solidFill>
                <a:effectLst/>
                <a:uLnTx/>
                <a:uFillTx/>
                <a:latin typeface="Arial"/>
                <a:ea typeface="+mn-ea"/>
                <a:cs typeface="+mn-cs"/>
              </a:rPr>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t>Privatanleger</a:t>
            </a:fld>
            <a:endParaRPr kumimoji="0" lang="en-GB" sz="750" b="0" i="0" u="none" strike="noStrike" kern="1200" cap="none" spc="0" normalizeH="0" baseline="0" noProof="0" dirty="0">
              <a:ln>
                <a:noFill/>
              </a:ln>
              <a:solidFill>
                <a:schemeClr val="bg1"/>
              </a:solidFill>
              <a:effectLst/>
              <a:uLnTx/>
              <a:uFillTx/>
              <a:latin typeface="Arial"/>
              <a:ea typeface="+mn-ea"/>
              <a:cs typeface="+mn-cs"/>
              <a:sym typeface="+mn-lt"/>
            </a:endParaRPr>
          </a:p>
        </p:txBody>
      </p:sp>
      <p:sp>
        <p:nvSpPr>
          <p:cNvPr id="253" name="Textplatzhalter 11">
            <a:extLst>
              <a:ext uri="{FF2B5EF4-FFF2-40B4-BE49-F238E27FC236}">
                <a16:creationId xmlns:a16="http://schemas.microsoft.com/office/drawing/2014/main" id="{3E6D4FC1-8079-4965-AE97-14C0E5213CC1}"/>
              </a:ext>
            </a:extLst>
          </p:cNvPr>
          <p:cNvSpPr>
            <a:spLocks noGrp="1"/>
          </p:cNvSpPr>
          <p:nvPr>
            <p:custDataLst>
              <p:tags r:id="rId3"/>
            </p:custDataLst>
          </p:nvPr>
        </p:nvSpPr>
        <p:spPr bwMode="auto">
          <a:xfrm>
            <a:off x="3073402" y="3747315"/>
            <a:ext cx="738224" cy="10585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fld id="{4614A939-0F2D-4211-8660-84D382556CBF}" type="datetime'A''''l''''l''''''ian''''''''z L''''''''e''b''''''''''e''''n'">
              <a:rPr kumimoji="0" lang="en-GB" altLang="en-US" sz="750" b="0" i="0" u="none" strike="noStrike" kern="1200" cap="none" spc="0" normalizeH="0" baseline="0" noProof="0">
                <a:ln>
                  <a:noFill/>
                </a:ln>
                <a:solidFill>
                  <a:schemeClr val="bg1"/>
                </a:solidFill>
                <a:effectLst/>
                <a:uLnTx/>
                <a:uFillTx/>
                <a:latin typeface="Arial"/>
                <a:ea typeface="+mn-ea"/>
                <a:cs typeface="+mn-cs"/>
              </a:rPr>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t>Allianz Leben</a:t>
            </a:fld>
            <a:endParaRPr kumimoji="0" lang="en-GB" sz="750" b="0" i="0" u="none" strike="noStrike" kern="1200" cap="none" spc="0" normalizeH="0" baseline="0" noProof="0" dirty="0">
              <a:ln>
                <a:noFill/>
              </a:ln>
              <a:solidFill>
                <a:schemeClr val="bg1"/>
              </a:solidFill>
              <a:effectLst/>
              <a:uLnTx/>
              <a:uFillTx/>
              <a:latin typeface="Arial"/>
              <a:ea typeface="+mn-ea"/>
              <a:cs typeface="+mn-cs"/>
              <a:sym typeface="+mn-lt"/>
            </a:endParaRPr>
          </a:p>
        </p:txBody>
      </p:sp>
      <p:graphicFrame>
        <p:nvGraphicFramePr>
          <p:cNvPr id="254" name="Object 259">
            <a:extLst>
              <a:ext uri="{FF2B5EF4-FFF2-40B4-BE49-F238E27FC236}">
                <a16:creationId xmlns:a16="http://schemas.microsoft.com/office/drawing/2014/main" id="{072C1413-1402-47EA-B284-10B4BC46CE7C}"/>
              </a:ext>
            </a:extLst>
          </p:cNvPr>
          <p:cNvGraphicFramePr>
            <a:graphicFrameLocks/>
          </p:cNvGraphicFramePr>
          <p:nvPr>
            <p:custDataLst>
              <p:tags r:id="rId4"/>
            </p:custDataLst>
            <p:extLst>
              <p:ext uri="{D42A27DB-BD31-4B8C-83A1-F6EECF244321}">
                <p14:modId xmlns:p14="http://schemas.microsoft.com/office/powerpoint/2010/main" val="378421639"/>
              </p:ext>
            </p:extLst>
          </p:nvPr>
        </p:nvGraphicFramePr>
        <p:xfrm>
          <a:off x="5415037" y="2674984"/>
          <a:ext cx="1724636" cy="1069983"/>
        </p:xfrm>
        <a:graphic>
          <a:graphicData uri="http://schemas.openxmlformats.org/drawingml/2006/chart">
            <c:chart xmlns:c="http://schemas.openxmlformats.org/drawingml/2006/chart" xmlns:r="http://schemas.openxmlformats.org/officeDocument/2006/relationships" r:id="rId19"/>
          </a:graphicData>
        </a:graphic>
      </p:graphicFrame>
      <p:sp>
        <p:nvSpPr>
          <p:cNvPr id="255" name="Textplatzhalter 11">
            <a:extLst>
              <a:ext uri="{FF2B5EF4-FFF2-40B4-BE49-F238E27FC236}">
                <a16:creationId xmlns:a16="http://schemas.microsoft.com/office/drawing/2014/main" id="{3DC85FDA-2031-4502-9195-6E46937BA6F5}"/>
              </a:ext>
            </a:extLst>
          </p:cNvPr>
          <p:cNvSpPr>
            <a:spLocks noGrp="1"/>
          </p:cNvSpPr>
          <p:nvPr>
            <p:custDataLst>
              <p:tags r:id="rId5"/>
            </p:custDataLst>
          </p:nvPr>
        </p:nvSpPr>
        <p:spPr bwMode="gray">
          <a:xfrm>
            <a:off x="5988050" y="2580250"/>
            <a:ext cx="629069" cy="139091"/>
          </a:xfrm>
          <a:prstGeom prst="rect">
            <a:avLst/>
          </a:prstGeom>
          <a:noFill/>
          <a:extLst>
            <a:ext uri="{909E8E84-426E-40DD-AFC4-6F175D3DCCD1}">
              <a14:hiddenFill xmlns:a14="http://schemas.microsoft.com/office/drawing/2010/main">
                <a:solidFill>
                  <a:srgbClr val="D5F1FD"/>
                </a:solidFill>
              </a14:hiddenFill>
            </a:ext>
          </a:extLst>
        </p:spPr>
        <p:txBody>
          <a:bodyPr vert="horz" wrap="none" lIns="11905" tIns="0" rIns="11905" bIns="0" numCol="1" spcCol="0" rtlCol="0" anchor="ctr" anchorCtr="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GB" altLang="en-US" sz="750" b="0" i="0" u="none" strike="noStrike" kern="1200" cap="none" spc="0" normalizeH="0" baseline="0" noProof="0" dirty="0" err="1">
                <a:ln>
                  <a:noFill/>
                </a:ln>
                <a:solidFill>
                  <a:schemeClr val="bg1"/>
                </a:solidFill>
                <a:effectLst/>
                <a:uLnTx/>
                <a:uFillTx/>
                <a:latin typeface="Arial"/>
                <a:ea typeface="+mn-ea"/>
                <a:cs typeface="+mn-cs"/>
              </a:rPr>
              <a:t>Rund</a:t>
            </a:r>
            <a:r>
              <a:rPr kumimoji="0" lang="en-GB" altLang="en-US" sz="750" b="0" i="0" u="none" strike="noStrike" kern="1200" cap="none" spc="0" normalizeH="0" baseline="0" noProof="0" dirty="0">
                <a:ln>
                  <a:noFill/>
                </a:ln>
                <a:solidFill>
                  <a:schemeClr val="bg1"/>
                </a:solidFill>
                <a:effectLst/>
                <a:uLnTx/>
                <a:uFillTx/>
                <a:latin typeface="Arial"/>
                <a:ea typeface="+mn-ea"/>
                <a:cs typeface="+mn-cs"/>
              </a:rPr>
              <a:t> 50 %</a:t>
            </a:r>
            <a:endParaRPr kumimoji="0" lang="en-GB" sz="750" b="0" i="0" u="none" strike="noStrike" kern="1200" cap="none" spc="0" normalizeH="0" baseline="0" noProof="0" dirty="0">
              <a:ln>
                <a:noFill/>
              </a:ln>
              <a:solidFill>
                <a:schemeClr val="bg1"/>
              </a:solidFill>
              <a:effectLst/>
              <a:uLnTx/>
              <a:uFillTx/>
              <a:latin typeface="Arial"/>
              <a:ea typeface="+mn-ea"/>
              <a:cs typeface="+mn-cs"/>
              <a:sym typeface="+mn-lt"/>
            </a:endParaRPr>
          </a:p>
        </p:txBody>
      </p:sp>
      <p:sp>
        <p:nvSpPr>
          <p:cNvPr id="256" name="Textplatzhalter 11">
            <a:extLst>
              <a:ext uri="{FF2B5EF4-FFF2-40B4-BE49-F238E27FC236}">
                <a16:creationId xmlns:a16="http://schemas.microsoft.com/office/drawing/2014/main" id="{A5E64037-F184-4EE1-9161-8CA779117744}"/>
              </a:ext>
            </a:extLst>
          </p:cNvPr>
          <p:cNvSpPr>
            <a:spLocks noGrp="1"/>
          </p:cNvSpPr>
          <p:nvPr>
            <p:custDataLst>
              <p:tags r:id="rId6"/>
            </p:custDataLst>
          </p:nvPr>
        </p:nvSpPr>
        <p:spPr bwMode="auto">
          <a:xfrm>
            <a:off x="5923252" y="3734742"/>
            <a:ext cx="790501" cy="1285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fld id="{4614A939-0F2D-4211-8660-84D382556CBF}" type="datetime'A''''l''''l''''''ian''''''''z L''''''''e''b''''''''''e''''n'">
              <a:rPr kumimoji="0" lang="en-GB" altLang="en-US" sz="750" b="0" i="0" u="none" strike="noStrike" kern="1200" cap="none" spc="0" normalizeH="0" baseline="0" noProof="0">
                <a:ln>
                  <a:noFill/>
                </a:ln>
                <a:solidFill>
                  <a:schemeClr val="bg1"/>
                </a:solidFill>
                <a:effectLst/>
                <a:uLnTx/>
                <a:uFillTx/>
                <a:latin typeface="Arial"/>
                <a:ea typeface="+mn-ea"/>
                <a:cs typeface="+mn-cs"/>
              </a:rPr>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t>Allianz Leben</a:t>
            </a:fld>
            <a:endParaRPr kumimoji="0" lang="en-GB" sz="750" b="0" i="0" u="none" strike="noStrike" kern="1200" cap="none" spc="0" normalizeH="0" baseline="0" noProof="0" dirty="0">
              <a:ln>
                <a:noFill/>
              </a:ln>
              <a:solidFill>
                <a:schemeClr val="bg1"/>
              </a:solidFill>
              <a:effectLst/>
              <a:uLnTx/>
              <a:uFillTx/>
              <a:latin typeface="Arial"/>
              <a:ea typeface="+mn-ea"/>
              <a:cs typeface="+mn-cs"/>
              <a:sym typeface="+mn-lt"/>
            </a:endParaRPr>
          </a:p>
        </p:txBody>
      </p:sp>
      <p:graphicFrame>
        <p:nvGraphicFramePr>
          <p:cNvPr id="257" name="Object 264">
            <a:extLst>
              <a:ext uri="{FF2B5EF4-FFF2-40B4-BE49-F238E27FC236}">
                <a16:creationId xmlns:a16="http://schemas.microsoft.com/office/drawing/2014/main" id="{C79273B2-8F00-4AF0-9080-80017A49B586}"/>
              </a:ext>
            </a:extLst>
          </p:cNvPr>
          <p:cNvGraphicFramePr>
            <a:graphicFrameLocks/>
          </p:cNvGraphicFramePr>
          <p:nvPr>
            <p:custDataLst>
              <p:tags r:id="rId7"/>
            </p:custDataLst>
            <p:extLst>
              <p:ext uri="{D42A27DB-BD31-4B8C-83A1-F6EECF244321}">
                <p14:modId xmlns:p14="http://schemas.microsoft.com/office/powerpoint/2010/main" val="1712510897"/>
              </p:ext>
            </p:extLst>
          </p:nvPr>
        </p:nvGraphicFramePr>
        <p:xfrm>
          <a:off x="5360733" y="4676178"/>
          <a:ext cx="1700145" cy="1029935"/>
        </p:xfrm>
        <a:graphic>
          <a:graphicData uri="http://schemas.openxmlformats.org/drawingml/2006/chart">
            <c:chart xmlns:c="http://schemas.openxmlformats.org/drawingml/2006/chart" xmlns:r="http://schemas.openxmlformats.org/officeDocument/2006/relationships" r:id="rId20"/>
          </a:graphicData>
        </a:graphic>
      </p:graphicFrame>
      <p:sp>
        <p:nvSpPr>
          <p:cNvPr id="258" name="Textplatzhalter 11">
            <a:extLst>
              <a:ext uri="{FF2B5EF4-FFF2-40B4-BE49-F238E27FC236}">
                <a16:creationId xmlns:a16="http://schemas.microsoft.com/office/drawing/2014/main" id="{72956056-C667-4DFF-86A8-1D5DF68D0E44}"/>
              </a:ext>
            </a:extLst>
          </p:cNvPr>
          <p:cNvSpPr>
            <a:spLocks noGrp="1"/>
          </p:cNvSpPr>
          <p:nvPr>
            <p:custDataLst>
              <p:tags r:id="rId8"/>
            </p:custDataLst>
          </p:nvPr>
        </p:nvSpPr>
        <p:spPr bwMode="auto">
          <a:xfrm>
            <a:off x="6137289" y="5729057"/>
            <a:ext cx="717593" cy="124751"/>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fld id="{95EA935B-AE44-4CA3-AF86-202BF4D32B6D}" type="datetime'''''A''''''''''''llia''''''''''''''''nz'' ''''L''eb''en'''''''">
              <a:rPr kumimoji="0" lang="en-GB" altLang="en-US" sz="750" b="0" i="0" u="none" strike="noStrike" kern="1200" cap="none" spc="0" normalizeH="0" baseline="0" noProof="0">
                <a:ln>
                  <a:noFill/>
                </a:ln>
                <a:solidFill>
                  <a:schemeClr val="bg1"/>
                </a:solidFill>
                <a:effectLst/>
                <a:uLnTx/>
                <a:uFillTx/>
                <a:latin typeface="Arial"/>
                <a:ea typeface="+mn-ea"/>
                <a:cs typeface="+mn-cs"/>
              </a:rPr>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t>Allianz Leben</a:t>
            </a:fld>
            <a:endParaRPr kumimoji="0" lang="en-GB" sz="750" b="0" i="0" u="none" strike="noStrike" kern="1200" cap="none" spc="0" normalizeH="0" baseline="0" noProof="0" dirty="0">
              <a:ln>
                <a:noFill/>
              </a:ln>
              <a:solidFill>
                <a:schemeClr val="bg1"/>
              </a:solidFill>
              <a:effectLst/>
              <a:uLnTx/>
              <a:uFillTx/>
              <a:latin typeface="Arial"/>
              <a:ea typeface="+mn-ea"/>
              <a:cs typeface="+mn-cs"/>
              <a:sym typeface="+mn-lt"/>
            </a:endParaRPr>
          </a:p>
        </p:txBody>
      </p:sp>
      <p:sp>
        <p:nvSpPr>
          <p:cNvPr id="259" name="Textplatzhalter 11">
            <a:extLst>
              <a:ext uri="{FF2B5EF4-FFF2-40B4-BE49-F238E27FC236}">
                <a16:creationId xmlns:a16="http://schemas.microsoft.com/office/drawing/2014/main" id="{85AAC870-FD4B-46D7-B1D5-62986EF55EE7}"/>
              </a:ext>
            </a:extLst>
          </p:cNvPr>
          <p:cNvSpPr>
            <a:spLocks noGrp="1"/>
          </p:cNvSpPr>
          <p:nvPr>
            <p:custDataLst>
              <p:tags r:id="rId9"/>
            </p:custDataLst>
          </p:nvPr>
        </p:nvSpPr>
        <p:spPr bwMode="gray">
          <a:xfrm>
            <a:off x="6502660" y="4626544"/>
            <a:ext cx="266908" cy="124751"/>
          </a:xfrm>
          <a:prstGeom prst="rect">
            <a:avLst/>
          </a:prstGeom>
          <a:noFill/>
          <a:extLst>
            <a:ext uri="{909E8E84-426E-40DD-AFC4-6F175D3DCCD1}">
              <a14:hiddenFill xmlns:a14="http://schemas.microsoft.com/office/drawing/2010/main">
                <a:solidFill>
                  <a:srgbClr val="D5F1FD"/>
                </a:solidFill>
              </a14:hiddenFill>
            </a:ext>
          </a:extLst>
        </p:spPr>
        <p:txBody>
          <a:bodyPr vert="horz" wrap="none" lIns="11905" tIns="0" rIns="11905" bIns="0" numCol="1" spcCol="0" rtlCol="0" anchor="ctr" anchorCtr="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GB" altLang="en-US" sz="750" b="0" i="0" u="none" strike="noStrike" kern="1200" cap="none" spc="0" normalizeH="0" baseline="0" noProof="0" dirty="0">
                <a:ln>
                  <a:noFill/>
                </a:ln>
                <a:solidFill>
                  <a:schemeClr val="bg1"/>
                </a:solidFill>
                <a:effectLst/>
                <a:uLnTx/>
                <a:uFillTx/>
                <a:latin typeface="Arial"/>
                <a:ea typeface="+mn-ea"/>
                <a:cs typeface="+mn-cs"/>
              </a:rPr>
              <a:t>6,5 %</a:t>
            </a:r>
            <a:endParaRPr kumimoji="0" lang="en-GB" sz="750" b="0" i="0" u="none" strike="noStrike" kern="1200" cap="none" spc="0" normalizeH="0" baseline="0" noProof="0" dirty="0">
              <a:ln>
                <a:noFill/>
              </a:ln>
              <a:solidFill>
                <a:schemeClr val="bg1"/>
              </a:solidFill>
              <a:effectLst/>
              <a:uLnTx/>
              <a:uFillTx/>
              <a:latin typeface="Arial"/>
              <a:ea typeface="+mn-ea"/>
              <a:cs typeface="+mn-cs"/>
              <a:sym typeface="+mn-lt"/>
            </a:endParaRPr>
          </a:p>
        </p:txBody>
      </p:sp>
      <p:sp>
        <p:nvSpPr>
          <p:cNvPr id="260" name="Textplatzhalter 11">
            <a:extLst>
              <a:ext uri="{FF2B5EF4-FFF2-40B4-BE49-F238E27FC236}">
                <a16:creationId xmlns:a16="http://schemas.microsoft.com/office/drawing/2014/main" id="{F1EA7F62-A9D3-41AC-8C77-4031DA111F98}"/>
              </a:ext>
            </a:extLst>
          </p:cNvPr>
          <p:cNvSpPr>
            <a:spLocks noGrp="1"/>
          </p:cNvSpPr>
          <p:nvPr>
            <p:custDataLst>
              <p:tags r:id="rId10"/>
            </p:custDataLst>
          </p:nvPr>
        </p:nvSpPr>
        <p:spPr bwMode="auto">
          <a:xfrm>
            <a:off x="5470578" y="5729057"/>
            <a:ext cx="743687" cy="124751"/>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fld id="{9F61936E-08B9-4607-9441-2420828B9CC0}" type="datetime'''''''''''''''''W''''''''''''''''''et''tbewe''rb''''''''er'">
              <a:rPr kumimoji="0" lang="en-GB" altLang="en-US" sz="750" b="0" i="0" u="none" strike="noStrike" kern="1200" cap="none" spc="0" normalizeH="0" baseline="0" noProof="0">
                <a:ln>
                  <a:noFill/>
                </a:ln>
                <a:solidFill>
                  <a:schemeClr val="bg1"/>
                </a:solidFill>
                <a:effectLst/>
                <a:uLnTx/>
                <a:uFillTx/>
                <a:latin typeface="Arial"/>
                <a:ea typeface="+mn-ea"/>
                <a:cs typeface="+mn-cs"/>
              </a:rPr>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t>Wettbewerber</a:t>
            </a:fld>
            <a:endParaRPr kumimoji="0" lang="en-GB" sz="750" b="0" i="0" u="none" strike="noStrike" kern="1200" cap="none" spc="0" normalizeH="0" baseline="0" noProof="0" dirty="0">
              <a:ln>
                <a:noFill/>
              </a:ln>
              <a:solidFill>
                <a:schemeClr val="bg1"/>
              </a:solidFill>
              <a:effectLst/>
              <a:uLnTx/>
              <a:uFillTx/>
              <a:latin typeface="Arial"/>
              <a:ea typeface="+mn-ea"/>
              <a:cs typeface="+mn-cs"/>
              <a:sym typeface="+mn-lt"/>
            </a:endParaRPr>
          </a:p>
        </p:txBody>
      </p:sp>
      <p:sp>
        <p:nvSpPr>
          <p:cNvPr id="261" name="Textplatzhalter 11">
            <a:extLst>
              <a:ext uri="{FF2B5EF4-FFF2-40B4-BE49-F238E27FC236}">
                <a16:creationId xmlns:a16="http://schemas.microsoft.com/office/drawing/2014/main" id="{1C924509-1CB2-471B-A2D1-034EEAFE1088}"/>
              </a:ext>
            </a:extLst>
          </p:cNvPr>
          <p:cNvSpPr>
            <a:spLocks noGrp="1"/>
          </p:cNvSpPr>
          <p:nvPr>
            <p:custDataLst>
              <p:tags r:id="rId11"/>
            </p:custDataLst>
          </p:nvPr>
        </p:nvSpPr>
        <p:spPr bwMode="gray">
          <a:xfrm>
            <a:off x="5689341" y="4748110"/>
            <a:ext cx="266908" cy="124751"/>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5" tIns="0" rIns="11905" bIns="0" numCol="1" spcCol="0" rtlCol="0" anchor="ctr" anchorCtr="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914499"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GB" altLang="en-US" sz="750" b="0" i="0" u="none" strike="noStrike" kern="1200" cap="none" spc="0" normalizeH="0" baseline="0" noProof="0" dirty="0">
                <a:ln>
                  <a:noFill/>
                </a:ln>
                <a:solidFill>
                  <a:schemeClr val="bg1"/>
                </a:solidFill>
                <a:effectLst/>
                <a:uLnTx/>
                <a:uFillTx/>
                <a:latin typeface="Arial"/>
                <a:ea typeface="+mn-ea"/>
                <a:cs typeface="+mn-cs"/>
              </a:rPr>
              <a:t>5,6 %</a:t>
            </a:r>
            <a:endParaRPr kumimoji="0" lang="en-GB" sz="750" b="0" i="0" u="none" strike="noStrike" kern="1200" cap="none" spc="0" normalizeH="0" baseline="0" noProof="0" dirty="0">
              <a:ln>
                <a:noFill/>
              </a:ln>
              <a:solidFill>
                <a:schemeClr val="bg1"/>
              </a:solidFill>
              <a:effectLst/>
              <a:uLnTx/>
              <a:uFillTx/>
              <a:latin typeface="Arial"/>
              <a:ea typeface="+mn-ea"/>
              <a:cs typeface="+mn-cs"/>
              <a:sym typeface="+mn-lt"/>
            </a:endParaRPr>
          </a:p>
        </p:txBody>
      </p:sp>
      <p:grpSp>
        <p:nvGrpSpPr>
          <p:cNvPr id="262" name="Group 1">
            <a:extLst>
              <a:ext uri="{FF2B5EF4-FFF2-40B4-BE49-F238E27FC236}">
                <a16:creationId xmlns:a16="http://schemas.microsoft.com/office/drawing/2014/main" id="{3C878366-B73B-4F45-B034-46B6DEA277FB}"/>
              </a:ext>
            </a:extLst>
          </p:cNvPr>
          <p:cNvGrpSpPr/>
          <p:nvPr/>
        </p:nvGrpSpPr>
        <p:grpSpPr>
          <a:xfrm>
            <a:off x="8403918" y="2460506"/>
            <a:ext cx="2369328" cy="1514404"/>
            <a:chOff x="-341709" y="-621042"/>
            <a:chExt cx="9985772" cy="6380228"/>
          </a:xfrm>
        </p:grpSpPr>
        <p:sp>
          <p:nvSpPr>
            <p:cNvPr id="263" name="Freeform 247">
              <a:extLst>
                <a:ext uri="{FF2B5EF4-FFF2-40B4-BE49-F238E27FC236}">
                  <a16:creationId xmlns:a16="http://schemas.microsoft.com/office/drawing/2014/main" id="{CD1E1E1F-8958-4D95-93FE-34ED9131EAEA}"/>
                </a:ext>
              </a:extLst>
            </p:cNvPr>
            <p:cNvSpPr>
              <a:spLocks/>
            </p:cNvSpPr>
            <p:nvPr/>
          </p:nvSpPr>
          <p:spPr bwMode="auto">
            <a:xfrm>
              <a:off x="7160829" y="3288732"/>
              <a:ext cx="211665" cy="250784"/>
            </a:xfrm>
            <a:custGeom>
              <a:avLst/>
              <a:gdLst>
                <a:gd name="connsiteX0" fmla="*/ 74991 w 282220"/>
                <a:gd name="connsiteY0" fmla="*/ 0 h 334378"/>
                <a:gd name="connsiteX1" fmla="*/ 80892 w 282220"/>
                <a:gd name="connsiteY1" fmla="*/ 7868 h 334378"/>
                <a:gd name="connsiteX2" fmla="*/ 84515 w 282220"/>
                <a:gd name="connsiteY2" fmla="*/ 7143 h 334378"/>
                <a:gd name="connsiteX3" fmla="*/ 104968 w 282220"/>
                <a:gd name="connsiteY3" fmla="*/ 34413 h 334378"/>
                <a:gd name="connsiteX4" fmla="*/ 117750 w 282220"/>
                <a:gd name="connsiteY4" fmla="*/ 63629 h 334378"/>
                <a:gd name="connsiteX5" fmla="*/ 154528 w 282220"/>
                <a:gd name="connsiteY5" fmla="*/ 63629 h 334378"/>
                <a:gd name="connsiteX6" fmla="*/ 157469 w 282220"/>
                <a:gd name="connsiteY6" fmla="*/ 70772 h 334378"/>
                <a:gd name="connsiteX7" fmla="*/ 164052 w 282220"/>
                <a:gd name="connsiteY7" fmla="*/ 70772 h 334378"/>
                <a:gd name="connsiteX8" fmla="*/ 179959 w 282220"/>
                <a:gd name="connsiteY8" fmla="*/ 109404 h 334378"/>
                <a:gd name="connsiteX9" fmla="*/ 154962 w 282220"/>
                <a:gd name="connsiteY9" fmla="*/ 113949 h 334378"/>
                <a:gd name="connsiteX10" fmla="*/ 148982 w 282220"/>
                <a:gd name="connsiteY10" fmla="*/ 129894 h 334378"/>
                <a:gd name="connsiteX11" fmla="*/ 181797 w 282220"/>
                <a:gd name="connsiteY11" fmla="*/ 145438 h 334378"/>
                <a:gd name="connsiteX12" fmla="*/ 184776 w 282220"/>
                <a:gd name="connsiteY12" fmla="*/ 149481 h 334378"/>
                <a:gd name="connsiteX13" fmla="*/ 191321 w 282220"/>
                <a:gd name="connsiteY13" fmla="*/ 152581 h 334378"/>
                <a:gd name="connsiteX14" fmla="*/ 223136 w 282220"/>
                <a:gd name="connsiteY14" fmla="*/ 195758 h 334378"/>
                <a:gd name="connsiteX15" fmla="*/ 245861 w 282220"/>
                <a:gd name="connsiteY15" fmla="*/ 234390 h 334378"/>
                <a:gd name="connsiteX16" fmla="*/ 273130 w 282220"/>
                <a:gd name="connsiteY16" fmla="*/ 259387 h 334378"/>
                <a:gd name="connsiteX17" fmla="*/ 282220 w 282220"/>
                <a:gd name="connsiteY17" fmla="*/ 286656 h 334378"/>
                <a:gd name="connsiteX18" fmla="*/ 277675 w 282220"/>
                <a:gd name="connsiteY18" fmla="*/ 325288 h 334378"/>
                <a:gd name="connsiteX19" fmla="*/ 239043 w 282220"/>
                <a:gd name="connsiteY19" fmla="*/ 309381 h 334378"/>
                <a:gd name="connsiteX20" fmla="*/ 223136 w 282220"/>
                <a:gd name="connsiteY20" fmla="*/ 334378 h 334378"/>
                <a:gd name="connsiteX21" fmla="*/ 195866 w 282220"/>
                <a:gd name="connsiteY21" fmla="*/ 318471 h 334378"/>
                <a:gd name="connsiteX22" fmla="*/ 196666 w 282220"/>
                <a:gd name="connsiteY22" fmla="*/ 317351 h 334378"/>
                <a:gd name="connsiteX23" fmla="*/ 186342 w 282220"/>
                <a:gd name="connsiteY23" fmla="*/ 311328 h 334378"/>
                <a:gd name="connsiteX24" fmla="*/ 197705 w 282220"/>
                <a:gd name="connsiteY24" fmla="*/ 295421 h 334378"/>
                <a:gd name="connsiteX25" fmla="*/ 197705 w 282220"/>
                <a:gd name="connsiteY25" fmla="*/ 263606 h 334378"/>
                <a:gd name="connsiteX26" fmla="*/ 170435 w 282220"/>
                <a:gd name="connsiteY26" fmla="*/ 231792 h 334378"/>
                <a:gd name="connsiteX27" fmla="*/ 165890 w 282220"/>
                <a:gd name="connsiteY27" fmla="*/ 193160 h 334378"/>
                <a:gd name="connsiteX28" fmla="*/ 144743 w 282220"/>
                <a:gd name="connsiteY28" fmla="*/ 168488 h 334378"/>
                <a:gd name="connsiteX29" fmla="*/ 120875 w 282220"/>
                <a:gd name="connsiteY29" fmla="*/ 168488 h 334378"/>
                <a:gd name="connsiteX30" fmla="*/ 116330 w 282220"/>
                <a:gd name="connsiteY30" fmla="*/ 179851 h 334378"/>
                <a:gd name="connsiteX31" fmla="*/ 89060 w 282220"/>
                <a:gd name="connsiteY31" fmla="*/ 184396 h 334378"/>
                <a:gd name="connsiteX32" fmla="*/ 85786 w 282220"/>
                <a:gd name="connsiteY32" fmla="*/ 176211 h 334378"/>
                <a:gd name="connsiteX33" fmla="*/ 79536 w 282220"/>
                <a:gd name="connsiteY33" fmla="*/ 177253 h 334378"/>
                <a:gd name="connsiteX34" fmla="*/ 79008 w 282220"/>
                <a:gd name="connsiteY34" fmla="*/ 175932 h 334378"/>
                <a:gd name="connsiteX35" fmla="*/ 41339 w 282220"/>
                <a:gd name="connsiteY35" fmla="*/ 195758 h 334378"/>
                <a:gd name="connsiteX36" fmla="*/ 41339 w 282220"/>
                <a:gd name="connsiteY36" fmla="*/ 183602 h 334378"/>
                <a:gd name="connsiteX37" fmla="*/ 31815 w 282220"/>
                <a:gd name="connsiteY37" fmla="*/ 188615 h 334378"/>
                <a:gd name="connsiteX38" fmla="*/ 31815 w 282220"/>
                <a:gd name="connsiteY38" fmla="*/ 156800 h 334378"/>
                <a:gd name="connsiteX39" fmla="*/ 41619 w 282220"/>
                <a:gd name="connsiteY39" fmla="*/ 123465 h 334378"/>
                <a:gd name="connsiteX40" fmla="*/ 25431 w 282220"/>
                <a:gd name="connsiteY40" fmla="*/ 120767 h 334378"/>
                <a:gd name="connsiteX41" fmla="*/ 25431 w 282220"/>
                <a:gd name="connsiteY41" fmla="*/ 115211 h 334378"/>
                <a:gd name="connsiteX42" fmla="*/ 15907 w 282220"/>
                <a:gd name="connsiteY42" fmla="*/ 113624 h 334378"/>
                <a:gd name="connsiteX43" fmla="*/ 15907 w 282220"/>
                <a:gd name="connsiteY43" fmla="*/ 92600 h 334378"/>
                <a:gd name="connsiteX44" fmla="*/ 9524 w 282220"/>
                <a:gd name="connsiteY44" fmla="*/ 88952 h 334378"/>
                <a:gd name="connsiteX45" fmla="*/ 9896 w 282220"/>
                <a:gd name="connsiteY45" fmla="*/ 87464 h 334378"/>
                <a:gd name="connsiteX46" fmla="*/ 0 w 282220"/>
                <a:gd name="connsiteY46" fmla="*/ 81809 h 334378"/>
                <a:gd name="connsiteX47" fmla="*/ 4545 w 282220"/>
                <a:gd name="connsiteY47" fmla="*/ 63629 h 334378"/>
                <a:gd name="connsiteX48" fmla="*/ 36359 w 282220"/>
                <a:gd name="connsiteY48" fmla="*/ 38632 h 334378"/>
                <a:gd name="connsiteX49" fmla="*/ 43177 w 282220"/>
                <a:gd name="connsiteY49" fmla="*/ 47722 h 334378"/>
                <a:gd name="connsiteX50" fmla="*/ 43405 w 282220"/>
                <a:gd name="connsiteY50" fmla="*/ 47722 h 334378"/>
                <a:gd name="connsiteX51" fmla="*/ 45883 w 282220"/>
                <a:gd name="connsiteY51" fmla="*/ 45775 h 334378"/>
                <a:gd name="connsiteX52" fmla="*/ 47343 w 282220"/>
                <a:gd name="connsiteY52" fmla="*/ 47722 h 334378"/>
                <a:gd name="connsiteX53" fmla="*/ 59084 w 282220"/>
                <a:gd name="connsiteY53" fmla="*/ 47722 h 334378"/>
                <a:gd name="connsiteX54" fmla="*/ 52267 w 282220"/>
                <a:gd name="connsiteY54" fmla="*/ 4545 h 33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220" h="334378">
                  <a:moveTo>
                    <a:pt x="74991" y="0"/>
                  </a:moveTo>
                  <a:lnTo>
                    <a:pt x="80892" y="7868"/>
                  </a:lnTo>
                  <a:lnTo>
                    <a:pt x="84515" y="7143"/>
                  </a:lnTo>
                  <a:lnTo>
                    <a:pt x="104968" y="34413"/>
                  </a:lnTo>
                  <a:lnTo>
                    <a:pt x="117750" y="63629"/>
                  </a:lnTo>
                  <a:lnTo>
                    <a:pt x="154528" y="63629"/>
                  </a:lnTo>
                  <a:lnTo>
                    <a:pt x="157469" y="70772"/>
                  </a:lnTo>
                  <a:lnTo>
                    <a:pt x="164052" y="70772"/>
                  </a:lnTo>
                  <a:lnTo>
                    <a:pt x="179959" y="109404"/>
                  </a:lnTo>
                  <a:lnTo>
                    <a:pt x="154962" y="113949"/>
                  </a:lnTo>
                  <a:lnTo>
                    <a:pt x="148982" y="129894"/>
                  </a:lnTo>
                  <a:lnTo>
                    <a:pt x="181797" y="145438"/>
                  </a:lnTo>
                  <a:lnTo>
                    <a:pt x="184776" y="149481"/>
                  </a:lnTo>
                  <a:lnTo>
                    <a:pt x="191321" y="152581"/>
                  </a:lnTo>
                  <a:lnTo>
                    <a:pt x="223136" y="195758"/>
                  </a:lnTo>
                  <a:lnTo>
                    <a:pt x="245861" y="234390"/>
                  </a:lnTo>
                  <a:lnTo>
                    <a:pt x="273130" y="259387"/>
                  </a:lnTo>
                  <a:lnTo>
                    <a:pt x="282220" y="286656"/>
                  </a:lnTo>
                  <a:lnTo>
                    <a:pt x="277675" y="325288"/>
                  </a:lnTo>
                  <a:lnTo>
                    <a:pt x="239043" y="309381"/>
                  </a:lnTo>
                  <a:lnTo>
                    <a:pt x="223136" y="334378"/>
                  </a:lnTo>
                  <a:lnTo>
                    <a:pt x="195866" y="318471"/>
                  </a:lnTo>
                  <a:lnTo>
                    <a:pt x="196666" y="317351"/>
                  </a:lnTo>
                  <a:lnTo>
                    <a:pt x="186342" y="311328"/>
                  </a:lnTo>
                  <a:lnTo>
                    <a:pt x="197705" y="295421"/>
                  </a:lnTo>
                  <a:lnTo>
                    <a:pt x="197705" y="263606"/>
                  </a:lnTo>
                  <a:lnTo>
                    <a:pt x="170435" y="231792"/>
                  </a:lnTo>
                  <a:lnTo>
                    <a:pt x="165890" y="193160"/>
                  </a:lnTo>
                  <a:lnTo>
                    <a:pt x="144743" y="168488"/>
                  </a:lnTo>
                  <a:lnTo>
                    <a:pt x="120875" y="168488"/>
                  </a:lnTo>
                  <a:lnTo>
                    <a:pt x="116330" y="179851"/>
                  </a:lnTo>
                  <a:lnTo>
                    <a:pt x="89060" y="184396"/>
                  </a:lnTo>
                  <a:lnTo>
                    <a:pt x="85786" y="176211"/>
                  </a:lnTo>
                  <a:lnTo>
                    <a:pt x="79536" y="177253"/>
                  </a:lnTo>
                  <a:lnTo>
                    <a:pt x="79008" y="175932"/>
                  </a:lnTo>
                  <a:lnTo>
                    <a:pt x="41339" y="195758"/>
                  </a:lnTo>
                  <a:lnTo>
                    <a:pt x="41339" y="183602"/>
                  </a:lnTo>
                  <a:lnTo>
                    <a:pt x="31815" y="188615"/>
                  </a:lnTo>
                  <a:lnTo>
                    <a:pt x="31815" y="156800"/>
                  </a:lnTo>
                  <a:lnTo>
                    <a:pt x="41619" y="123465"/>
                  </a:lnTo>
                  <a:lnTo>
                    <a:pt x="25431" y="120767"/>
                  </a:lnTo>
                  <a:lnTo>
                    <a:pt x="25431" y="115211"/>
                  </a:lnTo>
                  <a:lnTo>
                    <a:pt x="15907" y="113624"/>
                  </a:lnTo>
                  <a:lnTo>
                    <a:pt x="15907" y="92600"/>
                  </a:lnTo>
                  <a:lnTo>
                    <a:pt x="9524" y="88952"/>
                  </a:lnTo>
                  <a:lnTo>
                    <a:pt x="9896" y="87464"/>
                  </a:lnTo>
                  <a:lnTo>
                    <a:pt x="0" y="81809"/>
                  </a:lnTo>
                  <a:lnTo>
                    <a:pt x="4545" y="63629"/>
                  </a:lnTo>
                  <a:lnTo>
                    <a:pt x="36359" y="38632"/>
                  </a:lnTo>
                  <a:lnTo>
                    <a:pt x="43177" y="47722"/>
                  </a:lnTo>
                  <a:lnTo>
                    <a:pt x="43405" y="47722"/>
                  </a:lnTo>
                  <a:lnTo>
                    <a:pt x="45883" y="45775"/>
                  </a:lnTo>
                  <a:lnTo>
                    <a:pt x="47343" y="47722"/>
                  </a:lnTo>
                  <a:lnTo>
                    <a:pt x="59084" y="47722"/>
                  </a:lnTo>
                  <a:lnTo>
                    <a:pt x="52267"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64" name="Freeform 246">
              <a:extLst>
                <a:ext uri="{FF2B5EF4-FFF2-40B4-BE49-F238E27FC236}">
                  <a16:creationId xmlns:a16="http://schemas.microsoft.com/office/drawing/2014/main" id="{01B8E004-1139-4E68-8DA5-35FC17CFE369}"/>
                </a:ext>
              </a:extLst>
            </p:cNvPr>
            <p:cNvSpPr>
              <a:spLocks/>
            </p:cNvSpPr>
            <p:nvPr/>
          </p:nvSpPr>
          <p:spPr bwMode="auto">
            <a:xfrm>
              <a:off x="7082346" y="3341404"/>
              <a:ext cx="226760" cy="426413"/>
            </a:xfrm>
            <a:custGeom>
              <a:avLst/>
              <a:gdLst>
                <a:gd name="connsiteX0" fmla="*/ 102261 w 302346"/>
                <a:gd name="connsiteY0" fmla="*/ 0 h 568550"/>
                <a:gd name="connsiteX1" fmla="*/ 118168 w 302346"/>
                <a:gd name="connsiteY1" fmla="*/ 15907 h 568550"/>
                <a:gd name="connsiteX2" fmla="*/ 118168 w 302346"/>
                <a:gd name="connsiteY2" fmla="*/ 23050 h 568550"/>
                <a:gd name="connsiteX3" fmla="*/ 120549 w 302346"/>
                <a:gd name="connsiteY3" fmla="*/ 25431 h 568550"/>
                <a:gd name="connsiteX4" fmla="*/ 120549 w 302346"/>
                <a:gd name="connsiteY4" fmla="*/ 39029 h 568550"/>
                <a:gd name="connsiteX5" fmla="*/ 145438 w 302346"/>
                <a:gd name="connsiteY5" fmla="*/ 43177 h 568550"/>
                <a:gd name="connsiteX6" fmla="*/ 142879 w 302346"/>
                <a:gd name="connsiteY6" fmla="*/ 51878 h 568550"/>
                <a:gd name="connsiteX7" fmla="*/ 147819 w 302346"/>
                <a:gd name="connsiteY7" fmla="*/ 52701 h 568550"/>
                <a:gd name="connsiteX8" fmla="*/ 136456 w 302346"/>
                <a:gd name="connsiteY8" fmla="*/ 91333 h 568550"/>
                <a:gd name="connsiteX9" fmla="*/ 139561 w 302346"/>
                <a:gd name="connsiteY9" fmla="*/ 113070 h 568550"/>
                <a:gd name="connsiteX10" fmla="*/ 177252 w 302346"/>
                <a:gd name="connsiteY10" fmla="*/ 90899 h 568550"/>
                <a:gd name="connsiteX11" fmla="*/ 188614 w 302346"/>
                <a:gd name="connsiteY11" fmla="*/ 97716 h 568550"/>
                <a:gd name="connsiteX12" fmla="*/ 209067 w 302346"/>
                <a:gd name="connsiteY12" fmla="*/ 97716 h 568550"/>
                <a:gd name="connsiteX13" fmla="*/ 213611 w 302346"/>
                <a:gd name="connsiteY13" fmla="*/ 86354 h 568550"/>
                <a:gd name="connsiteX14" fmla="*/ 240881 w 302346"/>
                <a:gd name="connsiteY14" fmla="*/ 86354 h 568550"/>
                <a:gd name="connsiteX15" fmla="*/ 272695 w 302346"/>
                <a:gd name="connsiteY15" fmla="*/ 118168 h 568550"/>
                <a:gd name="connsiteX16" fmla="*/ 272695 w 302346"/>
                <a:gd name="connsiteY16" fmla="*/ 125311 h 568550"/>
                <a:gd name="connsiteX17" fmla="*/ 275076 w 302346"/>
                <a:gd name="connsiteY17" fmla="*/ 127692 h 568550"/>
                <a:gd name="connsiteX18" fmla="*/ 275076 w 302346"/>
                <a:gd name="connsiteY18" fmla="*/ 159578 h 568550"/>
                <a:gd name="connsiteX19" fmla="*/ 299965 w 302346"/>
                <a:gd name="connsiteY19" fmla="*/ 188615 h 568550"/>
                <a:gd name="connsiteX20" fmla="*/ 299965 w 302346"/>
                <a:gd name="connsiteY20" fmla="*/ 195361 h 568550"/>
                <a:gd name="connsiteX21" fmla="*/ 302346 w 302346"/>
                <a:gd name="connsiteY21" fmla="*/ 198139 h 568550"/>
                <a:gd name="connsiteX22" fmla="*/ 302346 w 302346"/>
                <a:gd name="connsiteY22" fmla="*/ 229953 h 568550"/>
                <a:gd name="connsiteX23" fmla="*/ 290984 w 302346"/>
                <a:gd name="connsiteY23" fmla="*/ 245860 h 568550"/>
                <a:gd name="connsiteX24" fmla="*/ 259169 w 302346"/>
                <a:gd name="connsiteY24" fmla="*/ 241316 h 568550"/>
                <a:gd name="connsiteX25" fmla="*/ 211448 w 302346"/>
                <a:gd name="connsiteY25" fmla="*/ 252678 h 568550"/>
                <a:gd name="connsiteX26" fmla="*/ 184178 w 302346"/>
                <a:gd name="connsiteY26" fmla="*/ 279947 h 568550"/>
                <a:gd name="connsiteX27" fmla="*/ 195540 w 302346"/>
                <a:gd name="connsiteY27" fmla="*/ 327669 h 568550"/>
                <a:gd name="connsiteX28" fmla="*/ 163726 w 302346"/>
                <a:gd name="connsiteY28" fmla="*/ 311762 h 568550"/>
                <a:gd name="connsiteX29" fmla="*/ 129639 w 302346"/>
                <a:gd name="connsiteY29" fmla="*/ 311762 h 568550"/>
                <a:gd name="connsiteX30" fmla="*/ 131680 w 302346"/>
                <a:gd name="connsiteY30" fmla="*/ 302238 h 568550"/>
                <a:gd name="connsiteX31" fmla="*/ 127258 w 302346"/>
                <a:gd name="connsiteY31" fmla="*/ 302238 h 568550"/>
                <a:gd name="connsiteX32" fmla="*/ 132034 w 302346"/>
                <a:gd name="connsiteY32" fmla="*/ 279947 h 568550"/>
                <a:gd name="connsiteX33" fmla="*/ 104642 w 302346"/>
                <a:gd name="connsiteY33" fmla="*/ 279947 h 568550"/>
                <a:gd name="connsiteX34" fmla="*/ 97824 w 302346"/>
                <a:gd name="connsiteY34" fmla="*/ 323124 h 568550"/>
                <a:gd name="connsiteX35" fmla="*/ 81917 w 302346"/>
                <a:gd name="connsiteY35" fmla="*/ 375391 h 568550"/>
                <a:gd name="connsiteX36" fmla="*/ 66010 w 302346"/>
                <a:gd name="connsiteY36" fmla="*/ 407205 h 568550"/>
                <a:gd name="connsiteX37" fmla="*/ 68968 w 302346"/>
                <a:gd name="connsiteY37" fmla="*/ 424951 h 568550"/>
                <a:gd name="connsiteX38" fmla="*/ 90898 w 302346"/>
                <a:gd name="connsiteY38" fmla="*/ 424951 h 568550"/>
                <a:gd name="connsiteX39" fmla="*/ 106806 w 302346"/>
                <a:gd name="connsiteY39" fmla="*/ 463583 h 568550"/>
                <a:gd name="connsiteX40" fmla="*/ 107854 w 302346"/>
                <a:gd name="connsiteY40" fmla="*/ 469869 h 568550"/>
                <a:gd name="connsiteX41" fmla="*/ 109187 w 302346"/>
                <a:gd name="connsiteY41" fmla="*/ 473107 h 568550"/>
                <a:gd name="connsiteX42" fmla="*/ 112323 w 302346"/>
                <a:gd name="connsiteY42" fmla="*/ 491921 h 568550"/>
                <a:gd name="connsiteX43" fmla="*/ 134075 w 302346"/>
                <a:gd name="connsiteY43" fmla="*/ 515849 h 568550"/>
                <a:gd name="connsiteX44" fmla="*/ 154527 w 302346"/>
                <a:gd name="connsiteY44" fmla="*/ 515849 h 568550"/>
                <a:gd name="connsiteX45" fmla="*/ 177252 w 302346"/>
                <a:gd name="connsiteY45" fmla="*/ 538574 h 568550"/>
                <a:gd name="connsiteX46" fmla="*/ 174276 w 302346"/>
                <a:gd name="connsiteY46" fmla="*/ 542741 h 568550"/>
                <a:gd name="connsiteX47" fmla="*/ 179633 w 302346"/>
                <a:gd name="connsiteY47" fmla="*/ 548098 h 568550"/>
                <a:gd name="connsiteX48" fmla="*/ 168271 w 302346"/>
                <a:gd name="connsiteY48" fmla="*/ 564005 h 568550"/>
                <a:gd name="connsiteX49" fmla="*/ 141001 w 302346"/>
                <a:gd name="connsiteY49" fmla="*/ 568550 h 568550"/>
                <a:gd name="connsiteX50" fmla="*/ 141001 w 302346"/>
                <a:gd name="connsiteY50" fmla="*/ 558629 h 568550"/>
                <a:gd name="connsiteX51" fmla="*/ 138620 w 302346"/>
                <a:gd name="connsiteY51" fmla="*/ 559026 h 568550"/>
                <a:gd name="connsiteX52" fmla="*/ 138620 w 302346"/>
                <a:gd name="connsiteY52" fmla="*/ 546908 h 568550"/>
                <a:gd name="connsiteX53" fmla="*/ 109187 w 302346"/>
                <a:gd name="connsiteY53" fmla="*/ 532191 h 568550"/>
                <a:gd name="connsiteX54" fmla="*/ 104642 w 302346"/>
                <a:gd name="connsiteY54" fmla="*/ 536736 h 568550"/>
                <a:gd name="connsiteX55" fmla="*/ 88735 w 302346"/>
                <a:gd name="connsiteY55" fmla="*/ 525373 h 568550"/>
                <a:gd name="connsiteX56" fmla="*/ 81917 w 302346"/>
                <a:gd name="connsiteY56" fmla="*/ 504921 h 568550"/>
                <a:gd name="connsiteX57" fmla="*/ 61465 w 302346"/>
                <a:gd name="connsiteY57" fmla="*/ 484469 h 568550"/>
                <a:gd name="connsiteX58" fmla="*/ 45558 w 302346"/>
                <a:gd name="connsiteY58" fmla="*/ 466289 h 568550"/>
                <a:gd name="connsiteX59" fmla="*/ 38740 w 302346"/>
                <a:gd name="connsiteY59" fmla="*/ 489014 h 568550"/>
                <a:gd name="connsiteX60" fmla="*/ 29651 w 302346"/>
                <a:gd name="connsiteY60" fmla="*/ 466289 h 568550"/>
                <a:gd name="connsiteX61" fmla="*/ 30161 w 302346"/>
                <a:gd name="connsiteY61" fmla="*/ 463994 h 568550"/>
                <a:gd name="connsiteX62" fmla="*/ 27270 w 302346"/>
                <a:gd name="connsiteY62" fmla="*/ 456765 h 568550"/>
                <a:gd name="connsiteX63" fmla="*/ 31814 w 302346"/>
                <a:gd name="connsiteY63" fmla="*/ 436313 h 568550"/>
                <a:gd name="connsiteX64" fmla="*/ 43177 w 302346"/>
                <a:gd name="connsiteY64" fmla="*/ 397681 h 568550"/>
                <a:gd name="connsiteX65" fmla="*/ 63629 w 302346"/>
                <a:gd name="connsiteY65" fmla="*/ 361322 h 568550"/>
                <a:gd name="connsiteX66" fmla="*/ 79271 w 302346"/>
                <a:gd name="connsiteY66" fmla="*/ 330036 h 568550"/>
                <a:gd name="connsiteX67" fmla="*/ 70555 w 302346"/>
                <a:gd name="connsiteY67" fmla="*/ 300400 h 568550"/>
                <a:gd name="connsiteX68" fmla="*/ 70555 w 302346"/>
                <a:gd name="connsiteY68" fmla="*/ 298971 h 568550"/>
                <a:gd name="connsiteX69" fmla="*/ 68174 w 302346"/>
                <a:gd name="connsiteY69" fmla="*/ 290876 h 568550"/>
                <a:gd name="connsiteX70" fmla="*/ 68174 w 302346"/>
                <a:gd name="connsiteY70" fmla="*/ 274968 h 568550"/>
                <a:gd name="connsiteX71" fmla="*/ 65427 w 302346"/>
                <a:gd name="connsiteY71" fmla="*/ 261233 h 568550"/>
                <a:gd name="connsiteX72" fmla="*/ 38740 w 302346"/>
                <a:gd name="connsiteY72" fmla="*/ 236771 h 568550"/>
                <a:gd name="connsiteX73" fmla="*/ 36942 w 302346"/>
                <a:gd name="connsiteY73" fmla="*/ 227781 h 568550"/>
                <a:gd name="connsiteX74" fmla="*/ 36359 w 302346"/>
                <a:gd name="connsiteY74" fmla="*/ 227247 h 568550"/>
                <a:gd name="connsiteX75" fmla="*/ 31814 w 302346"/>
                <a:gd name="connsiteY75" fmla="*/ 204522 h 568550"/>
                <a:gd name="connsiteX76" fmla="*/ 43177 w 302346"/>
                <a:gd name="connsiteY76" fmla="*/ 199977 h 568550"/>
                <a:gd name="connsiteX77" fmla="*/ 57619 w 302346"/>
                <a:gd name="connsiteY77" fmla="*/ 171093 h 568550"/>
                <a:gd name="connsiteX78" fmla="*/ 45558 w 302346"/>
                <a:gd name="connsiteY78" fmla="*/ 150417 h 568550"/>
                <a:gd name="connsiteX79" fmla="*/ 22833 w 302346"/>
                <a:gd name="connsiteY79" fmla="*/ 123147 h 568550"/>
                <a:gd name="connsiteX80" fmla="*/ 2381 w 302346"/>
                <a:gd name="connsiteY80" fmla="*/ 91333 h 568550"/>
                <a:gd name="connsiteX81" fmla="*/ 4945 w 302346"/>
                <a:gd name="connsiteY81" fmla="*/ 89501 h 568550"/>
                <a:gd name="connsiteX82" fmla="*/ 0 w 302346"/>
                <a:gd name="connsiteY82" fmla="*/ 81809 h 568550"/>
                <a:gd name="connsiteX83" fmla="*/ 15907 w 302346"/>
                <a:gd name="connsiteY83" fmla="*/ 70447 h 568550"/>
                <a:gd name="connsiteX84" fmla="*/ 31814 w 302346"/>
                <a:gd name="connsiteY84" fmla="*/ 31815 h 568550"/>
                <a:gd name="connsiteX85" fmla="*/ 59084 w 302346"/>
                <a:gd name="connsiteY85" fmla="*/ 27270 h 568550"/>
                <a:gd name="connsiteX86" fmla="*/ 79536 w 302346"/>
                <a:gd name="connsiteY86" fmla="*/ 11363 h 56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2346" h="568550">
                  <a:moveTo>
                    <a:pt x="102261" y="0"/>
                  </a:moveTo>
                  <a:lnTo>
                    <a:pt x="118168" y="15907"/>
                  </a:lnTo>
                  <a:lnTo>
                    <a:pt x="118168" y="23050"/>
                  </a:lnTo>
                  <a:lnTo>
                    <a:pt x="120549" y="25431"/>
                  </a:lnTo>
                  <a:lnTo>
                    <a:pt x="120549" y="39029"/>
                  </a:lnTo>
                  <a:lnTo>
                    <a:pt x="145438" y="43177"/>
                  </a:lnTo>
                  <a:lnTo>
                    <a:pt x="142879" y="51878"/>
                  </a:lnTo>
                  <a:lnTo>
                    <a:pt x="147819" y="52701"/>
                  </a:lnTo>
                  <a:lnTo>
                    <a:pt x="136456" y="91333"/>
                  </a:lnTo>
                  <a:lnTo>
                    <a:pt x="139561" y="113070"/>
                  </a:lnTo>
                  <a:lnTo>
                    <a:pt x="177252" y="90899"/>
                  </a:lnTo>
                  <a:lnTo>
                    <a:pt x="188614" y="97716"/>
                  </a:lnTo>
                  <a:lnTo>
                    <a:pt x="209067" y="97716"/>
                  </a:lnTo>
                  <a:lnTo>
                    <a:pt x="213611" y="86354"/>
                  </a:lnTo>
                  <a:lnTo>
                    <a:pt x="240881" y="86354"/>
                  </a:lnTo>
                  <a:lnTo>
                    <a:pt x="272695" y="118168"/>
                  </a:lnTo>
                  <a:lnTo>
                    <a:pt x="272695" y="125311"/>
                  </a:lnTo>
                  <a:lnTo>
                    <a:pt x="275076" y="127692"/>
                  </a:lnTo>
                  <a:lnTo>
                    <a:pt x="275076" y="159578"/>
                  </a:lnTo>
                  <a:lnTo>
                    <a:pt x="299965" y="188615"/>
                  </a:lnTo>
                  <a:lnTo>
                    <a:pt x="299965" y="195361"/>
                  </a:lnTo>
                  <a:lnTo>
                    <a:pt x="302346" y="198139"/>
                  </a:lnTo>
                  <a:lnTo>
                    <a:pt x="302346" y="229953"/>
                  </a:lnTo>
                  <a:lnTo>
                    <a:pt x="290984" y="245860"/>
                  </a:lnTo>
                  <a:lnTo>
                    <a:pt x="259169" y="241316"/>
                  </a:lnTo>
                  <a:lnTo>
                    <a:pt x="211448" y="252678"/>
                  </a:lnTo>
                  <a:lnTo>
                    <a:pt x="184178" y="279947"/>
                  </a:lnTo>
                  <a:lnTo>
                    <a:pt x="195540" y="327669"/>
                  </a:lnTo>
                  <a:lnTo>
                    <a:pt x="163726" y="311762"/>
                  </a:lnTo>
                  <a:lnTo>
                    <a:pt x="129639" y="311762"/>
                  </a:lnTo>
                  <a:lnTo>
                    <a:pt x="131680" y="302238"/>
                  </a:lnTo>
                  <a:lnTo>
                    <a:pt x="127258" y="302238"/>
                  </a:lnTo>
                  <a:lnTo>
                    <a:pt x="132034" y="279947"/>
                  </a:lnTo>
                  <a:lnTo>
                    <a:pt x="104642" y="279947"/>
                  </a:lnTo>
                  <a:lnTo>
                    <a:pt x="97824" y="323124"/>
                  </a:lnTo>
                  <a:lnTo>
                    <a:pt x="81917" y="375391"/>
                  </a:lnTo>
                  <a:lnTo>
                    <a:pt x="66010" y="407205"/>
                  </a:lnTo>
                  <a:lnTo>
                    <a:pt x="68968" y="424951"/>
                  </a:lnTo>
                  <a:lnTo>
                    <a:pt x="90898" y="424951"/>
                  </a:lnTo>
                  <a:lnTo>
                    <a:pt x="106806" y="463583"/>
                  </a:lnTo>
                  <a:lnTo>
                    <a:pt x="107854" y="469869"/>
                  </a:lnTo>
                  <a:lnTo>
                    <a:pt x="109187" y="473107"/>
                  </a:lnTo>
                  <a:lnTo>
                    <a:pt x="112323" y="491921"/>
                  </a:lnTo>
                  <a:lnTo>
                    <a:pt x="134075" y="515849"/>
                  </a:lnTo>
                  <a:lnTo>
                    <a:pt x="154527" y="515849"/>
                  </a:lnTo>
                  <a:lnTo>
                    <a:pt x="177252" y="538574"/>
                  </a:lnTo>
                  <a:lnTo>
                    <a:pt x="174276" y="542741"/>
                  </a:lnTo>
                  <a:lnTo>
                    <a:pt x="179633" y="548098"/>
                  </a:lnTo>
                  <a:lnTo>
                    <a:pt x="168271" y="564005"/>
                  </a:lnTo>
                  <a:lnTo>
                    <a:pt x="141001" y="568550"/>
                  </a:lnTo>
                  <a:lnTo>
                    <a:pt x="141001" y="558629"/>
                  </a:lnTo>
                  <a:lnTo>
                    <a:pt x="138620" y="559026"/>
                  </a:lnTo>
                  <a:lnTo>
                    <a:pt x="138620" y="546908"/>
                  </a:lnTo>
                  <a:lnTo>
                    <a:pt x="109187" y="532191"/>
                  </a:lnTo>
                  <a:lnTo>
                    <a:pt x="104642" y="536736"/>
                  </a:lnTo>
                  <a:lnTo>
                    <a:pt x="88735" y="525373"/>
                  </a:lnTo>
                  <a:lnTo>
                    <a:pt x="81917" y="504921"/>
                  </a:lnTo>
                  <a:lnTo>
                    <a:pt x="61465" y="484469"/>
                  </a:lnTo>
                  <a:lnTo>
                    <a:pt x="45558" y="466289"/>
                  </a:lnTo>
                  <a:lnTo>
                    <a:pt x="38740" y="489014"/>
                  </a:lnTo>
                  <a:lnTo>
                    <a:pt x="29651" y="466289"/>
                  </a:lnTo>
                  <a:lnTo>
                    <a:pt x="30161" y="463994"/>
                  </a:lnTo>
                  <a:lnTo>
                    <a:pt x="27270" y="456765"/>
                  </a:lnTo>
                  <a:lnTo>
                    <a:pt x="31814" y="436313"/>
                  </a:lnTo>
                  <a:lnTo>
                    <a:pt x="43177" y="397681"/>
                  </a:lnTo>
                  <a:lnTo>
                    <a:pt x="63629" y="361322"/>
                  </a:lnTo>
                  <a:lnTo>
                    <a:pt x="79271" y="330036"/>
                  </a:lnTo>
                  <a:lnTo>
                    <a:pt x="70555" y="300400"/>
                  </a:lnTo>
                  <a:lnTo>
                    <a:pt x="70555" y="298971"/>
                  </a:lnTo>
                  <a:lnTo>
                    <a:pt x="68174" y="290876"/>
                  </a:lnTo>
                  <a:lnTo>
                    <a:pt x="68174" y="274968"/>
                  </a:lnTo>
                  <a:lnTo>
                    <a:pt x="65427" y="261233"/>
                  </a:lnTo>
                  <a:lnTo>
                    <a:pt x="38740" y="236771"/>
                  </a:lnTo>
                  <a:lnTo>
                    <a:pt x="36942" y="227781"/>
                  </a:lnTo>
                  <a:lnTo>
                    <a:pt x="36359" y="227247"/>
                  </a:lnTo>
                  <a:lnTo>
                    <a:pt x="31814" y="204522"/>
                  </a:lnTo>
                  <a:lnTo>
                    <a:pt x="43177" y="199977"/>
                  </a:lnTo>
                  <a:lnTo>
                    <a:pt x="57619" y="171093"/>
                  </a:lnTo>
                  <a:lnTo>
                    <a:pt x="45558" y="150417"/>
                  </a:lnTo>
                  <a:lnTo>
                    <a:pt x="22833" y="123147"/>
                  </a:lnTo>
                  <a:lnTo>
                    <a:pt x="2381" y="91333"/>
                  </a:lnTo>
                  <a:lnTo>
                    <a:pt x="4945" y="89501"/>
                  </a:lnTo>
                  <a:lnTo>
                    <a:pt x="0" y="81809"/>
                  </a:lnTo>
                  <a:lnTo>
                    <a:pt x="15907" y="70447"/>
                  </a:lnTo>
                  <a:lnTo>
                    <a:pt x="31814" y="31815"/>
                  </a:lnTo>
                  <a:lnTo>
                    <a:pt x="59084" y="27270"/>
                  </a:lnTo>
                  <a:lnTo>
                    <a:pt x="79536"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65" name="Freeform 244">
              <a:extLst>
                <a:ext uri="{FF2B5EF4-FFF2-40B4-BE49-F238E27FC236}">
                  <a16:creationId xmlns:a16="http://schemas.microsoft.com/office/drawing/2014/main" id="{8DE2B8B0-CFD1-4812-B21D-D3933EB81AE6}"/>
                </a:ext>
              </a:extLst>
            </p:cNvPr>
            <p:cNvSpPr>
              <a:spLocks/>
            </p:cNvSpPr>
            <p:nvPr/>
          </p:nvSpPr>
          <p:spPr bwMode="auto">
            <a:xfrm>
              <a:off x="6850638" y="3109694"/>
              <a:ext cx="88626" cy="53079"/>
            </a:xfrm>
            <a:custGeom>
              <a:avLst/>
              <a:gdLst>
                <a:gd name="connsiteX0" fmla="*/ 40904 w 118168"/>
                <a:gd name="connsiteY0" fmla="*/ 0 h 70772"/>
                <a:gd name="connsiteX1" fmla="*/ 68174 w 118168"/>
                <a:gd name="connsiteY1" fmla="*/ 4545 h 70772"/>
                <a:gd name="connsiteX2" fmla="*/ 84081 w 118168"/>
                <a:gd name="connsiteY2" fmla="*/ 11362 h 70772"/>
                <a:gd name="connsiteX3" fmla="*/ 99988 w 118168"/>
                <a:gd name="connsiteY3" fmla="*/ 20452 h 70772"/>
                <a:gd name="connsiteX4" fmla="*/ 118168 w 118168"/>
                <a:gd name="connsiteY4" fmla="*/ 31815 h 70772"/>
                <a:gd name="connsiteX5" fmla="*/ 118168 w 118168"/>
                <a:gd name="connsiteY5" fmla="*/ 38958 h 70772"/>
                <a:gd name="connsiteX6" fmla="*/ 118168 w 118168"/>
                <a:gd name="connsiteY6" fmla="*/ 59084 h 70772"/>
                <a:gd name="connsiteX7" fmla="*/ 118168 w 118168"/>
                <a:gd name="connsiteY7" fmla="*/ 66227 h 70772"/>
                <a:gd name="connsiteX8" fmla="*/ 84081 w 118168"/>
                <a:gd name="connsiteY8" fmla="*/ 66227 h 70772"/>
                <a:gd name="connsiteX9" fmla="*/ 52267 w 118168"/>
                <a:gd name="connsiteY9" fmla="*/ 66227 h 70772"/>
                <a:gd name="connsiteX10" fmla="*/ 31814 w 118168"/>
                <a:gd name="connsiteY10" fmla="*/ 70772 h 70772"/>
                <a:gd name="connsiteX11" fmla="*/ 0 w 118168"/>
                <a:gd name="connsiteY11" fmla="*/ 54865 h 70772"/>
                <a:gd name="connsiteX12" fmla="*/ 0 w 118168"/>
                <a:gd name="connsiteY12" fmla="*/ 47722 h 70772"/>
                <a:gd name="connsiteX13" fmla="*/ 0 w 118168"/>
                <a:gd name="connsiteY13" fmla="*/ 45775 h 70772"/>
                <a:gd name="connsiteX14" fmla="*/ 0 w 118168"/>
                <a:gd name="connsiteY14" fmla="*/ 38632 h 70772"/>
                <a:gd name="connsiteX15" fmla="*/ 20452 w 118168"/>
                <a:gd name="connsiteY15" fmla="*/ 11362 h 7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68" h="70772">
                  <a:moveTo>
                    <a:pt x="40904" y="0"/>
                  </a:moveTo>
                  <a:lnTo>
                    <a:pt x="68174" y="4545"/>
                  </a:lnTo>
                  <a:lnTo>
                    <a:pt x="84081" y="11362"/>
                  </a:lnTo>
                  <a:lnTo>
                    <a:pt x="99988" y="20452"/>
                  </a:lnTo>
                  <a:lnTo>
                    <a:pt x="118168" y="31815"/>
                  </a:lnTo>
                  <a:lnTo>
                    <a:pt x="118168" y="38958"/>
                  </a:lnTo>
                  <a:lnTo>
                    <a:pt x="118168" y="59084"/>
                  </a:lnTo>
                  <a:lnTo>
                    <a:pt x="118168" y="66227"/>
                  </a:lnTo>
                  <a:lnTo>
                    <a:pt x="84081" y="66227"/>
                  </a:lnTo>
                  <a:lnTo>
                    <a:pt x="52267" y="66227"/>
                  </a:lnTo>
                  <a:lnTo>
                    <a:pt x="31814" y="70772"/>
                  </a:lnTo>
                  <a:lnTo>
                    <a:pt x="0" y="54865"/>
                  </a:lnTo>
                  <a:lnTo>
                    <a:pt x="0" y="47722"/>
                  </a:lnTo>
                  <a:lnTo>
                    <a:pt x="0" y="45775"/>
                  </a:lnTo>
                  <a:lnTo>
                    <a:pt x="0" y="38632"/>
                  </a:lnTo>
                  <a:lnTo>
                    <a:pt x="20452"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66" name="Freeform 242">
              <a:extLst>
                <a:ext uri="{FF2B5EF4-FFF2-40B4-BE49-F238E27FC236}">
                  <a16:creationId xmlns:a16="http://schemas.microsoft.com/office/drawing/2014/main" id="{DB01CF11-0F17-492C-8B70-0E3743EED519}"/>
                </a:ext>
              </a:extLst>
            </p:cNvPr>
            <p:cNvSpPr>
              <a:spLocks/>
            </p:cNvSpPr>
            <p:nvPr/>
          </p:nvSpPr>
          <p:spPr bwMode="auto">
            <a:xfrm>
              <a:off x="6823287" y="3164152"/>
              <a:ext cx="133102" cy="179201"/>
            </a:xfrm>
            <a:custGeom>
              <a:avLst/>
              <a:gdLst>
                <a:gd name="connsiteX0" fmla="*/ 27487 w 177469"/>
                <a:gd name="connsiteY0" fmla="*/ 0 h 238934"/>
                <a:gd name="connsiteX1" fmla="*/ 54756 w 177469"/>
                <a:gd name="connsiteY1" fmla="*/ 15907 h 238934"/>
                <a:gd name="connsiteX2" fmla="*/ 70663 w 177469"/>
                <a:gd name="connsiteY2" fmla="*/ 15907 h 238934"/>
                <a:gd name="connsiteX3" fmla="*/ 75208 w 177469"/>
                <a:gd name="connsiteY3" fmla="*/ 47722 h 238934"/>
                <a:gd name="connsiteX4" fmla="*/ 107023 w 177469"/>
                <a:gd name="connsiteY4" fmla="*/ 54539 h 238934"/>
                <a:gd name="connsiteX5" fmla="*/ 145655 w 177469"/>
                <a:gd name="connsiteY5" fmla="*/ 54539 h 238934"/>
                <a:gd name="connsiteX6" fmla="*/ 166107 w 177469"/>
                <a:gd name="connsiteY6" fmla="*/ 59084 h 238934"/>
                <a:gd name="connsiteX7" fmla="*/ 150199 w 177469"/>
                <a:gd name="connsiteY7" fmla="*/ 90899 h 238934"/>
                <a:gd name="connsiteX8" fmla="*/ 148684 w 177469"/>
                <a:gd name="connsiteY8" fmla="*/ 91548 h 238934"/>
                <a:gd name="connsiteX9" fmla="*/ 145437 w 177469"/>
                <a:gd name="connsiteY9" fmla="*/ 98042 h 238934"/>
                <a:gd name="connsiteX10" fmla="*/ 129530 w 177469"/>
                <a:gd name="connsiteY10" fmla="*/ 104859 h 238934"/>
                <a:gd name="connsiteX11" fmla="*/ 118811 w 177469"/>
                <a:gd name="connsiteY11" fmla="*/ 118641 h 238934"/>
                <a:gd name="connsiteX12" fmla="*/ 136508 w 177469"/>
                <a:gd name="connsiteY12" fmla="*/ 138305 h 238934"/>
                <a:gd name="connsiteX13" fmla="*/ 140893 w 177469"/>
                <a:gd name="connsiteY13" fmla="*/ 120766 h 238934"/>
                <a:gd name="connsiteX14" fmla="*/ 143869 w 177469"/>
                <a:gd name="connsiteY14" fmla="*/ 120766 h 238934"/>
                <a:gd name="connsiteX15" fmla="*/ 145655 w 177469"/>
                <a:gd name="connsiteY15" fmla="*/ 113623 h 238934"/>
                <a:gd name="connsiteX16" fmla="*/ 157017 w 177469"/>
                <a:gd name="connsiteY16" fmla="*/ 113623 h 238934"/>
                <a:gd name="connsiteX17" fmla="*/ 177469 w 177469"/>
                <a:gd name="connsiteY17" fmla="*/ 177252 h 238934"/>
                <a:gd name="connsiteX18" fmla="*/ 177469 w 177469"/>
                <a:gd name="connsiteY18" fmla="*/ 204522 h 238934"/>
                <a:gd name="connsiteX19" fmla="*/ 172707 w 177469"/>
                <a:gd name="connsiteY19" fmla="*/ 203161 h 238934"/>
                <a:gd name="connsiteX20" fmla="*/ 172707 w 177469"/>
                <a:gd name="connsiteY20" fmla="*/ 211665 h 238934"/>
                <a:gd name="connsiteX21" fmla="*/ 162829 w 177469"/>
                <a:gd name="connsiteY21" fmla="*/ 208842 h 238934"/>
                <a:gd name="connsiteX22" fmla="*/ 166107 w 177469"/>
                <a:gd name="connsiteY22" fmla="*/ 231791 h 238934"/>
                <a:gd name="connsiteX23" fmla="*/ 157112 w 177469"/>
                <a:gd name="connsiteY23" fmla="*/ 209305 h 238934"/>
                <a:gd name="connsiteX24" fmla="*/ 161345 w 177469"/>
                <a:gd name="connsiteY24" fmla="*/ 238934 h 238934"/>
                <a:gd name="connsiteX25" fmla="*/ 152255 w 177469"/>
                <a:gd name="connsiteY25" fmla="*/ 216210 h 238934"/>
                <a:gd name="connsiteX26" fmla="*/ 145437 w 177469"/>
                <a:gd name="connsiteY26" fmla="*/ 195757 h 238934"/>
                <a:gd name="connsiteX27" fmla="*/ 140893 w 177469"/>
                <a:gd name="connsiteY27" fmla="*/ 179850 h 238934"/>
                <a:gd name="connsiteX28" fmla="*/ 124985 w 177469"/>
                <a:gd name="connsiteY28" fmla="*/ 152581 h 238934"/>
                <a:gd name="connsiteX29" fmla="*/ 99974 w 177469"/>
                <a:gd name="connsiteY29" fmla="*/ 152581 h 238934"/>
                <a:gd name="connsiteX30" fmla="*/ 102478 w 177469"/>
                <a:gd name="connsiteY30" fmla="*/ 161345 h 238934"/>
                <a:gd name="connsiteX31" fmla="*/ 97647 w 177469"/>
                <a:gd name="connsiteY31" fmla="*/ 168246 h 238934"/>
                <a:gd name="connsiteX32" fmla="*/ 97716 w 177469"/>
                <a:gd name="connsiteY32" fmla="*/ 168488 h 238934"/>
                <a:gd name="connsiteX33" fmla="*/ 81809 w 177469"/>
                <a:gd name="connsiteY33" fmla="*/ 191213 h 238934"/>
                <a:gd name="connsiteX34" fmla="*/ 70446 w 177469"/>
                <a:gd name="connsiteY34" fmla="*/ 184395 h 238934"/>
                <a:gd name="connsiteX35" fmla="*/ 65901 w 177469"/>
                <a:gd name="connsiteY35" fmla="*/ 191213 h 238934"/>
                <a:gd name="connsiteX36" fmla="*/ 49994 w 177469"/>
                <a:gd name="connsiteY36" fmla="*/ 184395 h 238934"/>
                <a:gd name="connsiteX37" fmla="*/ 38632 w 177469"/>
                <a:gd name="connsiteY37" fmla="*/ 179850 h 238934"/>
                <a:gd name="connsiteX38" fmla="*/ 34087 w 177469"/>
                <a:gd name="connsiteY38" fmla="*/ 152581 h 238934"/>
                <a:gd name="connsiteX39" fmla="*/ 22725 w 177469"/>
                <a:gd name="connsiteY39" fmla="*/ 120766 h 238934"/>
                <a:gd name="connsiteX40" fmla="*/ 27270 w 177469"/>
                <a:gd name="connsiteY40" fmla="*/ 98042 h 238934"/>
                <a:gd name="connsiteX41" fmla="*/ 0 w 177469"/>
                <a:gd name="connsiteY41" fmla="*/ 82134 h 238934"/>
                <a:gd name="connsiteX42" fmla="*/ 6266 w 177469"/>
                <a:gd name="connsiteY42" fmla="*/ 75868 h 238934"/>
                <a:gd name="connsiteX43" fmla="*/ 4762 w 177469"/>
                <a:gd name="connsiteY43" fmla="*/ 74991 h 238934"/>
                <a:gd name="connsiteX44" fmla="*/ 16124 w 177469"/>
                <a:gd name="connsiteY44" fmla="*/ 63629 h 238934"/>
                <a:gd name="connsiteX45" fmla="*/ 31460 w 177469"/>
                <a:gd name="connsiteY45" fmla="*/ 52894 h 238934"/>
                <a:gd name="connsiteX46" fmla="*/ 6817 w 177469"/>
                <a:gd name="connsiteY46" fmla="*/ 34413 h 238934"/>
                <a:gd name="connsiteX47" fmla="*/ 22725 w 177469"/>
                <a:gd name="connsiteY47" fmla="*/ 7143 h 238934"/>
                <a:gd name="connsiteX48" fmla="*/ 23169 w 177469"/>
                <a:gd name="connsiteY48" fmla="*/ 7402 h 23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7469" h="238934">
                  <a:moveTo>
                    <a:pt x="27487" y="0"/>
                  </a:moveTo>
                  <a:lnTo>
                    <a:pt x="54756" y="15907"/>
                  </a:lnTo>
                  <a:lnTo>
                    <a:pt x="70663" y="15907"/>
                  </a:lnTo>
                  <a:lnTo>
                    <a:pt x="75208" y="47722"/>
                  </a:lnTo>
                  <a:lnTo>
                    <a:pt x="107023" y="54539"/>
                  </a:lnTo>
                  <a:lnTo>
                    <a:pt x="145655" y="54539"/>
                  </a:lnTo>
                  <a:lnTo>
                    <a:pt x="166107" y="59084"/>
                  </a:lnTo>
                  <a:lnTo>
                    <a:pt x="150199" y="90899"/>
                  </a:lnTo>
                  <a:lnTo>
                    <a:pt x="148684" y="91548"/>
                  </a:lnTo>
                  <a:lnTo>
                    <a:pt x="145437" y="98042"/>
                  </a:lnTo>
                  <a:lnTo>
                    <a:pt x="129530" y="104859"/>
                  </a:lnTo>
                  <a:lnTo>
                    <a:pt x="118811" y="118641"/>
                  </a:lnTo>
                  <a:lnTo>
                    <a:pt x="136508" y="138305"/>
                  </a:lnTo>
                  <a:lnTo>
                    <a:pt x="140893" y="120766"/>
                  </a:lnTo>
                  <a:lnTo>
                    <a:pt x="143869" y="120766"/>
                  </a:lnTo>
                  <a:lnTo>
                    <a:pt x="145655" y="113623"/>
                  </a:lnTo>
                  <a:lnTo>
                    <a:pt x="157017" y="113623"/>
                  </a:lnTo>
                  <a:lnTo>
                    <a:pt x="177469" y="177252"/>
                  </a:lnTo>
                  <a:lnTo>
                    <a:pt x="177469" y="204522"/>
                  </a:lnTo>
                  <a:lnTo>
                    <a:pt x="172707" y="203161"/>
                  </a:lnTo>
                  <a:lnTo>
                    <a:pt x="172707" y="211665"/>
                  </a:lnTo>
                  <a:lnTo>
                    <a:pt x="162829" y="208842"/>
                  </a:lnTo>
                  <a:lnTo>
                    <a:pt x="166107" y="231791"/>
                  </a:lnTo>
                  <a:lnTo>
                    <a:pt x="157112" y="209305"/>
                  </a:lnTo>
                  <a:lnTo>
                    <a:pt x="161345" y="238934"/>
                  </a:lnTo>
                  <a:lnTo>
                    <a:pt x="152255" y="216210"/>
                  </a:lnTo>
                  <a:lnTo>
                    <a:pt x="145437" y="195757"/>
                  </a:lnTo>
                  <a:lnTo>
                    <a:pt x="140893" y="179850"/>
                  </a:lnTo>
                  <a:lnTo>
                    <a:pt x="124985" y="152581"/>
                  </a:lnTo>
                  <a:lnTo>
                    <a:pt x="99974" y="152581"/>
                  </a:lnTo>
                  <a:lnTo>
                    <a:pt x="102478" y="161345"/>
                  </a:lnTo>
                  <a:lnTo>
                    <a:pt x="97647" y="168246"/>
                  </a:lnTo>
                  <a:lnTo>
                    <a:pt x="97716" y="168488"/>
                  </a:lnTo>
                  <a:lnTo>
                    <a:pt x="81809" y="191213"/>
                  </a:lnTo>
                  <a:lnTo>
                    <a:pt x="70446" y="184395"/>
                  </a:lnTo>
                  <a:lnTo>
                    <a:pt x="65901" y="191213"/>
                  </a:lnTo>
                  <a:lnTo>
                    <a:pt x="49994" y="184395"/>
                  </a:lnTo>
                  <a:lnTo>
                    <a:pt x="38632" y="179850"/>
                  </a:lnTo>
                  <a:lnTo>
                    <a:pt x="34087" y="152581"/>
                  </a:lnTo>
                  <a:lnTo>
                    <a:pt x="22725" y="120766"/>
                  </a:lnTo>
                  <a:lnTo>
                    <a:pt x="27270" y="98042"/>
                  </a:lnTo>
                  <a:lnTo>
                    <a:pt x="0" y="82134"/>
                  </a:lnTo>
                  <a:lnTo>
                    <a:pt x="6266" y="75868"/>
                  </a:lnTo>
                  <a:lnTo>
                    <a:pt x="4762" y="74991"/>
                  </a:lnTo>
                  <a:lnTo>
                    <a:pt x="16124" y="63629"/>
                  </a:lnTo>
                  <a:lnTo>
                    <a:pt x="31460" y="52894"/>
                  </a:lnTo>
                  <a:lnTo>
                    <a:pt x="6817" y="34413"/>
                  </a:lnTo>
                  <a:lnTo>
                    <a:pt x="22725" y="7143"/>
                  </a:lnTo>
                  <a:lnTo>
                    <a:pt x="23169" y="740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67" name="Freeform 59">
              <a:extLst>
                <a:ext uri="{FF2B5EF4-FFF2-40B4-BE49-F238E27FC236}">
                  <a16:creationId xmlns:a16="http://schemas.microsoft.com/office/drawing/2014/main" id="{A8D87B39-7F64-46EC-9807-B6C932FDF541}"/>
                </a:ext>
              </a:extLst>
            </p:cNvPr>
            <p:cNvSpPr>
              <a:spLocks noEditPoints="1"/>
            </p:cNvSpPr>
            <p:nvPr/>
          </p:nvSpPr>
          <p:spPr bwMode="auto">
            <a:xfrm>
              <a:off x="6431368" y="2179202"/>
              <a:ext cx="1692418" cy="1233948"/>
            </a:xfrm>
            <a:custGeom>
              <a:avLst/>
              <a:gdLst>
                <a:gd name="T0" fmla="*/ 565 w 993"/>
                <a:gd name="T1" fmla="*/ 720 h 724"/>
                <a:gd name="T2" fmla="*/ 600 w 993"/>
                <a:gd name="T3" fmla="*/ 691 h 724"/>
                <a:gd name="T4" fmla="*/ 872 w 993"/>
                <a:gd name="T5" fmla="*/ 97 h 724"/>
                <a:gd name="T6" fmla="*/ 927 w 993"/>
                <a:gd name="T7" fmla="*/ 145 h 724"/>
                <a:gd name="T8" fmla="*/ 984 w 993"/>
                <a:gd name="T9" fmla="*/ 149 h 724"/>
                <a:gd name="T10" fmla="*/ 941 w 993"/>
                <a:gd name="T11" fmla="*/ 201 h 724"/>
                <a:gd name="T12" fmla="*/ 922 w 993"/>
                <a:gd name="T13" fmla="*/ 256 h 724"/>
                <a:gd name="T14" fmla="*/ 879 w 993"/>
                <a:gd name="T15" fmla="*/ 275 h 724"/>
                <a:gd name="T16" fmla="*/ 849 w 993"/>
                <a:gd name="T17" fmla="*/ 294 h 724"/>
                <a:gd name="T18" fmla="*/ 785 w 993"/>
                <a:gd name="T19" fmla="*/ 334 h 724"/>
                <a:gd name="T20" fmla="*/ 785 w 993"/>
                <a:gd name="T21" fmla="*/ 310 h 724"/>
                <a:gd name="T22" fmla="*/ 733 w 993"/>
                <a:gd name="T23" fmla="*/ 334 h 724"/>
                <a:gd name="T24" fmla="*/ 730 w 993"/>
                <a:gd name="T25" fmla="*/ 362 h 724"/>
                <a:gd name="T26" fmla="*/ 778 w 993"/>
                <a:gd name="T27" fmla="*/ 369 h 724"/>
                <a:gd name="T28" fmla="*/ 759 w 993"/>
                <a:gd name="T29" fmla="*/ 398 h 724"/>
                <a:gd name="T30" fmla="*/ 759 w 993"/>
                <a:gd name="T31" fmla="*/ 452 h 724"/>
                <a:gd name="T32" fmla="*/ 768 w 993"/>
                <a:gd name="T33" fmla="*/ 502 h 724"/>
                <a:gd name="T34" fmla="*/ 775 w 993"/>
                <a:gd name="T35" fmla="*/ 549 h 724"/>
                <a:gd name="T36" fmla="*/ 728 w 993"/>
                <a:gd name="T37" fmla="*/ 613 h 724"/>
                <a:gd name="T38" fmla="*/ 655 w 993"/>
                <a:gd name="T39" fmla="*/ 656 h 724"/>
                <a:gd name="T40" fmla="*/ 600 w 993"/>
                <a:gd name="T41" fmla="*/ 670 h 724"/>
                <a:gd name="T42" fmla="*/ 586 w 993"/>
                <a:gd name="T43" fmla="*/ 670 h 724"/>
                <a:gd name="T44" fmla="*/ 532 w 993"/>
                <a:gd name="T45" fmla="*/ 656 h 724"/>
                <a:gd name="T46" fmla="*/ 499 w 993"/>
                <a:gd name="T47" fmla="*/ 644 h 724"/>
                <a:gd name="T48" fmla="*/ 451 w 993"/>
                <a:gd name="T49" fmla="*/ 653 h 724"/>
                <a:gd name="T50" fmla="*/ 444 w 993"/>
                <a:gd name="T51" fmla="*/ 661 h 724"/>
                <a:gd name="T52" fmla="*/ 418 w 993"/>
                <a:gd name="T53" fmla="*/ 642 h 724"/>
                <a:gd name="T54" fmla="*/ 390 w 993"/>
                <a:gd name="T55" fmla="*/ 604 h 724"/>
                <a:gd name="T56" fmla="*/ 397 w 993"/>
                <a:gd name="T57" fmla="*/ 556 h 724"/>
                <a:gd name="T58" fmla="*/ 371 w 993"/>
                <a:gd name="T59" fmla="*/ 537 h 724"/>
                <a:gd name="T60" fmla="*/ 319 w 993"/>
                <a:gd name="T61" fmla="*/ 540 h 724"/>
                <a:gd name="T62" fmla="*/ 276 w 993"/>
                <a:gd name="T63" fmla="*/ 549 h 724"/>
                <a:gd name="T64" fmla="*/ 243 w 993"/>
                <a:gd name="T65" fmla="*/ 549 h 724"/>
                <a:gd name="T66" fmla="*/ 184 w 993"/>
                <a:gd name="T67" fmla="*/ 540 h 724"/>
                <a:gd name="T68" fmla="*/ 139 w 993"/>
                <a:gd name="T69" fmla="*/ 514 h 724"/>
                <a:gd name="T70" fmla="*/ 82 w 993"/>
                <a:gd name="T71" fmla="*/ 488 h 724"/>
                <a:gd name="T72" fmla="*/ 82 w 993"/>
                <a:gd name="T73" fmla="*/ 448 h 724"/>
                <a:gd name="T74" fmla="*/ 35 w 993"/>
                <a:gd name="T75" fmla="*/ 386 h 724"/>
                <a:gd name="T76" fmla="*/ 18 w 993"/>
                <a:gd name="T77" fmla="*/ 353 h 724"/>
                <a:gd name="T78" fmla="*/ 4 w 993"/>
                <a:gd name="T79" fmla="*/ 324 h 724"/>
                <a:gd name="T80" fmla="*/ 44 w 993"/>
                <a:gd name="T81" fmla="*/ 310 h 724"/>
                <a:gd name="T82" fmla="*/ 104 w 993"/>
                <a:gd name="T83" fmla="*/ 272 h 724"/>
                <a:gd name="T84" fmla="*/ 101 w 993"/>
                <a:gd name="T85" fmla="*/ 211 h 724"/>
                <a:gd name="T86" fmla="*/ 184 w 993"/>
                <a:gd name="T87" fmla="*/ 163 h 724"/>
                <a:gd name="T88" fmla="*/ 222 w 993"/>
                <a:gd name="T89" fmla="*/ 109 h 724"/>
                <a:gd name="T90" fmla="*/ 267 w 993"/>
                <a:gd name="T91" fmla="*/ 147 h 724"/>
                <a:gd name="T92" fmla="*/ 298 w 993"/>
                <a:gd name="T93" fmla="*/ 206 h 724"/>
                <a:gd name="T94" fmla="*/ 357 w 993"/>
                <a:gd name="T95" fmla="*/ 246 h 724"/>
                <a:gd name="T96" fmla="*/ 439 w 993"/>
                <a:gd name="T97" fmla="*/ 261 h 724"/>
                <a:gd name="T98" fmla="*/ 506 w 993"/>
                <a:gd name="T99" fmla="*/ 284 h 724"/>
                <a:gd name="T100" fmla="*/ 593 w 993"/>
                <a:gd name="T101" fmla="*/ 256 h 724"/>
                <a:gd name="T102" fmla="*/ 610 w 993"/>
                <a:gd name="T103" fmla="*/ 223 h 724"/>
                <a:gd name="T104" fmla="*/ 659 w 993"/>
                <a:gd name="T105" fmla="*/ 201 h 724"/>
                <a:gd name="T106" fmla="*/ 730 w 993"/>
                <a:gd name="T107" fmla="*/ 166 h 724"/>
                <a:gd name="T108" fmla="*/ 719 w 993"/>
                <a:gd name="T109" fmla="*/ 137 h 724"/>
                <a:gd name="T110" fmla="*/ 676 w 993"/>
                <a:gd name="T111" fmla="*/ 135 h 724"/>
                <a:gd name="T112" fmla="*/ 738 w 993"/>
                <a:gd name="T113" fmla="*/ 85 h 724"/>
                <a:gd name="T114" fmla="*/ 761 w 993"/>
                <a:gd name="T115" fmla="*/ 26 h 724"/>
                <a:gd name="T116" fmla="*/ 806 w 993"/>
                <a:gd name="T117" fmla="*/ 0 h 724"/>
                <a:gd name="T118" fmla="*/ 863 w 993"/>
                <a:gd name="T119" fmla="*/ 55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3" h="724">
                  <a:moveTo>
                    <a:pt x="593" y="715"/>
                  </a:moveTo>
                  <a:lnTo>
                    <a:pt x="593" y="715"/>
                  </a:lnTo>
                  <a:lnTo>
                    <a:pt x="579" y="724"/>
                  </a:lnTo>
                  <a:lnTo>
                    <a:pt x="565" y="720"/>
                  </a:lnTo>
                  <a:lnTo>
                    <a:pt x="565" y="703"/>
                  </a:lnTo>
                  <a:lnTo>
                    <a:pt x="574" y="696"/>
                  </a:lnTo>
                  <a:lnTo>
                    <a:pt x="591" y="691"/>
                  </a:lnTo>
                  <a:lnTo>
                    <a:pt x="600" y="691"/>
                  </a:lnTo>
                  <a:lnTo>
                    <a:pt x="603" y="698"/>
                  </a:lnTo>
                  <a:lnTo>
                    <a:pt x="596" y="706"/>
                  </a:lnTo>
                  <a:lnTo>
                    <a:pt x="593" y="715"/>
                  </a:lnTo>
                  <a:moveTo>
                    <a:pt x="872" y="97"/>
                  </a:moveTo>
                  <a:lnTo>
                    <a:pt x="872" y="97"/>
                  </a:lnTo>
                  <a:lnTo>
                    <a:pt x="901" y="104"/>
                  </a:lnTo>
                  <a:lnTo>
                    <a:pt x="920" y="121"/>
                  </a:lnTo>
                  <a:lnTo>
                    <a:pt x="927" y="145"/>
                  </a:lnTo>
                  <a:lnTo>
                    <a:pt x="950" y="145"/>
                  </a:lnTo>
                  <a:lnTo>
                    <a:pt x="965" y="135"/>
                  </a:lnTo>
                  <a:lnTo>
                    <a:pt x="993" y="128"/>
                  </a:lnTo>
                  <a:lnTo>
                    <a:pt x="984" y="149"/>
                  </a:lnTo>
                  <a:lnTo>
                    <a:pt x="976" y="159"/>
                  </a:lnTo>
                  <a:lnTo>
                    <a:pt x="972" y="185"/>
                  </a:lnTo>
                  <a:lnTo>
                    <a:pt x="960" y="206"/>
                  </a:lnTo>
                  <a:lnTo>
                    <a:pt x="941" y="201"/>
                  </a:lnTo>
                  <a:lnTo>
                    <a:pt x="927" y="211"/>
                  </a:lnTo>
                  <a:lnTo>
                    <a:pt x="931" y="230"/>
                  </a:lnTo>
                  <a:lnTo>
                    <a:pt x="929" y="256"/>
                  </a:lnTo>
                  <a:lnTo>
                    <a:pt x="922" y="256"/>
                  </a:lnTo>
                  <a:lnTo>
                    <a:pt x="922" y="268"/>
                  </a:lnTo>
                  <a:lnTo>
                    <a:pt x="910" y="253"/>
                  </a:lnTo>
                  <a:lnTo>
                    <a:pt x="905" y="268"/>
                  </a:lnTo>
                  <a:lnTo>
                    <a:pt x="879" y="275"/>
                  </a:lnTo>
                  <a:lnTo>
                    <a:pt x="882" y="287"/>
                  </a:lnTo>
                  <a:lnTo>
                    <a:pt x="868" y="287"/>
                  </a:lnTo>
                  <a:lnTo>
                    <a:pt x="861" y="279"/>
                  </a:lnTo>
                  <a:lnTo>
                    <a:pt x="849" y="294"/>
                  </a:lnTo>
                  <a:lnTo>
                    <a:pt x="832" y="308"/>
                  </a:lnTo>
                  <a:lnTo>
                    <a:pt x="818" y="320"/>
                  </a:lnTo>
                  <a:lnTo>
                    <a:pt x="797" y="327"/>
                  </a:lnTo>
                  <a:lnTo>
                    <a:pt x="785" y="334"/>
                  </a:lnTo>
                  <a:lnTo>
                    <a:pt x="766" y="341"/>
                  </a:lnTo>
                  <a:lnTo>
                    <a:pt x="775" y="332"/>
                  </a:lnTo>
                  <a:lnTo>
                    <a:pt x="771" y="324"/>
                  </a:lnTo>
                  <a:lnTo>
                    <a:pt x="785" y="310"/>
                  </a:lnTo>
                  <a:lnTo>
                    <a:pt x="775" y="298"/>
                  </a:lnTo>
                  <a:lnTo>
                    <a:pt x="761" y="306"/>
                  </a:lnTo>
                  <a:lnTo>
                    <a:pt x="742" y="320"/>
                  </a:lnTo>
                  <a:lnTo>
                    <a:pt x="733" y="334"/>
                  </a:lnTo>
                  <a:lnTo>
                    <a:pt x="719" y="334"/>
                  </a:lnTo>
                  <a:lnTo>
                    <a:pt x="709" y="346"/>
                  </a:lnTo>
                  <a:lnTo>
                    <a:pt x="719" y="358"/>
                  </a:lnTo>
                  <a:lnTo>
                    <a:pt x="730" y="362"/>
                  </a:lnTo>
                  <a:lnTo>
                    <a:pt x="733" y="372"/>
                  </a:lnTo>
                  <a:lnTo>
                    <a:pt x="745" y="377"/>
                  </a:lnTo>
                  <a:lnTo>
                    <a:pt x="761" y="362"/>
                  </a:lnTo>
                  <a:lnTo>
                    <a:pt x="778" y="369"/>
                  </a:lnTo>
                  <a:lnTo>
                    <a:pt x="787" y="372"/>
                  </a:lnTo>
                  <a:lnTo>
                    <a:pt x="790" y="381"/>
                  </a:lnTo>
                  <a:lnTo>
                    <a:pt x="766" y="386"/>
                  </a:lnTo>
                  <a:lnTo>
                    <a:pt x="759" y="398"/>
                  </a:lnTo>
                  <a:lnTo>
                    <a:pt x="745" y="407"/>
                  </a:lnTo>
                  <a:lnTo>
                    <a:pt x="735" y="421"/>
                  </a:lnTo>
                  <a:lnTo>
                    <a:pt x="752" y="433"/>
                  </a:lnTo>
                  <a:lnTo>
                    <a:pt x="759" y="452"/>
                  </a:lnTo>
                  <a:lnTo>
                    <a:pt x="768" y="469"/>
                  </a:lnTo>
                  <a:lnTo>
                    <a:pt x="780" y="483"/>
                  </a:lnTo>
                  <a:lnTo>
                    <a:pt x="780" y="497"/>
                  </a:lnTo>
                  <a:lnTo>
                    <a:pt x="768" y="502"/>
                  </a:lnTo>
                  <a:lnTo>
                    <a:pt x="773" y="511"/>
                  </a:lnTo>
                  <a:lnTo>
                    <a:pt x="782" y="519"/>
                  </a:lnTo>
                  <a:lnTo>
                    <a:pt x="780" y="533"/>
                  </a:lnTo>
                  <a:lnTo>
                    <a:pt x="775" y="549"/>
                  </a:lnTo>
                  <a:lnTo>
                    <a:pt x="766" y="549"/>
                  </a:lnTo>
                  <a:lnTo>
                    <a:pt x="756" y="571"/>
                  </a:lnTo>
                  <a:lnTo>
                    <a:pt x="742" y="592"/>
                  </a:lnTo>
                  <a:lnTo>
                    <a:pt x="728" y="613"/>
                  </a:lnTo>
                  <a:lnTo>
                    <a:pt x="704" y="630"/>
                  </a:lnTo>
                  <a:lnTo>
                    <a:pt x="683" y="644"/>
                  </a:lnTo>
                  <a:lnTo>
                    <a:pt x="664" y="646"/>
                  </a:lnTo>
                  <a:lnTo>
                    <a:pt x="655" y="656"/>
                  </a:lnTo>
                  <a:lnTo>
                    <a:pt x="650" y="649"/>
                  </a:lnTo>
                  <a:lnTo>
                    <a:pt x="641" y="658"/>
                  </a:lnTo>
                  <a:lnTo>
                    <a:pt x="617" y="665"/>
                  </a:lnTo>
                  <a:lnTo>
                    <a:pt x="600" y="670"/>
                  </a:lnTo>
                  <a:lnTo>
                    <a:pt x="596" y="687"/>
                  </a:lnTo>
                  <a:lnTo>
                    <a:pt x="586" y="689"/>
                  </a:lnTo>
                  <a:lnTo>
                    <a:pt x="581" y="677"/>
                  </a:lnTo>
                  <a:lnTo>
                    <a:pt x="586" y="670"/>
                  </a:lnTo>
                  <a:lnTo>
                    <a:pt x="562" y="663"/>
                  </a:lnTo>
                  <a:lnTo>
                    <a:pt x="555" y="665"/>
                  </a:lnTo>
                  <a:lnTo>
                    <a:pt x="539" y="661"/>
                  </a:lnTo>
                  <a:lnTo>
                    <a:pt x="532" y="656"/>
                  </a:lnTo>
                  <a:lnTo>
                    <a:pt x="534" y="644"/>
                  </a:lnTo>
                  <a:lnTo>
                    <a:pt x="520" y="642"/>
                  </a:lnTo>
                  <a:lnTo>
                    <a:pt x="510" y="635"/>
                  </a:lnTo>
                  <a:lnTo>
                    <a:pt x="499" y="644"/>
                  </a:lnTo>
                  <a:lnTo>
                    <a:pt x="482" y="646"/>
                  </a:lnTo>
                  <a:lnTo>
                    <a:pt x="468" y="646"/>
                  </a:lnTo>
                  <a:lnTo>
                    <a:pt x="461" y="651"/>
                  </a:lnTo>
                  <a:lnTo>
                    <a:pt x="451" y="653"/>
                  </a:lnTo>
                  <a:lnTo>
                    <a:pt x="454" y="672"/>
                  </a:lnTo>
                  <a:lnTo>
                    <a:pt x="447" y="672"/>
                  </a:lnTo>
                  <a:lnTo>
                    <a:pt x="444" y="668"/>
                  </a:lnTo>
                  <a:lnTo>
                    <a:pt x="444" y="661"/>
                  </a:lnTo>
                  <a:lnTo>
                    <a:pt x="432" y="665"/>
                  </a:lnTo>
                  <a:lnTo>
                    <a:pt x="425" y="663"/>
                  </a:lnTo>
                  <a:lnTo>
                    <a:pt x="413" y="656"/>
                  </a:lnTo>
                  <a:lnTo>
                    <a:pt x="418" y="642"/>
                  </a:lnTo>
                  <a:lnTo>
                    <a:pt x="409" y="639"/>
                  </a:lnTo>
                  <a:lnTo>
                    <a:pt x="404" y="623"/>
                  </a:lnTo>
                  <a:lnTo>
                    <a:pt x="387" y="625"/>
                  </a:lnTo>
                  <a:lnTo>
                    <a:pt x="390" y="604"/>
                  </a:lnTo>
                  <a:lnTo>
                    <a:pt x="404" y="590"/>
                  </a:lnTo>
                  <a:lnTo>
                    <a:pt x="404" y="575"/>
                  </a:lnTo>
                  <a:lnTo>
                    <a:pt x="404" y="561"/>
                  </a:lnTo>
                  <a:lnTo>
                    <a:pt x="397" y="556"/>
                  </a:lnTo>
                  <a:lnTo>
                    <a:pt x="392" y="547"/>
                  </a:lnTo>
                  <a:lnTo>
                    <a:pt x="383" y="547"/>
                  </a:lnTo>
                  <a:lnTo>
                    <a:pt x="364" y="545"/>
                  </a:lnTo>
                  <a:lnTo>
                    <a:pt x="371" y="537"/>
                  </a:lnTo>
                  <a:lnTo>
                    <a:pt x="361" y="526"/>
                  </a:lnTo>
                  <a:lnTo>
                    <a:pt x="352" y="533"/>
                  </a:lnTo>
                  <a:lnTo>
                    <a:pt x="338" y="528"/>
                  </a:lnTo>
                  <a:lnTo>
                    <a:pt x="319" y="540"/>
                  </a:lnTo>
                  <a:lnTo>
                    <a:pt x="305" y="554"/>
                  </a:lnTo>
                  <a:lnTo>
                    <a:pt x="290" y="556"/>
                  </a:lnTo>
                  <a:lnTo>
                    <a:pt x="283" y="552"/>
                  </a:lnTo>
                  <a:lnTo>
                    <a:pt x="276" y="549"/>
                  </a:lnTo>
                  <a:lnTo>
                    <a:pt x="264" y="547"/>
                  </a:lnTo>
                  <a:lnTo>
                    <a:pt x="255" y="552"/>
                  </a:lnTo>
                  <a:lnTo>
                    <a:pt x="246" y="566"/>
                  </a:lnTo>
                  <a:lnTo>
                    <a:pt x="243" y="549"/>
                  </a:lnTo>
                  <a:lnTo>
                    <a:pt x="234" y="554"/>
                  </a:lnTo>
                  <a:lnTo>
                    <a:pt x="215" y="552"/>
                  </a:lnTo>
                  <a:lnTo>
                    <a:pt x="196" y="549"/>
                  </a:lnTo>
                  <a:lnTo>
                    <a:pt x="184" y="540"/>
                  </a:lnTo>
                  <a:lnTo>
                    <a:pt x="170" y="537"/>
                  </a:lnTo>
                  <a:lnTo>
                    <a:pt x="165" y="528"/>
                  </a:lnTo>
                  <a:lnTo>
                    <a:pt x="156" y="526"/>
                  </a:lnTo>
                  <a:lnTo>
                    <a:pt x="139" y="514"/>
                  </a:lnTo>
                  <a:lnTo>
                    <a:pt x="127" y="507"/>
                  </a:lnTo>
                  <a:lnTo>
                    <a:pt x="120" y="511"/>
                  </a:lnTo>
                  <a:lnTo>
                    <a:pt x="97" y="500"/>
                  </a:lnTo>
                  <a:lnTo>
                    <a:pt x="82" y="488"/>
                  </a:lnTo>
                  <a:lnTo>
                    <a:pt x="78" y="466"/>
                  </a:lnTo>
                  <a:lnTo>
                    <a:pt x="89" y="469"/>
                  </a:lnTo>
                  <a:lnTo>
                    <a:pt x="89" y="459"/>
                  </a:lnTo>
                  <a:lnTo>
                    <a:pt x="82" y="448"/>
                  </a:lnTo>
                  <a:lnTo>
                    <a:pt x="85" y="433"/>
                  </a:lnTo>
                  <a:lnTo>
                    <a:pt x="68" y="410"/>
                  </a:lnTo>
                  <a:lnTo>
                    <a:pt x="40" y="403"/>
                  </a:lnTo>
                  <a:lnTo>
                    <a:pt x="35" y="386"/>
                  </a:lnTo>
                  <a:lnTo>
                    <a:pt x="23" y="377"/>
                  </a:lnTo>
                  <a:lnTo>
                    <a:pt x="21" y="372"/>
                  </a:lnTo>
                  <a:lnTo>
                    <a:pt x="18" y="360"/>
                  </a:lnTo>
                  <a:lnTo>
                    <a:pt x="18" y="353"/>
                  </a:lnTo>
                  <a:lnTo>
                    <a:pt x="9" y="348"/>
                  </a:lnTo>
                  <a:lnTo>
                    <a:pt x="4" y="350"/>
                  </a:lnTo>
                  <a:lnTo>
                    <a:pt x="0" y="332"/>
                  </a:lnTo>
                  <a:lnTo>
                    <a:pt x="4" y="324"/>
                  </a:lnTo>
                  <a:lnTo>
                    <a:pt x="2" y="320"/>
                  </a:lnTo>
                  <a:lnTo>
                    <a:pt x="18" y="310"/>
                  </a:lnTo>
                  <a:lnTo>
                    <a:pt x="28" y="308"/>
                  </a:lnTo>
                  <a:lnTo>
                    <a:pt x="44" y="310"/>
                  </a:lnTo>
                  <a:lnTo>
                    <a:pt x="52" y="296"/>
                  </a:lnTo>
                  <a:lnTo>
                    <a:pt x="73" y="294"/>
                  </a:lnTo>
                  <a:lnTo>
                    <a:pt x="78" y="284"/>
                  </a:lnTo>
                  <a:lnTo>
                    <a:pt x="104" y="272"/>
                  </a:lnTo>
                  <a:lnTo>
                    <a:pt x="106" y="268"/>
                  </a:lnTo>
                  <a:lnTo>
                    <a:pt x="104" y="256"/>
                  </a:lnTo>
                  <a:lnTo>
                    <a:pt x="115" y="249"/>
                  </a:lnTo>
                  <a:lnTo>
                    <a:pt x="101" y="211"/>
                  </a:lnTo>
                  <a:lnTo>
                    <a:pt x="134" y="201"/>
                  </a:lnTo>
                  <a:lnTo>
                    <a:pt x="141" y="197"/>
                  </a:lnTo>
                  <a:lnTo>
                    <a:pt x="153" y="154"/>
                  </a:lnTo>
                  <a:lnTo>
                    <a:pt x="184" y="163"/>
                  </a:lnTo>
                  <a:lnTo>
                    <a:pt x="193" y="152"/>
                  </a:lnTo>
                  <a:lnTo>
                    <a:pt x="196" y="128"/>
                  </a:lnTo>
                  <a:lnTo>
                    <a:pt x="208" y="126"/>
                  </a:lnTo>
                  <a:lnTo>
                    <a:pt x="222" y="109"/>
                  </a:lnTo>
                  <a:lnTo>
                    <a:pt x="227" y="107"/>
                  </a:lnTo>
                  <a:lnTo>
                    <a:pt x="231" y="123"/>
                  </a:lnTo>
                  <a:lnTo>
                    <a:pt x="246" y="137"/>
                  </a:lnTo>
                  <a:lnTo>
                    <a:pt x="267" y="147"/>
                  </a:lnTo>
                  <a:lnTo>
                    <a:pt x="279" y="166"/>
                  </a:lnTo>
                  <a:lnTo>
                    <a:pt x="274" y="192"/>
                  </a:lnTo>
                  <a:lnTo>
                    <a:pt x="279" y="204"/>
                  </a:lnTo>
                  <a:lnTo>
                    <a:pt x="298" y="206"/>
                  </a:lnTo>
                  <a:lnTo>
                    <a:pt x="319" y="211"/>
                  </a:lnTo>
                  <a:lnTo>
                    <a:pt x="340" y="225"/>
                  </a:lnTo>
                  <a:lnTo>
                    <a:pt x="350" y="227"/>
                  </a:lnTo>
                  <a:lnTo>
                    <a:pt x="357" y="246"/>
                  </a:lnTo>
                  <a:lnTo>
                    <a:pt x="366" y="261"/>
                  </a:lnTo>
                  <a:lnTo>
                    <a:pt x="385" y="261"/>
                  </a:lnTo>
                  <a:lnTo>
                    <a:pt x="418" y="265"/>
                  </a:lnTo>
                  <a:lnTo>
                    <a:pt x="439" y="261"/>
                  </a:lnTo>
                  <a:lnTo>
                    <a:pt x="456" y="265"/>
                  </a:lnTo>
                  <a:lnTo>
                    <a:pt x="480" y="277"/>
                  </a:lnTo>
                  <a:lnTo>
                    <a:pt x="499" y="277"/>
                  </a:lnTo>
                  <a:lnTo>
                    <a:pt x="506" y="284"/>
                  </a:lnTo>
                  <a:lnTo>
                    <a:pt x="525" y="272"/>
                  </a:lnTo>
                  <a:lnTo>
                    <a:pt x="551" y="265"/>
                  </a:lnTo>
                  <a:lnTo>
                    <a:pt x="574" y="265"/>
                  </a:lnTo>
                  <a:lnTo>
                    <a:pt x="593" y="256"/>
                  </a:lnTo>
                  <a:lnTo>
                    <a:pt x="605" y="246"/>
                  </a:lnTo>
                  <a:lnTo>
                    <a:pt x="617" y="237"/>
                  </a:lnTo>
                  <a:lnTo>
                    <a:pt x="615" y="230"/>
                  </a:lnTo>
                  <a:lnTo>
                    <a:pt x="610" y="223"/>
                  </a:lnTo>
                  <a:lnTo>
                    <a:pt x="617" y="206"/>
                  </a:lnTo>
                  <a:lnTo>
                    <a:pt x="626" y="208"/>
                  </a:lnTo>
                  <a:lnTo>
                    <a:pt x="643" y="213"/>
                  </a:lnTo>
                  <a:lnTo>
                    <a:pt x="659" y="201"/>
                  </a:lnTo>
                  <a:lnTo>
                    <a:pt x="683" y="192"/>
                  </a:lnTo>
                  <a:lnTo>
                    <a:pt x="695" y="178"/>
                  </a:lnTo>
                  <a:lnTo>
                    <a:pt x="707" y="171"/>
                  </a:lnTo>
                  <a:lnTo>
                    <a:pt x="730" y="166"/>
                  </a:lnTo>
                  <a:lnTo>
                    <a:pt x="745" y="171"/>
                  </a:lnTo>
                  <a:lnTo>
                    <a:pt x="745" y="161"/>
                  </a:lnTo>
                  <a:lnTo>
                    <a:pt x="730" y="145"/>
                  </a:lnTo>
                  <a:lnTo>
                    <a:pt x="719" y="137"/>
                  </a:lnTo>
                  <a:lnTo>
                    <a:pt x="704" y="147"/>
                  </a:lnTo>
                  <a:lnTo>
                    <a:pt x="690" y="142"/>
                  </a:lnTo>
                  <a:lnTo>
                    <a:pt x="681" y="145"/>
                  </a:lnTo>
                  <a:lnTo>
                    <a:pt x="676" y="135"/>
                  </a:lnTo>
                  <a:lnTo>
                    <a:pt x="688" y="111"/>
                  </a:lnTo>
                  <a:lnTo>
                    <a:pt x="695" y="92"/>
                  </a:lnTo>
                  <a:lnTo>
                    <a:pt x="714" y="102"/>
                  </a:lnTo>
                  <a:lnTo>
                    <a:pt x="738" y="85"/>
                  </a:lnTo>
                  <a:lnTo>
                    <a:pt x="738" y="76"/>
                  </a:lnTo>
                  <a:lnTo>
                    <a:pt x="752" y="48"/>
                  </a:lnTo>
                  <a:lnTo>
                    <a:pt x="761" y="40"/>
                  </a:lnTo>
                  <a:lnTo>
                    <a:pt x="761" y="26"/>
                  </a:lnTo>
                  <a:lnTo>
                    <a:pt x="752" y="19"/>
                  </a:lnTo>
                  <a:lnTo>
                    <a:pt x="766" y="5"/>
                  </a:lnTo>
                  <a:lnTo>
                    <a:pt x="785" y="0"/>
                  </a:lnTo>
                  <a:lnTo>
                    <a:pt x="806" y="0"/>
                  </a:lnTo>
                  <a:lnTo>
                    <a:pt x="832" y="7"/>
                  </a:lnTo>
                  <a:lnTo>
                    <a:pt x="846" y="17"/>
                  </a:lnTo>
                  <a:lnTo>
                    <a:pt x="856" y="45"/>
                  </a:lnTo>
                  <a:lnTo>
                    <a:pt x="863" y="55"/>
                  </a:lnTo>
                  <a:lnTo>
                    <a:pt x="868" y="71"/>
                  </a:lnTo>
                  <a:lnTo>
                    <a:pt x="872" y="97"/>
                  </a:lnTo>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68" name="Freeform 241">
              <a:extLst>
                <a:ext uri="{FF2B5EF4-FFF2-40B4-BE49-F238E27FC236}">
                  <a16:creationId xmlns:a16="http://schemas.microsoft.com/office/drawing/2014/main" id="{444EA8A7-0BA3-4A29-9AEE-2B06086C25E7}"/>
                </a:ext>
              </a:extLst>
            </p:cNvPr>
            <p:cNvSpPr>
              <a:spLocks/>
            </p:cNvSpPr>
            <p:nvPr/>
          </p:nvSpPr>
          <p:spPr bwMode="auto">
            <a:xfrm>
              <a:off x="7213500" y="3257892"/>
              <a:ext cx="203062" cy="429821"/>
            </a:xfrm>
            <a:custGeom>
              <a:avLst/>
              <a:gdLst>
                <a:gd name="connsiteX0" fmla="*/ 118494 w 270749"/>
                <a:gd name="connsiteY0" fmla="*/ 0 h 573095"/>
                <a:gd name="connsiteX1" fmla="*/ 141218 w 270749"/>
                <a:gd name="connsiteY1" fmla="*/ 15907 h 573095"/>
                <a:gd name="connsiteX2" fmla="*/ 173033 w 270749"/>
                <a:gd name="connsiteY2" fmla="*/ 24997 h 573095"/>
                <a:gd name="connsiteX3" fmla="*/ 168488 w 270749"/>
                <a:gd name="connsiteY3" fmla="*/ 47722 h 573095"/>
                <a:gd name="connsiteX4" fmla="*/ 184395 w 270749"/>
                <a:gd name="connsiteY4" fmla="*/ 63629 h 573095"/>
                <a:gd name="connsiteX5" fmla="*/ 220755 w 270749"/>
                <a:gd name="connsiteY5" fmla="*/ 74992 h 573095"/>
                <a:gd name="connsiteX6" fmla="*/ 208749 w 270749"/>
                <a:gd name="connsiteY6" fmla="*/ 82996 h 573095"/>
                <a:gd name="connsiteX7" fmla="*/ 213612 w 270749"/>
                <a:gd name="connsiteY7" fmla="*/ 84516 h 573095"/>
                <a:gd name="connsiteX8" fmla="*/ 165890 w 270749"/>
                <a:gd name="connsiteY8" fmla="*/ 116330 h 573095"/>
                <a:gd name="connsiteX9" fmla="*/ 140865 w 270749"/>
                <a:gd name="connsiteY9" fmla="*/ 144929 h 573095"/>
                <a:gd name="connsiteX10" fmla="*/ 136674 w 270749"/>
                <a:gd name="connsiteY10" fmla="*/ 165890 h 573095"/>
                <a:gd name="connsiteX11" fmla="*/ 161671 w 270749"/>
                <a:gd name="connsiteY11" fmla="*/ 209067 h 573095"/>
                <a:gd name="connsiteX12" fmla="*/ 195758 w 270749"/>
                <a:gd name="connsiteY12" fmla="*/ 256789 h 573095"/>
                <a:gd name="connsiteX13" fmla="*/ 232117 w 270749"/>
                <a:gd name="connsiteY13" fmla="*/ 284058 h 573095"/>
                <a:gd name="connsiteX14" fmla="*/ 254842 w 270749"/>
                <a:gd name="connsiteY14" fmla="*/ 311328 h 573095"/>
                <a:gd name="connsiteX15" fmla="*/ 270749 w 270749"/>
                <a:gd name="connsiteY15" fmla="*/ 381774 h 573095"/>
                <a:gd name="connsiteX16" fmla="*/ 263932 w 270749"/>
                <a:gd name="connsiteY16" fmla="*/ 449948 h 573095"/>
                <a:gd name="connsiteX17" fmla="*/ 257265 w 270749"/>
                <a:gd name="connsiteY17" fmla="*/ 454710 h 573095"/>
                <a:gd name="connsiteX18" fmla="*/ 256789 w 270749"/>
                <a:gd name="connsiteY18" fmla="*/ 459472 h 573095"/>
                <a:gd name="connsiteX19" fmla="*/ 224974 w 270749"/>
                <a:gd name="connsiteY19" fmla="*/ 482197 h 573095"/>
                <a:gd name="connsiteX20" fmla="*/ 188615 w 270749"/>
                <a:gd name="connsiteY20" fmla="*/ 509466 h 573095"/>
                <a:gd name="connsiteX21" fmla="*/ 154528 w 270749"/>
                <a:gd name="connsiteY21" fmla="*/ 541281 h 573095"/>
                <a:gd name="connsiteX22" fmla="*/ 106806 w 270749"/>
                <a:gd name="connsiteY22" fmla="*/ 573095 h 573095"/>
                <a:gd name="connsiteX23" fmla="*/ 95444 w 270749"/>
                <a:gd name="connsiteY23" fmla="*/ 545826 h 573095"/>
                <a:gd name="connsiteX24" fmla="*/ 106806 w 270749"/>
                <a:gd name="connsiteY24" fmla="*/ 525373 h 573095"/>
                <a:gd name="connsiteX25" fmla="*/ 79536 w 270749"/>
                <a:gd name="connsiteY25" fmla="*/ 502649 h 573095"/>
                <a:gd name="connsiteX26" fmla="*/ 91144 w 270749"/>
                <a:gd name="connsiteY26" fmla="*/ 496845 h 573095"/>
                <a:gd name="connsiteX27" fmla="*/ 86679 w 270749"/>
                <a:gd name="connsiteY27" fmla="*/ 493125 h 573095"/>
                <a:gd name="connsiteX28" fmla="*/ 118494 w 270749"/>
                <a:gd name="connsiteY28" fmla="*/ 477218 h 573095"/>
                <a:gd name="connsiteX29" fmla="*/ 144427 w 270749"/>
                <a:gd name="connsiteY29" fmla="*/ 477218 h 573095"/>
                <a:gd name="connsiteX30" fmla="*/ 134075 w 270749"/>
                <a:gd name="connsiteY30" fmla="*/ 459472 h 573095"/>
                <a:gd name="connsiteX31" fmla="*/ 144260 w 270749"/>
                <a:gd name="connsiteY31" fmla="*/ 455163 h 573095"/>
                <a:gd name="connsiteX32" fmla="*/ 141218 w 270749"/>
                <a:gd name="connsiteY32" fmla="*/ 449948 h 573095"/>
                <a:gd name="connsiteX33" fmla="*/ 193876 w 270749"/>
                <a:gd name="connsiteY33" fmla="*/ 427670 h 573095"/>
                <a:gd name="connsiteX34" fmla="*/ 197704 w 270749"/>
                <a:gd name="connsiteY34" fmla="*/ 391298 h 573095"/>
                <a:gd name="connsiteX35" fmla="*/ 193160 w 270749"/>
                <a:gd name="connsiteY35" fmla="*/ 364029 h 573095"/>
                <a:gd name="connsiteX36" fmla="*/ 197704 w 270749"/>
                <a:gd name="connsiteY36" fmla="*/ 325397 h 573095"/>
                <a:gd name="connsiteX37" fmla="*/ 188615 w 270749"/>
                <a:gd name="connsiteY37" fmla="*/ 298127 h 573095"/>
                <a:gd name="connsiteX38" fmla="*/ 161345 w 270749"/>
                <a:gd name="connsiteY38" fmla="*/ 273130 h 573095"/>
                <a:gd name="connsiteX39" fmla="*/ 138620 w 270749"/>
                <a:gd name="connsiteY39" fmla="*/ 239043 h 573095"/>
                <a:gd name="connsiteX40" fmla="*/ 106806 w 270749"/>
                <a:gd name="connsiteY40" fmla="*/ 191321 h 573095"/>
                <a:gd name="connsiteX41" fmla="*/ 63629 w 270749"/>
                <a:gd name="connsiteY41" fmla="*/ 170869 h 573095"/>
                <a:gd name="connsiteX42" fmla="*/ 72387 w 270749"/>
                <a:gd name="connsiteY42" fmla="*/ 162110 h 573095"/>
                <a:gd name="connsiteX43" fmla="*/ 70772 w 270749"/>
                <a:gd name="connsiteY43" fmla="*/ 161345 h 573095"/>
                <a:gd name="connsiteX44" fmla="*/ 82134 w 270749"/>
                <a:gd name="connsiteY44" fmla="*/ 149983 h 573095"/>
                <a:gd name="connsiteX45" fmla="*/ 93582 w 270749"/>
                <a:gd name="connsiteY45" fmla="*/ 143623 h 573095"/>
                <a:gd name="connsiteX46" fmla="*/ 79536 w 270749"/>
                <a:gd name="connsiteY46" fmla="*/ 109513 h 573095"/>
                <a:gd name="connsiteX47" fmla="*/ 36359 w 270749"/>
                <a:gd name="connsiteY47" fmla="*/ 109513 h 573095"/>
                <a:gd name="connsiteX48" fmla="*/ 20452 w 270749"/>
                <a:gd name="connsiteY48" fmla="*/ 77698 h 573095"/>
                <a:gd name="connsiteX49" fmla="*/ 0 w 270749"/>
                <a:gd name="connsiteY49" fmla="*/ 45884 h 573095"/>
                <a:gd name="connsiteX50" fmla="*/ 9775 w 270749"/>
                <a:gd name="connsiteY50" fmla="*/ 40453 h 573095"/>
                <a:gd name="connsiteX51" fmla="*/ 7143 w 270749"/>
                <a:gd name="connsiteY51" fmla="*/ 36360 h 573095"/>
                <a:gd name="connsiteX52" fmla="*/ 27595 w 270749"/>
                <a:gd name="connsiteY52" fmla="*/ 24997 h 573095"/>
                <a:gd name="connsiteX53" fmla="*/ 54865 w 270749"/>
                <a:gd name="connsiteY53" fmla="*/ 24997 h 573095"/>
                <a:gd name="connsiteX54" fmla="*/ 93497 w 270749"/>
                <a:gd name="connsiteY54" fmla="*/ 24997 h 57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0749" h="573095">
                  <a:moveTo>
                    <a:pt x="118494" y="0"/>
                  </a:moveTo>
                  <a:lnTo>
                    <a:pt x="141218" y="15907"/>
                  </a:lnTo>
                  <a:lnTo>
                    <a:pt x="173033" y="24997"/>
                  </a:lnTo>
                  <a:lnTo>
                    <a:pt x="168488" y="47722"/>
                  </a:lnTo>
                  <a:lnTo>
                    <a:pt x="184395" y="63629"/>
                  </a:lnTo>
                  <a:lnTo>
                    <a:pt x="220755" y="74992"/>
                  </a:lnTo>
                  <a:lnTo>
                    <a:pt x="208749" y="82996"/>
                  </a:lnTo>
                  <a:lnTo>
                    <a:pt x="213612" y="84516"/>
                  </a:lnTo>
                  <a:lnTo>
                    <a:pt x="165890" y="116330"/>
                  </a:lnTo>
                  <a:lnTo>
                    <a:pt x="140865" y="144929"/>
                  </a:lnTo>
                  <a:lnTo>
                    <a:pt x="136674" y="165890"/>
                  </a:lnTo>
                  <a:lnTo>
                    <a:pt x="161671" y="209067"/>
                  </a:lnTo>
                  <a:lnTo>
                    <a:pt x="195758" y="256789"/>
                  </a:lnTo>
                  <a:lnTo>
                    <a:pt x="232117" y="284058"/>
                  </a:lnTo>
                  <a:lnTo>
                    <a:pt x="254842" y="311328"/>
                  </a:lnTo>
                  <a:lnTo>
                    <a:pt x="270749" y="381774"/>
                  </a:lnTo>
                  <a:lnTo>
                    <a:pt x="263932" y="449948"/>
                  </a:lnTo>
                  <a:lnTo>
                    <a:pt x="257265" y="454710"/>
                  </a:lnTo>
                  <a:lnTo>
                    <a:pt x="256789" y="459472"/>
                  </a:lnTo>
                  <a:lnTo>
                    <a:pt x="224974" y="482197"/>
                  </a:lnTo>
                  <a:lnTo>
                    <a:pt x="188615" y="509466"/>
                  </a:lnTo>
                  <a:lnTo>
                    <a:pt x="154528" y="541281"/>
                  </a:lnTo>
                  <a:lnTo>
                    <a:pt x="106806" y="573095"/>
                  </a:lnTo>
                  <a:lnTo>
                    <a:pt x="95444" y="545826"/>
                  </a:lnTo>
                  <a:lnTo>
                    <a:pt x="106806" y="525373"/>
                  </a:lnTo>
                  <a:lnTo>
                    <a:pt x="79536" y="502649"/>
                  </a:lnTo>
                  <a:lnTo>
                    <a:pt x="91144" y="496845"/>
                  </a:lnTo>
                  <a:lnTo>
                    <a:pt x="86679" y="493125"/>
                  </a:lnTo>
                  <a:lnTo>
                    <a:pt x="118494" y="477218"/>
                  </a:lnTo>
                  <a:lnTo>
                    <a:pt x="144427" y="477218"/>
                  </a:lnTo>
                  <a:lnTo>
                    <a:pt x="134075" y="459472"/>
                  </a:lnTo>
                  <a:lnTo>
                    <a:pt x="144260" y="455163"/>
                  </a:lnTo>
                  <a:lnTo>
                    <a:pt x="141218" y="449948"/>
                  </a:lnTo>
                  <a:lnTo>
                    <a:pt x="193876" y="427670"/>
                  </a:lnTo>
                  <a:lnTo>
                    <a:pt x="197704" y="391298"/>
                  </a:lnTo>
                  <a:lnTo>
                    <a:pt x="193160" y="364029"/>
                  </a:lnTo>
                  <a:lnTo>
                    <a:pt x="197704" y="325397"/>
                  </a:lnTo>
                  <a:lnTo>
                    <a:pt x="188615" y="298127"/>
                  </a:lnTo>
                  <a:lnTo>
                    <a:pt x="161345" y="273130"/>
                  </a:lnTo>
                  <a:lnTo>
                    <a:pt x="138620" y="239043"/>
                  </a:lnTo>
                  <a:lnTo>
                    <a:pt x="106806" y="191321"/>
                  </a:lnTo>
                  <a:lnTo>
                    <a:pt x="63629" y="170869"/>
                  </a:lnTo>
                  <a:lnTo>
                    <a:pt x="72387" y="162110"/>
                  </a:lnTo>
                  <a:lnTo>
                    <a:pt x="70772" y="161345"/>
                  </a:lnTo>
                  <a:lnTo>
                    <a:pt x="82134" y="149983"/>
                  </a:lnTo>
                  <a:lnTo>
                    <a:pt x="93582" y="143623"/>
                  </a:lnTo>
                  <a:lnTo>
                    <a:pt x="79536" y="109513"/>
                  </a:lnTo>
                  <a:lnTo>
                    <a:pt x="36359" y="109513"/>
                  </a:lnTo>
                  <a:lnTo>
                    <a:pt x="20452" y="77698"/>
                  </a:lnTo>
                  <a:lnTo>
                    <a:pt x="0" y="45884"/>
                  </a:lnTo>
                  <a:lnTo>
                    <a:pt x="9775" y="40453"/>
                  </a:lnTo>
                  <a:lnTo>
                    <a:pt x="7143" y="36360"/>
                  </a:lnTo>
                  <a:lnTo>
                    <a:pt x="27595" y="24997"/>
                  </a:lnTo>
                  <a:lnTo>
                    <a:pt x="54865" y="24997"/>
                  </a:lnTo>
                  <a:lnTo>
                    <a:pt x="93497" y="2499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69" name="Freeform 240">
              <a:extLst>
                <a:ext uri="{FF2B5EF4-FFF2-40B4-BE49-F238E27FC236}">
                  <a16:creationId xmlns:a16="http://schemas.microsoft.com/office/drawing/2014/main" id="{CECF8B54-98F5-4024-BCDD-E7E0EC993E9A}"/>
                </a:ext>
              </a:extLst>
            </p:cNvPr>
            <p:cNvSpPr>
              <a:spLocks/>
            </p:cNvSpPr>
            <p:nvPr/>
          </p:nvSpPr>
          <p:spPr bwMode="auto">
            <a:xfrm>
              <a:off x="5360955" y="2973428"/>
              <a:ext cx="17126" cy="40904"/>
            </a:xfrm>
            <a:custGeom>
              <a:avLst/>
              <a:gdLst>
                <a:gd name="connsiteX0" fmla="*/ 4545 w 22834"/>
                <a:gd name="connsiteY0" fmla="*/ 0 h 54539"/>
                <a:gd name="connsiteX1" fmla="*/ 6719 w 22834"/>
                <a:gd name="connsiteY1" fmla="*/ 1553 h 54539"/>
                <a:gd name="connsiteX2" fmla="*/ 6926 w 22834"/>
                <a:gd name="connsiteY2" fmla="*/ 0 h 54539"/>
                <a:gd name="connsiteX3" fmla="*/ 22834 w 22834"/>
                <a:gd name="connsiteY3" fmla="*/ 11362 h 54539"/>
                <a:gd name="connsiteX4" fmla="*/ 22834 w 22834"/>
                <a:gd name="connsiteY4" fmla="*/ 38632 h 54539"/>
                <a:gd name="connsiteX5" fmla="*/ 18289 w 22834"/>
                <a:gd name="connsiteY5" fmla="*/ 49994 h 54539"/>
                <a:gd name="connsiteX6" fmla="*/ 2381 w 22834"/>
                <a:gd name="connsiteY6" fmla="*/ 54539 h 54539"/>
                <a:gd name="connsiteX7" fmla="*/ 2381 w 22834"/>
                <a:gd name="connsiteY7" fmla="*/ 53859 h 54539"/>
                <a:gd name="connsiteX8" fmla="*/ 0 w 22834"/>
                <a:gd name="connsiteY8" fmla="*/ 54539 h 54539"/>
                <a:gd name="connsiteX9" fmla="*/ 0 w 22834"/>
                <a:gd name="connsiteY9" fmla="*/ 43177 h 54539"/>
                <a:gd name="connsiteX10" fmla="*/ 9090 w 22834"/>
                <a:gd name="connsiteY10" fmla="*/ 38632 h 54539"/>
                <a:gd name="connsiteX11" fmla="*/ 0 w 22834"/>
                <a:gd name="connsiteY11" fmla="*/ 34087 h 5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34" h="54539">
                  <a:moveTo>
                    <a:pt x="4545" y="0"/>
                  </a:moveTo>
                  <a:lnTo>
                    <a:pt x="6719" y="1553"/>
                  </a:lnTo>
                  <a:lnTo>
                    <a:pt x="6926" y="0"/>
                  </a:lnTo>
                  <a:lnTo>
                    <a:pt x="22834" y="11362"/>
                  </a:lnTo>
                  <a:lnTo>
                    <a:pt x="22834" y="38632"/>
                  </a:lnTo>
                  <a:lnTo>
                    <a:pt x="18289" y="49994"/>
                  </a:lnTo>
                  <a:lnTo>
                    <a:pt x="2381" y="54539"/>
                  </a:lnTo>
                  <a:lnTo>
                    <a:pt x="2381" y="53859"/>
                  </a:lnTo>
                  <a:lnTo>
                    <a:pt x="0" y="54539"/>
                  </a:lnTo>
                  <a:lnTo>
                    <a:pt x="0" y="43177"/>
                  </a:lnTo>
                  <a:lnTo>
                    <a:pt x="9090" y="38632"/>
                  </a:lnTo>
                  <a:lnTo>
                    <a:pt x="0" y="3408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0" name="Freeform 238">
              <a:extLst>
                <a:ext uri="{FF2B5EF4-FFF2-40B4-BE49-F238E27FC236}">
                  <a16:creationId xmlns:a16="http://schemas.microsoft.com/office/drawing/2014/main" id="{3A913194-83DD-4B3C-9E78-2736C5FFC8BE}"/>
                </a:ext>
              </a:extLst>
            </p:cNvPr>
            <p:cNvSpPr>
              <a:spLocks/>
            </p:cNvSpPr>
            <p:nvPr/>
          </p:nvSpPr>
          <p:spPr bwMode="auto">
            <a:xfrm>
              <a:off x="5359170" y="2947782"/>
              <a:ext cx="121253" cy="138296"/>
            </a:xfrm>
            <a:custGeom>
              <a:avLst/>
              <a:gdLst>
                <a:gd name="connsiteX0" fmla="*/ 138621 w 161671"/>
                <a:gd name="connsiteY0" fmla="*/ 0 h 184395"/>
                <a:gd name="connsiteX1" fmla="*/ 141471 w 161671"/>
                <a:gd name="connsiteY1" fmla="*/ 9774 h 184395"/>
                <a:gd name="connsiteX2" fmla="*/ 145764 w 161671"/>
                <a:gd name="connsiteY2" fmla="*/ 7143 h 184395"/>
                <a:gd name="connsiteX3" fmla="*/ 161671 w 161671"/>
                <a:gd name="connsiteY3" fmla="*/ 61682 h 184395"/>
                <a:gd name="connsiteX4" fmla="*/ 157126 w 161671"/>
                <a:gd name="connsiteY4" fmla="*/ 66227 h 184395"/>
                <a:gd name="connsiteX5" fmla="*/ 82135 w 161671"/>
                <a:gd name="connsiteY5" fmla="*/ 88952 h 184395"/>
                <a:gd name="connsiteX6" fmla="*/ 104227 w 161671"/>
                <a:gd name="connsiteY6" fmla="*/ 111044 h 184395"/>
                <a:gd name="connsiteX7" fmla="*/ 118494 w 161671"/>
                <a:gd name="connsiteY7" fmla="*/ 125311 h 184395"/>
                <a:gd name="connsiteX8" fmla="*/ 102587 w 161671"/>
                <a:gd name="connsiteY8" fmla="*/ 136673 h 184395"/>
                <a:gd name="connsiteX9" fmla="*/ 98042 w 161671"/>
                <a:gd name="connsiteY9" fmla="*/ 152581 h 184395"/>
                <a:gd name="connsiteX10" fmla="*/ 70772 w 161671"/>
                <a:gd name="connsiteY10" fmla="*/ 159398 h 184395"/>
                <a:gd name="connsiteX11" fmla="*/ 59410 w 161671"/>
                <a:gd name="connsiteY11" fmla="*/ 168488 h 184395"/>
                <a:gd name="connsiteX12" fmla="*/ 43503 w 161671"/>
                <a:gd name="connsiteY12" fmla="*/ 184395 h 184395"/>
                <a:gd name="connsiteX13" fmla="*/ 7143 w 161671"/>
                <a:gd name="connsiteY13" fmla="*/ 175305 h 184395"/>
                <a:gd name="connsiteX14" fmla="*/ 7143 w 161671"/>
                <a:gd name="connsiteY14" fmla="*/ 169948 h 184395"/>
                <a:gd name="connsiteX15" fmla="*/ 0 w 161671"/>
                <a:gd name="connsiteY15" fmla="*/ 168162 h 184395"/>
                <a:gd name="connsiteX16" fmla="*/ 0 w 161671"/>
                <a:gd name="connsiteY16" fmla="*/ 161345 h 184395"/>
                <a:gd name="connsiteX17" fmla="*/ 15908 w 161671"/>
                <a:gd name="connsiteY17" fmla="*/ 97716 h 184395"/>
                <a:gd name="connsiteX18" fmla="*/ 15908 w 161671"/>
                <a:gd name="connsiteY18" fmla="*/ 81809 h 184395"/>
                <a:gd name="connsiteX19" fmla="*/ 20452 w 161671"/>
                <a:gd name="connsiteY19" fmla="*/ 65902 h 184395"/>
                <a:gd name="connsiteX20" fmla="*/ 20452 w 161671"/>
                <a:gd name="connsiteY20" fmla="*/ 43177 h 184395"/>
                <a:gd name="connsiteX21" fmla="*/ 27270 w 161671"/>
                <a:gd name="connsiteY21" fmla="*/ 27270 h 184395"/>
                <a:gd name="connsiteX22" fmla="*/ 68174 w 161671"/>
                <a:gd name="connsiteY22" fmla="*/ 43177 h 18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671" h="184395">
                  <a:moveTo>
                    <a:pt x="138621" y="0"/>
                  </a:moveTo>
                  <a:lnTo>
                    <a:pt x="141471" y="9774"/>
                  </a:lnTo>
                  <a:lnTo>
                    <a:pt x="145764" y="7143"/>
                  </a:lnTo>
                  <a:lnTo>
                    <a:pt x="161671" y="61682"/>
                  </a:lnTo>
                  <a:lnTo>
                    <a:pt x="157126" y="66227"/>
                  </a:lnTo>
                  <a:lnTo>
                    <a:pt x="82135" y="88952"/>
                  </a:lnTo>
                  <a:lnTo>
                    <a:pt x="104227" y="111044"/>
                  </a:lnTo>
                  <a:lnTo>
                    <a:pt x="118494" y="125311"/>
                  </a:lnTo>
                  <a:lnTo>
                    <a:pt x="102587" y="136673"/>
                  </a:lnTo>
                  <a:lnTo>
                    <a:pt x="98042" y="152581"/>
                  </a:lnTo>
                  <a:lnTo>
                    <a:pt x="70772" y="159398"/>
                  </a:lnTo>
                  <a:lnTo>
                    <a:pt x="59410" y="168488"/>
                  </a:lnTo>
                  <a:lnTo>
                    <a:pt x="43503" y="184395"/>
                  </a:lnTo>
                  <a:lnTo>
                    <a:pt x="7143" y="175305"/>
                  </a:lnTo>
                  <a:lnTo>
                    <a:pt x="7143" y="169948"/>
                  </a:lnTo>
                  <a:lnTo>
                    <a:pt x="0" y="168162"/>
                  </a:lnTo>
                  <a:lnTo>
                    <a:pt x="0" y="161345"/>
                  </a:lnTo>
                  <a:lnTo>
                    <a:pt x="15908" y="97716"/>
                  </a:lnTo>
                  <a:lnTo>
                    <a:pt x="15908" y="81809"/>
                  </a:lnTo>
                  <a:lnTo>
                    <a:pt x="20452" y="65902"/>
                  </a:lnTo>
                  <a:lnTo>
                    <a:pt x="20452" y="43177"/>
                  </a:lnTo>
                  <a:lnTo>
                    <a:pt x="27270" y="27270"/>
                  </a:lnTo>
                  <a:lnTo>
                    <a:pt x="68174" y="4317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1" name="Freeform 232">
              <a:extLst>
                <a:ext uri="{FF2B5EF4-FFF2-40B4-BE49-F238E27FC236}">
                  <a16:creationId xmlns:a16="http://schemas.microsoft.com/office/drawing/2014/main" id="{B8FD5E5F-B7EE-4840-9D7B-F7A9B578BCD5}"/>
                </a:ext>
              </a:extLst>
            </p:cNvPr>
            <p:cNvSpPr>
              <a:spLocks/>
            </p:cNvSpPr>
            <p:nvPr/>
          </p:nvSpPr>
          <p:spPr bwMode="auto">
            <a:xfrm>
              <a:off x="5366150" y="2910367"/>
              <a:ext cx="42690" cy="51293"/>
            </a:xfrm>
            <a:custGeom>
              <a:avLst/>
              <a:gdLst>
                <a:gd name="connsiteX0" fmla="*/ 31815 w 56920"/>
                <a:gd name="connsiteY0" fmla="*/ 0 h 68391"/>
                <a:gd name="connsiteX1" fmla="*/ 47722 w 56920"/>
                <a:gd name="connsiteY1" fmla="*/ 0 h 68391"/>
                <a:gd name="connsiteX2" fmla="*/ 49763 w 56920"/>
                <a:gd name="connsiteY2" fmla="*/ 4762 h 68391"/>
                <a:gd name="connsiteX3" fmla="*/ 50103 w 56920"/>
                <a:gd name="connsiteY3" fmla="*/ 4762 h 68391"/>
                <a:gd name="connsiteX4" fmla="*/ 56920 w 56920"/>
                <a:gd name="connsiteY4" fmla="*/ 20669 h 68391"/>
                <a:gd name="connsiteX5" fmla="*/ 41013 w 56920"/>
                <a:gd name="connsiteY5" fmla="*/ 36577 h 68391"/>
                <a:gd name="connsiteX6" fmla="*/ 29651 w 56920"/>
                <a:gd name="connsiteY6" fmla="*/ 57029 h 68391"/>
                <a:gd name="connsiteX7" fmla="*/ 18288 w 56920"/>
                <a:gd name="connsiteY7" fmla="*/ 63846 h 68391"/>
                <a:gd name="connsiteX8" fmla="*/ 13744 w 56920"/>
                <a:gd name="connsiteY8" fmla="*/ 68391 h 68391"/>
                <a:gd name="connsiteX9" fmla="*/ 2381 w 56920"/>
                <a:gd name="connsiteY9" fmla="*/ 68391 h 68391"/>
                <a:gd name="connsiteX10" fmla="*/ 4082 w 56920"/>
                <a:gd name="connsiteY10" fmla="*/ 63629 h 68391"/>
                <a:gd name="connsiteX11" fmla="*/ 0 w 56920"/>
                <a:gd name="connsiteY11" fmla="*/ 63629 h 68391"/>
                <a:gd name="connsiteX12" fmla="*/ 11363 w 56920"/>
                <a:gd name="connsiteY12" fmla="*/ 31815 h 6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20" h="68391">
                  <a:moveTo>
                    <a:pt x="31815" y="0"/>
                  </a:moveTo>
                  <a:lnTo>
                    <a:pt x="47722" y="0"/>
                  </a:lnTo>
                  <a:lnTo>
                    <a:pt x="49763" y="4762"/>
                  </a:lnTo>
                  <a:lnTo>
                    <a:pt x="50103" y="4762"/>
                  </a:lnTo>
                  <a:lnTo>
                    <a:pt x="56920" y="20669"/>
                  </a:lnTo>
                  <a:lnTo>
                    <a:pt x="41013" y="36577"/>
                  </a:lnTo>
                  <a:lnTo>
                    <a:pt x="29651" y="57029"/>
                  </a:lnTo>
                  <a:lnTo>
                    <a:pt x="18288" y="63846"/>
                  </a:lnTo>
                  <a:lnTo>
                    <a:pt x="13744" y="68391"/>
                  </a:lnTo>
                  <a:lnTo>
                    <a:pt x="2381" y="68391"/>
                  </a:lnTo>
                  <a:lnTo>
                    <a:pt x="4082" y="63629"/>
                  </a:lnTo>
                  <a:lnTo>
                    <a:pt x="0" y="63629"/>
                  </a:lnTo>
                  <a:lnTo>
                    <a:pt x="11363" y="3181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2" name="Freeform 230">
              <a:extLst>
                <a:ext uri="{FF2B5EF4-FFF2-40B4-BE49-F238E27FC236}">
                  <a16:creationId xmlns:a16="http://schemas.microsoft.com/office/drawing/2014/main" id="{D84E6BDC-324A-4A8A-913B-41EEF0D33A0A}"/>
                </a:ext>
              </a:extLst>
            </p:cNvPr>
            <p:cNvSpPr>
              <a:spLocks/>
            </p:cNvSpPr>
            <p:nvPr/>
          </p:nvSpPr>
          <p:spPr bwMode="auto">
            <a:xfrm>
              <a:off x="5383194" y="2814842"/>
              <a:ext cx="180661" cy="170680"/>
            </a:xfrm>
            <a:custGeom>
              <a:avLst/>
              <a:gdLst>
                <a:gd name="connsiteX0" fmla="*/ 240881 w 240881"/>
                <a:gd name="connsiteY0" fmla="*/ 0 h 227573"/>
                <a:gd name="connsiteX1" fmla="*/ 235354 w 240881"/>
                <a:gd name="connsiteY1" fmla="*/ 8598 h 227573"/>
                <a:gd name="connsiteX2" fmla="*/ 240881 w 240881"/>
                <a:gd name="connsiteY2" fmla="*/ 7143 h 227573"/>
                <a:gd name="connsiteX3" fmla="*/ 220429 w 240881"/>
                <a:gd name="connsiteY3" fmla="*/ 38958 h 227573"/>
                <a:gd name="connsiteX4" fmla="*/ 203599 w 240881"/>
                <a:gd name="connsiteY4" fmla="*/ 49476 h 227573"/>
                <a:gd name="connsiteX5" fmla="*/ 209067 w 240881"/>
                <a:gd name="connsiteY5" fmla="*/ 74992 h 227573"/>
                <a:gd name="connsiteX6" fmla="*/ 208184 w 240881"/>
                <a:gd name="connsiteY6" fmla="*/ 78017 h 227573"/>
                <a:gd name="connsiteX7" fmla="*/ 209067 w 240881"/>
                <a:gd name="connsiteY7" fmla="*/ 82135 h 227573"/>
                <a:gd name="connsiteX8" fmla="*/ 193160 w 240881"/>
                <a:gd name="connsiteY8" fmla="*/ 136674 h 227573"/>
                <a:gd name="connsiteX9" fmla="*/ 111351 w 240881"/>
                <a:gd name="connsiteY9" fmla="*/ 184396 h 227573"/>
                <a:gd name="connsiteX10" fmla="*/ 40905 w 240881"/>
                <a:gd name="connsiteY10" fmla="*/ 227573 h 227573"/>
                <a:gd name="connsiteX11" fmla="*/ 0 w 240881"/>
                <a:gd name="connsiteY11" fmla="*/ 211666 h 227573"/>
                <a:gd name="connsiteX12" fmla="*/ 4545 w 240881"/>
                <a:gd name="connsiteY12" fmla="*/ 207121 h 227573"/>
                <a:gd name="connsiteX13" fmla="*/ 4545 w 240881"/>
                <a:gd name="connsiteY13" fmla="*/ 206290 h 227573"/>
                <a:gd name="connsiteX14" fmla="*/ 0 w 240881"/>
                <a:gd name="connsiteY14" fmla="*/ 204523 h 227573"/>
                <a:gd name="connsiteX15" fmla="*/ 4545 w 240881"/>
                <a:gd name="connsiteY15" fmla="*/ 199978 h 227573"/>
                <a:gd name="connsiteX16" fmla="*/ 4545 w 240881"/>
                <a:gd name="connsiteY16" fmla="*/ 184396 h 227573"/>
                <a:gd name="connsiteX17" fmla="*/ 4545 w 240881"/>
                <a:gd name="connsiteY17" fmla="*/ 177253 h 227573"/>
                <a:gd name="connsiteX18" fmla="*/ 9090 w 240881"/>
                <a:gd name="connsiteY18" fmla="*/ 156801 h 227573"/>
                <a:gd name="connsiteX19" fmla="*/ 29460 w 240881"/>
                <a:gd name="connsiteY19" fmla="*/ 142542 h 227573"/>
                <a:gd name="connsiteX20" fmla="*/ 24997 w 240881"/>
                <a:gd name="connsiteY20" fmla="*/ 132129 h 227573"/>
                <a:gd name="connsiteX21" fmla="*/ 9090 w 240881"/>
                <a:gd name="connsiteY21" fmla="*/ 125312 h 227573"/>
                <a:gd name="connsiteX22" fmla="*/ 9090 w 240881"/>
                <a:gd name="connsiteY22" fmla="*/ 118169 h 227573"/>
                <a:gd name="connsiteX23" fmla="*/ 9090 w 240881"/>
                <a:gd name="connsiteY23" fmla="*/ 93497 h 227573"/>
                <a:gd name="connsiteX24" fmla="*/ 9090 w 240881"/>
                <a:gd name="connsiteY24" fmla="*/ 86354 h 227573"/>
                <a:gd name="connsiteX25" fmla="*/ 15907 w 240881"/>
                <a:gd name="connsiteY25" fmla="*/ 65902 h 227573"/>
                <a:gd name="connsiteX26" fmla="*/ 24997 w 240881"/>
                <a:gd name="connsiteY26" fmla="*/ 54540 h 227573"/>
                <a:gd name="connsiteX27" fmla="*/ 36360 w 240881"/>
                <a:gd name="connsiteY27" fmla="*/ 47722 h 227573"/>
                <a:gd name="connsiteX28" fmla="*/ 36360 w 240881"/>
                <a:gd name="connsiteY28" fmla="*/ 29868 h 227573"/>
                <a:gd name="connsiteX29" fmla="*/ 36360 w 240881"/>
                <a:gd name="connsiteY29" fmla="*/ 22725 h 227573"/>
                <a:gd name="connsiteX30" fmla="*/ 47722 w 240881"/>
                <a:gd name="connsiteY30" fmla="*/ 31815 h 227573"/>
                <a:gd name="connsiteX31" fmla="*/ 90899 w 240881"/>
                <a:gd name="connsiteY31" fmla="*/ 15907 h 227573"/>
                <a:gd name="connsiteX32" fmla="*/ 111351 w 240881"/>
                <a:gd name="connsiteY32" fmla="*/ 27270 h 227573"/>
                <a:gd name="connsiteX33" fmla="*/ 138620 w 240881"/>
                <a:gd name="connsiteY33" fmla="*/ 27270 h 227573"/>
                <a:gd name="connsiteX34" fmla="*/ 181797 w 240881"/>
                <a:gd name="connsiteY34" fmla="*/ 11362 h 227573"/>
                <a:gd name="connsiteX35" fmla="*/ 197704 w 240881"/>
                <a:gd name="connsiteY35" fmla="*/ 11362 h 2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0881" h="227573">
                  <a:moveTo>
                    <a:pt x="240881" y="0"/>
                  </a:moveTo>
                  <a:lnTo>
                    <a:pt x="235354" y="8598"/>
                  </a:lnTo>
                  <a:lnTo>
                    <a:pt x="240881" y="7143"/>
                  </a:lnTo>
                  <a:lnTo>
                    <a:pt x="220429" y="38958"/>
                  </a:lnTo>
                  <a:lnTo>
                    <a:pt x="203599" y="49476"/>
                  </a:lnTo>
                  <a:lnTo>
                    <a:pt x="209067" y="74992"/>
                  </a:lnTo>
                  <a:lnTo>
                    <a:pt x="208184" y="78017"/>
                  </a:lnTo>
                  <a:lnTo>
                    <a:pt x="209067" y="82135"/>
                  </a:lnTo>
                  <a:lnTo>
                    <a:pt x="193160" y="136674"/>
                  </a:lnTo>
                  <a:lnTo>
                    <a:pt x="111351" y="184396"/>
                  </a:lnTo>
                  <a:lnTo>
                    <a:pt x="40905" y="227573"/>
                  </a:lnTo>
                  <a:lnTo>
                    <a:pt x="0" y="211666"/>
                  </a:lnTo>
                  <a:lnTo>
                    <a:pt x="4545" y="207121"/>
                  </a:lnTo>
                  <a:lnTo>
                    <a:pt x="4545" y="206290"/>
                  </a:lnTo>
                  <a:lnTo>
                    <a:pt x="0" y="204523"/>
                  </a:lnTo>
                  <a:lnTo>
                    <a:pt x="4545" y="199978"/>
                  </a:lnTo>
                  <a:lnTo>
                    <a:pt x="4545" y="184396"/>
                  </a:lnTo>
                  <a:lnTo>
                    <a:pt x="4545" y="177253"/>
                  </a:lnTo>
                  <a:lnTo>
                    <a:pt x="9090" y="156801"/>
                  </a:lnTo>
                  <a:lnTo>
                    <a:pt x="29460" y="142542"/>
                  </a:lnTo>
                  <a:lnTo>
                    <a:pt x="24997" y="132129"/>
                  </a:lnTo>
                  <a:lnTo>
                    <a:pt x="9090" y="125312"/>
                  </a:lnTo>
                  <a:lnTo>
                    <a:pt x="9090" y="118169"/>
                  </a:lnTo>
                  <a:lnTo>
                    <a:pt x="9090" y="93497"/>
                  </a:lnTo>
                  <a:lnTo>
                    <a:pt x="9090" y="86354"/>
                  </a:lnTo>
                  <a:lnTo>
                    <a:pt x="15907" y="65902"/>
                  </a:lnTo>
                  <a:lnTo>
                    <a:pt x="24997" y="54540"/>
                  </a:lnTo>
                  <a:lnTo>
                    <a:pt x="36360" y="47722"/>
                  </a:lnTo>
                  <a:lnTo>
                    <a:pt x="36360" y="29868"/>
                  </a:lnTo>
                  <a:lnTo>
                    <a:pt x="36360" y="22725"/>
                  </a:lnTo>
                  <a:lnTo>
                    <a:pt x="47722" y="31815"/>
                  </a:lnTo>
                  <a:lnTo>
                    <a:pt x="90899" y="15907"/>
                  </a:lnTo>
                  <a:lnTo>
                    <a:pt x="111351" y="27270"/>
                  </a:lnTo>
                  <a:lnTo>
                    <a:pt x="138620" y="27270"/>
                  </a:lnTo>
                  <a:lnTo>
                    <a:pt x="181797" y="11362"/>
                  </a:lnTo>
                  <a:lnTo>
                    <a:pt x="197704"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3" name="Freeform 228">
              <a:extLst>
                <a:ext uri="{FF2B5EF4-FFF2-40B4-BE49-F238E27FC236}">
                  <a16:creationId xmlns:a16="http://schemas.microsoft.com/office/drawing/2014/main" id="{2AB833E7-38AB-450C-9E02-FA3B98B277F4}"/>
                </a:ext>
              </a:extLst>
            </p:cNvPr>
            <p:cNvSpPr>
              <a:spLocks/>
            </p:cNvSpPr>
            <p:nvPr/>
          </p:nvSpPr>
          <p:spPr bwMode="auto">
            <a:xfrm>
              <a:off x="5461350" y="2811434"/>
              <a:ext cx="279920" cy="276186"/>
            </a:xfrm>
            <a:custGeom>
              <a:avLst/>
              <a:gdLst>
                <a:gd name="connsiteX0" fmla="*/ 145438 w 373227"/>
                <a:gd name="connsiteY0" fmla="*/ 0 h 368248"/>
                <a:gd name="connsiteX1" fmla="*/ 188615 w 373227"/>
                <a:gd name="connsiteY1" fmla="*/ 4545 h 368248"/>
                <a:gd name="connsiteX2" fmla="*/ 189875 w 373227"/>
                <a:gd name="connsiteY2" fmla="*/ 5806 h 368248"/>
                <a:gd name="connsiteX3" fmla="*/ 200520 w 373227"/>
                <a:gd name="connsiteY3" fmla="*/ 6926 h 368248"/>
                <a:gd name="connsiteX4" fmla="*/ 210583 w 373227"/>
                <a:gd name="connsiteY4" fmla="*/ 16989 h 368248"/>
                <a:gd name="connsiteX5" fmla="*/ 220429 w 373227"/>
                <a:gd name="connsiteY5" fmla="*/ 11362 h 368248"/>
                <a:gd name="connsiteX6" fmla="*/ 223628 w 373227"/>
                <a:gd name="connsiteY6" fmla="*/ 18719 h 368248"/>
                <a:gd name="connsiteX7" fmla="*/ 232334 w 373227"/>
                <a:gd name="connsiteY7" fmla="*/ 13743 h 368248"/>
                <a:gd name="connsiteX8" fmla="*/ 255059 w 373227"/>
                <a:gd name="connsiteY8" fmla="*/ 66010 h 368248"/>
                <a:gd name="connsiteX9" fmla="*/ 280056 w 373227"/>
                <a:gd name="connsiteY9" fmla="*/ 81917 h 368248"/>
                <a:gd name="connsiteX10" fmla="*/ 280056 w 373227"/>
                <a:gd name="connsiteY10" fmla="*/ 109187 h 368248"/>
                <a:gd name="connsiteX11" fmla="*/ 264149 w 373227"/>
                <a:gd name="connsiteY11" fmla="*/ 125094 h 368248"/>
                <a:gd name="connsiteX12" fmla="*/ 255059 w 373227"/>
                <a:gd name="connsiteY12" fmla="*/ 156909 h 368248"/>
                <a:gd name="connsiteX13" fmla="*/ 280056 w 373227"/>
                <a:gd name="connsiteY13" fmla="*/ 200086 h 368248"/>
                <a:gd name="connsiteX14" fmla="*/ 323233 w 373227"/>
                <a:gd name="connsiteY14" fmla="*/ 222810 h 368248"/>
                <a:gd name="connsiteX15" fmla="*/ 345958 w 373227"/>
                <a:gd name="connsiteY15" fmla="*/ 254625 h 368248"/>
                <a:gd name="connsiteX16" fmla="*/ 341413 w 373227"/>
                <a:gd name="connsiteY16" fmla="*/ 286439 h 368248"/>
                <a:gd name="connsiteX17" fmla="*/ 350503 w 373227"/>
                <a:gd name="connsiteY17" fmla="*/ 286439 h 368248"/>
                <a:gd name="connsiteX18" fmla="*/ 350503 w 373227"/>
                <a:gd name="connsiteY18" fmla="*/ 309164 h 368248"/>
                <a:gd name="connsiteX19" fmla="*/ 373227 w 373227"/>
                <a:gd name="connsiteY19" fmla="*/ 329616 h 368248"/>
                <a:gd name="connsiteX20" fmla="*/ 350503 w 373227"/>
                <a:gd name="connsiteY20" fmla="*/ 329616 h 368248"/>
                <a:gd name="connsiteX21" fmla="*/ 323233 w 373227"/>
                <a:gd name="connsiteY21" fmla="*/ 325071 h 368248"/>
                <a:gd name="connsiteX22" fmla="*/ 298236 w 373227"/>
                <a:gd name="connsiteY22" fmla="*/ 368248 h 368248"/>
                <a:gd name="connsiteX23" fmla="*/ 232334 w 373227"/>
                <a:gd name="connsiteY23" fmla="*/ 361431 h 368248"/>
                <a:gd name="connsiteX24" fmla="*/ 230653 w 373227"/>
                <a:gd name="connsiteY24" fmla="*/ 360107 h 368248"/>
                <a:gd name="connsiteX25" fmla="*/ 220429 w 373227"/>
                <a:gd name="connsiteY25" fmla="*/ 359050 h 368248"/>
                <a:gd name="connsiteX26" fmla="*/ 113624 w 373227"/>
                <a:gd name="connsiteY26" fmla="*/ 274969 h 368248"/>
                <a:gd name="connsiteX27" fmla="*/ 59084 w 373227"/>
                <a:gd name="connsiteY27" fmla="*/ 247699 h 368248"/>
                <a:gd name="connsiteX28" fmla="*/ 15908 w 373227"/>
                <a:gd name="connsiteY28" fmla="*/ 236337 h 368248"/>
                <a:gd name="connsiteX29" fmla="*/ 0 w 373227"/>
                <a:gd name="connsiteY29" fmla="*/ 181797 h 368248"/>
                <a:gd name="connsiteX30" fmla="*/ 81809 w 373227"/>
                <a:gd name="connsiteY30" fmla="*/ 134076 h 368248"/>
                <a:gd name="connsiteX31" fmla="*/ 97716 w 373227"/>
                <a:gd name="connsiteY31" fmla="*/ 79536 h 368248"/>
                <a:gd name="connsiteX32" fmla="*/ 90899 w 373227"/>
                <a:gd name="connsiteY32" fmla="*/ 47722 h 368248"/>
                <a:gd name="connsiteX33" fmla="*/ 113624 w 373227"/>
                <a:gd name="connsiteY33" fmla="*/ 36360 h 368248"/>
                <a:gd name="connsiteX34" fmla="*/ 129531 w 373227"/>
                <a:gd name="connsiteY34" fmla="*/ 11362 h 36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3227" h="368248">
                  <a:moveTo>
                    <a:pt x="145438" y="0"/>
                  </a:moveTo>
                  <a:lnTo>
                    <a:pt x="188615" y="4545"/>
                  </a:lnTo>
                  <a:lnTo>
                    <a:pt x="189875" y="5806"/>
                  </a:lnTo>
                  <a:lnTo>
                    <a:pt x="200520" y="6926"/>
                  </a:lnTo>
                  <a:lnTo>
                    <a:pt x="210583" y="16989"/>
                  </a:lnTo>
                  <a:lnTo>
                    <a:pt x="220429" y="11362"/>
                  </a:lnTo>
                  <a:lnTo>
                    <a:pt x="223628" y="18719"/>
                  </a:lnTo>
                  <a:lnTo>
                    <a:pt x="232334" y="13743"/>
                  </a:lnTo>
                  <a:lnTo>
                    <a:pt x="255059" y="66010"/>
                  </a:lnTo>
                  <a:lnTo>
                    <a:pt x="280056" y="81917"/>
                  </a:lnTo>
                  <a:lnTo>
                    <a:pt x="280056" y="109187"/>
                  </a:lnTo>
                  <a:lnTo>
                    <a:pt x="264149" y="125094"/>
                  </a:lnTo>
                  <a:lnTo>
                    <a:pt x="255059" y="156909"/>
                  </a:lnTo>
                  <a:lnTo>
                    <a:pt x="280056" y="200086"/>
                  </a:lnTo>
                  <a:lnTo>
                    <a:pt x="323233" y="222810"/>
                  </a:lnTo>
                  <a:lnTo>
                    <a:pt x="345958" y="254625"/>
                  </a:lnTo>
                  <a:lnTo>
                    <a:pt x="341413" y="286439"/>
                  </a:lnTo>
                  <a:lnTo>
                    <a:pt x="350503" y="286439"/>
                  </a:lnTo>
                  <a:lnTo>
                    <a:pt x="350503" y="309164"/>
                  </a:lnTo>
                  <a:lnTo>
                    <a:pt x="373227" y="329616"/>
                  </a:lnTo>
                  <a:lnTo>
                    <a:pt x="350503" y="329616"/>
                  </a:lnTo>
                  <a:lnTo>
                    <a:pt x="323233" y="325071"/>
                  </a:lnTo>
                  <a:lnTo>
                    <a:pt x="298236" y="368248"/>
                  </a:lnTo>
                  <a:lnTo>
                    <a:pt x="232334" y="361431"/>
                  </a:lnTo>
                  <a:lnTo>
                    <a:pt x="230653" y="360107"/>
                  </a:lnTo>
                  <a:lnTo>
                    <a:pt x="220429" y="359050"/>
                  </a:lnTo>
                  <a:lnTo>
                    <a:pt x="113624" y="274969"/>
                  </a:lnTo>
                  <a:lnTo>
                    <a:pt x="59084" y="247699"/>
                  </a:lnTo>
                  <a:lnTo>
                    <a:pt x="15908" y="236337"/>
                  </a:lnTo>
                  <a:lnTo>
                    <a:pt x="0" y="181797"/>
                  </a:lnTo>
                  <a:lnTo>
                    <a:pt x="81809" y="134076"/>
                  </a:lnTo>
                  <a:lnTo>
                    <a:pt x="97716" y="79536"/>
                  </a:lnTo>
                  <a:lnTo>
                    <a:pt x="90899" y="47722"/>
                  </a:lnTo>
                  <a:lnTo>
                    <a:pt x="113624" y="36360"/>
                  </a:lnTo>
                  <a:lnTo>
                    <a:pt x="129531"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4" name="Freeform 226">
              <a:extLst>
                <a:ext uri="{FF2B5EF4-FFF2-40B4-BE49-F238E27FC236}">
                  <a16:creationId xmlns:a16="http://schemas.microsoft.com/office/drawing/2014/main" id="{5901EC4E-E411-48BA-ADE6-7B24FB168064}"/>
                </a:ext>
              </a:extLst>
            </p:cNvPr>
            <p:cNvSpPr>
              <a:spLocks/>
            </p:cNvSpPr>
            <p:nvPr/>
          </p:nvSpPr>
          <p:spPr bwMode="auto">
            <a:xfrm>
              <a:off x="5611333" y="2726054"/>
              <a:ext cx="539063" cy="484361"/>
            </a:xfrm>
            <a:custGeom>
              <a:avLst/>
              <a:gdLst>
                <a:gd name="connsiteX0" fmla="*/ 20452 w 718750"/>
                <a:gd name="connsiteY0" fmla="*/ 0 h 645814"/>
                <a:gd name="connsiteX1" fmla="*/ 25871 w 718750"/>
                <a:gd name="connsiteY1" fmla="*/ 14450 h 645814"/>
                <a:gd name="connsiteX2" fmla="*/ 34738 w 718750"/>
                <a:gd name="connsiteY2" fmla="*/ 9524 h 645814"/>
                <a:gd name="connsiteX3" fmla="*/ 41556 w 718750"/>
                <a:gd name="connsiteY3" fmla="*/ 27704 h 645814"/>
                <a:gd name="connsiteX4" fmla="*/ 53845 w 718750"/>
                <a:gd name="connsiteY4" fmla="*/ 39993 h 645814"/>
                <a:gd name="connsiteX5" fmla="*/ 68174 w 718750"/>
                <a:gd name="connsiteY5" fmla="*/ 43177 h 645814"/>
                <a:gd name="connsiteX6" fmla="*/ 86354 w 718750"/>
                <a:gd name="connsiteY6" fmla="*/ 43177 h 645814"/>
                <a:gd name="connsiteX7" fmla="*/ 129531 w 718750"/>
                <a:gd name="connsiteY7" fmla="*/ 11362 h 645814"/>
                <a:gd name="connsiteX8" fmla="*/ 138621 w 718750"/>
                <a:gd name="connsiteY8" fmla="*/ 6818 h 645814"/>
                <a:gd name="connsiteX9" fmla="*/ 147393 w 718750"/>
                <a:gd name="connsiteY9" fmla="*/ 19099 h 645814"/>
                <a:gd name="connsiteX10" fmla="*/ 152907 w 718750"/>
                <a:gd name="connsiteY10" fmla="*/ 16342 h 645814"/>
                <a:gd name="connsiteX11" fmla="*/ 164269 w 718750"/>
                <a:gd name="connsiteY11" fmla="*/ 32249 h 645814"/>
                <a:gd name="connsiteX12" fmla="*/ 152907 w 718750"/>
                <a:gd name="connsiteY12" fmla="*/ 52701 h 645814"/>
                <a:gd name="connsiteX13" fmla="*/ 166107 w 718750"/>
                <a:gd name="connsiteY13" fmla="*/ 65902 h 645814"/>
                <a:gd name="connsiteX14" fmla="*/ 170435 w 718750"/>
                <a:gd name="connsiteY14" fmla="*/ 65902 h 645814"/>
                <a:gd name="connsiteX15" fmla="*/ 172840 w 718750"/>
                <a:gd name="connsiteY15" fmla="*/ 72634 h 645814"/>
                <a:gd name="connsiteX16" fmla="*/ 175631 w 718750"/>
                <a:gd name="connsiteY16" fmla="*/ 75426 h 645814"/>
                <a:gd name="connsiteX17" fmla="*/ 184721 w 718750"/>
                <a:gd name="connsiteY17" fmla="*/ 75426 h 645814"/>
                <a:gd name="connsiteX18" fmla="*/ 193959 w 718750"/>
                <a:gd name="connsiteY18" fmla="*/ 101293 h 645814"/>
                <a:gd name="connsiteX19" fmla="*/ 220429 w 718750"/>
                <a:gd name="connsiteY19" fmla="*/ 109078 h 645814"/>
                <a:gd name="connsiteX20" fmla="*/ 232104 w 718750"/>
                <a:gd name="connsiteY20" fmla="*/ 117834 h 645814"/>
                <a:gd name="connsiteX21" fmla="*/ 234715 w 718750"/>
                <a:gd name="connsiteY21" fmla="*/ 118602 h 645814"/>
                <a:gd name="connsiteX22" fmla="*/ 250024 w 718750"/>
                <a:gd name="connsiteY22" fmla="*/ 130084 h 645814"/>
                <a:gd name="connsiteX23" fmla="*/ 295421 w 718750"/>
                <a:gd name="connsiteY23" fmla="*/ 140893 h 645814"/>
                <a:gd name="connsiteX24" fmla="*/ 354505 w 718750"/>
                <a:gd name="connsiteY24" fmla="*/ 129531 h 645814"/>
                <a:gd name="connsiteX25" fmla="*/ 359050 w 718750"/>
                <a:gd name="connsiteY25" fmla="*/ 120441 h 645814"/>
                <a:gd name="connsiteX26" fmla="*/ 390864 w 718750"/>
                <a:gd name="connsiteY26" fmla="*/ 109078 h 645814"/>
                <a:gd name="connsiteX27" fmla="*/ 418134 w 718750"/>
                <a:gd name="connsiteY27" fmla="*/ 81809 h 645814"/>
                <a:gd name="connsiteX28" fmla="*/ 440858 w 718750"/>
                <a:gd name="connsiteY28" fmla="*/ 81809 h 645814"/>
                <a:gd name="connsiteX29" fmla="*/ 456766 w 718750"/>
                <a:gd name="connsiteY29" fmla="*/ 77264 h 645814"/>
                <a:gd name="connsiteX30" fmla="*/ 484035 w 718750"/>
                <a:gd name="connsiteY30" fmla="*/ 81809 h 645814"/>
                <a:gd name="connsiteX31" fmla="*/ 520395 w 718750"/>
                <a:gd name="connsiteY31" fmla="*/ 102261 h 645814"/>
                <a:gd name="connsiteX32" fmla="*/ 552209 w 718750"/>
                <a:gd name="connsiteY32" fmla="*/ 109078 h 645814"/>
                <a:gd name="connsiteX33" fmla="*/ 562503 w 718750"/>
                <a:gd name="connsiteY33" fmla="*/ 117747 h 645814"/>
                <a:gd name="connsiteX34" fmla="*/ 566495 w 718750"/>
                <a:gd name="connsiteY34" fmla="*/ 118602 h 645814"/>
                <a:gd name="connsiteX35" fmla="*/ 599619 w 718750"/>
                <a:gd name="connsiteY35" fmla="*/ 146496 h 645814"/>
                <a:gd name="connsiteX36" fmla="*/ 622655 w 718750"/>
                <a:gd name="connsiteY36" fmla="*/ 152255 h 645814"/>
                <a:gd name="connsiteX37" fmla="*/ 622655 w 718750"/>
                <a:gd name="connsiteY37" fmla="*/ 158208 h 645814"/>
                <a:gd name="connsiteX38" fmla="*/ 636941 w 718750"/>
                <a:gd name="connsiteY38" fmla="*/ 161779 h 645814"/>
                <a:gd name="connsiteX39" fmla="*/ 636941 w 718750"/>
                <a:gd name="connsiteY39" fmla="*/ 198139 h 645814"/>
                <a:gd name="connsiteX40" fmla="*/ 625579 w 718750"/>
                <a:gd name="connsiteY40" fmla="*/ 252678 h 645814"/>
                <a:gd name="connsiteX41" fmla="*/ 617355 w 718750"/>
                <a:gd name="connsiteY41" fmla="*/ 281462 h 645814"/>
                <a:gd name="connsiteX42" fmla="*/ 618111 w 718750"/>
                <a:gd name="connsiteY42" fmla="*/ 281786 h 645814"/>
                <a:gd name="connsiteX43" fmla="*/ 616572 w 718750"/>
                <a:gd name="connsiteY43" fmla="*/ 284204 h 645814"/>
                <a:gd name="connsiteX44" fmla="*/ 616489 w 718750"/>
                <a:gd name="connsiteY44" fmla="*/ 284492 h 645814"/>
                <a:gd name="connsiteX45" fmla="*/ 632397 w 718750"/>
                <a:gd name="connsiteY45" fmla="*/ 291310 h 645814"/>
                <a:gd name="connsiteX46" fmla="*/ 616489 w 718750"/>
                <a:gd name="connsiteY46" fmla="*/ 316307 h 645814"/>
                <a:gd name="connsiteX47" fmla="*/ 625579 w 718750"/>
                <a:gd name="connsiteY47" fmla="*/ 350394 h 645814"/>
                <a:gd name="connsiteX48" fmla="*/ 630655 w 718750"/>
                <a:gd name="connsiteY48" fmla="*/ 369003 h 645814"/>
                <a:gd name="connsiteX49" fmla="*/ 645380 w 718750"/>
                <a:gd name="connsiteY49" fmla="*/ 372684 h 645814"/>
                <a:gd name="connsiteX50" fmla="*/ 645380 w 718750"/>
                <a:gd name="connsiteY50" fmla="*/ 378637 h 645814"/>
                <a:gd name="connsiteX51" fmla="*/ 659666 w 718750"/>
                <a:gd name="connsiteY51" fmla="*/ 382208 h 645814"/>
                <a:gd name="connsiteX52" fmla="*/ 659666 w 718750"/>
                <a:gd name="connsiteY52" fmla="*/ 414023 h 645814"/>
                <a:gd name="connsiteX53" fmla="*/ 625579 w 718750"/>
                <a:gd name="connsiteY53" fmla="*/ 452655 h 645814"/>
                <a:gd name="connsiteX54" fmla="*/ 641486 w 718750"/>
                <a:gd name="connsiteY54" fmla="*/ 473107 h 645814"/>
                <a:gd name="connsiteX55" fmla="*/ 656585 w 718750"/>
                <a:gd name="connsiteY55" fmla="*/ 495754 h 645814"/>
                <a:gd name="connsiteX56" fmla="*/ 681740 w 718750"/>
                <a:gd name="connsiteY56" fmla="*/ 506760 h 645814"/>
                <a:gd name="connsiteX57" fmla="*/ 681740 w 718750"/>
                <a:gd name="connsiteY57" fmla="*/ 510034 h 645814"/>
                <a:gd name="connsiteX58" fmla="*/ 696026 w 718750"/>
                <a:gd name="connsiteY58" fmla="*/ 516284 h 645814"/>
                <a:gd name="connsiteX59" fmla="*/ 696026 w 718750"/>
                <a:gd name="connsiteY59" fmla="*/ 549473 h 645814"/>
                <a:gd name="connsiteX60" fmla="*/ 697647 w 718750"/>
                <a:gd name="connsiteY60" fmla="*/ 549937 h 645814"/>
                <a:gd name="connsiteX61" fmla="*/ 699652 w 718750"/>
                <a:gd name="connsiteY61" fmla="*/ 555952 h 645814"/>
                <a:gd name="connsiteX62" fmla="*/ 711933 w 718750"/>
                <a:gd name="connsiteY62" fmla="*/ 559461 h 645814"/>
                <a:gd name="connsiteX63" fmla="*/ 718750 w 718750"/>
                <a:gd name="connsiteY63" fmla="*/ 579913 h 645814"/>
                <a:gd name="connsiteX64" fmla="*/ 664211 w 718750"/>
                <a:gd name="connsiteY64" fmla="*/ 602637 h 645814"/>
                <a:gd name="connsiteX65" fmla="*/ 648304 w 718750"/>
                <a:gd name="connsiteY65" fmla="*/ 645814 h 645814"/>
                <a:gd name="connsiteX66" fmla="*/ 582402 w 718750"/>
                <a:gd name="connsiteY66" fmla="*/ 634452 h 645814"/>
                <a:gd name="connsiteX67" fmla="*/ 541498 w 718750"/>
                <a:gd name="connsiteY67" fmla="*/ 629907 h 645814"/>
                <a:gd name="connsiteX68" fmla="*/ 498321 w 718750"/>
                <a:gd name="connsiteY68" fmla="*/ 623090 h 645814"/>
                <a:gd name="connsiteX69" fmla="*/ 496685 w 718750"/>
                <a:gd name="connsiteY69" fmla="*/ 615563 h 645814"/>
                <a:gd name="connsiteX70" fmla="*/ 484035 w 718750"/>
                <a:gd name="connsiteY70" fmla="*/ 613566 h 645814"/>
                <a:gd name="connsiteX71" fmla="*/ 473891 w 718750"/>
                <a:gd name="connsiteY71" fmla="*/ 566903 h 645814"/>
                <a:gd name="connsiteX72" fmla="*/ 464234 w 718750"/>
                <a:gd name="connsiteY72" fmla="*/ 564006 h 645814"/>
                <a:gd name="connsiteX73" fmla="*/ 439237 w 718750"/>
                <a:gd name="connsiteY73" fmla="*/ 570823 h 645814"/>
                <a:gd name="connsiteX74" fmla="*/ 400605 w 718750"/>
                <a:gd name="connsiteY74" fmla="*/ 591275 h 645814"/>
                <a:gd name="connsiteX75" fmla="*/ 357428 w 718750"/>
                <a:gd name="connsiteY75" fmla="*/ 575368 h 645814"/>
                <a:gd name="connsiteX76" fmla="*/ 349017 w 718750"/>
                <a:gd name="connsiteY76" fmla="*/ 568008 h 645814"/>
                <a:gd name="connsiteX77" fmla="*/ 343142 w 718750"/>
                <a:gd name="connsiteY77" fmla="*/ 565844 h 645814"/>
                <a:gd name="connsiteX78" fmla="*/ 315945 w 718750"/>
                <a:gd name="connsiteY78" fmla="*/ 542046 h 645814"/>
                <a:gd name="connsiteX79" fmla="*/ 282437 w 718750"/>
                <a:gd name="connsiteY79" fmla="*/ 532191 h 645814"/>
                <a:gd name="connsiteX80" fmla="*/ 279100 w 718750"/>
                <a:gd name="connsiteY80" fmla="*/ 525887 h 645814"/>
                <a:gd name="connsiteX81" fmla="*/ 268151 w 718750"/>
                <a:gd name="connsiteY81" fmla="*/ 522667 h 645814"/>
                <a:gd name="connsiteX82" fmla="*/ 247699 w 718750"/>
                <a:gd name="connsiteY82" fmla="*/ 484035 h 645814"/>
                <a:gd name="connsiteX83" fmla="*/ 226679 w 718750"/>
                <a:gd name="connsiteY83" fmla="*/ 438493 h 645814"/>
                <a:gd name="connsiteX84" fmla="*/ 211991 w 718750"/>
                <a:gd name="connsiteY84" fmla="*/ 445837 h 645814"/>
                <a:gd name="connsiteX85" fmla="*/ 198947 w 718750"/>
                <a:gd name="connsiteY85" fmla="*/ 435692 h 645814"/>
                <a:gd name="connsiteX86" fmla="*/ 197705 w 718750"/>
                <a:gd name="connsiteY86" fmla="*/ 436313 h 645814"/>
                <a:gd name="connsiteX87" fmla="*/ 190645 w 718750"/>
                <a:gd name="connsiteY87" fmla="*/ 430823 h 645814"/>
                <a:gd name="connsiteX88" fmla="*/ 175631 w 718750"/>
                <a:gd name="connsiteY88" fmla="*/ 445837 h 645814"/>
                <a:gd name="connsiteX89" fmla="*/ 163100 w 718750"/>
                <a:gd name="connsiteY89" fmla="*/ 434559 h 645814"/>
                <a:gd name="connsiteX90" fmla="*/ 161345 w 718750"/>
                <a:gd name="connsiteY90" fmla="*/ 436313 h 645814"/>
                <a:gd name="connsiteX91" fmla="*/ 138621 w 718750"/>
                <a:gd name="connsiteY91" fmla="*/ 415861 h 645814"/>
                <a:gd name="connsiteX92" fmla="*/ 138621 w 718750"/>
                <a:gd name="connsiteY92" fmla="*/ 393136 h 645814"/>
                <a:gd name="connsiteX93" fmla="*/ 129531 w 718750"/>
                <a:gd name="connsiteY93" fmla="*/ 393136 h 645814"/>
                <a:gd name="connsiteX94" fmla="*/ 134076 w 718750"/>
                <a:gd name="connsiteY94" fmla="*/ 361322 h 645814"/>
                <a:gd name="connsiteX95" fmla="*/ 120129 w 718750"/>
                <a:gd name="connsiteY95" fmla="*/ 333429 h 645814"/>
                <a:gd name="connsiteX96" fmla="*/ 82460 w 718750"/>
                <a:gd name="connsiteY96" fmla="*/ 316307 h 645814"/>
                <a:gd name="connsiteX97" fmla="*/ 80079 w 718750"/>
                <a:gd name="connsiteY97" fmla="*/ 312194 h 645814"/>
                <a:gd name="connsiteX98" fmla="*/ 68174 w 718750"/>
                <a:gd name="connsiteY98" fmla="*/ 306783 h 645814"/>
                <a:gd name="connsiteX99" fmla="*/ 43177 w 718750"/>
                <a:gd name="connsiteY99" fmla="*/ 263606 h 645814"/>
                <a:gd name="connsiteX100" fmla="*/ 52267 w 718750"/>
                <a:gd name="connsiteY100" fmla="*/ 227247 h 645814"/>
                <a:gd name="connsiteX101" fmla="*/ 68174 w 718750"/>
                <a:gd name="connsiteY101" fmla="*/ 211339 h 645814"/>
                <a:gd name="connsiteX102" fmla="*/ 68174 w 718750"/>
                <a:gd name="connsiteY102" fmla="*/ 189048 h 645814"/>
                <a:gd name="connsiteX103" fmla="*/ 57463 w 718750"/>
                <a:gd name="connsiteY103" fmla="*/ 182231 h 645814"/>
                <a:gd name="connsiteX104" fmla="*/ 57203 w 718750"/>
                <a:gd name="connsiteY104" fmla="*/ 181633 h 645814"/>
                <a:gd name="connsiteX105" fmla="*/ 43177 w 718750"/>
                <a:gd name="connsiteY105" fmla="*/ 172707 h 645814"/>
                <a:gd name="connsiteX106" fmla="*/ 20452 w 718750"/>
                <a:gd name="connsiteY106" fmla="*/ 120441 h 645814"/>
                <a:gd name="connsiteX107" fmla="*/ 0 w 718750"/>
                <a:gd name="connsiteY107" fmla="*/ 81809 h 645814"/>
                <a:gd name="connsiteX108" fmla="*/ 4545 w 718750"/>
                <a:gd name="connsiteY108" fmla="*/ 65902 h 645814"/>
                <a:gd name="connsiteX109" fmla="*/ 0 w 718750"/>
                <a:gd name="connsiteY109" fmla="*/ 11362 h 6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18750" h="645814">
                  <a:moveTo>
                    <a:pt x="20452" y="0"/>
                  </a:moveTo>
                  <a:lnTo>
                    <a:pt x="25871" y="14450"/>
                  </a:lnTo>
                  <a:lnTo>
                    <a:pt x="34738" y="9524"/>
                  </a:lnTo>
                  <a:lnTo>
                    <a:pt x="41556" y="27704"/>
                  </a:lnTo>
                  <a:lnTo>
                    <a:pt x="53845" y="39993"/>
                  </a:lnTo>
                  <a:lnTo>
                    <a:pt x="68174" y="43177"/>
                  </a:lnTo>
                  <a:lnTo>
                    <a:pt x="86354" y="43177"/>
                  </a:lnTo>
                  <a:lnTo>
                    <a:pt x="129531" y="11362"/>
                  </a:lnTo>
                  <a:lnTo>
                    <a:pt x="138621" y="6818"/>
                  </a:lnTo>
                  <a:lnTo>
                    <a:pt x="147393" y="19099"/>
                  </a:lnTo>
                  <a:lnTo>
                    <a:pt x="152907" y="16342"/>
                  </a:lnTo>
                  <a:lnTo>
                    <a:pt x="164269" y="32249"/>
                  </a:lnTo>
                  <a:lnTo>
                    <a:pt x="152907" y="52701"/>
                  </a:lnTo>
                  <a:lnTo>
                    <a:pt x="166107" y="65902"/>
                  </a:lnTo>
                  <a:lnTo>
                    <a:pt x="170435" y="65902"/>
                  </a:lnTo>
                  <a:lnTo>
                    <a:pt x="172840" y="72634"/>
                  </a:lnTo>
                  <a:lnTo>
                    <a:pt x="175631" y="75426"/>
                  </a:lnTo>
                  <a:lnTo>
                    <a:pt x="184721" y="75426"/>
                  </a:lnTo>
                  <a:lnTo>
                    <a:pt x="193959" y="101293"/>
                  </a:lnTo>
                  <a:lnTo>
                    <a:pt x="220429" y="109078"/>
                  </a:lnTo>
                  <a:lnTo>
                    <a:pt x="232104" y="117834"/>
                  </a:lnTo>
                  <a:lnTo>
                    <a:pt x="234715" y="118602"/>
                  </a:lnTo>
                  <a:lnTo>
                    <a:pt x="250024" y="130084"/>
                  </a:lnTo>
                  <a:lnTo>
                    <a:pt x="295421" y="140893"/>
                  </a:lnTo>
                  <a:lnTo>
                    <a:pt x="354505" y="129531"/>
                  </a:lnTo>
                  <a:lnTo>
                    <a:pt x="359050" y="120441"/>
                  </a:lnTo>
                  <a:lnTo>
                    <a:pt x="390864" y="109078"/>
                  </a:lnTo>
                  <a:lnTo>
                    <a:pt x="418134" y="81809"/>
                  </a:lnTo>
                  <a:lnTo>
                    <a:pt x="440858" y="81809"/>
                  </a:lnTo>
                  <a:lnTo>
                    <a:pt x="456766" y="77264"/>
                  </a:lnTo>
                  <a:lnTo>
                    <a:pt x="484035" y="81809"/>
                  </a:lnTo>
                  <a:lnTo>
                    <a:pt x="520395" y="102261"/>
                  </a:lnTo>
                  <a:lnTo>
                    <a:pt x="552209" y="109078"/>
                  </a:lnTo>
                  <a:lnTo>
                    <a:pt x="562503" y="117747"/>
                  </a:lnTo>
                  <a:lnTo>
                    <a:pt x="566495" y="118602"/>
                  </a:lnTo>
                  <a:lnTo>
                    <a:pt x="599619" y="146496"/>
                  </a:lnTo>
                  <a:lnTo>
                    <a:pt x="622655" y="152255"/>
                  </a:lnTo>
                  <a:lnTo>
                    <a:pt x="622655" y="158208"/>
                  </a:lnTo>
                  <a:lnTo>
                    <a:pt x="636941" y="161779"/>
                  </a:lnTo>
                  <a:lnTo>
                    <a:pt x="636941" y="198139"/>
                  </a:lnTo>
                  <a:lnTo>
                    <a:pt x="625579" y="252678"/>
                  </a:lnTo>
                  <a:lnTo>
                    <a:pt x="617355" y="281462"/>
                  </a:lnTo>
                  <a:lnTo>
                    <a:pt x="618111" y="281786"/>
                  </a:lnTo>
                  <a:lnTo>
                    <a:pt x="616572" y="284204"/>
                  </a:lnTo>
                  <a:lnTo>
                    <a:pt x="616489" y="284492"/>
                  </a:lnTo>
                  <a:lnTo>
                    <a:pt x="632397" y="291310"/>
                  </a:lnTo>
                  <a:lnTo>
                    <a:pt x="616489" y="316307"/>
                  </a:lnTo>
                  <a:lnTo>
                    <a:pt x="625579" y="350394"/>
                  </a:lnTo>
                  <a:lnTo>
                    <a:pt x="630655" y="369003"/>
                  </a:lnTo>
                  <a:lnTo>
                    <a:pt x="645380" y="372684"/>
                  </a:lnTo>
                  <a:lnTo>
                    <a:pt x="645380" y="378637"/>
                  </a:lnTo>
                  <a:lnTo>
                    <a:pt x="659666" y="382208"/>
                  </a:lnTo>
                  <a:lnTo>
                    <a:pt x="659666" y="414023"/>
                  </a:lnTo>
                  <a:lnTo>
                    <a:pt x="625579" y="452655"/>
                  </a:lnTo>
                  <a:lnTo>
                    <a:pt x="641486" y="473107"/>
                  </a:lnTo>
                  <a:lnTo>
                    <a:pt x="656585" y="495754"/>
                  </a:lnTo>
                  <a:lnTo>
                    <a:pt x="681740" y="506760"/>
                  </a:lnTo>
                  <a:lnTo>
                    <a:pt x="681740" y="510034"/>
                  </a:lnTo>
                  <a:lnTo>
                    <a:pt x="696026" y="516284"/>
                  </a:lnTo>
                  <a:lnTo>
                    <a:pt x="696026" y="549473"/>
                  </a:lnTo>
                  <a:lnTo>
                    <a:pt x="697647" y="549937"/>
                  </a:lnTo>
                  <a:lnTo>
                    <a:pt x="699652" y="555952"/>
                  </a:lnTo>
                  <a:lnTo>
                    <a:pt x="711933" y="559461"/>
                  </a:lnTo>
                  <a:lnTo>
                    <a:pt x="718750" y="579913"/>
                  </a:lnTo>
                  <a:lnTo>
                    <a:pt x="664211" y="602637"/>
                  </a:lnTo>
                  <a:lnTo>
                    <a:pt x="648304" y="645814"/>
                  </a:lnTo>
                  <a:lnTo>
                    <a:pt x="582402" y="634452"/>
                  </a:lnTo>
                  <a:lnTo>
                    <a:pt x="541498" y="629907"/>
                  </a:lnTo>
                  <a:lnTo>
                    <a:pt x="498321" y="623090"/>
                  </a:lnTo>
                  <a:lnTo>
                    <a:pt x="496685" y="615563"/>
                  </a:lnTo>
                  <a:lnTo>
                    <a:pt x="484035" y="613566"/>
                  </a:lnTo>
                  <a:lnTo>
                    <a:pt x="473891" y="566903"/>
                  </a:lnTo>
                  <a:lnTo>
                    <a:pt x="464234" y="564006"/>
                  </a:lnTo>
                  <a:lnTo>
                    <a:pt x="439237" y="570823"/>
                  </a:lnTo>
                  <a:lnTo>
                    <a:pt x="400605" y="591275"/>
                  </a:lnTo>
                  <a:lnTo>
                    <a:pt x="357428" y="575368"/>
                  </a:lnTo>
                  <a:lnTo>
                    <a:pt x="349017" y="568008"/>
                  </a:lnTo>
                  <a:lnTo>
                    <a:pt x="343142" y="565844"/>
                  </a:lnTo>
                  <a:lnTo>
                    <a:pt x="315945" y="542046"/>
                  </a:lnTo>
                  <a:lnTo>
                    <a:pt x="282437" y="532191"/>
                  </a:lnTo>
                  <a:lnTo>
                    <a:pt x="279100" y="525887"/>
                  </a:lnTo>
                  <a:lnTo>
                    <a:pt x="268151" y="522667"/>
                  </a:lnTo>
                  <a:lnTo>
                    <a:pt x="247699" y="484035"/>
                  </a:lnTo>
                  <a:lnTo>
                    <a:pt x="226679" y="438493"/>
                  </a:lnTo>
                  <a:lnTo>
                    <a:pt x="211991" y="445837"/>
                  </a:lnTo>
                  <a:lnTo>
                    <a:pt x="198947" y="435692"/>
                  </a:lnTo>
                  <a:lnTo>
                    <a:pt x="197705" y="436313"/>
                  </a:lnTo>
                  <a:lnTo>
                    <a:pt x="190645" y="430823"/>
                  </a:lnTo>
                  <a:lnTo>
                    <a:pt x="175631" y="445837"/>
                  </a:lnTo>
                  <a:lnTo>
                    <a:pt x="163100" y="434559"/>
                  </a:lnTo>
                  <a:lnTo>
                    <a:pt x="161345" y="436313"/>
                  </a:lnTo>
                  <a:lnTo>
                    <a:pt x="138621" y="415861"/>
                  </a:lnTo>
                  <a:lnTo>
                    <a:pt x="138621" y="393136"/>
                  </a:lnTo>
                  <a:lnTo>
                    <a:pt x="129531" y="393136"/>
                  </a:lnTo>
                  <a:lnTo>
                    <a:pt x="134076" y="361322"/>
                  </a:lnTo>
                  <a:lnTo>
                    <a:pt x="120129" y="333429"/>
                  </a:lnTo>
                  <a:lnTo>
                    <a:pt x="82460" y="316307"/>
                  </a:lnTo>
                  <a:lnTo>
                    <a:pt x="80079" y="312194"/>
                  </a:lnTo>
                  <a:lnTo>
                    <a:pt x="68174" y="306783"/>
                  </a:lnTo>
                  <a:lnTo>
                    <a:pt x="43177" y="263606"/>
                  </a:lnTo>
                  <a:lnTo>
                    <a:pt x="52267" y="227247"/>
                  </a:lnTo>
                  <a:lnTo>
                    <a:pt x="68174" y="211339"/>
                  </a:lnTo>
                  <a:lnTo>
                    <a:pt x="68174" y="189048"/>
                  </a:lnTo>
                  <a:lnTo>
                    <a:pt x="57463" y="182231"/>
                  </a:lnTo>
                  <a:lnTo>
                    <a:pt x="57203" y="181633"/>
                  </a:lnTo>
                  <a:lnTo>
                    <a:pt x="43177" y="172707"/>
                  </a:lnTo>
                  <a:lnTo>
                    <a:pt x="20452" y="120441"/>
                  </a:lnTo>
                  <a:lnTo>
                    <a:pt x="0" y="81809"/>
                  </a:lnTo>
                  <a:lnTo>
                    <a:pt x="4545" y="65902"/>
                  </a:lnTo>
                  <a:lnTo>
                    <a:pt x="0"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5" name="Freeform 22">
              <a:extLst>
                <a:ext uri="{FF2B5EF4-FFF2-40B4-BE49-F238E27FC236}">
                  <a16:creationId xmlns:a16="http://schemas.microsoft.com/office/drawing/2014/main" id="{EA2847F2-3246-42C5-B918-39CB7D238FE4}"/>
                </a:ext>
              </a:extLst>
            </p:cNvPr>
            <p:cNvSpPr>
              <a:spLocks noEditPoints="1"/>
            </p:cNvSpPr>
            <p:nvPr/>
          </p:nvSpPr>
          <p:spPr bwMode="auto">
            <a:xfrm>
              <a:off x="5632029" y="2654715"/>
              <a:ext cx="153392" cy="129530"/>
            </a:xfrm>
            <a:custGeom>
              <a:avLst/>
              <a:gdLst>
                <a:gd name="T0" fmla="*/ 3 w 90"/>
                <a:gd name="T1" fmla="*/ 45 h 76"/>
                <a:gd name="T2" fmla="*/ 3 w 90"/>
                <a:gd name="T3" fmla="*/ 45 h 76"/>
                <a:gd name="T4" fmla="*/ 7 w 90"/>
                <a:gd name="T5" fmla="*/ 50 h 76"/>
                <a:gd name="T6" fmla="*/ 17 w 90"/>
                <a:gd name="T7" fmla="*/ 50 h 76"/>
                <a:gd name="T8" fmla="*/ 14 w 90"/>
                <a:gd name="T9" fmla="*/ 55 h 76"/>
                <a:gd name="T10" fmla="*/ 21 w 90"/>
                <a:gd name="T11" fmla="*/ 67 h 76"/>
                <a:gd name="T12" fmla="*/ 10 w 90"/>
                <a:gd name="T13" fmla="*/ 64 h 76"/>
                <a:gd name="T14" fmla="*/ 3 w 90"/>
                <a:gd name="T15" fmla="*/ 53 h 76"/>
                <a:gd name="T16" fmla="*/ 0 w 90"/>
                <a:gd name="T17" fmla="*/ 45 h 76"/>
                <a:gd name="T18" fmla="*/ 3 w 90"/>
                <a:gd name="T19" fmla="*/ 45 h 76"/>
                <a:gd name="T20" fmla="*/ 43 w 90"/>
                <a:gd name="T21" fmla="*/ 12 h 76"/>
                <a:gd name="T22" fmla="*/ 43 w 90"/>
                <a:gd name="T23" fmla="*/ 12 h 76"/>
                <a:gd name="T24" fmla="*/ 50 w 90"/>
                <a:gd name="T25" fmla="*/ 15 h 76"/>
                <a:gd name="T26" fmla="*/ 52 w 90"/>
                <a:gd name="T27" fmla="*/ 10 h 76"/>
                <a:gd name="T28" fmla="*/ 62 w 90"/>
                <a:gd name="T29" fmla="*/ 0 h 76"/>
                <a:gd name="T30" fmla="*/ 69 w 90"/>
                <a:gd name="T31" fmla="*/ 12 h 76"/>
                <a:gd name="T32" fmla="*/ 78 w 90"/>
                <a:gd name="T33" fmla="*/ 29 h 76"/>
                <a:gd name="T34" fmla="*/ 85 w 90"/>
                <a:gd name="T35" fmla="*/ 29 h 76"/>
                <a:gd name="T36" fmla="*/ 90 w 90"/>
                <a:gd name="T37" fmla="*/ 34 h 76"/>
                <a:gd name="T38" fmla="*/ 78 w 90"/>
                <a:gd name="T39" fmla="*/ 36 h 76"/>
                <a:gd name="T40" fmla="*/ 74 w 90"/>
                <a:gd name="T41" fmla="*/ 53 h 76"/>
                <a:gd name="T42" fmla="*/ 71 w 90"/>
                <a:gd name="T43" fmla="*/ 60 h 76"/>
                <a:gd name="T44" fmla="*/ 66 w 90"/>
                <a:gd name="T45" fmla="*/ 64 h 76"/>
                <a:gd name="T46" fmla="*/ 66 w 90"/>
                <a:gd name="T47" fmla="*/ 74 h 76"/>
                <a:gd name="T48" fmla="*/ 62 w 90"/>
                <a:gd name="T49" fmla="*/ 76 h 76"/>
                <a:gd name="T50" fmla="*/ 52 w 90"/>
                <a:gd name="T51" fmla="*/ 64 h 76"/>
                <a:gd name="T52" fmla="*/ 57 w 90"/>
                <a:gd name="T53" fmla="*/ 55 h 76"/>
                <a:gd name="T54" fmla="*/ 52 w 90"/>
                <a:gd name="T55" fmla="*/ 48 h 76"/>
                <a:gd name="T56" fmla="*/ 48 w 90"/>
                <a:gd name="T57" fmla="*/ 50 h 76"/>
                <a:gd name="T58" fmla="*/ 29 w 90"/>
                <a:gd name="T59" fmla="*/ 64 h 76"/>
                <a:gd name="T60" fmla="*/ 29 w 90"/>
                <a:gd name="T61" fmla="*/ 50 h 76"/>
                <a:gd name="T62" fmla="*/ 19 w 90"/>
                <a:gd name="T63" fmla="*/ 48 h 76"/>
                <a:gd name="T64" fmla="*/ 14 w 90"/>
                <a:gd name="T65" fmla="*/ 41 h 76"/>
                <a:gd name="T66" fmla="*/ 19 w 90"/>
                <a:gd name="T67" fmla="*/ 36 h 76"/>
                <a:gd name="T68" fmla="*/ 10 w 90"/>
                <a:gd name="T69" fmla="*/ 29 h 76"/>
                <a:gd name="T70" fmla="*/ 12 w 90"/>
                <a:gd name="T71" fmla="*/ 22 h 76"/>
                <a:gd name="T72" fmla="*/ 5 w 90"/>
                <a:gd name="T73" fmla="*/ 19 h 76"/>
                <a:gd name="T74" fmla="*/ 3 w 90"/>
                <a:gd name="T75" fmla="*/ 12 h 76"/>
                <a:gd name="T76" fmla="*/ 7 w 90"/>
                <a:gd name="T77" fmla="*/ 10 h 76"/>
                <a:gd name="T78" fmla="*/ 19 w 90"/>
                <a:gd name="T79" fmla="*/ 15 h 76"/>
                <a:gd name="T80" fmla="*/ 29 w 90"/>
                <a:gd name="T81" fmla="*/ 17 h 76"/>
                <a:gd name="T82" fmla="*/ 31 w 90"/>
                <a:gd name="T83" fmla="*/ 15 h 76"/>
                <a:gd name="T84" fmla="*/ 21 w 90"/>
                <a:gd name="T85" fmla="*/ 3 h 76"/>
                <a:gd name="T86" fmla="*/ 26 w 90"/>
                <a:gd name="T87" fmla="*/ 0 h 76"/>
                <a:gd name="T88" fmla="*/ 31 w 90"/>
                <a:gd name="T89" fmla="*/ 0 h 76"/>
                <a:gd name="T90" fmla="*/ 43 w 90"/>
                <a:gd name="T9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76">
                  <a:moveTo>
                    <a:pt x="3" y="45"/>
                  </a:moveTo>
                  <a:lnTo>
                    <a:pt x="3" y="45"/>
                  </a:lnTo>
                  <a:lnTo>
                    <a:pt x="7" y="50"/>
                  </a:lnTo>
                  <a:lnTo>
                    <a:pt x="17" y="50"/>
                  </a:lnTo>
                  <a:lnTo>
                    <a:pt x="14" y="55"/>
                  </a:lnTo>
                  <a:lnTo>
                    <a:pt x="21" y="67"/>
                  </a:lnTo>
                  <a:lnTo>
                    <a:pt x="10" y="64"/>
                  </a:lnTo>
                  <a:lnTo>
                    <a:pt x="3" y="53"/>
                  </a:lnTo>
                  <a:lnTo>
                    <a:pt x="0" y="45"/>
                  </a:lnTo>
                  <a:lnTo>
                    <a:pt x="3" y="45"/>
                  </a:lnTo>
                  <a:close/>
                  <a:moveTo>
                    <a:pt x="43" y="12"/>
                  </a:moveTo>
                  <a:lnTo>
                    <a:pt x="43" y="12"/>
                  </a:lnTo>
                  <a:lnTo>
                    <a:pt x="50" y="15"/>
                  </a:lnTo>
                  <a:lnTo>
                    <a:pt x="52" y="10"/>
                  </a:lnTo>
                  <a:lnTo>
                    <a:pt x="62" y="0"/>
                  </a:lnTo>
                  <a:lnTo>
                    <a:pt x="69" y="12"/>
                  </a:lnTo>
                  <a:lnTo>
                    <a:pt x="78" y="29"/>
                  </a:lnTo>
                  <a:lnTo>
                    <a:pt x="85" y="29"/>
                  </a:lnTo>
                  <a:lnTo>
                    <a:pt x="90" y="34"/>
                  </a:lnTo>
                  <a:lnTo>
                    <a:pt x="78" y="36"/>
                  </a:lnTo>
                  <a:lnTo>
                    <a:pt x="74" y="53"/>
                  </a:lnTo>
                  <a:lnTo>
                    <a:pt x="71" y="60"/>
                  </a:lnTo>
                  <a:lnTo>
                    <a:pt x="66" y="64"/>
                  </a:lnTo>
                  <a:lnTo>
                    <a:pt x="66" y="74"/>
                  </a:lnTo>
                  <a:lnTo>
                    <a:pt x="62" y="76"/>
                  </a:lnTo>
                  <a:lnTo>
                    <a:pt x="52" y="64"/>
                  </a:lnTo>
                  <a:lnTo>
                    <a:pt x="57" y="55"/>
                  </a:lnTo>
                  <a:lnTo>
                    <a:pt x="52" y="48"/>
                  </a:lnTo>
                  <a:lnTo>
                    <a:pt x="48" y="50"/>
                  </a:lnTo>
                  <a:lnTo>
                    <a:pt x="29" y="64"/>
                  </a:lnTo>
                  <a:lnTo>
                    <a:pt x="29" y="50"/>
                  </a:lnTo>
                  <a:lnTo>
                    <a:pt x="19" y="48"/>
                  </a:lnTo>
                  <a:lnTo>
                    <a:pt x="14" y="41"/>
                  </a:lnTo>
                  <a:lnTo>
                    <a:pt x="19" y="36"/>
                  </a:lnTo>
                  <a:lnTo>
                    <a:pt x="10" y="29"/>
                  </a:lnTo>
                  <a:lnTo>
                    <a:pt x="12" y="22"/>
                  </a:lnTo>
                  <a:lnTo>
                    <a:pt x="5" y="19"/>
                  </a:lnTo>
                  <a:lnTo>
                    <a:pt x="3" y="12"/>
                  </a:lnTo>
                  <a:lnTo>
                    <a:pt x="7" y="10"/>
                  </a:lnTo>
                  <a:lnTo>
                    <a:pt x="19" y="15"/>
                  </a:lnTo>
                  <a:lnTo>
                    <a:pt x="29" y="17"/>
                  </a:lnTo>
                  <a:lnTo>
                    <a:pt x="31" y="15"/>
                  </a:lnTo>
                  <a:lnTo>
                    <a:pt x="21" y="3"/>
                  </a:lnTo>
                  <a:lnTo>
                    <a:pt x="26" y="0"/>
                  </a:lnTo>
                  <a:lnTo>
                    <a:pt x="31" y="0"/>
                  </a:lnTo>
                  <a:lnTo>
                    <a:pt x="43" y="1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6" name="Freeform 225">
              <a:extLst>
                <a:ext uri="{FF2B5EF4-FFF2-40B4-BE49-F238E27FC236}">
                  <a16:creationId xmlns:a16="http://schemas.microsoft.com/office/drawing/2014/main" id="{732B48C3-EE43-43C9-920B-33FB510884CA}"/>
                </a:ext>
              </a:extLst>
            </p:cNvPr>
            <p:cNvSpPr>
              <a:spLocks/>
            </p:cNvSpPr>
            <p:nvPr/>
          </p:nvSpPr>
          <p:spPr bwMode="auto">
            <a:xfrm>
              <a:off x="5596075" y="2673381"/>
              <a:ext cx="90737" cy="93983"/>
            </a:xfrm>
            <a:custGeom>
              <a:avLst/>
              <a:gdLst>
                <a:gd name="connsiteX0" fmla="*/ 84498 w 120983"/>
                <a:gd name="connsiteY0" fmla="*/ 86354 h 125311"/>
                <a:gd name="connsiteX1" fmla="*/ 86354 w 120983"/>
                <a:gd name="connsiteY1" fmla="*/ 88952 h 125311"/>
                <a:gd name="connsiteX2" fmla="*/ 91533 w 120983"/>
                <a:gd name="connsiteY2" fmla="*/ 89988 h 125311"/>
                <a:gd name="connsiteX3" fmla="*/ 93714 w 120983"/>
                <a:gd name="connsiteY3" fmla="*/ 86354 h 125311"/>
                <a:gd name="connsiteX4" fmla="*/ 61899 w 120983"/>
                <a:gd name="connsiteY4" fmla="*/ 0 h 125311"/>
                <a:gd name="connsiteX5" fmla="*/ 70989 w 120983"/>
                <a:gd name="connsiteY5" fmla="*/ 15907 h 125311"/>
                <a:gd name="connsiteX6" fmla="*/ 82351 w 120983"/>
                <a:gd name="connsiteY6" fmla="*/ 22725 h 125311"/>
                <a:gd name="connsiteX7" fmla="*/ 77807 w 120983"/>
                <a:gd name="connsiteY7" fmla="*/ 38632 h 125311"/>
                <a:gd name="connsiteX8" fmla="*/ 98259 w 120983"/>
                <a:gd name="connsiteY8" fmla="*/ 49994 h 125311"/>
                <a:gd name="connsiteX9" fmla="*/ 86896 w 120983"/>
                <a:gd name="connsiteY9" fmla="*/ 65902 h 125311"/>
                <a:gd name="connsiteX10" fmla="*/ 98259 w 120983"/>
                <a:gd name="connsiteY10" fmla="*/ 81809 h 125311"/>
                <a:gd name="connsiteX11" fmla="*/ 120983 w 120983"/>
                <a:gd name="connsiteY11" fmla="*/ 86354 h 125311"/>
                <a:gd name="connsiteX12" fmla="*/ 120983 w 120983"/>
                <a:gd name="connsiteY12" fmla="*/ 118168 h 125311"/>
                <a:gd name="connsiteX13" fmla="*/ 109078 w 120983"/>
                <a:gd name="connsiteY13" fmla="*/ 118168 h 125311"/>
                <a:gd name="connsiteX14" fmla="*/ 109078 w 120983"/>
                <a:gd name="connsiteY14" fmla="*/ 125311 h 125311"/>
                <a:gd name="connsiteX15" fmla="*/ 90899 w 120983"/>
                <a:gd name="connsiteY15" fmla="*/ 125311 h 125311"/>
                <a:gd name="connsiteX16" fmla="*/ 74991 w 120983"/>
                <a:gd name="connsiteY16" fmla="*/ 104859 h 125311"/>
                <a:gd name="connsiteX17" fmla="*/ 81809 w 120983"/>
                <a:gd name="connsiteY17" fmla="*/ 93497 h 125311"/>
                <a:gd name="connsiteX18" fmla="*/ 65902 w 120983"/>
                <a:gd name="connsiteY18" fmla="*/ 93497 h 125311"/>
                <a:gd name="connsiteX19" fmla="*/ 54539 w 120983"/>
                <a:gd name="connsiteY19" fmla="*/ 82134 h 125311"/>
                <a:gd name="connsiteX20" fmla="*/ 43177 w 120983"/>
                <a:gd name="connsiteY20" fmla="*/ 82134 h 125311"/>
                <a:gd name="connsiteX21" fmla="*/ 31815 w 120983"/>
                <a:gd name="connsiteY21" fmla="*/ 66227 h 125311"/>
                <a:gd name="connsiteX22" fmla="*/ 0 w 120983"/>
                <a:gd name="connsiteY22" fmla="*/ 57137 h 125311"/>
                <a:gd name="connsiteX23" fmla="*/ 6818 w 120983"/>
                <a:gd name="connsiteY23" fmla="*/ 34413 h 125311"/>
                <a:gd name="connsiteX24" fmla="*/ 0 w 120983"/>
                <a:gd name="connsiteY24" fmla="*/ 18505 h 125311"/>
                <a:gd name="connsiteX25" fmla="*/ 13638 w 120983"/>
                <a:gd name="connsiteY25" fmla="*/ 15406 h 125311"/>
                <a:gd name="connsiteX26" fmla="*/ 11905 w 120983"/>
                <a:gd name="connsiteY26" fmla="*/ 11362 h 1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983" h="125311">
                  <a:moveTo>
                    <a:pt x="84498" y="86354"/>
                  </a:moveTo>
                  <a:lnTo>
                    <a:pt x="86354" y="88952"/>
                  </a:lnTo>
                  <a:lnTo>
                    <a:pt x="91533" y="89988"/>
                  </a:lnTo>
                  <a:lnTo>
                    <a:pt x="93714" y="86354"/>
                  </a:lnTo>
                  <a:close/>
                  <a:moveTo>
                    <a:pt x="61899" y="0"/>
                  </a:moveTo>
                  <a:lnTo>
                    <a:pt x="70989" y="15907"/>
                  </a:lnTo>
                  <a:lnTo>
                    <a:pt x="82351" y="22725"/>
                  </a:lnTo>
                  <a:lnTo>
                    <a:pt x="77807" y="38632"/>
                  </a:lnTo>
                  <a:lnTo>
                    <a:pt x="98259" y="49994"/>
                  </a:lnTo>
                  <a:lnTo>
                    <a:pt x="86896" y="65902"/>
                  </a:lnTo>
                  <a:lnTo>
                    <a:pt x="98259" y="81809"/>
                  </a:lnTo>
                  <a:lnTo>
                    <a:pt x="120983" y="86354"/>
                  </a:lnTo>
                  <a:lnTo>
                    <a:pt x="120983" y="118168"/>
                  </a:lnTo>
                  <a:lnTo>
                    <a:pt x="109078" y="118168"/>
                  </a:lnTo>
                  <a:lnTo>
                    <a:pt x="109078" y="125311"/>
                  </a:lnTo>
                  <a:lnTo>
                    <a:pt x="90899" y="125311"/>
                  </a:lnTo>
                  <a:lnTo>
                    <a:pt x="74991" y="104859"/>
                  </a:lnTo>
                  <a:lnTo>
                    <a:pt x="81809" y="93497"/>
                  </a:lnTo>
                  <a:lnTo>
                    <a:pt x="65902" y="93497"/>
                  </a:lnTo>
                  <a:lnTo>
                    <a:pt x="54539" y="82134"/>
                  </a:lnTo>
                  <a:lnTo>
                    <a:pt x="43177" y="82134"/>
                  </a:lnTo>
                  <a:lnTo>
                    <a:pt x="31815" y="66227"/>
                  </a:lnTo>
                  <a:lnTo>
                    <a:pt x="0" y="57137"/>
                  </a:lnTo>
                  <a:lnTo>
                    <a:pt x="6818" y="34413"/>
                  </a:lnTo>
                  <a:lnTo>
                    <a:pt x="0" y="18505"/>
                  </a:lnTo>
                  <a:lnTo>
                    <a:pt x="13638" y="15406"/>
                  </a:lnTo>
                  <a:lnTo>
                    <a:pt x="11905"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7" name="Freeform 224">
              <a:extLst>
                <a:ext uri="{FF2B5EF4-FFF2-40B4-BE49-F238E27FC236}">
                  <a16:creationId xmlns:a16="http://schemas.microsoft.com/office/drawing/2014/main" id="{D2ED7ED1-B4DF-4634-858E-98FAFAE43D21}"/>
                </a:ext>
              </a:extLst>
            </p:cNvPr>
            <p:cNvSpPr>
              <a:spLocks/>
            </p:cNvSpPr>
            <p:nvPr/>
          </p:nvSpPr>
          <p:spPr bwMode="auto">
            <a:xfrm>
              <a:off x="5500875" y="2588083"/>
              <a:ext cx="186370" cy="100369"/>
            </a:xfrm>
            <a:custGeom>
              <a:avLst/>
              <a:gdLst>
                <a:gd name="connsiteX0" fmla="*/ 6818 w 248493"/>
                <a:gd name="connsiteY0" fmla="*/ 0 h 133825"/>
                <a:gd name="connsiteX1" fmla="*/ 38632 w 248493"/>
                <a:gd name="connsiteY1" fmla="*/ 9090 h 133825"/>
                <a:gd name="connsiteX2" fmla="*/ 90899 w 248493"/>
                <a:gd name="connsiteY2" fmla="*/ 15907 h 133825"/>
                <a:gd name="connsiteX3" fmla="*/ 140893 w 248493"/>
                <a:gd name="connsiteY3" fmla="*/ 43177 h 133825"/>
                <a:gd name="connsiteX4" fmla="*/ 145438 w 248493"/>
                <a:gd name="connsiteY4" fmla="*/ 52267 h 133825"/>
                <a:gd name="connsiteX5" fmla="*/ 165890 w 248493"/>
                <a:gd name="connsiteY5" fmla="*/ 43177 h 133825"/>
                <a:gd name="connsiteX6" fmla="*/ 204522 w 248493"/>
                <a:gd name="connsiteY6" fmla="*/ 52267 h 133825"/>
                <a:gd name="connsiteX7" fmla="*/ 215885 w 248493"/>
                <a:gd name="connsiteY7" fmla="*/ 74991 h 133825"/>
                <a:gd name="connsiteX8" fmla="*/ 236337 w 248493"/>
                <a:gd name="connsiteY8" fmla="*/ 84081 h 133825"/>
                <a:gd name="connsiteX9" fmla="*/ 226036 w 248493"/>
                <a:gd name="connsiteY9" fmla="*/ 90262 h 133825"/>
                <a:gd name="connsiteX10" fmla="*/ 237131 w 248493"/>
                <a:gd name="connsiteY10" fmla="*/ 95193 h 133825"/>
                <a:gd name="connsiteX11" fmla="*/ 231413 w 248493"/>
                <a:gd name="connsiteY11" fmla="*/ 98624 h 133825"/>
                <a:gd name="connsiteX12" fmla="*/ 247699 w 248493"/>
                <a:gd name="connsiteY12" fmla="*/ 118168 h 133825"/>
                <a:gd name="connsiteX13" fmla="*/ 243154 w 248493"/>
                <a:gd name="connsiteY13" fmla="*/ 122713 h 133825"/>
                <a:gd name="connsiteX14" fmla="*/ 242994 w 248493"/>
                <a:gd name="connsiteY14" fmla="*/ 122681 h 133825"/>
                <a:gd name="connsiteX15" fmla="*/ 248493 w 248493"/>
                <a:gd name="connsiteY15" fmla="*/ 129280 h 133825"/>
                <a:gd name="connsiteX16" fmla="*/ 243948 w 248493"/>
                <a:gd name="connsiteY16" fmla="*/ 133825 h 133825"/>
                <a:gd name="connsiteX17" fmla="*/ 221224 w 248493"/>
                <a:gd name="connsiteY17" fmla="*/ 129280 h 133825"/>
                <a:gd name="connsiteX18" fmla="*/ 193954 w 248493"/>
                <a:gd name="connsiteY18" fmla="*/ 117918 h 133825"/>
                <a:gd name="connsiteX19" fmla="*/ 184864 w 248493"/>
                <a:gd name="connsiteY19" fmla="*/ 129280 h 133825"/>
                <a:gd name="connsiteX20" fmla="*/ 134870 w 248493"/>
                <a:gd name="connsiteY20" fmla="*/ 133825 h 133825"/>
                <a:gd name="connsiteX21" fmla="*/ 98510 w 248493"/>
                <a:gd name="connsiteY21" fmla="*/ 113373 h 133825"/>
                <a:gd name="connsiteX22" fmla="*/ 59878 w 248493"/>
                <a:gd name="connsiteY22" fmla="*/ 113373 h 133825"/>
                <a:gd name="connsiteX23" fmla="*/ 63212 w 248493"/>
                <a:gd name="connsiteY23" fmla="*/ 102261 h 133825"/>
                <a:gd name="connsiteX24" fmla="*/ 59084 w 248493"/>
                <a:gd name="connsiteY24" fmla="*/ 102261 h 133825"/>
                <a:gd name="connsiteX25" fmla="*/ 64452 w 248493"/>
                <a:gd name="connsiteY25" fmla="*/ 84367 h 133825"/>
                <a:gd name="connsiteX26" fmla="*/ 55333 w 248493"/>
                <a:gd name="connsiteY26" fmla="*/ 58834 h 133825"/>
                <a:gd name="connsiteX27" fmla="*/ 39426 w 248493"/>
                <a:gd name="connsiteY27" fmla="*/ 36109 h 133825"/>
                <a:gd name="connsiteX28" fmla="*/ 16702 w 248493"/>
                <a:gd name="connsiteY28" fmla="*/ 31564 h 133825"/>
                <a:gd name="connsiteX29" fmla="*/ 794 w 248493"/>
                <a:gd name="connsiteY29" fmla="*/ 20202 h 133825"/>
                <a:gd name="connsiteX30" fmla="*/ 5944 w 248493"/>
                <a:gd name="connsiteY30" fmla="*/ 13336 h 133825"/>
                <a:gd name="connsiteX31" fmla="*/ 0 w 248493"/>
                <a:gd name="connsiteY31" fmla="*/ 9090 h 1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8493" h="133825">
                  <a:moveTo>
                    <a:pt x="6818" y="0"/>
                  </a:moveTo>
                  <a:lnTo>
                    <a:pt x="38632" y="9090"/>
                  </a:lnTo>
                  <a:lnTo>
                    <a:pt x="90899" y="15907"/>
                  </a:lnTo>
                  <a:lnTo>
                    <a:pt x="140893" y="43177"/>
                  </a:lnTo>
                  <a:lnTo>
                    <a:pt x="145438" y="52267"/>
                  </a:lnTo>
                  <a:lnTo>
                    <a:pt x="165890" y="43177"/>
                  </a:lnTo>
                  <a:lnTo>
                    <a:pt x="204522" y="52267"/>
                  </a:lnTo>
                  <a:lnTo>
                    <a:pt x="215885" y="74991"/>
                  </a:lnTo>
                  <a:lnTo>
                    <a:pt x="236337" y="84081"/>
                  </a:lnTo>
                  <a:lnTo>
                    <a:pt x="226036" y="90262"/>
                  </a:lnTo>
                  <a:lnTo>
                    <a:pt x="237131" y="95193"/>
                  </a:lnTo>
                  <a:lnTo>
                    <a:pt x="231413" y="98624"/>
                  </a:lnTo>
                  <a:lnTo>
                    <a:pt x="247699" y="118168"/>
                  </a:lnTo>
                  <a:lnTo>
                    <a:pt x="243154" y="122713"/>
                  </a:lnTo>
                  <a:lnTo>
                    <a:pt x="242994" y="122681"/>
                  </a:lnTo>
                  <a:lnTo>
                    <a:pt x="248493" y="129280"/>
                  </a:lnTo>
                  <a:lnTo>
                    <a:pt x="243948" y="133825"/>
                  </a:lnTo>
                  <a:lnTo>
                    <a:pt x="221224" y="129280"/>
                  </a:lnTo>
                  <a:lnTo>
                    <a:pt x="193954" y="117918"/>
                  </a:lnTo>
                  <a:lnTo>
                    <a:pt x="184864" y="129280"/>
                  </a:lnTo>
                  <a:lnTo>
                    <a:pt x="134870" y="133825"/>
                  </a:lnTo>
                  <a:lnTo>
                    <a:pt x="98510" y="113373"/>
                  </a:lnTo>
                  <a:lnTo>
                    <a:pt x="59878" y="113373"/>
                  </a:lnTo>
                  <a:lnTo>
                    <a:pt x="63212" y="102261"/>
                  </a:lnTo>
                  <a:lnTo>
                    <a:pt x="59084" y="102261"/>
                  </a:lnTo>
                  <a:lnTo>
                    <a:pt x="64452" y="84367"/>
                  </a:lnTo>
                  <a:lnTo>
                    <a:pt x="55333" y="58834"/>
                  </a:lnTo>
                  <a:lnTo>
                    <a:pt x="39426" y="36109"/>
                  </a:lnTo>
                  <a:lnTo>
                    <a:pt x="16702" y="31564"/>
                  </a:lnTo>
                  <a:lnTo>
                    <a:pt x="794" y="20202"/>
                  </a:lnTo>
                  <a:lnTo>
                    <a:pt x="5944" y="13336"/>
                  </a:lnTo>
                  <a:lnTo>
                    <a:pt x="0" y="909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8" name="Freeform 472">
              <a:extLst>
                <a:ext uri="{FF2B5EF4-FFF2-40B4-BE49-F238E27FC236}">
                  <a16:creationId xmlns:a16="http://schemas.microsoft.com/office/drawing/2014/main" id="{7B6F726B-73C4-4640-8813-1EEFD9101CFC}"/>
                </a:ext>
              </a:extLst>
            </p:cNvPr>
            <p:cNvSpPr>
              <a:spLocks/>
            </p:cNvSpPr>
            <p:nvPr/>
          </p:nvSpPr>
          <p:spPr bwMode="auto">
            <a:xfrm>
              <a:off x="5846777" y="2620465"/>
              <a:ext cx="386888" cy="269695"/>
            </a:xfrm>
            <a:custGeom>
              <a:avLst/>
              <a:gdLst>
                <a:gd name="connsiteX0" fmla="*/ 40905 w 515850"/>
                <a:gd name="connsiteY0" fmla="*/ 31815 h 359593"/>
                <a:gd name="connsiteX1" fmla="*/ 15908 w 515850"/>
                <a:gd name="connsiteY1" fmla="*/ 40905 h 359593"/>
                <a:gd name="connsiteX2" fmla="*/ 15204 w 515850"/>
                <a:gd name="connsiteY2" fmla="*/ 44423 h 359593"/>
                <a:gd name="connsiteX3" fmla="*/ 15908 w 515850"/>
                <a:gd name="connsiteY3" fmla="*/ 43720 h 359593"/>
                <a:gd name="connsiteX4" fmla="*/ 42414 w 515850"/>
                <a:gd name="connsiteY4" fmla="*/ 35436 h 359593"/>
                <a:gd name="connsiteX5" fmla="*/ 224974 w 515850"/>
                <a:gd name="connsiteY5" fmla="*/ 0 h 359593"/>
                <a:gd name="connsiteX6" fmla="*/ 272696 w 515850"/>
                <a:gd name="connsiteY6" fmla="*/ 24997 h 359593"/>
                <a:gd name="connsiteX7" fmla="*/ 279514 w 515850"/>
                <a:gd name="connsiteY7" fmla="*/ 63629 h 359593"/>
                <a:gd name="connsiteX8" fmla="*/ 288604 w 515850"/>
                <a:gd name="connsiteY8" fmla="*/ 74992 h 359593"/>
                <a:gd name="connsiteX9" fmla="*/ 331780 w 515850"/>
                <a:gd name="connsiteY9" fmla="*/ 68174 h 359593"/>
                <a:gd name="connsiteX10" fmla="*/ 343143 w 515850"/>
                <a:gd name="connsiteY10" fmla="*/ 79537 h 359593"/>
                <a:gd name="connsiteX11" fmla="*/ 363595 w 515850"/>
                <a:gd name="connsiteY11" fmla="*/ 127258 h 359593"/>
                <a:gd name="connsiteX12" fmla="*/ 402227 w 515850"/>
                <a:gd name="connsiteY12" fmla="*/ 161346 h 359593"/>
                <a:gd name="connsiteX13" fmla="*/ 429496 w 515850"/>
                <a:gd name="connsiteY13" fmla="*/ 181798 h 359593"/>
                <a:gd name="connsiteX14" fmla="*/ 465856 w 515850"/>
                <a:gd name="connsiteY14" fmla="*/ 209067 h 359593"/>
                <a:gd name="connsiteX15" fmla="*/ 515850 w 515850"/>
                <a:gd name="connsiteY15" fmla="*/ 224975 h 359593"/>
                <a:gd name="connsiteX16" fmla="*/ 515850 w 515850"/>
                <a:gd name="connsiteY16" fmla="*/ 236880 h 359593"/>
                <a:gd name="connsiteX17" fmla="*/ 515850 w 515850"/>
                <a:gd name="connsiteY17" fmla="*/ 252244 h 359593"/>
                <a:gd name="connsiteX18" fmla="*/ 515850 w 515850"/>
                <a:gd name="connsiteY18" fmla="*/ 264149 h 359593"/>
                <a:gd name="connsiteX19" fmla="*/ 504488 w 515850"/>
                <a:gd name="connsiteY19" fmla="*/ 264149 h 359593"/>
                <a:gd name="connsiteX20" fmla="*/ 488581 w 515850"/>
                <a:gd name="connsiteY20" fmla="*/ 252787 h 359593"/>
                <a:gd name="connsiteX21" fmla="*/ 481763 w 515850"/>
                <a:gd name="connsiteY21" fmla="*/ 268694 h 359593"/>
                <a:gd name="connsiteX22" fmla="*/ 449949 w 515850"/>
                <a:gd name="connsiteY22" fmla="*/ 275512 h 359593"/>
                <a:gd name="connsiteX23" fmla="*/ 440859 w 515850"/>
                <a:gd name="connsiteY23" fmla="*/ 311871 h 359593"/>
                <a:gd name="connsiteX24" fmla="*/ 422679 w 515850"/>
                <a:gd name="connsiteY24" fmla="*/ 327779 h 359593"/>
                <a:gd name="connsiteX25" fmla="*/ 390865 w 515850"/>
                <a:gd name="connsiteY25" fmla="*/ 334596 h 359593"/>
                <a:gd name="connsiteX26" fmla="*/ 386320 w 515850"/>
                <a:gd name="connsiteY26" fmla="*/ 355048 h 359593"/>
                <a:gd name="connsiteX27" fmla="*/ 354505 w 515850"/>
                <a:gd name="connsiteY27" fmla="*/ 359593 h 359593"/>
                <a:gd name="connsiteX28" fmla="*/ 315873 w 515850"/>
                <a:gd name="connsiteY28" fmla="*/ 343686 h 359593"/>
                <a:gd name="connsiteX29" fmla="*/ 315873 w 515850"/>
                <a:gd name="connsiteY29" fmla="*/ 331781 h 359593"/>
                <a:gd name="connsiteX30" fmla="*/ 315873 w 515850"/>
                <a:gd name="connsiteY30" fmla="*/ 307326 h 359593"/>
                <a:gd name="connsiteX31" fmla="*/ 288604 w 515850"/>
                <a:gd name="connsiteY31" fmla="*/ 300509 h 359593"/>
                <a:gd name="connsiteX32" fmla="*/ 245427 w 515850"/>
                <a:gd name="connsiteY32" fmla="*/ 264149 h 359593"/>
                <a:gd name="connsiteX33" fmla="*/ 213612 w 515850"/>
                <a:gd name="connsiteY33" fmla="*/ 257332 h 359593"/>
                <a:gd name="connsiteX34" fmla="*/ 177253 w 515850"/>
                <a:gd name="connsiteY34" fmla="*/ 236880 h 359593"/>
                <a:gd name="connsiteX35" fmla="*/ 149983 w 515850"/>
                <a:gd name="connsiteY35" fmla="*/ 232335 h 359593"/>
                <a:gd name="connsiteX36" fmla="*/ 134076 w 515850"/>
                <a:gd name="connsiteY36" fmla="*/ 236880 h 359593"/>
                <a:gd name="connsiteX37" fmla="*/ 111351 w 515850"/>
                <a:gd name="connsiteY37" fmla="*/ 236880 h 359593"/>
                <a:gd name="connsiteX38" fmla="*/ 84082 w 515850"/>
                <a:gd name="connsiteY38" fmla="*/ 264149 h 359593"/>
                <a:gd name="connsiteX39" fmla="*/ 52267 w 515850"/>
                <a:gd name="connsiteY39" fmla="*/ 275512 h 359593"/>
                <a:gd name="connsiteX40" fmla="*/ 40905 w 515850"/>
                <a:gd name="connsiteY40" fmla="*/ 241425 h 359593"/>
                <a:gd name="connsiteX41" fmla="*/ 42095 w 515850"/>
                <a:gd name="connsiteY41" fmla="*/ 233091 h 359593"/>
                <a:gd name="connsiteX42" fmla="*/ 40905 w 515850"/>
                <a:gd name="connsiteY42" fmla="*/ 229520 h 359593"/>
                <a:gd name="connsiteX43" fmla="*/ 46152 w 515850"/>
                <a:gd name="connsiteY43" fmla="*/ 192787 h 359593"/>
                <a:gd name="connsiteX44" fmla="*/ 20452 w 515850"/>
                <a:gd name="connsiteY44" fmla="*/ 177795 h 359593"/>
                <a:gd name="connsiteX45" fmla="*/ 23971 w 515850"/>
                <a:gd name="connsiteY45" fmla="*/ 167943 h 359593"/>
                <a:gd name="connsiteX46" fmla="*/ 20452 w 515850"/>
                <a:gd name="connsiteY46" fmla="*/ 165890 h 359593"/>
                <a:gd name="connsiteX47" fmla="*/ 27911 w 515850"/>
                <a:gd name="connsiteY47" fmla="*/ 145005 h 359593"/>
                <a:gd name="connsiteX48" fmla="*/ 4545 w 515850"/>
                <a:gd name="connsiteY48" fmla="*/ 139163 h 359593"/>
                <a:gd name="connsiteX49" fmla="*/ 7996 w 515850"/>
                <a:gd name="connsiteY49" fmla="*/ 128121 h 359593"/>
                <a:gd name="connsiteX50" fmla="*/ 4545 w 515850"/>
                <a:gd name="connsiteY50" fmla="*/ 127258 h 359593"/>
                <a:gd name="connsiteX51" fmla="*/ 15908 w 515850"/>
                <a:gd name="connsiteY51" fmla="*/ 90899 h 359593"/>
                <a:gd name="connsiteX52" fmla="*/ 47722 w 515850"/>
                <a:gd name="connsiteY52" fmla="*/ 102261 h 359593"/>
                <a:gd name="connsiteX53" fmla="*/ 71537 w 515850"/>
                <a:gd name="connsiteY53" fmla="*/ 88653 h 359593"/>
                <a:gd name="connsiteX54" fmla="*/ 52267 w 515850"/>
                <a:gd name="connsiteY54" fmla="*/ 70989 h 359593"/>
                <a:gd name="connsiteX55" fmla="*/ 40905 w 515850"/>
                <a:gd name="connsiteY55" fmla="*/ 43720 h 359593"/>
                <a:gd name="connsiteX56" fmla="*/ 15908 w 515850"/>
                <a:gd name="connsiteY56" fmla="*/ 52810 h 359593"/>
                <a:gd name="connsiteX57" fmla="*/ 9090 w 515850"/>
                <a:gd name="connsiteY57" fmla="*/ 86897 h 359593"/>
                <a:gd name="connsiteX58" fmla="*/ 0 w 515850"/>
                <a:gd name="connsiteY58" fmla="*/ 59627 h 359593"/>
                <a:gd name="connsiteX59" fmla="*/ 2977 w 515850"/>
                <a:gd name="connsiteY59" fmla="*/ 56651 h 359593"/>
                <a:gd name="connsiteX60" fmla="*/ 0 w 515850"/>
                <a:gd name="connsiteY60" fmla="*/ 47722 h 359593"/>
                <a:gd name="connsiteX61" fmla="*/ 15908 w 515850"/>
                <a:gd name="connsiteY61" fmla="*/ 31815 h 359593"/>
                <a:gd name="connsiteX62" fmla="*/ 52267 w 515850"/>
                <a:gd name="connsiteY62" fmla="*/ 20452 h 359593"/>
                <a:gd name="connsiteX63" fmla="*/ 79537 w 515850"/>
                <a:gd name="connsiteY63" fmla="*/ 31815 h 359593"/>
                <a:gd name="connsiteX64" fmla="*/ 106806 w 515850"/>
                <a:gd name="connsiteY64" fmla="*/ 68174 h 359593"/>
                <a:gd name="connsiteX65" fmla="*/ 122713 w 515850"/>
                <a:gd name="connsiteY65" fmla="*/ 68174 h 359593"/>
                <a:gd name="connsiteX66" fmla="*/ 166467 w 515850"/>
                <a:gd name="connsiteY66" fmla="*/ 68174 h 359593"/>
                <a:gd name="connsiteX67" fmla="*/ 161345 w 515850"/>
                <a:gd name="connsiteY67" fmla="*/ 52810 h 359593"/>
                <a:gd name="connsiteX68" fmla="*/ 164747 w 515850"/>
                <a:gd name="connsiteY68" fmla="*/ 51109 h 359593"/>
                <a:gd name="connsiteX69" fmla="*/ 161345 w 515850"/>
                <a:gd name="connsiteY69" fmla="*/ 40905 h 359593"/>
                <a:gd name="connsiteX70" fmla="*/ 193160 w 515850"/>
                <a:gd name="connsiteY70" fmla="*/ 24997 h 3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15850" h="359593">
                  <a:moveTo>
                    <a:pt x="40905" y="31815"/>
                  </a:moveTo>
                  <a:lnTo>
                    <a:pt x="15908" y="40905"/>
                  </a:lnTo>
                  <a:lnTo>
                    <a:pt x="15204" y="44423"/>
                  </a:lnTo>
                  <a:lnTo>
                    <a:pt x="15908" y="43720"/>
                  </a:lnTo>
                  <a:lnTo>
                    <a:pt x="42414" y="35436"/>
                  </a:lnTo>
                  <a:close/>
                  <a:moveTo>
                    <a:pt x="224974" y="0"/>
                  </a:moveTo>
                  <a:lnTo>
                    <a:pt x="272696" y="24997"/>
                  </a:lnTo>
                  <a:lnTo>
                    <a:pt x="279514" y="63629"/>
                  </a:lnTo>
                  <a:lnTo>
                    <a:pt x="288604" y="74992"/>
                  </a:lnTo>
                  <a:lnTo>
                    <a:pt x="331780" y="68174"/>
                  </a:lnTo>
                  <a:lnTo>
                    <a:pt x="343143" y="79537"/>
                  </a:lnTo>
                  <a:lnTo>
                    <a:pt x="363595" y="127258"/>
                  </a:lnTo>
                  <a:lnTo>
                    <a:pt x="402227" y="161346"/>
                  </a:lnTo>
                  <a:lnTo>
                    <a:pt x="429496" y="181798"/>
                  </a:lnTo>
                  <a:lnTo>
                    <a:pt x="465856" y="209067"/>
                  </a:lnTo>
                  <a:lnTo>
                    <a:pt x="515850" y="224975"/>
                  </a:lnTo>
                  <a:lnTo>
                    <a:pt x="515850" y="236880"/>
                  </a:lnTo>
                  <a:lnTo>
                    <a:pt x="515850" y="252244"/>
                  </a:lnTo>
                  <a:lnTo>
                    <a:pt x="515850" y="264149"/>
                  </a:lnTo>
                  <a:lnTo>
                    <a:pt x="504488" y="264149"/>
                  </a:lnTo>
                  <a:lnTo>
                    <a:pt x="488581" y="252787"/>
                  </a:lnTo>
                  <a:lnTo>
                    <a:pt x="481763" y="268694"/>
                  </a:lnTo>
                  <a:lnTo>
                    <a:pt x="449949" y="275512"/>
                  </a:lnTo>
                  <a:lnTo>
                    <a:pt x="440859" y="311871"/>
                  </a:lnTo>
                  <a:lnTo>
                    <a:pt x="422679" y="327779"/>
                  </a:lnTo>
                  <a:lnTo>
                    <a:pt x="390865" y="334596"/>
                  </a:lnTo>
                  <a:lnTo>
                    <a:pt x="386320" y="355048"/>
                  </a:lnTo>
                  <a:lnTo>
                    <a:pt x="354505" y="359593"/>
                  </a:lnTo>
                  <a:lnTo>
                    <a:pt x="315873" y="343686"/>
                  </a:lnTo>
                  <a:lnTo>
                    <a:pt x="315873" y="331781"/>
                  </a:lnTo>
                  <a:lnTo>
                    <a:pt x="315873" y="307326"/>
                  </a:lnTo>
                  <a:lnTo>
                    <a:pt x="288604" y="300509"/>
                  </a:lnTo>
                  <a:lnTo>
                    <a:pt x="245427" y="264149"/>
                  </a:lnTo>
                  <a:lnTo>
                    <a:pt x="213612" y="257332"/>
                  </a:lnTo>
                  <a:lnTo>
                    <a:pt x="177253" y="236880"/>
                  </a:lnTo>
                  <a:lnTo>
                    <a:pt x="149983" y="232335"/>
                  </a:lnTo>
                  <a:lnTo>
                    <a:pt x="134076" y="236880"/>
                  </a:lnTo>
                  <a:lnTo>
                    <a:pt x="111351" y="236880"/>
                  </a:lnTo>
                  <a:lnTo>
                    <a:pt x="84082" y="264149"/>
                  </a:lnTo>
                  <a:lnTo>
                    <a:pt x="52267" y="275512"/>
                  </a:lnTo>
                  <a:lnTo>
                    <a:pt x="40905" y="241425"/>
                  </a:lnTo>
                  <a:lnTo>
                    <a:pt x="42095" y="233091"/>
                  </a:lnTo>
                  <a:lnTo>
                    <a:pt x="40905" y="229520"/>
                  </a:lnTo>
                  <a:lnTo>
                    <a:pt x="46152" y="192787"/>
                  </a:lnTo>
                  <a:lnTo>
                    <a:pt x="20452" y="177795"/>
                  </a:lnTo>
                  <a:lnTo>
                    <a:pt x="23971" y="167943"/>
                  </a:lnTo>
                  <a:lnTo>
                    <a:pt x="20452" y="165890"/>
                  </a:lnTo>
                  <a:lnTo>
                    <a:pt x="27911" y="145005"/>
                  </a:lnTo>
                  <a:lnTo>
                    <a:pt x="4545" y="139163"/>
                  </a:lnTo>
                  <a:lnTo>
                    <a:pt x="7996" y="128121"/>
                  </a:lnTo>
                  <a:lnTo>
                    <a:pt x="4545" y="127258"/>
                  </a:lnTo>
                  <a:lnTo>
                    <a:pt x="15908" y="90899"/>
                  </a:lnTo>
                  <a:lnTo>
                    <a:pt x="47722" y="102261"/>
                  </a:lnTo>
                  <a:lnTo>
                    <a:pt x="71537" y="88653"/>
                  </a:lnTo>
                  <a:lnTo>
                    <a:pt x="52267" y="70989"/>
                  </a:lnTo>
                  <a:lnTo>
                    <a:pt x="40905" y="43720"/>
                  </a:lnTo>
                  <a:lnTo>
                    <a:pt x="15908" y="52810"/>
                  </a:lnTo>
                  <a:lnTo>
                    <a:pt x="9090" y="86897"/>
                  </a:lnTo>
                  <a:lnTo>
                    <a:pt x="0" y="59627"/>
                  </a:lnTo>
                  <a:lnTo>
                    <a:pt x="2977" y="56651"/>
                  </a:lnTo>
                  <a:lnTo>
                    <a:pt x="0" y="47722"/>
                  </a:lnTo>
                  <a:lnTo>
                    <a:pt x="15908" y="31815"/>
                  </a:lnTo>
                  <a:lnTo>
                    <a:pt x="52267" y="20452"/>
                  </a:lnTo>
                  <a:lnTo>
                    <a:pt x="79537" y="31815"/>
                  </a:lnTo>
                  <a:lnTo>
                    <a:pt x="106806" y="68174"/>
                  </a:lnTo>
                  <a:lnTo>
                    <a:pt x="122713" y="68174"/>
                  </a:lnTo>
                  <a:lnTo>
                    <a:pt x="166467" y="68174"/>
                  </a:lnTo>
                  <a:lnTo>
                    <a:pt x="161345" y="52810"/>
                  </a:lnTo>
                  <a:lnTo>
                    <a:pt x="164747" y="51109"/>
                  </a:lnTo>
                  <a:lnTo>
                    <a:pt x="161345" y="40905"/>
                  </a:lnTo>
                  <a:lnTo>
                    <a:pt x="193160" y="2499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79" name="Freeform 471">
              <a:extLst>
                <a:ext uri="{FF2B5EF4-FFF2-40B4-BE49-F238E27FC236}">
                  <a16:creationId xmlns:a16="http://schemas.microsoft.com/office/drawing/2014/main" id="{B3770697-A4B4-45EB-9040-2D178CC57EA5}"/>
                </a:ext>
              </a:extLst>
            </p:cNvPr>
            <p:cNvSpPr>
              <a:spLocks/>
            </p:cNvSpPr>
            <p:nvPr/>
          </p:nvSpPr>
          <p:spPr bwMode="auto">
            <a:xfrm>
              <a:off x="6068342" y="2770367"/>
              <a:ext cx="402226" cy="314089"/>
            </a:xfrm>
            <a:custGeom>
              <a:avLst/>
              <a:gdLst>
                <a:gd name="connsiteX0" fmla="*/ 420069 w 536301"/>
                <a:gd name="connsiteY0" fmla="*/ 91466 h 418785"/>
                <a:gd name="connsiteX1" fmla="*/ 413588 w 536301"/>
                <a:gd name="connsiteY1" fmla="*/ 93171 h 418785"/>
                <a:gd name="connsiteX2" fmla="*/ 412499 w 536301"/>
                <a:gd name="connsiteY2" fmla="*/ 94571 h 418785"/>
                <a:gd name="connsiteX3" fmla="*/ 413588 w 536301"/>
                <a:gd name="connsiteY3" fmla="*/ 96095 h 418785"/>
                <a:gd name="connsiteX4" fmla="*/ 374956 w 536301"/>
                <a:gd name="connsiteY4" fmla="*/ 0 h 418785"/>
                <a:gd name="connsiteX5" fmla="*/ 397681 w 536301"/>
                <a:gd name="connsiteY5" fmla="*/ 11362 h 418785"/>
                <a:gd name="connsiteX6" fmla="*/ 392638 w 536301"/>
                <a:gd name="connsiteY6" fmla="*/ 23127 h 418785"/>
                <a:gd name="connsiteX7" fmla="*/ 397681 w 536301"/>
                <a:gd name="connsiteY7" fmla="*/ 25648 h 418785"/>
                <a:gd name="connsiteX8" fmla="*/ 396986 w 536301"/>
                <a:gd name="connsiteY8" fmla="*/ 27270 h 418785"/>
                <a:gd name="connsiteX9" fmla="*/ 402226 w 536301"/>
                <a:gd name="connsiteY9" fmla="*/ 27270 h 418785"/>
                <a:gd name="connsiteX10" fmla="*/ 402226 w 536301"/>
                <a:gd name="connsiteY10" fmla="*/ 41556 h 418785"/>
                <a:gd name="connsiteX11" fmla="*/ 402226 w 536301"/>
                <a:gd name="connsiteY11" fmla="*/ 65902 h 418785"/>
                <a:gd name="connsiteX12" fmla="*/ 413588 w 536301"/>
                <a:gd name="connsiteY12" fmla="*/ 81809 h 418785"/>
                <a:gd name="connsiteX13" fmla="*/ 429495 w 536301"/>
                <a:gd name="connsiteY13" fmla="*/ 70447 h 418785"/>
                <a:gd name="connsiteX14" fmla="*/ 445403 w 536301"/>
                <a:gd name="connsiteY14" fmla="*/ 65902 h 418785"/>
                <a:gd name="connsiteX15" fmla="*/ 465855 w 536301"/>
                <a:gd name="connsiteY15" fmla="*/ 49994 h 418785"/>
                <a:gd name="connsiteX16" fmla="*/ 493124 w 536301"/>
                <a:gd name="connsiteY16" fmla="*/ 49994 h 418785"/>
                <a:gd name="connsiteX17" fmla="*/ 531756 w 536301"/>
                <a:gd name="connsiteY17" fmla="*/ 49994 h 418785"/>
                <a:gd name="connsiteX18" fmla="*/ 536301 w 536301"/>
                <a:gd name="connsiteY18" fmla="*/ 65902 h 418785"/>
                <a:gd name="connsiteX19" fmla="*/ 532463 w 536301"/>
                <a:gd name="connsiteY19" fmla="*/ 66755 h 418785"/>
                <a:gd name="connsiteX20" fmla="*/ 536301 w 536301"/>
                <a:gd name="connsiteY20" fmla="*/ 80188 h 418785"/>
                <a:gd name="connsiteX21" fmla="*/ 515849 w 536301"/>
                <a:gd name="connsiteY21" fmla="*/ 84733 h 418785"/>
                <a:gd name="connsiteX22" fmla="*/ 499942 w 536301"/>
                <a:gd name="connsiteY22" fmla="*/ 91550 h 418785"/>
                <a:gd name="connsiteX23" fmla="*/ 456765 w 536301"/>
                <a:gd name="connsiteY23" fmla="*/ 96095 h 418785"/>
                <a:gd name="connsiteX24" fmla="*/ 413588 w 536301"/>
                <a:gd name="connsiteY24" fmla="*/ 107457 h 418785"/>
                <a:gd name="connsiteX25" fmla="*/ 400666 w 536301"/>
                <a:gd name="connsiteY25" fmla="*/ 124071 h 418785"/>
                <a:gd name="connsiteX26" fmla="*/ 402226 w 536301"/>
                <a:gd name="connsiteY26" fmla="*/ 129531 h 418785"/>
                <a:gd name="connsiteX27" fmla="*/ 406771 w 536301"/>
                <a:gd name="connsiteY27" fmla="*/ 152255 h 418785"/>
                <a:gd name="connsiteX28" fmla="*/ 404498 w 536301"/>
                <a:gd name="connsiteY28" fmla="*/ 155177 h 418785"/>
                <a:gd name="connsiteX29" fmla="*/ 406771 w 536301"/>
                <a:gd name="connsiteY29" fmla="*/ 166541 h 418785"/>
                <a:gd name="connsiteX30" fmla="*/ 390863 w 536301"/>
                <a:gd name="connsiteY30" fmla="*/ 186994 h 418785"/>
                <a:gd name="connsiteX31" fmla="*/ 390863 w 536301"/>
                <a:gd name="connsiteY31" fmla="*/ 188615 h 418785"/>
                <a:gd name="connsiteX32" fmla="*/ 390863 w 536301"/>
                <a:gd name="connsiteY32" fmla="*/ 202901 h 418785"/>
                <a:gd name="connsiteX33" fmla="*/ 381774 w 536301"/>
                <a:gd name="connsiteY33" fmla="*/ 218808 h 418785"/>
                <a:gd name="connsiteX34" fmla="*/ 350731 w 536301"/>
                <a:gd name="connsiteY34" fmla="*/ 215156 h 418785"/>
                <a:gd name="connsiteX35" fmla="*/ 359049 w 536301"/>
                <a:gd name="connsiteY35" fmla="*/ 231792 h 418785"/>
                <a:gd name="connsiteX36" fmla="*/ 353459 w 536301"/>
                <a:gd name="connsiteY36" fmla="*/ 234897 h 418785"/>
                <a:gd name="connsiteX37" fmla="*/ 359049 w 536301"/>
                <a:gd name="connsiteY37" fmla="*/ 246078 h 418785"/>
                <a:gd name="connsiteX38" fmla="*/ 338597 w 536301"/>
                <a:gd name="connsiteY38" fmla="*/ 257440 h 418785"/>
                <a:gd name="connsiteX39" fmla="*/ 322690 w 536301"/>
                <a:gd name="connsiteY39" fmla="*/ 284710 h 418785"/>
                <a:gd name="connsiteX40" fmla="*/ 322690 w 536301"/>
                <a:gd name="connsiteY40" fmla="*/ 297693 h 418785"/>
                <a:gd name="connsiteX41" fmla="*/ 322690 w 536301"/>
                <a:gd name="connsiteY41" fmla="*/ 311979 h 418785"/>
                <a:gd name="connsiteX42" fmla="*/ 304510 w 536301"/>
                <a:gd name="connsiteY42" fmla="*/ 321069 h 418785"/>
                <a:gd name="connsiteX43" fmla="*/ 295420 w 536301"/>
                <a:gd name="connsiteY43" fmla="*/ 316524 h 418785"/>
                <a:gd name="connsiteX44" fmla="*/ 268151 w 536301"/>
                <a:gd name="connsiteY44" fmla="*/ 321069 h 418785"/>
                <a:gd name="connsiteX45" fmla="*/ 263606 w 536301"/>
                <a:gd name="connsiteY45" fmla="*/ 339249 h 418785"/>
                <a:gd name="connsiteX46" fmla="*/ 236336 w 536301"/>
                <a:gd name="connsiteY46" fmla="*/ 339249 h 418785"/>
                <a:gd name="connsiteX47" fmla="*/ 213612 w 536301"/>
                <a:gd name="connsiteY47" fmla="*/ 359701 h 418785"/>
                <a:gd name="connsiteX48" fmla="*/ 213612 w 536301"/>
                <a:gd name="connsiteY48" fmla="*/ 384047 h 418785"/>
                <a:gd name="connsiteX49" fmla="*/ 213612 w 536301"/>
                <a:gd name="connsiteY49" fmla="*/ 398333 h 418785"/>
                <a:gd name="connsiteX50" fmla="*/ 165890 w 536301"/>
                <a:gd name="connsiteY50" fmla="*/ 414240 h 418785"/>
                <a:gd name="connsiteX51" fmla="*/ 138620 w 536301"/>
                <a:gd name="connsiteY51" fmla="*/ 407423 h 418785"/>
                <a:gd name="connsiteX52" fmla="*/ 127258 w 536301"/>
                <a:gd name="connsiteY52" fmla="*/ 418785 h 418785"/>
                <a:gd name="connsiteX53" fmla="*/ 111351 w 536301"/>
                <a:gd name="connsiteY53" fmla="*/ 414240 h 418785"/>
                <a:gd name="connsiteX54" fmla="*/ 74991 w 536301"/>
                <a:gd name="connsiteY54" fmla="*/ 418785 h 418785"/>
                <a:gd name="connsiteX55" fmla="*/ 9090 w 536301"/>
                <a:gd name="connsiteY55" fmla="*/ 398333 h 418785"/>
                <a:gd name="connsiteX56" fmla="*/ 18986 w 536301"/>
                <a:gd name="connsiteY56" fmla="*/ 387118 h 418785"/>
                <a:gd name="connsiteX57" fmla="*/ 9090 w 536301"/>
                <a:gd name="connsiteY57" fmla="*/ 384047 h 418785"/>
                <a:gd name="connsiteX58" fmla="*/ 43177 w 536301"/>
                <a:gd name="connsiteY58" fmla="*/ 345415 h 418785"/>
                <a:gd name="connsiteX59" fmla="*/ 43177 w 536301"/>
                <a:gd name="connsiteY59" fmla="*/ 332431 h 418785"/>
                <a:gd name="connsiteX60" fmla="*/ 15907 w 536301"/>
                <a:gd name="connsiteY60" fmla="*/ 327886 h 418785"/>
                <a:gd name="connsiteX61" fmla="*/ 9090 w 536301"/>
                <a:gd name="connsiteY61" fmla="*/ 296072 h 418785"/>
                <a:gd name="connsiteX62" fmla="*/ 0 w 536301"/>
                <a:gd name="connsiteY62" fmla="*/ 261985 h 418785"/>
                <a:gd name="connsiteX63" fmla="*/ 2837 w 536301"/>
                <a:gd name="connsiteY63" fmla="*/ 258337 h 418785"/>
                <a:gd name="connsiteX64" fmla="*/ 0 w 536301"/>
                <a:gd name="connsiteY64" fmla="*/ 247699 h 418785"/>
                <a:gd name="connsiteX65" fmla="*/ 8764 w 536301"/>
                <a:gd name="connsiteY65" fmla="*/ 236431 h 418785"/>
                <a:gd name="connsiteX66" fmla="*/ 0 w 536301"/>
                <a:gd name="connsiteY66" fmla="*/ 230170 h 418785"/>
                <a:gd name="connsiteX67" fmla="*/ 3390 w 536301"/>
                <a:gd name="connsiteY67" fmla="*/ 218306 h 418785"/>
                <a:gd name="connsiteX68" fmla="*/ 0 w 536301"/>
                <a:gd name="connsiteY68" fmla="*/ 215884 h 418785"/>
                <a:gd name="connsiteX69" fmla="*/ 9090 w 536301"/>
                <a:gd name="connsiteY69" fmla="*/ 184070 h 418785"/>
                <a:gd name="connsiteX70" fmla="*/ 20452 w 536301"/>
                <a:gd name="connsiteY70" fmla="*/ 129531 h 418785"/>
                <a:gd name="connsiteX71" fmla="*/ 59084 w 536301"/>
                <a:gd name="connsiteY71" fmla="*/ 145438 h 418785"/>
                <a:gd name="connsiteX72" fmla="*/ 90899 w 536301"/>
                <a:gd name="connsiteY72" fmla="*/ 140893 h 418785"/>
                <a:gd name="connsiteX73" fmla="*/ 95444 w 536301"/>
                <a:gd name="connsiteY73" fmla="*/ 120441 h 418785"/>
                <a:gd name="connsiteX74" fmla="*/ 127258 w 536301"/>
                <a:gd name="connsiteY74" fmla="*/ 113623 h 418785"/>
                <a:gd name="connsiteX75" fmla="*/ 145438 w 536301"/>
                <a:gd name="connsiteY75" fmla="*/ 97716 h 418785"/>
                <a:gd name="connsiteX76" fmla="*/ 154528 w 536301"/>
                <a:gd name="connsiteY76" fmla="*/ 65902 h 418785"/>
                <a:gd name="connsiteX77" fmla="*/ 186342 w 536301"/>
                <a:gd name="connsiteY77" fmla="*/ 54539 h 418785"/>
                <a:gd name="connsiteX78" fmla="*/ 193160 w 536301"/>
                <a:gd name="connsiteY78" fmla="*/ 38632 h 418785"/>
                <a:gd name="connsiteX79" fmla="*/ 209067 w 536301"/>
                <a:gd name="connsiteY79" fmla="*/ 49994 h 418785"/>
                <a:gd name="connsiteX80" fmla="*/ 220429 w 536301"/>
                <a:gd name="connsiteY80" fmla="*/ 49994 h 418785"/>
                <a:gd name="connsiteX81" fmla="*/ 240881 w 536301"/>
                <a:gd name="connsiteY81" fmla="*/ 49994 h 418785"/>
                <a:gd name="connsiteX82" fmla="*/ 268151 w 536301"/>
                <a:gd name="connsiteY82" fmla="*/ 61357 h 418785"/>
                <a:gd name="connsiteX83" fmla="*/ 279513 w 536301"/>
                <a:gd name="connsiteY83" fmla="*/ 70447 h 418785"/>
                <a:gd name="connsiteX84" fmla="*/ 304510 w 536301"/>
                <a:gd name="connsiteY84" fmla="*/ 54539 h 418785"/>
                <a:gd name="connsiteX85" fmla="*/ 315872 w 536301"/>
                <a:gd name="connsiteY85" fmla="*/ 61357 h 418785"/>
                <a:gd name="connsiteX86" fmla="*/ 331779 w 536301"/>
                <a:gd name="connsiteY86" fmla="*/ 43177 h 418785"/>
                <a:gd name="connsiteX87" fmla="*/ 354504 w 536301"/>
                <a:gd name="connsiteY87" fmla="*/ 43177 h 418785"/>
                <a:gd name="connsiteX88" fmla="*/ 354504 w 536301"/>
                <a:gd name="connsiteY88" fmla="*/ 38632 h 418785"/>
                <a:gd name="connsiteX89" fmla="*/ 359049 w 536301"/>
                <a:gd name="connsiteY89" fmla="*/ 18180 h 41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36301" h="418785">
                  <a:moveTo>
                    <a:pt x="420069" y="91466"/>
                  </a:moveTo>
                  <a:lnTo>
                    <a:pt x="413588" y="93171"/>
                  </a:lnTo>
                  <a:lnTo>
                    <a:pt x="412499" y="94571"/>
                  </a:lnTo>
                  <a:lnTo>
                    <a:pt x="413588" y="96095"/>
                  </a:lnTo>
                  <a:close/>
                  <a:moveTo>
                    <a:pt x="374956" y="0"/>
                  </a:moveTo>
                  <a:lnTo>
                    <a:pt x="397681" y="11362"/>
                  </a:lnTo>
                  <a:lnTo>
                    <a:pt x="392638" y="23127"/>
                  </a:lnTo>
                  <a:lnTo>
                    <a:pt x="397681" y="25648"/>
                  </a:lnTo>
                  <a:lnTo>
                    <a:pt x="396986" y="27270"/>
                  </a:lnTo>
                  <a:lnTo>
                    <a:pt x="402226" y="27270"/>
                  </a:lnTo>
                  <a:lnTo>
                    <a:pt x="402226" y="41556"/>
                  </a:lnTo>
                  <a:lnTo>
                    <a:pt x="402226" y="65902"/>
                  </a:lnTo>
                  <a:lnTo>
                    <a:pt x="413588" y="81809"/>
                  </a:lnTo>
                  <a:lnTo>
                    <a:pt x="429495" y="70447"/>
                  </a:lnTo>
                  <a:lnTo>
                    <a:pt x="445403" y="65902"/>
                  </a:lnTo>
                  <a:lnTo>
                    <a:pt x="465855" y="49994"/>
                  </a:lnTo>
                  <a:lnTo>
                    <a:pt x="493124" y="49994"/>
                  </a:lnTo>
                  <a:lnTo>
                    <a:pt x="531756" y="49994"/>
                  </a:lnTo>
                  <a:lnTo>
                    <a:pt x="536301" y="65902"/>
                  </a:lnTo>
                  <a:lnTo>
                    <a:pt x="532463" y="66755"/>
                  </a:lnTo>
                  <a:lnTo>
                    <a:pt x="536301" y="80188"/>
                  </a:lnTo>
                  <a:lnTo>
                    <a:pt x="515849" y="84733"/>
                  </a:lnTo>
                  <a:lnTo>
                    <a:pt x="499942" y="91550"/>
                  </a:lnTo>
                  <a:lnTo>
                    <a:pt x="456765" y="96095"/>
                  </a:lnTo>
                  <a:lnTo>
                    <a:pt x="413588" y="107457"/>
                  </a:lnTo>
                  <a:lnTo>
                    <a:pt x="400666" y="124071"/>
                  </a:lnTo>
                  <a:lnTo>
                    <a:pt x="402226" y="129531"/>
                  </a:lnTo>
                  <a:lnTo>
                    <a:pt x="406771" y="152255"/>
                  </a:lnTo>
                  <a:lnTo>
                    <a:pt x="404498" y="155177"/>
                  </a:lnTo>
                  <a:lnTo>
                    <a:pt x="406771" y="166541"/>
                  </a:lnTo>
                  <a:lnTo>
                    <a:pt x="390863" y="186994"/>
                  </a:lnTo>
                  <a:lnTo>
                    <a:pt x="390863" y="188615"/>
                  </a:lnTo>
                  <a:lnTo>
                    <a:pt x="390863" y="202901"/>
                  </a:lnTo>
                  <a:lnTo>
                    <a:pt x="381774" y="218808"/>
                  </a:lnTo>
                  <a:lnTo>
                    <a:pt x="350731" y="215156"/>
                  </a:lnTo>
                  <a:lnTo>
                    <a:pt x="359049" y="231792"/>
                  </a:lnTo>
                  <a:lnTo>
                    <a:pt x="353459" y="234897"/>
                  </a:lnTo>
                  <a:lnTo>
                    <a:pt x="359049" y="246078"/>
                  </a:lnTo>
                  <a:lnTo>
                    <a:pt x="338597" y="257440"/>
                  </a:lnTo>
                  <a:lnTo>
                    <a:pt x="322690" y="284710"/>
                  </a:lnTo>
                  <a:lnTo>
                    <a:pt x="322690" y="297693"/>
                  </a:lnTo>
                  <a:lnTo>
                    <a:pt x="322690" y="311979"/>
                  </a:lnTo>
                  <a:lnTo>
                    <a:pt x="304510" y="321069"/>
                  </a:lnTo>
                  <a:lnTo>
                    <a:pt x="295420" y="316524"/>
                  </a:lnTo>
                  <a:lnTo>
                    <a:pt x="268151" y="321069"/>
                  </a:lnTo>
                  <a:lnTo>
                    <a:pt x="263606" y="339249"/>
                  </a:lnTo>
                  <a:lnTo>
                    <a:pt x="236336" y="339249"/>
                  </a:lnTo>
                  <a:lnTo>
                    <a:pt x="213612" y="359701"/>
                  </a:lnTo>
                  <a:lnTo>
                    <a:pt x="213612" y="384047"/>
                  </a:lnTo>
                  <a:lnTo>
                    <a:pt x="213612" y="398333"/>
                  </a:lnTo>
                  <a:lnTo>
                    <a:pt x="165890" y="414240"/>
                  </a:lnTo>
                  <a:lnTo>
                    <a:pt x="138620" y="407423"/>
                  </a:lnTo>
                  <a:lnTo>
                    <a:pt x="127258" y="418785"/>
                  </a:lnTo>
                  <a:lnTo>
                    <a:pt x="111351" y="414240"/>
                  </a:lnTo>
                  <a:lnTo>
                    <a:pt x="74991" y="418785"/>
                  </a:lnTo>
                  <a:lnTo>
                    <a:pt x="9090" y="398333"/>
                  </a:lnTo>
                  <a:lnTo>
                    <a:pt x="18986" y="387118"/>
                  </a:lnTo>
                  <a:lnTo>
                    <a:pt x="9090" y="384047"/>
                  </a:lnTo>
                  <a:lnTo>
                    <a:pt x="43177" y="345415"/>
                  </a:lnTo>
                  <a:lnTo>
                    <a:pt x="43177" y="332431"/>
                  </a:lnTo>
                  <a:lnTo>
                    <a:pt x="15907" y="327886"/>
                  </a:lnTo>
                  <a:lnTo>
                    <a:pt x="9090" y="296072"/>
                  </a:lnTo>
                  <a:lnTo>
                    <a:pt x="0" y="261985"/>
                  </a:lnTo>
                  <a:lnTo>
                    <a:pt x="2837" y="258337"/>
                  </a:lnTo>
                  <a:lnTo>
                    <a:pt x="0" y="247699"/>
                  </a:lnTo>
                  <a:lnTo>
                    <a:pt x="8764" y="236431"/>
                  </a:lnTo>
                  <a:lnTo>
                    <a:pt x="0" y="230170"/>
                  </a:lnTo>
                  <a:lnTo>
                    <a:pt x="3390" y="218306"/>
                  </a:lnTo>
                  <a:lnTo>
                    <a:pt x="0" y="215884"/>
                  </a:lnTo>
                  <a:lnTo>
                    <a:pt x="9090" y="184070"/>
                  </a:lnTo>
                  <a:lnTo>
                    <a:pt x="20452" y="129531"/>
                  </a:lnTo>
                  <a:lnTo>
                    <a:pt x="59084" y="145438"/>
                  </a:lnTo>
                  <a:lnTo>
                    <a:pt x="90899" y="140893"/>
                  </a:lnTo>
                  <a:lnTo>
                    <a:pt x="95444" y="120441"/>
                  </a:lnTo>
                  <a:lnTo>
                    <a:pt x="127258" y="113623"/>
                  </a:lnTo>
                  <a:lnTo>
                    <a:pt x="145438" y="97716"/>
                  </a:lnTo>
                  <a:lnTo>
                    <a:pt x="154528" y="65902"/>
                  </a:lnTo>
                  <a:lnTo>
                    <a:pt x="186342" y="54539"/>
                  </a:lnTo>
                  <a:lnTo>
                    <a:pt x="193160" y="38632"/>
                  </a:lnTo>
                  <a:lnTo>
                    <a:pt x="209067" y="49994"/>
                  </a:lnTo>
                  <a:lnTo>
                    <a:pt x="220429" y="49994"/>
                  </a:lnTo>
                  <a:lnTo>
                    <a:pt x="240881" y="49994"/>
                  </a:lnTo>
                  <a:lnTo>
                    <a:pt x="268151" y="61357"/>
                  </a:lnTo>
                  <a:lnTo>
                    <a:pt x="279513" y="70447"/>
                  </a:lnTo>
                  <a:lnTo>
                    <a:pt x="304510" y="54539"/>
                  </a:lnTo>
                  <a:lnTo>
                    <a:pt x="315872" y="61357"/>
                  </a:lnTo>
                  <a:lnTo>
                    <a:pt x="331779" y="43177"/>
                  </a:lnTo>
                  <a:lnTo>
                    <a:pt x="354504" y="43177"/>
                  </a:lnTo>
                  <a:lnTo>
                    <a:pt x="354504" y="38632"/>
                  </a:lnTo>
                  <a:lnTo>
                    <a:pt x="359049" y="1818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0" name="Freeform 470">
              <a:extLst>
                <a:ext uri="{FF2B5EF4-FFF2-40B4-BE49-F238E27FC236}">
                  <a16:creationId xmlns:a16="http://schemas.microsoft.com/office/drawing/2014/main" id="{12B44E10-04A6-4C71-8566-8766B792C00C}"/>
                </a:ext>
              </a:extLst>
            </p:cNvPr>
            <p:cNvSpPr>
              <a:spLocks/>
            </p:cNvSpPr>
            <p:nvPr/>
          </p:nvSpPr>
          <p:spPr bwMode="auto">
            <a:xfrm>
              <a:off x="6257525" y="2683526"/>
              <a:ext cx="209636" cy="160697"/>
            </a:xfrm>
            <a:custGeom>
              <a:avLst/>
              <a:gdLst>
                <a:gd name="connsiteX0" fmla="*/ 118169 w 279514"/>
                <a:gd name="connsiteY0" fmla="*/ 0 h 214263"/>
                <a:gd name="connsiteX1" fmla="*/ 115169 w 279514"/>
                <a:gd name="connsiteY1" fmla="*/ 15000 h 214263"/>
                <a:gd name="connsiteX2" fmla="*/ 118169 w 279514"/>
                <a:gd name="connsiteY2" fmla="*/ 14286 h 214263"/>
                <a:gd name="connsiteX3" fmla="*/ 115305 w 279514"/>
                <a:gd name="connsiteY3" fmla="*/ 28607 h 214263"/>
                <a:gd name="connsiteX4" fmla="*/ 118169 w 279514"/>
                <a:gd name="connsiteY4" fmla="*/ 38632 h 214263"/>
                <a:gd name="connsiteX5" fmla="*/ 134076 w 279514"/>
                <a:gd name="connsiteY5" fmla="*/ 34087 h 214263"/>
                <a:gd name="connsiteX6" fmla="*/ 118169 w 279514"/>
                <a:gd name="connsiteY6" fmla="*/ 49994 h 214263"/>
                <a:gd name="connsiteX7" fmla="*/ 117289 w 279514"/>
                <a:gd name="connsiteY7" fmla="*/ 49839 h 214263"/>
                <a:gd name="connsiteX8" fmla="*/ 118169 w 279514"/>
                <a:gd name="connsiteY8" fmla="*/ 52918 h 214263"/>
                <a:gd name="connsiteX9" fmla="*/ 134076 w 279514"/>
                <a:gd name="connsiteY9" fmla="*/ 48373 h 214263"/>
                <a:gd name="connsiteX10" fmla="*/ 118169 w 279514"/>
                <a:gd name="connsiteY10" fmla="*/ 64280 h 214263"/>
                <a:gd name="connsiteX11" fmla="*/ 79537 w 279514"/>
                <a:gd name="connsiteY11" fmla="*/ 57463 h 214263"/>
                <a:gd name="connsiteX12" fmla="*/ 77421 w 279514"/>
                <a:gd name="connsiteY12" fmla="*/ 70161 h 214263"/>
                <a:gd name="connsiteX13" fmla="*/ 113624 w 279514"/>
                <a:gd name="connsiteY13" fmla="*/ 65902 h 214263"/>
                <a:gd name="connsiteX14" fmla="*/ 161345 w 279514"/>
                <a:gd name="connsiteY14" fmla="*/ 81809 h 214263"/>
                <a:gd name="connsiteX15" fmla="*/ 231792 w 279514"/>
                <a:gd name="connsiteY15" fmla="*/ 77264 h 214263"/>
                <a:gd name="connsiteX16" fmla="*/ 240882 w 279514"/>
                <a:gd name="connsiteY16" fmla="*/ 118168 h 214263"/>
                <a:gd name="connsiteX17" fmla="*/ 252244 w 279514"/>
                <a:gd name="connsiteY17" fmla="*/ 113623 h 214263"/>
                <a:gd name="connsiteX18" fmla="*/ 272697 w 279514"/>
                <a:gd name="connsiteY18" fmla="*/ 124986 h 214263"/>
                <a:gd name="connsiteX19" fmla="*/ 272697 w 279514"/>
                <a:gd name="connsiteY19" fmla="*/ 139272 h 214263"/>
                <a:gd name="connsiteX20" fmla="*/ 272697 w 279514"/>
                <a:gd name="connsiteY20" fmla="*/ 140893 h 214263"/>
                <a:gd name="connsiteX21" fmla="*/ 279514 w 279514"/>
                <a:gd name="connsiteY21" fmla="*/ 168163 h 214263"/>
                <a:gd name="connsiteX22" fmla="*/ 275943 w 279514"/>
                <a:gd name="connsiteY22" fmla="*/ 168163 h 214263"/>
                <a:gd name="connsiteX23" fmla="*/ 279514 w 279514"/>
                <a:gd name="connsiteY23" fmla="*/ 182449 h 214263"/>
                <a:gd name="connsiteX24" fmla="*/ 240882 w 279514"/>
                <a:gd name="connsiteY24" fmla="*/ 182449 h 214263"/>
                <a:gd name="connsiteX25" fmla="*/ 213612 w 279514"/>
                <a:gd name="connsiteY25" fmla="*/ 175631 h 214263"/>
                <a:gd name="connsiteX26" fmla="*/ 193160 w 279514"/>
                <a:gd name="connsiteY26" fmla="*/ 198356 h 214263"/>
                <a:gd name="connsiteX27" fmla="*/ 177253 w 279514"/>
                <a:gd name="connsiteY27" fmla="*/ 202901 h 214263"/>
                <a:gd name="connsiteX28" fmla="*/ 161345 w 279514"/>
                <a:gd name="connsiteY28" fmla="*/ 214263 h 214263"/>
                <a:gd name="connsiteX29" fmla="*/ 149983 w 279514"/>
                <a:gd name="connsiteY29" fmla="*/ 198356 h 214263"/>
                <a:gd name="connsiteX30" fmla="*/ 149983 w 279514"/>
                <a:gd name="connsiteY30" fmla="*/ 184070 h 214263"/>
                <a:gd name="connsiteX31" fmla="*/ 149983 w 279514"/>
                <a:gd name="connsiteY31" fmla="*/ 159724 h 214263"/>
                <a:gd name="connsiteX32" fmla="*/ 138621 w 279514"/>
                <a:gd name="connsiteY32" fmla="*/ 159724 h 214263"/>
                <a:gd name="connsiteX33" fmla="*/ 144743 w 279514"/>
                <a:gd name="connsiteY33" fmla="*/ 145438 h 214263"/>
                <a:gd name="connsiteX34" fmla="*/ 138621 w 279514"/>
                <a:gd name="connsiteY34" fmla="*/ 145438 h 214263"/>
                <a:gd name="connsiteX35" fmla="*/ 140396 w 279514"/>
                <a:gd name="connsiteY35" fmla="*/ 141296 h 214263"/>
                <a:gd name="connsiteX36" fmla="*/ 122713 w 279514"/>
                <a:gd name="connsiteY36" fmla="*/ 132454 h 214263"/>
                <a:gd name="connsiteX37" fmla="*/ 106806 w 279514"/>
                <a:gd name="connsiteY37" fmla="*/ 150634 h 214263"/>
                <a:gd name="connsiteX38" fmla="*/ 102261 w 279514"/>
                <a:gd name="connsiteY38" fmla="*/ 166541 h 214263"/>
                <a:gd name="connsiteX39" fmla="*/ 102261 w 279514"/>
                <a:gd name="connsiteY39" fmla="*/ 171086 h 214263"/>
                <a:gd name="connsiteX40" fmla="*/ 79537 w 279514"/>
                <a:gd name="connsiteY40" fmla="*/ 171086 h 214263"/>
                <a:gd name="connsiteX41" fmla="*/ 63629 w 279514"/>
                <a:gd name="connsiteY41" fmla="*/ 193811 h 214263"/>
                <a:gd name="connsiteX42" fmla="*/ 52267 w 279514"/>
                <a:gd name="connsiteY42" fmla="*/ 186994 h 214263"/>
                <a:gd name="connsiteX43" fmla="*/ 27270 w 279514"/>
                <a:gd name="connsiteY43" fmla="*/ 202901 h 214263"/>
                <a:gd name="connsiteX44" fmla="*/ 15908 w 279514"/>
                <a:gd name="connsiteY44" fmla="*/ 193811 h 214263"/>
                <a:gd name="connsiteX45" fmla="*/ 20815 w 279514"/>
                <a:gd name="connsiteY45" fmla="*/ 183451 h 214263"/>
                <a:gd name="connsiteX46" fmla="*/ 15908 w 279514"/>
                <a:gd name="connsiteY46" fmla="*/ 179525 h 214263"/>
                <a:gd name="connsiteX47" fmla="*/ 35013 w 279514"/>
                <a:gd name="connsiteY47" fmla="*/ 139190 h 214263"/>
                <a:gd name="connsiteX48" fmla="*/ 31815 w 279514"/>
                <a:gd name="connsiteY48" fmla="*/ 112002 h 214263"/>
                <a:gd name="connsiteX49" fmla="*/ 0 w 279514"/>
                <a:gd name="connsiteY49" fmla="*/ 100640 h 214263"/>
                <a:gd name="connsiteX50" fmla="*/ 6623 w 279514"/>
                <a:gd name="connsiteY50" fmla="*/ 88719 h 214263"/>
                <a:gd name="connsiteX51" fmla="*/ 0 w 279514"/>
                <a:gd name="connsiteY51" fmla="*/ 86354 h 214263"/>
                <a:gd name="connsiteX52" fmla="*/ 11363 w 279514"/>
                <a:gd name="connsiteY52" fmla="*/ 65902 h 214263"/>
                <a:gd name="connsiteX53" fmla="*/ 43177 w 279514"/>
                <a:gd name="connsiteY53" fmla="*/ 70447 h 214263"/>
                <a:gd name="connsiteX54" fmla="*/ 59084 w 279514"/>
                <a:gd name="connsiteY54" fmla="*/ 43177 h 214263"/>
                <a:gd name="connsiteX55" fmla="*/ 70447 w 279514"/>
                <a:gd name="connsiteY55" fmla="*/ 11362 h 2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9514" h="214263">
                  <a:moveTo>
                    <a:pt x="118169" y="0"/>
                  </a:moveTo>
                  <a:lnTo>
                    <a:pt x="115169" y="15000"/>
                  </a:lnTo>
                  <a:lnTo>
                    <a:pt x="118169" y="14286"/>
                  </a:lnTo>
                  <a:lnTo>
                    <a:pt x="115305" y="28607"/>
                  </a:lnTo>
                  <a:lnTo>
                    <a:pt x="118169" y="38632"/>
                  </a:lnTo>
                  <a:lnTo>
                    <a:pt x="134076" y="34087"/>
                  </a:lnTo>
                  <a:lnTo>
                    <a:pt x="118169" y="49994"/>
                  </a:lnTo>
                  <a:lnTo>
                    <a:pt x="117289" y="49839"/>
                  </a:lnTo>
                  <a:lnTo>
                    <a:pt x="118169" y="52918"/>
                  </a:lnTo>
                  <a:lnTo>
                    <a:pt x="134076" y="48373"/>
                  </a:lnTo>
                  <a:lnTo>
                    <a:pt x="118169" y="64280"/>
                  </a:lnTo>
                  <a:lnTo>
                    <a:pt x="79537" y="57463"/>
                  </a:lnTo>
                  <a:lnTo>
                    <a:pt x="77421" y="70161"/>
                  </a:lnTo>
                  <a:lnTo>
                    <a:pt x="113624" y="65902"/>
                  </a:lnTo>
                  <a:lnTo>
                    <a:pt x="161345" y="81809"/>
                  </a:lnTo>
                  <a:lnTo>
                    <a:pt x="231792" y="77264"/>
                  </a:lnTo>
                  <a:lnTo>
                    <a:pt x="240882" y="118168"/>
                  </a:lnTo>
                  <a:lnTo>
                    <a:pt x="252244" y="113623"/>
                  </a:lnTo>
                  <a:lnTo>
                    <a:pt x="272697" y="124986"/>
                  </a:lnTo>
                  <a:lnTo>
                    <a:pt x="272697" y="139272"/>
                  </a:lnTo>
                  <a:lnTo>
                    <a:pt x="272697" y="140893"/>
                  </a:lnTo>
                  <a:lnTo>
                    <a:pt x="279514" y="168163"/>
                  </a:lnTo>
                  <a:lnTo>
                    <a:pt x="275943" y="168163"/>
                  </a:lnTo>
                  <a:lnTo>
                    <a:pt x="279514" y="182449"/>
                  </a:lnTo>
                  <a:lnTo>
                    <a:pt x="240882" y="182449"/>
                  </a:lnTo>
                  <a:lnTo>
                    <a:pt x="213612" y="175631"/>
                  </a:lnTo>
                  <a:lnTo>
                    <a:pt x="193160" y="198356"/>
                  </a:lnTo>
                  <a:lnTo>
                    <a:pt x="177253" y="202901"/>
                  </a:lnTo>
                  <a:lnTo>
                    <a:pt x="161345" y="214263"/>
                  </a:lnTo>
                  <a:lnTo>
                    <a:pt x="149983" y="198356"/>
                  </a:lnTo>
                  <a:lnTo>
                    <a:pt x="149983" y="184070"/>
                  </a:lnTo>
                  <a:lnTo>
                    <a:pt x="149983" y="159724"/>
                  </a:lnTo>
                  <a:lnTo>
                    <a:pt x="138621" y="159724"/>
                  </a:lnTo>
                  <a:lnTo>
                    <a:pt x="144743" y="145438"/>
                  </a:lnTo>
                  <a:lnTo>
                    <a:pt x="138621" y="145438"/>
                  </a:lnTo>
                  <a:lnTo>
                    <a:pt x="140396" y="141296"/>
                  </a:lnTo>
                  <a:lnTo>
                    <a:pt x="122713" y="132454"/>
                  </a:lnTo>
                  <a:lnTo>
                    <a:pt x="106806" y="150634"/>
                  </a:lnTo>
                  <a:lnTo>
                    <a:pt x="102261" y="166541"/>
                  </a:lnTo>
                  <a:lnTo>
                    <a:pt x="102261" y="171086"/>
                  </a:lnTo>
                  <a:lnTo>
                    <a:pt x="79537" y="171086"/>
                  </a:lnTo>
                  <a:lnTo>
                    <a:pt x="63629" y="193811"/>
                  </a:lnTo>
                  <a:lnTo>
                    <a:pt x="52267" y="186994"/>
                  </a:lnTo>
                  <a:lnTo>
                    <a:pt x="27270" y="202901"/>
                  </a:lnTo>
                  <a:lnTo>
                    <a:pt x="15908" y="193811"/>
                  </a:lnTo>
                  <a:lnTo>
                    <a:pt x="20815" y="183451"/>
                  </a:lnTo>
                  <a:lnTo>
                    <a:pt x="15908" y="179525"/>
                  </a:lnTo>
                  <a:lnTo>
                    <a:pt x="35013" y="139190"/>
                  </a:lnTo>
                  <a:lnTo>
                    <a:pt x="31815" y="112002"/>
                  </a:lnTo>
                  <a:lnTo>
                    <a:pt x="0" y="100640"/>
                  </a:lnTo>
                  <a:lnTo>
                    <a:pt x="6623" y="88719"/>
                  </a:lnTo>
                  <a:lnTo>
                    <a:pt x="0" y="86354"/>
                  </a:lnTo>
                  <a:lnTo>
                    <a:pt x="11363" y="65902"/>
                  </a:lnTo>
                  <a:lnTo>
                    <a:pt x="43177" y="70447"/>
                  </a:lnTo>
                  <a:lnTo>
                    <a:pt x="59084" y="43177"/>
                  </a:lnTo>
                  <a:lnTo>
                    <a:pt x="70447"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1" name="Freeform 469">
              <a:extLst>
                <a:ext uri="{FF2B5EF4-FFF2-40B4-BE49-F238E27FC236}">
                  <a16:creationId xmlns:a16="http://schemas.microsoft.com/office/drawing/2014/main" id="{D9DDD114-713F-4D4D-B650-8E9AC9A4D009}"/>
                </a:ext>
              </a:extLst>
            </p:cNvPr>
            <p:cNvSpPr>
              <a:spLocks/>
            </p:cNvSpPr>
            <p:nvPr/>
          </p:nvSpPr>
          <p:spPr bwMode="auto">
            <a:xfrm>
              <a:off x="6311982" y="2596686"/>
              <a:ext cx="305405" cy="160697"/>
            </a:xfrm>
            <a:custGeom>
              <a:avLst/>
              <a:gdLst>
                <a:gd name="connsiteX0" fmla="*/ 177253 w 407206"/>
                <a:gd name="connsiteY0" fmla="*/ 0 h 214263"/>
                <a:gd name="connsiteX1" fmla="*/ 224974 w 407206"/>
                <a:gd name="connsiteY1" fmla="*/ 22725 h 214263"/>
                <a:gd name="connsiteX2" fmla="*/ 240882 w 407206"/>
                <a:gd name="connsiteY2" fmla="*/ 15907 h 214263"/>
                <a:gd name="connsiteX3" fmla="*/ 299966 w 407206"/>
                <a:gd name="connsiteY3" fmla="*/ 22725 h 214263"/>
                <a:gd name="connsiteX4" fmla="*/ 359050 w 407206"/>
                <a:gd name="connsiteY4" fmla="*/ 27270 h 214263"/>
                <a:gd name="connsiteX5" fmla="*/ 377230 w 407206"/>
                <a:gd name="connsiteY5" fmla="*/ 43177 h 214263"/>
                <a:gd name="connsiteX6" fmla="*/ 397682 w 407206"/>
                <a:gd name="connsiteY6" fmla="*/ 49994 h 214263"/>
                <a:gd name="connsiteX7" fmla="*/ 393137 w 407206"/>
                <a:gd name="connsiteY7" fmla="*/ 59084 h 214263"/>
                <a:gd name="connsiteX8" fmla="*/ 392500 w 407206"/>
                <a:gd name="connsiteY8" fmla="*/ 59378 h 214263"/>
                <a:gd name="connsiteX9" fmla="*/ 407206 w 407206"/>
                <a:gd name="connsiteY9" fmla="*/ 64280 h 214263"/>
                <a:gd name="connsiteX10" fmla="*/ 402661 w 407206"/>
                <a:gd name="connsiteY10" fmla="*/ 73370 h 214263"/>
                <a:gd name="connsiteX11" fmla="*/ 343577 w 407206"/>
                <a:gd name="connsiteY11" fmla="*/ 100640 h 214263"/>
                <a:gd name="connsiteX12" fmla="*/ 332215 w 407206"/>
                <a:gd name="connsiteY12" fmla="*/ 123364 h 214263"/>
                <a:gd name="connsiteX13" fmla="*/ 284493 w 407206"/>
                <a:gd name="connsiteY13" fmla="*/ 127909 h 214263"/>
                <a:gd name="connsiteX14" fmla="*/ 273130 w 407206"/>
                <a:gd name="connsiteY14" fmla="*/ 155179 h 214263"/>
                <a:gd name="connsiteX15" fmla="*/ 229953 w 407206"/>
                <a:gd name="connsiteY15" fmla="*/ 150634 h 214263"/>
                <a:gd name="connsiteX16" fmla="*/ 207229 w 407206"/>
                <a:gd name="connsiteY16" fmla="*/ 159724 h 214263"/>
                <a:gd name="connsiteX17" fmla="*/ 170869 w 407206"/>
                <a:gd name="connsiteY17" fmla="*/ 182449 h 214263"/>
                <a:gd name="connsiteX18" fmla="*/ 175414 w 407206"/>
                <a:gd name="connsiteY18" fmla="*/ 191538 h 214263"/>
                <a:gd name="connsiteX19" fmla="*/ 166324 w 407206"/>
                <a:gd name="connsiteY19" fmla="*/ 202901 h 214263"/>
                <a:gd name="connsiteX20" fmla="*/ 95878 w 407206"/>
                <a:gd name="connsiteY20" fmla="*/ 214263 h 214263"/>
                <a:gd name="connsiteX21" fmla="*/ 48156 w 407206"/>
                <a:gd name="connsiteY21" fmla="*/ 198356 h 214263"/>
                <a:gd name="connsiteX22" fmla="*/ 9524 w 407206"/>
                <a:gd name="connsiteY22" fmla="*/ 198356 h 214263"/>
                <a:gd name="connsiteX23" fmla="*/ 11905 w 407206"/>
                <a:gd name="connsiteY23" fmla="*/ 184070 h 214263"/>
                <a:gd name="connsiteX24" fmla="*/ 0 w 407206"/>
                <a:gd name="connsiteY24" fmla="*/ 184070 h 214263"/>
                <a:gd name="connsiteX25" fmla="*/ 4545 w 407206"/>
                <a:gd name="connsiteY25" fmla="*/ 156800 h 214263"/>
                <a:gd name="connsiteX26" fmla="*/ 43177 w 407206"/>
                <a:gd name="connsiteY26" fmla="*/ 168163 h 214263"/>
                <a:gd name="connsiteX27" fmla="*/ 59084 w 407206"/>
                <a:gd name="connsiteY27" fmla="*/ 152255 h 214263"/>
                <a:gd name="connsiteX28" fmla="*/ 86354 w 407206"/>
                <a:gd name="connsiteY28" fmla="*/ 156800 h 214263"/>
                <a:gd name="connsiteX29" fmla="*/ 127705 w 407206"/>
                <a:gd name="connsiteY29" fmla="*/ 129233 h 214263"/>
                <a:gd name="connsiteX30" fmla="*/ 100423 w 407206"/>
                <a:gd name="connsiteY30" fmla="*/ 112002 h 214263"/>
                <a:gd name="connsiteX31" fmla="*/ 73153 w 407206"/>
                <a:gd name="connsiteY31" fmla="*/ 123364 h 214263"/>
                <a:gd name="connsiteX32" fmla="*/ 48156 w 407206"/>
                <a:gd name="connsiteY32" fmla="*/ 107457 h 214263"/>
                <a:gd name="connsiteX33" fmla="*/ 52972 w 407206"/>
                <a:gd name="connsiteY33" fmla="*/ 102297 h 214263"/>
                <a:gd name="connsiteX34" fmla="*/ 38632 w 407206"/>
                <a:gd name="connsiteY34" fmla="*/ 93171 h 214263"/>
                <a:gd name="connsiteX35" fmla="*/ 66525 w 407206"/>
                <a:gd name="connsiteY35" fmla="*/ 63286 h 214263"/>
                <a:gd name="connsiteX36" fmla="*/ 68624 w 407206"/>
                <a:gd name="connsiteY36" fmla="*/ 58563 h 214263"/>
                <a:gd name="connsiteX37" fmla="*/ 54539 w 407206"/>
                <a:gd name="connsiteY37" fmla="*/ 54539 h 214263"/>
                <a:gd name="connsiteX38" fmla="*/ 63629 w 407206"/>
                <a:gd name="connsiteY38" fmla="*/ 34087 h 214263"/>
                <a:gd name="connsiteX39" fmla="*/ 86354 w 407206"/>
                <a:gd name="connsiteY39" fmla="*/ 27270 h 214263"/>
                <a:gd name="connsiteX40" fmla="*/ 149983 w 407206"/>
                <a:gd name="connsiteY40" fmla="*/ 43177 h 214263"/>
                <a:gd name="connsiteX41" fmla="*/ 156800 w 407206"/>
                <a:gd name="connsiteY41" fmla="*/ 11362 h 2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07206" h="214263">
                  <a:moveTo>
                    <a:pt x="177253" y="0"/>
                  </a:moveTo>
                  <a:lnTo>
                    <a:pt x="224974" y="22725"/>
                  </a:lnTo>
                  <a:lnTo>
                    <a:pt x="240882" y="15907"/>
                  </a:lnTo>
                  <a:lnTo>
                    <a:pt x="299966" y="22725"/>
                  </a:lnTo>
                  <a:lnTo>
                    <a:pt x="359050" y="27270"/>
                  </a:lnTo>
                  <a:lnTo>
                    <a:pt x="377230" y="43177"/>
                  </a:lnTo>
                  <a:lnTo>
                    <a:pt x="397682" y="49994"/>
                  </a:lnTo>
                  <a:lnTo>
                    <a:pt x="393137" y="59084"/>
                  </a:lnTo>
                  <a:lnTo>
                    <a:pt x="392500" y="59378"/>
                  </a:lnTo>
                  <a:lnTo>
                    <a:pt x="407206" y="64280"/>
                  </a:lnTo>
                  <a:lnTo>
                    <a:pt x="402661" y="73370"/>
                  </a:lnTo>
                  <a:lnTo>
                    <a:pt x="343577" y="100640"/>
                  </a:lnTo>
                  <a:lnTo>
                    <a:pt x="332215" y="123364"/>
                  </a:lnTo>
                  <a:lnTo>
                    <a:pt x="284493" y="127909"/>
                  </a:lnTo>
                  <a:lnTo>
                    <a:pt x="273130" y="155179"/>
                  </a:lnTo>
                  <a:lnTo>
                    <a:pt x="229953" y="150634"/>
                  </a:lnTo>
                  <a:lnTo>
                    <a:pt x="207229" y="159724"/>
                  </a:lnTo>
                  <a:lnTo>
                    <a:pt x="170869" y="182449"/>
                  </a:lnTo>
                  <a:lnTo>
                    <a:pt x="175414" y="191538"/>
                  </a:lnTo>
                  <a:lnTo>
                    <a:pt x="166324" y="202901"/>
                  </a:lnTo>
                  <a:lnTo>
                    <a:pt x="95878" y="214263"/>
                  </a:lnTo>
                  <a:lnTo>
                    <a:pt x="48156" y="198356"/>
                  </a:lnTo>
                  <a:lnTo>
                    <a:pt x="9524" y="198356"/>
                  </a:lnTo>
                  <a:lnTo>
                    <a:pt x="11905" y="184070"/>
                  </a:lnTo>
                  <a:lnTo>
                    <a:pt x="0" y="184070"/>
                  </a:lnTo>
                  <a:lnTo>
                    <a:pt x="4545" y="156800"/>
                  </a:lnTo>
                  <a:lnTo>
                    <a:pt x="43177" y="168163"/>
                  </a:lnTo>
                  <a:lnTo>
                    <a:pt x="59084" y="152255"/>
                  </a:lnTo>
                  <a:lnTo>
                    <a:pt x="86354" y="156800"/>
                  </a:lnTo>
                  <a:lnTo>
                    <a:pt x="127705" y="129233"/>
                  </a:lnTo>
                  <a:lnTo>
                    <a:pt x="100423" y="112002"/>
                  </a:lnTo>
                  <a:lnTo>
                    <a:pt x="73153" y="123364"/>
                  </a:lnTo>
                  <a:lnTo>
                    <a:pt x="48156" y="107457"/>
                  </a:lnTo>
                  <a:lnTo>
                    <a:pt x="52972" y="102297"/>
                  </a:lnTo>
                  <a:lnTo>
                    <a:pt x="38632" y="93171"/>
                  </a:lnTo>
                  <a:lnTo>
                    <a:pt x="66525" y="63286"/>
                  </a:lnTo>
                  <a:lnTo>
                    <a:pt x="68624" y="58563"/>
                  </a:lnTo>
                  <a:lnTo>
                    <a:pt x="54539" y="54539"/>
                  </a:lnTo>
                  <a:lnTo>
                    <a:pt x="63629" y="34087"/>
                  </a:lnTo>
                  <a:lnTo>
                    <a:pt x="86354" y="27270"/>
                  </a:lnTo>
                  <a:lnTo>
                    <a:pt x="149983" y="43177"/>
                  </a:lnTo>
                  <a:lnTo>
                    <a:pt x="156800"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2" name="Freeform 468">
              <a:extLst>
                <a:ext uri="{FF2B5EF4-FFF2-40B4-BE49-F238E27FC236}">
                  <a16:creationId xmlns:a16="http://schemas.microsoft.com/office/drawing/2014/main" id="{2CA603BE-7274-49BB-A341-A9B16B380312}"/>
                </a:ext>
              </a:extLst>
            </p:cNvPr>
            <p:cNvSpPr>
              <a:spLocks/>
            </p:cNvSpPr>
            <p:nvPr/>
          </p:nvSpPr>
          <p:spPr bwMode="auto">
            <a:xfrm>
              <a:off x="5940435" y="2514959"/>
              <a:ext cx="479248" cy="310355"/>
            </a:xfrm>
            <a:custGeom>
              <a:avLst/>
              <a:gdLst>
                <a:gd name="connsiteX0" fmla="*/ 102695 w 638997"/>
                <a:gd name="connsiteY0" fmla="*/ 0 h 413806"/>
                <a:gd name="connsiteX1" fmla="*/ 107240 w 638997"/>
                <a:gd name="connsiteY1" fmla="*/ 4545 h 413806"/>
                <a:gd name="connsiteX2" fmla="*/ 166324 w 638997"/>
                <a:gd name="connsiteY2" fmla="*/ 36360 h 413806"/>
                <a:gd name="connsiteX3" fmla="*/ 198139 w 638997"/>
                <a:gd name="connsiteY3" fmla="*/ 59084 h 413806"/>
                <a:gd name="connsiteX4" fmla="*/ 229953 w 638997"/>
                <a:gd name="connsiteY4" fmla="*/ 106806 h 413806"/>
                <a:gd name="connsiteX5" fmla="*/ 273130 w 638997"/>
                <a:gd name="connsiteY5" fmla="*/ 95444 h 413806"/>
                <a:gd name="connsiteX6" fmla="*/ 339032 w 638997"/>
                <a:gd name="connsiteY6" fmla="*/ 90899 h 413806"/>
                <a:gd name="connsiteX7" fmla="*/ 382209 w 638997"/>
                <a:gd name="connsiteY7" fmla="*/ 127258 h 413806"/>
                <a:gd name="connsiteX8" fmla="*/ 382209 w 638997"/>
                <a:gd name="connsiteY8" fmla="*/ 177253 h 413806"/>
                <a:gd name="connsiteX9" fmla="*/ 398116 w 638997"/>
                <a:gd name="connsiteY9" fmla="*/ 177253 h 413806"/>
                <a:gd name="connsiteX10" fmla="*/ 402661 w 638997"/>
                <a:gd name="connsiteY10" fmla="*/ 220429 h 413806"/>
                <a:gd name="connsiteX11" fmla="*/ 450383 w 638997"/>
                <a:gd name="connsiteY11" fmla="*/ 220429 h 413806"/>
                <a:gd name="connsiteX12" fmla="*/ 461745 w 638997"/>
                <a:gd name="connsiteY12" fmla="*/ 247699 h 413806"/>
                <a:gd name="connsiteX13" fmla="*/ 466104 w 638997"/>
                <a:gd name="connsiteY13" fmla="*/ 247699 h 413806"/>
                <a:gd name="connsiteX14" fmla="*/ 484035 w 638997"/>
                <a:gd name="connsiteY14" fmla="*/ 213829 h 413806"/>
                <a:gd name="connsiteX15" fmla="*/ 527212 w 638997"/>
                <a:gd name="connsiteY15" fmla="*/ 182015 h 413806"/>
                <a:gd name="connsiteX16" fmla="*/ 536736 w 638997"/>
                <a:gd name="connsiteY16" fmla="*/ 177253 h 413806"/>
                <a:gd name="connsiteX17" fmla="*/ 536736 w 638997"/>
                <a:gd name="connsiteY17" fmla="*/ 177253 h 413806"/>
                <a:gd name="connsiteX18" fmla="*/ 544525 w 638997"/>
                <a:gd name="connsiteY18" fmla="*/ 173358 h 413806"/>
                <a:gd name="connsiteX19" fmla="*/ 549937 w 638997"/>
                <a:gd name="connsiteY19" fmla="*/ 170652 h 413806"/>
                <a:gd name="connsiteX20" fmla="*/ 549937 w 638997"/>
                <a:gd name="connsiteY20" fmla="*/ 170652 h 413806"/>
                <a:gd name="connsiteX21" fmla="*/ 559461 w 638997"/>
                <a:gd name="connsiteY21" fmla="*/ 165890 h 413806"/>
                <a:gd name="connsiteX22" fmla="*/ 568551 w 638997"/>
                <a:gd name="connsiteY22" fmla="*/ 170435 h 413806"/>
                <a:gd name="connsiteX23" fmla="*/ 543553 w 638997"/>
                <a:gd name="connsiteY23" fmla="*/ 204522 h 413806"/>
                <a:gd name="connsiteX24" fmla="*/ 564006 w 638997"/>
                <a:gd name="connsiteY24" fmla="*/ 220429 h 413806"/>
                <a:gd name="connsiteX25" fmla="*/ 595820 w 638997"/>
                <a:gd name="connsiteY25" fmla="*/ 209067 h 413806"/>
                <a:gd name="connsiteX26" fmla="*/ 638997 w 638997"/>
                <a:gd name="connsiteY26" fmla="*/ 236337 h 413806"/>
                <a:gd name="connsiteX27" fmla="*/ 591275 w 638997"/>
                <a:gd name="connsiteY27" fmla="*/ 268151 h 413806"/>
                <a:gd name="connsiteX28" fmla="*/ 589370 w 638997"/>
                <a:gd name="connsiteY28" fmla="*/ 267834 h 413806"/>
                <a:gd name="connsiteX29" fmla="*/ 581751 w 638997"/>
                <a:gd name="connsiteY29" fmla="*/ 272913 h 413806"/>
                <a:gd name="connsiteX30" fmla="*/ 554482 w 638997"/>
                <a:gd name="connsiteY30" fmla="*/ 268368 h 413806"/>
                <a:gd name="connsiteX31" fmla="*/ 538574 w 638997"/>
                <a:gd name="connsiteY31" fmla="*/ 272913 h 413806"/>
                <a:gd name="connsiteX32" fmla="*/ 534029 w 638997"/>
                <a:gd name="connsiteY32" fmla="*/ 257006 h 413806"/>
                <a:gd name="connsiteX33" fmla="*/ 538574 w 638997"/>
                <a:gd name="connsiteY33" fmla="*/ 234281 h 413806"/>
                <a:gd name="connsiteX34" fmla="*/ 499403 w 638997"/>
                <a:gd name="connsiteY34" fmla="*/ 243608 h 413806"/>
                <a:gd name="connsiteX35" fmla="*/ 489014 w 638997"/>
                <a:gd name="connsiteY35" fmla="*/ 272696 h 413806"/>
                <a:gd name="connsiteX36" fmla="*/ 473107 w 638997"/>
                <a:gd name="connsiteY36" fmla="*/ 299966 h 413806"/>
                <a:gd name="connsiteX37" fmla="*/ 466880 w 638997"/>
                <a:gd name="connsiteY37" fmla="*/ 299076 h 413806"/>
                <a:gd name="connsiteX38" fmla="*/ 463583 w 638997"/>
                <a:gd name="connsiteY38" fmla="*/ 304728 h 413806"/>
                <a:gd name="connsiteX39" fmla="*/ 438141 w 638997"/>
                <a:gd name="connsiteY39" fmla="*/ 301093 h 413806"/>
                <a:gd name="connsiteX40" fmla="*/ 429930 w 638997"/>
                <a:gd name="connsiteY40" fmla="*/ 315873 h 413806"/>
                <a:gd name="connsiteX41" fmla="*/ 457200 w 638997"/>
                <a:gd name="connsiteY41" fmla="*/ 327235 h 413806"/>
                <a:gd name="connsiteX42" fmla="*/ 466290 w 638997"/>
                <a:gd name="connsiteY42" fmla="*/ 365867 h 413806"/>
                <a:gd name="connsiteX43" fmla="*/ 445838 w 638997"/>
                <a:gd name="connsiteY43" fmla="*/ 409044 h 413806"/>
                <a:gd name="connsiteX44" fmla="*/ 439767 w 638997"/>
                <a:gd name="connsiteY44" fmla="*/ 406515 h 413806"/>
                <a:gd name="connsiteX45" fmla="*/ 436314 w 638997"/>
                <a:gd name="connsiteY45" fmla="*/ 413806 h 413806"/>
                <a:gd name="connsiteX46" fmla="*/ 409044 w 638997"/>
                <a:gd name="connsiteY46" fmla="*/ 402444 h 413806"/>
                <a:gd name="connsiteX47" fmla="*/ 388592 w 638997"/>
                <a:gd name="connsiteY47" fmla="*/ 402444 h 413806"/>
                <a:gd name="connsiteX48" fmla="*/ 388592 w 638997"/>
                <a:gd name="connsiteY48" fmla="*/ 375174 h 413806"/>
                <a:gd name="connsiteX49" fmla="*/ 338598 w 638997"/>
                <a:gd name="connsiteY49" fmla="*/ 359267 h 413806"/>
                <a:gd name="connsiteX50" fmla="*/ 302238 w 638997"/>
                <a:gd name="connsiteY50" fmla="*/ 331997 h 413806"/>
                <a:gd name="connsiteX51" fmla="*/ 274969 w 638997"/>
                <a:gd name="connsiteY51" fmla="*/ 311545 h 413806"/>
                <a:gd name="connsiteX52" fmla="*/ 236337 w 638997"/>
                <a:gd name="connsiteY52" fmla="*/ 277458 h 413806"/>
                <a:gd name="connsiteX53" fmla="*/ 215884 w 638997"/>
                <a:gd name="connsiteY53" fmla="*/ 229736 h 413806"/>
                <a:gd name="connsiteX54" fmla="*/ 204522 w 638997"/>
                <a:gd name="connsiteY54" fmla="*/ 218374 h 413806"/>
                <a:gd name="connsiteX55" fmla="*/ 161345 w 638997"/>
                <a:gd name="connsiteY55" fmla="*/ 225191 h 413806"/>
                <a:gd name="connsiteX56" fmla="*/ 152255 w 638997"/>
                <a:gd name="connsiteY56" fmla="*/ 213829 h 413806"/>
                <a:gd name="connsiteX57" fmla="*/ 145438 w 638997"/>
                <a:gd name="connsiteY57" fmla="*/ 175197 h 413806"/>
                <a:gd name="connsiteX58" fmla="*/ 99794 w 638997"/>
                <a:gd name="connsiteY58" fmla="*/ 151288 h 413806"/>
                <a:gd name="connsiteX59" fmla="*/ 75426 w 638997"/>
                <a:gd name="connsiteY59" fmla="*/ 170435 h 413806"/>
                <a:gd name="connsiteX60" fmla="*/ 59298 w 638997"/>
                <a:gd name="connsiteY60" fmla="*/ 178499 h 413806"/>
                <a:gd name="connsiteX61" fmla="*/ 43611 w 638997"/>
                <a:gd name="connsiteY61" fmla="*/ 186342 h 413806"/>
                <a:gd name="connsiteX62" fmla="*/ 52701 w 638997"/>
                <a:gd name="connsiteY62" fmla="*/ 213612 h 413806"/>
                <a:gd name="connsiteX63" fmla="*/ 41590 w 638997"/>
                <a:gd name="connsiteY63" fmla="*/ 213612 h 413806"/>
                <a:gd name="connsiteX64" fmla="*/ 43177 w 638997"/>
                <a:gd name="connsiteY64" fmla="*/ 218374 h 413806"/>
                <a:gd name="connsiteX65" fmla="*/ 0 w 638997"/>
                <a:gd name="connsiteY65" fmla="*/ 218374 h 413806"/>
                <a:gd name="connsiteX66" fmla="*/ 0 w 638997"/>
                <a:gd name="connsiteY66" fmla="*/ 29759 h 413806"/>
                <a:gd name="connsiteX67" fmla="*/ 9524 w 638997"/>
                <a:gd name="connsiteY67" fmla="*/ 27204 h 413806"/>
                <a:gd name="connsiteX68" fmla="*/ 9524 w 638997"/>
                <a:gd name="connsiteY68" fmla="*/ 24997 h 4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8997" h="413806">
                  <a:moveTo>
                    <a:pt x="102695" y="0"/>
                  </a:moveTo>
                  <a:lnTo>
                    <a:pt x="107240" y="4545"/>
                  </a:lnTo>
                  <a:lnTo>
                    <a:pt x="166324" y="36360"/>
                  </a:lnTo>
                  <a:lnTo>
                    <a:pt x="198139" y="59084"/>
                  </a:lnTo>
                  <a:lnTo>
                    <a:pt x="229953" y="106806"/>
                  </a:lnTo>
                  <a:lnTo>
                    <a:pt x="273130" y="95444"/>
                  </a:lnTo>
                  <a:lnTo>
                    <a:pt x="339032" y="90899"/>
                  </a:lnTo>
                  <a:lnTo>
                    <a:pt x="382209" y="127258"/>
                  </a:lnTo>
                  <a:lnTo>
                    <a:pt x="382209" y="177253"/>
                  </a:lnTo>
                  <a:lnTo>
                    <a:pt x="398116" y="177253"/>
                  </a:lnTo>
                  <a:lnTo>
                    <a:pt x="402661" y="220429"/>
                  </a:lnTo>
                  <a:lnTo>
                    <a:pt x="450383" y="220429"/>
                  </a:lnTo>
                  <a:lnTo>
                    <a:pt x="461745" y="247699"/>
                  </a:lnTo>
                  <a:lnTo>
                    <a:pt x="466104" y="247699"/>
                  </a:lnTo>
                  <a:lnTo>
                    <a:pt x="484035" y="213829"/>
                  </a:lnTo>
                  <a:lnTo>
                    <a:pt x="527212" y="182015"/>
                  </a:lnTo>
                  <a:lnTo>
                    <a:pt x="536736" y="177253"/>
                  </a:lnTo>
                  <a:lnTo>
                    <a:pt x="536736" y="177253"/>
                  </a:lnTo>
                  <a:lnTo>
                    <a:pt x="544525" y="173358"/>
                  </a:lnTo>
                  <a:lnTo>
                    <a:pt x="549937" y="170652"/>
                  </a:lnTo>
                  <a:lnTo>
                    <a:pt x="549937" y="170652"/>
                  </a:lnTo>
                  <a:lnTo>
                    <a:pt x="559461" y="165890"/>
                  </a:lnTo>
                  <a:lnTo>
                    <a:pt x="568551" y="170435"/>
                  </a:lnTo>
                  <a:lnTo>
                    <a:pt x="543553" y="204522"/>
                  </a:lnTo>
                  <a:lnTo>
                    <a:pt x="564006" y="220429"/>
                  </a:lnTo>
                  <a:lnTo>
                    <a:pt x="595820" y="209067"/>
                  </a:lnTo>
                  <a:lnTo>
                    <a:pt x="638997" y="236337"/>
                  </a:lnTo>
                  <a:lnTo>
                    <a:pt x="591275" y="268151"/>
                  </a:lnTo>
                  <a:lnTo>
                    <a:pt x="589370" y="267834"/>
                  </a:lnTo>
                  <a:lnTo>
                    <a:pt x="581751" y="272913"/>
                  </a:lnTo>
                  <a:lnTo>
                    <a:pt x="554482" y="268368"/>
                  </a:lnTo>
                  <a:lnTo>
                    <a:pt x="538574" y="272913"/>
                  </a:lnTo>
                  <a:lnTo>
                    <a:pt x="534029" y="257006"/>
                  </a:lnTo>
                  <a:lnTo>
                    <a:pt x="538574" y="234281"/>
                  </a:lnTo>
                  <a:lnTo>
                    <a:pt x="499403" y="243608"/>
                  </a:lnTo>
                  <a:lnTo>
                    <a:pt x="489014" y="272696"/>
                  </a:lnTo>
                  <a:lnTo>
                    <a:pt x="473107" y="299966"/>
                  </a:lnTo>
                  <a:lnTo>
                    <a:pt x="466880" y="299076"/>
                  </a:lnTo>
                  <a:lnTo>
                    <a:pt x="463583" y="304728"/>
                  </a:lnTo>
                  <a:lnTo>
                    <a:pt x="438141" y="301093"/>
                  </a:lnTo>
                  <a:lnTo>
                    <a:pt x="429930" y="315873"/>
                  </a:lnTo>
                  <a:lnTo>
                    <a:pt x="457200" y="327235"/>
                  </a:lnTo>
                  <a:lnTo>
                    <a:pt x="466290" y="365867"/>
                  </a:lnTo>
                  <a:lnTo>
                    <a:pt x="445838" y="409044"/>
                  </a:lnTo>
                  <a:lnTo>
                    <a:pt x="439767" y="406515"/>
                  </a:lnTo>
                  <a:lnTo>
                    <a:pt x="436314" y="413806"/>
                  </a:lnTo>
                  <a:lnTo>
                    <a:pt x="409044" y="402444"/>
                  </a:lnTo>
                  <a:lnTo>
                    <a:pt x="388592" y="402444"/>
                  </a:lnTo>
                  <a:lnTo>
                    <a:pt x="388592" y="375174"/>
                  </a:lnTo>
                  <a:lnTo>
                    <a:pt x="338598" y="359267"/>
                  </a:lnTo>
                  <a:lnTo>
                    <a:pt x="302238" y="331997"/>
                  </a:lnTo>
                  <a:lnTo>
                    <a:pt x="274969" y="311545"/>
                  </a:lnTo>
                  <a:lnTo>
                    <a:pt x="236337" y="277458"/>
                  </a:lnTo>
                  <a:lnTo>
                    <a:pt x="215884" y="229736"/>
                  </a:lnTo>
                  <a:lnTo>
                    <a:pt x="204522" y="218374"/>
                  </a:lnTo>
                  <a:lnTo>
                    <a:pt x="161345" y="225191"/>
                  </a:lnTo>
                  <a:lnTo>
                    <a:pt x="152255" y="213829"/>
                  </a:lnTo>
                  <a:lnTo>
                    <a:pt x="145438" y="175197"/>
                  </a:lnTo>
                  <a:lnTo>
                    <a:pt x="99794" y="151288"/>
                  </a:lnTo>
                  <a:lnTo>
                    <a:pt x="75426" y="170435"/>
                  </a:lnTo>
                  <a:lnTo>
                    <a:pt x="59298" y="178499"/>
                  </a:lnTo>
                  <a:lnTo>
                    <a:pt x="43611" y="186342"/>
                  </a:lnTo>
                  <a:lnTo>
                    <a:pt x="52701" y="213612"/>
                  </a:lnTo>
                  <a:lnTo>
                    <a:pt x="41590" y="213612"/>
                  </a:lnTo>
                  <a:lnTo>
                    <a:pt x="43177" y="218374"/>
                  </a:lnTo>
                  <a:lnTo>
                    <a:pt x="0" y="218374"/>
                  </a:lnTo>
                  <a:lnTo>
                    <a:pt x="0" y="29759"/>
                  </a:lnTo>
                  <a:lnTo>
                    <a:pt x="9524" y="27204"/>
                  </a:lnTo>
                  <a:lnTo>
                    <a:pt x="9524" y="2499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3" name="Freeform 467">
              <a:extLst>
                <a:ext uri="{FF2B5EF4-FFF2-40B4-BE49-F238E27FC236}">
                  <a16:creationId xmlns:a16="http://schemas.microsoft.com/office/drawing/2014/main" id="{CE790D79-C229-4455-A266-4D715E5193E7}"/>
                </a:ext>
              </a:extLst>
            </p:cNvPr>
            <p:cNvSpPr>
              <a:spLocks/>
            </p:cNvSpPr>
            <p:nvPr/>
          </p:nvSpPr>
          <p:spPr bwMode="auto">
            <a:xfrm>
              <a:off x="5674311" y="2085382"/>
              <a:ext cx="1137207" cy="620708"/>
            </a:xfrm>
            <a:custGeom>
              <a:avLst/>
              <a:gdLst>
                <a:gd name="connsiteX0" fmla="*/ 831722 w 1516276"/>
                <a:gd name="connsiteY0" fmla="*/ 0 h 827611"/>
                <a:gd name="connsiteX1" fmla="*/ 897623 w 1516276"/>
                <a:gd name="connsiteY1" fmla="*/ 15907 h 827611"/>
                <a:gd name="connsiteX2" fmla="*/ 898607 w 1516276"/>
                <a:gd name="connsiteY2" fmla="*/ 22795 h 827611"/>
                <a:gd name="connsiteX3" fmla="*/ 909528 w 1516276"/>
                <a:gd name="connsiteY3" fmla="*/ 25431 h 827611"/>
                <a:gd name="connsiteX4" fmla="*/ 916672 w 1516276"/>
                <a:gd name="connsiteY4" fmla="*/ 75436 h 827611"/>
                <a:gd name="connsiteX5" fmla="*/ 945345 w 1516276"/>
                <a:gd name="connsiteY5" fmla="*/ 63629 h 827611"/>
                <a:gd name="connsiteX6" fmla="*/ 993067 w 1516276"/>
                <a:gd name="connsiteY6" fmla="*/ 90899 h 827611"/>
                <a:gd name="connsiteX7" fmla="*/ 992653 w 1516276"/>
                <a:gd name="connsiteY7" fmla="*/ 93383 h 827611"/>
                <a:gd name="connsiteX8" fmla="*/ 1004972 w 1516276"/>
                <a:gd name="connsiteY8" fmla="*/ 100423 h 827611"/>
                <a:gd name="connsiteX9" fmla="*/ 1002014 w 1516276"/>
                <a:gd name="connsiteY9" fmla="*/ 118168 h 827611"/>
                <a:gd name="connsiteX10" fmla="*/ 1024881 w 1516276"/>
                <a:gd name="connsiteY10" fmla="*/ 118168 h 827611"/>
                <a:gd name="connsiteX11" fmla="*/ 1118052 w 1516276"/>
                <a:gd name="connsiteY11" fmla="*/ 59084 h 827611"/>
                <a:gd name="connsiteX12" fmla="*/ 1099873 w 1516276"/>
                <a:gd name="connsiteY12" fmla="*/ 79536 h 827611"/>
                <a:gd name="connsiteX13" fmla="*/ 1104860 w 1516276"/>
                <a:gd name="connsiteY13" fmla="*/ 84523 h 827611"/>
                <a:gd name="connsiteX14" fmla="*/ 1129957 w 1516276"/>
                <a:gd name="connsiteY14" fmla="*/ 68608 h 827611"/>
                <a:gd name="connsiteX15" fmla="*/ 1111777 w 1516276"/>
                <a:gd name="connsiteY15" fmla="*/ 89060 h 827611"/>
                <a:gd name="connsiteX16" fmla="*/ 1161772 w 1516276"/>
                <a:gd name="connsiteY16" fmla="*/ 139055 h 827611"/>
                <a:gd name="connsiteX17" fmla="*/ 1233337 w 1516276"/>
                <a:gd name="connsiteY17" fmla="*/ 274006 h 827611"/>
                <a:gd name="connsiteX18" fmla="*/ 1252127 w 1516276"/>
                <a:gd name="connsiteY18" fmla="*/ 247699 h 827611"/>
                <a:gd name="connsiteX19" fmla="*/ 1304394 w 1516276"/>
                <a:gd name="connsiteY19" fmla="*/ 279513 h 827611"/>
                <a:gd name="connsiteX20" fmla="*/ 1354388 w 1516276"/>
                <a:gd name="connsiteY20" fmla="*/ 263606 h 827611"/>
                <a:gd name="connsiteX21" fmla="*/ 1374841 w 1516276"/>
                <a:gd name="connsiteY21" fmla="*/ 272696 h 827611"/>
                <a:gd name="connsiteX22" fmla="*/ 1376974 w 1516276"/>
                <a:gd name="connsiteY22" fmla="*/ 277877 h 827611"/>
                <a:gd name="connsiteX23" fmla="*/ 1386746 w 1516276"/>
                <a:gd name="connsiteY23" fmla="*/ 282220 h 827611"/>
                <a:gd name="connsiteX24" fmla="*/ 1400385 w 1516276"/>
                <a:gd name="connsiteY24" fmla="*/ 315343 h 827611"/>
                <a:gd name="connsiteX25" fmla="*/ 1418017 w 1516276"/>
                <a:gd name="connsiteY25" fmla="*/ 322690 h 827611"/>
                <a:gd name="connsiteX26" fmla="*/ 1423269 w 1516276"/>
                <a:gd name="connsiteY26" fmla="*/ 329442 h 827611"/>
                <a:gd name="connsiteX27" fmla="*/ 1429922 w 1516276"/>
                <a:gd name="connsiteY27" fmla="*/ 332214 h 827611"/>
                <a:gd name="connsiteX28" fmla="*/ 1438112 w 1516276"/>
                <a:gd name="connsiteY28" fmla="*/ 342743 h 827611"/>
                <a:gd name="connsiteX29" fmla="*/ 1481646 w 1516276"/>
                <a:gd name="connsiteY29" fmla="*/ 338597 h 827611"/>
                <a:gd name="connsiteX30" fmla="*/ 1488774 w 1516276"/>
                <a:gd name="connsiteY30" fmla="*/ 348576 h 827611"/>
                <a:gd name="connsiteX31" fmla="*/ 1493551 w 1516276"/>
                <a:gd name="connsiteY31" fmla="*/ 348121 h 827611"/>
                <a:gd name="connsiteX32" fmla="*/ 1516276 w 1516276"/>
                <a:gd name="connsiteY32" fmla="*/ 379936 h 827611"/>
                <a:gd name="connsiteX33" fmla="*/ 1484461 w 1516276"/>
                <a:gd name="connsiteY33" fmla="*/ 418568 h 827611"/>
                <a:gd name="connsiteX34" fmla="*/ 1457192 w 1516276"/>
                <a:gd name="connsiteY34" fmla="*/ 423113 h 827611"/>
                <a:gd name="connsiteX35" fmla="*/ 1450375 w 1516276"/>
                <a:gd name="connsiteY35" fmla="*/ 477652 h 827611"/>
                <a:gd name="connsiteX36" fmla="*/ 1429922 w 1516276"/>
                <a:gd name="connsiteY36" fmla="*/ 502649 h 827611"/>
                <a:gd name="connsiteX37" fmla="*/ 1359476 w 1516276"/>
                <a:gd name="connsiteY37" fmla="*/ 482197 h 827611"/>
                <a:gd name="connsiteX38" fmla="*/ 1332206 w 1516276"/>
                <a:gd name="connsiteY38" fmla="*/ 579913 h 827611"/>
                <a:gd name="connsiteX39" fmla="*/ 1316299 w 1516276"/>
                <a:gd name="connsiteY39" fmla="*/ 589002 h 827611"/>
                <a:gd name="connsiteX40" fmla="*/ 1241308 w 1516276"/>
                <a:gd name="connsiteY40" fmla="*/ 611727 h 827611"/>
                <a:gd name="connsiteX41" fmla="*/ 1273122 w 1516276"/>
                <a:gd name="connsiteY41" fmla="*/ 698081 h 827611"/>
                <a:gd name="connsiteX42" fmla="*/ 1248125 w 1516276"/>
                <a:gd name="connsiteY42" fmla="*/ 713988 h 827611"/>
                <a:gd name="connsiteX43" fmla="*/ 1252670 w 1516276"/>
                <a:gd name="connsiteY43" fmla="*/ 741258 h 827611"/>
                <a:gd name="connsiteX44" fmla="*/ 1232218 w 1516276"/>
                <a:gd name="connsiteY44" fmla="*/ 734440 h 827611"/>
                <a:gd name="connsiteX45" fmla="*/ 1221961 w 1516276"/>
                <a:gd name="connsiteY45" fmla="*/ 725466 h 827611"/>
                <a:gd name="connsiteX46" fmla="*/ 1220313 w 1516276"/>
                <a:gd name="connsiteY46" fmla="*/ 724916 h 827611"/>
                <a:gd name="connsiteX47" fmla="*/ 1212919 w 1516276"/>
                <a:gd name="connsiteY47" fmla="*/ 718447 h 827611"/>
                <a:gd name="connsiteX48" fmla="*/ 1154954 w 1516276"/>
                <a:gd name="connsiteY48" fmla="*/ 713988 h 827611"/>
                <a:gd name="connsiteX49" fmla="*/ 1095870 w 1516276"/>
                <a:gd name="connsiteY49" fmla="*/ 707171 h 827611"/>
                <a:gd name="connsiteX50" fmla="*/ 1079963 w 1516276"/>
                <a:gd name="connsiteY50" fmla="*/ 713988 h 827611"/>
                <a:gd name="connsiteX51" fmla="*/ 1032241 w 1516276"/>
                <a:gd name="connsiteY51" fmla="*/ 691263 h 827611"/>
                <a:gd name="connsiteX52" fmla="*/ 1011789 w 1516276"/>
                <a:gd name="connsiteY52" fmla="*/ 702626 h 827611"/>
                <a:gd name="connsiteX53" fmla="*/ 1004972 w 1516276"/>
                <a:gd name="connsiteY53" fmla="*/ 734440 h 827611"/>
                <a:gd name="connsiteX54" fmla="*/ 941343 w 1516276"/>
                <a:gd name="connsiteY54" fmla="*/ 718533 h 827611"/>
                <a:gd name="connsiteX55" fmla="*/ 918618 w 1516276"/>
                <a:gd name="connsiteY55" fmla="*/ 725350 h 827611"/>
                <a:gd name="connsiteX56" fmla="*/ 909528 w 1516276"/>
                <a:gd name="connsiteY56" fmla="*/ 745802 h 827611"/>
                <a:gd name="connsiteX57" fmla="*/ 886804 w 1516276"/>
                <a:gd name="connsiteY57" fmla="*/ 757165 h 827611"/>
                <a:gd name="connsiteX58" fmla="*/ 843627 w 1516276"/>
                <a:gd name="connsiteY58" fmla="*/ 788979 h 827611"/>
                <a:gd name="connsiteX59" fmla="*/ 823175 w 1516276"/>
                <a:gd name="connsiteY59" fmla="*/ 827611 h 827611"/>
                <a:gd name="connsiteX60" fmla="*/ 811812 w 1516276"/>
                <a:gd name="connsiteY60" fmla="*/ 827611 h 827611"/>
                <a:gd name="connsiteX61" fmla="*/ 807844 w 1516276"/>
                <a:gd name="connsiteY61" fmla="*/ 818087 h 827611"/>
                <a:gd name="connsiteX62" fmla="*/ 799907 w 1516276"/>
                <a:gd name="connsiteY62" fmla="*/ 818087 h 827611"/>
                <a:gd name="connsiteX63" fmla="*/ 792513 w 1516276"/>
                <a:gd name="connsiteY63" fmla="*/ 800342 h 827611"/>
                <a:gd name="connsiteX64" fmla="*/ 752728 w 1516276"/>
                <a:gd name="connsiteY64" fmla="*/ 800342 h 827611"/>
                <a:gd name="connsiteX65" fmla="*/ 751726 w 1516276"/>
                <a:gd name="connsiteY65" fmla="*/ 790818 h 827611"/>
                <a:gd name="connsiteX66" fmla="*/ 740823 w 1516276"/>
                <a:gd name="connsiteY66" fmla="*/ 790818 h 827611"/>
                <a:gd name="connsiteX67" fmla="*/ 737281 w 1516276"/>
                <a:gd name="connsiteY67" fmla="*/ 757165 h 827611"/>
                <a:gd name="connsiteX68" fmla="*/ 732276 w 1516276"/>
                <a:gd name="connsiteY68" fmla="*/ 757165 h 827611"/>
                <a:gd name="connsiteX69" fmla="*/ 732276 w 1516276"/>
                <a:gd name="connsiteY69" fmla="*/ 747641 h 827611"/>
                <a:gd name="connsiteX70" fmla="*/ 720371 w 1516276"/>
                <a:gd name="connsiteY70" fmla="*/ 747641 h 827611"/>
                <a:gd name="connsiteX71" fmla="*/ 720371 w 1516276"/>
                <a:gd name="connsiteY71" fmla="*/ 697647 h 827611"/>
                <a:gd name="connsiteX72" fmla="*/ 688549 w 1516276"/>
                <a:gd name="connsiteY72" fmla="*/ 670849 h 827611"/>
                <a:gd name="connsiteX73" fmla="*/ 623198 w 1516276"/>
                <a:gd name="connsiteY73" fmla="*/ 675356 h 827611"/>
                <a:gd name="connsiteX74" fmla="*/ 580021 w 1516276"/>
                <a:gd name="connsiteY74" fmla="*/ 686718 h 827611"/>
                <a:gd name="connsiteX75" fmla="*/ 572843 w 1516276"/>
                <a:gd name="connsiteY75" fmla="*/ 675951 h 827611"/>
                <a:gd name="connsiteX76" fmla="*/ 568116 w 1516276"/>
                <a:gd name="connsiteY76" fmla="*/ 677194 h 827611"/>
                <a:gd name="connsiteX77" fmla="*/ 537601 w 1516276"/>
                <a:gd name="connsiteY77" fmla="*/ 631421 h 827611"/>
                <a:gd name="connsiteX78" fmla="*/ 516392 w 1516276"/>
                <a:gd name="connsiteY78" fmla="*/ 616272 h 827611"/>
                <a:gd name="connsiteX79" fmla="*/ 457308 w 1516276"/>
                <a:gd name="connsiteY79" fmla="*/ 584458 h 827611"/>
                <a:gd name="connsiteX80" fmla="*/ 452763 w 1516276"/>
                <a:gd name="connsiteY80" fmla="*/ 579913 h 827611"/>
                <a:gd name="connsiteX81" fmla="*/ 359592 w 1516276"/>
                <a:gd name="connsiteY81" fmla="*/ 604910 h 827611"/>
                <a:gd name="connsiteX82" fmla="*/ 359592 w 1516276"/>
                <a:gd name="connsiteY82" fmla="*/ 793524 h 827611"/>
                <a:gd name="connsiteX83" fmla="*/ 339140 w 1516276"/>
                <a:gd name="connsiteY83" fmla="*/ 793524 h 827611"/>
                <a:gd name="connsiteX84" fmla="*/ 333188 w 1516276"/>
                <a:gd name="connsiteY84" fmla="*/ 784000 h 827611"/>
                <a:gd name="connsiteX85" fmla="*/ 327235 w 1516276"/>
                <a:gd name="connsiteY85" fmla="*/ 784000 h 827611"/>
                <a:gd name="connsiteX86" fmla="*/ 308101 w 1516276"/>
                <a:gd name="connsiteY86" fmla="*/ 753385 h 827611"/>
                <a:gd name="connsiteX87" fmla="*/ 291418 w 1516276"/>
                <a:gd name="connsiteY87" fmla="*/ 745802 h 827611"/>
                <a:gd name="connsiteX88" fmla="*/ 248241 w 1516276"/>
                <a:gd name="connsiteY88" fmla="*/ 750347 h 827611"/>
                <a:gd name="connsiteX89" fmla="*/ 232334 w 1516276"/>
                <a:gd name="connsiteY89" fmla="*/ 766255 h 827611"/>
                <a:gd name="connsiteX90" fmla="*/ 232334 w 1516276"/>
                <a:gd name="connsiteY90" fmla="*/ 757165 h 827611"/>
                <a:gd name="connsiteX91" fmla="*/ 235419 w 1516276"/>
                <a:gd name="connsiteY91" fmla="*/ 741740 h 827611"/>
                <a:gd name="connsiteX92" fmla="*/ 220429 w 1516276"/>
                <a:gd name="connsiteY92" fmla="*/ 756731 h 827611"/>
                <a:gd name="connsiteX93" fmla="*/ 220429 w 1516276"/>
                <a:gd name="connsiteY93" fmla="*/ 747641 h 827611"/>
                <a:gd name="connsiteX94" fmla="*/ 224974 w 1516276"/>
                <a:gd name="connsiteY94" fmla="*/ 724916 h 827611"/>
                <a:gd name="connsiteX95" fmla="*/ 222070 w 1516276"/>
                <a:gd name="connsiteY95" fmla="*/ 714751 h 827611"/>
                <a:gd name="connsiteX96" fmla="*/ 189157 w 1516276"/>
                <a:gd name="connsiteY96" fmla="*/ 702626 h 827611"/>
                <a:gd name="connsiteX97" fmla="*/ 187205 w 1516276"/>
                <a:gd name="connsiteY97" fmla="*/ 696768 h 827611"/>
                <a:gd name="connsiteX98" fmla="*/ 177252 w 1516276"/>
                <a:gd name="connsiteY98" fmla="*/ 693102 h 827611"/>
                <a:gd name="connsiteX99" fmla="*/ 162774 w 1516276"/>
                <a:gd name="connsiteY99" fmla="*/ 649666 h 827611"/>
                <a:gd name="connsiteX100" fmla="*/ 150526 w 1516276"/>
                <a:gd name="connsiteY100" fmla="*/ 643542 h 827611"/>
                <a:gd name="connsiteX101" fmla="*/ 150526 w 1516276"/>
                <a:gd name="connsiteY101" fmla="*/ 639970 h 827611"/>
                <a:gd name="connsiteX102" fmla="*/ 138621 w 1516276"/>
                <a:gd name="connsiteY102" fmla="*/ 634018 h 827611"/>
                <a:gd name="connsiteX103" fmla="*/ 138621 w 1516276"/>
                <a:gd name="connsiteY103" fmla="*/ 618110 h 827611"/>
                <a:gd name="connsiteX104" fmla="*/ 177252 w 1516276"/>
                <a:gd name="connsiteY104" fmla="*/ 622655 h 827611"/>
                <a:gd name="connsiteX105" fmla="*/ 177252 w 1516276"/>
                <a:gd name="connsiteY105" fmla="*/ 586296 h 827611"/>
                <a:gd name="connsiteX106" fmla="*/ 209067 w 1516276"/>
                <a:gd name="connsiteY106" fmla="*/ 579478 h 827611"/>
                <a:gd name="connsiteX107" fmla="*/ 240881 w 1516276"/>
                <a:gd name="connsiteY107" fmla="*/ 586296 h 827611"/>
                <a:gd name="connsiteX108" fmla="*/ 245426 w 1516276"/>
                <a:gd name="connsiteY108" fmla="*/ 531757 h 827611"/>
                <a:gd name="connsiteX109" fmla="*/ 242242 w 1516276"/>
                <a:gd name="connsiteY109" fmla="*/ 509466 h 827611"/>
                <a:gd name="connsiteX110" fmla="*/ 214155 w 1516276"/>
                <a:gd name="connsiteY110" fmla="*/ 509466 h 827611"/>
                <a:gd name="connsiteX111" fmla="*/ 182340 w 1516276"/>
                <a:gd name="connsiteY111" fmla="*/ 498104 h 827611"/>
                <a:gd name="connsiteX112" fmla="*/ 139163 w 1516276"/>
                <a:gd name="connsiteY112" fmla="*/ 525373 h 827611"/>
                <a:gd name="connsiteX113" fmla="*/ 107349 w 1516276"/>
                <a:gd name="connsiteY113" fmla="*/ 536736 h 827611"/>
                <a:gd name="connsiteX114" fmla="*/ 86897 w 1516276"/>
                <a:gd name="connsiteY114" fmla="*/ 525373 h 827611"/>
                <a:gd name="connsiteX115" fmla="*/ 87341 w 1516276"/>
                <a:gd name="connsiteY115" fmla="*/ 522710 h 827611"/>
                <a:gd name="connsiteX116" fmla="*/ 74992 w 1516276"/>
                <a:gd name="connsiteY116" fmla="*/ 515849 h 827611"/>
                <a:gd name="connsiteX117" fmla="*/ 79536 w 1516276"/>
                <a:gd name="connsiteY117" fmla="*/ 488580 h 827611"/>
                <a:gd name="connsiteX118" fmla="*/ 64441 w 1516276"/>
                <a:gd name="connsiteY118" fmla="*/ 461744 h 827611"/>
                <a:gd name="connsiteX119" fmla="*/ 36902 w 1516276"/>
                <a:gd name="connsiteY119" fmla="*/ 461744 h 827611"/>
                <a:gd name="connsiteX120" fmla="*/ 29918 w 1516276"/>
                <a:gd name="connsiteY120" fmla="*/ 452220 h 827611"/>
                <a:gd name="connsiteX121" fmla="*/ 24997 w 1516276"/>
                <a:gd name="connsiteY121" fmla="*/ 452220 h 827611"/>
                <a:gd name="connsiteX122" fmla="*/ 0 w 1516276"/>
                <a:gd name="connsiteY122" fmla="*/ 418133 h 827611"/>
                <a:gd name="connsiteX123" fmla="*/ 20452 w 1516276"/>
                <a:gd name="connsiteY123" fmla="*/ 374957 h 827611"/>
                <a:gd name="connsiteX124" fmla="*/ 9090 w 1516276"/>
                <a:gd name="connsiteY124" fmla="*/ 365867 h 827611"/>
                <a:gd name="connsiteX125" fmla="*/ 36360 w 1516276"/>
                <a:gd name="connsiteY125" fmla="*/ 299965 h 827611"/>
                <a:gd name="connsiteX126" fmla="*/ 48178 w 1516276"/>
                <a:gd name="connsiteY126" fmla="*/ 309698 h 827611"/>
                <a:gd name="connsiteX127" fmla="*/ 48265 w 1516276"/>
                <a:gd name="connsiteY127" fmla="*/ 309489 h 827611"/>
                <a:gd name="connsiteX128" fmla="*/ 75024 w 1516276"/>
                <a:gd name="connsiteY128" fmla="*/ 331526 h 827611"/>
                <a:gd name="connsiteX129" fmla="*/ 79536 w 1516276"/>
                <a:gd name="connsiteY129" fmla="*/ 295420 h 827611"/>
                <a:gd name="connsiteX130" fmla="*/ 154528 w 1516276"/>
                <a:gd name="connsiteY130" fmla="*/ 231791 h 827611"/>
                <a:gd name="connsiteX131" fmla="*/ 213612 w 1516276"/>
                <a:gd name="connsiteY131" fmla="*/ 224974 h 827611"/>
                <a:gd name="connsiteX132" fmla="*/ 295421 w 1516276"/>
                <a:gd name="connsiteY132" fmla="*/ 268151 h 827611"/>
                <a:gd name="connsiteX133" fmla="*/ 338597 w 1516276"/>
                <a:gd name="connsiteY133" fmla="*/ 295420 h 827611"/>
                <a:gd name="connsiteX134" fmla="*/ 374957 w 1516276"/>
                <a:gd name="connsiteY134" fmla="*/ 268151 h 827611"/>
                <a:gd name="connsiteX135" fmla="*/ 434041 w 1516276"/>
                <a:gd name="connsiteY135" fmla="*/ 263606 h 827611"/>
                <a:gd name="connsiteX136" fmla="*/ 481763 w 1516276"/>
                <a:gd name="connsiteY136" fmla="*/ 295420 h 827611"/>
                <a:gd name="connsiteX137" fmla="*/ 493125 w 1516276"/>
                <a:gd name="connsiteY137" fmla="*/ 279513 h 827611"/>
                <a:gd name="connsiteX138" fmla="*/ 547664 w 1516276"/>
                <a:gd name="connsiteY138" fmla="*/ 284058 h 827611"/>
                <a:gd name="connsiteX139" fmla="*/ 551981 w 1516276"/>
                <a:gd name="connsiteY139" fmla="*/ 253835 h 827611"/>
                <a:gd name="connsiteX140" fmla="*/ 505030 w 1516276"/>
                <a:gd name="connsiteY140" fmla="*/ 223136 h 827611"/>
                <a:gd name="connsiteX141" fmla="*/ 506367 w 1516276"/>
                <a:gd name="connsiteY141" fmla="*/ 222270 h 827611"/>
                <a:gd name="connsiteX142" fmla="*/ 493125 w 1516276"/>
                <a:gd name="connsiteY142" fmla="*/ 213612 h 827611"/>
                <a:gd name="connsiteX143" fmla="*/ 531757 w 1516276"/>
                <a:gd name="connsiteY143" fmla="*/ 188615 h 827611"/>
                <a:gd name="connsiteX144" fmla="*/ 520394 w 1516276"/>
                <a:gd name="connsiteY144" fmla="*/ 165890 h 827611"/>
                <a:gd name="connsiteX145" fmla="*/ 559026 w 1516276"/>
                <a:gd name="connsiteY145" fmla="*/ 149983 h 827611"/>
                <a:gd name="connsiteX146" fmla="*/ 531757 w 1516276"/>
                <a:gd name="connsiteY146" fmla="*/ 111351 h 827611"/>
                <a:gd name="connsiteX147" fmla="*/ 547664 w 1516276"/>
                <a:gd name="connsiteY147" fmla="*/ 90899 h 827611"/>
                <a:gd name="connsiteX148" fmla="*/ 686284 w 1516276"/>
                <a:gd name="connsiteY148" fmla="*/ 70447 h 827611"/>
                <a:gd name="connsiteX149" fmla="*/ 702192 w 1516276"/>
                <a:gd name="connsiteY149" fmla="*/ 52267 h 827611"/>
                <a:gd name="connsiteX150" fmla="*/ 795363 w 1516276"/>
                <a:gd name="connsiteY150" fmla="*/ 27270 h 82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516276" h="827611">
                  <a:moveTo>
                    <a:pt x="831722" y="0"/>
                  </a:moveTo>
                  <a:lnTo>
                    <a:pt x="897623" y="15907"/>
                  </a:lnTo>
                  <a:lnTo>
                    <a:pt x="898607" y="22795"/>
                  </a:lnTo>
                  <a:lnTo>
                    <a:pt x="909528" y="25431"/>
                  </a:lnTo>
                  <a:lnTo>
                    <a:pt x="916672" y="75436"/>
                  </a:lnTo>
                  <a:lnTo>
                    <a:pt x="945345" y="63629"/>
                  </a:lnTo>
                  <a:lnTo>
                    <a:pt x="993067" y="90899"/>
                  </a:lnTo>
                  <a:lnTo>
                    <a:pt x="992653" y="93383"/>
                  </a:lnTo>
                  <a:lnTo>
                    <a:pt x="1004972" y="100423"/>
                  </a:lnTo>
                  <a:lnTo>
                    <a:pt x="1002014" y="118168"/>
                  </a:lnTo>
                  <a:lnTo>
                    <a:pt x="1024881" y="118168"/>
                  </a:lnTo>
                  <a:lnTo>
                    <a:pt x="1118052" y="59084"/>
                  </a:lnTo>
                  <a:lnTo>
                    <a:pt x="1099873" y="79536"/>
                  </a:lnTo>
                  <a:lnTo>
                    <a:pt x="1104860" y="84523"/>
                  </a:lnTo>
                  <a:lnTo>
                    <a:pt x="1129957" y="68608"/>
                  </a:lnTo>
                  <a:lnTo>
                    <a:pt x="1111777" y="89060"/>
                  </a:lnTo>
                  <a:lnTo>
                    <a:pt x="1161772" y="139055"/>
                  </a:lnTo>
                  <a:lnTo>
                    <a:pt x="1233337" y="274006"/>
                  </a:lnTo>
                  <a:lnTo>
                    <a:pt x="1252127" y="247699"/>
                  </a:lnTo>
                  <a:lnTo>
                    <a:pt x="1304394" y="279513"/>
                  </a:lnTo>
                  <a:lnTo>
                    <a:pt x="1354388" y="263606"/>
                  </a:lnTo>
                  <a:lnTo>
                    <a:pt x="1374841" y="272696"/>
                  </a:lnTo>
                  <a:lnTo>
                    <a:pt x="1376974" y="277877"/>
                  </a:lnTo>
                  <a:lnTo>
                    <a:pt x="1386746" y="282220"/>
                  </a:lnTo>
                  <a:lnTo>
                    <a:pt x="1400385" y="315343"/>
                  </a:lnTo>
                  <a:lnTo>
                    <a:pt x="1418017" y="322690"/>
                  </a:lnTo>
                  <a:lnTo>
                    <a:pt x="1423269" y="329442"/>
                  </a:lnTo>
                  <a:lnTo>
                    <a:pt x="1429922" y="332214"/>
                  </a:lnTo>
                  <a:lnTo>
                    <a:pt x="1438112" y="342743"/>
                  </a:lnTo>
                  <a:lnTo>
                    <a:pt x="1481646" y="338597"/>
                  </a:lnTo>
                  <a:lnTo>
                    <a:pt x="1488774" y="348576"/>
                  </a:lnTo>
                  <a:lnTo>
                    <a:pt x="1493551" y="348121"/>
                  </a:lnTo>
                  <a:lnTo>
                    <a:pt x="1516276" y="379936"/>
                  </a:lnTo>
                  <a:lnTo>
                    <a:pt x="1484461" y="418568"/>
                  </a:lnTo>
                  <a:lnTo>
                    <a:pt x="1457192" y="423113"/>
                  </a:lnTo>
                  <a:lnTo>
                    <a:pt x="1450375" y="477652"/>
                  </a:lnTo>
                  <a:lnTo>
                    <a:pt x="1429922" y="502649"/>
                  </a:lnTo>
                  <a:lnTo>
                    <a:pt x="1359476" y="482197"/>
                  </a:lnTo>
                  <a:lnTo>
                    <a:pt x="1332206" y="579913"/>
                  </a:lnTo>
                  <a:lnTo>
                    <a:pt x="1316299" y="589002"/>
                  </a:lnTo>
                  <a:lnTo>
                    <a:pt x="1241308" y="611727"/>
                  </a:lnTo>
                  <a:lnTo>
                    <a:pt x="1273122" y="698081"/>
                  </a:lnTo>
                  <a:lnTo>
                    <a:pt x="1248125" y="713988"/>
                  </a:lnTo>
                  <a:lnTo>
                    <a:pt x="1252670" y="741258"/>
                  </a:lnTo>
                  <a:lnTo>
                    <a:pt x="1232218" y="734440"/>
                  </a:lnTo>
                  <a:lnTo>
                    <a:pt x="1221961" y="725466"/>
                  </a:lnTo>
                  <a:lnTo>
                    <a:pt x="1220313" y="724916"/>
                  </a:lnTo>
                  <a:lnTo>
                    <a:pt x="1212919" y="718447"/>
                  </a:lnTo>
                  <a:lnTo>
                    <a:pt x="1154954" y="713988"/>
                  </a:lnTo>
                  <a:lnTo>
                    <a:pt x="1095870" y="707171"/>
                  </a:lnTo>
                  <a:lnTo>
                    <a:pt x="1079963" y="713988"/>
                  </a:lnTo>
                  <a:lnTo>
                    <a:pt x="1032241" y="691263"/>
                  </a:lnTo>
                  <a:lnTo>
                    <a:pt x="1011789" y="702626"/>
                  </a:lnTo>
                  <a:lnTo>
                    <a:pt x="1004972" y="734440"/>
                  </a:lnTo>
                  <a:lnTo>
                    <a:pt x="941343" y="718533"/>
                  </a:lnTo>
                  <a:lnTo>
                    <a:pt x="918618" y="725350"/>
                  </a:lnTo>
                  <a:lnTo>
                    <a:pt x="909528" y="745802"/>
                  </a:lnTo>
                  <a:lnTo>
                    <a:pt x="886804" y="757165"/>
                  </a:lnTo>
                  <a:lnTo>
                    <a:pt x="843627" y="788979"/>
                  </a:lnTo>
                  <a:lnTo>
                    <a:pt x="823175" y="827611"/>
                  </a:lnTo>
                  <a:lnTo>
                    <a:pt x="811812" y="827611"/>
                  </a:lnTo>
                  <a:lnTo>
                    <a:pt x="807844" y="818087"/>
                  </a:lnTo>
                  <a:lnTo>
                    <a:pt x="799907" y="818087"/>
                  </a:lnTo>
                  <a:lnTo>
                    <a:pt x="792513" y="800342"/>
                  </a:lnTo>
                  <a:lnTo>
                    <a:pt x="752728" y="800342"/>
                  </a:lnTo>
                  <a:lnTo>
                    <a:pt x="751726" y="790818"/>
                  </a:lnTo>
                  <a:lnTo>
                    <a:pt x="740823" y="790818"/>
                  </a:lnTo>
                  <a:lnTo>
                    <a:pt x="737281" y="757165"/>
                  </a:lnTo>
                  <a:lnTo>
                    <a:pt x="732276" y="757165"/>
                  </a:lnTo>
                  <a:lnTo>
                    <a:pt x="732276" y="747641"/>
                  </a:lnTo>
                  <a:lnTo>
                    <a:pt x="720371" y="747641"/>
                  </a:lnTo>
                  <a:lnTo>
                    <a:pt x="720371" y="697647"/>
                  </a:lnTo>
                  <a:lnTo>
                    <a:pt x="688549" y="670849"/>
                  </a:lnTo>
                  <a:lnTo>
                    <a:pt x="623198" y="675356"/>
                  </a:lnTo>
                  <a:lnTo>
                    <a:pt x="580021" y="686718"/>
                  </a:lnTo>
                  <a:lnTo>
                    <a:pt x="572843" y="675951"/>
                  </a:lnTo>
                  <a:lnTo>
                    <a:pt x="568116" y="677194"/>
                  </a:lnTo>
                  <a:lnTo>
                    <a:pt x="537601" y="631421"/>
                  </a:lnTo>
                  <a:lnTo>
                    <a:pt x="516392" y="616272"/>
                  </a:lnTo>
                  <a:lnTo>
                    <a:pt x="457308" y="584458"/>
                  </a:lnTo>
                  <a:lnTo>
                    <a:pt x="452763" y="579913"/>
                  </a:lnTo>
                  <a:lnTo>
                    <a:pt x="359592" y="604910"/>
                  </a:lnTo>
                  <a:lnTo>
                    <a:pt x="359592" y="793524"/>
                  </a:lnTo>
                  <a:lnTo>
                    <a:pt x="339140" y="793524"/>
                  </a:lnTo>
                  <a:lnTo>
                    <a:pt x="333188" y="784000"/>
                  </a:lnTo>
                  <a:lnTo>
                    <a:pt x="327235" y="784000"/>
                  </a:lnTo>
                  <a:lnTo>
                    <a:pt x="308101" y="753385"/>
                  </a:lnTo>
                  <a:lnTo>
                    <a:pt x="291418" y="745802"/>
                  </a:lnTo>
                  <a:lnTo>
                    <a:pt x="248241" y="750347"/>
                  </a:lnTo>
                  <a:lnTo>
                    <a:pt x="232334" y="766255"/>
                  </a:lnTo>
                  <a:lnTo>
                    <a:pt x="232334" y="757165"/>
                  </a:lnTo>
                  <a:lnTo>
                    <a:pt x="235419" y="741740"/>
                  </a:lnTo>
                  <a:lnTo>
                    <a:pt x="220429" y="756731"/>
                  </a:lnTo>
                  <a:lnTo>
                    <a:pt x="220429" y="747641"/>
                  </a:lnTo>
                  <a:lnTo>
                    <a:pt x="224974" y="724916"/>
                  </a:lnTo>
                  <a:lnTo>
                    <a:pt x="222070" y="714751"/>
                  </a:lnTo>
                  <a:lnTo>
                    <a:pt x="189157" y="702626"/>
                  </a:lnTo>
                  <a:lnTo>
                    <a:pt x="187205" y="696768"/>
                  </a:lnTo>
                  <a:lnTo>
                    <a:pt x="177252" y="693102"/>
                  </a:lnTo>
                  <a:lnTo>
                    <a:pt x="162774" y="649666"/>
                  </a:lnTo>
                  <a:lnTo>
                    <a:pt x="150526" y="643542"/>
                  </a:lnTo>
                  <a:lnTo>
                    <a:pt x="150526" y="639970"/>
                  </a:lnTo>
                  <a:lnTo>
                    <a:pt x="138621" y="634018"/>
                  </a:lnTo>
                  <a:lnTo>
                    <a:pt x="138621" y="618110"/>
                  </a:lnTo>
                  <a:lnTo>
                    <a:pt x="177252" y="622655"/>
                  </a:lnTo>
                  <a:lnTo>
                    <a:pt x="177252" y="586296"/>
                  </a:lnTo>
                  <a:lnTo>
                    <a:pt x="209067" y="579478"/>
                  </a:lnTo>
                  <a:lnTo>
                    <a:pt x="240881" y="586296"/>
                  </a:lnTo>
                  <a:lnTo>
                    <a:pt x="245426" y="531757"/>
                  </a:lnTo>
                  <a:lnTo>
                    <a:pt x="242242" y="509466"/>
                  </a:lnTo>
                  <a:lnTo>
                    <a:pt x="214155" y="509466"/>
                  </a:lnTo>
                  <a:lnTo>
                    <a:pt x="182340" y="498104"/>
                  </a:lnTo>
                  <a:lnTo>
                    <a:pt x="139163" y="525373"/>
                  </a:lnTo>
                  <a:lnTo>
                    <a:pt x="107349" y="536736"/>
                  </a:lnTo>
                  <a:lnTo>
                    <a:pt x="86897" y="525373"/>
                  </a:lnTo>
                  <a:lnTo>
                    <a:pt x="87341" y="522710"/>
                  </a:lnTo>
                  <a:lnTo>
                    <a:pt x="74992" y="515849"/>
                  </a:lnTo>
                  <a:lnTo>
                    <a:pt x="79536" y="488580"/>
                  </a:lnTo>
                  <a:lnTo>
                    <a:pt x="64441" y="461744"/>
                  </a:lnTo>
                  <a:lnTo>
                    <a:pt x="36902" y="461744"/>
                  </a:lnTo>
                  <a:lnTo>
                    <a:pt x="29918" y="452220"/>
                  </a:lnTo>
                  <a:lnTo>
                    <a:pt x="24997" y="452220"/>
                  </a:lnTo>
                  <a:lnTo>
                    <a:pt x="0" y="418133"/>
                  </a:lnTo>
                  <a:lnTo>
                    <a:pt x="20452" y="374957"/>
                  </a:lnTo>
                  <a:lnTo>
                    <a:pt x="9090" y="365867"/>
                  </a:lnTo>
                  <a:lnTo>
                    <a:pt x="36360" y="299965"/>
                  </a:lnTo>
                  <a:lnTo>
                    <a:pt x="48178" y="309698"/>
                  </a:lnTo>
                  <a:lnTo>
                    <a:pt x="48265" y="309489"/>
                  </a:lnTo>
                  <a:lnTo>
                    <a:pt x="75024" y="331526"/>
                  </a:lnTo>
                  <a:lnTo>
                    <a:pt x="79536" y="295420"/>
                  </a:lnTo>
                  <a:lnTo>
                    <a:pt x="154528" y="231791"/>
                  </a:lnTo>
                  <a:lnTo>
                    <a:pt x="213612" y="224974"/>
                  </a:lnTo>
                  <a:lnTo>
                    <a:pt x="295421" y="268151"/>
                  </a:lnTo>
                  <a:lnTo>
                    <a:pt x="338597" y="295420"/>
                  </a:lnTo>
                  <a:lnTo>
                    <a:pt x="374957" y="268151"/>
                  </a:lnTo>
                  <a:lnTo>
                    <a:pt x="434041" y="263606"/>
                  </a:lnTo>
                  <a:lnTo>
                    <a:pt x="481763" y="295420"/>
                  </a:lnTo>
                  <a:lnTo>
                    <a:pt x="493125" y="279513"/>
                  </a:lnTo>
                  <a:lnTo>
                    <a:pt x="547664" y="284058"/>
                  </a:lnTo>
                  <a:lnTo>
                    <a:pt x="551981" y="253835"/>
                  </a:lnTo>
                  <a:lnTo>
                    <a:pt x="505030" y="223136"/>
                  </a:lnTo>
                  <a:lnTo>
                    <a:pt x="506367" y="222270"/>
                  </a:lnTo>
                  <a:lnTo>
                    <a:pt x="493125" y="213612"/>
                  </a:lnTo>
                  <a:lnTo>
                    <a:pt x="531757" y="188615"/>
                  </a:lnTo>
                  <a:lnTo>
                    <a:pt x="520394" y="165890"/>
                  </a:lnTo>
                  <a:lnTo>
                    <a:pt x="559026" y="149983"/>
                  </a:lnTo>
                  <a:lnTo>
                    <a:pt x="531757" y="111351"/>
                  </a:lnTo>
                  <a:lnTo>
                    <a:pt x="547664" y="90899"/>
                  </a:lnTo>
                  <a:lnTo>
                    <a:pt x="686284" y="70447"/>
                  </a:lnTo>
                  <a:lnTo>
                    <a:pt x="702192" y="52267"/>
                  </a:lnTo>
                  <a:lnTo>
                    <a:pt x="795363" y="2727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4" name="Freeform 466">
              <a:extLst>
                <a:ext uri="{FF2B5EF4-FFF2-40B4-BE49-F238E27FC236}">
                  <a16:creationId xmlns:a16="http://schemas.microsoft.com/office/drawing/2014/main" id="{78A416EF-7134-48CB-9DD1-DC152B7AD6BF}"/>
                </a:ext>
              </a:extLst>
            </p:cNvPr>
            <p:cNvSpPr>
              <a:spLocks/>
            </p:cNvSpPr>
            <p:nvPr/>
          </p:nvSpPr>
          <p:spPr bwMode="auto">
            <a:xfrm>
              <a:off x="6816469" y="2238609"/>
              <a:ext cx="888209" cy="431770"/>
            </a:xfrm>
            <a:custGeom>
              <a:avLst/>
              <a:gdLst>
                <a:gd name="connsiteX0" fmla="*/ 406771 w 1184279"/>
                <a:gd name="connsiteY0" fmla="*/ 0 h 575693"/>
                <a:gd name="connsiteX1" fmla="*/ 449948 w 1184279"/>
                <a:gd name="connsiteY1" fmla="*/ 27270 h 575693"/>
                <a:gd name="connsiteX2" fmla="*/ 481762 w 1184279"/>
                <a:gd name="connsiteY2" fmla="*/ 31815 h 575693"/>
                <a:gd name="connsiteX3" fmla="*/ 524939 w 1184279"/>
                <a:gd name="connsiteY3" fmla="*/ 47722 h 575693"/>
                <a:gd name="connsiteX4" fmla="*/ 527292 w 1184279"/>
                <a:gd name="connsiteY4" fmla="*/ 62624 h 575693"/>
                <a:gd name="connsiteX5" fmla="*/ 532082 w 1184279"/>
                <a:gd name="connsiteY5" fmla="*/ 64389 h 575693"/>
                <a:gd name="connsiteX6" fmla="*/ 536600 w 1184279"/>
                <a:gd name="connsiteY6" fmla="*/ 93005 h 575693"/>
                <a:gd name="connsiteX7" fmla="*/ 584023 w 1184279"/>
                <a:gd name="connsiteY7" fmla="*/ 113623 h 575693"/>
                <a:gd name="connsiteX8" fmla="*/ 622655 w 1184279"/>
                <a:gd name="connsiteY8" fmla="*/ 102261 h 575693"/>
                <a:gd name="connsiteX9" fmla="*/ 665832 w 1184279"/>
                <a:gd name="connsiteY9" fmla="*/ 97716 h 575693"/>
                <a:gd name="connsiteX10" fmla="*/ 702191 w 1184279"/>
                <a:gd name="connsiteY10" fmla="*/ 102261 h 575693"/>
                <a:gd name="connsiteX11" fmla="*/ 740823 w 1184279"/>
                <a:gd name="connsiteY11" fmla="*/ 129531 h 575693"/>
                <a:gd name="connsiteX12" fmla="*/ 761275 w 1184279"/>
                <a:gd name="connsiteY12" fmla="*/ 161345 h 575693"/>
                <a:gd name="connsiteX13" fmla="*/ 795362 w 1184279"/>
                <a:gd name="connsiteY13" fmla="*/ 161345 h 575693"/>
                <a:gd name="connsiteX14" fmla="*/ 843084 w 1184279"/>
                <a:gd name="connsiteY14" fmla="*/ 165890 h 575693"/>
                <a:gd name="connsiteX15" fmla="*/ 874898 w 1184279"/>
                <a:gd name="connsiteY15" fmla="*/ 156800 h 575693"/>
                <a:gd name="connsiteX16" fmla="*/ 922620 w 1184279"/>
                <a:gd name="connsiteY16" fmla="*/ 145438 h 575693"/>
                <a:gd name="connsiteX17" fmla="*/ 977159 w 1184279"/>
                <a:gd name="connsiteY17" fmla="*/ 106806 h 575693"/>
                <a:gd name="connsiteX18" fmla="*/ 1004429 w 1184279"/>
                <a:gd name="connsiteY18" fmla="*/ 113623 h 575693"/>
                <a:gd name="connsiteX19" fmla="*/ 1020336 w 1184279"/>
                <a:gd name="connsiteY19" fmla="*/ 129531 h 575693"/>
                <a:gd name="connsiteX20" fmla="*/ 1063513 w 1184279"/>
                <a:gd name="connsiteY20" fmla="*/ 122713 h 575693"/>
                <a:gd name="connsiteX21" fmla="*/ 1056552 w 1184279"/>
                <a:gd name="connsiteY21" fmla="*/ 141607 h 575693"/>
                <a:gd name="connsiteX22" fmla="*/ 1070656 w 1184279"/>
                <a:gd name="connsiteY22" fmla="*/ 139380 h 575693"/>
                <a:gd name="connsiteX23" fmla="*/ 1054749 w 1184279"/>
                <a:gd name="connsiteY23" fmla="*/ 182557 h 575693"/>
                <a:gd name="connsiteX24" fmla="*/ 1027479 w 1184279"/>
                <a:gd name="connsiteY24" fmla="*/ 237096 h 575693"/>
                <a:gd name="connsiteX25" fmla="*/ 1031859 w 1184279"/>
                <a:gd name="connsiteY25" fmla="*/ 247609 h 575693"/>
                <a:gd name="connsiteX26" fmla="*/ 1052151 w 1184279"/>
                <a:gd name="connsiteY26" fmla="*/ 236336 h 575693"/>
                <a:gd name="connsiteX27" fmla="*/ 1083965 w 1184279"/>
                <a:gd name="connsiteY27" fmla="*/ 247699 h 575693"/>
                <a:gd name="connsiteX28" fmla="*/ 1118052 w 1184279"/>
                <a:gd name="connsiteY28" fmla="*/ 224974 h 575693"/>
                <a:gd name="connsiteX29" fmla="*/ 1143049 w 1184279"/>
                <a:gd name="connsiteY29" fmla="*/ 243154 h 575693"/>
                <a:gd name="connsiteX30" fmla="*/ 1177136 w 1184279"/>
                <a:gd name="connsiteY30" fmla="*/ 279513 h 575693"/>
                <a:gd name="connsiteX31" fmla="*/ 1177136 w 1184279"/>
                <a:gd name="connsiteY31" fmla="*/ 288561 h 575693"/>
                <a:gd name="connsiteX32" fmla="*/ 1184279 w 1184279"/>
                <a:gd name="connsiteY32" fmla="*/ 296180 h 575693"/>
                <a:gd name="connsiteX33" fmla="*/ 1184279 w 1184279"/>
                <a:gd name="connsiteY33" fmla="*/ 318905 h 575693"/>
                <a:gd name="connsiteX34" fmla="*/ 1150192 w 1184279"/>
                <a:gd name="connsiteY34" fmla="*/ 312087 h 575693"/>
                <a:gd name="connsiteX35" fmla="*/ 1097925 w 1184279"/>
                <a:gd name="connsiteY35" fmla="*/ 318905 h 575693"/>
                <a:gd name="connsiteX36" fmla="*/ 1070656 w 1184279"/>
                <a:gd name="connsiteY36" fmla="*/ 334812 h 575693"/>
                <a:gd name="connsiteX37" fmla="*/ 1047931 w 1184279"/>
                <a:gd name="connsiteY37" fmla="*/ 371171 h 575693"/>
                <a:gd name="connsiteX38" fmla="*/ 988847 w 1184279"/>
                <a:gd name="connsiteY38" fmla="*/ 387079 h 575693"/>
                <a:gd name="connsiteX39" fmla="*/ 952488 w 1184279"/>
                <a:gd name="connsiteY39" fmla="*/ 414348 h 575693"/>
                <a:gd name="connsiteX40" fmla="*/ 913856 w 1184279"/>
                <a:gd name="connsiteY40" fmla="*/ 402986 h 575693"/>
                <a:gd name="connsiteX41" fmla="*/ 893404 w 1184279"/>
                <a:gd name="connsiteY41" fmla="*/ 398441 h 575693"/>
                <a:gd name="connsiteX42" fmla="*/ 879238 w 1184279"/>
                <a:gd name="connsiteY42" fmla="*/ 432844 h 575693"/>
                <a:gd name="connsiteX43" fmla="*/ 881716 w 1184279"/>
                <a:gd name="connsiteY43" fmla="*/ 436313 h 575693"/>
                <a:gd name="connsiteX44" fmla="*/ 884891 w 1184279"/>
                <a:gd name="connsiteY44" fmla="*/ 447425 h 575693"/>
                <a:gd name="connsiteX45" fmla="*/ 888859 w 1184279"/>
                <a:gd name="connsiteY45" fmla="*/ 452980 h 575693"/>
                <a:gd name="connsiteX46" fmla="*/ 893404 w 1184279"/>
                <a:gd name="connsiteY46" fmla="*/ 468887 h 575693"/>
                <a:gd name="connsiteX47" fmla="*/ 866134 w 1184279"/>
                <a:gd name="connsiteY47" fmla="*/ 489340 h 575693"/>
                <a:gd name="connsiteX48" fmla="*/ 838865 w 1184279"/>
                <a:gd name="connsiteY48" fmla="*/ 512064 h 575693"/>
                <a:gd name="connsiteX49" fmla="*/ 795688 w 1184279"/>
                <a:gd name="connsiteY49" fmla="*/ 532516 h 575693"/>
                <a:gd name="connsiteX50" fmla="*/ 743421 w 1184279"/>
                <a:gd name="connsiteY50" fmla="*/ 532516 h 575693"/>
                <a:gd name="connsiteX51" fmla="*/ 684337 w 1184279"/>
                <a:gd name="connsiteY51" fmla="*/ 548424 h 575693"/>
                <a:gd name="connsiteX52" fmla="*/ 641160 w 1184279"/>
                <a:gd name="connsiteY52" fmla="*/ 575693 h 575693"/>
                <a:gd name="connsiteX53" fmla="*/ 625253 w 1184279"/>
                <a:gd name="connsiteY53" fmla="*/ 559786 h 575693"/>
                <a:gd name="connsiteX54" fmla="*/ 582076 w 1184279"/>
                <a:gd name="connsiteY54" fmla="*/ 559786 h 575693"/>
                <a:gd name="connsiteX55" fmla="*/ 527537 w 1184279"/>
                <a:gd name="connsiteY55" fmla="*/ 532516 h 575693"/>
                <a:gd name="connsiteX56" fmla="*/ 488905 w 1184279"/>
                <a:gd name="connsiteY56" fmla="*/ 523426 h 575693"/>
                <a:gd name="connsiteX57" fmla="*/ 441183 w 1184279"/>
                <a:gd name="connsiteY57" fmla="*/ 532516 h 575693"/>
                <a:gd name="connsiteX58" fmla="*/ 361647 w 1184279"/>
                <a:gd name="connsiteY58" fmla="*/ 523426 h 575693"/>
                <a:gd name="connsiteX59" fmla="*/ 323015 w 1184279"/>
                <a:gd name="connsiteY59" fmla="*/ 523426 h 575693"/>
                <a:gd name="connsiteX60" fmla="*/ 302563 w 1184279"/>
                <a:gd name="connsiteY60" fmla="*/ 489340 h 575693"/>
                <a:gd name="connsiteX61" fmla="*/ 298018 w 1184279"/>
                <a:gd name="connsiteY61" fmla="*/ 477002 h 575693"/>
                <a:gd name="connsiteX62" fmla="*/ 295420 w 1184279"/>
                <a:gd name="connsiteY62" fmla="*/ 472673 h 575693"/>
                <a:gd name="connsiteX63" fmla="*/ 285574 w 1184279"/>
                <a:gd name="connsiteY63" fmla="*/ 445946 h 575693"/>
                <a:gd name="connsiteX64" fmla="*/ 263931 w 1184279"/>
                <a:gd name="connsiteY64" fmla="*/ 441618 h 575693"/>
                <a:gd name="connsiteX65" fmla="*/ 216210 w 1184279"/>
                <a:gd name="connsiteY65" fmla="*/ 409803 h 575693"/>
                <a:gd name="connsiteX66" fmla="*/ 168488 w 1184279"/>
                <a:gd name="connsiteY66" fmla="*/ 398441 h 575693"/>
                <a:gd name="connsiteX67" fmla="*/ 125311 w 1184279"/>
                <a:gd name="connsiteY67" fmla="*/ 393896 h 575693"/>
                <a:gd name="connsiteX68" fmla="*/ 113949 w 1184279"/>
                <a:gd name="connsiteY68" fmla="*/ 371171 h 575693"/>
                <a:gd name="connsiteX69" fmla="*/ 114262 w 1184279"/>
                <a:gd name="connsiteY69" fmla="*/ 369417 h 575693"/>
                <a:gd name="connsiteX70" fmla="*/ 106806 w 1184279"/>
                <a:gd name="connsiteY70" fmla="*/ 354504 h 575693"/>
                <a:gd name="connsiteX71" fmla="*/ 117422 w 1184279"/>
                <a:gd name="connsiteY71" fmla="*/ 295052 h 575693"/>
                <a:gd name="connsiteX72" fmla="*/ 98042 w 1184279"/>
                <a:gd name="connsiteY72" fmla="*/ 264366 h 575693"/>
                <a:gd name="connsiteX73" fmla="*/ 50320 w 1184279"/>
                <a:gd name="connsiteY73" fmla="*/ 241641 h 575693"/>
                <a:gd name="connsiteX74" fmla="*/ 16233 w 1184279"/>
                <a:gd name="connsiteY74" fmla="*/ 216644 h 575693"/>
                <a:gd name="connsiteX75" fmla="*/ 12983 w 1184279"/>
                <a:gd name="connsiteY75" fmla="*/ 202832 h 575693"/>
                <a:gd name="connsiteX76" fmla="*/ 9090 w 1184279"/>
                <a:gd name="connsiteY76" fmla="*/ 199977 h 575693"/>
                <a:gd name="connsiteX77" fmla="*/ 0 w 1184279"/>
                <a:gd name="connsiteY77" fmla="*/ 161345 h 575693"/>
                <a:gd name="connsiteX78" fmla="*/ 43177 w 1184279"/>
                <a:gd name="connsiteY78" fmla="*/ 149983 h 575693"/>
                <a:gd name="connsiteX79" fmla="*/ 106806 w 1184279"/>
                <a:gd name="connsiteY79" fmla="*/ 102261 h 575693"/>
                <a:gd name="connsiteX80" fmla="*/ 165890 w 1184279"/>
                <a:gd name="connsiteY80" fmla="*/ 74991 h 575693"/>
                <a:gd name="connsiteX81" fmla="*/ 197704 w 1184279"/>
                <a:gd name="connsiteY81" fmla="*/ 90899 h 575693"/>
                <a:gd name="connsiteX82" fmla="*/ 236336 w 1184279"/>
                <a:gd name="connsiteY82" fmla="*/ 90899 h 575693"/>
                <a:gd name="connsiteX83" fmla="*/ 263606 w 1184279"/>
                <a:gd name="connsiteY83" fmla="*/ 118168 h 575693"/>
                <a:gd name="connsiteX84" fmla="*/ 295420 w 1184279"/>
                <a:gd name="connsiteY84" fmla="*/ 118168 h 575693"/>
                <a:gd name="connsiteX85" fmla="*/ 347687 w 1184279"/>
                <a:gd name="connsiteY85" fmla="*/ 134075 h 575693"/>
                <a:gd name="connsiteX86" fmla="*/ 385878 w 1184279"/>
                <a:gd name="connsiteY86" fmla="*/ 98131 h 575693"/>
                <a:gd name="connsiteX87" fmla="*/ 377555 w 1184279"/>
                <a:gd name="connsiteY87" fmla="*/ 80296 h 575693"/>
                <a:gd name="connsiteX88" fmla="*/ 377904 w 1184279"/>
                <a:gd name="connsiteY88" fmla="*/ 79685 h 575693"/>
                <a:gd name="connsiteX89" fmla="*/ 370412 w 1184279"/>
                <a:gd name="connsiteY89" fmla="*/ 63629 h 5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84279" h="575693">
                  <a:moveTo>
                    <a:pt x="406771" y="0"/>
                  </a:moveTo>
                  <a:lnTo>
                    <a:pt x="449948" y="27270"/>
                  </a:lnTo>
                  <a:lnTo>
                    <a:pt x="481762" y="31815"/>
                  </a:lnTo>
                  <a:lnTo>
                    <a:pt x="524939" y="47722"/>
                  </a:lnTo>
                  <a:lnTo>
                    <a:pt x="527292" y="62624"/>
                  </a:lnTo>
                  <a:lnTo>
                    <a:pt x="532082" y="64389"/>
                  </a:lnTo>
                  <a:lnTo>
                    <a:pt x="536600" y="93005"/>
                  </a:lnTo>
                  <a:lnTo>
                    <a:pt x="584023" y="113623"/>
                  </a:lnTo>
                  <a:lnTo>
                    <a:pt x="622655" y="102261"/>
                  </a:lnTo>
                  <a:lnTo>
                    <a:pt x="665832" y="97716"/>
                  </a:lnTo>
                  <a:lnTo>
                    <a:pt x="702191" y="102261"/>
                  </a:lnTo>
                  <a:lnTo>
                    <a:pt x="740823" y="129531"/>
                  </a:lnTo>
                  <a:lnTo>
                    <a:pt x="761275" y="161345"/>
                  </a:lnTo>
                  <a:lnTo>
                    <a:pt x="795362" y="161345"/>
                  </a:lnTo>
                  <a:lnTo>
                    <a:pt x="843084" y="165890"/>
                  </a:lnTo>
                  <a:lnTo>
                    <a:pt x="874898" y="156800"/>
                  </a:lnTo>
                  <a:lnTo>
                    <a:pt x="922620" y="145438"/>
                  </a:lnTo>
                  <a:lnTo>
                    <a:pt x="977159" y="106806"/>
                  </a:lnTo>
                  <a:lnTo>
                    <a:pt x="1004429" y="113623"/>
                  </a:lnTo>
                  <a:lnTo>
                    <a:pt x="1020336" y="129531"/>
                  </a:lnTo>
                  <a:lnTo>
                    <a:pt x="1063513" y="122713"/>
                  </a:lnTo>
                  <a:lnTo>
                    <a:pt x="1056552" y="141607"/>
                  </a:lnTo>
                  <a:lnTo>
                    <a:pt x="1070656" y="139380"/>
                  </a:lnTo>
                  <a:lnTo>
                    <a:pt x="1054749" y="182557"/>
                  </a:lnTo>
                  <a:lnTo>
                    <a:pt x="1027479" y="237096"/>
                  </a:lnTo>
                  <a:lnTo>
                    <a:pt x="1031859" y="247609"/>
                  </a:lnTo>
                  <a:lnTo>
                    <a:pt x="1052151" y="236336"/>
                  </a:lnTo>
                  <a:lnTo>
                    <a:pt x="1083965" y="247699"/>
                  </a:lnTo>
                  <a:lnTo>
                    <a:pt x="1118052" y="224974"/>
                  </a:lnTo>
                  <a:lnTo>
                    <a:pt x="1143049" y="243154"/>
                  </a:lnTo>
                  <a:lnTo>
                    <a:pt x="1177136" y="279513"/>
                  </a:lnTo>
                  <a:lnTo>
                    <a:pt x="1177136" y="288561"/>
                  </a:lnTo>
                  <a:lnTo>
                    <a:pt x="1184279" y="296180"/>
                  </a:lnTo>
                  <a:lnTo>
                    <a:pt x="1184279" y="318905"/>
                  </a:lnTo>
                  <a:lnTo>
                    <a:pt x="1150192" y="312087"/>
                  </a:lnTo>
                  <a:lnTo>
                    <a:pt x="1097925" y="318905"/>
                  </a:lnTo>
                  <a:lnTo>
                    <a:pt x="1070656" y="334812"/>
                  </a:lnTo>
                  <a:lnTo>
                    <a:pt x="1047931" y="371171"/>
                  </a:lnTo>
                  <a:lnTo>
                    <a:pt x="988847" y="387079"/>
                  </a:lnTo>
                  <a:lnTo>
                    <a:pt x="952488" y="414348"/>
                  </a:lnTo>
                  <a:lnTo>
                    <a:pt x="913856" y="402986"/>
                  </a:lnTo>
                  <a:lnTo>
                    <a:pt x="893404" y="398441"/>
                  </a:lnTo>
                  <a:lnTo>
                    <a:pt x="879238" y="432844"/>
                  </a:lnTo>
                  <a:lnTo>
                    <a:pt x="881716" y="436313"/>
                  </a:lnTo>
                  <a:lnTo>
                    <a:pt x="884891" y="447425"/>
                  </a:lnTo>
                  <a:lnTo>
                    <a:pt x="888859" y="452980"/>
                  </a:lnTo>
                  <a:lnTo>
                    <a:pt x="893404" y="468887"/>
                  </a:lnTo>
                  <a:lnTo>
                    <a:pt x="866134" y="489340"/>
                  </a:lnTo>
                  <a:lnTo>
                    <a:pt x="838865" y="512064"/>
                  </a:lnTo>
                  <a:lnTo>
                    <a:pt x="795688" y="532516"/>
                  </a:lnTo>
                  <a:lnTo>
                    <a:pt x="743421" y="532516"/>
                  </a:lnTo>
                  <a:lnTo>
                    <a:pt x="684337" y="548424"/>
                  </a:lnTo>
                  <a:lnTo>
                    <a:pt x="641160" y="575693"/>
                  </a:lnTo>
                  <a:lnTo>
                    <a:pt x="625253" y="559786"/>
                  </a:lnTo>
                  <a:lnTo>
                    <a:pt x="582076" y="559786"/>
                  </a:lnTo>
                  <a:lnTo>
                    <a:pt x="527537" y="532516"/>
                  </a:lnTo>
                  <a:lnTo>
                    <a:pt x="488905" y="523426"/>
                  </a:lnTo>
                  <a:lnTo>
                    <a:pt x="441183" y="532516"/>
                  </a:lnTo>
                  <a:lnTo>
                    <a:pt x="361647" y="523426"/>
                  </a:lnTo>
                  <a:lnTo>
                    <a:pt x="323015" y="523426"/>
                  </a:lnTo>
                  <a:lnTo>
                    <a:pt x="302563" y="489340"/>
                  </a:lnTo>
                  <a:lnTo>
                    <a:pt x="298018" y="477002"/>
                  </a:lnTo>
                  <a:lnTo>
                    <a:pt x="295420" y="472673"/>
                  </a:lnTo>
                  <a:lnTo>
                    <a:pt x="285574" y="445946"/>
                  </a:lnTo>
                  <a:lnTo>
                    <a:pt x="263931" y="441618"/>
                  </a:lnTo>
                  <a:lnTo>
                    <a:pt x="216210" y="409803"/>
                  </a:lnTo>
                  <a:lnTo>
                    <a:pt x="168488" y="398441"/>
                  </a:lnTo>
                  <a:lnTo>
                    <a:pt x="125311" y="393896"/>
                  </a:lnTo>
                  <a:lnTo>
                    <a:pt x="113949" y="371171"/>
                  </a:lnTo>
                  <a:lnTo>
                    <a:pt x="114262" y="369417"/>
                  </a:lnTo>
                  <a:lnTo>
                    <a:pt x="106806" y="354504"/>
                  </a:lnTo>
                  <a:lnTo>
                    <a:pt x="117422" y="295052"/>
                  </a:lnTo>
                  <a:lnTo>
                    <a:pt x="98042" y="264366"/>
                  </a:lnTo>
                  <a:lnTo>
                    <a:pt x="50320" y="241641"/>
                  </a:lnTo>
                  <a:lnTo>
                    <a:pt x="16233" y="216644"/>
                  </a:lnTo>
                  <a:lnTo>
                    <a:pt x="12983" y="202832"/>
                  </a:lnTo>
                  <a:lnTo>
                    <a:pt x="9090" y="199977"/>
                  </a:lnTo>
                  <a:lnTo>
                    <a:pt x="0" y="161345"/>
                  </a:lnTo>
                  <a:lnTo>
                    <a:pt x="43177" y="149983"/>
                  </a:lnTo>
                  <a:lnTo>
                    <a:pt x="106806" y="102261"/>
                  </a:lnTo>
                  <a:lnTo>
                    <a:pt x="165890" y="74991"/>
                  </a:lnTo>
                  <a:lnTo>
                    <a:pt x="197704" y="90899"/>
                  </a:lnTo>
                  <a:lnTo>
                    <a:pt x="236336" y="90899"/>
                  </a:lnTo>
                  <a:lnTo>
                    <a:pt x="263606" y="118168"/>
                  </a:lnTo>
                  <a:lnTo>
                    <a:pt x="295420" y="118168"/>
                  </a:lnTo>
                  <a:lnTo>
                    <a:pt x="347687" y="134075"/>
                  </a:lnTo>
                  <a:lnTo>
                    <a:pt x="385878" y="98131"/>
                  </a:lnTo>
                  <a:lnTo>
                    <a:pt x="377555" y="80296"/>
                  </a:lnTo>
                  <a:lnTo>
                    <a:pt x="377904" y="79685"/>
                  </a:lnTo>
                  <a:lnTo>
                    <a:pt x="370412" y="6362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5" name="Freeform 461">
              <a:extLst>
                <a:ext uri="{FF2B5EF4-FFF2-40B4-BE49-F238E27FC236}">
                  <a16:creationId xmlns:a16="http://schemas.microsoft.com/office/drawing/2014/main" id="{8414A543-E687-41E2-9AF1-52D92E13BF90}"/>
                </a:ext>
              </a:extLst>
            </p:cNvPr>
            <p:cNvSpPr>
              <a:spLocks/>
            </p:cNvSpPr>
            <p:nvPr/>
          </p:nvSpPr>
          <p:spPr bwMode="auto">
            <a:xfrm>
              <a:off x="6606835" y="3041358"/>
              <a:ext cx="228708" cy="126367"/>
            </a:xfrm>
            <a:custGeom>
              <a:avLst/>
              <a:gdLst>
                <a:gd name="connsiteX0" fmla="*/ 61791 w 304944"/>
                <a:gd name="connsiteY0" fmla="*/ 0 h 168489"/>
                <a:gd name="connsiteX1" fmla="*/ 89060 w 304944"/>
                <a:gd name="connsiteY1" fmla="*/ 11363 h 168489"/>
                <a:gd name="connsiteX2" fmla="*/ 127692 w 304944"/>
                <a:gd name="connsiteY2" fmla="*/ 38632 h 168489"/>
                <a:gd name="connsiteX3" fmla="*/ 148144 w 304944"/>
                <a:gd name="connsiteY3" fmla="*/ 43177 h 168489"/>
                <a:gd name="connsiteX4" fmla="*/ 159506 w 304944"/>
                <a:gd name="connsiteY4" fmla="*/ 63630 h 168489"/>
                <a:gd name="connsiteX5" fmla="*/ 191321 w 304944"/>
                <a:gd name="connsiteY5" fmla="*/ 70447 h 168489"/>
                <a:gd name="connsiteX6" fmla="*/ 218590 w 304944"/>
                <a:gd name="connsiteY6" fmla="*/ 90899 h 168489"/>
                <a:gd name="connsiteX7" fmla="*/ 261767 w 304944"/>
                <a:gd name="connsiteY7" fmla="*/ 97717 h 168489"/>
                <a:gd name="connsiteX8" fmla="*/ 304944 w 304944"/>
                <a:gd name="connsiteY8" fmla="*/ 102262 h 168489"/>
                <a:gd name="connsiteX9" fmla="*/ 298127 w 304944"/>
                <a:gd name="connsiteY9" fmla="*/ 118169 h 168489"/>
                <a:gd name="connsiteX10" fmla="*/ 304944 w 304944"/>
                <a:gd name="connsiteY10" fmla="*/ 145439 h 168489"/>
                <a:gd name="connsiteX11" fmla="*/ 298127 w 304944"/>
                <a:gd name="connsiteY11" fmla="*/ 161346 h 168489"/>
                <a:gd name="connsiteX12" fmla="*/ 291664 w 304944"/>
                <a:gd name="connsiteY12" fmla="*/ 161346 h 168489"/>
                <a:gd name="connsiteX13" fmla="*/ 288603 w 304944"/>
                <a:gd name="connsiteY13" fmla="*/ 168489 h 168489"/>
                <a:gd name="connsiteX14" fmla="*/ 256788 w 304944"/>
                <a:gd name="connsiteY14" fmla="*/ 168489 h 168489"/>
                <a:gd name="connsiteX15" fmla="*/ 213611 w 304944"/>
                <a:gd name="connsiteY15" fmla="*/ 163944 h 168489"/>
                <a:gd name="connsiteX16" fmla="*/ 186342 w 304944"/>
                <a:gd name="connsiteY16" fmla="*/ 157127 h 168489"/>
                <a:gd name="connsiteX17" fmla="*/ 165890 w 304944"/>
                <a:gd name="connsiteY17" fmla="*/ 136674 h 168489"/>
                <a:gd name="connsiteX18" fmla="*/ 118168 w 304944"/>
                <a:gd name="connsiteY18" fmla="*/ 132129 h 168489"/>
                <a:gd name="connsiteX19" fmla="*/ 68174 w 304944"/>
                <a:gd name="connsiteY19" fmla="*/ 109405 h 168489"/>
                <a:gd name="connsiteX20" fmla="*/ 36359 w 304944"/>
                <a:gd name="connsiteY20" fmla="*/ 88952 h 168489"/>
                <a:gd name="connsiteX21" fmla="*/ 0 w 304944"/>
                <a:gd name="connsiteY21" fmla="*/ 70773 h 168489"/>
                <a:gd name="connsiteX22" fmla="*/ 9090 w 304944"/>
                <a:gd name="connsiteY22" fmla="*/ 34413 h 168489"/>
                <a:gd name="connsiteX23" fmla="*/ 36359 w 304944"/>
                <a:gd name="connsiteY23" fmla="*/ 11688 h 168489"/>
                <a:gd name="connsiteX24" fmla="*/ 37809 w 304944"/>
                <a:gd name="connsiteY24" fmla="*/ 11274 h 168489"/>
                <a:gd name="connsiteX25" fmla="*/ 45883 w 304944"/>
                <a:gd name="connsiteY25" fmla="*/ 4545 h 1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4944" h="168489">
                  <a:moveTo>
                    <a:pt x="61791" y="0"/>
                  </a:moveTo>
                  <a:lnTo>
                    <a:pt x="89060" y="11363"/>
                  </a:lnTo>
                  <a:lnTo>
                    <a:pt x="127692" y="38632"/>
                  </a:lnTo>
                  <a:lnTo>
                    <a:pt x="148144" y="43177"/>
                  </a:lnTo>
                  <a:lnTo>
                    <a:pt x="159506" y="63630"/>
                  </a:lnTo>
                  <a:lnTo>
                    <a:pt x="191321" y="70447"/>
                  </a:lnTo>
                  <a:lnTo>
                    <a:pt x="218590" y="90899"/>
                  </a:lnTo>
                  <a:lnTo>
                    <a:pt x="261767" y="97717"/>
                  </a:lnTo>
                  <a:lnTo>
                    <a:pt x="304944" y="102262"/>
                  </a:lnTo>
                  <a:lnTo>
                    <a:pt x="298127" y="118169"/>
                  </a:lnTo>
                  <a:lnTo>
                    <a:pt x="304944" y="145439"/>
                  </a:lnTo>
                  <a:lnTo>
                    <a:pt x="298127" y="161346"/>
                  </a:lnTo>
                  <a:lnTo>
                    <a:pt x="291664" y="161346"/>
                  </a:lnTo>
                  <a:lnTo>
                    <a:pt x="288603" y="168489"/>
                  </a:lnTo>
                  <a:lnTo>
                    <a:pt x="256788" y="168489"/>
                  </a:lnTo>
                  <a:lnTo>
                    <a:pt x="213611" y="163944"/>
                  </a:lnTo>
                  <a:lnTo>
                    <a:pt x="186342" y="157127"/>
                  </a:lnTo>
                  <a:lnTo>
                    <a:pt x="165890" y="136674"/>
                  </a:lnTo>
                  <a:lnTo>
                    <a:pt x="118168" y="132129"/>
                  </a:lnTo>
                  <a:lnTo>
                    <a:pt x="68174" y="109405"/>
                  </a:lnTo>
                  <a:lnTo>
                    <a:pt x="36359" y="88952"/>
                  </a:lnTo>
                  <a:lnTo>
                    <a:pt x="0" y="70773"/>
                  </a:lnTo>
                  <a:lnTo>
                    <a:pt x="9090" y="34413"/>
                  </a:lnTo>
                  <a:lnTo>
                    <a:pt x="36359" y="11688"/>
                  </a:lnTo>
                  <a:lnTo>
                    <a:pt x="37809" y="11274"/>
                  </a:lnTo>
                  <a:lnTo>
                    <a:pt x="45883"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6" name="Freeform 460">
              <a:extLst>
                <a:ext uri="{FF2B5EF4-FFF2-40B4-BE49-F238E27FC236}">
                  <a16:creationId xmlns:a16="http://schemas.microsoft.com/office/drawing/2014/main" id="{A938D784-AD98-4A11-BB5F-8574262E2346}"/>
                </a:ext>
              </a:extLst>
            </p:cNvPr>
            <p:cNvSpPr>
              <a:spLocks/>
            </p:cNvSpPr>
            <p:nvPr/>
          </p:nvSpPr>
          <p:spPr bwMode="auto">
            <a:xfrm>
              <a:off x="6277977" y="2871437"/>
              <a:ext cx="813301" cy="827963"/>
            </a:xfrm>
            <a:custGeom>
              <a:avLst/>
              <a:gdLst>
                <a:gd name="connsiteX0" fmla="*/ 364030 w 1084401"/>
                <a:gd name="connsiteY0" fmla="*/ 0 h 1103951"/>
                <a:gd name="connsiteX1" fmla="*/ 400389 w 1084401"/>
                <a:gd name="connsiteY1" fmla="*/ 52267 h 1103951"/>
                <a:gd name="connsiteX2" fmla="*/ 400389 w 1084401"/>
                <a:gd name="connsiteY2" fmla="*/ 86354 h 1103951"/>
                <a:gd name="connsiteX3" fmla="*/ 411751 w 1084401"/>
                <a:gd name="connsiteY3" fmla="*/ 111351 h 1103951"/>
                <a:gd name="connsiteX4" fmla="*/ 411751 w 1084401"/>
                <a:gd name="connsiteY4" fmla="*/ 134076 h 1103951"/>
                <a:gd name="connsiteX5" fmla="*/ 402226 w 1084401"/>
                <a:gd name="connsiteY5" fmla="*/ 130901 h 1103951"/>
                <a:gd name="connsiteX6" fmla="*/ 402226 w 1084401"/>
                <a:gd name="connsiteY6" fmla="*/ 140426 h 1103951"/>
                <a:gd name="connsiteX7" fmla="*/ 392192 w 1084401"/>
                <a:gd name="connsiteY7" fmla="*/ 137081 h 1103951"/>
                <a:gd name="connsiteX8" fmla="*/ 395844 w 1084401"/>
                <a:gd name="connsiteY8" fmla="*/ 177252 h 1103951"/>
                <a:gd name="connsiteX9" fmla="*/ 434476 w 1084401"/>
                <a:gd name="connsiteY9" fmla="*/ 204522 h 1103951"/>
                <a:gd name="connsiteX10" fmla="*/ 486743 w 1084401"/>
                <a:gd name="connsiteY10" fmla="*/ 229519 h 1103951"/>
                <a:gd name="connsiteX11" fmla="*/ 459473 w 1084401"/>
                <a:gd name="connsiteY11" fmla="*/ 252244 h 1103951"/>
                <a:gd name="connsiteX12" fmla="*/ 450383 w 1084401"/>
                <a:gd name="connsiteY12" fmla="*/ 288603 h 1103951"/>
                <a:gd name="connsiteX13" fmla="*/ 482198 w 1084401"/>
                <a:gd name="connsiteY13" fmla="*/ 306783 h 1103951"/>
                <a:gd name="connsiteX14" fmla="*/ 518557 w 1084401"/>
                <a:gd name="connsiteY14" fmla="*/ 327235 h 1103951"/>
                <a:gd name="connsiteX15" fmla="*/ 568551 w 1084401"/>
                <a:gd name="connsiteY15" fmla="*/ 349960 h 1103951"/>
                <a:gd name="connsiteX16" fmla="*/ 616273 w 1084401"/>
                <a:gd name="connsiteY16" fmla="*/ 354505 h 1103951"/>
                <a:gd name="connsiteX17" fmla="*/ 636725 w 1084401"/>
                <a:gd name="connsiteY17" fmla="*/ 374957 h 1103951"/>
                <a:gd name="connsiteX18" fmla="*/ 663995 w 1084401"/>
                <a:gd name="connsiteY18" fmla="*/ 381774 h 1103951"/>
                <a:gd name="connsiteX19" fmla="*/ 713989 w 1084401"/>
                <a:gd name="connsiteY19" fmla="*/ 386319 h 1103951"/>
                <a:gd name="connsiteX20" fmla="*/ 732183 w 1084401"/>
                <a:gd name="connsiteY20" fmla="*/ 386319 h 1103951"/>
                <a:gd name="connsiteX21" fmla="*/ 736279 w 1084401"/>
                <a:gd name="connsiteY21" fmla="*/ 376762 h 1103951"/>
                <a:gd name="connsiteX22" fmla="*/ 729461 w 1084401"/>
                <a:gd name="connsiteY22" fmla="*/ 349492 h 1103951"/>
                <a:gd name="connsiteX23" fmla="*/ 736279 w 1084401"/>
                <a:gd name="connsiteY23" fmla="*/ 333585 h 1103951"/>
                <a:gd name="connsiteX24" fmla="*/ 745209 w 1084401"/>
                <a:gd name="connsiteY24" fmla="*/ 328624 h 1103951"/>
                <a:gd name="connsiteX25" fmla="*/ 745804 w 1084401"/>
                <a:gd name="connsiteY25" fmla="*/ 327235 h 1103951"/>
                <a:gd name="connsiteX26" fmla="*/ 766256 w 1084401"/>
                <a:gd name="connsiteY26" fmla="*/ 315873 h 1103951"/>
                <a:gd name="connsiteX27" fmla="*/ 773073 w 1084401"/>
                <a:gd name="connsiteY27" fmla="*/ 349960 h 1103951"/>
                <a:gd name="connsiteX28" fmla="*/ 773073 w 1084401"/>
                <a:gd name="connsiteY28" fmla="*/ 359050 h 1103951"/>
                <a:gd name="connsiteX29" fmla="*/ 804888 w 1084401"/>
                <a:gd name="connsiteY29" fmla="*/ 374957 h 1103951"/>
                <a:gd name="connsiteX30" fmla="*/ 825340 w 1084401"/>
                <a:gd name="connsiteY30" fmla="*/ 370412 h 1103951"/>
                <a:gd name="connsiteX31" fmla="*/ 857154 w 1084401"/>
                <a:gd name="connsiteY31" fmla="*/ 370412 h 1103951"/>
                <a:gd name="connsiteX32" fmla="*/ 881716 w 1084401"/>
                <a:gd name="connsiteY32" fmla="*/ 370412 h 1103951"/>
                <a:gd name="connsiteX33" fmla="*/ 881716 w 1084401"/>
                <a:gd name="connsiteY33" fmla="*/ 349492 h 1103951"/>
                <a:gd name="connsiteX34" fmla="*/ 863537 w 1084401"/>
                <a:gd name="connsiteY34" fmla="*/ 338130 h 1103951"/>
                <a:gd name="connsiteX35" fmla="*/ 879761 w 1084401"/>
                <a:gd name="connsiteY35" fmla="*/ 335967 h 1103951"/>
                <a:gd name="connsiteX36" fmla="*/ 873062 w 1084401"/>
                <a:gd name="connsiteY36" fmla="*/ 331780 h 1103951"/>
                <a:gd name="connsiteX37" fmla="*/ 903485 w 1084401"/>
                <a:gd name="connsiteY37" fmla="*/ 327724 h 1103951"/>
                <a:gd name="connsiteX38" fmla="*/ 929438 w 1084401"/>
                <a:gd name="connsiteY38" fmla="*/ 301771 h 1103951"/>
                <a:gd name="connsiteX39" fmla="*/ 938056 w 1084401"/>
                <a:gd name="connsiteY39" fmla="*/ 296328 h 1103951"/>
                <a:gd name="connsiteX40" fmla="*/ 938963 w 1084401"/>
                <a:gd name="connsiteY40" fmla="*/ 295421 h 1103951"/>
                <a:gd name="connsiteX41" fmla="*/ 982140 w 1084401"/>
                <a:gd name="connsiteY41" fmla="*/ 268151 h 1103951"/>
                <a:gd name="connsiteX42" fmla="*/ 1013955 w 1084401"/>
                <a:gd name="connsiteY42" fmla="*/ 279513 h 1103951"/>
                <a:gd name="connsiteX43" fmla="*/ 1041224 w 1084401"/>
                <a:gd name="connsiteY43" fmla="*/ 263606 h 1103951"/>
                <a:gd name="connsiteX44" fmla="*/ 1057131 w 1084401"/>
                <a:gd name="connsiteY44" fmla="*/ 288603 h 1103951"/>
                <a:gd name="connsiteX45" fmla="*/ 1045769 w 1084401"/>
                <a:gd name="connsiteY45" fmla="*/ 306783 h 1103951"/>
                <a:gd name="connsiteX46" fmla="*/ 1084401 w 1084401"/>
                <a:gd name="connsiteY46" fmla="*/ 311328 h 1103951"/>
                <a:gd name="connsiteX47" fmla="*/ 1084401 w 1084401"/>
                <a:gd name="connsiteY47" fmla="*/ 327235 h 1103951"/>
                <a:gd name="connsiteX48" fmla="*/ 1074876 w 1084401"/>
                <a:gd name="connsiteY48" fmla="*/ 331045 h 1103951"/>
                <a:gd name="connsiteX49" fmla="*/ 1074876 w 1084401"/>
                <a:gd name="connsiteY49" fmla="*/ 333585 h 1103951"/>
                <a:gd name="connsiteX50" fmla="*/ 1073436 w 1084401"/>
                <a:gd name="connsiteY50" fmla="*/ 334161 h 1103951"/>
                <a:gd name="connsiteX51" fmla="*/ 1077584 w 1084401"/>
                <a:gd name="connsiteY51" fmla="*/ 359050 h 1103951"/>
                <a:gd name="connsiteX52" fmla="*/ 1066471 w 1084401"/>
                <a:gd name="connsiteY52" fmla="*/ 355875 h 1103951"/>
                <a:gd name="connsiteX53" fmla="*/ 1068059 w 1084401"/>
                <a:gd name="connsiteY53" fmla="*/ 365400 h 1103951"/>
                <a:gd name="connsiteX54" fmla="*/ 1036898 w 1084401"/>
                <a:gd name="connsiteY54" fmla="*/ 356497 h 1103951"/>
                <a:gd name="connsiteX55" fmla="*/ 1002592 w 1084401"/>
                <a:gd name="connsiteY55" fmla="*/ 381774 h 1103951"/>
                <a:gd name="connsiteX56" fmla="*/ 1002592 w 1084401"/>
                <a:gd name="connsiteY56" fmla="*/ 402227 h 1103951"/>
                <a:gd name="connsiteX57" fmla="*/ 982140 w 1084401"/>
                <a:gd name="connsiteY57" fmla="*/ 440859 h 1103951"/>
                <a:gd name="connsiteX58" fmla="*/ 982140 w 1084401"/>
                <a:gd name="connsiteY58" fmla="*/ 456766 h 1103951"/>
                <a:gd name="connsiteX59" fmla="*/ 966233 w 1084401"/>
                <a:gd name="connsiteY59" fmla="*/ 488580 h 1103951"/>
                <a:gd name="connsiteX60" fmla="*/ 960280 w 1084401"/>
                <a:gd name="connsiteY60" fmla="*/ 487786 h 1103951"/>
                <a:gd name="connsiteX61" fmla="*/ 956708 w 1084401"/>
                <a:gd name="connsiteY61" fmla="*/ 494930 h 1103951"/>
                <a:gd name="connsiteX62" fmla="*/ 932146 w 1084401"/>
                <a:gd name="connsiteY62" fmla="*/ 491655 h 1103951"/>
                <a:gd name="connsiteX63" fmla="*/ 932146 w 1084401"/>
                <a:gd name="connsiteY63" fmla="*/ 520395 h 1103951"/>
                <a:gd name="connsiteX64" fmla="*/ 923056 w 1084401"/>
                <a:gd name="connsiteY64" fmla="*/ 536302 h 1103951"/>
                <a:gd name="connsiteX65" fmla="*/ 927601 w 1084401"/>
                <a:gd name="connsiteY65" fmla="*/ 552209 h 1103951"/>
                <a:gd name="connsiteX66" fmla="*/ 911694 w 1084401"/>
                <a:gd name="connsiteY66" fmla="*/ 563572 h 1103951"/>
                <a:gd name="connsiteX67" fmla="*/ 911575 w 1084401"/>
                <a:gd name="connsiteY67" fmla="*/ 563203 h 1103951"/>
                <a:gd name="connsiteX68" fmla="*/ 902169 w 1084401"/>
                <a:gd name="connsiteY68" fmla="*/ 569922 h 1103951"/>
                <a:gd name="connsiteX69" fmla="*/ 881716 w 1084401"/>
                <a:gd name="connsiteY69" fmla="*/ 506293 h 1103951"/>
                <a:gd name="connsiteX70" fmla="*/ 878292 w 1084401"/>
                <a:gd name="connsiteY70" fmla="*/ 506293 h 1103951"/>
                <a:gd name="connsiteX71" fmla="*/ 873062 w 1084401"/>
                <a:gd name="connsiteY71" fmla="*/ 527212 h 1103951"/>
                <a:gd name="connsiteX72" fmla="*/ 866850 w 1084401"/>
                <a:gd name="connsiteY72" fmla="*/ 520310 h 1103951"/>
                <a:gd name="connsiteX73" fmla="*/ 863537 w 1084401"/>
                <a:gd name="connsiteY73" fmla="*/ 533562 h 1103951"/>
                <a:gd name="connsiteX74" fmla="*/ 843085 w 1084401"/>
                <a:gd name="connsiteY74" fmla="*/ 510838 h 1103951"/>
                <a:gd name="connsiteX75" fmla="*/ 858992 w 1084401"/>
                <a:gd name="connsiteY75" fmla="*/ 490385 h 1103951"/>
                <a:gd name="connsiteX76" fmla="*/ 865871 w 1084401"/>
                <a:gd name="connsiteY76" fmla="*/ 487437 h 1103951"/>
                <a:gd name="connsiteX77" fmla="*/ 868517 w 1084401"/>
                <a:gd name="connsiteY77" fmla="*/ 484035 h 1103951"/>
                <a:gd name="connsiteX78" fmla="*/ 876342 w 1084401"/>
                <a:gd name="connsiteY78" fmla="*/ 480682 h 1103951"/>
                <a:gd name="connsiteX79" fmla="*/ 890806 w 1084401"/>
                <a:gd name="connsiteY79" fmla="*/ 451754 h 1103951"/>
                <a:gd name="connsiteX80" fmla="*/ 870354 w 1084401"/>
                <a:gd name="connsiteY80" fmla="*/ 447209 h 1103951"/>
                <a:gd name="connsiteX81" fmla="*/ 838540 w 1084401"/>
                <a:gd name="connsiteY81" fmla="*/ 447209 h 1103951"/>
                <a:gd name="connsiteX82" fmla="*/ 799908 w 1084401"/>
                <a:gd name="connsiteY82" fmla="*/ 440391 h 1103951"/>
                <a:gd name="connsiteX83" fmla="*/ 795363 w 1084401"/>
                <a:gd name="connsiteY83" fmla="*/ 408577 h 1103951"/>
                <a:gd name="connsiteX84" fmla="*/ 779456 w 1084401"/>
                <a:gd name="connsiteY84" fmla="*/ 408577 h 1103951"/>
                <a:gd name="connsiteX85" fmla="*/ 756529 w 1084401"/>
                <a:gd name="connsiteY85" fmla="*/ 395203 h 1103951"/>
                <a:gd name="connsiteX86" fmla="*/ 745804 w 1084401"/>
                <a:gd name="connsiteY86" fmla="*/ 413589 h 1103951"/>
                <a:gd name="connsiteX87" fmla="*/ 773073 w 1084401"/>
                <a:gd name="connsiteY87" fmla="*/ 434041 h 1103951"/>
                <a:gd name="connsiteX88" fmla="*/ 750349 w 1084401"/>
                <a:gd name="connsiteY88" fmla="*/ 449948 h 1103951"/>
                <a:gd name="connsiteX89" fmla="*/ 738986 w 1084401"/>
                <a:gd name="connsiteY89" fmla="*/ 461311 h 1103951"/>
                <a:gd name="connsiteX90" fmla="*/ 766256 w 1084401"/>
                <a:gd name="connsiteY90" fmla="*/ 477218 h 1103951"/>
                <a:gd name="connsiteX91" fmla="*/ 761711 w 1084401"/>
                <a:gd name="connsiteY91" fmla="*/ 499943 h 1103951"/>
                <a:gd name="connsiteX92" fmla="*/ 773073 w 1084401"/>
                <a:gd name="connsiteY92" fmla="*/ 531757 h 1103951"/>
                <a:gd name="connsiteX93" fmla="*/ 777618 w 1084401"/>
                <a:gd name="connsiteY93" fmla="*/ 559027 h 1103951"/>
                <a:gd name="connsiteX94" fmla="*/ 773073 w 1084401"/>
                <a:gd name="connsiteY94" fmla="*/ 574934 h 1103951"/>
                <a:gd name="connsiteX95" fmla="*/ 765362 w 1084401"/>
                <a:gd name="connsiteY95" fmla="*/ 574934 h 1103951"/>
                <a:gd name="connsiteX96" fmla="*/ 763548 w 1084401"/>
                <a:gd name="connsiteY96" fmla="*/ 581284 h 1103951"/>
                <a:gd name="connsiteX97" fmla="*/ 736279 w 1084401"/>
                <a:gd name="connsiteY97" fmla="*/ 581284 h 1103951"/>
                <a:gd name="connsiteX98" fmla="*/ 702627 w 1084401"/>
                <a:gd name="connsiteY98" fmla="*/ 590140 h 1103951"/>
                <a:gd name="connsiteX99" fmla="*/ 702627 w 1084401"/>
                <a:gd name="connsiteY99" fmla="*/ 611294 h 1103951"/>
                <a:gd name="connsiteX100" fmla="*/ 686720 w 1084401"/>
                <a:gd name="connsiteY100" fmla="*/ 634018 h 1103951"/>
                <a:gd name="connsiteX101" fmla="*/ 678905 w 1084401"/>
                <a:gd name="connsiteY101" fmla="*/ 637926 h 1103951"/>
                <a:gd name="connsiteX102" fmla="*/ 677195 w 1084401"/>
                <a:gd name="connsiteY102" fmla="*/ 640368 h 1103951"/>
                <a:gd name="connsiteX103" fmla="*/ 629557 w 1084401"/>
                <a:gd name="connsiteY103" fmla="*/ 664187 h 1103951"/>
                <a:gd name="connsiteX104" fmla="*/ 589004 w 1084401"/>
                <a:gd name="connsiteY104" fmla="*/ 709010 h 1103951"/>
                <a:gd name="connsiteX105" fmla="*/ 561734 w 1084401"/>
                <a:gd name="connsiteY105" fmla="*/ 731734 h 1103951"/>
                <a:gd name="connsiteX106" fmla="*/ 525375 w 1084401"/>
                <a:gd name="connsiteY106" fmla="*/ 756731 h 1103951"/>
                <a:gd name="connsiteX107" fmla="*/ 525375 w 1084401"/>
                <a:gd name="connsiteY107" fmla="*/ 774911 h 1103951"/>
                <a:gd name="connsiteX108" fmla="*/ 515850 w 1084401"/>
                <a:gd name="connsiteY108" fmla="*/ 780354 h 1103951"/>
                <a:gd name="connsiteX109" fmla="*/ 515850 w 1084401"/>
                <a:gd name="connsiteY109" fmla="*/ 781261 h 1103951"/>
                <a:gd name="connsiteX110" fmla="*/ 499942 w 1084401"/>
                <a:gd name="connsiteY110" fmla="*/ 790351 h 1103951"/>
                <a:gd name="connsiteX111" fmla="*/ 461310 w 1084401"/>
                <a:gd name="connsiteY111" fmla="*/ 806258 h 1103951"/>
                <a:gd name="connsiteX112" fmla="*/ 452282 w 1084401"/>
                <a:gd name="connsiteY112" fmla="*/ 806258 h 1103951"/>
                <a:gd name="connsiteX113" fmla="*/ 443566 w 1084401"/>
                <a:gd name="connsiteY113" fmla="*/ 827178 h 1103951"/>
                <a:gd name="connsiteX114" fmla="*/ 454928 w 1084401"/>
                <a:gd name="connsiteY114" fmla="*/ 874900 h 1103951"/>
                <a:gd name="connsiteX115" fmla="*/ 454928 w 1084401"/>
                <a:gd name="connsiteY115" fmla="*/ 908987 h 1103951"/>
                <a:gd name="connsiteX116" fmla="*/ 439021 w 1084401"/>
                <a:gd name="connsiteY116" fmla="*/ 945346 h 1103951"/>
                <a:gd name="connsiteX117" fmla="*/ 439021 w 1084401"/>
                <a:gd name="connsiteY117" fmla="*/ 1004430 h 1103951"/>
                <a:gd name="connsiteX118" fmla="*/ 429496 w 1084401"/>
                <a:gd name="connsiteY118" fmla="*/ 1007288 h 1103951"/>
                <a:gd name="connsiteX119" fmla="*/ 429496 w 1084401"/>
                <a:gd name="connsiteY119" fmla="*/ 1010780 h 1103951"/>
                <a:gd name="connsiteX120" fmla="*/ 413549 w 1084401"/>
                <a:gd name="connsiteY120" fmla="*/ 1015564 h 1103951"/>
                <a:gd name="connsiteX121" fmla="*/ 400389 w 1084401"/>
                <a:gd name="connsiteY121" fmla="*/ 1036245 h 1103951"/>
                <a:gd name="connsiteX122" fmla="*/ 411751 w 1084401"/>
                <a:gd name="connsiteY122" fmla="*/ 1047607 h 1103951"/>
                <a:gd name="connsiteX123" fmla="*/ 400054 w 1084401"/>
                <a:gd name="connsiteY123" fmla="*/ 1051785 h 1103951"/>
                <a:gd name="connsiteX124" fmla="*/ 402226 w 1084401"/>
                <a:gd name="connsiteY124" fmla="*/ 1053957 h 1103951"/>
                <a:gd name="connsiteX125" fmla="*/ 378494 w 1084401"/>
                <a:gd name="connsiteY125" fmla="*/ 1062433 h 1103951"/>
                <a:gd name="connsiteX126" fmla="*/ 368574 w 1084401"/>
                <a:gd name="connsiteY126" fmla="*/ 1086239 h 1103951"/>
                <a:gd name="connsiteX127" fmla="*/ 352667 w 1084401"/>
                <a:gd name="connsiteY127" fmla="*/ 1097601 h 1103951"/>
                <a:gd name="connsiteX128" fmla="*/ 352432 w 1084401"/>
                <a:gd name="connsiteY128" fmla="*/ 1097316 h 1103951"/>
                <a:gd name="connsiteX129" fmla="*/ 343142 w 1084401"/>
                <a:gd name="connsiteY129" fmla="*/ 1103951 h 1103951"/>
                <a:gd name="connsiteX130" fmla="*/ 311328 w 1084401"/>
                <a:gd name="connsiteY130" fmla="*/ 1065319 h 1103951"/>
                <a:gd name="connsiteX131" fmla="*/ 288603 w 1084401"/>
                <a:gd name="connsiteY131" fmla="*/ 1017598 h 1103951"/>
                <a:gd name="connsiteX132" fmla="*/ 279513 w 1084401"/>
                <a:gd name="connsiteY132" fmla="*/ 978966 h 1103951"/>
                <a:gd name="connsiteX133" fmla="*/ 263606 w 1084401"/>
                <a:gd name="connsiteY133" fmla="*/ 958513 h 1103951"/>
                <a:gd name="connsiteX134" fmla="*/ 245426 w 1084401"/>
                <a:gd name="connsiteY134" fmla="*/ 924426 h 1103951"/>
                <a:gd name="connsiteX135" fmla="*/ 236336 w 1084401"/>
                <a:gd name="connsiteY135" fmla="*/ 876705 h 1103951"/>
                <a:gd name="connsiteX136" fmla="*/ 229519 w 1084401"/>
                <a:gd name="connsiteY136" fmla="*/ 856252 h 1103951"/>
                <a:gd name="connsiteX137" fmla="*/ 197704 w 1084401"/>
                <a:gd name="connsiteY137" fmla="*/ 801713 h 1103951"/>
                <a:gd name="connsiteX138" fmla="*/ 181797 w 1084401"/>
                <a:gd name="connsiteY138" fmla="*/ 726722 h 1103951"/>
                <a:gd name="connsiteX139" fmla="*/ 170435 w 1084401"/>
                <a:gd name="connsiteY139" fmla="*/ 679000 h 1103951"/>
                <a:gd name="connsiteX140" fmla="*/ 170435 w 1084401"/>
                <a:gd name="connsiteY140" fmla="*/ 635823 h 1103951"/>
                <a:gd name="connsiteX141" fmla="*/ 165890 w 1084401"/>
                <a:gd name="connsiteY141" fmla="*/ 597191 h 1103951"/>
                <a:gd name="connsiteX142" fmla="*/ 111351 w 1084401"/>
                <a:gd name="connsiteY142" fmla="*/ 617644 h 1103951"/>
                <a:gd name="connsiteX143" fmla="*/ 86354 w 1084401"/>
                <a:gd name="connsiteY143" fmla="*/ 613099 h 1103951"/>
                <a:gd name="connsiteX144" fmla="*/ 36359 w 1084401"/>
                <a:gd name="connsiteY144" fmla="*/ 565377 h 1103951"/>
                <a:gd name="connsiteX145" fmla="*/ 52267 w 1084401"/>
                <a:gd name="connsiteY145" fmla="*/ 554014 h 1103951"/>
                <a:gd name="connsiteX146" fmla="*/ 43177 w 1084401"/>
                <a:gd name="connsiteY146" fmla="*/ 538107 h 1103951"/>
                <a:gd name="connsiteX147" fmla="*/ 0 w 1084401"/>
                <a:gd name="connsiteY147" fmla="*/ 499475 h 1103951"/>
                <a:gd name="connsiteX148" fmla="*/ 24997 w 1084401"/>
                <a:gd name="connsiteY148" fmla="*/ 479023 h 1103951"/>
                <a:gd name="connsiteX149" fmla="*/ 26761 w 1084401"/>
                <a:gd name="connsiteY149" fmla="*/ 479023 h 1103951"/>
                <a:gd name="connsiteX150" fmla="*/ 34522 w 1084401"/>
                <a:gd name="connsiteY150" fmla="*/ 472673 h 1103951"/>
                <a:gd name="connsiteX151" fmla="*/ 104938 w 1084401"/>
                <a:gd name="connsiteY151" fmla="*/ 472673 h 1103951"/>
                <a:gd name="connsiteX152" fmla="*/ 95444 w 1084401"/>
                <a:gd name="connsiteY152" fmla="*/ 440391 h 1103951"/>
                <a:gd name="connsiteX153" fmla="*/ 74991 w 1084401"/>
                <a:gd name="connsiteY153" fmla="*/ 419939 h 1103951"/>
                <a:gd name="connsiteX154" fmla="*/ 68174 w 1084401"/>
                <a:gd name="connsiteY154" fmla="*/ 392669 h 1103951"/>
                <a:gd name="connsiteX155" fmla="*/ 47722 w 1084401"/>
                <a:gd name="connsiteY155" fmla="*/ 372217 h 1103951"/>
                <a:gd name="connsiteX156" fmla="*/ 90899 w 1084401"/>
                <a:gd name="connsiteY156" fmla="*/ 329040 h 1103951"/>
                <a:gd name="connsiteX157" fmla="*/ 93772 w 1084401"/>
                <a:gd name="connsiteY157" fmla="*/ 329343 h 1103951"/>
                <a:gd name="connsiteX158" fmla="*/ 100424 w 1084401"/>
                <a:gd name="connsiteY158" fmla="*/ 322690 h 1103951"/>
                <a:gd name="connsiteX159" fmla="*/ 139763 w 1084401"/>
                <a:gd name="connsiteY159" fmla="*/ 326831 h 1103951"/>
                <a:gd name="connsiteX160" fmla="*/ 170435 w 1084401"/>
                <a:gd name="connsiteY160" fmla="*/ 290408 h 1103951"/>
                <a:gd name="connsiteX161" fmla="*/ 193160 w 1084401"/>
                <a:gd name="connsiteY161" fmla="*/ 247232 h 1103951"/>
                <a:gd name="connsiteX162" fmla="*/ 229519 w 1084401"/>
                <a:gd name="connsiteY162" fmla="*/ 204055 h 1103951"/>
                <a:gd name="connsiteX163" fmla="*/ 229519 w 1084401"/>
                <a:gd name="connsiteY163" fmla="*/ 172240 h 1103951"/>
                <a:gd name="connsiteX164" fmla="*/ 256789 w 1084401"/>
                <a:gd name="connsiteY164" fmla="*/ 151788 h 1103951"/>
                <a:gd name="connsiteX165" fmla="*/ 229519 w 1084401"/>
                <a:gd name="connsiteY165" fmla="*/ 124518 h 1103951"/>
                <a:gd name="connsiteX166" fmla="*/ 220429 w 1084401"/>
                <a:gd name="connsiteY166" fmla="*/ 97249 h 1103951"/>
                <a:gd name="connsiteX167" fmla="*/ 204522 w 1084401"/>
                <a:gd name="connsiteY167" fmla="*/ 58617 h 1103951"/>
                <a:gd name="connsiteX168" fmla="*/ 220429 w 1084401"/>
                <a:gd name="connsiteY168" fmla="*/ 38165 h 1103951"/>
                <a:gd name="connsiteX169" fmla="*/ 224419 w 1084401"/>
                <a:gd name="connsiteY169" fmla="*/ 38932 h 1103951"/>
                <a:gd name="connsiteX170" fmla="*/ 229954 w 1084401"/>
                <a:gd name="connsiteY170" fmla="*/ 31815 h 1103951"/>
                <a:gd name="connsiteX171" fmla="*/ 289038 w 1084401"/>
                <a:gd name="connsiteY171" fmla="*/ 43177 h 1103951"/>
                <a:gd name="connsiteX172" fmla="*/ 327610 w 1084401"/>
                <a:gd name="connsiteY172" fmla="*/ 37087 h 1103951"/>
                <a:gd name="connsiteX173" fmla="*/ 354505 w 1084401"/>
                <a:gd name="connsiteY173" fmla="*/ 6350 h 1103951"/>
                <a:gd name="connsiteX174" fmla="*/ 356263 w 1084401"/>
                <a:gd name="connsiteY174" fmla="*/ 8877 h 11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84401" h="1103951">
                  <a:moveTo>
                    <a:pt x="364030" y="0"/>
                  </a:moveTo>
                  <a:lnTo>
                    <a:pt x="400389" y="52267"/>
                  </a:lnTo>
                  <a:lnTo>
                    <a:pt x="400389" y="86354"/>
                  </a:lnTo>
                  <a:lnTo>
                    <a:pt x="411751" y="111351"/>
                  </a:lnTo>
                  <a:lnTo>
                    <a:pt x="411751" y="134076"/>
                  </a:lnTo>
                  <a:lnTo>
                    <a:pt x="402226" y="130901"/>
                  </a:lnTo>
                  <a:lnTo>
                    <a:pt x="402226" y="140426"/>
                  </a:lnTo>
                  <a:lnTo>
                    <a:pt x="392192" y="137081"/>
                  </a:lnTo>
                  <a:lnTo>
                    <a:pt x="395844" y="177252"/>
                  </a:lnTo>
                  <a:lnTo>
                    <a:pt x="434476" y="204522"/>
                  </a:lnTo>
                  <a:lnTo>
                    <a:pt x="486743" y="229519"/>
                  </a:lnTo>
                  <a:lnTo>
                    <a:pt x="459473" y="252244"/>
                  </a:lnTo>
                  <a:lnTo>
                    <a:pt x="450383" y="288603"/>
                  </a:lnTo>
                  <a:lnTo>
                    <a:pt x="482198" y="306783"/>
                  </a:lnTo>
                  <a:lnTo>
                    <a:pt x="518557" y="327235"/>
                  </a:lnTo>
                  <a:lnTo>
                    <a:pt x="568551" y="349960"/>
                  </a:lnTo>
                  <a:lnTo>
                    <a:pt x="616273" y="354505"/>
                  </a:lnTo>
                  <a:lnTo>
                    <a:pt x="636725" y="374957"/>
                  </a:lnTo>
                  <a:lnTo>
                    <a:pt x="663995" y="381774"/>
                  </a:lnTo>
                  <a:lnTo>
                    <a:pt x="713989" y="386319"/>
                  </a:lnTo>
                  <a:lnTo>
                    <a:pt x="732183" y="386319"/>
                  </a:lnTo>
                  <a:lnTo>
                    <a:pt x="736279" y="376762"/>
                  </a:lnTo>
                  <a:lnTo>
                    <a:pt x="729461" y="349492"/>
                  </a:lnTo>
                  <a:lnTo>
                    <a:pt x="736279" y="333585"/>
                  </a:lnTo>
                  <a:lnTo>
                    <a:pt x="745209" y="328624"/>
                  </a:lnTo>
                  <a:lnTo>
                    <a:pt x="745804" y="327235"/>
                  </a:lnTo>
                  <a:lnTo>
                    <a:pt x="766256" y="315873"/>
                  </a:lnTo>
                  <a:lnTo>
                    <a:pt x="773073" y="349960"/>
                  </a:lnTo>
                  <a:lnTo>
                    <a:pt x="773073" y="359050"/>
                  </a:lnTo>
                  <a:lnTo>
                    <a:pt x="804888" y="374957"/>
                  </a:lnTo>
                  <a:lnTo>
                    <a:pt x="825340" y="370412"/>
                  </a:lnTo>
                  <a:lnTo>
                    <a:pt x="857154" y="370412"/>
                  </a:lnTo>
                  <a:lnTo>
                    <a:pt x="881716" y="370412"/>
                  </a:lnTo>
                  <a:lnTo>
                    <a:pt x="881716" y="349492"/>
                  </a:lnTo>
                  <a:lnTo>
                    <a:pt x="863537" y="338130"/>
                  </a:lnTo>
                  <a:lnTo>
                    <a:pt x="879761" y="335967"/>
                  </a:lnTo>
                  <a:lnTo>
                    <a:pt x="873062" y="331780"/>
                  </a:lnTo>
                  <a:lnTo>
                    <a:pt x="903485" y="327724"/>
                  </a:lnTo>
                  <a:lnTo>
                    <a:pt x="929438" y="301771"/>
                  </a:lnTo>
                  <a:lnTo>
                    <a:pt x="938056" y="296328"/>
                  </a:lnTo>
                  <a:lnTo>
                    <a:pt x="938963" y="295421"/>
                  </a:lnTo>
                  <a:lnTo>
                    <a:pt x="982140" y="268151"/>
                  </a:lnTo>
                  <a:lnTo>
                    <a:pt x="1013955" y="279513"/>
                  </a:lnTo>
                  <a:lnTo>
                    <a:pt x="1041224" y="263606"/>
                  </a:lnTo>
                  <a:lnTo>
                    <a:pt x="1057131" y="288603"/>
                  </a:lnTo>
                  <a:lnTo>
                    <a:pt x="1045769" y="306783"/>
                  </a:lnTo>
                  <a:lnTo>
                    <a:pt x="1084401" y="311328"/>
                  </a:lnTo>
                  <a:lnTo>
                    <a:pt x="1084401" y="327235"/>
                  </a:lnTo>
                  <a:lnTo>
                    <a:pt x="1074876" y="331045"/>
                  </a:lnTo>
                  <a:lnTo>
                    <a:pt x="1074876" y="333585"/>
                  </a:lnTo>
                  <a:lnTo>
                    <a:pt x="1073436" y="334161"/>
                  </a:lnTo>
                  <a:lnTo>
                    <a:pt x="1077584" y="359050"/>
                  </a:lnTo>
                  <a:lnTo>
                    <a:pt x="1066471" y="355875"/>
                  </a:lnTo>
                  <a:lnTo>
                    <a:pt x="1068059" y="365400"/>
                  </a:lnTo>
                  <a:lnTo>
                    <a:pt x="1036898" y="356497"/>
                  </a:lnTo>
                  <a:lnTo>
                    <a:pt x="1002592" y="381774"/>
                  </a:lnTo>
                  <a:lnTo>
                    <a:pt x="1002592" y="402227"/>
                  </a:lnTo>
                  <a:lnTo>
                    <a:pt x="982140" y="440859"/>
                  </a:lnTo>
                  <a:lnTo>
                    <a:pt x="982140" y="456766"/>
                  </a:lnTo>
                  <a:lnTo>
                    <a:pt x="966233" y="488580"/>
                  </a:lnTo>
                  <a:lnTo>
                    <a:pt x="960280" y="487786"/>
                  </a:lnTo>
                  <a:lnTo>
                    <a:pt x="956708" y="494930"/>
                  </a:lnTo>
                  <a:lnTo>
                    <a:pt x="932146" y="491655"/>
                  </a:lnTo>
                  <a:lnTo>
                    <a:pt x="932146" y="520395"/>
                  </a:lnTo>
                  <a:lnTo>
                    <a:pt x="923056" y="536302"/>
                  </a:lnTo>
                  <a:lnTo>
                    <a:pt x="927601" y="552209"/>
                  </a:lnTo>
                  <a:lnTo>
                    <a:pt x="911694" y="563572"/>
                  </a:lnTo>
                  <a:lnTo>
                    <a:pt x="911575" y="563203"/>
                  </a:lnTo>
                  <a:lnTo>
                    <a:pt x="902169" y="569922"/>
                  </a:lnTo>
                  <a:lnTo>
                    <a:pt x="881716" y="506293"/>
                  </a:lnTo>
                  <a:lnTo>
                    <a:pt x="878292" y="506293"/>
                  </a:lnTo>
                  <a:lnTo>
                    <a:pt x="873062" y="527212"/>
                  </a:lnTo>
                  <a:lnTo>
                    <a:pt x="866850" y="520310"/>
                  </a:lnTo>
                  <a:lnTo>
                    <a:pt x="863537" y="533562"/>
                  </a:lnTo>
                  <a:lnTo>
                    <a:pt x="843085" y="510838"/>
                  </a:lnTo>
                  <a:lnTo>
                    <a:pt x="858992" y="490385"/>
                  </a:lnTo>
                  <a:lnTo>
                    <a:pt x="865871" y="487437"/>
                  </a:lnTo>
                  <a:lnTo>
                    <a:pt x="868517" y="484035"/>
                  </a:lnTo>
                  <a:lnTo>
                    <a:pt x="876342" y="480682"/>
                  </a:lnTo>
                  <a:lnTo>
                    <a:pt x="890806" y="451754"/>
                  </a:lnTo>
                  <a:lnTo>
                    <a:pt x="870354" y="447209"/>
                  </a:lnTo>
                  <a:lnTo>
                    <a:pt x="838540" y="447209"/>
                  </a:lnTo>
                  <a:lnTo>
                    <a:pt x="799908" y="440391"/>
                  </a:lnTo>
                  <a:lnTo>
                    <a:pt x="795363" y="408577"/>
                  </a:lnTo>
                  <a:lnTo>
                    <a:pt x="779456" y="408577"/>
                  </a:lnTo>
                  <a:lnTo>
                    <a:pt x="756529" y="395203"/>
                  </a:lnTo>
                  <a:lnTo>
                    <a:pt x="745804" y="413589"/>
                  </a:lnTo>
                  <a:lnTo>
                    <a:pt x="773073" y="434041"/>
                  </a:lnTo>
                  <a:lnTo>
                    <a:pt x="750349" y="449948"/>
                  </a:lnTo>
                  <a:lnTo>
                    <a:pt x="738986" y="461311"/>
                  </a:lnTo>
                  <a:lnTo>
                    <a:pt x="766256" y="477218"/>
                  </a:lnTo>
                  <a:lnTo>
                    <a:pt x="761711" y="499943"/>
                  </a:lnTo>
                  <a:lnTo>
                    <a:pt x="773073" y="531757"/>
                  </a:lnTo>
                  <a:lnTo>
                    <a:pt x="777618" y="559027"/>
                  </a:lnTo>
                  <a:lnTo>
                    <a:pt x="773073" y="574934"/>
                  </a:lnTo>
                  <a:lnTo>
                    <a:pt x="765362" y="574934"/>
                  </a:lnTo>
                  <a:lnTo>
                    <a:pt x="763548" y="581284"/>
                  </a:lnTo>
                  <a:lnTo>
                    <a:pt x="736279" y="581284"/>
                  </a:lnTo>
                  <a:lnTo>
                    <a:pt x="702627" y="590140"/>
                  </a:lnTo>
                  <a:lnTo>
                    <a:pt x="702627" y="611294"/>
                  </a:lnTo>
                  <a:lnTo>
                    <a:pt x="686720" y="634018"/>
                  </a:lnTo>
                  <a:lnTo>
                    <a:pt x="678905" y="637926"/>
                  </a:lnTo>
                  <a:lnTo>
                    <a:pt x="677195" y="640368"/>
                  </a:lnTo>
                  <a:lnTo>
                    <a:pt x="629557" y="664187"/>
                  </a:lnTo>
                  <a:lnTo>
                    <a:pt x="589004" y="709010"/>
                  </a:lnTo>
                  <a:lnTo>
                    <a:pt x="561734" y="731734"/>
                  </a:lnTo>
                  <a:lnTo>
                    <a:pt x="525375" y="756731"/>
                  </a:lnTo>
                  <a:lnTo>
                    <a:pt x="525375" y="774911"/>
                  </a:lnTo>
                  <a:lnTo>
                    <a:pt x="515850" y="780354"/>
                  </a:lnTo>
                  <a:lnTo>
                    <a:pt x="515850" y="781261"/>
                  </a:lnTo>
                  <a:lnTo>
                    <a:pt x="499942" y="790351"/>
                  </a:lnTo>
                  <a:lnTo>
                    <a:pt x="461310" y="806258"/>
                  </a:lnTo>
                  <a:lnTo>
                    <a:pt x="452282" y="806258"/>
                  </a:lnTo>
                  <a:lnTo>
                    <a:pt x="443566" y="827178"/>
                  </a:lnTo>
                  <a:lnTo>
                    <a:pt x="454928" y="874900"/>
                  </a:lnTo>
                  <a:lnTo>
                    <a:pt x="454928" y="908987"/>
                  </a:lnTo>
                  <a:lnTo>
                    <a:pt x="439021" y="945346"/>
                  </a:lnTo>
                  <a:lnTo>
                    <a:pt x="439021" y="1004430"/>
                  </a:lnTo>
                  <a:lnTo>
                    <a:pt x="429496" y="1007288"/>
                  </a:lnTo>
                  <a:lnTo>
                    <a:pt x="429496" y="1010780"/>
                  </a:lnTo>
                  <a:lnTo>
                    <a:pt x="413549" y="1015564"/>
                  </a:lnTo>
                  <a:lnTo>
                    <a:pt x="400389" y="1036245"/>
                  </a:lnTo>
                  <a:lnTo>
                    <a:pt x="411751" y="1047607"/>
                  </a:lnTo>
                  <a:lnTo>
                    <a:pt x="400054" y="1051785"/>
                  </a:lnTo>
                  <a:lnTo>
                    <a:pt x="402226" y="1053957"/>
                  </a:lnTo>
                  <a:lnTo>
                    <a:pt x="378494" y="1062433"/>
                  </a:lnTo>
                  <a:lnTo>
                    <a:pt x="368574" y="1086239"/>
                  </a:lnTo>
                  <a:lnTo>
                    <a:pt x="352667" y="1097601"/>
                  </a:lnTo>
                  <a:lnTo>
                    <a:pt x="352432" y="1097316"/>
                  </a:lnTo>
                  <a:lnTo>
                    <a:pt x="343142" y="1103951"/>
                  </a:lnTo>
                  <a:lnTo>
                    <a:pt x="311328" y="1065319"/>
                  </a:lnTo>
                  <a:lnTo>
                    <a:pt x="288603" y="1017598"/>
                  </a:lnTo>
                  <a:lnTo>
                    <a:pt x="279513" y="978966"/>
                  </a:lnTo>
                  <a:lnTo>
                    <a:pt x="263606" y="958513"/>
                  </a:lnTo>
                  <a:lnTo>
                    <a:pt x="245426" y="924426"/>
                  </a:lnTo>
                  <a:lnTo>
                    <a:pt x="236336" y="876705"/>
                  </a:lnTo>
                  <a:lnTo>
                    <a:pt x="229519" y="856252"/>
                  </a:lnTo>
                  <a:lnTo>
                    <a:pt x="197704" y="801713"/>
                  </a:lnTo>
                  <a:lnTo>
                    <a:pt x="181797" y="726722"/>
                  </a:lnTo>
                  <a:lnTo>
                    <a:pt x="170435" y="679000"/>
                  </a:lnTo>
                  <a:lnTo>
                    <a:pt x="170435" y="635823"/>
                  </a:lnTo>
                  <a:lnTo>
                    <a:pt x="165890" y="597191"/>
                  </a:lnTo>
                  <a:lnTo>
                    <a:pt x="111351" y="617644"/>
                  </a:lnTo>
                  <a:lnTo>
                    <a:pt x="86354" y="613099"/>
                  </a:lnTo>
                  <a:lnTo>
                    <a:pt x="36359" y="565377"/>
                  </a:lnTo>
                  <a:lnTo>
                    <a:pt x="52267" y="554014"/>
                  </a:lnTo>
                  <a:lnTo>
                    <a:pt x="43177" y="538107"/>
                  </a:lnTo>
                  <a:lnTo>
                    <a:pt x="0" y="499475"/>
                  </a:lnTo>
                  <a:lnTo>
                    <a:pt x="24997" y="479023"/>
                  </a:lnTo>
                  <a:lnTo>
                    <a:pt x="26761" y="479023"/>
                  </a:lnTo>
                  <a:lnTo>
                    <a:pt x="34522" y="472673"/>
                  </a:lnTo>
                  <a:lnTo>
                    <a:pt x="104938" y="472673"/>
                  </a:lnTo>
                  <a:lnTo>
                    <a:pt x="95444" y="440391"/>
                  </a:lnTo>
                  <a:lnTo>
                    <a:pt x="74991" y="419939"/>
                  </a:lnTo>
                  <a:lnTo>
                    <a:pt x="68174" y="392669"/>
                  </a:lnTo>
                  <a:lnTo>
                    <a:pt x="47722" y="372217"/>
                  </a:lnTo>
                  <a:lnTo>
                    <a:pt x="90899" y="329040"/>
                  </a:lnTo>
                  <a:lnTo>
                    <a:pt x="93772" y="329343"/>
                  </a:lnTo>
                  <a:lnTo>
                    <a:pt x="100424" y="322690"/>
                  </a:lnTo>
                  <a:lnTo>
                    <a:pt x="139763" y="326831"/>
                  </a:lnTo>
                  <a:lnTo>
                    <a:pt x="170435" y="290408"/>
                  </a:lnTo>
                  <a:lnTo>
                    <a:pt x="193160" y="247232"/>
                  </a:lnTo>
                  <a:lnTo>
                    <a:pt x="229519" y="204055"/>
                  </a:lnTo>
                  <a:lnTo>
                    <a:pt x="229519" y="172240"/>
                  </a:lnTo>
                  <a:lnTo>
                    <a:pt x="256789" y="151788"/>
                  </a:lnTo>
                  <a:lnTo>
                    <a:pt x="229519" y="124518"/>
                  </a:lnTo>
                  <a:lnTo>
                    <a:pt x="220429" y="97249"/>
                  </a:lnTo>
                  <a:lnTo>
                    <a:pt x="204522" y="58617"/>
                  </a:lnTo>
                  <a:lnTo>
                    <a:pt x="220429" y="38165"/>
                  </a:lnTo>
                  <a:lnTo>
                    <a:pt x="224419" y="38932"/>
                  </a:lnTo>
                  <a:lnTo>
                    <a:pt x="229954" y="31815"/>
                  </a:lnTo>
                  <a:lnTo>
                    <a:pt x="289038" y="43177"/>
                  </a:lnTo>
                  <a:lnTo>
                    <a:pt x="327610" y="37087"/>
                  </a:lnTo>
                  <a:lnTo>
                    <a:pt x="354505" y="6350"/>
                  </a:lnTo>
                  <a:lnTo>
                    <a:pt x="356263" y="887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endParaRPr>
            </a:p>
          </p:txBody>
        </p:sp>
        <p:sp>
          <p:nvSpPr>
            <p:cNvPr id="287" name="Freeform 459">
              <a:extLst>
                <a:ext uri="{FF2B5EF4-FFF2-40B4-BE49-F238E27FC236}">
                  <a16:creationId xmlns:a16="http://schemas.microsoft.com/office/drawing/2014/main" id="{AED3B128-B0D3-41BF-BCFA-4F1D987342D0}"/>
                </a:ext>
              </a:extLst>
            </p:cNvPr>
            <p:cNvSpPr>
              <a:spLocks/>
            </p:cNvSpPr>
            <p:nvPr/>
          </p:nvSpPr>
          <p:spPr bwMode="auto">
            <a:xfrm>
              <a:off x="5821212" y="3179655"/>
              <a:ext cx="136511" cy="112650"/>
            </a:xfrm>
            <a:custGeom>
              <a:avLst/>
              <a:gdLst>
                <a:gd name="connsiteX0" fmla="*/ 168162 w 182014"/>
                <a:gd name="connsiteY0" fmla="*/ 0 h 150200"/>
                <a:gd name="connsiteX1" fmla="*/ 170781 w 182014"/>
                <a:gd name="connsiteY1" fmla="*/ 6548 h 150200"/>
                <a:gd name="connsiteX2" fmla="*/ 172924 w 182014"/>
                <a:gd name="connsiteY2" fmla="*/ 4762 h 150200"/>
                <a:gd name="connsiteX3" fmla="*/ 177469 w 182014"/>
                <a:gd name="connsiteY3" fmla="*/ 16125 h 150200"/>
                <a:gd name="connsiteX4" fmla="*/ 182014 w 182014"/>
                <a:gd name="connsiteY4" fmla="*/ 47939 h 150200"/>
                <a:gd name="connsiteX5" fmla="*/ 161562 w 182014"/>
                <a:gd name="connsiteY5" fmla="*/ 47939 h 150200"/>
                <a:gd name="connsiteX6" fmla="*/ 161562 w 182014"/>
                <a:gd name="connsiteY6" fmla="*/ 75209 h 150200"/>
                <a:gd name="connsiteX7" fmla="*/ 166107 w 182014"/>
                <a:gd name="connsiteY7" fmla="*/ 79754 h 150200"/>
                <a:gd name="connsiteX8" fmla="*/ 150200 w 182014"/>
                <a:gd name="connsiteY8" fmla="*/ 91116 h 150200"/>
                <a:gd name="connsiteX9" fmla="*/ 150200 w 182014"/>
                <a:gd name="connsiteY9" fmla="*/ 107023 h 150200"/>
                <a:gd name="connsiteX10" fmla="*/ 141110 w 182014"/>
                <a:gd name="connsiteY10" fmla="*/ 122931 h 150200"/>
                <a:gd name="connsiteX11" fmla="*/ 134293 w 182014"/>
                <a:gd name="connsiteY11" fmla="*/ 138838 h 150200"/>
                <a:gd name="connsiteX12" fmla="*/ 129748 w 182014"/>
                <a:gd name="connsiteY12" fmla="*/ 150200 h 150200"/>
                <a:gd name="connsiteX13" fmla="*/ 20669 w 182014"/>
                <a:gd name="connsiteY13" fmla="*/ 129748 h 150200"/>
                <a:gd name="connsiteX14" fmla="*/ 19138 w 182014"/>
                <a:gd name="connsiteY14" fmla="*/ 125592 h 150200"/>
                <a:gd name="connsiteX15" fmla="*/ 15907 w 182014"/>
                <a:gd name="connsiteY15" fmla="*/ 124986 h 150200"/>
                <a:gd name="connsiteX16" fmla="*/ 0 w 182014"/>
                <a:gd name="connsiteY16" fmla="*/ 81809 h 150200"/>
                <a:gd name="connsiteX17" fmla="*/ 0 w 182014"/>
                <a:gd name="connsiteY17" fmla="*/ 70447 h 150200"/>
                <a:gd name="connsiteX18" fmla="*/ 6818 w 182014"/>
                <a:gd name="connsiteY18" fmla="*/ 70447 h 150200"/>
                <a:gd name="connsiteX19" fmla="*/ 6818 w 182014"/>
                <a:gd name="connsiteY19" fmla="*/ 75209 h 150200"/>
                <a:gd name="connsiteX20" fmla="*/ 11580 w 182014"/>
                <a:gd name="connsiteY20" fmla="*/ 75209 h 150200"/>
                <a:gd name="connsiteX21" fmla="*/ 11580 w 182014"/>
                <a:gd name="connsiteY21" fmla="*/ 80789 h 150200"/>
                <a:gd name="connsiteX22" fmla="*/ 38632 w 182014"/>
                <a:gd name="connsiteY22" fmla="*/ 74992 h 150200"/>
                <a:gd name="connsiteX23" fmla="*/ 65902 w 182014"/>
                <a:gd name="connsiteY23" fmla="*/ 74992 h 150200"/>
                <a:gd name="connsiteX24" fmla="*/ 86354 w 182014"/>
                <a:gd name="connsiteY24" fmla="*/ 74992 h 150200"/>
                <a:gd name="connsiteX25" fmla="*/ 113623 w 182014"/>
                <a:gd name="connsiteY25" fmla="*/ 47722 h 150200"/>
                <a:gd name="connsiteX26" fmla="*/ 140893 w 182014"/>
                <a:gd name="connsiteY26" fmla="*/ 22725 h 1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014" h="150200">
                  <a:moveTo>
                    <a:pt x="168162" y="0"/>
                  </a:moveTo>
                  <a:lnTo>
                    <a:pt x="170781" y="6548"/>
                  </a:lnTo>
                  <a:lnTo>
                    <a:pt x="172924" y="4762"/>
                  </a:lnTo>
                  <a:lnTo>
                    <a:pt x="177469" y="16125"/>
                  </a:lnTo>
                  <a:lnTo>
                    <a:pt x="182014" y="47939"/>
                  </a:lnTo>
                  <a:lnTo>
                    <a:pt x="161562" y="47939"/>
                  </a:lnTo>
                  <a:lnTo>
                    <a:pt x="161562" y="75209"/>
                  </a:lnTo>
                  <a:lnTo>
                    <a:pt x="166107" y="79754"/>
                  </a:lnTo>
                  <a:lnTo>
                    <a:pt x="150200" y="91116"/>
                  </a:lnTo>
                  <a:lnTo>
                    <a:pt x="150200" y="107023"/>
                  </a:lnTo>
                  <a:lnTo>
                    <a:pt x="141110" y="122931"/>
                  </a:lnTo>
                  <a:lnTo>
                    <a:pt x="134293" y="138838"/>
                  </a:lnTo>
                  <a:lnTo>
                    <a:pt x="129748" y="150200"/>
                  </a:lnTo>
                  <a:lnTo>
                    <a:pt x="20669" y="129748"/>
                  </a:lnTo>
                  <a:lnTo>
                    <a:pt x="19138" y="125592"/>
                  </a:lnTo>
                  <a:lnTo>
                    <a:pt x="15907" y="124986"/>
                  </a:lnTo>
                  <a:lnTo>
                    <a:pt x="0" y="81809"/>
                  </a:lnTo>
                  <a:lnTo>
                    <a:pt x="0" y="70447"/>
                  </a:lnTo>
                  <a:lnTo>
                    <a:pt x="6818" y="70447"/>
                  </a:lnTo>
                  <a:lnTo>
                    <a:pt x="6818" y="75209"/>
                  </a:lnTo>
                  <a:lnTo>
                    <a:pt x="11580" y="75209"/>
                  </a:lnTo>
                  <a:lnTo>
                    <a:pt x="11580" y="80789"/>
                  </a:lnTo>
                  <a:lnTo>
                    <a:pt x="38632" y="74992"/>
                  </a:lnTo>
                  <a:lnTo>
                    <a:pt x="65902" y="74992"/>
                  </a:lnTo>
                  <a:lnTo>
                    <a:pt x="86354" y="74992"/>
                  </a:lnTo>
                  <a:lnTo>
                    <a:pt x="113623" y="47722"/>
                  </a:lnTo>
                  <a:lnTo>
                    <a:pt x="140893" y="2272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8" name="Freeform 241">
              <a:extLst>
                <a:ext uri="{FF2B5EF4-FFF2-40B4-BE49-F238E27FC236}">
                  <a16:creationId xmlns:a16="http://schemas.microsoft.com/office/drawing/2014/main" id="{22FDA994-854E-4B6F-97B0-23F2945F3C4C}"/>
                </a:ext>
              </a:extLst>
            </p:cNvPr>
            <p:cNvSpPr>
              <a:spLocks noEditPoints="1"/>
            </p:cNvSpPr>
            <p:nvPr/>
          </p:nvSpPr>
          <p:spPr bwMode="auto">
            <a:xfrm>
              <a:off x="5833142" y="3167724"/>
              <a:ext cx="214748" cy="291444"/>
            </a:xfrm>
            <a:custGeom>
              <a:avLst/>
              <a:gdLst>
                <a:gd name="T0" fmla="*/ 109 w 126"/>
                <a:gd name="T1" fmla="*/ 95 h 171"/>
                <a:gd name="T2" fmla="*/ 109 w 126"/>
                <a:gd name="T3" fmla="*/ 95 h 171"/>
                <a:gd name="T4" fmla="*/ 105 w 126"/>
                <a:gd name="T5" fmla="*/ 107 h 171"/>
                <a:gd name="T6" fmla="*/ 97 w 126"/>
                <a:gd name="T7" fmla="*/ 104 h 171"/>
                <a:gd name="T8" fmla="*/ 93 w 126"/>
                <a:gd name="T9" fmla="*/ 109 h 171"/>
                <a:gd name="T10" fmla="*/ 90 w 126"/>
                <a:gd name="T11" fmla="*/ 118 h 171"/>
                <a:gd name="T12" fmla="*/ 93 w 126"/>
                <a:gd name="T13" fmla="*/ 128 h 171"/>
                <a:gd name="T14" fmla="*/ 90 w 126"/>
                <a:gd name="T15" fmla="*/ 130 h 171"/>
                <a:gd name="T16" fmla="*/ 83 w 126"/>
                <a:gd name="T17" fmla="*/ 130 h 171"/>
                <a:gd name="T18" fmla="*/ 74 w 126"/>
                <a:gd name="T19" fmla="*/ 137 h 171"/>
                <a:gd name="T20" fmla="*/ 71 w 126"/>
                <a:gd name="T21" fmla="*/ 147 h 171"/>
                <a:gd name="T22" fmla="*/ 69 w 126"/>
                <a:gd name="T23" fmla="*/ 149 h 171"/>
                <a:gd name="T24" fmla="*/ 60 w 126"/>
                <a:gd name="T25" fmla="*/ 149 h 171"/>
                <a:gd name="T26" fmla="*/ 53 w 126"/>
                <a:gd name="T27" fmla="*/ 154 h 171"/>
                <a:gd name="T28" fmla="*/ 53 w 126"/>
                <a:gd name="T29" fmla="*/ 161 h 171"/>
                <a:gd name="T30" fmla="*/ 45 w 126"/>
                <a:gd name="T31" fmla="*/ 166 h 171"/>
                <a:gd name="T32" fmla="*/ 36 w 126"/>
                <a:gd name="T33" fmla="*/ 163 h 171"/>
                <a:gd name="T34" fmla="*/ 24 w 126"/>
                <a:gd name="T35" fmla="*/ 168 h 171"/>
                <a:gd name="T36" fmla="*/ 17 w 126"/>
                <a:gd name="T37" fmla="*/ 171 h 171"/>
                <a:gd name="T38" fmla="*/ 12 w 126"/>
                <a:gd name="T39" fmla="*/ 159 h 171"/>
                <a:gd name="T40" fmla="*/ 0 w 126"/>
                <a:gd name="T41" fmla="*/ 130 h 171"/>
                <a:gd name="T42" fmla="*/ 48 w 126"/>
                <a:gd name="T43" fmla="*/ 114 h 171"/>
                <a:gd name="T44" fmla="*/ 60 w 126"/>
                <a:gd name="T45" fmla="*/ 78 h 171"/>
                <a:gd name="T46" fmla="*/ 50 w 126"/>
                <a:gd name="T47" fmla="*/ 66 h 171"/>
                <a:gd name="T48" fmla="*/ 53 w 126"/>
                <a:gd name="T49" fmla="*/ 59 h 171"/>
                <a:gd name="T50" fmla="*/ 57 w 126"/>
                <a:gd name="T51" fmla="*/ 52 h 171"/>
                <a:gd name="T52" fmla="*/ 57 w 126"/>
                <a:gd name="T53" fmla="*/ 45 h 171"/>
                <a:gd name="T54" fmla="*/ 62 w 126"/>
                <a:gd name="T55" fmla="*/ 40 h 171"/>
                <a:gd name="T56" fmla="*/ 60 w 126"/>
                <a:gd name="T57" fmla="*/ 38 h 171"/>
                <a:gd name="T58" fmla="*/ 62 w 126"/>
                <a:gd name="T59" fmla="*/ 28 h 171"/>
                <a:gd name="T60" fmla="*/ 69 w 126"/>
                <a:gd name="T61" fmla="*/ 28 h 171"/>
                <a:gd name="T62" fmla="*/ 79 w 126"/>
                <a:gd name="T63" fmla="*/ 40 h 171"/>
                <a:gd name="T64" fmla="*/ 86 w 126"/>
                <a:gd name="T65" fmla="*/ 45 h 171"/>
                <a:gd name="T66" fmla="*/ 97 w 126"/>
                <a:gd name="T67" fmla="*/ 47 h 171"/>
                <a:gd name="T68" fmla="*/ 107 w 126"/>
                <a:gd name="T69" fmla="*/ 52 h 171"/>
                <a:gd name="T70" fmla="*/ 114 w 126"/>
                <a:gd name="T71" fmla="*/ 62 h 171"/>
                <a:gd name="T72" fmla="*/ 119 w 126"/>
                <a:gd name="T73" fmla="*/ 66 h 171"/>
                <a:gd name="T74" fmla="*/ 126 w 126"/>
                <a:gd name="T75" fmla="*/ 69 h 171"/>
                <a:gd name="T76" fmla="*/ 126 w 126"/>
                <a:gd name="T77" fmla="*/ 73 h 171"/>
                <a:gd name="T78" fmla="*/ 119 w 126"/>
                <a:gd name="T79" fmla="*/ 83 h 171"/>
                <a:gd name="T80" fmla="*/ 116 w 126"/>
                <a:gd name="T81" fmla="*/ 88 h 171"/>
                <a:gd name="T82" fmla="*/ 109 w 126"/>
                <a:gd name="T83" fmla="*/ 95 h 171"/>
                <a:gd name="T84" fmla="*/ 69 w 126"/>
                <a:gd name="T85" fmla="*/ 10 h 171"/>
                <a:gd name="T86" fmla="*/ 69 w 126"/>
                <a:gd name="T87" fmla="*/ 10 h 171"/>
                <a:gd name="T88" fmla="*/ 67 w 126"/>
                <a:gd name="T89" fmla="*/ 12 h 171"/>
                <a:gd name="T90" fmla="*/ 64 w 126"/>
                <a:gd name="T91" fmla="*/ 7 h 171"/>
                <a:gd name="T92" fmla="*/ 69 w 126"/>
                <a:gd name="T93" fmla="*/ 0 h 171"/>
                <a:gd name="T94" fmla="*/ 71 w 126"/>
                <a:gd name="T95" fmla="*/ 2 h 171"/>
                <a:gd name="T96" fmla="*/ 69 w 126"/>
                <a:gd name="T97" fmla="*/ 1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171">
                  <a:moveTo>
                    <a:pt x="109" y="95"/>
                  </a:moveTo>
                  <a:lnTo>
                    <a:pt x="109" y="95"/>
                  </a:lnTo>
                  <a:lnTo>
                    <a:pt x="105" y="107"/>
                  </a:lnTo>
                  <a:lnTo>
                    <a:pt x="97" y="104"/>
                  </a:lnTo>
                  <a:lnTo>
                    <a:pt x="93" y="109"/>
                  </a:lnTo>
                  <a:lnTo>
                    <a:pt x="90" y="118"/>
                  </a:lnTo>
                  <a:lnTo>
                    <a:pt x="93" y="128"/>
                  </a:lnTo>
                  <a:lnTo>
                    <a:pt x="90" y="130"/>
                  </a:lnTo>
                  <a:lnTo>
                    <a:pt x="83" y="130"/>
                  </a:lnTo>
                  <a:lnTo>
                    <a:pt x="74" y="137"/>
                  </a:lnTo>
                  <a:lnTo>
                    <a:pt x="71" y="147"/>
                  </a:lnTo>
                  <a:lnTo>
                    <a:pt x="69" y="149"/>
                  </a:lnTo>
                  <a:lnTo>
                    <a:pt x="60" y="149"/>
                  </a:lnTo>
                  <a:lnTo>
                    <a:pt x="53" y="154"/>
                  </a:lnTo>
                  <a:lnTo>
                    <a:pt x="53" y="161"/>
                  </a:lnTo>
                  <a:lnTo>
                    <a:pt x="45" y="166"/>
                  </a:lnTo>
                  <a:lnTo>
                    <a:pt x="36" y="163"/>
                  </a:lnTo>
                  <a:lnTo>
                    <a:pt x="24" y="168"/>
                  </a:lnTo>
                  <a:lnTo>
                    <a:pt x="17" y="171"/>
                  </a:lnTo>
                  <a:lnTo>
                    <a:pt x="12" y="159"/>
                  </a:lnTo>
                  <a:lnTo>
                    <a:pt x="0" y="130"/>
                  </a:lnTo>
                  <a:lnTo>
                    <a:pt x="48" y="114"/>
                  </a:lnTo>
                  <a:lnTo>
                    <a:pt x="60" y="78"/>
                  </a:lnTo>
                  <a:lnTo>
                    <a:pt x="50" y="66"/>
                  </a:lnTo>
                  <a:lnTo>
                    <a:pt x="53" y="59"/>
                  </a:lnTo>
                  <a:lnTo>
                    <a:pt x="57" y="52"/>
                  </a:lnTo>
                  <a:lnTo>
                    <a:pt x="57" y="45"/>
                  </a:lnTo>
                  <a:lnTo>
                    <a:pt x="62" y="40"/>
                  </a:lnTo>
                  <a:lnTo>
                    <a:pt x="60" y="38"/>
                  </a:lnTo>
                  <a:lnTo>
                    <a:pt x="62" y="28"/>
                  </a:lnTo>
                  <a:lnTo>
                    <a:pt x="69" y="28"/>
                  </a:lnTo>
                  <a:lnTo>
                    <a:pt x="79" y="40"/>
                  </a:lnTo>
                  <a:lnTo>
                    <a:pt x="86" y="45"/>
                  </a:lnTo>
                  <a:lnTo>
                    <a:pt x="97" y="47"/>
                  </a:lnTo>
                  <a:lnTo>
                    <a:pt x="107" y="52"/>
                  </a:lnTo>
                  <a:lnTo>
                    <a:pt x="114" y="62"/>
                  </a:lnTo>
                  <a:lnTo>
                    <a:pt x="119" y="66"/>
                  </a:lnTo>
                  <a:lnTo>
                    <a:pt x="126" y="69"/>
                  </a:lnTo>
                  <a:lnTo>
                    <a:pt x="126" y="73"/>
                  </a:lnTo>
                  <a:lnTo>
                    <a:pt x="119" y="83"/>
                  </a:lnTo>
                  <a:lnTo>
                    <a:pt x="116" y="88"/>
                  </a:lnTo>
                  <a:lnTo>
                    <a:pt x="109" y="95"/>
                  </a:lnTo>
                  <a:moveTo>
                    <a:pt x="69" y="10"/>
                  </a:moveTo>
                  <a:lnTo>
                    <a:pt x="69" y="10"/>
                  </a:lnTo>
                  <a:lnTo>
                    <a:pt x="67" y="12"/>
                  </a:lnTo>
                  <a:lnTo>
                    <a:pt x="64" y="7"/>
                  </a:lnTo>
                  <a:lnTo>
                    <a:pt x="69" y="0"/>
                  </a:lnTo>
                  <a:lnTo>
                    <a:pt x="71" y="2"/>
                  </a:lnTo>
                  <a:lnTo>
                    <a:pt x="69" y="10"/>
                  </a:lnTo>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89" name="Freeform 458">
              <a:extLst>
                <a:ext uri="{FF2B5EF4-FFF2-40B4-BE49-F238E27FC236}">
                  <a16:creationId xmlns:a16="http://schemas.microsoft.com/office/drawing/2014/main" id="{343979B3-406F-4923-BA23-31BB27849723}"/>
                </a:ext>
              </a:extLst>
            </p:cNvPr>
            <p:cNvSpPr>
              <a:spLocks/>
            </p:cNvSpPr>
            <p:nvPr/>
          </p:nvSpPr>
          <p:spPr bwMode="auto">
            <a:xfrm>
              <a:off x="5572377" y="3387503"/>
              <a:ext cx="295097" cy="184151"/>
            </a:xfrm>
            <a:custGeom>
              <a:avLst/>
              <a:gdLst>
                <a:gd name="connsiteX0" fmla="*/ 350285 w 393462"/>
                <a:gd name="connsiteY0" fmla="*/ 0 h 245535"/>
                <a:gd name="connsiteX1" fmla="*/ 382100 w 393462"/>
                <a:gd name="connsiteY1" fmla="*/ 65902 h 245535"/>
                <a:gd name="connsiteX2" fmla="*/ 393462 w 393462"/>
                <a:gd name="connsiteY2" fmla="*/ 93171 h 245535"/>
                <a:gd name="connsiteX3" fmla="*/ 366193 w 393462"/>
                <a:gd name="connsiteY3" fmla="*/ 102261 h 245535"/>
                <a:gd name="connsiteX4" fmla="*/ 354830 w 393462"/>
                <a:gd name="connsiteY4" fmla="*/ 118169 h 245535"/>
                <a:gd name="connsiteX5" fmla="*/ 354830 w 393462"/>
                <a:gd name="connsiteY5" fmla="*/ 129531 h 245535"/>
                <a:gd name="connsiteX6" fmla="*/ 323016 w 393462"/>
                <a:gd name="connsiteY6" fmla="*/ 145438 h 245535"/>
                <a:gd name="connsiteX7" fmla="*/ 317857 w 393462"/>
                <a:gd name="connsiteY7" fmla="*/ 146827 h 245535"/>
                <a:gd name="connsiteX8" fmla="*/ 315873 w 393462"/>
                <a:gd name="connsiteY8" fmla="*/ 147819 h 245535"/>
                <a:gd name="connsiteX9" fmla="*/ 263153 w 393462"/>
                <a:gd name="connsiteY9" fmla="*/ 162013 h 245535"/>
                <a:gd name="connsiteX10" fmla="*/ 232117 w 393462"/>
                <a:gd name="connsiteY10" fmla="*/ 188615 h 245535"/>
                <a:gd name="connsiteX11" fmla="*/ 225570 w 393462"/>
                <a:gd name="connsiteY11" fmla="*/ 190486 h 245535"/>
                <a:gd name="connsiteX12" fmla="*/ 224974 w 393462"/>
                <a:gd name="connsiteY12" fmla="*/ 190996 h 245535"/>
                <a:gd name="connsiteX13" fmla="*/ 209067 w 393462"/>
                <a:gd name="connsiteY13" fmla="*/ 195541 h 245535"/>
                <a:gd name="connsiteX14" fmla="*/ 199521 w 393462"/>
                <a:gd name="connsiteY14" fmla="*/ 191723 h 245535"/>
                <a:gd name="connsiteX15" fmla="*/ 177578 w 393462"/>
                <a:gd name="connsiteY15" fmla="*/ 204522 h 245535"/>
                <a:gd name="connsiteX16" fmla="*/ 170435 w 393462"/>
                <a:gd name="connsiteY16" fmla="*/ 206903 h 245535"/>
                <a:gd name="connsiteX17" fmla="*/ 170435 w 393462"/>
                <a:gd name="connsiteY17" fmla="*/ 206903 h 245535"/>
                <a:gd name="connsiteX18" fmla="*/ 149983 w 393462"/>
                <a:gd name="connsiteY18" fmla="*/ 213721 h 245535"/>
                <a:gd name="connsiteX19" fmla="*/ 122713 w 393462"/>
                <a:gd name="connsiteY19" fmla="*/ 218266 h 245535"/>
                <a:gd name="connsiteX20" fmla="*/ 116589 w 393462"/>
                <a:gd name="connsiteY20" fmla="*/ 218266 h 245535"/>
                <a:gd name="connsiteX21" fmla="*/ 109404 w 393462"/>
                <a:gd name="connsiteY21" fmla="*/ 227247 h 245535"/>
                <a:gd name="connsiteX22" fmla="*/ 98042 w 393462"/>
                <a:gd name="connsiteY22" fmla="*/ 231792 h 245535"/>
                <a:gd name="connsiteX23" fmla="*/ 93497 w 393462"/>
                <a:gd name="connsiteY23" fmla="*/ 236337 h 245535"/>
                <a:gd name="connsiteX24" fmla="*/ 88735 w 393462"/>
                <a:gd name="connsiteY24" fmla="*/ 236337 h 245535"/>
                <a:gd name="connsiteX25" fmla="*/ 86354 w 393462"/>
                <a:gd name="connsiteY25" fmla="*/ 238718 h 245535"/>
                <a:gd name="connsiteX26" fmla="*/ 72143 w 393462"/>
                <a:gd name="connsiteY26" fmla="*/ 238718 h 245535"/>
                <a:gd name="connsiteX27" fmla="*/ 66227 w 393462"/>
                <a:gd name="connsiteY27" fmla="*/ 243154 h 245535"/>
                <a:gd name="connsiteX28" fmla="*/ 62259 w 393462"/>
                <a:gd name="connsiteY28" fmla="*/ 243154 h 245535"/>
                <a:gd name="connsiteX29" fmla="*/ 59084 w 393462"/>
                <a:gd name="connsiteY29" fmla="*/ 245535 h 245535"/>
                <a:gd name="connsiteX30" fmla="*/ 31815 w 393462"/>
                <a:gd name="connsiteY30" fmla="*/ 245535 h 245535"/>
                <a:gd name="connsiteX31" fmla="*/ 20452 w 393462"/>
                <a:gd name="connsiteY31" fmla="*/ 222811 h 245535"/>
                <a:gd name="connsiteX32" fmla="*/ 20452 w 393462"/>
                <a:gd name="connsiteY32" fmla="*/ 202358 h 245535"/>
                <a:gd name="connsiteX33" fmla="*/ 15908 w 393462"/>
                <a:gd name="connsiteY33" fmla="*/ 190996 h 245535"/>
                <a:gd name="connsiteX34" fmla="*/ 9090 w 393462"/>
                <a:gd name="connsiteY34" fmla="*/ 159181 h 245535"/>
                <a:gd name="connsiteX35" fmla="*/ 0 w 393462"/>
                <a:gd name="connsiteY35" fmla="*/ 147819 h 245535"/>
                <a:gd name="connsiteX36" fmla="*/ 4545 w 393462"/>
                <a:gd name="connsiteY36" fmla="*/ 143274 h 245535"/>
                <a:gd name="connsiteX37" fmla="*/ 4545 w 393462"/>
                <a:gd name="connsiteY37" fmla="*/ 127367 h 245535"/>
                <a:gd name="connsiteX38" fmla="*/ 9090 w 393462"/>
                <a:gd name="connsiteY38" fmla="*/ 120550 h 245535"/>
                <a:gd name="connsiteX39" fmla="*/ 4545 w 393462"/>
                <a:gd name="connsiteY39" fmla="*/ 104642 h 245535"/>
                <a:gd name="connsiteX40" fmla="*/ 20452 w 393462"/>
                <a:gd name="connsiteY40" fmla="*/ 95552 h 245535"/>
                <a:gd name="connsiteX41" fmla="*/ 15908 w 393462"/>
                <a:gd name="connsiteY41" fmla="*/ 72828 h 245535"/>
                <a:gd name="connsiteX42" fmla="*/ 27270 w 393462"/>
                <a:gd name="connsiteY42" fmla="*/ 56920 h 245535"/>
                <a:gd name="connsiteX43" fmla="*/ 30874 w 393462"/>
                <a:gd name="connsiteY43" fmla="*/ 59494 h 245535"/>
                <a:gd name="connsiteX44" fmla="*/ 34413 w 393462"/>
                <a:gd name="connsiteY44" fmla="*/ 54539 h 245535"/>
                <a:gd name="connsiteX45" fmla="*/ 50320 w 393462"/>
                <a:gd name="connsiteY45" fmla="*/ 65902 h 245535"/>
                <a:gd name="connsiteX46" fmla="*/ 59410 w 393462"/>
                <a:gd name="connsiteY46" fmla="*/ 65902 h 245535"/>
                <a:gd name="connsiteX47" fmla="*/ 102587 w 393462"/>
                <a:gd name="connsiteY47" fmla="*/ 59084 h 245535"/>
                <a:gd name="connsiteX48" fmla="*/ 109404 w 393462"/>
                <a:gd name="connsiteY48" fmla="*/ 65902 h 245535"/>
                <a:gd name="connsiteX49" fmla="*/ 144856 w 393462"/>
                <a:gd name="connsiteY49" fmla="*/ 70333 h 245535"/>
                <a:gd name="connsiteX50" fmla="*/ 149983 w 393462"/>
                <a:gd name="connsiteY50" fmla="*/ 68283 h 245535"/>
                <a:gd name="connsiteX51" fmla="*/ 150380 w 393462"/>
                <a:gd name="connsiteY51" fmla="*/ 68600 h 245535"/>
                <a:gd name="connsiteX52" fmla="*/ 157126 w 393462"/>
                <a:gd name="connsiteY52" fmla="*/ 65902 h 245535"/>
                <a:gd name="connsiteX53" fmla="*/ 168488 w 393462"/>
                <a:gd name="connsiteY53" fmla="*/ 74992 h 245535"/>
                <a:gd name="connsiteX54" fmla="*/ 177553 w 393462"/>
                <a:gd name="connsiteY54" fmla="*/ 72402 h 245535"/>
                <a:gd name="connsiteX55" fmla="*/ 204522 w 393462"/>
                <a:gd name="connsiteY55" fmla="*/ 34196 h 245535"/>
                <a:gd name="connsiteX56" fmla="*/ 236337 w 393462"/>
                <a:gd name="connsiteY56" fmla="*/ 18289 h 245535"/>
                <a:gd name="connsiteX57" fmla="*/ 239728 w 393462"/>
                <a:gd name="connsiteY57" fmla="*/ 17784 h 245535"/>
                <a:gd name="connsiteX58" fmla="*/ 243480 w 393462"/>
                <a:gd name="connsiteY58" fmla="*/ 15908 h 24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3462" h="245535">
                  <a:moveTo>
                    <a:pt x="350285" y="0"/>
                  </a:moveTo>
                  <a:lnTo>
                    <a:pt x="382100" y="65902"/>
                  </a:lnTo>
                  <a:lnTo>
                    <a:pt x="393462" y="93171"/>
                  </a:lnTo>
                  <a:lnTo>
                    <a:pt x="366193" y="102261"/>
                  </a:lnTo>
                  <a:lnTo>
                    <a:pt x="354830" y="118169"/>
                  </a:lnTo>
                  <a:lnTo>
                    <a:pt x="354830" y="129531"/>
                  </a:lnTo>
                  <a:lnTo>
                    <a:pt x="323016" y="145438"/>
                  </a:lnTo>
                  <a:lnTo>
                    <a:pt x="317857" y="146827"/>
                  </a:lnTo>
                  <a:lnTo>
                    <a:pt x="315873" y="147819"/>
                  </a:lnTo>
                  <a:lnTo>
                    <a:pt x="263153" y="162013"/>
                  </a:lnTo>
                  <a:lnTo>
                    <a:pt x="232117" y="188615"/>
                  </a:lnTo>
                  <a:lnTo>
                    <a:pt x="225570" y="190486"/>
                  </a:lnTo>
                  <a:lnTo>
                    <a:pt x="224974" y="190996"/>
                  </a:lnTo>
                  <a:lnTo>
                    <a:pt x="209067" y="195541"/>
                  </a:lnTo>
                  <a:lnTo>
                    <a:pt x="199521" y="191723"/>
                  </a:lnTo>
                  <a:lnTo>
                    <a:pt x="177578" y="204522"/>
                  </a:lnTo>
                  <a:lnTo>
                    <a:pt x="170435" y="206903"/>
                  </a:lnTo>
                  <a:lnTo>
                    <a:pt x="170435" y="206903"/>
                  </a:lnTo>
                  <a:lnTo>
                    <a:pt x="149983" y="213721"/>
                  </a:lnTo>
                  <a:lnTo>
                    <a:pt x="122713" y="218266"/>
                  </a:lnTo>
                  <a:lnTo>
                    <a:pt x="116589" y="218266"/>
                  </a:lnTo>
                  <a:lnTo>
                    <a:pt x="109404" y="227247"/>
                  </a:lnTo>
                  <a:lnTo>
                    <a:pt x="98042" y="231792"/>
                  </a:lnTo>
                  <a:lnTo>
                    <a:pt x="93497" y="236337"/>
                  </a:lnTo>
                  <a:lnTo>
                    <a:pt x="88735" y="236337"/>
                  </a:lnTo>
                  <a:lnTo>
                    <a:pt x="86354" y="238718"/>
                  </a:lnTo>
                  <a:lnTo>
                    <a:pt x="72143" y="238718"/>
                  </a:lnTo>
                  <a:lnTo>
                    <a:pt x="66227" y="243154"/>
                  </a:lnTo>
                  <a:lnTo>
                    <a:pt x="62259" y="243154"/>
                  </a:lnTo>
                  <a:lnTo>
                    <a:pt x="59084" y="245535"/>
                  </a:lnTo>
                  <a:lnTo>
                    <a:pt x="31815" y="245535"/>
                  </a:lnTo>
                  <a:lnTo>
                    <a:pt x="20452" y="222811"/>
                  </a:lnTo>
                  <a:lnTo>
                    <a:pt x="20452" y="202358"/>
                  </a:lnTo>
                  <a:lnTo>
                    <a:pt x="15908" y="190996"/>
                  </a:lnTo>
                  <a:lnTo>
                    <a:pt x="9090" y="159181"/>
                  </a:lnTo>
                  <a:lnTo>
                    <a:pt x="0" y="147819"/>
                  </a:lnTo>
                  <a:lnTo>
                    <a:pt x="4545" y="143274"/>
                  </a:lnTo>
                  <a:lnTo>
                    <a:pt x="4545" y="127367"/>
                  </a:lnTo>
                  <a:lnTo>
                    <a:pt x="9090" y="120550"/>
                  </a:lnTo>
                  <a:lnTo>
                    <a:pt x="4545" y="104642"/>
                  </a:lnTo>
                  <a:lnTo>
                    <a:pt x="20452" y="95552"/>
                  </a:lnTo>
                  <a:lnTo>
                    <a:pt x="15908" y="72828"/>
                  </a:lnTo>
                  <a:lnTo>
                    <a:pt x="27270" y="56920"/>
                  </a:lnTo>
                  <a:lnTo>
                    <a:pt x="30874" y="59494"/>
                  </a:lnTo>
                  <a:lnTo>
                    <a:pt x="34413" y="54539"/>
                  </a:lnTo>
                  <a:lnTo>
                    <a:pt x="50320" y="65902"/>
                  </a:lnTo>
                  <a:lnTo>
                    <a:pt x="59410" y="65902"/>
                  </a:lnTo>
                  <a:lnTo>
                    <a:pt x="102587" y="59084"/>
                  </a:lnTo>
                  <a:lnTo>
                    <a:pt x="109404" y="65902"/>
                  </a:lnTo>
                  <a:lnTo>
                    <a:pt x="144856" y="70333"/>
                  </a:lnTo>
                  <a:lnTo>
                    <a:pt x="149983" y="68283"/>
                  </a:lnTo>
                  <a:lnTo>
                    <a:pt x="150380" y="68600"/>
                  </a:lnTo>
                  <a:lnTo>
                    <a:pt x="157126" y="65902"/>
                  </a:lnTo>
                  <a:lnTo>
                    <a:pt x="168488" y="74992"/>
                  </a:lnTo>
                  <a:lnTo>
                    <a:pt x="177553" y="72402"/>
                  </a:lnTo>
                  <a:lnTo>
                    <a:pt x="204522" y="34196"/>
                  </a:lnTo>
                  <a:lnTo>
                    <a:pt x="236337" y="18289"/>
                  </a:lnTo>
                  <a:lnTo>
                    <a:pt x="239728" y="17784"/>
                  </a:lnTo>
                  <a:lnTo>
                    <a:pt x="243480" y="15908"/>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0" name="Freeform 457">
              <a:extLst>
                <a:ext uri="{FF2B5EF4-FFF2-40B4-BE49-F238E27FC236}">
                  <a16:creationId xmlns:a16="http://schemas.microsoft.com/office/drawing/2014/main" id="{ED4A2884-9F9F-49D7-B4CA-E3DCFDF0ACC8}"/>
                </a:ext>
              </a:extLst>
            </p:cNvPr>
            <p:cNvSpPr>
              <a:spLocks/>
            </p:cNvSpPr>
            <p:nvPr/>
          </p:nvSpPr>
          <p:spPr bwMode="auto">
            <a:xfrm>
              <a:off x="5350648" y="2986899"/>
              <a:ext cx="586541" cy="482657"/>
            </a:xfrm>
            <a:custGeom>
              <a:avLst/>
              <a:gdLst>
                <a:gd name="connsiteX0" fmla="*/ 165890 w 782054"/>
                <a:gd name="connsiteY0" fmla="*/ 0 h 643542"/>
                <a:gd name="connsiteX1" fmla="*/ 209067 w 782054"/>
                <a:gd name="connsiteY1" fmla="*/ 11362 h 643542"/>
                <a:gd name="connsiteX2" fmla="*/ 263606 w 782054"/>
                <a:gd name="connsiteY2" fmla="*/ 38632 h 643542"/>
                <a:gd name="connsiteX3" fmla="*/ 370412 w 782054"/>
                <a:gd name="connsiteY3" fmla="*/ 122713 h 643542"/>
                <a:gd name="connsiteX4" fmla="*/ 436314 w 782054"/>
                <a:gd name="connsiteY4" fmla="*/ 129531 h 643542"/>
                <a:gd name="connsiteX5" fmla="*/ 468128 w 782054"/>
                <a:gd name="connsiteY5" fmla="*/ 129531 h 643542"/>
                <a:gd name="connsiteX6" fmla="*/ 473419 w 782054"/>
                <a:gd name="connsiteY6" fmla="*/ 139055 h 643542"/>
                <a:gd name="connsiteX7" fmla="*/ 475271 w 782054"/>
                <a:gd name="connsiteY7" fmla="*/ 139055 h 643542"/>
                <a:gd name="connsiteX8" fmla="*/ 481343 w 782054"/>
                <a:gd name="connsiteY8" fmla="*/ 149983 h 643542"/>
                <a:gd name="connsiteX9" fmla="*/ 504488 w 782054"/>
                <a:gd name="connsiteY9" fmla="*/ 149983 h 643542"/>
                <a:gd name="connsiteX10" fmla="*/ 509250 w 782054"/>
                <a:gd name="connsiteY10" fmla="*/ 159507 h 643542"/>
                <a:gd name="connsiteX11" fmla="*/ 511631 w 782054"/>
                <a:gd name="connsiteY11" fmla="*/ 159507 h 643542"/>
                <a:gd name="connsiteX12" fmla="*/ 523858 w 782054"/>
                <a:gd name="connsiteY12" fmla="*/ 183962 h 643542"/>
                <a:gd name="connsiteX13" fmla="*/ 538575 w 782054"/>
                <a:gd name="connsiteY13" fmla="*/ 193160 h 643542"/>
                <a:gd name="connsiteX14" fmla="*/ 540335 w 782054"/>
                <a:gd name="connsiteY14" fmla="*/ 199319 h 643542"/>
                <a:gd name="connsiteX15" fmla="*/ 545718 w 782054"/>
                <a:gd name="connsiteY15" fmla="*/ 202684 h 643542"/>
                <a:gd name="connsiteX16" fmla="*/ 548426 w 782054"/>
                <a:gd name="connsiteY16" fmla="*/ 212163 h 643542"/>
                <a:gd name="connsiteX17" fmla="*/ 570389 w 782054"/>
                <a:gd name="connsiteY17" fmla="*/ 224974 h 643542"/>
                <a:gd name="connsiteX18" fmla="*/ 570389 w 782054"/>
                <a:gd name="connsiteY18" fmla="*/ 230332 h 643542"/>
                <a:gd name="connsiteX19" fmla="*/ 577532 w 782054"/>
                <a:gd name="connsiteY19" fmla="*/ 234498 h 643542"/>
                <a:gd name="connsiteX20" fmla="*/ 577532 w 782054"/>
                <a:gd name="connsiteY20" fmla="*/ 250406 h 643542"/>
                <a:gd name="connsiteX21" fmla="*/ 577532 w 782054"/>
                <a:gd name="connsiteY21" fmla="*/ 268585 h 643542"/>
                <a:gd name="connsiteX22" fmla="*/ 577532 w 782054"/>
                <a:gd name="connsiteY22" fmla="*/ 277080 h 643542"/>
                <a:gd name="connsiteX23" fmla="*/ 579479 w 782054"/>
                <a:gd name="connsiteY23" fmla="*/ 279514 h 643542"/>
                <a:gd name="connsiteX24" fmla="*/ 580029 w 782054"/>
                <a:gd name="connsiteY24" fmla="*/ 280796 h 643542"/>
                <a:gd name="connsiteX25" fmla="*/ 586622 w 782054"/>
                <a:gd name="connsiteY25" fmla="*/ 289038 h 643542"/>
                <a:gd name="connsiteX26" fmla="*/ 591511 w 782054"/>
                <a:gd name="connsiteY26" fmla="*/ 300444 h 643542"/>
                <a:gd name="connsiteX27" fmla="*/ 606749 w 782054"/>
                <a:gd name="connsiteY27" fmla="*/ 311328 h 643542"/>
                <a:gd name="connsiteX28" fmla="*/ 613566 w 782054"/>
                <a:gd name="connsiteY28" fmla="*/ 306783 h 643542"/>
                <a:gd name="connsiteX29" fmla="*/ 619478 w 782054"/>
                <a:gd name="connsiteY29" fmla="*/ 317128 h 643542"/>
                <a:gd name="connsiteX30" fmla="*/ 620709 w 782054"/>
                <a:gd name="connsiteY30" fmla="*/ 316307 h 643542"/>
                <a:gd name="connsiteX31" fmla="*/ 629799 w 782054"/>
                <a:gd name="connsiteY31" fmla="*/ 332214 h 643542"/>
                <a:gd name="connsiteX32" fmla="*/ 629799 w 782054"/>
                <a:gd name="connsiteY32" fmla="*/ 343577 h 643542"/>
                <a:gd name="connsiteX33" fmla="*/ 642404 w 782054"/>
                <a:gd name="connsiteY33" fmla="*/ 377790 h 643542"/>
                <a:gd name="connsiteX34" fmla="*/ 747642 w 782054"/>
                <a:gd name="connsiteY34" fmla="*/ 393137 h 643542"/>
                <a:gd name="connsiteX35" fmla="*/ 752187 w 782054"/>
                <a:gd name="connsiteY35" fmla="*/ 386319 h 643542"/>
                <a:gd name="connsiteX36" fmla="*/ 774911 w 782054"/>
                <a:gd name="connsiteY36" fmla="*/ 413589 h 643542"/>
                <a:gd name="connsiteX37" fmla="*/ 774670 w 782054"/>
                <a:gd name="connsiteY37" fmla="*/ 414252 h 643542"/>
                <a:gd name="connsiteX38" fmla="*/ 782054 w 782054"/>
                <a:gd name="connsiteY38" fmla="*/ 423113 h 643542"/>
                <a:gd name="connsiteX39" fmla="*/ 754785 w 782054"/>
                <a:gd name="connsiteY39" fmla="*/ 498104 h 643542"/>
                <a:gd name="connsiteX40" fmla="*/ 645706 w 782054"/>
                <a:gd name="connsiteY40" fmla="*/ 541281 h 643542"/>
                <a:gd name="connsiteX41" fmla="*/ 538900 w 782054"/>
                <a:gd name="connsiteY41" fmla="*/ 557189 h 643542"/>
                <a:gd name="connsiteX42" fmla="*/ 502541 w 782054"/>
                <a:gd name="connsiteY42" fmla="*/ 573096 h 643542"/>
                <a:gd name="connsiteX43" fmla="*/ 479816 w 782054"/>
                <a:gd name="connsiteY43" fmla="*/ 611728 h 643542"/>
                <a:gd name="connsiteX44" fmla="*/ 459364 w 782054"/>
                <a:gd name="connsiteY44" fmla="*/ 616273 h 643542"/>
                <a:gd name="connsiteX45" fmla="*/ 452547 w 782054"/>
                <a:gd name="connsiteY45" fmla="*/ 607183 h 643542"/>
                <a:gd name="connsiteX46" fmla="*/ 436639 w 782054"/>
                <a:gd name="connsiteY46" fmla="*/ 607183 h 643542"/>
                <a:gd name="connsiteX47" fmla="*/ 400280 w 782054"/>
                <a:gd name="connsiteY47" fmla="*/ 607183 h 643542"/>
                <a:gd name="connsiteX48" fmla="*/ 393463 w 782054"/>
                <a:gd name="connsiteY48" fmla="*/ 600365 h 643542"/>
                <a:gd name="connsiteX49" fmla="*/ 350286 w 782054"/>
                <a:gd name="connsiteY49" fmla="*/ 600365 h 643542"/>
                <a:gd name="connsiteX50" fmla="*/ 341196 w 782054"/>
                <a:gd name="connsiteY50" fmla="*/ 607183 h 643542"/>
                <a:gd name="connsiteX51" fmla="*/ 325289 w 782054"/>
                <a:gd name="connsiteY51" fmla="*/ 595820 h 643542"/>
                <a:gd name="connsiteX52" fmla="*/ 313926 w 782054"/>
                <a:gd name="connsiteY52" fmla="*/ 611728 h 643542"/>
                <a:gd name="connsiteX53" fmla="*/ 318471 w 782054"/>
                <a:gd name="connsiteY53" fmla="*/ 627635 h 643542"/>
                <a:gd name="connsiteX54" fmla="*/ 302564 w 782054"/>
                <a:gd name="connsiteY54" fmla="*/ 643542 h 643542"/>
                <a:gd name="connsiteX55" fmla="*/ 302564 w 782054"/>
                <a:gd name="connsiteY55" fmla="*/ 627635 h 643542"/>
                <a:gd name="connsiteX56" fmla="*/ 302121 w 782054"/>
                <a:gd name="connsiteY56" fmla="*/ 627319 h 643542"/>
                <a:gd name="connsiteX57" fmla="*/ 295421 w 782054"/>
                <a:gd name="connsiteY57" fmla="*/ 634018 h 643542"/>
                <a:gd name="connsiteX58" fmla="*/ 295421 w 782054"/>
                <a:gd name="connsiteY58" fmla="*/ 622533 h 643542"/>
                <a:gd name="connsiteX59" fmla="*/ 286657 w 782054"/>
                <a:gd name="connsiteY59" fmla="*/ 616273 h 643542"/>
                <a:gd name="connsiteX60" fmla="*/ 286657 w 782054"/>
                <a:gd name="connsiteY60" fmla="*/ 611851 h 643542"/>
                <a:gd name="connsiteX61" fmla="*/ 279514 w 782054"/>
                <a:gd name="connsiteY61" fmla="*/ 606749 h 643542"/>
                <a:gd name="connsiteX62" fmla="*/ 279514 w 782054"/>
                <a:gd name="connsiteY62" fmla="*/ 594810 h 643542"/>
                <a:gd name="connsiteX63" fmla="*/ 266204 w 782054"/>
                <a:gd name="connsiteY63" fmla="*/ 584458 h 643542"/>
                <a:gd name="connsiteX64" fmla="*/ 262123 w 782054"/>
                <a:gd name="connsiteY64" fmla="*/ 577315 h 643542"/>
                <a:gd name="connsiteX65" fmla="*/ 259061 w 782054"/>
                <a:gd name="connsiteY65" fmla="*/ 574934 h 643542"/>
                <a:gd name="connsiteX66" fmla="*/ 240882 w 782054"/>
                <a:gd name="connsiteY66" fmla="*/ 543120 h 643542"/>
                <a:gd name="connsiteX67" fmla="*/ 232744 w 782054"/>
                <a:gd name="connsiteY67" fmla="*/ 514639 h 643542"/>
                <a:gd name="connsiteX68" fmla="*/ 211665 w 782054"/>
                <a:gd name="connsiteY68" fmla="*/ 493559 h 643542"/>
                <a:gd name="connsiteX69" fmla="*/ 195758 w 782054"/>
                <a:gd name="connsiteY69" fmla="*/ 489015 h 643542"/>
                <a:gd name="connsiteX70" fmla="*/ 190467 w 782054"/>
                <a:gd name="connsiteY70" fmla="*/ 480020 h 643542"/>
                <a:gd name="connsiteX71" fmla="*/ 188615 w 782054"/>
                <a:gd name="connsiteY71" fmla="*/ 479491 h 643542"/>
                <a:gd name="connsiteX72" fmla="*/ 165890 w 782054"/>
                <a:gd name="connsiteY72" fmla="*/ 440859 h 643542"/>
                <a:gd name="connsiteX73" fmla="*/ 161345 w 782054"/>
                <a:gd name="connsiteY73" fmla="*/ 413589 h 643542"/>
                <a:gd name="connsiteX74" fmla="*/ 161345 w 782054"/>
                <a:gd name="connsiteY74" fmla="*/ 393137 h 643542"/>
                <a:gd name="connsiteX75" fmla="*/ 141963 w 782054"/>
                <a:gd name="connsiteY75" fmla="*/ 350495 h 643542"/>
                <a:gd name="connsiteX76" fmla="*/ 129856 w 782054"/>
                <a:gd name="connsiteY76" fmla="*/ 343577 h 643542"/>
                <a:gd name="connsiteX77" fmla="*/ 109404 w 782054"/>
                <a:gd name="connsiteY77" fmla="*/ 332214 h 643542"/>
                <a:gd name="connsiteX78" fmla="*/ 105558 w 782054"/>
                <a:gd name="connsiteY78" fmla="*/ 324522 h 643542"/>
                <a:gd name="connsiteX79" fmla="*/ 102261 w 782054"/>
                <a:gd name="connsiteY79" fmla="*/ 322690 h 643542"/>
                <a:gd name="connsiteX80" fmla="*/ 90899 w 782054"/>
                <a:gd name="connsiteY80" fmla="*/ 299966 h 643542"/>
                <a:gd name="connsiteX81" fmla="*/ 90899 w 782054"/>
                <a:gd name="connsiteY81" fmla="*/ 290876 h 643542"/>
                <a:gd name="connsiteX82" fmla="*/ 83505 w 782054"/>
                <a:gd name="connsiteY82" fmla="*/ 276088 h 643542"/>
                <a:gd name="connsiteX83" fmla="*/ 77590 w 782054"/>
                <a:gd name="connsiteY83" fmla="*/ 273130 h 643542"/>
                <a:gd name="connsiteX84" fmla="*/ 73621 w 782054"/>
                <a:gd name="connsiteY84" fmla="*/ 265194 h 643542"/>
                <a:gd name="connsiteX85" fmla="*/ 70447 w 782054"/>
                <a:gd name="connsiteY85" fmla="*/ 263606 h 643542"/>
                <a:gd name="connsiteX86" fmla="*/ 54539 w 782054"/>
                <a:gd name="connsiteY86" fmla="*/ 231792 h 643542"/>
                <a:gd name="connsiteX87" fmla="*/ 38632 w 782054"/>
                <a:gd name="connsiteY87" fmla="*/ 199977 h 643542"/>
                <a:gd name="connsiteX88" fmla="*/ 22257 w 782054"/>
                <a:gd name="connsiteY88" fmla="*/ 175414 h 643542"/>
                <a:gd name="connsiteX89" fmla="*/ 7143 w 782054"/>
                <a:gd name="connsiteY89" fmla="*/ 175414 h 643542"/>
                <a:gd name="connsiteX90" fmla="*/ 9260 w 782054"/>
                <a:gd name="connsiteY90" fmla="*/ 165890 h 643542"/>
                <a:gd name="connsiteX91" fmla="*/ 0 w 782054"/>
                <a:gd name="connsiteY91" fmla="*/ 165890 h 643542"/>
                <a:gd name="connsiteX92" fmla="*/ 4545 w 782054"/>
                <a:gd name="connsiteY92" fmla="*/ 145438 h 643542"/>
                <a:gd name="connsiteX93" fmla="*/ 4545 w 782054"/>
                <a:gd name="connsiteY93" fmla="*/ 134076 h 643542"/>
                <a:gd name="connsiteX94" fmla="*/ 11363 w 782054"/>
                <a:gd name="connsiteY94" fmla="*/ 113623 h 643542"/>
                <a:gd name="connsiteX95" fmla="*/ 47722 w 782054"/>
                <a:gd name="connsiteY95" fmla="*/ 122713 h 643542"/>
                <a:gd name="connsiteX96" fmla="*/ 63629 w 782054"/>
                <a:gd name="connsiteY96" fmla="*/ 106806 h 643542"/>
                <a:gd name="connsiteX97" fmla="*/ 74992 w 782054"/>
                <a:gd name="connsiteY97" fmla="*/ 97716 h 643542"/>
                <a:gd name="connsiteX98" fmla="*/ 102261 w 782054"/>
                <a:gd name="connsiteY98" fmla="*/ 90899 h 643542"/>
                <a:gd name="connsiteX99" fmla="*/ 106806 w 782054"/>
                <a:gd name="connsiteY99" fmla="*/ 74992 h 643542"/>
                <a:gd name="connsiteX100" fmla="*/ 121324 w 782054"/>
                <a:gd name="connsiteY100" fmla="*/ 64621 h 643542"/>
                <a:gd name="connsiteX101" fmla="*/ 93497 w 782054"/>
                <a:gd name="connsiteY101" fmla="*/ 36794 h 643542"/>
                <a:gd name="connsiteX102" fmla="*/ 95324 w 782054"/>
                <a:gd name="connsiteY102" fmla="*/ 36240 h 643542"/>
                <a:gd name="connsiteX103" fmla="*/ 86354 w 782054"/>
                <a:gd name="connsiteY103" fmla="*/ 27270 h 643542"/>
                <a:gd name="connsiteX104" fmla="*/ 161345 w 782054"/>
                <a:gd name="connsiteY104" fmla="*/ 4545 h 6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82054" h="643542">
                  <a:moveTo>
                    <a:pt x="165890" y="0"/>
                  </a:moveTo>
                  <a:lnTo>
                    <a:pt x="209067" y="11362"/>
                  </a:lnTo>
                  <a:lnTo>
                    <a:pt x="263606" y="38632"/>
                  </a:lnTo>
                  <a:lnTo>
                    <a:pt x="370412" y="122713"/>
                  </a:lnTo>
                  <a:lnTo>
                    <a:pt x="436314" y="129531"/>
                  </a:lnTo>
                  <a:lnTo>
                    <a:pt x="468128" y="129531"/>
                  </a:lnTo>
                  <a:lnTo>
                    <a:pt x="473419" y="139055"/>
                  </a:lnTo>
                  <a:lnTo>
                    <a:pt x="475271" y="139055"/>
                  </a:lnTo>
                  <a:lnTo>
                    <a:pt x="481343" y="149983"/>
                  </a:lnTo>
                  <a:lnTo>
                    <a:pt x="504488" y="149983"/>
                  </a:lnTo>
                  <a:lnTo>
                    <a:pt x="509250" y="159507"/>
                  </a:lnTo>
                  <a:lnTo>
                    <a:pt x="511631" y="159507"/>
                  </a:lnTo>
                  <a:lnTo>
                    <a:pt x="523858" y="183962"/>
                  </a:lnTo>
                  <a:lnTo>
                    <a:pt x="538575" y="193160"/>
                  </a:lnTo>
                  <a:lnTo>
                    <a:pt x="540335" y="199319"/>
                  </a:lnTo>
                  <a:lnTo>
                    <a:pt x="545718" y="202684"/>
                  </a:lnTo>
                  <a:lnTo>
                    <a:pt x="548426" y="212163"/>
                  </a:lnTo>
                  <a:lnTo>
                    <a:pt x="570389" y="224974"/>
                  </a:lnTo>
                  <a:lnTo>
                    <a:pt x="570389" y="230332"/>
                  </a:lnTo>
                  <a:lnTo>
                    <a:pt x="577532" y="234498"/>
                  </a:lnTo>
                  <a:lnTo>
                    <a:pt x="577532" y="250406"/>
                  </a:lnTo>
                  <a:lnTo>
                    <a:pt x="577532" y="268585"/>
                  </a:lnTo>
                  <a:lnTo>
                    <a:pt x="577532" y="277080"/>
                  </a:lnTo>
                  <a:lnTo>
                    <a:pt x="579479" y="279514"/>
                  </a:lnTo>
                  <a:lnTo>
                    <a:pt x="580029" y="280796"/>
                  </a:lnTo>
                  <a:lnTo>
                    <a:pt x="586622" y="289038"/>
                  </a:lnTo>
                  <a:lnTo>
                    <a:pt x="591511" y="300444"/>
                  </a:lnTo>
                  <a:lnTo>
                    <a:pt x="606749" y="311328"/>
                  </a:lnTo>
                  <a:lnTo>
                    <a:pt x="613566" y="306783"/>
                  </a:lnTo>
                  <a:lnTo>
                    <a:pt x="619478" y="317128"/>
                  </a:lnTo>
                  <a:lnTo>
                    <a:pt x="620709" y="316307"/>
                  </a:lnTo>
                  <a:lnTo>
                    <a:pt x="629799" y="332214"/>
                  </a:lnTo>
                  <a:lnTo>
                    <a:pt x="629799" y="343577"/>
                  </a:lnTo>
                  <a:lnTo>
                    <a:pt x="642404" y="377790"/>
                  </a:lnTo>
                  <a:lnTo>
                    <a:pt x="747642" y="393137"/>
                  </a:lnTo>
                  <a:lnTo>
                    <a:pt x="752187" y="386319"/>
                  </a:lnTo>
                  <a:lnTo>
                    <a:pt x="774911" y="413589"/>
                  </a:lnTo>
                  <a:lnTo>
                    <a:pt x="774670" y="414252"/>
                  </a:lnTo>
                  <a:lnTo>
                    <a:pt x="782054" y="423113"/>
                  </a:lnTo>
                  <a:lnTo>
                    <a:pt x="754785" y="498104"/>
                  </a:lnTo>
                  <a:lnTo>
                    <a:pt x="645706" y="541281"/>
                  </a:lnTo>
                  <a:lnTo>
                    <a:pt x="538900" y="557189"/>
                  </a:lnTo>
                  <a:lnTo>
                    <a:pt x="502541" y="573096"/>
                  </a:lnTo>
                  <a:lnTo>
                    <a:pt x="479816" y="611728"/>
                  </a:lnTo>
                  <a:lnTo>
                    <a:pt x="459364" y="616273"/>
                  </a:lnTo>
                  <a:lnTo>
                    <a:pt x="452547" y="607183"/>
                  </a:lnTo>
                  <a:lnTo>
                    <a:pt x="436639" y="607183"/>
                  </a:lnTo>
                  <a:lnTo>
                    <a:pt x="400280" y="607183"/>
                  </a:lnTo>
                  <a:lnTo>
                    <a:pt x="393463" y="600365"/>
                  </a:lnTo>
                  <a:lnTo>
                    <a:pt x="350286" y="600365"/>
                  </a:lnTo>
                  <a:lnTo>
                    <a:pt x="341196" y="607183"/>
                  </a:lnTo>
                  <a:lnTo>
                    <a:pt x="325289" y="595820"/>
                  </a:lnTo>
                  <a:lnTo>
                    <a:pt x="313926" y="611728"/>
                  </a:lnTo>
                  <a:lnTo>
                    <a:pt x="318471" y="627635"/>
                  </a:lnTo>
                  <a:lnTo>
                    <a:pt x="302564" y="643542"/>
                  </a:lnTo>
                  <a:lnTo>
                    <a:pt x="302564" y="627635"/>
                  </a:lnTo>
                  <a:lnTo>
                    <a:pt x="302121" y="627319"/>
                  </a:lnTo>
                  <a:lnTo>
                    <a:pt x="295421" y="634018"/>
                  </a:lnTo>
                  <a:lnTo>
                    <a:pt x="295421" y="622533"/>
                  </a:lnTo>
                  <a:lnTo>
                    <a:pt x="286657" y="616273"/>
                  </a:lnTo>
                  <a:lnTo>
                    <a:pt x="286657" y="611851"/>
                  </a:lnTo>
                  <a:lnTo>
                    <a:pt x="279514" y="606749"/>
                  </a:lnTo>
                  <a:lnTo>
                    <a:pt x="279514" y="594810"/>
                  </a:lnTo>
                  <a:lnTo>
                    <a:pt x="266204" y="584458"/>
                  </a:lnTo>
                  <a:lnTo>
                    <a:pt x="262123" y="577315"/>
                  </a:lnTo>
                  <a:lnTo>
                    <a:pt x="259061" y="574934"/>
                  </a:lnTo>
                  <a:lnTo>
                    <a:pt x="240882" y="543120"/>
                  </a:lnTo>
                  <a:lnTo>
                    <a:pt x="232744" y="514639"/>
                  </a:lnTo>
                  <a:lnTo>
                    <a:pt x="211665" y="493559"/>
                  </a:lnTo>
                  <a:lnTo>
                    <a:pt x="195758" y="489015"/>
                  </a:lnTo>
                  <a:lnTo>
                    <a:pt x="190467" y="480020"/>
                  </a:lnTo>
                  <a:lnTo>
                    <a:pt x="188615" y="479491"/>
                  </a:lnTo>
                  <a:lnTo>
                    <a:pt x="165890" y="440859"/>
                  </a:lnTo>
                  <a:lnTo>
                    <a:pt x="161345" y="413589"/>
                  </a:lnTo>
                  <a:lnTo>
                    <a:pt x="161345" y="393137"/>
                  </a:lnTo>
                  <a:lnTo>
                    <a:pt x="141963" y="350495"/>
                  </a:lnTo>
                  <a:lnTo>
                    <a:pt x="129856" y="343577"/>
                  </a:lnTo>
                  <a:lnTo>
                    <a:pt x="109404" y="332214"/>
                  </a:lnTo>
                  <a:lnTo>
                    <a:pt x="105558" y="324522"/>
                  </a:lnTo>
                  <a:lnTo>
                    <a:pt x="102261" y="322690"/>
                  </a:lnTo>
                  <a:lnTo>
                    <a:pt x="90899" y="299966"/>
                  </a:lnTo>
                  <a:lnTo>
                    <a:pt x="90899" y="290876"/>
                  </a:lnTo>
                  <a:lnTo>
                    <a:pt x="83505" y="276088"/>
                  </a:lnTo>
                  <a:lnTo>
                    <a:pt x="77590" y="273130"/>
                  </a:lnTo>
                  <a:lnTo>
                    <a:pt x="73621" y="265194"/>
                  </a:lnTo>
                  <a:lnTo>
                    <a:pt x="70447" y="263606"/>
                  </a:lnTo>
                  <a:lnTo>
                    <a:pt x="54539" y="231792"/>
                  </a:lnTo>
                  <a:lnTo>
                    <a:pt x="38632" y="199977"/>
                  </a:lnTo>
                  <a:lnTo>
                    <a:pt x="22257" y="175414"/>
                  </a:lnTo>
                  <a:lnTo>
                    <a:pt x="7143" y="175414"/>
                  </a:lnTo>
                  <a:lnTo>
                    <a:pt x="9260" y="165890"/>
                  </a:lnTo>
                  <a:lnTo>
                    <a:pt x="0" y="165890"/>
                  </a:lnTo>
                  <a:lnTo>
                    <a:pt x="4545" y="145438"/>
                  </a:lnTo>
                  <a:lnTo>
                    <a:pt x="4545" y="134076"/>
                  </a:lnTo>
                  <a:lnTo>
                    <a:pt x="11363" y="113623"/>
                  </a:lnTo>
                  <a:lnTo>
                    <a:pt x="47722" y="122713"/>
                  </a:lnTo>
                  <a:lnTo>
                    <a:pt x="63629" y="106806"/>
                  </a:lnTo>
                  <a:lnTo>
                    <a:pt x="74992" y="97716"/>
                  </a:lnTo>
                  <a:lnTo>
                    <a:pt x="102261" y="90899"/>
                  </a:lnTo>
                  <a:lnTo>
                    <a:pt x="106806" y="74992"/>
                  </a:lnTo>
                  <a:lnTo>
                    <a:pt x="121324" y="64621"/>
                  </a:lnTo>
                  <a:lnTo>
                    <a:pt x="93497" y="36794"/>
                  </a:lnTo>
                  <a:lnTo>
                    <a:pt x="95324" y="36240"/>
                  </a:lnTo>
                  <a:lnTo>
                    <a:pt x="86354" y="27270"/>
                  </a:lnTo>
                  <a:lnTo>
                    <a:pt x="161345"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1" name="Freeform 456">
              <a:extLst>
                <a:ext uri="{FF2B5EF4-FFF2-40B4-BE49-F238E27FC236}">
                  <a16:creationId xmlns:a16="http://schemas.microsoft.com/office/drawing/2014/main" id="{FB2285A1-F340-4238-B525-BCB817198834}"/>
                </a:ext>
              </a:extLst>
            </p:cNvPr>
            <p:cNvSpPr>
              <a:spLocks/>
            </p:cNvSpPr>
            <p:nvPr/>
          </p:nvSpPr>
          <p:spPr bwMode="auto">
            <a:xfrm>
              <a:off x="5548516" y="3566541"/>
              <a:ext cx="46099" cy="54621"/>
            </a:xfrm>
            <a:custGeom>
              <a:avLst/>
              <a:gdLst>
                <a:gd name="connsiteX0" fmla="*/ 47722 w 61465"/>
                <a:gd name="connsiteY0" fmla="*/ 0 h 72828"/>
                <a:gd name="connsiteX1" fmla="*/ 50103 w 61465"/>
                <a:gd name="connsiteY1" fmla="*/ 2381 h 72828"/>
                <a:gd name="connsiteX2" fmla="*/ 50103 w 61465"/>
                <a:gd name="connsiteY2" fmla="*/ 2381 h 72828"/>
                <a:gd name="connsiteX3" fmla="*/ 61465 w 61465"/>
                <a:gd name="connsiteY3" fmla="*/ 13744 h 72828"/>
                <a:gd name="connsiteX4" fmla="*/ 54648 w 61465"/>
                <a:gd name="connsiteY4" fmla="*/ 29651 h 72828"/>
                <a:gd name="connsiteX5" fmla="*/ 38741 w 61465"/>
                <a:gd name="connsiteY5" fmla="*/ 41013 h 72828"/>
                <a:gd name="connsiteX6" fmla="*/ 50103 w 61465"/>
                <a:gd name="connsiteY6" fmla="*/ 52376 h 72828"/>
                <a:gd name="connsiteX7" fmla="*/ 38741 w 61465"/>
                <a:gd name="connsiteY7" fmla="*/ 72828 h 72828"/>
                <a:gd name="connsiteX8" fmla="*/ 35320 w 61465"/>
                <a:gd name="connsiteY8" fmla="*/ 69407 h 72828"/>
                <a:gd name="connsiteX9" fmla="*/ 34196 w 61465"/>
                <a:gd name="connsiteY9" fmla="*/ 68283 h 72828"/>
                <a:gd name="connsiteX10" fmla="*/ 22833 w 61465"/>
                <a:gd name="connsiteY10" fmla="*/ 68283 h 72828"/>
                <a:gd name="connsiteX11" fmla="*/ 2381 w 61465"/>
                <a:gd name="connsiteY11" fmla="*/ 68283 h 72828"/>
                <a:gd name="connsiteX12" fmla="*/ 2381 w 61465"/>
                <a:gd name="connsiteY12" fmla="*/ 65902 h 72828"/>
                <a:gd name="connsiteX13" fmla="*/ 0 w 61465"/>
                <a:gd name="connsiteY13" fmla="*/ 65902 h 72828"/>
                <a:gd name="connsiteX14" fmla="*/ 0 w 61465"/>
                <a:gd name="connsiteY14" fmla="*/ 54540 h 72828"/>
                <a:gd name="connsiteX15" fmla="*/ 0 w 61465"/>
                <a:gd name="connsiteY15" fmla="*/ 43177 h 72828"/>
                <a:gd name="connsiteX16" fmla="*/ 9090 w 61465"/>
                <a:gd name="connsiteY16" fmla="*/ 22725 h 72828"/>
                <a:gd name="connsiteX17" fmla="*/ 20452 w 61465"/>
                <a:gd name="connsiteY17" fmla="*/ 6818 h 72828"/>
                <a:gd name="connsiteX18" fmla="*/ 36360 w 61465"/>
                <a:gd name="connsiteY18" fmla="*/ 11363 h 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465" h="72828">
                  <a:moveTo>
                    <a:pt x="47722" y="0"/>
                  </a:moveTo>
                  <a:lnTo>
                    <a:pt x="50103" y="2381"/>
                  </a:lnTo>
                  <a:lnTo>
                    <a:pt x="50103" y="2381"/>
                  </a:lnTo>
                  <a:lnTo>
                    <a:pt x="61465" y="13744"/>
                  </a:lnTo>
                  <a:lnTo>
                    <a:pt x="54648" y="29651"/>
                  </a:lnTo>
                  <a:lnTo>
                    <a:pt x="38741" y="41013"/>
                  </a:lnTo>
                  <a:lnTo>
                    <a:pt x="50103" y="52376"/>
                  </a:lnTo>
                  <a:lnTo>
                    <a:pt x="38741" y="72828"/>
                  </a:lnTo>
                  <a:lnTo>
                    <a:pt x="35320" y="69407"/>
                  </a:lnTo>
                  <a:lnTo>
                    <a:pt x="34196" y="68283"/>
                  </a:lnTo>
                  <a:lnTo>
                    <a:pt x="22833" y="68283"/>
                  </a:lnTo>
                  <a:lnTo>
                    <a:pt x="2381" y="68283"/>
                  </a:lnTo>
                  <a:lnTo>
                    <a:pt x="2381" y="65902"/>
                  </a:lnTo>
                  <a:lnTo>
                    <a:pt x="0" y="65902"/>
                  </a:lnTo>
                  <a:lnTo>
                    <a:pt x="0" y="54540"/>
                  </a:lnTo>
                  <a:lnTo>
                    <a:pt x="0" y="43177"/>
                  </a:lnTo>
                  <a:lnTo>
                    <a:pt x="9090" y="22725"/>
                  </a:lnTo>
                  <a:lnTo>
                    <a:pt x="20452" y="6818"/>
                  </a:lnTo>
                  <a:lnTo>
                    <a:pt x="36360"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2" name="Freeform 455">
              <a:extLst>
                <a:ext uri="{FF2B5EF4-FFF2-40B4-BE49-F238E27FC236}">
                  <a16:creationId xmlns:a16="http://schemas.microsoft.com/office/drawing/2014/main" id="{96D16214-2B3D-4111-B73F-175E3508AC86}"/>
                </a:ext>
              </a:extLst>
            </p:cNvPr>
            <p:cNvSpPr>
              <a:spLocks/>
            </p:cNvSpPr>
            <p:nvPr/>
          </p:nvSpPr>
          <p:spPr bwMode="auto">
            <a:xfrm>
              <a:off x="5568806" y="3604037"/>
              <a:ext cx="184395" cy="100720"/>
            </a:xfrm>
            <a:custGeom>
              <a:avLst/>
              <a:gdLst>
                <a:gd name="connsiteX0" fmla="*/ 20452 w 245860"/>
                <a:gd name="connsiteY0" fmla="*/ 0 h 134293"/>
                <a:gd name="connsiteX1" fmla="*/ 31815 w 245860"/>
                <a:gd name="connsiteY1" fmla="*/ 4545 h 134293"/>
                <a:gd name="connsiteX2" fmla="*/ 32122 w 245860"/>
                <a:gd name="connsiteY2" fmla="*/ 5621 h 134293"/>
                <a:gd name="connsiteX3" fmla="*/ 41339 w 245860"/>
                <a:gd name="connsiteY3" fmla="*/ 9307 h 134293"/>
                <a:gd name="connsiteX4" fmla="*/ 45884 w 245860"/>
                <a:gd name="connsiteY4" fmla="*/ 25215 h 134293"/>
                <a:gd name="connsiteX5" fmla="*/ 61805 w 245860"/>
                <a:gd name="connsiteY5" fmla="*/ 36360 h 134293"/>
                <a:gd name="connsiteX6" fmla="*/ 74991 w 245860"/>
                <a:gd name="connsiteY6" fmla="*/ 36360 h 134293"/>
                <a:gd name="connsiteX7" fmla="*/ 106806 w 245860"/>
                <a:gd name="connsiteY7" fmla="*/ 27270 h 134293"/>
                <a:gd name="connsiteX8" fmla="*/ 149983 w 245860"/>
                <a:gd name="connsiteY8" fmla="*/ 20453 h 134293"/>
                <a:gd name="connsiteX9" fmla="*/ 181797 w 245860"/>
                <a:gd name="connsiteY9" fmla="*/ 9090 h 134293"/>
                <a:gd name="connsiteX10" fmla="*/ 197704 w 245860"/>
                <a:gd name="connsiteY10" fmla="*/ 9090 h 134293"/>
                <a:gd name="connsiteX11" fmla="*/ 213612 w 245860"/>
                <a:gd name="connsiteY11" fmla="*/ 0 h 134293"/>
                <a:gd name="connsiteX12" fmla="*/ 236336 w 245860"/>
                <a:gd name="connsiteY12" fmla="*/ 0 h 134293"/>
                <a:gd name="connsiteX13" fmla="*/ 236336 w 245860"/>
                <a:gd name="connsiteY13" fmla="*/ 4762 h 134293"/>
                <a:gd name="connsiteX14" fmla="*/ 245860 w 245860"/>
                <a:gd name="connsiteY14" fmla="*/ 4762 h 134293"/>
                <a:gd name="connsiteX15" fmla="*/ 245860 w 245860"/>
                <a:gd name="connsiteY15" fmla="*/ 20670 h 134293"/>
                <a:gd name="connsiteX16" fmla="*/ 245860 w 245860"/>
                <a:gd name="connsiteY16" fmla="*/ 57029 h 134293"/>
                <a:gd name="connsiteX17" fmla="*/ 245860 w 245860"/>
                <a:gd name="connsiteY17" fmla="*/ 79754 h 134293"/>
                <a:gd name="connsiteX18" fmla="*/ 223136 w 245860"/>
                <a:gd name="connsiteY18" fmla="*/ 100206 h 134293"/>
                <a:gd name="connsiteX19" fmla="*/ 202683 w 245860"/>
                <a:gd name="connsiteY19" fmla="*/ 134293 h 134293"/>
                <a:gd name="connsiteX20" fmla="*/ 170869 w 245860"/>
                <a:gd name="connsiteY20" fmla="*/ 134293 h 134293"/>
                <a:gd name="connsiteX21" fmla="*/ 52701 w 245860"/>
                <a:gd name="connsiteY21" fmla="*/ 91116 h 134293"/>
                <a:gd name="connsiteX22" fmla="*/ 51052 w 245860"/>
                <a:gd name="connsiteY22" fmla="*/ 89232 h 134293"/>
                <a:gd name="connsiteX23" fmla="*/ 43177 w 245860"/>
                <a:gd name="connsiteY23" fmla="*/ 86354 h 134293"/>
                <a:gd name="connsiteX24" fmla="*/ 27270 w 245860"/>
                <a:gd name="connsiteY24" fmla="*/ 68174 h 134293"/>
                <a:gd name="connsiteX25" fmla="*/ 15907 w 245860"/>
                <a:gd name="connsiteY25" fmla="*/ 52267 h 134293"/>
                <a:gd name="connsiteX26" fmla="*/ 0 w 245860"/>
                <a:gd name="connsiteY26" fmla="*/ 31815 h 134293"/>
                <a:gd name="connsiteX27" fmla="*/ 9090 w 245860"/>
                <a:gd name="connsiteY27" fmla="*/ 15908 h 1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5860" h="134293">
                  <a:moveTo>
                    <a:pt x="20452" y="0"/>
                  </a:moveTo>
                  <a:lnTo>
                    <a:pt x="31815" y="4545"/>
                  </a:lnTo>
                  <a:lnTo>
                    <a:pt x="32122" y="5621"/>
                  </a:lnTo>
                  <a:lnTo>
                    <a:pt x="41339" y="9307"/>
                  </a:lnTo>
                  <a:lnTo>
                    <a:pt x="45884" y="25215"/>
                  </a:lnTo>
                  <a:lnTo>
                    <a:pt x="61805" y="36360"/>
                  </a:lnTo>
                  <a:lnTo>
                    <a:pt x="74991" y="36360"/>
                  </a:lnTo>
                  <a:lnTo>
                    <a:pt x="106806" y="27270"/>
                  </a:lnTo>
                  <a:lnTo>
                    <a:pt x="149983" y="20453"/>
                  </a:lnTo>
                  <a:lnTo>
                    <a:pt x="181797" y="9090"/>
                  </a:lnTo>
                  <a:lnTo>
                    <a:pt x="197704" y="9090"/>
                  </a:lnTo>
                  <a:lnTo>
                    <a:pt x="213612" y="0"/>
                  </a:lnTo>
                  <a:lnTo>
                    <a:pt x="236336" y="0"/>
                  </a:lnTo>
                  <a:lnTo>
                    <a:pt x="236336" y="4762"/>
                  </a:lnTo>
                  <a:lnTo>
                    <a:pt x="245860" y="4762"/>
                  </a:lnTo>
                  <a:lnTo>
                    <a:pt x="245860" y="20670"/>
                  </a:lnTo>
                  <a:lnTo>
                    <a:pt x="245860" y="57029"/>
                  </a:lnTo>
                  <a:lnTo>
                    <a:pt x="245860" y="79754"/>
                  </a:lnTo>
                  <a:lnTo>
                    <a:pt x="223136" y="100206"/>
                  </a:lnTo>
                  <a:lnTo>
                    <a:pt x="202683" y="134293"/>
                  </a:lnTo>
                  <a:lnTo>
                    <a:pt x="170869" y="134293"/>
                  </a:lnTo>
                  <a:lnTo>
                    <a:pt x="52701" y="91116"/>
                  </a:lnTo>
                  <a:lnTo>
                    <a:pt x="51052" y="89232"/>
                  </a:lnTo>
                  <a:lnTo>
                    <a:pt x="43177" y="86354"/>
                  </a:lnTo>
                  <a:lnTo>
                    <a:pt x="27270" y="68174"/>
                  </a:lnTo>
                  <a:lnTo>
                    <a:pt x="15907" y="52267"/>
                  </a:lnTo>
                  <a:lnTo>
                    <a:pt x="0" y="31815"/>
                  </a:lnTo>
                  <a:lnTo>
                    <a:pt x="9090" y="15908"/>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3" name="Freeform 454">
              <a:extLst>
                <a:ext uri="{FF2B5EF4-FFF2-40B4-BE49-F238E27FC236}">
                  <a16:creationId xmlns:a16="http://schemas.microsoft.com/office/drawing/2014/main" id="{791C7724-45A8-4546-87AC-BC3DC334B594}"/>
                </a:ext>
              </a:extLst>
            </p:cNvPr>
            <p:cNvSpPr>
              <a:spLocks/>
            </p:cNvSpPr>
            <p:nvPr/>
          </p:nvSpPr>
          <p:spPr bwMode="auto">
            <a:xfrm>
              <a:off x="5396748" y="3418263"/>
              <a:ext cx="187560" cy="162158"/>
            </a:xfrm>
            <a:custGeom>
              <a:avLst/>
              <a:gdLst>
                <a:gd name="connsiteX0" fmla="*/ 77373 w 250080"/>
                <a:gd name="connsiteY0" fmla="*/ 0 h 216210"/>
                <a:gd name="connsiteX1" fmla="*/ 100097 w 250080"/>
                <a:gd name="connsiteY1" fmla="*/ 47722 h 216210"/>
                <a:gd name="connsiteX2" fmla="*/ 109187 w 250080"/>
                <a:gd name="connsiteY2" fmla="*/ 79537 h 216210"/>
                <a:gd name="connsiteX3" fmla="*/ 131912 w 250080"/>
                <a:gd name="connsiteY3" fmla="*/ 102261 h 216210"/>
                <a:gd name="connsiteX4" fmla="*/ 179634 w 250080"/>
                <a:gd name="connsiteY4" fmla="*/ 134076 h 216210"/>
                <a:gd name="connsiteX5" fmla="*/ 202358 w 250080"/>
                <a:gd name="connsiteY5" fmla="*/ 154528 h 216210"/>
                <a:gd name="connsiteX6" fmla="*/ 222811 w 250080"/>
                <a:gd name="connsiteY6" fmla="*/ 177253 h 216210"/>
                <a:gd name="connsiteX7" fmla="*/ 234173 w 250080"/>
                <a:gd name="connsiteY7" fmla="*/ 193160 h 216210"/>
                <a:gd name="connsiteX8" fmla="*/ 250080 w 250080"/>
                <a:gd name="connsiteY8" fmla="*/ 197705 h 216210"/>
                <a:gd name="connsiteX9" fmla="*/ 243995 w 250080"/>
                <a:gd name="connsiteY9" fmla="*/ 203790 h 216210"/>
                <a:gd name="connsiteX10" fmla="*/ 247699 w 250080"/>
                <a:gd name="connsiteY10" fmla="*/ 204848 h 216210"/>
                <a:gd name="connsiteX11" fmla="*/ 236337 w 250080"/>
                <a:gd name="connsiteY11" fmla="*/ 216210 h 216210"/>
                <a:gd name="connsiteX12" fmla="*/ 220430 w 250080"/>
                <a:gd name="connsiteY12" fmla="*/ 216210 h 216210"/>
                <a:gd name="connsiteX13" fmla="*/ 209067 w 250080"/>
                <a:gd name="connsiteY13" fmla="*/ 204848 h 216210"/>
                <a:gd name="connsiteX14" fmla="*/ 193160 w 250080"/>
                <a:gd name="connsiteY14" fmla="*/ 179851 h 216210"/>
                <a:gd name="connsiteX15" fmla="*/ 177253 w 250080"/>
                <a:gd name="connsiteY15" fmla="*/ 168488 h 216210"/>
                <a:gd name="connsiteX16" fmla="*/ 165890 w 250080"/>
                <a:gd name="connsiteY16" fmla="*/ 157126 h 216210"/>
                <a:gd name="connsiteX17" fmla="*/ 140893 w 250080"/>
                <a:gd name="connsiteY17" fmla="*/ 141219 h 216210"/>
                <a:gd name="connsiteX18" fmla="*/ 113624 w 250080"/>
                <a:gd name="connsiteY18" fmla="*/ 141219 h 216210"/>
                <a:gd name="connsiteX19" fmla="*/ 102261 w 250080"/>
                <a:gd name="connsiteY19" fmla="*/ 129856 h 216210"/>
                <a:gd name="connsiteX20" fmla="*/ 79537 w 250080"/>
                <a:gd name="connsiteY20" fmla="*/ 141219 h 216210"/>
                <a:gd name="connsiteX21" fmla="*/ 59084 w 250080"/>
                <a:gd name="connsiteY21" fmla="*/ 125312 h 216210"/>
                <a:gd name="connsiteX22" fmla="*/ 47722 w 250080"/>
                <a:gd name="connsiteY22" fmla="*/ 152581 h 216210"/>
                <a:gd name="connsiteX23" fmla="*/ 4545 w 250080"/>
                <a:gd name="connsiteY23" fmla="*/ 145764 h 216210"/>
                <a:gd name="connsiteX24" fmla="*/ 0 w 250080"/>
                <a:gd name="connsiteY24" fmla="*/ 129856 h 216210"/>
                <a:gd name="connsiteX25" fmla="*/ 15908 w 250080"/>
                <a:gd name="connsiteY25" fmla="*/ 70772 h 216210"/>
                <a:gd name="connsiteX26" fmla="*/ 15908 w 250080"/>
                <a:gd name="connsiteY26" fmla="*/ 50320 h 216210"/>
                <a:gd name="connsiteX27" fmla="*/ 18289 w 250080"/>
                <a:gd name="connsiteY27" fmla="*/ 47939 h 216210"/>
                <a:gd name="connsiteX28" fmla="*/ 18289 w 250080"/>
                <a:gd name="connsiteY28" fmla="*/ 43177 h 216210"/>
                <a:gd name="connsiteX29" fmla="*/ 34196 w 250080"/>
                <a:gd name="connsiteY29" fmla="*/ 27270 h 216210"/>
                <a:gd name="connsiteX30" fmla="*/ 61465 w 250080"/>
                <a:gd name="connsiteY30" fmla="*/ 20452 h 2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0080" h="216210">
                  <a:moveTo>
                    <a:pt x="77373" y="0"/>
                  </a:moveTo>
                  <a:lnTo>
                    <a:pt x="100097" y="47722"/>
                  </a:lnTo>
                  <a:lnTo>
                    <a:pt x="109187" y="79537"/>
                  </a:lnTo>
                  <a:lnTo>
                    <a:pt x="131912" y="102261"/>
                  </a:lnTo>
                  <a:lnTo>
                    <a:pt x="179634" y="134076"/>
                  </a:lnTo>
                  <a:lnTo>
                    <a:pt x="202358" y="154528"/>
                  </a:lnTo>
                  <a:lnTo>
                    <a:pt x="222811" y="177253"/>
                  </a:lnTo>
                  <a:lnTo>
                    <a:pt x="234173" y="193160"/>
                  </a:lnTo>
                  <a:lnTo>
                    <a:pt x="250080" y="197705"/>
                  </a:lnTo>
                  <a:lnTo>
                    <a:pt x="243995" y="203790"/>
                  </a:lnTo>
                  <a:lnTo>
                    <a:pt x="247699" y="204848"/>
                  </a:lnTo>
                  <a:lnTo>
                    <a:pt x="236337" y="216210"/>
                  </a:lnTo>
                  <a:lnTo>
                    <a:pt x="220430" y="216210"/>
                  </a:lnTo>
                  <a:lnTo>
                    <a:pt x="209067" y="204848"/>
                  </a:lnTo>
                  <a:lnTo>
                    <a:pt x="193160" y="179851"/>
                  </a:lnTo>
                  <a:lnTo>
                    <a:pt x="177253" y="168488"/>
                  </a:lnTo>
                  <a:lnTo>
                    <a:pt x="165890" y="157126"/>
                  </a:lnTo>
                  <a:lnTo>
                    <a:pt x="140893" y="141219"/>
                  </a:lnTo>
                  <a:lnTo>
                    <a:pt x="113624" y="141219"/>
                  </a:lnTo>
                  <a:lnTo>
                    <a:pt x="102261" y="129856"/>
                  </a:lnTo>
                  <a:lnTo>
                    <a:pt x="79537" y="141219"/>
                  </a:lnTo>
                  <a:lnTo>
                    <a:pt x="59084" y="125312"/>
                  </a:lnTo>
                  <a:lnTo>
                    <a:pt x="47722" y="152581"/>
                  </a:lnTo>
                  <a:lnTo>
                    <a:pt x="4545" y="145764"/>
                  </a:lnTo>
                  <a:lnTo>
                    <a:pt x="0" y="129856"/>
                  </a:lnTo>
                  <a:lnTo>
                    <a:pt x="15908" y="70772"/>
                  </a:lnTo>
                  <a:lnTo>
                    <a:pt x="15908" y="50320"/>
                  </a:lnTo>
                  <a:lnTo>
                    <a:pt x="18289" y="47939"/>
                  </a:lnTo>
                  <a:lnTo>
                    <a:pt x="18289" y="43177"/>
                  </a:lnTo>
                  <a:lnTo>
                    <a:pt x="34196" y="27270"/>
                  </a:lnTo>
                  <a:lnTo>
                    <a:pt x="61465" y="2045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4" name="Freeform 453">
              <a:extLst>
                <a:ext uri="{FF2B5EF4-FFF2-40B4-BE49-F238E27FC236}">
                  <a16:creationId xmlns:a16="http://schemas.microsoft.com/office/drawing/2014/main" id="{C3997D72-C618-4485-AAFE-2C2C013B0E8C}"/>
                </a:ext>
              </a:extLst>
            </p:cNvPr>
            <p:cNvSpPr>
              <a:spLocks/>
            </p:cNvSpPr>
            <p:nvPr/>
          </p:nvSpPr>
          <p:spPr bwMode="auto">
            <a:xfrm>
              <a:off x="5302928" y="3503481"/>
              <a:ext cx="414320" cy="329265"/>
            </a:xfrm>
            <a:custGeom>
              <a:avLst/>
              <a:gdLst>
                <a:gd name="connsiteX0" fmla="*/ 186559 w 552426"/>
                <a:gd name="connsiteY0" fmla="*/ 0 h 439020"/>
                <a:gd name="connsiteX1" fmla="*/ 207012 w 552426"/>
                <a:gd name="connsiteY1" fmla="*/ 20452 h 439020"/>
                <a:gd name="connsiteX2" fmla="*/ 229736 w 552426"/>
                <a:gd name="connsiteY2" fmla="*/ 9090 h 439020"/>
                <a:gd name="connsiteX3" fmla="*/ 241099 w 552426"/>
                <a:gd name="connsiteY3" fmla="*/ 15908 h 439020"/>
                <a:gd name="connsiteX4" fmla="*/ 268368 w 552426"/>
                <a:gd name="connsiteY4" fmla="*/ 20452 h 439020"/>
                <a:gd name="connsiteX5" fmla="*/ 300183 w 552426"/>
                <a:gd name="connsiteY5" fmla="*/ 31815 h 439020"/>
                <a:gd name="connsiteX6" fmla="*/ 309273 w 552426"/>
                <a:gd name="connsiteY6" fmla="*/ 47722 h 439020"/>
                <a:gd name="connsiteX7" fmla="*/ 320635 w 552426"/>
                <a:gd name="connsiteY7" fmla="*/ 59084 h 439020"/>
                <a:gd name="connsiteX8" fmla="*/ 336542 w 552426"/>
                <a:gd name="connsiteY8" fmla="*/ 79537 h 439020"/>
                <a:gd name="connsiteX9" fmla="*/ 347904 w 552426"/>
                <a:gd name="connsiteY9" fmla="*/ 90899 h 439020"/>
                <a:gd name="connsiteX10" fmla="*/ 341952 w 552426"/>
                <a:gd name="connsiteY10" fmla="*/ 99232 h 439020"/>
                <a:gd name="connsiteX11" fmla="*/ 343142 w 552426"/>
                <a:gd name="connsiteY11" fmla="*/ 100423 h 439020"/>
                <a:gd name="connsiteX12" fmla="*/ 333181 w 552426"/>
                <a:gd name="connsiteY12" fmla="*/ 114370 h 439020"/>
                <a:gd name="connsiteX13" fmla="*/ 327452 w 552426"/>
                <a:gd name="connsiteY13" fmla="*/ 127258 h 439020"/>
                <a:gd name="connsiteX14" fmla="*/ 327452 w 552426"/>
                <a:gd name="connsiteY14" fmla="*/ 138621 h 439020"/>
                <a:gd name="connsiteX15" fmla="*/ 327452 w 552426"/>
                <a:gd name="connsiteY15" fmla="*/ 149983 h 439020"/>
                <a:gd name="connsiteX16" fmla="*/ 347904 w 552426"/>
                <a:gd name="connsiteY16" fmla="*/ 149983 h 439020"/>
                <a:gd name="connsiteX17" fmla="*/ 359267 w 552426"/>
                <a:gd name="connsiteY17" fmla="*/ 143166 h 439020"/>
                <a:gd name="connsiteX18" fmla="*/ 368357 w 552426"/>
                <a:gd name="connsiteY18" fmla="*/ 149983 h 439020"/>
                <a:gd name="connsiteX19" fmla="*/ 363119 w 552426"/>
                <a:gd name="connsiteY19" fmla="*/ 159150 h 439020"/>
                <a:gd name="connsiteX20" fmla="*/ 363595 w 552426"/>
                <a:gd name="connsiteY20" fmla="*/ 159507 h 439020"/>
                <a:gd name="connsiteX21" fmla="*/ 359659 w 552426"/>
                <a:gd name="connsiteY21" fmla="*/ 166394 h 439020"/>
                <a:gd name="connsiteX22" fmla="*/ 375174 w 552426"/>
                <a:gd name="connsiteY22" fmla="*/ 186342 h 439020"/>
                <a:gd name="connsiteX23" fmla="*/ 386536 w 552426"/>
                <a:gd name="connsiteY23" fmla="*/ 202250 h 439020"/>
                <a:gd name="connsiteX24" fmla="*/ 402444 w 552426"/>
                <a:gd name="connsiteY24" fmla="*/ 220429 h 439020"/>
                <a:gd name="connsiteX25" fmla="*/ 520612 w 552426"/>
                <a:gd name="connsiteY25" fmla="*/ 263606 h 439020"/>
                <a:gd name="connsiteX26" fmla="*/ 552426 w 552426"/>
                <a:gd name="connsiteY26" fmla="*/ 263606 h 439020"/>
                <a:gd name="connsiteX27" fmla="*/ 542902 w 552426"/>
                <a:gd name="connsiteY27" fmla="*/ 273130 h 439020"/>
                <a:gd name="connsiteX28" fmla="*/ 547664 w 552426"/>
                <a:gd name="connsiteY28" fmla="*/ 273130 h 439020"/>
                <a:gd name="connsiteX29" fmla="*/ 440858 w 552426"/>
                <a:gd name="connsiteY29" fmla="*/ 379936 h 439020"/>
                <a:gd name="connsiteX30" fmla="*/ 390864 w 552426"/>
                <a:gd name="connsiteY30" fmla="*/ 379936 h 439020"/>
                <a:gd name="connsiteX31" fmla="*/ 359050 w 552426"/>
                <a:gd name="connsiteY31" fmla="*/ 407206 h 439020"/>
                <a:gd name="connsiteX32" fmla="*/ 338597 w 552426"/>
                <a:gd name="connsiteY32" fmla="*/ 407206 h 439020"/>
                <a:gd name="connsiteX33" fmla="*/ 327235 w 552426"/>
                <a:gd name="connsiteY33" fmla="*/ 416296 h 439020"/>
                <a:gd name="connsiteX34" fmla="*/ 304511 w 552426"/>
                <a:gd name="connsiteY34" fmla="*/ 416296 h 439020"/>
                <a:gd name="connsiteX35" fmla="*/ 288603 w 552426"/>
                <a:gd name="connsiteY35" fmla="*/ 407206 h 439020"/>
                <a:gd name="connsiteX36" fmla="*/ 252244 w 552426"/>
                <a:gd name="connsiteY36" fmla="*/ 423113 h 439020"/>
                <a:gd name="connsiteX37" fmla="*/ 240882 w 552426"/>
                <a:gd name="connsiteY37" fmla="*/ 439020 h 439020"/>
                <a:gd name="connsiteX38" fmla="*/ 220429 w 552426"/>
                <a:gd name="connsiteY38" fmla="*/ 434475 h 439020"/>
                <a:gd name="connsiteX39" fmla="*/ 209067 w 552426"/>
                <a:gd name="connsiteY39" fmla="*/ 427658 h 439020"/>
                <a:gd name="connsiteX40" fmla="*/ 202250 w 552426"/>
                <a:gd name="connsiteY40" fmla="*/ 434475 h 439020"/>
                <a:gd name="connsiteX41" fmla="*/ 193160 w 552426"/>
                <a:gd name="connsiteY41" fmla="*/ 434475 h 439020"/>
                <a:gd name="connsiteX42" fmla="*/ 143166 w 552426"/>
                <a:gd name="connsiteY42" fmla="*/ 400388 h 439020"/>
                <a:gd name="connsiteX43" fmla="*/ 118168 w 552426"/>
                <a:gd name="connsiteY43" fmla="*/ 400388 h 439020"/>
                <a:gd name="connsiteX44" fmla="*/ 106806 w 552426"/>
                <a:gd name="connsiteY44" fmla="*/ 391298 h 439020"/>
                <a:gd name="connsiteX45" fmla="*/ 106806 w 552426"/>
                <a:gd name="connsiteY45" fmla="*/ 368574 h 439020"/>
                <a:gd name="connsiteX46" fmla="*/ 84081 w 552426"/>
                <a:gd name="connsiteY46" fmla="*/ 364029 h 439020"/>
                <a:gd name="connsiteX47" fmla="*/ 63629 w 552426"/>
                <a:gd name="connsiteY47" fmla="*/ 320852 h 439020"/>
                <a:gd name="connsiteX48" fmla="*/ 47722 w 552426"/>
                <a:gd name="connsiteY48" fmla="*/ 314035 h 439020"/>
                <a:gd name="connsiteX49" fmla="*/ 43177 w 552426"/>
                <a:gd name="connsiteY49" fmla="*/ 298127 h 439020"/>
                <a:gd name="connsiteX50" fmla="*/ 20452 w 552426"/>
                <a:gd name="connsiteY50" fmla="*/ 282220 h 439020"/>
                <a:gd name="connsiteX51" fmla="*/ 0 w 552426"/>
                <a:gd name="connsiteY51" fmla="*/ 277675 h 439020"/>
                <a:gd name="connsiteX52" fmla="*/ 9090 w 552426"/>
                <a:gd name="connsiteY52" fmla="*/ 254951 h 439020"/>
                <a:gd name="connsiteX53" fmla="*/ 10043 w 552426"/>
                <a:gd name="connsiteY53" fmla="*/ 254951 h 439020"/>
                <a:gd name="connsiteX54" fmla="*/ 13852 w 552426"/>
                <a:gd name="connsiteY54" fmla="*/ 245427 h 439020"/>
                <a:gd name="connsiteX55" fmla="*/ 36360 w 552426"/>
                <a:gd name="connsiteY55" fmla="*/ 245427 h 439020"/>
                <a:gd name="connsiteX56" fmla="*/ 36360 w 552426"/>
                <a:gd name="connsiteY56" fmla="*/ 211774 h 439020"/>
                <a:gd name="connsiteX57" fmla="*/ 47722 w 552426"/>
                <a:gd name="connsiteY57" fmla="*/ 175414 h 439020"/>
                <a:gd name="connsiteX58" fmla="*/ 50021 w 552426"/>
                <a:gd name="connsiteY58" fmla="*/ 173772 h 439020"/>
                <a:gd name="connsiteX59" fmla="*/ 52484 w 552426"/>
                <a:gd name="connsiteY59" fmla="*/ 165890 h 439020"/>
                <a:gd name="connsiteX60" fmla="*/ 65827 w 552426"/>
                <a:gd name="connsiteY60" fmla="*/ 156359 h 439020"/>
                <a:gd name="connsiteX61" fmla="*/ 68174 w 552426"/>
                <a:gd name="connsiteY61" fmla="*/ 148145 h 439020"/>
                <a:gd name="connsiteX62" fmla="*/ 84081 w 552426"/>
                <a:gd name="connsiteY62" fmla="*/ 116330 h 439020"/>
                <a:gd name="connsiteX63" fmla="*/ 84081 w 552426"/>
                <a:gd name="connsiteY63" fmla="*/ 116330 h 439020"/>
                <a:gd name="connsiteX64" fmla="*/ 88843 w 552426"/>
                <a:gd name="connsiteY64" fmla="*/ 106806 h 439020"/>
                <a:gd name="connsiteX65" fmla="*/ 110388 w 552426"/>
                <a:gd name="connsiteY65" fmla="*/ 91725 h 439020"/>
                <a:gd name="connsiteX66" fmla="*/ 122713 w 552426"/>
                <a:gd name="connsiteY66" fmla="*/ 61791 h 439020"/>
                <a:gd name="connsiteX67" fmla="*/ 127258 w 552426"/>
                <a:gd name="connsiteY67" fmla="*/ 29976 h 439020"/>
                <a:gd name="connsiteX68" fmla="*/ 130536 w 552426"/>
                <a:gd name="connsiteY68" fmla="*/ 30839 h 439020"/>
                <a:gd name="connsiteX69" fmla="*/ 132020 w 552426"/>
                <a:gd name="connsiteY69" fmla="*/ 20452 h 439020"/>
                <a:gd name="connsiteX70" fmla="*/ 173953 w 552426"/>
                <a:gd name="connsiteY70" fmla="*/ 31487 h 439020"/>
                <a:gd name="connsiteX71" fmla="*/ 181797 w 552426"/>
                <a:gd name="connsiteY71" fmla="*/ 9524 h 439020"/>
                <a:gd name="connsiteX72" fmla="*/ 182800 w 552426"/>
                <a:gd name="connsiteY72" fmla="*/ 10527 h 43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2426" h="439020">
                  <a:moveTo>
                    <a:pt x="186559" y="0"/>
                  </a:moveTo>
                  <a:lnTo>
                    <a:pt x="207012" y="20452"/>
                  </a:lnTo>
                  <a:lnTo>
                    <a:pt x="229736" y="9090"/>
                  </a:lnTo>
                  <a:lnTo>
                    <a:pt x="241099" y="15908"/>
                  </a:lnTo>
                  <a:lnTo>
                    <a:pt x="268368" y="20452"/>
                  </a:lnTo>
                  <a:lnTo>
                    <a:pt x="300183" y="31815"/>
                  </a:lnTo>
                  <a:lnTo>
                    <a:pt x="309273" y="47722"/>
                  </a:lnTo>
                  <a:lnTo>
                    <a:pt x="320635" y="59084"/>
                  </a:lnTo>
                  <a:lnTo>
                    <a:pt x="336542" y="79537"/>
                  </a:lnTo>
                  <a:lnTo>
                    <a:pt x="347904" y="90899"/>
                  </a:lnTo>
                  <a:lnTo>
                    <a:pt x="341952" y="99232"/>
                  </a:lnTo>
                  <a:lnTo>
                    <a:pt x="343142" y="100423"/>
                  </a:lnTo>
                  <a:lnTo>
                    <a:pt x="333181" y="114370"/>
                  </a:lnTo>
                  <a:lnTo>
                    <a:pt x="327452" y="127258"/>
                  </a:lnTo>
                  <a:lnTo>
                    <a:pt x="327452" y="138621"/>
                  </a:lnTo>
                  <a:lnTo>
                    <a:pt x="327452" y="149983"/>
                  </a:lnTo>
                  <a:lnTo>
                    <a:pt x="347904" y="149983"/>
                  </a:lnTo>
                  <a:lnTo>
                    <a:pt x="359267" y="143166"/>
                  </a:lnTo>
                  <a:lnTo>
                    <a:pt x="368357" y="149983"/>
                  </a:lnTo>
                  <a:lnTo>
                    <a:pt x="363119" y="159150"/>
                  </a:lnTo>
                  <a:lnTo>
                    <a:pt x="363595" y="159507"/>
                  </a:lnTo>
                  <a:lnTo>
                    <a:pt x="359659" y="166394"/>
                  </a:lnTo>
                  <a:lnTo>
                    <a:pt x="375174" y="186342"/>
                  </a:lnTo>
                  <a:lnTo>
                    <a:pt x="386536" y="202250"/>
                  </a:lnTo>
                  <a:lnTo>
                    <a:pt x="402444" y="220429"/>
                  </a:lnTo>
                  <a:lnTo>
                    <a:pt x="520612" y="263606"/>
                  </a:lnTo>
                  <a:lnTo>
                    <a:pt x="552426" y="263606"/>
                  </a:lnTo>
                  <a:lnTo>
                    <a:pt x="542902" y="273130"/>
                  </a:lnTo>
                  <a:lnTo>
                    <a:pt x="547664" y="273130"/>
                  </a:lnTo>
                  <a:lnTo>
                    <a:pt x="440858" y="379936"/>
                  </a:lnTo>
                  <a:lnTo>
                    <a:pt x="390864" y="379936"/>
                  </a:lnTo>
                  <a:lnTo>
                    <a:pt x="359050" y="407206"/>
                  </a:lnTo>
                  <a:lnTo>
                    <a:pt x="338597" y="407206"/>
                  </a:lnTo>
                  <a:lnTo>
                    <a:pt x="327235" y="416296"/>
                  </a:lnTo>
                  <a:lnTo>
                    <a:pt x="304511" y="416296"/>
                  </a:lnTo>
                  <a:lnTo>
                    <a:pt x="288603" y="407206"/>
                  </a:lnTo>
                  <a:lnTo>
                    <a:pt x="252244" y="423113"/>
                  </a:lnTo>
                  <a:lnTo>
                    <a:pt x="240882" y="439020"/>
                  </a:lnTo>
                  <a:lnTo>
                    <a:pt x="220429" y="434475"/>
                  </a:lnTo>
                  <a:lnTo>
                    <a:pt x="209067" y="427658"/>
                  </a:lnTo>
                  <a:lnTo>
                    <a:pt x="202250" y="434475"/>
                  </a:lnTo>
                  <a:lnTo>
                    <a:pt x="193160" y="434475"/>
                  </a:lnTo>
                  <a:lnTo>
                    <a:pt x="143166" y="400388"/>
                  </a:lnTo>
                  <a:lnTo>
                    <a:pt x="118168" y="400388"/>
                  </a:lnTo>
                  <a:lnTo>
                    <a:pt x="106806" y="391298"/>
                  </a:lnTo>
                  <a:lnTo>
                    <a:pt x="106806" y="368574"/>
                  </a:lnTo>
                  <a:lnTo>
                    <a:pt x="84081" y="364029"/>
                  </a:lnTo>
                  <a:lnTo>
                    <a:pt x="63629" y="320852"/>
                  </a:lnTo>
                  <a:lnTo>
                    <a:pt x="47722" y="314035"/>
                  </a:lnTo>
                  <a:lnTo>
                    <a:pt x="43177" y="298127"/>
                  </a:lnTo>
                  <a:lnTo>
                    <a:pt x="20452" y="282220"/>
                  </a:lnTo>
                  <a:lnTo>
                    <a:pt x="0" y="277675"/>
                  </a:lnTo>
                  <a:lnTo>
                    <a:pt x="9090" y="254951"/>
                  </a:lnTo>
                  <a:lnTo>
                    <a:pt x="10043" y="254951"/>
                  </a:lnTo>
                  <a:lnTo>
                    <a:pt x="13852" y="245427"/>
                  </a:lnTo>
                  <a:lnTo>
                    <a:pt x="36360" y="245427"/>
                  </a:lnTo>
                  <a:lnTo>
                    <a:pt x="36360" y="211774"/>
                  </a:lnTo>
                  <a:lnTo>
                    <a:pt x="47722" y="175414"/>
                  </a:lnTo>
                  <a:lnTo>
                    <a:pt x="50021" y="173772"/>
                  </a:lnTo>
                  <a:lnTo>
                    <a:pt x="52484" y="165890"/>
                  </a:lnTo>
                  <a:lnTo>
                    <a:pt x="65827" y="156359"/>
                  </a:lnTo>
                  <a:lnTo>
                    <a:pt x="68174" y="148145"/>
                  </a:lnTo>
                  <a:lnTo>
                    <a:pt x="84081" y="116330"/>
                  </a:lnTo>
                  <a:lnTo>
                    <a:pt x="84081" y="116330"/>
                  </a:lnTo>
                  <a:lnTo>
                    <a:pt x="88843" y="106806"/>
                  </a:lnTo>
                  <a:lnTo>
                    <a:pt x="110388" y="91725"/>
                  </a:lnTo>
                  <a:lnTo>
                    <a:pt x="122713" y="61791"/>
                  </a:lnTo>
                  <a:lnTo>
                    <a:pt x="127258" y="29976"/>
                  </a:lnTo>
                  <a:lnTo>
                    <a:pt x="130536" y="30839"/>
                  </a:lnTo>
                  <a:lnTo>
                    <a:pt x="132020" y="20452"/>
                  </a:lnTo>
                  <a:lnTo>
                    <a:pt x="173953" y="31487"/>
                  </a:lnTo>
                  <a:lnTo>
                    <a:pt x="181797" y="9524"/>
                  </a:lnTo>
                  <a:lnTo>
                    <a:pt x="182800" y="1052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5" name="Freeform 452">
              <a:extLst>
                <a:ext uri="{FF2B5EF4-FFF2-40B4-BE49-F238E27FC236}">
                  <a16:creationId xmlns:a16="http://schemas.microsoft.com/office/drawing/2014/main" id="{44474180-B206-420E-9CD5-7A9DC21A2FB1}"/>
                </a:ext>
              </a:extLst>
            </p:cNvPr>
            <p:cNvSpPr>
              <a:spLocks/>
            </p:cNvSpPr>
            <p:nvPr/>
          </p:nvSpPr>
          <p:spPr bwMode="auto">
            <a:xfrm>
              <a:off x="4999716" y="3300663"/>
              <a:ext cx="455061" cy="528511"/>
            </a:xfrm>
            <a:custGeom>
              <a:avLst/>
              <a:gdLst>
                <a:gd name="connsiteX0" fmla="*/ 113623 w 606748"/>
                <a:gd name="connsiteY0" fmla="*/ 0 h 704681"/>
                <a:gd name="connsiteX1" fmla="*/ 263606 w 606748"/>
                <a:gd name="connsiteY1" fmla="*/ 0 h 704681"/>
                <a:gd name="connsiteX2" fmla="*/ 409044 w 606748"/>
                <a:gd name="connsiteY2" fmla="*/ 0 h 704681"/>
                <a:gd name="connsiteX3" fmla="*/ 547664 w 606748"/>
                <a:gd name="connsiteY3" fmla="*/ 0 h 704681"/>
                <a:gd name="connsiteX4" fmla="*/ 563571 w 606748"/>
                <a:gd name="connsiteY4" fmla="*/ 38632 h 704681"/>
                <a:gd name="connsiteX5" fmla="*/ 561888 w 606748"/>
                <a:gd name="connsiteY5" fmla="*/ 39306 h 704681"/>
                <a:gd name="connsiteX6" fmla="*/ 563571 w 606748"/>
                <a:gd name="connsiteY6" fmla="*/ 43394 h 704681"/>
                <a:gd name="connsiteX7" fmla="*/ 552916 w 606748"/>
                <a:gd name="connsiteY7" fmla="*/ 47656 h 704681"/>
                <a:gd name="connsiteX8" fmla="*/ 559026 w 606748"/>
                <a:gd name="connsiteY8" fmla="*/ 86354 h 704681"/>
                <a:gd name="connsiteX9" fmla="*/ 574934 w 606748"/>
                <a:gd name="connsiteY9" fmla="*/ 134076 h 704681"/>
                <a:gd name="connsiteX10" fmla="*/ 590841 w 606748"/>
                <a:gd name="connsiteY10" fmla="*/ 140893 h 704681"/>
                <a:gd name="connsiteX11" fmla="*/ 606748 w 606748"/>
                <a:gd name="connsiteY11" fmla="*/ 156800 h 704681"/>
                <a:gd name="connsiteX12" fmla="*/ 604665 w 606748"/>
                <a:gd name="connsiteY12" fmla="*/ 159479 h 704681"/>
                <a:gd name="connsiteX13" fmla="*/ 606748 w 606748"/>
                <a:gd name="connsiteY13" fmla="*/ 161562 h 704681"/>
                <a:gd name="connsiteX14" fmla="*/ 590841 w 606748"/>
                <a:gd name="connsiteY14" fmla="*/ 182014 h 704681"/>
                <a:gd name="connsiteX15" fmla="*/ 563571 w 606748"/>
                <a:gd name="connsiteY15" fmla="*/ 188832 h 704681"/>
                <a:gd name="connsiteX16" fmla="*/ 547664 w 606748"/>
                <a:gd name="connsiteY16" fmla="*/ 197922 h 704681"/>
                <a:gd name="connsiteX17" fmla="*/ 547664 w 606748"/>
                <a:gd name="connsiteY17" fmla="*/ 220429 h 704681"/>
                <a:gd name="connsiteX18" fmla="*/ 547664 w 606748"/>
                <a:gd name="connsiteY18" fmla="*/ 225191 h 704681"/>
                <a:gd name="connsiteX19" fmla="*/ 532444 w 606748"/>
                <a:gd name="connsiteY19" fmla="*/ 277374 h 704681"/>
                <a:gd name="connsiteX20" fmla="*/ 536302 w 606748"/>
                <a:gd name="connsiteY20" fmla="*/ 290876 h 704681"/>
                <a:gd name="connsiteX21" fmla="*/ 535848 w 606748"/>
                <a:gd name="connsiteY21" fmla="*/ 294050 h 704681"/>
                <a:gd name="connsiteX22" fmla="*/ 536302 w 606748"/>
                <a:gd name="connsiteY22" fmla="*/ 295638 h 704681"/>
                <a:gd name="connsiteX23" fmla="*/ 531757 w 606748"/>
                <a:gd name="connsiteY23" fmla="*/ 327452 h 704681"/>
                <a:gd name="connsiteX24" fmla="*/ 515850 w 606748"/>
                <a:gd name="connsiteY24" fmla="*/ 366084 h 704681"/>
                <a:gd name="connsiteX25" fmla="*/ 493125 w 606748"/>
                <a:gd name="connsiteY25" fmla="*/ 381991 h 704681"/>
                <a:gd name="connsiteX26" fmla="*/ 477218 w 606748"/>
                <a:gd name="connsiteY26" fmla="*/ 413806 h 704681"/>
                <a:gd name="connsiteX27" fmla="*/ 472673 w 606748"/>
                <a:gd name="connsiteY27" fmla="*/ 429713 h 704681"/>
                <a:gd name="connsiteX28" fmla="*/ 456766 w 606748"/>
                <a:gd name="connsiteY28" fmla="*/ 441075 h 704681"/>
                <a:gd name="connsiteX29" fmla="*/ 445403 w 606748"/>
                <a:gd name="connsiteY29" fmla="*/ 477435 h 704681"/>
                <a:gd name="connsiteX30" fmla="*/ 445403 w 606748"/>
                <a:gd name="connsiteY30" fmla="*/ 506760 h 704681"/>
                <a:gd name="connsiteX31" fmla="*/ 445403 w 606748"/>
                <a:gd name="connsiteY31" fmla="*/ 511522 h 704681"/>
                <a:gd name="connsiteX32" fmla="*/ 440858 w 606748"/>
                <a:gd name="connsiteY32" fmla="*/ 520612 h 704681"/>
                <a:gd name="connsiteX33" fmla="*/ 418134 w 606748"/>
                <a:gd name="connsiteY33" fmla="*/ 520612 h 704681"/>
                <a:gd name="connsiteX34" fmla="*/ 410793 w 606748"/>
                <a:gd name="connsiteY34" fmla="*/ 538963 h 704681"/>
                <a:gd name="connsiteX35" fmla="*/ 429496 w 606748"/>
                <a:gd name="connsiteY35" fmla="*/ 543119 h 704681"/>
                <a:gd name="connsiteX36" fmla="*/ 445403 w 606748"/>
                <a:gd name="connsiteY36" fmla="*/ 559026 h 704681"/>
                <a:gd name="connsiteX37" fmla="*/ 456766 w 606748"/>
                <a:gd name="connsiteY37" fmla="*/ 574934 h 704681"/>
                <a:gd name="connsiteX38" fmla="*/ 472673 w 606748"/>
                <a:gd name="connsiteY38" fmla="*/ 581751 h 704681"/>
                <a:gd name="connsiteX39" fmla="*/ 493125 w 606748"/>
                <a:gd name="connsiteY39" fmla="*/ 624928 h 704681"/>
                <a:gd name="connsiteX40" fmla="*/ 491500 w 606748"/>
                <a:gd name="connsiteY40" fmla="*/ 626258 h 704681"/>
                <a:gd name="connsiteX41" fmla="*/ 493125 w 606748"/>
                <a:gd name="connsiteY41" fmla="*/ 629690 h 704681"/>
                <a:gd name="connsiteX42" fmla="*/ 468128 w 606748"/>
                <a:gd name="connsiteY42" fmla="*/ 650142 h 704681"/>
                <a:gd name="connsiteX43" fmla="*/ 445403 w 606748"/>
                <a:gd name="connsiteY43" fmla="*/ 672867 h 704681"/>
                <a:gd name="connsiteX44" fmla="*/ 424951 w 606748"/>
                <a:gd name="connsiteY44" fmla="*/ 693319 h 704681"/>
                <a:gd name="connsiteX45" fmla="*/ 397682 w 606748"/>
                <a:gd name="connsiteY45" fmla="*/ 693319 h 704681"/>
                <a:gd name="connsiteX46" fmla="*/ 365867 w 606748"/>
                <a:gd name="connsiteY46" fmla="*/ 700136 h 704681"/>
                <a:gd name="connsiteX47" fmla="*/ 343142 w 606748"/>
                <a:gd name="connsiteY47" fmla="*/ 693319 h 704681"/>
                <a:gd name="connsiteX48" fmla="*/ 334053 w 606748"/>
                <a:gd name="connsiteY48" fmla="*/ 704681 h 704681"/>
                <a:gd name="connsiteX49" fmla="*/ 295421 w 606748"/>
                <a:gd name="connsiteY49" fmla="*/ 677412 h 704681"/>
                <a:gd name="connsiteX50" fmla="*/ 290876 w 606748"/>
                <a:gd name="connsiteY50" fmla="*/ 661504 h 704681"/>
                <a:gd name="connsiteX51" fmla="*/ 268151 w 606748"/>
                <a:gd name="connsiteY51" fmla="*/ 666049 h 704681"/>
                <a:gd name="connsiteX52" fmla="*/ 252244 w 606748"/>
                <a:gd name="connsiteY52" fmla="*/ 666049 h 704681"/>
                <a:gd name="connsiteX53" fmla="*/ 240881 w 606748"/>
                <a:gd name="connsiteY53" fmla="*/ 672867 h 704681"/>
                <a:gd name="connsiteX54" fmla="*/ 224974 w 606748"/>
                <a:gd name="connsiteY54" fmla="*/ 666049 h 704681"/>
                <a:gd name="connsiteX55" fmla="*/ 204522 w 606748"/>
                <a:gd name="connsiteY55" fmla="*/ 638780 h 704681"/>
                <a:gd name="connsiteX56" fmla="*/ 197705 w 606748"/>
                <a:gd name="connsiteY56" fmla="*/ 629690 h 704681"/>
                <a:gd name="connsiteX57" fmla="*/ 165890 w 606748"/>
                <a:gd name="connsiteY57" fmla="*/ 613783 h 704681"/>
                <a:gd name="connsiteX58" fmla="*/ 161345 w 606748"/>
                <a:gd name="connsiteY58" fmla="*/ 591058 h 704681"/>
                <a:gd name="connsiteX59" fmla="*/ 145438 w 606748"/>
                <a:gd name="connsiteY59" fmla="*/ 575151 h 704681"/>
                <a:gd name="connsiteX60" fmla="*/ 118168 w 606748"/>
                <a:gd name="connsiteY60" fmla="*/ 554699 h 704681"/>
                <a:gd name="connsiteX61" fmla="*/ 118168 w 606748"/>
                <a:gd name="connsiteY61" fmla="*/ 549937 h 704681"/>
                <a:gd name="connsiteX62" fmla="*/ 118168 w 606748"/>
                <a:gd name="connsiteY62" fmla="*/ 543336 h 704681"/>
                <a:gd name="connsiteX63" fmla="*/ 95444 w 606748"/>
                <a:gd name="connsiteY63" fmla="*/ 527429 h 704681"/>
                <a:gd name="connsiteX64" fmla="*/ 70447 w 606748"/>
                <a:gd name="connsiteY64" fmla="*/ 511522 h 704681"/>
                <a:gd name="connsiteX65" fmla="*/ 59084 w 606748"/>
                <a:gd name="connsiteY65" fmla="*/ 500159 h 704681"/>
                <a:gd name="connsiteX66" fmla="*/ 54539 w 606748"/>
                <a:gd name="connsiteY66" fmla="*/ 488797 h 704681"/>
                <a:gd name="connsiteX67" fmla="*/ 55660 w 606748"/>
                <a:gd name="connsiteY67" fmla="*/ 486836 h 704681"/>
                <a:gd name="connsiteX68" fmla="*/ 54539 w 606748"/>
                <a:gd name="connsiteY68" fmla="*/ 484035 h 704681"/>
                <a:gd name="connsiteX69" fmla="*/ 63629 w 606748"/>
                <a:gd name="connsiteY69" fmla="*/ 468128 h 704681"/>
                <a:gd name="connsiteX70" fmla="*/ 63629 w 606748"/>
                <a:gd name="connsiteY70" fmla="*/ 461528 h 704681"/>
                <a:gd name="connsiteX71" fmla="*/ 36360 w 606748"/>
                <a:gd name="connsiteY71" fmla="*/ 436530 h 704681"/>
                <a:gd name="connsiteX72" fmla="*/ 36360 w 606748"/>
                <a:gd name="connsiteY72" fmla="*/ 431768 h 704681"/>
                <a:gd name="connsiteX73" fmla="*/ 36360 w 606748"/>
                <a:gd name="connsiteY73" fmla="*/ 418351 h 704681"/>
                <a:gd name="connsiteX74" fmla="*/ 36360 w 606748"/>
                <a:gd name="connsiteY74" fmla="*/ 413806 h 704681"/>
                <a:gd name="connsiteX75" fmla="*/ 20452 w 606748"/>
                <a:gd name="connsiteY75" fmla="*/ 397899 h 704681"/>
                <a:gd name="connsiteX76" fmla="*/ 20452 w 606748"/>
                <a:gd name="connsiteY76" fmla="*/ 393137 h 704681"/>
                <a:gd name="connsiteX77" fmla="*/ 20452 w 606748"/>
                <a:gd name="connsiteY77" fmla="*/ 377446 h 704681"/>
                <a:gd name="connsiteX78" fmla="*/ 15908 w 606748"/>
                <a:gd name="connsiteY78" fmla="*/ 366084 h 704681"/>
                <a:gd name="connsiteX79" fmla="*/ 0 w 606748"/>
                <a:gd name="connsiteY79" fmla="*/ 366084 h 704681"/>
                <a:gd name="connsiteX80" fmla="*/ 1905 w 606748"/>
                <a:gd name="connsiteY80" fmla="*/ 361322 h 704681"/>
                <a:gd name="connsiteX81" fmla="*/ 0 w 606748"/>
                <a:gd name="connsiteY81" fmla="*/ 361322 h 704681"/>
                <a:gd name="connsiteX82" fmla="*/ 4545 w 606748"/>
                <a:gd name="connsiteY82" fmla="*/ 349960 h 704681"/>
                <a:gd name="connsiteX83" fmla="*/ 14936 w 606748"/>
                <a:gd name="connsiteY83" fmla="*/ 335413 h 704681"/>
                <a:gd name="connsiteX84" fmla="*/ 11363 w 606748"/>
                <a:gd name="connsiteY84" fmla="*/ 322907 h 704681"/>
                <a:gd name="connsiteX85" fmla="*/ 12365 w 606748"/>
                <a:gd name="connsiteY85" fmla="*/ 321654 h 704681"/>
                <a:gd name="connsiteX86" fmla="*/ 11363 w 606748"/>
                <a:gd name="connsiteY86" fmla="*/ 318145 h 704681"/>
                <a:gd name="connsiteX87" fmla="*/ 19182 w 606748"/>
                <a:gd name="connsiteY87" fmla="*/ 308370 h 704681"/>
                <a:gd name="connsiteX88" fmla="*/ 15908 w 606748"/>
                <a:gd name="connsiteY88" fmla="*/ 300183 h 704681"/>
                <a:gd name="connsiteX89" fmla="*/ 16921 w 606748"/>
                <a:gd name="connsiteY89" fmla="*/ 297954 h 704681"/>
                <a:gd name="connsiteX90" fmla="*/ 15908 w 606748"/>
                <a:gd name="connsiteY90" fmla="*/ 295421 h 704681"/>
                <a:gd name="connsiteX91" fmla="*/ 27270 w 606748"/>
                <a:gd name="connsiteY91" fmla="*/ 270423 h 704681"/>
                <a:gd name="connsiteX92" fmla="*/ 43177 w 606748"/>
                <a:gd name="connsiteY92" fmla="*/ 243154 h 704681"/>
                <a:gd name="connsiteX93" fmla="*/ 74992 w 606748"/>
                <a:gd name="connsiteY93" fmla="*/ 247699 h 704681"/>
                <a:gd name="connsiteX94" fmla="*/ 74992 w 606748"/>
                <a:gd name="connsiteY94" fmla="*/ 102478 h 704681"/>
                <a:gd name="connsiteX95" fmla="*/ 74992 w 606748"/>
                <a:gd name="connsiteY95" fmla="*/ 97716 h 704681"/>
                <a:gd name="connsiteX96" fmla="*/ 74992 w 606748"/>
                <a:gd name="connsiteY96" fmla="*/ 79754 h 704681"/>
                <a:gd name="connsiteX97" fmla="*/ 74992 w 606748"/>
                <a:gd name="connsiteY97" fmla="*/ 74992 h 704681"/>
                <a:gd name="connsiteX98" fmla="*/ 113623 w 606748"/>
                <a:gd name="connsiteY98" fmla="*/ 74992 h 704681"/>
                <a:gd name="connsiteX99" fmla="*/ 113623 w 606748"/>
                <a:gd name="connsiteY99" fmla="*/ 4762 h 70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6748" h="704681">
                  <a:moveTo>
                    <a:pt x="113623" y="0"/>
                  </a:moveTo>
                  <a:lnTo>
                    <a:pt x="263606" y="0"/>
                  </a:lnTo>
                  <a:lnTo>
                    <a:pt x="409044" y="0"/>
                  </a:lnTo>
                  <a:lnTo>
                    <a:pt x="547664" y="0"/>
                  </a:lnTo>
                  <a:lnTo>
                    <a:pt x="563571" y="38632"/>
                  </a:lnTo>
                  <a:lnTo>
                    <a:pt x="561888" y="39306"/>
                  </a:lnTo>
                  <a:lnTo>
                    <a:pt x="563571" y="43394"/>
                  </a:lnTo>
                  <a:lnTo>
                    <a:pt x="552916" y="47656"/>
                  </a:lnTo>
                  <a:lnTo>
                    <a:pt x="559026" y="86354"/>
                  </a:lnTo>
                  <a:lnTo>
                    <a:pt x="574934" y="134076"/>
                  </a:lnTo>
                  <a:lnTo>
                    <a:pt x="590841" y="140893"/>
                  </a:lnTo>
                  <a:lnTo>
                    <a:pt x="606748" y="156800"/>
                  </a:lnTo>
                  <a:lnTo>
                    <a:pt x="604665" y="159479"/>
                  </a:lnTo>
                  <a:lnTo>
                    <a:pt x="606748" y="161562"/>
                  </a:lnTo>
                  <a:lnTo>
                    <a:pt x="590841" y="182014"/>
                  </a:lnTo>
                  <a:lnTo>
                    <a:pt x="563571" y="188832"/>
                  </a:lnTo>
                  <a:lnTo>
                    <a:pt x="547664" y="197922"/>
                  </a:lnTo>
                  <a:lnTo>
                    <a:pt x="547664" y="220429"/>
                  </a:lnTo>
                  <a:lnTo>
                    <a:pt x="547664" y="225191"/>
                  </a:lnTo>
                  <a:lnTo>
                    <a:pt x="532444" y="277374"/>
                  </a:lnTo>
                  <a:lnTo>
                    <a:pt x="536302" y="290876"/>
                  </a:lnTo>
                  <a:lnTo>
                    <a:pt x="535848" y="294050"/>
                  </a:lnTo>
                  <a:lnTo>
                    <a:pt x="536302" y="295638"/>
                  </a:lnTo>
                  <a:lnTo>
                    <a:pt x="531757" y="327452"/>
                  </a:lnTo>
                  <a:lnTo>
                    <a:pt x="515850" y="366084"/>
                  </a:lnTo>
                  <a:lnTo>
                    <a:pt x="493125" y="381991"/>
                  </a:lnTo>
                  <a:lnTo>
                    <a:pt x="477218" y="413806"/>
                  </a:lnTo>
                  <a:lnTo>
                    <a:pt x="472673" y="429713"/>
                  </a:lnTo>
                  <a:lnTo>
                    <a:pt x="456766" y="441075"/>
                  </a:lnTo>
                  <a:lnTo>
                    <a:pt x="445403" y="477435"/>
                  </a:lnTo>
                  <a:lnTo>
                    <a:pt x="445403" y="506760"/>
                  </a:lnTo>
                  <a:lnTo>
                    <a:pt x="445403" y="511522"/>
                  </a:lnTo>
                  <a:lnTo>
                    <a:pt x="440858" y="520612"/>
                  </a:lnTo>
                  <a:lnTo>
                    <a:pt x="418134" y="520612"/>
                  </a:lnTo>
                  <a:lnTo>
                    <a:pt x="410793" y="538963"/>
                  </a:lnTo>
                  <a:lnTo>
                    <a:pt x="429496" y="543119"/>
                  </a:lnTo>
                  <a:lnTo>
                    <a:pt x="445403" y="559026"/>
                  </a:lnTo>
                  <a:lnTo>
                    <a:pt x="456766" y="574934"/>
                  </a:lnTo>
                  <a:lnTo>
                    <a:pt x="472673" y="581751"/>
                  </a:lnTo>
                  <a:lnTo>
                    <a:pt x="493125" y="624928"/>
                  </a:lnTo>
                  <a:lnTo>
                    <a:pt x="491500" y="626258"/>
                  </a:lnTo>
                  <a:lnTo>
                    <a:pt x="493125" y="629690"/>
                  </a:lnTo>
                  <a:lnTo>
                    <a:pt x="468128" y="650142"/>
                  </a:lnTo>
                  <a:lnTo>
                    <a:pt x="445403" y="672867"/>
                  </a:lnTo>
                  <a:lnTo>
                    <a:pt x="424951" y="693319"/>
                  </a:lnTo>
                  <a:lnTo>
                    <a:pt x="397682" y="693319"/>
                  </a:lnTo>
                  <a:lnTo>
                    <a:pt x="365867" y="700136"/>
                  </a:lnTo>
                  <a:lnTo>
                    <a:pt x="343142" y="693319"/>
                  </a:lnTo>
                  <a:lnTo>
                    <a:pt x="334053" y="704681"/>
                  </a:lnTo>
                  <a:lnTo>
                    <a:pt x="295421" y="677412"/>
                  </a:lnTo>
                  <a:lnTo>
                    <a:pt x="290876" y="661504"/>
                  </a:lnTo>
                  <a:lnTo>
                    <a:pt x="268151" y="666049"/>
                  </a:lnTo>
                  <a:lnTo>
                    <a:pt x="252244" y="666049"/>
                  </a:lnTo>
                  <a:lnTo>
                    <a:pt x="240881" y="672867"/>
                  </a:lnTo>
                  <a:lnTo>
                    <a:pt x="224974" y="666049"/>
                  </a:lnTo>
                  <a:lnTo>
                    <a:pt x="204522" y="638780"/>
                  </a:lnTo>
                  <a:lnTo>
                    <a:pt x="197705" y="629690"/>
                  </a:lnTo>
                  <a:lnTo>
                    <a:pt x="165890" y="613783"/>
                  </a:lnTo>
                  <a:lnTo>
                    <a:pt x="161345" y="591058"/>
                  </a:lnTo>
                  <a:lnTo>
                    <a:pt x="145438" y="575151"/>
                  </a:lnTo>
                  <a:lnTo>
                    <a:pt x="118168" y="554699"/>
                  </a:lnTo>
                  <a:lnTo>
                    <a:pt x="118168" y="549937"/>
                  </a:lnTo>
                  <a:lnTo>
                    <a:pt x="118168" y="543336"/>
                  </a:lnTo>
                  <a:lnTo>
                    <a:pt x="95444" y="527429"/>
                  </a:lnTo>
                  <a:lnTo>
                    <a:pt x="70447" y="511522"/>
                  </a:lnTo>
                  <a:lnTo>
                    <a:pt x="59084" y="500159"/>
                  </a:lnTo>
                  <a:lnTo>
                    <a:pt x="54539" y="488797"/>
                  </a:lnTo>
                  <a:lnTo>
                    <a:pt x="55660" y="486836"/>
                  </a:lnTo>
                  <a:lnTo>
                    <a:pt x="54539" y="484035"/>
                  </a:lnTo>
                  <a:lnTo>
                    <a:pt x="63629" y="468128"/>
                  </a:lnTo>
                  <a:lnTo>
                    <a:pt x="63629" y="461528"/>
                  </a:lnTo>
                  <a:lnTo>
                    <a:pt x="36360" y="436530"/>
                  </a:lnTo>
                  <a:lnTo>
                    <a:pt x="36360" y="431768"/>
                  </a:lnTo>
                  <a:lnTo>
                    <a:pt x="36360" y="418351"/>
                  </a:lnTo>
                  <a:lnTo>
                    <a:pt x="36360" y="413806"/>
                  </a:lnTo>
                  <a:lnTo>
                    <a:pt x="20452" y="397899"/>
                  </a:lnTo>
                  <a:lnTo>
                    <a:pt x="20452" y="393137"/>
                  </a:lnTo>
                  <a:lnTo>
                    <a:pt x="20452" y="377446"/>
                  </a:lnTo>
                  <a:lnTo>
                    <a:pt x="15908" y="366084"/>
                  </a:lnTo>
                  <a:lnTo>
                    <a:pt x="0" y="366084"/>
                  </a:lnTo>
                  <a:lnTo>
                    <a:pt x="1905" y="361322"/>
                  </a:lnTo>
                  <a:lnTo>
                    <a:pt x="0" y="361322"/>
                  </a:lnTo>
                  <a:lnTo>
                    <a:pt x="4545" y="349960"/>
                  </a:lnTo>
                  <a:lnTo>
                    <a:pt x="14936" y="335413"/>
                  </a:lnTo>
                  <a:lnTo>
                    <a:pt x="11363" y="322907"/>
                  </a:lnTo>
                  <a:lnTo>
                    <a:pt x="12365" y="321654"/>
                  </a:lnTo>
                  <a:lnTo>
                    <a:pt x="11363" y="318145"/>
                  </a:lnTo>
                  <a:lnTo>
                    <a:pt x="19182" y="308370"/>
                  </a:lnTo>
                  <a:lnTo>
                    <a:pt x="15908" y="300183"/>
                  </a:lnTo>
                  <a:lnTo>
                    <a:pt x="16921" y="297954"/>
                  </a:lnTo>
                  <a:lnTo>
                    <a:pt x="15908" y="295421"/>
                  </a:lnTo>
                  <a:lnTo>
                    <a:pt x="27270" y="270423"/>
                  </a:lnTo>
                  <a:lnTo>
                    <a:pt x="43177" y="243154"/>
                  </a:lnTo>
                  <a:lnTo>
                    <a:pt x="74992" y="247699"/>
                  </a:lnTo>
                  <a:lnTo>
                    <a:pt x="74992" y="102478"/>
                  </a:lnTo>
                  <a:lnTo>
                    <a:pt x="74992" y="97716"/>
                  </a:lnTo>
                  <a:lnTo>
                    <a:pt x="74992" y="79754"/>
                  </a:lnTo>
                  <a:lnTo>
                    <a:pt x="74992" y="74992"/>
                  </a:lnTo>
                  <a:lnTo>
                    <a:pt x="113623" y="74992"/>
                  </a:lnTo>
                  <a:lnTo>
                    <a:pt x="113623" y="47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6" name="Freeform 448">
              <a:extLst>
                <a:ext uri="{FF2B5EF4-FFF2-40B4-BE49-F238E27FC236}">
                  <a16:creationId xmlns:a16="http://schemas.microsoft.com/office/drawing/2014/main" id="{8BDA0751-7FD4-4CB1-B32B-C2A958A3139E}"/>
                </a:ext>
              </a:extLst>
            </p:cNvPr>
            <p:cNvSpPr>
              <a:spLocks/>
            </p:cNvSpPr>
            <p:nvPr/>
          </p:nvSpPr>
          <p:spPr bwMode="auto">
            <a:xfrm>
              <a:off x="5212758" y="3798169"/>
              <a:ext cx="151769" cy="160372"/>
            </a:xfrm>
            <a:custGeom>
              <a:avLst/>
              <a:gdLst>
                <a:gd name="connsiteX0" fmla="*/ 163726 w 202358"/>
                <a:gd name="connsiteY0" fmla="*/ 0 h 213829"/>
                <a:gd name="connsiteX1" fmla="*/ 179634 w 202358"/>
                <a:gd name="connsiteY1" fmla="*/ 27270 h 213829"/>
                <a:gd name="connsiteX2" fmla="*/ 186451 w 202358"/>
                <a:gd name="connsiteY2" fmla="*/ 43177 h 213829"/>
                <a:gd name="connsiteX3" fmla="*/ 202358 w 202358"/>
                <a:gd name="connsiteY3" fmla="*/ 86354 h 213829"/>
                <a:gd name="connsiteX4" fmla="*/ 190996 w 202358"/>
                <a:gd name="connsiteY4" fmla="*/ 111351 h 213829"/>
                <a:gd name="connsiteX5" fmla="*/ 190446 w 202358"/>
                <a:gd name="connsiteY5" fmla="*/ 112084 h 213829"/>
                <a:gd name="connsiteX6" fmla="*/ 188615 w 202358"/>
                <a:gd name="connsiteY6" fmla="*/ 116113 h 213829"/>
                <a:gd name="connsiteX7" fmla="*/ 168163 w 202358"/>
                <a:gd name="connsiteY7" fmla="*/ 143383 h 213829"/>
                <a:gd name="connsiteX8" fmla="*/ 159181 w 202358"/>
                <a:gd name="connsiteY8" fmla="*/ 155957 h 213829"/>
                <a:gd name="connsiteX9" fmla="*/ 159181 w 202358"/>
                <a:gd name="connsiteY9" fmla="*/ 193160 h 213829"/>
                <a:gd name="connsiteX10" fmla="*/ 156800 w 202358"/>
                <a:gd name="connsiteY10" fmla="*/ 193160 h 213829"/>
                <a:gd name="connsiteX11" fmla="*/ 156800 w 202358"/>
                <a:gd name="connsiteY11" fmla="*/ 197922 h 213829"/>
                <a:gd name="connsiteX12" fmla="*/ 86354 w 202358"/>
                <a:gd name="connsiteY12" fmla="*/ 197922 h 213829"/>
                <a:gd name="connsiteX13" fmla="*/ 43177 w 202358"/>
                <a:gd name="connsiteY13" fmla="*/ 197922 h 213829"/>
                <a:gd name="connsiteX14" fmla="*/ 31815 w 202358"/>
                <a:gd name="connsiteY14" fmla="*/ 202467 h 213829"/>
                <a:gd name="connsiteX15" fmla="*/ 11363 w 202358"/>
                <a:gd name="connsiteY15" fmla="*/ 213829 h 213829"/>
                <a:gd name="connsiteX16" fmla="*/ 0 w 202358"/>
                <a:gd name="connsiteY16" fmla="*/ 209284 h 213829"/>
                <a:gd name="connsiteX17" fmla="*/ 0 w 202358"/>
                <a:gd name="connsiteY17" fmla="*/ 182015 h 213829"/>
                <a:gd name="connsiteX18" fmla="*/ 2381 w 202358"/>
                <a:gd name="connsiteY18" fmla="*/ 178681 h 213829"/>
                <a:gd name="connsiteX19" fmla="*/ 2381 w 202358"/>
                <a:gd name="connsiteY19" fmla="*/ 177253 h 213829"/>
                <a:gd name="connsiteX20" fmla="*/ 11363 w 202358"/>
                <a:gd name="connsiteY20" fmla="*/ 164679 h 213829"/>
                <a:gd name="connsiteX21" fmla="*/ 11363 w 202358"/>
                <a:gd name="connsiteY21" fmla="*/ 138838 h 213829"/>
                <a:gd name="connsiteX22" fmla="*/ 13744 w 202358"/>
                <a:gd name="connsiteY22" fmla="*/ 135504 h 213829"/>
                <a:gd name="connsiteX23" fmla="*/ 13744 w 202358"/>
                <a:gd name="connsiteY23" fmla="*/ 134076 h 213829"/>
                <a:gd name="connsiteX24" fmla="*/ 24023 w 202358"/>
                <a:gd name="connsiteY24" fmla="*/ 119684 h 213829"/>
                <a:gd name="connsiteX25" fmla="*/ 31815 w 202358"/>
                <a:gd name="connsiteY25" fmla="*/ 100206 h 213829"/>
                <a:gd name="connsiteX26" fmla="*/ 32344 w 202358"/>
                <a:gd name="connsiteY26" fmla="*/ 100073 h 213829"/>
                <a:gd name="connsiteX27" fmla="*/ 34196 w 202358"/>
                <a:gd name="connsiteY27" fmla="*/ 95444 h 213829"/>
                <a:gd name="connsiteX28" fmla="*/ 52375 w 202358"/>
                <a:gd name="connsiteY28" fmla="*/ 90899 h 213829"/>
                <a:gd name="connsiteX29" fmla="*/ 58811 w 202358"/>
                <a:gd name="connsiteY29" fmla="*/ 79637 h 213829"/>
                <a:gd name="connsiteX30" fmla="*/ 43177 w 202358"/>
                <a:gd name="connsiteY30" fmla="*/ 72936 h 213829"/>
                <a:gd name="connsiteX31" fmla="*/ 49994 w 202358"/>
                <a:gd name="connsiteY31" fmla="*/ 32032 h 213829"/>
                <a:gd name="connsiteX32" fmla="*/ 51999 w 202358"/>
                <a:gd name="connsiteY32" fmla="*/ 29526 h 213829"/>
                <a:gd name="connsiteX33" fmla="*/ 52375 w 202358"/>
                <a:gd name="connsiteY33" fmla="*/ 27270 h 213829"/>
                <a:gd name="connsiteX34" fmla="*/ 61465 w 202358"/>
                <a:gd name="connsiteY34" fmla="*/ 15908 h 213829"/>
                <a:gd name="connsiteX35" fmla="*/ 88735 w 202358"/>
                <a:gd name="connsiteY35" fmla="*/ 27270 h 213829"/>
                <a:gd name="connsiteX36" fmla="*/ 116005 w 202358"/>
                <a:gd name="connsiteY36" fmla="*/ 15908 h 213829"/>
                <a:gd name="connsiteX37" fmla="*/ 143274 w 202358"/>
                <a:gd name="connsiteY37" fmla="*/ 15908 h 21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358" h="213829">
                  <a:moveTo>
                    <a:pt x="163726" y="0"/>
                  </a:moveTo>
                  <a:lnTo>
                    <a:pt x="179634" y="27270"/>
                  </a:lnTo>
                  <a:lnTo>
                    <a:pt x="186451" y="43177"/>
                  </a:lnTo>
                  <a:lnTo>
                    <a:pt x="202358" y="86354"/>
                  </a:lnTo>
                  <a:lnTo>
                    <a:pt x="190996" y="111351"/>
                  </a:lnTo>
                  <a:lnTo>
                    <a:pt x="190446" y="112084"/>
                  </a:lnTo>
                  <a:lnTo>
                    <a:pt x="188615" y="116113"/>
                  </a:lnTo>
                  <a:lnTo>
                    <a:pt x="168163" y="143383"/>
                  </a:lnTo>
                  <a:lnTo>
                    <a:pt x="159181" y="155957"/>
                  </a:lnTo>
                  <a:lnTo>
                    <a:pt x="159181" y="193160"/>
                  </a:lnTo>
                  <a:lnTo>
                    <a:pt x="156800" y="193160"/>
                  </a:lnTo>
                  <a:lnTo>
                    <a:pt x="156800" y="197922"/>
                  </a:lnTo>
                  <a:lnTo>
                    <a:pt x="86354" y="197922"/>
                  </a:lnTo>
                  <a:lnTo>
                    <a:pt x="43177" y="197922"/>
                  </a:lnTo>
                  <a:lnTo>
                    <a:pt x="31815" y="202467"/>
                  </a:lnTo>
                  <a:lnTo>
                    <a:pt x="11363" y="213829"/>
                  </a:lnTo>
                  <a:lnTo>
                    <a:pt x="0" y="209284"/>
                  </a:lnTo>
                  <a:lnTo>
                    <a:pt x="0" y="182015"/>
                  </a:lnTo>
                  <a:lnTo>
                    <a:pt x="2381" y="178681"/>
                  </a:lnTo>
                  <a:lnTo>
                    <a:pt x="2381" y="177253"/>
                  </a:lnTo>
                  <a:lnTo>
                    <a:pt x="11363" y="164679"/>
                  </a:lnTo>
                  <a:lnTo>
                    <a:pt x="11363" y="138838"/>
                  </a:lnTo>
                  <a:lnTo>
                    <a:pt x="13744" y="135504"/>
                  </a:lnTo>
                  <a:lnTo>
                    <a:pt x="13744" y="134076"/>
                  </a:lnTo>
                  <a:lnTo>
                    <a:pt x="24023" y="119684"/>
                  </a:lnTo>
                  <a:lnTo>
                    <a:pt x="31815" y="100206"/>
                  </a:lnTo>
                  <a:lnTo>
                    <a:pt x="32344" y="100073"/>
                  </a:lnTo>
                  <a:lnTo>
                    <a:pt x="34196" y="95444"/>
                  </a:lnTo>
                  <a:lnTo>
                    <a:pt x="52375" y="90899"/>
                  </a:lnTo>
                  <a:lnTo>
                    <a:pt x="58811" y="79637"/>
                  </a:lnTo>
                  <a:lnTo>
                    <a:pt x="43177" y="72936"/>
                  </a:lnTo>
                  <a:lnTo>
                    <a:pt x="49994" y="32032"/>
                  </a:lnTo>
                  <a:lnTo>
                    <a:pt x="51999" y="29526"/>
                  </a:lnTo>
                  <a:lnTo>
                    <a:pt x="52375" y="27270"/>
                  </a:lnTo>
                  <a:lnTo>
                    <a:pt x="61465" y="15908"/>
                  </a:lnTo>
                  <a:lnTo>
                    <a:pt x="88735" y="27270"/>
                  </a:lnTo>
                  <a:lnTo>
                    <a:pt x="116005" y="15908"/>
                  </a:lnTo>
                  <a:lnTo>
                    <a:pt x="143274" y="15908"/>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7" name="Freeform 447">
              <a:extLst>
                <a:ext uri="{FF2B5EF4-FFF2-40B4-BE49-F238E27FC236}">
                  <a16:creationId xmlns:a16="http://schemas.microsoft.com/office/drawing/2014/main" id="{C2F8F2FE-78E8-4D81-80C4-C0E32FE74500}"/>
                </a:ext>
              </a:extLst>
            </p:cNvPr>
            <p:cNvSpPr>
              <a:spLocks/>
            </p:cNvSpPr>
            <p:nvPr/>
          </p:nvSpPr>
          <p:spPr bwMode="auto">
            <a:xfrm>
              <a:off x="5326788" y="3760430"/>
              <a:ext cx="226922" cy="288524"/>
            </a:xfrm>
            <a:custGeom>
              <a:avLst/>
              <a:gdLst>
                <a:gd name="connsiteX0" fmla="*/ 59410 w 302563"/>
                <a:gd name="connsiteY0" fmla="*/ 0 h 384698"/>
                <a:gd name="connsiteX1" fmla="*/ 82134 w 302563"/>
                <a:gd name="connsiteY1" fmla="*/ 4545 h 384698"/>
                <a:gd name="connsiteX2" fmla="*/ 82134 w 302563"/>
                <a:gd name="connsiteY2" fmla="*/ 27270 h 384698"/>
                <a:gd name="connsiteX3" fmla="*/ 93497 w 302563"/>
                <a:gd name="connsiteY3" fmla="*/ 36360 h 384698"/>
                <a:gd name="connsiteX4" fmla="*/ 118494 w 302563"/>
                <a:gd name="connsiteY4" fmla="*/ 36360 h 384698"/>
                <a:gd name="connsiteX5" fmla="*/ 161671 w 302563"/>
                <a:gd name="connsiteY5" fmla="*/ 70447 h 384698"/>
                <a:gd name="connsiteX6" fmla="*/ 177578 w 302563"/>
                <a:gd name="connsiteY6" fmla="*/ 70447 h 384698"/>
                <a:gd name="connsiteX7" fmla="*/ 184395 w 302563"/>
                <a:gd name="connsiteY7" fmla="*/ 70447 h 384698"/>
                <a:gd name="connsiteX8" fmla="*/ 195758 w 302563"/>
                <a:gd name="connsiteY8" fmla="*/ 70447 h 384698"/>
                <a:gd name="connsiteX9" fmla="*/ 216210 w 302563"/>
                <a:gd name="connsiteY9" fmla="*/ 74992 h 384698"/>
                <a:gd name="connsiteX10" fmla="*/ 227572 w 302563"/>
                <a:gd name="connsiteY10" fmla="*/ 59084 h 384698"/>
                <a:gd name="connsiteX11" fmla="*/ 263931 w 302563"/>
                <a:gd name="connsiteY11" fmla="*/ 43177 h 384698"/>
                <a:gd name="connsiteX12" fmla="*/ 279839 w 302563"/>
                <a:gd name="connsiteY12" fmla="*/ 59084 h 384698"/>
                <a:gd name="connsiteX13" fmla="*/ 302563 w 302563"/>
                <a:gd name="connsiteY13" fmla="*/ 59084 h 384698"/>
                <a:gd name="connsiteX14" fmla="*/ 290063 w 302563"/>
                <a:gd name="connsiteY14" fmla="*/ 73370 h 384698"/>
                <a:gd name="connsiteX15" fmla="*/ 295420 w 302563"/>
                <a:gd name="connsiteY15" fmla="*/ 73370 h 384698"/>
                <a:gd name="connsiteX16" fmla="*/ 270749 w 302563"/>
                <a:gd name="connsiteY16" fmla="*/ 101566 h 384698"/>
                <a:gd name="connsiteX17" fmla="*/ 270749 w 302563"/>
                <a:gd name="connsiteY17" fmla="*/ 231792 h 384698"/>
                <a:gd name="connsiteX18" fmla="*/ 291201 w 302563"/>
                <a:gd name="connsiteY18" fmla="*/ 263606 h 384698"/>
                <a:gd name="connsiteX19" fmla="*/ 278502 w 302563"/>
                <a:gd name="connsiteY19" fmla="*/ 269250 h 384698"/>
                <a:gd name="connsiteX20" fmla="*/ 284058 w 302563"/>
                <a:gd name="connsiteY20" fmla="*/ 277892 h 384698"/>
                <a:gd name="connsiteX21" fmla="*/ 263606 w 302563"/>
                <a:gd name="connsiteY21" fmla="*/ 286982 h 384698"/>
                <a:gd name="connsiteX22" fmla="*/ 252243 w 302563"/>
                <a:gd name="connsiteY22" fmla="*/ 305162 h 384698"/>
                <a:gd name="connsiteX23" fmla="*/ 241336 w 302563"/>
                <a:gd name="connsiteY23" fmla="*/ 308278 h 384698"/>
                <a:gd name="connsiteX24" fmla="*/ 238934 w 302563"/>
                <a:gd name="connsiteY24" fmla="*/ 322690 h 384698"/>
                <a:gd name="connsiteX25" fmla="*/ 233220 w 302563"/>
                <a:gd name="connsiteY25" fmla="*/ 328405 h 384698"/>
                <a:gd name="connsiteX26" fmla="*/ 231791 w 302563"/>
                <a:gd name="connsiteY26" fmla="*/ 336976 h 384698"/>
                <a:gd name="connsiteX27" fmla="*/ 224894 w 302563"/>
                <a:gd name="connsiteY27" fmla="*/ 343874 h 384698"/>
                <a:gd name="connsiteX28" fmla="*/ 220755 w 302563"/>
                <a:gd name="connsiteY28" fmla="*/ 359050 h 384698"/>
                <a:gd name="connsiteX29" fmla="*/ 216722 w 302563"/>
                <a:gd name="connsiteY29" fmla="*/ 361930 h 384698"/>
                <a:gd name="connsiteX30" fmla="*/ 213612 w 302563"/>
                <a:gd name="connsiteY30" fmla="*/ 373336 h 384698"/>
                <a:gd name="connsiteX31" fmla="*/ 197704 w 302563"/>
                <a:gd name="connsiteY31" fmla="*/ 384698 h 384698"/>
                <a:gd name="connsiteX32" fmla="*/ 145438 w 302563"/>
                <a:gd name="connsiteY32" fmla="*/ 348339 h 384698"/>
                <a:gd name="connsiteX33" fmla="*/ 138620 w 302563"/>
                <a:gd name="connsiteY33" fmla="*/ 330159 h 384698"/>
                <a:gd name="connsiteX34" fmla="*/ 4545 w 302563"/>
                <a:gd name="connsiteY34" fmla="*/ 255168 h 384698"/>
                <a:gd name="connsiteX35" fmla="*/ 0 w 302563"/>
                <a:gd name="connsiteY35" fmla="*/ 250623 h 384698"/>
                <a:gd name="connsiteX36" fmla="*/ 0 w 302563"/>
                <a:gd name="connsiteY36" fmla="*/ 211991 h 384698"/>
                <a:gd name="connsiteX37" fmla="*/ 7143 w 302563"/>
                <a:gd name="connsiteY37" fmla="*/ 201991 h 384698"/>
                <a:gd name="connsiteX38" fmla="*/ 7143 w 302563"/>
                <a:gd name="connsiteY38" fmla="*/ 197705 h 384698"/>
                <a:gd name="connsiteX39" fmla="*/ 18506 w 302563"/>
                <a:gd name="connsiteY39" fmla="*/ 181798 h 384698"/>
                <a:gd name="connsiteX40" fmla="*/ 37310 w 302563"/>
                <a:gd name="connsiteY40" fmla="*/ 156725 h 384698"/>
                <a:gd name="connsiteX41" fmla="*/ 43177 w 302563"/>
                <a:gd name="connsiteY41" fmla="*/ 143817 h 384698"/>
                <a:gd name="connsiteX42" fmla="*/ 27270 w 302563"/>
                <a:gd name="connsiteY42" fmla="*/ 100640 h 384698"/>
                <a:gd name="connsiteX43" fmla="*/ 20452 w 302563"/>
                <a:gd name="connsiteY43" fmla="*/ 84733 h 384698"/>
                <a:gd name="connsiteX44" fmla="*/ 4545 w 302563"/>
                <a:gd name="connsiteY44" fmla="*/ 57463 h 384698"/>
                <a:gd name="connsiteX45" fmla="*/ 14320 w 302563"/>
                <a:gd name="connsiteY45" fmla="*/ 47689 h 384698"/>
                <a:gd name="connsiteX46" fmla="*/ 11688 w 302563"/>
                <a:gd name="connsiteY46" fmla="*/ 43177 h 384698"/>
                <a:gd name="connsiteX47" fmla="*/ 34413 w 302563"/>
                <a:gd name="connsiteY47" fmla="*/ 20452 h 38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563" h="384698">
                  <a:moveTo>
                    <a:pt x="59410" y="0"/>
                  </a:moveTo>
                  <a:lnTo>
                    <a:pt x="82134" y="4545"/>
                  </a:lnTo>
                  <a:lnTo>
                    <a:pt x="82134" y="27270"/>
                  </a:lnTo>
                  <a:lnTo>
                    <a:pt x="93497" y="36360"/>
                  </a:lnTo>
                  <a:lnTo>
                    <a:pt x="118494" y="36360"/>
                  </a:lnTo>
                  <a:lnTo>
                    <a:pt x="161671" y="70447"/>
                  </a:lnTo>
                  <a:lnTo>
                    <a:pt x="177578" y="70447"/>
                  </a:lnTo>
                  <a:lnTo>
                    <a:pt x="184395" y="70447"/>
                  </a:lnTo>
                  <a:lnTo>
                    <a:pt x="195758" y="70447"/>
                  </a:lnTo>
                  <a:lnTo>
                    <a:pt x="216210" y="74992"/>
                  </a:lnTo>
                  <a:lnTo>
                    <a:pt x="227572" y="59084"/>
                  </a:lnTo>
                  <a:lnTo>
                    <a:pt x="263931" y="43177"/>
                  </a:lnTo>
                  <a:lnTo>
                    <a:pt x="279839" y="59084"/>
                  </a:lnTo>
                  <a:lnTo>
                    <a:pt x="302563" y="59084"/>
                  </a:lnTo>
                  <a:lnTo>
                    <a:pt x="290063" y="73370"/>
                  </a:lnTo>
                  <a:lnTo>
                    <a:pt x="295420" y="73370"/>
                  </a:lnTo>
                  <a:lnTo>
                    <a:pt x="270749" y="101566"/>
                  </a:lnTo>
                  <a:lnTo>
                    <a:pt x="270749" y="231792"/>
                  </a:lnTo>
                  <a:lnTo>
                    <a:pt x="291201" y="263606"/>
                  </a:lnTo>
                  <a:lnTo>
                    <a:pt x="278502" y="269250"/>
                  </a:lnTo>
                  <a:lnTo>
                    <a:pt x="284058" y="277892"/>
                  </a:lnTo>
                  <a:lnTo>
                    <a:pt x="263606" y="286982"/>
                  </a:lnTo>
                  <a:lnTo>
                    <a:pt x="252243" y="305162"/>
                  </a:lnTo>
                  <a:lnTo>
                    <a:pt x="241336" y="308278"/>
                  </a:lnTo>
                  <a:lnTo>
                    <a:pt x="238934" y="322690"/>
                  </a:lnTo>
                  <a:lnTo>
                    <a:pt x="233220" y="328405"/>
                  </a:lnTo>
                  <a:lnTo>
                    <a:pt x="231791" y="336976"/>
                  </a:lnTo>
                  <a:lnTo>
                    <a:pt x="224894" y="343874"/>
                  </a:lnTo>
                  <a:lnTo>
                    <a:pt x="220755" y="359050"/>
                  </a:lnTo>
                  <a:lnTo>
                    <a:pt x="216722" y="361930"/>
                  </a:lnTo>
                  <a:lnTo>
                    <a:pt x="213612" y="373336"/>
                  </a:lnTo>
                  <a:lnTo>
                    <a:pt x="197704" y="384698"/>
                  </a:lnTo>
                  <a:lnTo>
                    <a:pt x="145438" y="348339"/>
                  </a:lnTo>
                  <a:lnTo>
                    <a:pt x="138620" y="330159"/>
                  </a:lnTo>
                  <a:lnTo>
                    <a:pt x="4545" y="255168"/>
                  </a:lnTo>
                  <a:lnTo>
                    <a:pt x="0" y="250623"/>
                  </a:lnTo>
                  <a:lnTo>
                    <a:pt x="0" y="211991"/>
                  </a:lnTo>
                  <a:lnTo>
                    <a:pt x="7143" y="201991"/>
                  </a:lnTo>
                  <a:lnTo>
                    <a:pt x="7143" y="197705"/>
                  </a:lnTo>
                  <a:lnTo>
                    <a:pt x="18506" y="181798"/>
                  </a:lnTo>
                  <a:lnTo>
                    <a:pt x="37310" y="156725"/>
                  </a:lnTo>
                  <a:lnTo>
                    <a:pt x="43177" y="143817"/>
                  </a:lnTo>
                  <a:lnTo>
                    <a:pt x="27270" y="100640"/>
                  </a:lnTo>
                  <a:lnTo>
                    <a:pt x="20452" y="84733"/>
                  </a:lnTo>
                  <a:lnTo>
                    <a:pt x="4545" y="57463"/>
                  </a:lnTo>
                  <a:lnTo>
                    <a:pt x="14320" y="47689"/>
                  </a:lnTo>
                  <a:lnTo>
                    <a:pt x="11688" y="43177"/>
                  </a:lnTo>
                  <a:lnTo>
                    <a:pt x="34413" y="2045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8" name="Freeform 446">
              <a:extLst>
                <a:ext uri="{FF2B5EF4-FFF2-40B4-BE49-F238E27FC236}">
                  <a16:creationId xmlns:a16="http://schemas.microsoft.com/office/drawing/2014/main" id="{CF6DDC06-6609-4EF9-9997-EDC5180B8E68}"/>
                </a:ext>
              </a:extLst>
            </p:cNvPr>
            <p:cNvSpPr>
              <a:spLocks/>
            </p:cNvSpPr>
            <p:nvPr/>
          </p:nvSpPr>
          <p:spPr bwMode="auto">
            <a:xfrm>
              <a:off x="5197421" y="3948234"/>
              <a:ext cx="51293" cy="54784"/>
            </a:xfrm>
            <a:custGeom>
              <a:avLst/>
              <a:gdLst>
                <a:gd name="connsiteX0" fmla="*/ 57029 w 68391"/>
                <a:gd name="connsiteY0" fmla="*/ 0 h 73045"/>
                <a:gd name="connsiteX1" fmla="*/ 68391 w 68391"/>
                <a:gd name="connsiteY1" fmla="*/ 22725 h 73045"/>
                <a:gd name="connsiteX2" fmla="*/ 68391 w 68391"/>
                <a:gd name="connsiteY2" fmla="*/ 43177 h 73045"/>
                <a:gd name="connsiteX3" fmla="*/ 63629 w 68391"/>
                <a:gd name="connsiteY3" fmla="*/ 46034 h 73045"/>
                <a:gd name="connsiteX4" fmla="*/ 63629 w 68391"/>
                <a:gd name="connsiteY4" fmla="*/ 50320 h 73045"/>
                <a:gd name="connsiteX5" fmla="*/ 52267 w 68391"/>
                <a:gd name="connsiteY5" fmla="*/ 57138 h 73045"/>
                <a:gd name="connsiteX6" fmla="*/ 36360 w 68391"/>
                <a:gd name="connsiteY6" fmla="*/ 50320 h 73045"/>
                <a:gd name="connsiteX7" fmla="*/ 20452 w 68391"/>
                <a:gd name="connsiteY7" fmla="*/ 73045 h 73045"/>
                <a:gd name="connsiteX8" fmla="*/ 0 w 68391"/>
                <a:gd name="connsiteY8" fmla="*/ 73045 h 73045"/>
                <a:gd name="connsiteX9" fmla="*/ 4545 w 68391"/>
                <a:gd name="connsiteY9" fmla="*/ 50320 h 73045"/>
                <a:gd name="connsiteX10" fmla="*/ 8712 w 68391"/>
                <a:gd name="connsiteY10" fmla="*/ 46153 h 73045"/>
                <a:gd name="connsiteX11" fmla="*/ 9090 w 68391"/>
                <a:gd name="connsiteY11" fmla="*/ 44262 h 73045"/>
                <a:gd name="connsiteX12" fmla="*/ 9090 w 68391"/>
                <a:gd name="connsiteY12" fmla="*/ 23051 h 73045"/>
                <a:gd name="connsiteX13" fmla="*/ 13852 w 68391"/>
                <a:gd name="connsiteY13" fmla="*/ 19241 h 73045"/>
                <a:gd name="connsiteX14" fmla="*/ 13852 w 68391"/>
                <a:gd name="connsiteY14" fmla="*/ 15908 h 73045"/>
                <a:gd name="connsiteX15" fmla="*/ 25214 w 68391"/>
                <a:gd name="connsiteY15" fmla="*/ 6817 h 73045"/>
                <a:gd name="connsiteX16" fmla="*/ 36577 w 68391"/>
                <a:gd name="connsiteY16" fmla="*/ 11363 h 7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91" h="73045">
                  <a:moveTo>
                    <a:pt x="57029" y="0"/>
                  </a:moveTo>
                  <a:lnTo>
                    <a:pt x="68391" y="22725"/>
                  </a:lnTo>
                  <a:lnTo>
                    <a:pt x="68391" y="43177"/>
                  </a:lnTo>
                  <a:lnTo>
                    <a:pt x="63629" y="46034"/>
                  </a:lnTo>
                  <a:lnTo>
                    <a:pt x="63629" y="50320"/>
                  </a:lnTo>
                  <a:lnTo>
                    <a:pt x="52267" y="57138"/>
                  </a:lnTo>
                  <a:lnTo>
                    <a:pt x="36360" y="50320"/>
                  </a:lnTo>
                  <a:lnTo>
                    <a:pt x="20452" y="73045"/>
                  </a:lnTo>
                  <a:lnTo>
                    <a:pt x="0" y="73045"/>
                  </a:lnTo>
                  <a:lnTo>
                    <a:pt x="4545" y="50320"/>
                  </a:lnTo>
                  <a:lnTo>
                    <a:pt x="8712" y="46153"/>
                  </a:lnTo>
                  <a:lnTo>
                    <a:pt x="9090" y="44262"/>
                  </a:lnTo>
                  <a:lnTo>
                    <a:pt x="9090" y="23051"/>
                  </a:lnTo>
                  <a:lnTo>
                    <a:pt x="13852" y="19241"/>
                  </a:lnTo>
                  <a:lnTo>
                    <a:pt x="13852" y="15908"/>
                  </a:lnTo>
                  <a:lnTo>
                    <a:pt x="25214" y="6817"/>
                  </a:lnTo>
                  <a:lnTo>
                    <a:pt x="36577"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299" name="Freeform 445">
              <a:extLst>
                <a:ext uri="{FF2B5EF4-FFF2-40B4-BE49-F238E27FC236}">
                  <a16:creationId xmlns:a16="http://schemas.microsoft.com/office/drawing/2014/main" id="{D6634797-1F72-4F74-AAD8-76C6D6629905}"/>
                </a:ext>
              </a:extLst>
            </p:cNvPr>
            <p:cNvSpPr>
              <a:spLocks/>
            </p:cNvSpPr>
            <p:nvPr/>
          </p:nvSpPr>
          <p:spPr bwMode="auto">
            <a:xfrm>
              <a:off x="5200667" y="3943039"/>
              <a:ext cx="310517" cy="301996"/>
            </a:xfrm>
            <a:custGeom>
              <a:avLst/>
              <a:gdLst>
                <a:gd name="connsiteX0" fmla="*/ 54539 w 414022"/>
                <a:gd name="connsiteY0" fmla="*/ 0 h 402661"/>
                <a:gd name="connsiteX1" fmla="*/ 97716 w 414022"/>
                <a:gd name="connsiteY1" fmla="*/ 0 h 402661"/>
                <a:gd name="connsiteX2" fmla="*/ 172707 w 414022"/>
                <a:gd name="connsiteY2" fmla="*/ 0 h 402661"/>
                <a:gd name="connsiteX3" fmla="*/ 172707 w 414022"/>
                <a:gd name="connsiteY3" fmla="*/ 4545 h 402661"/>
                <a:gd name="connsiteX4" fmla="*/ 181609 w 414022"/>
                <a:gd name="connsiteY4" fmla="*/ 9524 h 402661"/>
                <a:gd name="connsiteX5" fmla="*/ 182231 w 414022"/>
                <a:gd name="connsiteY5" fmla="*/ 9524 h 402661"/>
                <a:gd name="connsiteX6" fmla="*/ 182231 w 414022"/>
                <a:gd name="connsiteY6" fmla="*/ 9872 h 402661"/>
                <a:gd name="connsiteX7" fmla="*/ 306782 w 414022"/>
                <a:gd name="connsiteY7" fmla="*/ 79537 h 402661"/>
                <a:gd name="connsiteX8" fmla="*/ 308774 w 414022"/>
                <a:gd name="connsiteY8" fmla="*/ 84848 h 402661"/>
                <a:gd name="connsiteX9" fmla="*/ 316306 w 414022"/>
                <a:gd name="connsiteY9" fmla="*/ 89061 h 402661"/>
                <a:gd name="connsiteX10" fmla="*/ 321653 w 414022"/>
                <a:gd name="connsiteY10" fmla="*/ 103319 h 402661"/>
                <a:gd name="connsiteX11" fmla="*/ 365866 w 414022"/>
                <a:gd name="connsiteY11" fmla="*/ 134076 h 402661"/>
                <a:gd name="connsiteX12" fmla="*/ 365016 w 414022"/>
                <a:gd name="connsiteY12" fmla="*/ 136383 h 402661"/>
                <a:gd name="connsiteX13" fmla="*/ 375390 w 414022"/>
                <a:gd name="connsiteY13" fmla="*/ 143600 h 402661"/>
                <a:gd name="connsiteX14" fmla="*/ 359483 w 414022"/>
                <a:gd name="connsiteY14" fmla="*/ 186777 h 402661"/>
                <a:gd name="connsiteX15" fmla="*/ 359483 w 414022"/>
                <a:gd name="connsiteY15" fmla="*/ 205324 h 402661"/>
                <a:gd name="connsiteX16" fmla="*/ 372684 w 414022"/>
                <a:gd name="connsiteY16" fmla="*/ 215885 h 402661"/>
                <a:gd name="connsiteX17" fmla="*/ 377229 w 414022"/>
                <a:gd name="connsiteY17" fmla="*/ 220430 h 402661"/>
                <a:gd name="connsiteX18" fmla="*/ 376918 w 414022"/>
                <a:gd name="connsiteY18" fmla="*/ 221177 h 402661"/>
                <a:gd name="connsiteX19" fmla="*/ 382208 w 414022"/>
                <a:gd name="connsiteY19" fmla="*/ 225409 h 402661"/>
                <a:gd name="connsiteX20" fmla="*/ 386753 w 414022"/>
                <a:gd name="connsiteY20" fmla="*/ 229954 h 402661"/>
                <a:gd name="connsiteX21" fmla="*/ 375390 w 414022"/>
                <a:gd name="connsiteY21" fmla="*/ 257223 h 402661"/>
                <a:gd name="connsiteX22" fmla="*/ 375390 w 414022"/>
                <a:gd name="connsiteY22" fmla="*/ 268586 h 402661"/>
                <a:gd name="connsiteX23" fmla="*/ 375390 w 414022"/>
                <a:gd name="connsiteY23" fmla="*/ 284493 h 402661"/>
                <a:gd name="connsiteX24" fmla="*/ 386753 w 414022"/>
                <a:gd name="connsiteY24" fmla="*/ 304945 h 402661"/>
                <a:gd name="connsiteX25" fmla="*/ 401490 w 414022"/>
                <a:gd name="connsiteY25" fmla="*/ 340736 h 402661"/>
                <a:gd name="connsiteX26" fmla="*/ 404498 w 414022"/>
                <a:gd name="connsiteY26" fmla="*/ 343143 h 402661"/>
                <a:gd name="connsiteX27" fmla="*/ 403332 w 414022"/>
                <a:gd name="connsiteY27" fmla="*/ 344115 h 402661"/>
                <a:gd name="connsiteX28" fmla="*/ 414022 w 414022"/>
                <a:gd name="connsiteY28" fmla="*/ 352667 h 402661"/>
                <a:gd name="connsiteX29" fmla="*/ 386753 w 414022"/>
                <a:gd name="connsiteY29" fmla="*/ 375392 h 402661"/>
                <a:gd name="connsiteX30" fmla="*/ 348121 w 414022"/>
                <a:gd name="connsiteY30" fmla="*/ 386754 h 402661"/>
                <a:gd name="connsiteX31" fmla="*/ 323124 w 414022"/>
                <a:gd name="connsiteY31" fmla="*/ 386754 h 402661"/>
                <a:gd name="connsiteX32" fmla="*/ 311762 w 414022"/>
                <a:gd name="connsiteY32" fmla="*/ 395844 h 402661"/>
                <a:gd name="connsiteX33" fmla="*/ 284492 w 414022"/>
                <a:gd name="connsiteY33" fmla="*/ 395844 h 402661"/>
                <a:gd name="connsiteX34" fmla="*/ 273130 w 414022"/>
                <a:gd name="connsiteY34" fmla="*/ 402661 h 402661"/>
                <a:gd name="connsiteX35" fmla="*/ 229953 w 414022"/>
                <a:gd name="connsiteY35" fmla="*/ 395844 h 402661"/>
                <a:gd name="connsiteX36" fmla="*/ 204956 w 414022"/>
                <a:gd name="connsiteY36" fmla="*/ 395844 h 402661"/>
                <a:gd name="connsiteX37" fmla="*/ 202688 w 414022"/>
                <a:gd name="connsiteY37" fmla="*/ 386320 h 402661"/>
                <a:gd name="connsiteX38" fmla="*/ 195432 w 414022"/>
                <a:gd name="connsiteY38" fmla="*/ 386320 h 402661"/>
                <a:gd name="connsiteX39" fmla="*/ 184070 w 414022"/>
                <a:gd name="connsiteY39" fmla="*/ 338598 h 402661"/>
                <a:gd name="connsiteX40" fmla="*/ 173532 w 414022"/>
                <a:gd name="connsiteY40" fmla="*/ 319630 h 402661"/>
                <a:gd name="connsiteX41" fmla="*/ 139055 w 414022"/>
                <a:gd name="connsiteY41" fmla="*/ 309490 h 402661"/>
                <a:gd name="connsiteX42" fmla="*/ 118602 w 414022"/>
                <a:gd name="connsiteY42" fmla="*/ 300400 h 402661"/>
                <a:gd name="connsiteX43" fmla="*/ 91333 w 414022"/>
                <a:gd name="connsiteY43" fmla="*/ 293583 h 402661"/>
                <a:gd name="connsiteX44" fmla="*/ 79971 w 414022"/>
                <a:gd name="connsiteY44" fmla="*/ 289038 h 402661"/>
                <a:gd name="connsiteX45" fmla="*/ 64063 w 414022"/>
                <a:gd name="connsiteY45" fmla="*/ 277675 h 402661"/>
                <a:gd name="connsiteX46" fmla="*/ 62383 w 414022"/>
                <a:gd name="connsiteY46" fmla="*/ 273754 h 402661"/>
                <a:gd name="connsiteX47" fmla="*/ 54539 w 414022"/>
                <a:gd name="connsiteY47" fmla="*/ 268151 h 402661"/>
                <a:gd name="connsiteX48" fmla="*/ 35836 w 414022"/>
                <a:gd name="connsiteY48" fmla="*/ 224511 h 402661"/>
                <a:gd name="connsiteX49" fmla="*/ 20887 w 414022"/>
                <a:gd name="connsiteY49" fmla="*/ 214046 h 402661"/>
                <a:gd name="connsiteX50" fmla="*/ 20348 w 414022"/>
                <a:gd name="connsiteY50" fmla="*/ 210812 h 402661"/>
                <a:gd name="connsiteX51" fmla="*/ 11363 w 414022"/>
                <a:gd name="connsiteY51" fmla="*/ 204522 h 402661"/>
                <a:gd name="connsiteX52" fmla="*/ 6817 w 414022"/>
                <a:gd name="connsiteY52" fmla="*/ 177253 h 402661"/>
                <a:gd name="connsiteX53" fmla="*/ 11363 w 414022"/>
                <a:gd name="connsiteY53" fmla="*/ 161345 h 402661"/>
                <a:gd name="connsiteX54" fmla="*/ 0 w 414022"/>
                <a:gd name="connsiteY54" fmla="*/ 129531 h 402661"/>
                <a:gd name="connsiteX55" fmla="*/ 18180 w 414022"/>
                <a:gd name="connsiteY55" fmla="*/ 129531 h 402661"/>
                <a:gd name="connsiteX56" fmla="*/ 34087 w 414022"/>
                <a:gd name="connsiteY56" fmla="*/ 113624 h 402661"/>
                <a:gd name="connsiteX57" fmla="*/ 43177 w 414022"/>
                <a:gd name="connsiteY57" fmla="*/ 90899 h 402661"/>
                <a:gd name="connsiteX58" fmla="*/ 54539 w 414022"/>
                <a:gd name="connsiteY58" fmla="*/ 86354 h 402661"/>
                <a:gd name="connsiteX59" fmla="*/ 54539 w 414022"/>
                <a:gd name="connsiteY59" fmla="*/ 74992 h 402661"/>
                <a:gd name="connsiteX60" fmla="*/ 49994 w 414022"/>
                <a:gd name="connsiteY60" fmla="*/ 63629 h 402661"/>
                <a:gd name="connsiteX61" fmla="*/ 43177 w 414022"/>
                <a:gd name="connsiteY61" fmla="*/ 54539 h 402661"/>
                <a:gd name="connsiteX62" fmla="*/ 54539 w 414022"/>
                <a:gd name="connsiteY62" fmla="*/ 47722 h 402661"/>
                <a:gd name="connsiteX63" fmla="*/ 61357 w 414022"/>
                <a:gd name="connsiteY63" fmla="*/ 27270 h 402661"/>
                <a:gd name="connsiteX64" fmla="*/ 43177 w 414022"/>
                <a:gd name="connsiteY64" fmla="*/ 4545 h 40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4022" h="402661">
                  <a:moveTo>
                    <a:pt x="54539" y="0"/>
                  </a:moveTo>
                  <a:lnTo>
                    <a:pt x="97716" y="0"/>
                  </a:lnTo>
                  <a:lnTo>
                    <a:pt x="172707" y="0"/>
                  </a:lnTo>
                  <a:lnTo>
                    <a:pt x="172707" y="4545"/>
                  </a:lnTo>
                  <a:lnTo>
                    <a:pt x="181609" y="9524"/>
                  </a:lnTo>
                  <a:lnTo>
                    <a:pt x="182231" y="9524"/>
                  </a:lnTo>
                  <a:lnTo>
                    <a:pt x="182231" y="9872"/>
                  </a:lnTo>
                  <a:lnTo>
                    <a:pt x="306782" y="79537"/>
                  </a:lnTo>
                  <a:lnTo>
                    <a:pt x="308774" y="84848"/>
                  </a:lnTo>
                  <a:lnTo>
                    <a:pt x="316306" y="89061"/>
                  </a:lnTo>
                  <a:lnTo>
                    <a:pt x="321653" y="103319"/>
                  </a:lnTo>
                  <a:lnTo>
                    <a:pt x="365866" y="134076"/>
                  </a:lnTo>
                  <a:lnTo>
                    <a:pt x="365016" y="136383"/>
                  </a:lnTo>
                  <a:lnTo>
                    <a:pt x="375390" y="143600"/>
                  </a:lnTo>
                  <a:lnTo>
                    <a:pt x="359483" y="186777"/>
                  </a:lnTo>
                  <a:lnTo>
                    <a:pt x="359483" y="205324"/>
                  </a:lnTo>
                  <a:lnTo>
                    <a:pt x="372684" y="215885"/>
                  </a:lnTo>
                  <a:lnTo>
                    <a:pt x="377229" y="220430"/>
                  </a:lnTo>
                  <a:lnTo>
                    <a:pt x="376918" y="221177"/>
                  </a:lnTo>
                  <a:lnTo>
                    <a:pt x="382208" y="225409"/>
                  </a:lnTo>
                  <a:lnTo>
                    <a:pt x="386753" y="229954"/>
                  </a:lnTo>
                  <a:lnTo>
                    <a:pt x="375390" y="257223"/>
                  </a:lnTo>
                  <a:lnTo>
                    <a:pt x="375390" y="268586"/>
                  </a:lnTo>
                  <a:lnTo>
                    <a:pt x="375390" y="284493"/>
                  </a:lnTo>
                  <a:lnTo>
                    <a:pt x="386753" y="304945"/>
                  </a:lnTo>
                  <a:lnTo>
                    <a:pt x="401490" y="340736"/>
                  </a:lnTo>
                  <a:lnTo>
                    <a:pt x="404498" y="343143"/>
                  </a:lnTo>
                  <a:lnTo>
                    <a:pt x="403332" y="344115"/>
                  </a:lnTo>
                  <a:lnTo>
                    <a:pt x="414022" y="352667"/>
                  </a:lnTo>
                  <a:lnTo>
                    <a:pt x="386753" y="375392"/>
                  </a:lnTo>
                  <a:lnTo>
                    <a:pt x="348121" y="386754"/>
                  </a:lnTo>
                  <a:lnTo>
                    <a:pt x="323124" y="386754"/>
                  </a:lnTo>
                  <a:lnTo>
                    <a:pt x="311762" y="395844"/>
                  </a:lnTo>
                  <a:lnTo>
                    <a:pt x="284492" y="395844"/>
                  </a:lnTo>
                  <a:lnTo>
                    <a:pt x="273130" y="402661"/>
                  </a:lnTo>
                  <a:lnTo>
                    <a:pt x="229953" y="395844"/>
                  </a:lnTo>
                  <a:lnTo>
                    <a:pt x="204956" y="395844"/>
                  </a:lnTo>
                  <a:lnTo>
                    <a:pt x="202688" y="386320"/>
                  </a:lnTo>
                  <a:lnTo>
                    <a:pt x="195432" y="386320"/>
                  </a:lnTo>
                  <a:lnTo>
                    <a:pt x="184070" y="338598"/>
                  </a:lnTo>
                  <a:lnTo>
                    <a:pt x="173532" y="319630"/>
                  </a:lnTo>
                  <a:lnTo>
                    <a:pt x="139055" y="309490"/>
                  </a:lnTo>
                  <a:lnTo>
                    <a:pt x="118602" y="300400"/>
                  </a:lnTo>
                  <a:lnTo>
                    <a:pt x="91333" y="293583"/>
                  </a:lnTo>
                  <a:lnTo>
                    <a:pt x="79971" y="289038"/>
                  </a:lnTo>
                  <a:lnTo>
                    <a:pt x="64063" y="277675"/>
                  </a:lnTo>
                  <a:lnTo>
                    <a:pt x="62383" y="273754"/>
                  </a:lnTo>
                  <a:lnTo>
                    <a:pt x="54539" y="268151"/>
                  </a:lnTo>
                  <a:lnTo>
                    <a:pt x="35836" y="224511"/>
                  </a:lnTo>
                  <a:lnTo>
                    <a:pt x="20887" y="214046"/>
                  </a:lnTo>
                  <a:lnTo>
                    <a:pt x="20348" y="210812"/>
                  </a:lnTo>
                  <a:lnTo>
                    <a:pt x="11363" y="204522"/>
                  </a:lnTo>
                  <a:lnTo>
                    <a:pt x="6817" y="177253"/>
                  </a:lnTo>
                  <a:lnTo>
                    <a:pt x="11363" y="161345"/>
                  </a:lnTo>
                  <a:lnTo>
                    <a:pt x="0" y="129531"/>
                  </a:lnTo>
                  <a:lnTo>
                    <a:pt x="18180" y="129531"/>
                  </a:lnTo>
                  <a:lnTo>
                    <a:pt x="34087" y="113624"/>
                  </a:lnTo>
                  <a:lnTo>
                    <a:pt x="43177" y="90899"/>
                  </a:lnTo>
                  <a:lnTo>
                    <a:pt x="54539" y="86354"/>
                  </a:lnTo>
                  <a:lnTo>
                    <a:pt x="54539" y="74992"/>
                  </a:lnTo>
                  <a:lnTo>
                    <a:pt x="49994" y="63629"/>
                  </a:lnTo>
                  <a:lnTo>
                    <a:pt x="43177" y="54539"/>
                  </a:lnTo>
                  <a:lnTo>
                    <a:pt x="54539" y="47722"/>
                  </a:lnTo>
                  <a:lnTo>
                    <a:pt x="61357" y="27270"/>
                  </a:lnTo>
                  <a:lnTo>
                    <a:pt x="43177"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0" name="Freeform 444">
              <a:extLst>
                <a:ext uri="{FF2B5EF4-FFF2-40B4-BE49-F238E27FC236}">
                  <a16:creationId xmlns:a16="http://schemas.microsoft.com/office/drawing/2014/main" id="{EC47C77C-283E-4B3E-BB2B-1F3F69850330}"/>
                </a:ext>
              </a:extLst>
            </p:cNvPr>
            <p:cNvSpPr>
              <a:spLocks/>
            </p:cNvSpPr>
            <p:nvPr/>
          </p:nvSpPr>
          <p:spPr bwMode="auto">
            <a:xfrm>
              <a:off x="5297976" y="4166228"/>
              <a:ext cx="88789" cy="220105"/>
            </a:xfrm>
            <a:custGeom>
              <a:avLst/>
              <a:gdLst>
                <a:gd name="connsiteX0" fmla="*/ 9307 w 118385"/>
                <a:gd name="connsiteY0" fmla="*/ 0 h 293473"/>
                <a:gd name="connsiteX1" fmla="*/ 47939 w 118385"/>
                <a:gd name="connsiteY1" fmla="*/ 11363 h 293473"/>
                <a:gd name="connsiteX2" fmla="*/ 52484 w 118385"/>
                <a:gd name="connsiteY2" fmla="*/ 22725 h 293473"/>
                <a:gd name="connsiteX3" fmla="*/ 63846 w 118385"/>
                <a:gd name="connsiteY3" fmla="*/ 38632 h 293473"/>
                <a:gd name="connsiteX4" fmla="*/ 75209 w 118385"/>
                <a:gd name="connsiteY4" fmla="*/ 86354 h 293473"/>
                <a:gd name="connsiteX5" fmla="*/ 63846 w 118385"/>
                <a:gd name="connsiteY5" fmla="*/ 120441 h 293473"/>
                <a:gd name="connsiteX6" fmla="*/ 75209 w 118385"/>
                <a:gd name="connsiteY6" fmla="*/ 161345 h 293473"/>
                <a:gd name="connsiteX7" fmla="*/ 91116 w 118385"/>
                <a:gd name="connsiteY7" fmla="*/ 161345 h 293473"/>
                <a:gd name="connsiteX8" fmla="*/ 100206 w 118385"/>
                <a:gd name="connsiteY8" fmla="*/ 179525 h 293473"/>
                <a:gd name="connsiteX9" fmla="*/ 118385 w 118385"/>
                <a:gd name="connsiteY9" fmla="*/ 204522 h 293473"/>
                <a:gd name="connsiteX10" fmla="*/ 118385 w 118385"/>
                <a:gd name="connsiteY10" fmla="*/ 254516 h 293473"/>
                <a:gd name="connsiteX11" fmla="*/ 113623 w 118385"/>
                <a:gd name="connsiteY11" fmla="*/ 255706 h 293473"/>
                <a:gd name="connsiteX12" fmla="*/ 113623 w 118385"/>
                <a:gd name="connsiteY12" fmla="*/ 261659 h 293473"/>
                <a:gd name="connsiteX13" fmla="*/ 98041 w 118385"/>
                <a:gd name="connsiteY13" fmla="*/ 265554 h 293473"/>
                <a:gd name="connsiteX14" fmla="*/ 91116 w 118385"/>
                <a:gd name="connsiteY14" fmla="*/ 286330 h 293473"/>
                <a:gd name="connsiteX15" fmla="*/ 89330 w 118385"/>
                <a:gd name="connsiteY15" fmla="*/ 284545 h 293473"/>
                <a:gd name="connsiteX16" fmla="*/ 86354 w 118385"/>
                <a:gd name="connsiteY16" fmla="*/ 293473 h 293473"/>
                <a:gd name="connsiteX17" fmla="*/ 63629 w 118385"/>
                <a:gd name="connsiteY17" fmla="*/ 270749 h 293473"/>
                <a:gd name="connsiteX18" fmla="*/ 59084 w 118385"/>
                <a:gd name="connsiteY18" fmla="*/ 245752 h 293473"/>
                <a:gd name="connsiteX19" fmla="*/ 70447 w 118385"/>
                <a:gd name="connsiteY19" fmla="*/ 227572 h 293473"/>
                <a:gd name="connsiteX20" fmla="*/ 63629 w 118385"/>
                <a:gd name="connsiteY20" fmla="*/ 211665 h 293473"/>
                <a:gd name="connsiteX21" fmla="*/ 54539 w 118385"/>
                <a:gd name="connsiteY21" fmla="*/ 202575 h 293473"/>
                <a:gd name="connsiteX22" fmla="*/ 43177 w 118385"/>
                <a:gd name="connsiteY22" fmla="*/ 202575 h 293473"/>
                <a:gd name="connsiteX23" fmla="*/ 20452 w 118385"/>
                <a:gd name="connsiteY23" fmla="*/ 186668 h 293473"/>
                <a:gd name="connsiteX24" fmla="*/ 0 w 118385"/>
                <a:gd name="connsiteY24" fmla="*/ 175305 h 293473"/>
                <a:gd name="connsiteX25" fmla="*/ 15907 w 118385"/>
                <a:gd name="connsiteY25" fmla="*/ 143491 h 293473"/>
                <a:gd name="connsiteX26" fmla="*/ 20452 w 118385"/>
                <a:gd name="connsiteY26" fmla="*/ 132129 h 293473"/>
                <a:gd name="connsiteX27" fmla="*/ 15907 w 118385"/>
                <a:gd name="connsiteY27" fmla="*/ 100314 h 293473"/>
                <a:gd name="connsiteX28" fmla="*/ 20452 w 118385"/>
                <a:gd name="connsiteY28" fmla="*/ 66227 h 293473"/>
                <a:gd name="connsiteX29" fmla="*/ 24717 w 118385"/>
                <a:gd name="connsiteY29" fmla="*/ 62816 h 293473"/>
                <a:gd name="connsiteX30" fmla="*/ 25214 w 118385"/>
                <a:gd name="connsiteY30" fmla="*/ 59084 h 293473"/>
                <a:gd name="connsiteX31" fmla="*/ 30773 w 118385"/>
                <a:gd name="connsiteY31" fmla="*/ 54637 h 293473"/>
                <a:gd name="connsiteX32" fmla="*/ 20452 w 118385"/>
                <a:gd name="connsiteY32" fmla="*/ 29868 h 293473"/>
                <a:gd name="connsiteX33" fmla="*/ 4545 w 118385"/>
                <a:gd name="connsiteY33" fmla="*/ 7143 h 293473"/>
                <a:gd name="connsiteX34" fmla="*/ 16838 w 118385"/>
                <a:gd name="connsiteY34" fmla="*/ 10759 h 29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8385" h="293473">
                  <a:moveTo>
                    <a:pt x="9307" y="0"/>
                  </a:moveTo>
                  <a:lnTo>
                    <a:pt x="47939" y="11363"/>
                  </a:lnTo>
                  <a:lnTo>
                    <a:pt x="52484" y="22725"/>
                  </a:lnTo>
                  <a:lnTo>
                    <a:pt x="63846" y="38632"/>
                  </a:lnTo>
                  <a:lnTo>
                    <a:pt x="75209" y="86354"/>
                  </a:lnTo>
                  <a:lnTo>
                    <a:pt x="63846" y="120441"/>
                  </a:lnTo>
                  <a:lnTo>
                    <a:pt x="75209" y="161345"/>
                  </a:lnTo>
                  <a:lnTo>
                    <a:pt x="91116" y="161345"/>
                  </a:lnTo>
                  <a:lnTo>
                    <a:pt x="100206" y="179525"/>
                  </a:lnTo>
                  <a:lnTo>
                    <a:pt x="118385" y="204522"/>
                  </a:lnTo>
                  <a:lnTo>
                    <a:pt x="118385" y="254516"/>
                  </a:lnTo>
                  <a:lnTo>
                    <a:pt x="113623" y="255706"/>
                  </a:lnTo>
                  <a:lnTo>
                    <a:pt x="113623" y="261659"/>
                  </a:lnTo>
                  <a:lnTo>
                    <a:pt x="98041" y="265554"/>
                  </a:lnTo>
                  <a:lnTo>
                    <a:pt x="91116" y="286330"/>
                  </a:lnTo>
                  <a:lnTo>
                    <a:pt x="89330" y="284545"/>
                  </a:lnTo>
                  <a:lnTo>
                    <a:pt x="86354" y="293473"/>
                  </a:lnTo>
                  <a:lnTo>
                    <a:pt x="63629" y="270749"/>
                  </a:lnTo>
                  <a:lnTo>
                    <a:pt x="59084" y="245752"/>
                  </a:lnTo>
                  <a:lnTo>
                    <a:pt x="70447" y="227572"/>
                  </a:lnTo>
                  <a:lnTo>
                    <a:pt x="63629" y="211665"/>
                  </a:lnTo>
                  <a:lnTo>
                    <a:pt x="54539" y="202575"/>
                  </a:lnTo>
                  <a:lnTo>
                    <a:pt x="43177" y="202575"/>
                  </a:lnTo>
                  <a:lnTo>
                    <a:pt x="20452" y="186668"/>
                  </a:lnTo>
                  <a:lnTo>
                    <a:pt x="0" y="175305"/>
                  </a:lnTo>
                  <a:lnTo>
                    <a:pt x="15907" y="143491"/>
                  </a:lnTo>
                  <a:lnTo>
                    <a:pt x="20452" y="132129"/>
                  </a:lnTo>
                  <a:lnTo>
                    <a:pt x="15907" y="100314"/>
                  </a:lnTo>
                  <a:lnTo>
                    <a:pt x="20452" y="66227"/>
                  </a:lnTo>
                  <a:lnTo>
                    <a:pt x="24717" y="62816"/>
                  </a:lnTo>
                  <a:lnTo>
                    <a:pt x="25214" y="59084"/>
                  </a:lnTo>
                  <a:lnTo>
                    <a:pt x="30773" y="54637"/>
                  </a:lnTo>
                  <a:lnTo>
                    <a:pt x="20452" y="29868"/>
                  </a:lnTo>
                  <a:lnTo>
                    <a:pt x="4545" y="7143"/>
                  </a:lnTo>
                  <a:lnTo>
                    <a:pt x="16838" y="1075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1" name="Freeform 443">
              <a:extLst>
                <a:ext uri="{FF2B5EF4-FFF2-40B4-BE49-F238E27FC236}">
                  <a16:creationId xmlns:a16="http://schemas.microsoft.com/office/drawing/2014/main" id="{1A832CCF-1486-4495-9BA7-A1D7BA0F4724}"/>
                </a:ext>
              </a:extLst>
            </p:cNvPr>
            <p:cNvSpPr>
              <a:spLocks/>
            </p:cNvSpPr>
            <p:nvPr/>
          </p:nvSpPr>
          <p:spPr bwMode="auto">
            <a:xfrm>
              <a:off x="5224446" y="4202181"/>
              <a:ext cx="300291" cy="484361"/>
            </a:xfrm>
            <a:custGeom>
              <a:avLst/>
              <a:gdLst>
                <a:gd name="connsiteX0" fmla="*/ 379936 w 400388"/>
                <a:gd name="connsiteY0" fmla="*/ 0 h 645815"/>
                <a:gd name="connsiteX1" fmla="*/ 391298 w 400388"/>
                <a:gd name="connsiteY1" fmla="*/ 15907 h 645815"/>
                <a:gd name="connsiteX2" fmla="*/ 384481 w 400388"/>
                <a:gd name="connsiteY2" fmla="*/ 54539 h 645815"/>
                <a:gd name="connsiteX3" fmla="*/ 391298 w 400388"/>
                <a:gd name="connsiteY3" fmla="*/ 86354 h 645815"/>
                <a:gd name="connsiteX4" fmla="*/ 395843 w 400388"/>
                <a:gd name="connsiteY4" fmla="*/ 145438 h 645815"/>
                <a:gd name="connsiteX5" fmla="*/ 400388 w 400388"/>
                <a:gd name="connsiteY5" fmla="*/ 161345 h 645815"/>
                <a:gd name="connsiteX6" fmla="*/ 391298 w 400388"/>
                <a:gd name="connsiteY6" fmla="*/ 188615 h 645815"/>
                <a:gd name="connsiteX7" fmla="*/ 375391 w 400388"/>
                <a:gd name="connsiteY7" fmla="*/ 215884 h 645815"/>
                <a:gd name="connsiteX8" fmla="*/ 352666 w 400388"/>
                <a:gd name="connsiteY8" fmla="*/ 243154 h 645815"/>
                <a:gd name="connsiteX9" fmla="*/ 351616 w 400388"/>
                <a:gd name="connsiteY9" fmla="*/ 243463 h 645815"/>
                <a:gd name="connsiteX10" fmla="*/ 347904 w 400388"/>
                <a:gd name="connsiteY10" fmla="*/ 247917 h 645815"/>
                <a:gd name="connsiteX11" fmla="*/ 346853 w 400388"/>
                <a:gd name="connsiteY11" fmla="*/ 248226 h 645815"/>
                <a:gd name="connsiteX12" fmla="*/ 343142 w 400388"/>
                <a:gd name="connsiteY12" fmla="*/ 252679 h 645815"/>
                <a:gd name="connsiteX13" fmla="*/ 304511 w 400388"/>
                <a:gd name="connsiteY13" fmla="*/ 264041 h 645815"/>
                <a:gd name="connsiteX14" fmla="*/ 268151 w 400388"/>
                <a:gd name="connsiteY14" fmla="*/ 284493 h 645815"/>
                <a:gd name="connsiteX15" fmla="*/ 224974 w 400388"/>
                <a:gd name="connsiteY15" fmla="*/ 323125 h 645815"/>
                <a:gd name="connsiteX16" fmla="*/ 210868 w 400388"/>
                <a:gd name="connsiteY16" fmla="*/ 327156 h 645815"/>
                <a:gd name="connsiteX17" fmla="*/ 191321 w 400388"/>
                <a:gd name="connsiteY17" fmla="*/ 349960 h 645815"/>
                <a:gd name="connsiteX18" fmla="*/ 189923 w 400388"/>
                <a:gd name="connsiteY18" fmla="*/ 350799 h 645815"/>
                <a:gd name="connsiteX19" fmla="*/ 186559 w 400388"/>
                <a:gd name="connsiteY19" fmla="*/ 354723 h 645815"/>
                <a:gd name="connsiteX20" fmla="*/ 185159 w 400388"/>
                <a:gd name="connsiteY20" fmla="*/ 355563 h 645815"/>
                <a:gd name="connsiteX21" fmla="*/ 181797 w 400388"/>
                <a:gd name="connsiteY21" fmla="*/ 359485 h 645815"/>
                <a:gd name="connsiteX22" fmla="*/ 179182 w 400388"/>
                <a:gd name="connsiteY22" fmla="*/ 361054 h 645815"/>
                <a:gd name="connsiteX23" fmla="*/ 175414 w 400388"/>
                <a:gd name="connsiteY23" fmla="*/ 381774 h 645815"/>
                <a:gd name="connsiteX24" fmla="*/ 191321 w 400388"/>
                <a:gd name="connsiteY24" fmla="*/ 415861 h 645815"/>
                <a:gd name="connsiteX25" fmla="*/ 202684 w 400388"/>
                <a:gd name="connsiteY25" fmla="*/ 436313 h 645815"/>
                <a:gd name="connsiteX26" fmla="*/ 202684 w 400388"/>
                <a:gd name="connsiteY26" fmla="*/ 447676 h 645815"/>
                <a:gd name="connsiteX27" fmla="*/ 207229 w 400388"/>
                <a:gd name="connsiteY27" fmla="*/ 447676 h 645815"/>
                <a:gd name="connsiteX28" fmla="*/ 207229 w 400388"/>
                <a:gd name="connsiteY28" fmla="*/ 484035 h 645815"/>
                <a:gd name="connsiteX29" fmla="*/ 202684 w 400388"/>
                <a:gd name="connsiteY29" fmla="*/ 506760 h 645815"/>
                <a:gd name="connsiteX30" fmla="*/ 207229 w 400388"/>
                <a:gd name="connsiteY30" fmla="*/ 511305 h 645815"/>
                <a:gd name="connsiteX31" fmla="*/ 202684 w 400388"/>
                <a:gd name="connsiteY31" fmla="*/ 527212 h 645815"/>
                <a:gd name="connsiteX32" fmla="*/ 197923 w 400388"/>
                <a:gd name="connsiteY32" fmla="*/ 531974 h 645815"/>
                <a:gd name="connsiteX33" fmla="*/ 197922 w 400388"/>
                <a:gd name="connsiteY33" fmla="*/ 531975 h 645815"/>
                <a:gd name="connsiteX34" fmla="*/ 182015 w 400388"/>
                <a:gd name="connsiteY34" fmla="*/ 547882 h 645815"/>
                <a:gd name="connsiteX35" fmla="*/ 182014 w 400388"/>
                <a:gd name="connsiteY35" fmla="*/ 547882 h 645815"/>
                <a:gd name="connsiteX36" fmla="*/ 177253 w 400388"/>
                <a:gd name="connsiteY36" fmla="*/ 552644 h 645815"/>
                <a:gd name="connsiteX37" fmla="*/ 149983 w 400388"/>
                <a:gd name="connsiteY37" fmla="*/ 564007 h 645815"/>
                <a:gd name="connsiteX38" fmla="*/ 106806 w 400388"/>
                <a:gd name="connsiteY38" fmla="*/ 586731 h 645815"/>
                <a:gd name="connsiteX39" fmla="*/ 100423 w 400388"/>
                <a:gd name="connsiteY39" fmla="*/ 593114 h 645815"/>
                <a:gd name="connsiteX40" fmla="*/ 100423 w 400388"/>
                <a:gd name="connsiteY40" fmla="*/ 609021 h 645815"/>
                <a:gd name="connsiteX41" fmla="*/ 111785 w 400388"/>
                <a:gd name="connsiteY41" fmla="*/ 613566 h 645815"/>
                <a:gd name="connsiteX42" fmla="*/ 104968 w 400388"/>
                <a:gd name="connsiteY42" fmla="*/ 636290 h 645815"/>
                <a:gd name="connsiteX43" fmla="*/ 101868 w 400388"/>
                <a:gd name="connsiteY43" fmla="*/ 635515 h 645815"/>
                <a:gd name="connsiteX44" fmla="*/ 100206 w 400388"/>
                <a:gd name="connsiteY44" fmla="*/ 641053 h 645815"/>
                <a:gd name="connsiteX45" fmla="*/ 97105 w 400388"/>
                <a:gd name="connsiteY45" fmla="*/ 640278 h 645815"/>
                <a:gd name="connsiteX46" fmla="*/ 95444 w 400388"/>
                <a:gd name="connsiteY46" fmla="*/ 645815 h 645815"/>
                <a:gd name="connsiteX47" fmla="*/ 68174 w 400388"/>
                <a:gd name="connsiteY47" fmla="*/ 638998 h 645815"/>
                <a:gd name="connsiteX48" fmla="*/ 68174 w 400388"/>
                <a:gd name="connsiteY48" fmla="*/ 623091 h 645815"/>
                <a:gd name="connsiteX49" fmla="*/ 63629 w 400388"/>
                <a:gd name="connsiteY49" fmla="*/ 607183 h 645815"/>
                <a:gd name="connsiteX50" fmla="*/ 59084 w 400388"/>
                <a:gd name="connsiteY50" fmla="*/ 591276 h 645815"/>
                <a:gd name="connsiteX51" fmla="*/ 63629 w 400388"/>
                <a:gd name="connsiteY51" fmla="*/ 548099 h 645815"/>
                <a:gd name="connsiteX52" fmla="*/ 52267 w 400388"/>
                <a:gd name="connsiteY52" fmla="*/ 520830 h 645815"/>
                <a:gd name="connsiteX53" fmla="*/ 36360 w 400388"/>
                <a:gd name="connsiteY53" fmla="*/ 461746 h 645815"/>
                <a:gd name="connsiteX54" fmla="*/ 74992 w 400388"/>
                <a:gd name="connsiteY54" fmla="*/ 418569 h 645815"/>
                <a:gd name="connsiteX55" fmla="*/ 86354 w 400388"/>
                <a:gd name="connsiteY55" fmla="*/ 391299 h 645815"/>
                <a:gd name="connsiteX56" fmla="*/ 90899 w 400388"/>
                <a:gd name="connsiteY56" fmla="*/ 386754 h 645815"/>
                <a:gd name="connsiteX57" fmla="*/ 95444 w 400388"/>
                <a:gd name="connsiteY57" fmla="*/ 366302 h 645815"/>
                <a:gd name="connsiteX58" fmla="*/ 90899 w 400388"/>
                <a:gd name="connsiteY58" fmla="*/ 354940 h 645815"/>
                <a:gd name="connsiteX59" fmla="*/ 90899 w 400388"/>
                <a:gd name="connsiteY59" fmla="*/ 323125 h 645815"/>
                <a:gd name="connsiteX60" fmla="*/ 102261 w 400388"/>
                <a:gd name="connsiteY60" fmla="*/ 300401 h 645815"/>
                <a:gd name="connsiteX61" fmla="*/ 102261 w 400388"/>
                <a:gd name="connsiteY61" fmla="*/ 248134 h 645815"/>
                <a:gd name="connsiteX62" fmla="*/ 79537 w 400388"/>
                <a:gd name="connsiteY62" fmla="*/ 236772 h 645815"/>
                <a:gd name="connsiteX63" fmla="*/ 63629 w 400388"/>
                <a:gd name="connsiteY63" fmla="*/ 229954 h 645815"/>
                <a:gd name="connsiteX64" fmla="*/ 52267 w 400388"/>
                <a:gd name="connsiteY64" fmla="*/ 225409 h 645815"/>
                <a:gd name="connsiteX65" fmla="*/ 36360 w 400388"/>
                <a:gd name="connsiteY65" fmla="*/ 214047 h 645815"/>
                <a:gd name="connsiteX66" fmla="*/ 4545 w 400388"/>
                <a:gd name="connsiteY66" fmla="*/ 214047 h 645815"/>
                <a:gd name="connsiteX67" fmla="*/ 4545 w 400388"/>
                <a:gd name="connsiteY67" fmla="*/ 204957 h 645815"/>
                <a:gd name="connsiteX68" fmla="*/ 0 w 400388"/>
                <a:gd name="connsiteY68" fmla="*/ 177688 h 645815"/>
                <a:gd name="connsiteX69" fmla="*/ 5303 w 400388"/>
                <a:gd name="connsiteY69" fmla="*/ 176173 h 645815"/>
                <a:gd name="connsiteX70" fmla="*/ 4762 w 400388"/>
                <a:gd name="connsiteY70" fmla="*/ 172926 h 645815"/>
                <a:gd name="connsiteX71" fmla="*/ 4762 w 400388"/>
                <a:gd name="connsiteY71" fmla="*/ 172926 h 645815"/>
                <a:gd name="connsiteX72" fmla="*/ 4762 w 400388"/>
                <a:gd name="connsiteY72" fmla="*/ 172925 h 645815"/>
                <a:gd name="connsiteX73" fmla="*/ 10065 w 400388"/>
                <a:gd name="connsiteY73" fmla="*/ 171410 h 645815"/>
                <a:gd name="connsiteX74" fmla="*/ 9524 w 400388"/>
                <a:gd name="connsiteY74" fmla="*/ 168163 h 645815"/>
                <a:gd name="connsiteX75" fmla="*/ 120875 w 400388"/>
                <a:gd name="connsiteY75" fmla="*/ 136348 h 645815"/>
                <a:gd name="connsiteX76" fmla="*/ 143600 w 400388"/>
                <a:gd name="connsiteY76" fmla="*/ 152255 h 645815"/>
                <a:gd name="connsiteX77" fmla="*/ 154962 w 400388"/>
                <a:gd name="connsiteY77" fmla="*/ 152255 h 645815"/>
                <a:gd name="connsiteX78" fmla="*/ 170869 w 400388"/>
                <a:gd name="connsiteY78" fmla="*/ 156800 h 645815"/>
                <a:gd name="connsiteX79" fmla="*/ 170869 w 400388"/>
                <a:gd name="connsiteY79" fmla="*/ 172708 h 645815"/>
                <a:gd name="connsiteX80" fmla="*/ 159507 w 400388"/>
                <a:gd name="connsiteY80" fmla="*/ 195432 h 645815"/>
                <a:gd name="connsiteX81" fmla="*/ 164052 w 400388"/>
                <a:gd name="connsiteY81" fmla="*/ 215884 h 645815"/>
                <a:gd name="connsiteX82" fmla="*/ 182242 w 400388"/>
                <a:gd name="connsiteY82" fmla="*/ 237712 h 645815"/>
                <a:gd name="connsiteX83" fmla="*/ 186342 w 400388"/>
                <a:gd name="connsiteY83" fmla="*/ 225409 h 645815"/>
                <a:gd name="connsiteX84" fmla="*/ 189743 w 400388"/>
                <a:gd name="connsiteY84" fmla="*/ 224729 h 645815"/>
                <a:gd name="connsiteX85" fmla="*/ 191104 w 400388"/>
                <a:gd name="connsiteY85" fmla="*/ 220646 h 645815"/>
                <a:gd name="connsiteX86" fmla="*/ 194506 w 400388"/>
                <a:gd name="connsiteY86" fmla="*/ 219966 h 645815"/>
                <a:gd name="connsiteX87" fmla="*/ 195866 w 400388"/>
                <a:gd name="connsiteY87" fmla="*/ 215884 h 645815"/>
                <a:gd name="connsiteX88" fmla="*/ 208443 w 400388"/>
                <a:gd name="connsiteY88" fmla="*/ 213369 h 645815"/>
                <a:gd name="connsiteX89" fmla="*/ 204522 w 400388"/>
                <a:gd name="connsiteY89" fmla="*/ 166325 h 645815"/>
                <a:gd name="connsiteX90" fmla="*/ 186342 w 400388"/>
                <a:gd name="connsiteY90" fmla="*/ 139056 h 645815"/>
                <a:gd name="connsiteX91" fmla="*/ 177253 w 400388"/>
                <a:gd name="connsiteY91" fmla="*/ 127693 h 645815"/>
                <a:gd name="connsiteX92" fmla="*/ 161345 w 400388"/>
                <a:gd name="connsiteY92" fmla="*/ 127693 h 645815"/>
                <a:gd name="connsiteX93" fmla="*/ 149983 w 400388"/>
                <a:gd name="connsiteY93" fmla="*/ 79972 h 645815"/>
                <a:gd name="connsiteX94" fmla="*/ 161345 w 400388"/>
                <a:gd name="connsiteY94" fmla="*/ 52702 h 645815"/>
                <a:gd name="connsiteX95" fmla="*/ 164123 w 400388"/>
                <a:gd name="connsiteY95" fmla="*/ 52702 h 645815"/>
                <a:gd name="connsiteX96" fmla="*/ 166107 w 400388"/>
                <a:gd name="connsiteY96" fmla="*/ 47939 h 645815"/>
                <a:gd name="connsiteX97" fmla="*/ 168885 w 400388"/>
                <a:gd name="connsiteY97" fmla="*/ 47939 h 645815"/>
                <a:gd name="connsiteX98" fmla="*/ 170869 w 400388"/>
                <a:gd name="connsiteY98" fmla="*/ 43177 h 645815"/>
                <a:gd name="connsiteX99" fmla="*/ 195866 w 400388"/>
                <a:gd name="connsiteY99" fmla="*/ 43177 h 645815"/>
                <a:gd name="connsiteX100" fmla="*/ 239043 w 400388"/>
                <a:gd name="connsiteY100" fmla="*/ 49994 h 645815"/>
                <a:gd name="connsiteX101" fmla="*/ 250406 w 400388"/>
                <a:gd name="connsiteY101" fmla="*/ 43177 h 645815"/>
                <a:gd name="connsiteX102" fmla="*/ 277675 w 400388"/>
                <a:gd name="connsiteY102" fmla="*/ 43177 h 645815"/>
                <a:gd name="connsiteX103" fmla="*/ 293582 w 400388"/>
                <a:gd name="connsiteY103" fmla="*/ 34087 h 645815"/>
                <a:gd name="connsiteX104" fmla="*/ 314035 w 400388"/>
                <a:gd name="connsiteY104" fmla="*/ 34087 h 645815"/>
                <a:gd name="connsiteX105" fmla="*/ 352666 w 400388"/>
                <a:gd name="connsiteY105" fmla="*/ 22725 h 6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00388" h="645815">
                  <a:moveTo>
                    <a:pt x="379936" y="0"/>
                  </a:moveTo>
                  <a:lnTo>
                    <a:pt x="391298" y="15907"/>
                  </a:lnTo>
                  <a:lnTo>
                    <a:pt x="384481" y="54539"/>
                  </a:lnTo>
                  <a:lnTo>
                    <a:pt x="391298" y="86354"/>
                  </a:lnTo>
                  <a:lnTo>
                    <a:pt x="395843" y="145438"/>
                  </a:lnTo>
                  <a:lnTo>
                    <a:pt x="400388" y="161345"/>
                  </a:lnTo>
                  <a:lnTo>
                    <a:pt x="391298" y="188615"/>
                  </a:lnTo>
                  <a:lnTo>
                    <a:pt x="375391" y="215884"/>
                  </a:lnTo>
                  <a:lnTo>
                    <a:pt x="352666" y="243154"/>
                  </a:lnTo>
                  <a:lnTo>
                    <a:pt x="351616" y="243463"/>
                  </a:lnTo>
                  <a:lnTo>
                    <a:pt x="347904" y="247917"/>
                  </a:lnTo>
                  <a:lnTo>
                    <a:pt x="346853" y="248226"/>
                  </a:lnTo>
                  <a:lnTo>
                    <a:pt x="343142" y="252679"/>
                  </a:lnTo>
                  <a:lnTo>
                    <a:pt x="304511" y="264041"/>
                  </a:lnTo>
                  <a:lnTo>
                    <a:pt x="268151" y="284493"/>
                  </a:lnTo>
                  <a:lnTo>
                    <a:pt x="224974" y="323125"/>
                  </a:lnTo>
                  <a:lnTo>
                    <a:pt x="210868" y="327156"/>
                  </a:lnTo>
                  <a:lnTo>
                    <a:pt x="191321" y="349960"/>
                  </a:lnTo>
                  <a:lnTo>
                    <a:pt x="189923" y="350799"/>
                  </a:lnTo>
                  <a:lnTo>
                    <a:pt x="186559" y="354723"/>
                  </a:lnTo>
                  <a:lnTo>
                    <a:pt x="185159" y="355563"/>
                  </a:lnTo>
                  <a:lnTo>
                    <a:pt x="181797" y="359485"/>
                  </a:lnTo>
                  <a:lnTo>
                    <a:pt x="179182" y="361054"/>
                  </a:lnTo>
                  <a:lnTo>
                    <a:pt x="175414" y="381774"/>
                  </a:lnTo>
                  <a:lnTo>
                    <a:pt x="191321" y="415861"/>
                  </a:lnTo>
                  <a:lnTo>
                    <a:pt x="202684" y="436313"/>
                  </a:lnTo>
                  <a:lnTo>
                    <a:pt x="202684" y="447676"/>
                  </a:lnTo>
                  <a:lnTo>
                    <a:pt x="207229" y="447676"/>
                  </a:lnTo>
                  <a:lnTo>
                    <a:pt x="207229" y="484035"/>
                  </a:lnTo>
                  <a:lnTo>
                    <a:pt x="202684" y="506760"/>
                  </a:lnTo>
                  <a:lnTo>
                    <a:pt x="207229" y="511305"/>
                  </a:lnTo>
                  <a:lnTo>
                    <a:pt x="202684" y="527212"/>
                  </a:lnTo>
                  <a:lnTo>
                    <a:pt x="197923" y="531974"/>
                  </a:lnTo>
                  <a:lnTo>
                    <a:pt x="197922" y="531975"/>
                  </a:lnTo>
                  <a:lnTo>
                    <a:pt x="182015" y="547882"/>
                  </a:lnTo>
                  <a:lnTo>
                    <a:pt x="182014" y="547882"/>
                  </a:lnTo>
                  <a:lnTo>
                    <a:pt x="177253" y="552644"/>
                  </a:lnTo>
                  <a:lnTo>
                    <a:pt x="149983" y="564007"/>
                  </a:lnTo>
                  <a:lnTo>
                    <a:pt x="106806" y="586731"/>
                  </a:lnTo>
                  <a:lnTo>
                    <a:pt x="100423" y="593114"/>
                  </a:lnTo>
                  <a:lnTo>
                    <a:pt x="100423" y="609021"/>
                  </a:lnTo>
                  <a:lnTo>
                    <a:pt x="111785" y="613566"/>
                  </a:lnTo>
                  <a:lnTo>
                    <a:pt x="104968" y="636290"/>
                  </a:lnTo>
                  <a:lnTo>
                    <a:pt x="101868" y="635515"/>
                  </a:lnTo>
                  <a:lnTo>
                    <a:pt x="100206" y="641053"/>
                  </a:lnTo>
                  <a:lnTo>
                    <a:pt x="97105" y="640278"/>
                  </a:lnTo>
                  <a:lnTo>
                    <a:pt x="95444" y="645815"/>
                  </a:lnTo>
                  <a:lnTo>
                    <a:pt x="68174" y="638998"/>
                  </a:lnTo>
                  <a:lnTo>
                    <a:pt x="68174" y="623091"/>
                  </a:lnTo>
                  <a:lnTo>
                    <a:pt x="63629" y="607183"/>
                  </a:lnTo>
                  <a:lnTo>
                    <a:pt x="59084" y="591276"/>
                  </a:lnTo>
                  <a:lnTo>
                    <a:pt x="63629" y="548099"/>
                  </a:lnTo>
                  <a:lnTo>
                    <a:pt x="52267" y="520830"/>
                  </a:lnTo>
                  <a:lnTo>
                    <a:pt x="36360" y="461746"/>
                  </a:lnTo>
                  <a:lnTo>
                    <a:pt x="74992" y="418569"/>
                  </a:lnTo>
                  <a:lnTo>
                    <a:pt x="86354" y="391299"/>
                  </a:lnTo>
                  <a:lnTo>
                    <a:pt x="90899" y="386754"/>
                  </a:lnTo>
                  <a:lnTo>
                    <a:pt x="95444" y="366302"/>
                  </a:lnTo>
                  <a:lnTo>
                    <a:pt x="90899" y="354940"/>
                  </a:lnTo>
                  <a:lnTo>
                    <a:pt x="90899" y="323125"/>
                  </a:lnTo>
                  <a:lnTo>
                    <a:pt x="102261" y="300401"/>
                  </a:lnTo>
                  <a:lnTo>
                    <a:pt x="102261" y="248134"/>
                  </a:lnTo>
                  <a:lnTo>
                    <a:pt x="79537" y="236772"/>
                  </a:lnTo>
                  <a:lnTo>
                    <a:pt x="63629" y="229954"/>
                  </a:lnTo>
                  <a:lnTo>
                    <a:pt x="52267" y="225409"/>
                  </a:lnTo>
                  <a:lnTo>
                    <a:pt x="36360" y="214047"/>
                  </a:lnTo>
                  <a:lnTo>
                    <a:pt x="4545" y="214047"/>
                  </a:lnTo>
                  <a:lnTo>
                    <a:pt x="4545" y="204957"/>
                  </a:lnTo>
                  <a:lnTo>
                    <a:pt x="0" y="177688"/>
                  </a:lnTo>
                  <a:lnTo>
                    <a:pt x="5303" y="176173"/>
                  </a:lnTo>
                  <a:lnTo>
                    <a:pt x="4762" y="172926"/>
                  </a:lnTo>
                  <a:lnTo>
                    <a:pt x="4762" y="172926"/>
                  </a:lnTo>
                  <a:lnTo>
                    <a:pt x="4762" y="172925"/>
                  </a:lnTo>
                  <a:lnTo>
                    <a:pt x="10065" y="171410"/>
                  </a:lnTo>
                  <a:lnTo>
                    <a:pt x="9524" y="168163"/>
                  </a:lnTo>
                  <a:lnTo>
                    <a:pt x="120875" y="136348"/>
                  </a:lnTo>
                  <a:lnTo>
                    <a:pt x="143600" y="152255"/>
                  </a:lnTo>
                  <a:lnTo>
                    <a:pt x="154962" y="152255"/>
                  </a:lnTo>
                  <a:lnTo>
                    <a:pt x="170869" y="156800"/>
                  </a:lnTo>
                  <a:lnTo>
                    <a:pt x="170869" y="172708"/>
                  </a:lnTo>
                  <a:lnTo>
                    <a:pt x="159507" y="195432"/>
                  </a:lnTo>
                  <a:lnTo>
                    <a:pt x="164052" y="215884"/>
                  </a:lnTo>
                  <a:lnTo>
                    <a:pt x="182242" y="237712"/>
                  </a:lnTo>
                  <a:lnTo>
                    <a:pt x="186342" y="225409"/>
                  </a:lnTo>
                  <a:lnTo>
                    <a:pt x="189743" y="224729"/>
                  </a:lnTo>
                  <a:lnTo>
                    <a:pt x="191104" y="220646"/>
                  </a:lnTo>
                  <a:lnTo>
                    <a:pt x="194506" y="219966"/>
                  </a:lnTo>
                  <a:lnTo>
                    <a:pt x="195866" y="215884"/>
                  </a:lnTo>
                  <a:lnTo>
                    <a:pt x="208443" y="213369"/>
                  </a:lnTo>
                  <a:lnTo>
                    <a:pt x="204522" y="166325"/>
                  </a:lnTo>
                  <a:lnTo>
                    <a:pt x="186342" y="139056"/>
                  </a:lnTo>
                  <a:lnTo>
                    <a:pt x="177253" y="127693"/>
                  </a:lnTo>
                  <a:lnTo>
                    <a:pt x="161345" y="127693"/>
                  </a:lnTo>
                  <a:lnTo>
                    <a:pt x="149983" y="79972"/>
                  </a:lnTo>
                  <a:lnTo>
                    <a:pt x="161345" y="52702"/>
                  </a:lnTo>
                  <a:lnTo>
                    <a:pt x="164123" y="52702"/>
                  </a:lnTo>
                  <a:lnTo>
                    <a:pt x="166107" y="47939"/>
                  </a:lnTo>
                  <a:lnTo>
                    <a:pt x="168885" y="47939"/>
                  </a:lnTo>
                  <a:lnTo>
                    <a:pt x="170869" y="43177"/>
                  </a:lnTo>
                  <a:lnTo>
                    <a:pt x="195866" y="43177"/>
                  </a:lnTo>
                  <a:lnTo>
                    <a:pt x="239043" y="49994"/>
                  </a:lnTo>
                  <a:lnTo>
                    <a:pt x="250406" y="43177"/>
                  </a:lnTo>
                  <a:lnTo>
                    <a:pt x="277675" y="43177"/>
                  </a:lnTo>
                  <a:lnTo>
                    <a:pt x="293582" y="34087"/>
                  </a:lnTo>
                  <a:lnTo>
                    <a:pt x="314035" y="34087"/>
                  </a:lnTo>
                  <a:lnTo>
                    <a:pt x="352666" y="2272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2" name="Freeform 439">
              <a:extLst>
                <a:ext uri="{FF2B5EF4-FFF2-40B4-BE49-F238E27FC236}">
                  <a16:creationId xmlns:a16="http://schemas.microsoft.com/office/drawing/2014/main" id="{E363D930-A929-49DC-AE37-975D34674018}"/>
                </a:ext>
              </a:extLst>
            </p:cNvPr>
            <p:cNvSpPr>
              <a:spLocks/>
            </p:cNvSpPr>
            <p:nvPr/>
          </p:nvSpPr>
          <p:spPr bwMode="auto">
            <a:xfrm>
              <a:off x="5195634" y="3982403"/>
              <a:ext cx="49508" cy="77223"/>
            </a:xfrm>
            <a:custGeom>
              <a:avLst/>
              <a:gdLst>
                <a:gd name="connsiteX0" fmla="*/ 38741 w 66010"/>
                <a:gd name="connsiteY0" fmla="*/ 0 h 102964"/>
                <a:gd name="connsiteX1" fmla="*/ 54648 w 66010"/>
                <a:gd name="connsiteY1" fmla="*/ 6818 h 102964"/>
                <a:gd name="connsiteX2" fmla="*/ 61465 w 66010"/>
                <a:gd name="connsiteY2" fmla="*/ 15908 h 102964"/>
                <a:gd name="connsiteX3" fmla="*/ 66010 w 66010"/>
                <a:gd name="connsiteY3" fmla="*/ 27270 h 102964"/>
                <a:gd name="connsiteX4" fmla="*/ 66010 w 66010"/>
                <a:gd name="connsiteY4" fmla="*/ 38632 h 102964"/>
                <a:gd name="connsiteX5" fmla="*/ 63629 w 66010"/>
                <a:gd name="connsiteY5" fmla="*/ 39585 h 102964"/>
                <a:gd name="connsiteX6" fmla="*/ 63629 w 66010"/>
                <a:gd name="connsiteY6" fmla="*/ 49878 h 102964"/>
                <a:gd name="connsiteX7" fmla="*/ 52267 w 66010"/>
                <a:gd name="connsiteY7" fmla="*/ 55466 h 102964"/>
                <a:gd name="connsiteX8" fmla="*/ 43177 w 66010"/>
                <a:gd name="connsiteY8" fmla="*/ 83406 h 102964"/>
                <a:gd name="connsiteX9" fmla="*/ 27270 w 66010"/>
                <a:gd name="connsiteY9" fmla="*/ 94582 h 102964"/>
                <a:gd name="connsiteX10" fmla="*/ 9090 w 66010"/>
                <a:gd name="connsiteY10" fmla="*/ 102964 h 102964"/>
                <a:gd name="connsiteX11" fmla="*/ 9090 w 66010"/>
                <a:gd name="connsiteY11" fmla="*/ 49878 h 102964"/>
                <a:gd name="connsiteX12" fmla="*/ 0 w 66010"/>
                <a:gd name="connsiteY12" fmla="*/ 30320 h 102964"/>
                <a:gd name="connsiteX13" fmla="*/ 6722 w 66010"/>
                <a:gd name="connsiteY13" fmla="*/ 30320 h 102964"/>
                <a:gd name="connsiteX14" fmla="*/ 2381 w 66010"/>
                <a:gd name="connsiteY14" fmla="*/ 22725 h 102964"/>
                <a:gd name="connsiteX15" fmla="*/ 22833 w 66010"/>
                <a:gd name="connsiteY15" fmla="*/ 22725 h 102964"/>
                <a:gd name="connsiteX16" fmla="*/ 33245 w 66010"/>
                <a:gd name="connsiteY16" fmla="*/ 7852 h 102964"/>
                <a:gd name="connsiteX17" fmla="*/ 36360 w 66010"/>
                <a:gd name="connsiteY17" fmla="*/ 2380 h 102964"/>
                <a:gd name="connsiteX18" fmla="*/ 36882 w 66010"/>
                <a:gd name="connsiteY18" fmla="*/ 2655 h 10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010" h="102964">
                  <a:moveTo>
                    <a:pt x="38741" y="0"/>
                  </a:moveTo>
                  <a:lnTo>
                    <a:pt x="54648" y="6818"/>
                  </a:lnTo>
                  <a:lnTo>
                    <a:pt x="61465" y="15908"/>
                  </a:lnTo>
                  <a:lnTo>
                    <a:pt x="66010" y="27270"/>
                  </a:lnTo>
                  <a:lnTo>
                    <a:pt x="66010" y="38632"/>
                  </a:lnTo>
                  <a:lnTo>
                    <a:pt x="63629" y="39585"/>
                  </a:lnTo>
                  <a:lnTo>
                    <a:pt x="63629" y="49878"/>
                  </a:lnTo>
                  <a:lnTo>
                    <a:pt x="52267" y="55466"/>
                  </a:lnTo>
                  <a:lnTo>
                    <a:pt x="43177" y="83406"/>
                  </a:lnTo>
                  <a:lnTo>
                    <a:pt x="27270" y="94582"/>
                  </a:lnTo>
                  <a:lnTo>
                    <a:pt x="9090" y="102964"/>
                  </a:lnTo>
                  <a:lnTo>
                    <a:pt x="9090" y="49878"/>
                  </a:lnTo>
                  <a:lnTo>
                    <a:pt x="0" y="30320"/>
                  </a:lnTo>
                  <a:lnTo>
                    <a:pt x="6722" y="30320"/>
                  </a:lnTo>
                  <a:lnTo>
                    <a:pt x="2381" y="22725"/>
                  </a:lnTo>
                  <a:lnTo>
                    <a:pt x="22833" y="22725"/>
                  </a:lnTo>
                  <a:lnTo>
                    <a:pt x="33245" y="7852"/>
                  </a:lnTo>
                  <a:lnTo>
                    <a:pt x="36360" y="2380"/>
                  </a:lnTo>
                  <a:lnTo>
                    <a:pt x="36882" y="265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3" name="Freeform 438">
              <a:extLst>
                <a:ext uri="{FF2B5EF4-FFF2-40B4-BE49-F238E27FC236}">
                  <a16:creationId xmlns:a16="http://schemas.microsoft.com/office/drawing/2014/main" id="{DE9BABAD-8FEB-48EA-9792-DD09044D0CAC}"/>
                </a:ext>
              </a:extLst>
            </p:cNvPr>
            <p:cNvSpPr>
              <a:spLocks/>
            </p:cNvSpPr>
            <p:nvPr/>
          </p:nvSpPr>
          <p:spPr bwMode="auto">
            <a:xfrm>
              <a:off x="4997931" y="4145938"/>
              <a:ext cx="325694" cy="276349"/>
            </a:xfrm>
            <a:custGeom>
              <a:avLst/>
              <a:gdLst>
                <a:gd name="connsiteX0" fmla="*/ 316090 w 434258"/>
                <a:gd name="connsiteY0" fmla="*/ 0 h 368465"/>
                <a:gd name="connsiteX1" fmla="*/ 331997 w 434258"/>
                <a:gd name="connsiteY1" fmla="*/ 0 h 368465"/>
                <a:gd name="connsiteX2" fmla="*/ 347905 w 434258"/>
                <a:gd name="connsiteY2" fmla="*/ 11363 h 368465"/>
                <a:gd name="connsiteX3" fmla="*/ 359267 w 434258"/>
                <a:gd name="connsiteY3" fmla="*/ 15908 h 368465"/>
                <a:gd name="connsiteX4" fmla="*/ 386536 w 434258"/>
                <a:gd name="connsiteY4" fmla="*/ 27270 h 368465"/>
                <a:gd name="connsiteX5" fmla="*/ 406989 w 434258"/>
                <a:gd name="connsiteY5" fmla="*/ 31815 h 368465"/>
                <a:gd name="connsiteX6" fmla="*/ 422896 w 434258"/>
                <a:gd name="connsiteY6" fmla="*/ 54539 h 368465"/>
                <a:gd name="connsiteX7" fmla="*/ 434258 w 434258"/>
                <a:gd name="connsiteY7" fmla="*/ 81809 h 368465"/>
                <a:gd name="connsiteX8" fmla="*/ 428454 w 434258"/>
                <a:gd name="connsiteY8" fmla="*/ 86452 h 368465"/>
                <a:gd name="connsiteX9" fmla="*/ 429496 w 434258"/>
                <a:gd name="connsiteY9" fmla="*/ 88952 h 368465"/>
                <a:gd name="connsiteX10" fmla="*/ 422398 w 434258"/>
                <a:gd name="connsiteY10" fmla="*/ 94630 h 368465"/>
                <a:gd name="connsiteX11" fmla="*/ 418351 w 434258"/>
                <a:gd name="connsiteY11" fmla="*/ 124986 h 368465"/>
                <a:gd name="connsiteX12" fmla="*/ 422896 w 434258"/>
                <a:gd name="connsiteY12" fmla="*/ 156800 h 368465"/>
                <a:gd name="connsiteX13" fmla="*/ 417989 w 434258"/>
                <a:gd name="connsiteY13" fmla="*/ 162933 h 368465"/>
                <a:gd name="connsiteX14" fmla="*/ 418134 w 434258"/>
                <a:gd name="connsiteY14" fmla="*/ 163943 h 368465"/>
                <a:gd name="connsiteX15" fmla="*/ 413038 w 434258"/>
                <a:gd name="connsiteY15" fmla="*/ 170313 h 368465"/>
                <a:gd name="connsiteX16" fmla="*/ 402444 w 434258"/>
                <a:gd name="connsiteY16" fmla="*/ 199977 h 368465"/>
                <a:gd name="connsiteX17" fmla="*/ 422896 w 434258"/>
                <a:gd name="connsiteY17" fmla="*/ 211340 h 368465"/>
                <a:gd name="connsiteX18" fmla="*/ 411260 w 434258"/>
                <a:gd name="connsiteY18" fmla="*/ 214664 h 368465"/>
                <a:gd name="connsiteX19" fmla="*/ 418134 w 434258"/>
                <a:gd name="connsiteY19" fmla="*/ 218483 h 368465"/>
                <a:gd name="connsiteX20" fmla="*/ 312465 w 434258"/>
                <a:gd name="connsiteY20" fmla="*/ 248674 h 368465"/>
                <a:gd name="connsiteX21" fmla="*/ 316090 w 434258"/>
                <a:gd name="connsiteY21" fmla="*/ 270424 h 368465"/>
                <a:gd name="connsiteX22" fmla="*/ 310276 w 434258"/>
                <a:gd name="connsiteY22" fmla="*/ 271254 h 368465"/>
                <a:gd name="connsiteX23" fmla="*/ 311328 w 434258"/>
                <a:gd name="connsiteY23" fmla="*/ 277567 h 368465"/>
                <a:gd name="connsiteX24" fmla="*/ 279514 w 434258"/>
                <a:gd name="connsiteY24" fmla="*/ 282112 h 368465"/>
                <a:gd name="connsiteX25" fmla="*/ 264797 w 434258"/>
                <a:gd name="connsiteY25" fmla="*/ 296828 h 368465"/>
                <a:gd name="connsiteX26" fmla="*/ 261551 w 434258"/>
                <a:gd name="connsiteY26" fmla="*/ 302238 h 368465"/>
                <a:gd name="connsiteX27" fmla="*/ 260976 w 434258"/>
                <a:gd name="connsiteY27" fmla="*/ 302402 h 368465"/>
                <a:gd name="connsiteX28" fmla="*/ 256789 w 434258"/>
                <a:gd name="connsiteY28" fmla="*/ 309381 h 368465"/>
                <a:gd name="connsiteX29" fmla="*/ 240882 w 434258"/>
                <a:gd name="connsiteY29" fmla="*/ 313926 h 368465"/>
                <a:gd name="connsiteX30" fmla="*/ 209067 w 434258"/>
                <a:gd name="connsiteY30" fmla="*/ 345741 h 368465"/>
                <a:gd name="connsiteX31" fmla="*/ 193160 w 434258"/>
                <a:gd name="connsiteY31" fmla="*/ 368465 h 368465"/>
                <a:gd name="connsiteX32" fmla="*/ 177253 w 434258"/>
                <a:gd name="connsiteY32" fmla="*/ 368465 h 368465"/>
                <a:gd name="connsiteX33" fmla="*/ 165890 w 434258"/>
                <a:gd name="connsiteY33" fmla="*/ 368465 h 368465"/>
                <a:gd name="connsiteX34" fmla="*/ 122713 w 434258"/>
                <a:gd name="connsiteY34" fmla="*/ 361648 h 368465"/>
                <a:gd name="connsiteX35" fmla="*/ 118168 w 434258"/>
                <a:gd name="connsiteY35" fmla="*/ 357103 h 368465"/>
                <a:gd name="connsiteX36" fmla="*/ 102261 w 434258"/>
                <a:gd name="connsiteY36" fmla="*/ 345741 h 368465"/>
                <a:gd name="connsiteX37" fmla="*/ 79537 w 434258"/>
                <a:gd name="connsiteY37" fmla="*/ 345741 h 368465"/>
                <a:gd name="connsiteX38" fmla="*/ 47722 w 434258"/>
                <a:gd name="connsiteY38" fmla="*/ 352558 h 368465"/>
                <a:gd name="connsiteX39" fmla="*/ 27270 w 434258"/>
                <a:gd name="connsiteY39" fmla="*/ 329833 h 368465"/>
                <a:gd name="connsiteX40" fmla="*/ 0 w 434258"/>
                <a:gd name="connsiteY40" fmla="*/ 298019 h 368465"/>
                <a:gd name="connsiteX41" fmla="*/ 4545 w 434258"/>
                <a:gd name="connsiteY41" fmla="*/ 179851 h 368465"/>
                <a:gd name="connsiteX42" fmla="*/ 9033 w 434258"/>
                <a:gd name="connsiteY42" fmla="*/ 179851 h 368465"/>
                <a:gd name="connsiteX43" fmla="*/ 9307 w 434258"/>
                <a:gd name="connsiteY43" fmla="*/ 172708 h 368465"/>
                <a:gd name="connsiteX44" fmla="*/ 79537 w 434258"/>
                <a:gd name="connsiteY44" fmla="*/ 172708 h 368465"/>
                <a:gd name="connsiteX45" fmla="*/ 79537 w 434258"/>
                <a:gd name="connsiteY45" fmla="*/ 168488 h 368465"/>
                <a:gd name="connsiteX46" fmla="*/ 86354 w 434258"/>
                <a:gd name="connsiteY46" fmla="*/ 152581 h 368465"/>
                <a:gd name="connsiteX47" fmla="*/ 74992 w 434258"/>
                <a:gd name="connsiteY47" fmla="*/ 132129 h 368465"/>
                <a:gd name="connsiteX48" fmla="*/ 79537 w 434258"/>
                <a:gd name="connsiteY48" fmla="*/ 116222 h 368465"/>
                <a:gd name="connsiteX49" fmla="*/ 74992 w 434258"/>
                <a:gd name="connsiteY49" fmla="*/ 104859 h 368465"/>
                <a:gd name="connsiteX50" fmla="*/ 82611 w 434258"/>
                <a:gd name="connsiteY50" fmla="*/ 104859 h 368465"/>
                <a:gd name="connsiteX51" fmla="*/ 79754 w 434258"/>
                <a:gd name="connsiteY51" fmla="*/ 97716 h 368465"/>
                <a:gd name="connsiteX52" fmla="*/ 95661 w 434258"/>
                <a:gd name="connsiteY52" fmla="*/ 97716 h 368465"/>
                <a:gd name="connsiteX53" fmla="*/ 95661 w 434258"/>
                <a:gd name="connsiteY53" fmla="*/ 113624 h 368465"/>
                <a:gd name="connsiteX54" fmla="*/ 111568 w 434258"/>
                <a:gd name="connsiteY54" fmla="*/ 109079 h 368465"/>
                <a:gd name="connsiteX55" fmla="*/ 138838 w 434258"/>
                <a:gd name="connsiteY55" fmla="*/ 113624 h 368465"/>
                <a:gd name="connsiteX56" fmla="*/ 150200 w 434258"/>
                <a:gd name="connsiteY56" fmla="*/ 129531 h 368465"/>
                <a:gd name="connsiteX57" fmla="*/ 177470 w 434258"/>
                <a:gd name="connsiteY57" fmla="*/ 134076 h 368465"/>
                <a:gd name="connsiteX58" fmla="*/ 202467 w 434258"/>
                <a:gd name="connsiteY58" fmla="*/ 124986 h 368465"/>
                <a:gd name="connsiteX59" fmla="*/ 209284 w 434258"/>
                <a:gd name="connsiteY59" fmla="*/ 140893 h 368465"/>
                <a:gd name="connsiteX60" fmla="*/ 236554 w 434258"/>
                <a:gd name="connsiteY60" fmla="*/ 145438 h 368465"/>
                <a:gd name="connsiteX61" fmla="*/ 252461 w 434258"/>
                <a:gd name="connsiteY61" fmla="*/ 161345 h 368465"/>
                <a:gd name="connsiteX62" fmla="*/ 268368 w 434258"/>
                <a:gd name="connsiteY62" fmla="*/ 184070 h 368465"/>
                <a:gd name="connsiteX63" fmla="*/ 289615 w 434258"/>
                <a:gd name="connsiteY63" fmla="*/ 184070 h 368465"/>
                <a:gd name="connsiteX64" fmla="*/ 284058 w 434258"/>
                <a:gd name="connsiteY64" fmla="*/ 152581 h 368465"/>
                <a:gd name="connsiteX65" fmla="*/ 272696 w 434258"/>
                <a:gd name="connsiteY65" fmla="*/ 159398 h 368465"/>
                <a:gd name="connsiteX66" fmla="*/ 252244 w 434258"/>
                <a:gd name="connsiteY66" fmla="*/ 141219 h 368465"/>
                <a:gd name="connsiteX67" fmla="*/ 240882 w 434258"/>
                <a:gd name="connsiteY67" fmla="*/ 136674 h 368465"/>
                <a:gd name="connsiteX68" fmla="*/ 247699 w 434258"/>
                <a:gd name="connsiteY68" fmla="*/ 98042 h 368465"/>
                <a:gd name="connsiteX69" fmla="*/ 252244 w 434258"/>
                <a:gd name="connsiteY69" fmla="*/ 57137 h 368465"/>
                <a:gd name="connsiteX70" fmla="*/ 240882 w 434258"/>
                <a:gd name="connsiteY70" fmla="*/ 38958 h 368465"/>
                <a:gd name="connsiteX71" fmla="*/ 252244 w 434258"/>
                <a:gd name="connsiteY71" fmla="*/ 18506 h 368465"/>
                <a:gd name="connsiteX72" fmla="*/ 253264 w 434258"/>
                <a:gd name="connsiteY72" fmla="*/ 18098 h 368465"/>
                <a:gd name="connsiteX73" fmla="*/ 257006 w 434258"/>
                <a:gd name="connsiteY73" fmla="*/ 11363 h 368465"/>
                <a:gd name="connsiteX74" fmla="*/ 268368 w 434258"/>
                <a:gd name="connsiteY74" fmla="*/ 6818 h 36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34258" h="368465">
                  <a:moveTo>
                    <a:pt x="316090" y="0"/>
                  </a:moveTo>
                  <a:lnTo>
                    <a:pt x="331997" y="0"/>
                  </a:lnTo>
                  <a:lnTo>
                    <a:pt x="347905" y="11363"/>
                  </a:lnTo>
                  <a:lnTo>
                    <a:pt x="359267" y="15908"/>
                  </a:lnTo>
                  <a:lnTo>
                    <a:pt x="386536" y="27270"/>
                  </a:lnTo>
                  <a:lnTo>
                    <a:pt x="406989" y="31815"/>
                  </a:lnTo>
                  <a:lnTo>
                    <a:pt x="422896" y="54539"/>
                  </a:lnTo>
                  <a:lnTo>
                    <a:pt x="434258" y="81809"/>
                  </a:lnTo>
                  <a:lnTo>
                    <a:pt x="428454" y="86452"/>
                  </a:lnTo>
                  <a:lnTo>
                    <a:pt x="429496" y="88952"/>
                  </a:lnTo>
                  <a:lnTo>
                    <a:pt x="422398" y="94630"/>
                  </a:lnTo>
                  <a:lnTo>
                    <a:pt x="418351" y="124986"/>
                  </a:lnTo>
                  <a:lnTo>
                    <a:pt x="422896" y="156800"/>
                  </a:lnTo>
                  <a:lnTo>
                    <a:pt x="417989" y="162933"/>
                  </a:lnTo>
                  <a:lnTo>
                    <a:pt x="418134" y="163943"/>
                  </a:lnTo>
                  <a:lnTo>
                    <a:pt x="413038" y="170313"/>
                  </a:lnTo>
                  <a:lnTo>
                    <a:pt x="402444" y="199977"/>
                  </a:lnTo>
                  <a:lnTo>
                    <a:pt x="422896" y="211340"/>
                  </a:lnTo>
                  <a:lnTo>
                    <a:pt x="411260" y="214664"/>
                  </a:lnTo>
                  <a:lnTo>
                    <a:pt x="418134" y="218483"/>
                  </a:lnTo>
                  <a:lnTo>
                    <a:pt x="312465" y="248674"/>
                  </a:lnTo>
                  <a:lnTo>
                    <a:pt x="316090" y="270424"/>
                  </a:lnTo>
                  <a:lnTo>
                    <a:pt x="310276" y="271254"/>
                  </a:lnTo>
                  <a:lnTo>
                    <a:pt x="311328" y="277567"/>
                  </a:lnTo>
                  <a:lnTo>
                    <a:pt x="279514" y="282112"/>
                  </a:lnTo>
                  <a:lnTo>
                    <a:pt x="264797" y="296828"/>
                  </a:lnTo>
                  <a:lnTo>
                    <a:pt x="261551" y="302238"/>
                  </a:lnTo>
                  <a:lnTo>
                    <a:pt x="260976" y="302402"/>
                  </a:lnTo>
                  <a:lnTo>
                    <a:pt x="256789" y="309381"/>
                  </a:lnTo>
                  <a:lnTo>
                    <a:pt x="240882" y="313926"/>
                  </a:lnTo>
                  <a:lnTo>
                    <a:pt x="209067" y="345741"/>
                  </a:lnTo>
                  <a:lnTo>
                    <a:pt x="193160" y="368465"/>
                  </a:lnTo>
                  <a:lnTo>
                    <a:pt x="177253" y="368465"/>
                  </a:lnTo>
                  <a:lnTo>
                    <a:pt x="165890" y="368465"/>
                  </a:lnTo>
                  <a:lnTo>
                    <a:pt x="122713" y="361648"/>
                  </a:lnTo>
                  <a:lnTo>
                    <a:pt x="118168" y="357103"/>
                  </a:lnTo>
                  <a:lnTo>
                    <a:pt x="102261" y="345741"/>
                  </a:lnTo>
                  <a:lnTo>
                    <a:pt x="79537" y="345741"/>
                  </a:lnTo>
                  <a:lnTo>
                    <a:pt x="47722" y="352558"/>
                  </a:lnTo>
                  <a:lnTo>
                    <a:pt x="27270" y="329833"/>
                  </a:lnTo>
                  <a:lnTo>
                    <a:pt x="0" y="298019"/>
                  </a:lnTo>
                  <a:lnTo>
                    <a:pt x="4545" y="179851"/>
                  </a:lnTo>
                  <a:lnTo>
                    <a:pt x="9033" y="179851"/>
                  </a:lnTo>
                  <a:lnTo>
                    <a:pt x="9307" y="172708"/>
                  </a:lnTo>
                  <a:lnTo>
                    <a:pt x="79537" y="172708"/>
                  </a:lnTo>
                  <a:lnTo>
                    <a:pt x="79537" y="168488"/>
                  </a:lnTo>
                  <a:lnTo>
                    <a:pt x="86354" y="152581"/>
                  </a:lnTo>
                  <a:lnTo>
                    <a:pt x="74992" y="132129"/>
                  </a:lnTo>
                  <a:lnTo>
                    <a:pt x="79537" y="116222"/>
                  </a:lnTo>
                  <a:lnTo>
                    <a:pt x="74992" y="104859"/>
                  </a:lnTo>
                  <a:lnTo>
                    <a:pt x="82611" y="104859"/>
                  </a:lnTo>
                  <a:lnTo>
                    <a:pt x="79754" y="97716"/>
                  </a:lnTo>
                  <a:lnTo>
                    <a:pt x="95661" y="97716"/>
                  </a:lnTo>
                  <a:lnTo>
                    <a:pt x="95661" y="113624"/>
                  </a:lnTo>
                  <a:lnTo>
                    <a:pt x="111568" y="109079"/>
                  </a:lnTo>
                  <a:lnTo>
                    <a:pt x="138838" y="113624"/>
                  </a:lnTo>
                  <a:lnTo>
                    <a:pt x="150200" y="129531"/>
                  </a:lnTo>
                  <a:lnTo>
                    <a:pt x="177470" y="134076"/>
                  </a:lnTo>
                  <a:lnTo>
                    <a:pt x="202467" y="124986"/>
                  </a:lnTo>
                  <a:lnTo>
                    <a:pt x="209284" y="140893"/>
                  </a:lnTo>
                  <a:lnTo>
                    <a:pt x="236554" y="145438"/>
                  </a:lnTo>
                  <a:lnTo>
                    <a:pt x="252461" y="161345"/>
                  </a:lnTo>
                  <a:lnTo>
                    <a:pt x="268368" y="184070"/>
                  </a:lnTo>
                  <a:lnTo>
                    <a:pt x="289615" y="184070"/>
                  </a:lnTo>
                  <a:lnTo>
                    <a:pt x="284058" y="152581"/>
                  </a:lnTo>
                  <a:lnTo>
                    <a:pt x="272696" y="159398"/>
                  </a:lnTo>
                  <a:lnTo>
                    <a:pt x="252244" y="141219"/>
                  </a:lnTo>
                  <a:lnTo>
                    <a:pt x="240882" y="136674"/>
                  </a:lnTo>
                  <a:lnTo>
                    <a:pt x="247699" y="98042"/>
                  </a:lnTo>
                  <a:lnTo>
                    <a:pt x="252244" y="57137"/>
                  </a:lnTo>
                  <a:lnTo>
                    <a:pt x="240882" y="38958"/>
                  </a:lnTo>
                  <a:lnTo>
                    <a:pt x="252244" y="18506"/>
                  </a:lnTo>
                  <a:lnTo>
                    <a:pt x="253264" y="18098"/>
                  </a:lnTo>
                  <a:lnTo>
                    <a:pt x="257006" y="11363"/>
                  </a:lnTo>
                  <a:lnTo>
                    <a:pt x="268368" y="6818"/>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4" name="Freeform 437">
              <a:extLst>
                <a:ext uri="{FF2B5EF4-FFF2-40B4-BE49-F238E27FC236}">
                  <a16:creationId xmlns:a16="http://schemas.microsoft.com/office/drawing/2014/main" id="{BA09C144-3623-457E-8F67-6FE5193A2356}"/>
                </a:ext>
              </a:extLst>
            </p:cNvPr>
            <p:cNvSpPr>
              <a:spLocks/>
            </p:cNvSpPr>
            <p:nvPr/>
          </p:nvSpPr>
          <p:spPr bwMode="auto">
            <a:xfrm>
              <a:off x="4938113" y="4401264"/>
              <a:ext cx="281952" cy="292258"/>
            </a:xfrm>
            <a:custGeom>
              <a:avLst/>
              <a:gdLst>
                <a:gd name="connsiteX0" fmla="*/ 214591 w 375936"/>
                <a:gd name="connsiteY0" fmla="*/ 0 h 389677"/>
                <a:gd name="connsiteX1" fmla="*/ 219136 w 375936"/>
                <a:gd name="connsiteY1" fmla="*/ 4545 h 389677"/>
                <a:gd name="connsiteX2" fmla="*/ 235044 w 375936"/>
                <a:gd name="connsiteY2" fmla="*/ 31815 h 389677"/>
                <a:gd name="connsiteX3" fmla="*/ 241861 w 375936"/>
                <a:gd name="connsiteY3" fmla="*/ 43177 h 389677"/>
                <a:gd name="connsiteX4" fmla="*/ 250951 w 375936"/>
                <a:gd name="connsiteY4" fmla="*/ 65902 h 389677"/>
                <a:gd name="connsiteX5" fmla="*/ 294128 w 375936"/>
                <a:gd name="connsiteY5" fmla="*/ 106806 h 389677"/>
                <a:gd name="connsiteX6" fmla="*/ 310035 w 375936"/>
                <a:gd name="connsiteY6" fmla="*/ 113624 h 389677"/>
                <a:gd name="connsiteX7" fmla="*/ 310035 w 375936"/>
                <a:gd name="connsiteY7" fmla="*/ 124986 h 389677"/>
                <a:gd name="connsiteX8" fmla="*/ 321397 w 375936"/>
                <a:gd name="connsiteY8" fmla="*/ 149983 h 389677"/>
                <a:gd name="connsiteX9" fmla="*/ 353212 w 375936"/>
                <a:gd name="connsiteY9" fmla="*/ 156800 h 389677"/>
                <a:gd name="connsiteX10" fmla="*/ 375936 w 375936"/>
                <a:gd name="connsiteY10" fmla="*/ 172708 h 389677"/>
                <a:gd name="connsiteX11" fmla="*/ 368328 w 375936"/>
                <a:gd name="connsiteY11" fmla="*/ 177146 h 389677"/>
                <a:gd name="connsiteX12" fmla="*/ 368791 w 375936"/>
                <a:gd name="connsiteY12" fmla="*/ 177470 h 389677"/>
                <a:gd name="connsiteX13" fmla="*/ 365824 w 375936"/>
                <a:gd name="connsiteY13" fmla="*/ 179201 h 389677"/>
                <a:gd name="connsiteX14" fmla="*/ 373555 w 375936"/>
                <a:gd name="connsiteY14" fmla="*/ 184613 h 389677"/>
                <a:gd name="connsiteX15" fmla="*/ 365947 w 375936"/>
                <a:gd name="connsiteY15" fmla="*/ 189051 h 389677"/>
                <a:gd name="connsiteX16" fmla="*/ 366410 w 375936"/>
                <a:gd name="connsiteY16" fmla="*/ 189375 h 389677"/>
                <a:gd name="connsiteX17" fmla="*/ 354350 w 375936"/>
                <a:gd name="connsiteY17" fmla="*/ 196410 h 389677"/>
                <a:gd name="connsiteX18" fmla="*/ 354504 w 375936"/>
                <a:gd name="connsiteY18" fmla="*/ 196518 h 389677"/>
                <a:gd name="connsiteX19" fmla="*/ 316125 w 375936"/>
                <a:gd name="connsiteY19" fmla="*/ 218906 h 389677"/>
                <a:gd name="connsiteX20" fmla="*/ 287202 w 375936"/>
                <a:gd name="connsiteY20" fmla="*/ 243697 h 389677"/>
                <a:gd name="connsiteX21" fmla="*/ 275839 w 375936"/>
                <a:gd name="connsiteY21" fmla="*/ 270966 h 389677"/>
                <a:gd name="connsiteX22" fmla="*/ 266750 w 375936"/>
                <a:gd name="connsiteY22" fmla="*/ 286874 h 389677"/>
                <a:gd name="connsiteX23" fmla="*/ 261755 w 375936"/>
                <a:gd name="connsiteY23" fmla="*/ 287873 h 389677"/>
                <a:gd name="connsiteX24" fmla="*/ 259605 w 375936"/>
                <a:gd name="connsiteY24" fmla="*/ 291636 h 389677"/>
                <a:gd name="connsiteX25" fmla="*/ 255766 w 375936"/>
                <a:gd name="connsiteY25" fmla="*/ 292404 h 389677"/>
                <a:gd name="connsiteX26" fmla="*/ 254844 w 375936"/>
                <a:gd name="connsiteY26" fmla="*/ 294017 h 389677"/>
                <a:gd name="connsiteX27" fmla="*/ 249849 w 375936"/>
                <a:gd name="connsiteY27" fmla="*/ 295016 h 389677"/>
                <a:gd name="connsiteX28" fmla="*/ 247699 w 375936"/>
                <a:gd name="connsiteY28" fmla="*/ 298779 h 389677"/>
                <a:gd name="connsiteX29" fmla="*/ 241572 w 375936"/>
                <a:gd name="connsiteY29" fmla="*/ 300005 h 389677"/>
                <a:gd name="connsiteX30" fmla="*/ 239480 w 375936"/>
                <a:gd name="connsiteY30" fmla="*/ 307326 h 389677"/>
                <a:gd name="connsiteX31" fmla="*/ 232663 w 375936"/>
                <a:gd name="connsiteY31" fmla="*/ 318688 h 389677"/>
                <a:gd name="connsiteX32" fmla="*/ 226232 w 375936"/>
                <a:gd name="connsiteY32" fmla="*/ 322261 h 389677"/>
                <a:gd name="connsiteX33" fmla="*/ 225518 w 375936"/>
                <a:gd name="connsiteY33" fmla="*/ 323450 h 389677"/>
                <a:gd name="connsiteX34" fmla="*/ 214089 w 375936"/>
                <a:gd name="connsiteY34" fmla="*/ 329799 h 389677"/>
                <a:gd name="connsiteX35" fmla="*/ 213612 w 375936"/>
                <a:gd name="connsiteY35" fmla="*/ 330593 h 389677"/>
                <a:gd name="connsiteX36" fmla="*/ 193159 w 375936"/>
                <a:gd name="connsiteY36" fmla="*/ 341955 h 389677"/>
                <a:gd name="connsiteX37" fmla="*/ 161345 w 375936"/>
                <a:gd name="connsiteY37" fmla="*/ 341955 h 389677"/>
                <a:gd name="connsiteX38" fmla="*/ 145438 w 375936"/>
                <a:gd name="connsiteY38" fmla="*/ 330593 h 389677"/>
                <a:gd name="connsiteX39" fmla="*/ 129531 w 375936"/>
                <a:gd name="connsiteY39" fmla="*/ 326048 h 389677"/>
                <a:gd name="connsiteX40" fmla="*/ 128500 w 375936"/>
                <a:gd name="connsiteY40" fmla="*/ 326564 h 389677"/>
                <a:gd name="connsiteX41" fmla="*/ 121312 w 375936"/>
                <a:gd name="connsiteY41" fmla="*/ 339140 h 389677"/>
                <a:gd name="connsiteX42" fmla="*/ 105405 w 375936"/>
                <a:gd name="connsiteY42" fmla="*/ 350503 h 389677"/>
                <a:gd name="connsiteX43" fmla="*/ 82680 w 375936"/>
                <a:gd name="connsiteY43" fmla="*/ 373227 h 389677"/>
                <a:gd name="connsiteX44" fmla="*/ 79821 w 375936"/>
                <a:gd name="connsiteY44" fmla="*/ 373704 h 389677"/>
                <a:gd name="connsiteX45" fmla="*/ 75535 w 375936"/>
                <a:gd name="connsiteY45" fmla="*/ 377989 h 389677"/>
                <a:gd name="connsiteX46" fmla="*/ 72679 w 375936"/>
                <a:gd name="connsiteY46" fmla="*/ 378465 h 389677"/>
                <a:gd name="connsiteX47" fmla="*/ 70774 w 375936"/>
                <a:gd name="connsiteY47" fmla="*/ 380370 h 389677"/>
                <a:gd name="connsiteX48" fmla="*/ 67915 w 375936"/>
                <a:gd name="connsiteY48" fmla="*/ 380847 h 389677"/>
                <a:gd name="connsiteX49" fmla="*/ 63629 w 375936"/>
                <a:gd name="connsiteY49" fmla="*/ 385132 h 389677"/>
                <a:gd name="connsiteX50" fmla="*/ 36360 w 375936"/>
                <a:gd name="connsiteY50" fmla="*/ 389677 h 389677"/>
                <a:gd name="connsiteX51" fmla="*/ 31815 w 375936"/>
                <a:gd name="connsiteY51" fmla="*/ 373770 h 389677"/>
                <a:gd name="connsiteX52" fmla="*/ 36360 w 375936"/>
                <a:gd name="connsiteY52" fmla="*/ 346500 h 389677"/>
                <a:gd name="connsiteX53" fmla="*/ 9090 w 375936"/>
                <a:gd name="connsiteY53" fmla="*/ 310141 h 389677"/>
                <a:gd name="connsiteX54" fmla="*/ 0 w 375936"/>
                <a:gd name="connsiteY54" fmla="*/ 303324 h 389677"/>
                <a:gd name="connsiteX55" fmla="*/ 0 w 375936"/>
                <a:gd name="connsiteY55" fmla="*/ 185155 h 389677"/>
                <a:gd name="connsiteX56" fmla="*/ 2381 w 375936"/>
                <a:gd name="connsiteY56" fmla="*/ 185155 h 389677"/>
                <a:gd name="connsiteX57" fmla="*/ 2381 w 375936"/>
                <a:gd name="connsiteY57" fmla="*/ 173250 h 389677"/>
                <a:gd name="connsiteX58" fmla="*/ 9526 w 375936"/>
                <a:gd name="connsiteY58" fmla="*/ 173250 h 389677"/>
                <a:gd name="connsiteX59" fmla="*/ 9526 w 375936"/>
                <a:gd name="connsiteY59" fmla="*/ 168488 h 389677"/>
                <a:gd name="connsiteX60" fmla="*/ 14287 w 375936"/>
                <a:gd name="connsiteY60" fmla="*/ 168488 h 389677"/>
                <a:gd name="connsiteX61" fmla="*/ 14287 w 375936"/>
                <a:gd name="connsiteY61" fmla="*/ 166107 h 389677"/>
                <a:gd name="connsiteX62" fmla="*/ 21432 w 375936"/>
                <a:gd name="connsiteY62" fmla="*/ 166107 h 389677"/>
                <a:gd name="connsiteX63" fmla="*/ 21432 w 375936"/>
                <a:gd name="connsiteY63" fmla="*/ 161345 h 389677"/>
                <a:gd name="connsiteX64" fmla="*/ 37531 w 375936"/>
                <a:gd name="connsiteY64" fmla="*/ 161345 h 389677"/>
                <a:gd name="connsiteX65" fmla="*/ 43177 w 375936"/>
                <a:gd name="connsiteY65" fmla="*/ 46535 h 389677"/>
                <a:gd name="connsiteX66" fmla="*/ 44973 w 375936"/>
                <a:gd name="connsiteY66" fmla="*/ 46535 h 389677"/>
                <a:gd name="connsiteX67" fmla="*/ 45558 w 375936"/>
                <a:gd name="connsiteY67" fmla="*/ 34630 h 389677"/>
                <a:gd name="connsiteX68" fmla="*/ 52469 w 375936"/>
                <a:gd name="connsiteY68" fmla="*/ 34630 h 389677"/>
                <a:gd name="connsiteX69" fmla="*/ 52703 w 375936"/>
                <a:gd name="connsiteY69" fmla="*/ 29868 h 389677"/>
                <a:gd name="connsiteX70" fmla="*/ 57347 w 375936"/>
                <a:gd name="connsiteY70" fmla="*/ 29868 h 389677"/>
                <a:gd name="connsiteX71" fmla="*/ 57464 w 375936"/>
                <a:gd name="connsiteY71" fmla="*/ 27487 h 389677"/>
                <a:gd name="connsiteX72" fmla="*/ 64375 w 375936"/>
                <a:gd name="connsiteY72" fmla="*/ 27487 h 389677"/>
                <a:gd name="connsiteX73" fmla="*/ 64609 w 375936"/>
                <a:gd name="connsiteY73" fmla="*/ 22725 h 389677"/>
                <a:gd name="connsiteX74" fmla="*/ 89606 w 375936"/>
                <a:gd name="connsiteY74" fmla="*/ 22725 h 389677"/>
                <a:gd name="connsiteX75" fmla="*/ 144145 w 375936"/>
                <a:gd name="connsiteY75" fmla="*/ 11363 h 389677"/>
                <a:gd name="connsiteX76" fmla="*/ 160052 w 375936"/>
                <a:gd name="connsiteY76" fmla="*/ 22725 h 389677"/>
                <a:gd name="connsiteX77" fmla="*/ 182777 w 375936"/>
                <a:gd name="connsiteY77" fmla="*/ 11363 h 389677"/>
                <a:gd name="connsiteX78" fmla="*/ 191867 w 375936"/>
                <a:gd name="connsiteY78" fmla="*/ 11363 h 38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75936" h="389677">
                  <a:moveTo>
                    <a:pt x="214591" y="0"/>
                  </a:moveTo>
                  <a:lnTo>
                    <a:pt x="219136" y="4545"/>
                  </a:lnTo>
                  <a:lnTo>
                    <a:pt x="235044" y="31815"/>
                  </a:lnTo>
                  <a:lnTo>
                    <a:pt x="241861" y="43177"/>
                  </a:lnTo>
                  <a:lnTo>
                    <a:pt x="250951" y="65902"/>
                  </a:lnTo>
                  <a:lnTo>
                    <a:pt x="294128" y="106806"/>
                  </a:lnTo>
                  <a:lnTo>
                    <a:pt x="310035" y="113624"/>
                  </a:lnTo>
                  <a:lnTo>
                    <a:pt x="310035" y="124986"/>
                  </a:lnTo>
                  <a:lnTo>
                    <a:pt x="321397" y="149983"/>
                  </a:lnTo>
                  <a:lnTo>
                    <a:pt x="353212" y="156800"/>
                  </a:lnTo>
                  <a:lnTo>
                    <a:pt x="375936" y="172708"/>
                  </a:lnTo>
                  <a:lnTo>
                    <a:pt x="368328" y="177146"/>
                  </a:lnTo>
                  <a:lnTo>
                    <a:pt x="368791" y="177470"/>
                  </a:lnTo>
                  <a:lnTo>
                    <a:pt x="365824" y="179201"/>
                  </a:lnTo>
                  <a:lnTo>
                    <a:pt x="373555" y="184613"/>
                  </a:lnTo>
                  <a:lnTo>
                    <a:pt x="365947" y="189051"/>
                  </a:lnTo>
                  <a:lnTo>
                    <a:pt x="366410" y="189375"/>
                  </a:lnTo>
                  <a:lnTo>
                    <a:pt x="354350" y="196410"/>
                  </a:lnTo>
                  <a:lnTo>
                    <a:pt x="354504" y="196518"/>
                  </a:lnTo>
                  <a:lnTo>
                    <a:pt x="316125" y="218906"/>
                  </a:lnTo>
                  <a:lnTo>
                    <a:pt x="287202" y="243697"/>
                  </a:lnTo>
                  <a:lnTo>
                    <a:pt x="275839" y="270966"/>
                  </a:lnTo>
                  <a:lnTo>
                    <a:pt x="266750" y="286874"/>
                  </a:lnTo>
                  <a:lnTo>
                    <a:pt x="261755" y="287873"/>
                  </a:lnTo>
                  <a:lnTo>
                    <a:pt x="259605" y="291636"/>
                  </a:lnTo>
                  <a:lnTo>
                    <a:pt x="255766" y="292404"/>
                  </a:lnTo>
                  <a:lnTo>
                    <a:pt x="254844" y="294017"/>
                  </a:lnTo>
                  <a:lnTo>
                    <a:pt x="249849" y="295016"/>
                  </a:lnTo>
                  <a:lnTo>
                    <a:pt x="247699" y="298779"/>
                  </a:lnTo>
                  <a:lnTo>
                    <a:pt x="241572" y="300005"/>
                  </a:lnTo>
                  <a:lnTo>
                    <a:pt x="239480" y="307326"/>
                  </a:lnTo>
                  <a:lnTo>
                    <a:pt x="232663" y="318688"/>
                  </a:lnTo>
                  <a:lnTo>
                    <a:pt x="226232" y="322261"/>
                  </a:lnTo>
                  <a:lnTo>
                    <a:pt x="225518" y="323450"/>
                  </a:lnTo>
                  <a:lnTo>
                    <a:pt x="214089" y="329799"/>
                  </a:lnTo>
                  <a:lnTo>
                    <a:pt x="213612" y="330593"/>
                  </a:lnTo>
                  <a:lnTo>
                    <a:pt x="193159" y="341955"/>
                  </a:lnTo>
                  <a:lnTo>
                    <a:pt x="161345" y="341955"/>
                  </a:lnTo>
                  <a:lnTo>
                    <a:pt x="145438" y="330593"/>
                  </a:lnTo>
                  <a:lnTo>
                    <a:pt x="129531" y="326048"/>
                  </a:lnTo>
                  <a:lnTo>
                    <a:pt x="128500" y="326564"/>
                  </a:lnTo>
                  <a:lnTo>
                    <a:pt x="121312" y="339140"/>
                  </a:lnTo>
                  <a:lnTo>
                    <a:pt x="105405" y="350503"/>
                  </a:lnTo>
                  <a:lnTo>
                    <a:pt x="82680" y="373227"/>
                  </a:lnTo>
                  <a:lnTo>
                    <a:pt x="79821" y="373704"/>
                  </a:lnTo>
                  <a:lnTo>
                    <a:pt x="75535" y="377989"/>
                  </a:lnTo>
                  <a:lnTo>
                    <a:pt x="72679" y="378465"/>
                  </a:lnTo>
                  <a:lnTo>
                    <a:pt x="70774" y="380370"/>
                  </a:lnTo>
                  <a:lnTo>
                    <a:pt x="67915" y="380847"/>
                  </a:lnTo>
                  <a:lnTo>
                    <a:pt x="63629" y="385132"/>
                  </a:lnTo>
                  <a:lnTo>
                    <a:pt x="36360" y="389677"/>
                  </a:lnTo>
                  <a:lnTo>
                    <a:pt x="31815" y="373770"/>
                  </a:lnTo>
                  <a:lnTo>
                    <a:pt x="36360" y="346500"/>
                  </a:lnTo>
                  <a:lnTo>
                    <a:pt x="9090" y="310141"/>
                  </a:lnTo>
                  <a:lnTo>
                    <a:pt x="0" y="303324"/>
                  </a:lnTo>
                  <a:lnTo>
                    <a:pt x="0" y="185155"/>
                  </a:lnTo>
                  <a:lnTo>
                    <a:pt x="2381" y="185155"/>
                  </a:lnTo>
                  <a:lnTo>
                    <a:pt x="2381" y="173250"/>
                  </a:lnTo>
                  <a:lnTo>
                    <a:pt x="9526" y="173250"/>
                  </a:lnTo>
                  <a:lnTo>
                    <a:pt x="9526" y="168488"/>
                  </a:lnTo>
                  <a:lnTo>
                    <a:pt x="14287" y="168488"/>
                  </a:lnTo>
                  <a:lnTo>
                    <a:pt x="14287" y="166107"/>
                  </a:lnTo>
                  <a:lnTo>
                    <a:pt x="21432" y="166107"/>
                  </a:lnTo>
                  <a:lnTo>
                    <a:pt x="21432" y="161345"/>
                  </a:lnTo>
                  <a:lnTo>
                    <a:pt x="37531" y="161345"/>
                  </a:lnTo>
                  <a:lnTo>
                    <a:pt x="43177" y="46535"/>
                  </a:lnTo>
                  <a:lnTo>
                    <a:pt x="44973" y="46535"/>
                  </a:lnTo>
                  <a:lnTo>
                    <a:pt x="45558" y="34630"/>
                  </a:lnTo>
                  <a:lnTo>
                    <a:pt x="52469" y="34630"/>
                  </a:lnTo>
                  <a:lnTo>
                    <a:pt x="52703" y="29868"/>
                  </a:lnTo>
                  <a:lnTo>
                    <a:pt x="57347" y="29868"/>
                  </a:lnTo>
                  <a:lnTo>
                    <a:pt x="57464" y="27487"/>
                  </a:lnTo>
                  <a:lnTo>
                    <a:pt x="64375" y="27487"/>
                  </a:lnTo>
                  <a:lnTo>
                    <a:pt x="64609" y="22725"/>
                  </a:lnTo>
                  <a:lnTo>
                    <a:pt x="89606" y="22725"/>
                  </a:lnTo>
                  <a:lnTo>
                    <a:pt x="144145" y="11363"/>
                  </a:lnTo>
                  <a:lnTo>
                    <a:pt x="160052" y="22725"/>
                  </a:lnTo>
                  <a:lnTo>
                    <a:pt x="182777" y="11363"/>
                  </a:lnTo>
                  <a:lnTo>
                    <a:pt x="191867"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5" name="Freeform 435">
              <a:extLst>
                <a:ext uri="{FF2B5EF4-FFF2-40B4-BE49-F238E27FC236}">
                  <a16:creationId xmlns:a16="http://schemas.microsoft.com/office/drawing/2014/main" id="{12770657-9AEB-45EF-9B5C-A52F4963D585}"/>
                </a:ext>
              </a:extLst>
            </p:cNvPr>
            <p:cNvSpPr>
              <a:spLocks/>
            </p:cNvSpPr>
            <p:nvPr/>
          </p:nvSpPr>
          <p:spPr bwMode="auto">
            <a:xfrm>
              <a:off x="5091751" y="4341016"/>
              <a:ext cx="214398" cy="214373"/>
            </a:xfrm>
            <a:custGeom>
              <a:avLst/>
              <a:gdLst>
                <a:gd name="connsiteX0" fmla="*/ 194965 w 285864"/>
                <a:gd name="connsiteY0" fmla="*/ 0 h 285831"/>
                <a:gd name="connsiteX1" fmla="*/ 194965 w 285864"/>
                <a:gd name="connsiteY1" fmla="*/ 15908 h 285831"/>
                <a:gd name="connsiteX2" fmla="*/ 226780 w 285864"/>
                <a:gd name="connsiteY2" fmla="*/ 15908 h 285831"/>
                <a:gd name="connsiteX3" fmla="*/ 242687 w 285864"/>
                <a:gd name="connsiteY3" fmla="*/ 20452 h 285831"/>
                <a:gd name="connsiteX4" fmla="*/ 249505 w 285864"/>
                <a:gd name="connsiteY4" fmla="*/ 31815 h 285831"/>
                <a:gd name="connsiteX5" fmla="*/ 269957 w 285864"/>
                <a:gd name="connsiteY5" fmla="*/ 31815 h 285831"/>
                <a:gd name="connsiteX6" fmla="*/ 285864 w 285864"/>
                <a:gd name="connsiteY6" fmla="*/ 43177 h 285831"/>
                <a:gd name="connsiteX7" fmla="*/ 285864 w 285864"/>
                <a:gd name="connsiteY7" fmla="*/ 95444 h 285831"/>
                <a:gd name="connsiteX8" fmla="*/ 281319 w 285864"/>
                <a:gd name="connsiteY8" fmla="*/ 122713 h 285831"/>
                <a:gd name="connsiteX9" fmla="*/ 281319 w 285864"/>
                <a:gd name="connsiteY9" fmla="*/ 149983 h 285831"/>
                <a:gd name="connsiteX10" fmla="*/ 285864 w 285864"/>
                <a:gd name="connsiteY10" fmla="*/ 161345 h 285831"/>
                <a:gd name="connsiteX11" fmla="*/ 281319 w 285864"/>
                <a:gd name="connsiteY11" fmla="*/ 181797 h 285831"/>
                <a:gd name="connsiteX12" fmla="*/ 279505 w 285864"/>
                <a:gd name="connsiteY12" fmla="*/ 183611 h 285831"/>
                <a:gd name="connsiteX13" fmla="*/ 274969 w 285864"/>
                <a:gd name="connsiteY13" fmla="*/ 204022 h 285831"/>
                <a:gd name="connsiteX14" fmla="*/ 270424 w 285864"/>
                <a:gd name="connsiteY14" fmla="*/ 208567 h 285831"/>
                <a:gd name="connsiteX15" fmla="*/ 259062 w 285864"/>
                <a:gd name="connsiteY15" fmla="*/ 235837 h 285831"/>
                <a:gd name="connsiteX16" fmla="*/ 220430 w 285864"/>
                <a:gd name="connsiteY16" fmla="*/ 285831 h 285831"/>
                <a:gd name="connsiteX17" fmla="*/ 199978 w 285864"/>
                <a:gd name="connsiteY17" fmla="*/ 279014 h 285831"/>
                <a:gd name="connsiteX18" fmla="*/ 188615 w 285864"/>
                <a:gd name="connsiteY18" fmla="*/ 285831 h 285831"/>
                <a:gd name="connsiteX19" fmla="*/ 172708 w 285864"/>
                <a:gd name="connsiteY19" fmla="*/ 274469 h 285831"/>
                <a:gd name="connsiteX20" fmla="*/ 156801 w 285864"/>
                <a:gd name="connsiteY20" fmla="*/ 274469 h 285831"/>
                <a:gd name="connsiteX21" fmla="*/ 134076 w 285864"/>
                <a:gd name="connsiteY21" fmla="*/ 258562 h 285831"/>
                <a:gd name="connsiteX22" fmla="*/ 102261 w 285864"/>
                <a:gd name="connsiteY22" fmla="*/ 251744 h 285831"/>
                <a:gd name="connsiteX23" fmla="*/ 90899 w 285864"/>
                <a:gd name="connsiteY23" fmla="*/ 226747 h 285831"/>
                <a:gd name="connsiteX24" fmla="*/ 90899 w 285864"/>
                <a:gd name="connsiteY24" fmla="*/ 215385 h 285831"/>
                <a:gd name="connsiteX25" fmla="*/ 74992 w 285864"/>
                <a:gd name="connsiteY25" fmla="*/ 208567 h 285831"/>
                <a:gd name="connsiteX26" fmla="*/ 31815 w 285864"/>
                <a:gd name="connsiteY26" fmla="*/ 167663 h 285831"/>
                <a:gd name="connsiteX27" fmla="*/ 27270 w 285864"/>
                <a:gd name="connsiteY27" fmla="*/ 144938 h 285831"/>
                <a:gd name="connsiteX28" fmla="*/ 15908 w 285864"/>
                <a:gd name="connsiteY28" fmla="*/ 140393 h 285831"/>
                <a:gd name="connsiteX29" fmla="*/ 0 w 285864"/>
                <a:gd name="connsiteY29" fmla="*/ 106306 h 285831"/>
                <a:gd name="connsiteX30" fmla="*/ 18052 w 285864"/>
                <a:gd name="connsiteY30" fmla="*/ 109157 h 285831"/>
                <a:gd name="connsiteX31" fmla="*/ 6350 w 285864"/>
                <a:gd name="connsiteY31" fmla="*/ 84081 h 285831"/>
                <a:gd name="connsiteX32" fmla="*/ 49527 w 285864"/>
                <a:gd name="connsiteY32" fmla="*/ 90899 h 285831"/>
                <a:gd name="connsiteX33" fmla="*/ 60890 w 285864"/>
                <a:gd name="connsiteY33" fmla="*/ 90899 h 285831"/>
                <a:gd name="connsiteX34" fmla="*/ 76797 w 285864"/>
                <a:gd name="connsiteY34" fmla="*/ 90899 h 285831"/>
                <a:gd name="connsiteX35" fmla="*/ 92704 w 285864"/>
                <a:gd name="connsiteY35" fmla="*/ 68174 h 285831"/>
                <a:gd name="connsiteX36" fmla="*/ 124519 w 285864"/>
                <a:gd name="connsiteY36" fmla="*/ 36360 h 285831"/>
                <a:gd name="connsiteX37" fmla="*/ 140426 w 285864"/>
                <a:gd name="connsiteY37" fmla="*/ 31815 h 285831"/>
                <a:gd name="connsiteX38" fmla="*/ 140426 w 285864"/>
                <a:gd name="connsiteY38" fmla="*/ 20452 h 285831"/>
                <a:gd name="connsiteX39" fmla="*/ 163151 w 285864"/>
                <a:gd name="connsiteY39" fmla="*/ 4545 h 28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864" h="285831">
                  <a:moveTo>
                    <a:pt x="194965" y="0"/>
                  </a:moveTo>
                  <a:lnTo>
                    <a:pt x="194965" y="15908"/>
                  </a:lnTo>
                  <a:lnTo>
                    <a:pt x="226780" y="15908"/>
                  </a:lnTo>
                  <a:lnTo>
                    <a:pt x="242687" y="20452"/>
                  </a:lnTo>
                  <a:lnTo>
                    <a:pt x="249505" y="31815"/>
                  </a:lnTo>
                  <a:lnTo>
                    <a:pt x="269957" y="31815"/>
                  </a:lnTo>
                  <a:lnTo>
                    <a:pt x="285864" y="43177"/>
                  </a:lnTo>
                  <a:lnTo>
                    <a:pt x="285864" y="95444"/>
                  </a:lnTo>
                  <a:lnTo>
                    <a:pt x="281319" y="122713"/>
                  </a:lnTo>
                  <a:lnTo>
                    <a:pt x="281319" y="149983"/>
                  </a:lnTo>
                  <a:lnTo>
                    <a:pt x="285864" y="161345"/>
                  </a:lnTo>
                  <a:lnTo>
                    <a:pt x="281319" y="181797"/>
                  </a:lnTo>
                  <a:lnTo>
                    <a:pt x="279505" y="183611"/>
                  </a:lnTo>
                  <a:lnTo>
                    <a:pt x="274969" y="204022"/>
                  </a:lnTo>
                  <a:lnTo>
                    <a:pt x="270424" y="208567"/>
                  </a:lnTo>
                  <a:lnTo>
                    <a:pt x="259062" y="235837"/>
                  </a:lnTo>
                  <a:lnTo>
                    <a:pt x="220430" y="285831"/>
                  </a:lnTo>
                  <a:lnTo>
                    <a:pt x="199978" y="279014"/>
                  </a:lnTo>
                  <a:lnTo>
                    <a:pt x="188615" y="285831"/>
                  </a:lnTo>
                  <a:lnTo>
                    <a:pt x="172708" y="274469"/>
                  </a:lnTo>
                  <a:lnTo>
                    <a:pt x="156801" y="274469"/>
                  </a:lnTo>
                  <a:lnTo>
                    <a:pt x="134076" y="258562"/>
                  </a:lnTo>
                  <a:lnTo>
                    <a:pt x="102261" y="251744"/>
                  </a:lnTo>
                  <a:lnTo>
                    <a:pt x="90899" y="226747"/>
                  </a:lnTo>
                  <a:lnTo>
                    <a:pt x="90899" y="215385"/>
                  </a:lnTo>
                  <a:lnTo>
                    <a:pt x="74992" y="208567"/>
                  </a:lnTo>
                  <a:lnTo>
                    <a:pt x="31815" y="167663"/>
                  </a:lnTo>
                  <a:lnTo>
                    <a:pt x="27270" y="144938"/>
                  </a:lnTo>
                  <a:lnTo>
                    <a:pt x="15908" y="140393"/>
                  </a:lnTo>
                  <a:lnTo>
                    <a:pt x="0" y="106306"/>
                  </a:lnTo>
                  <a:lnTo>
                    <a:pt x="18052" y="109157"/>
                  </a:lnTo>
                  <a:lnTo>
                    <a:pt x="6350" y="84081"/>
                  </a:lnTo>
                  <a:lnTo>
                    <a:pt x="49527" y="90899"/>
                  </a:lnTo>
                  <a:lnTo>
                    <a:pt x="60890" y="90899"/>
                  </a:lnTo>
                  <a:lnTo>
                    <a:pt x="76797" y="90899"/>
                  </a:lnTo>
                  <a:lnTo>
                    <a:pt x="92704" y="68174"/>
                  </a:lnTo>
                  <a:lnTo>
                    <a:pt x="124519" y="36360"/>
                  </a:lnTo>
                  <a:lnTo>
                    <a:pt x="140426" y="31815"/>
                  </a:lnTo>
                  <a:lnTo>
                    <a:pt x="140426" y="20452"/>
                  </a:lnTo>
                  <a:lnTo>
                    <a:pt x="163151"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6" name="Freeform 351">
              <a:extLst>
                <a:ext uri="{FF2B5EF4-FFF2-40B4-BE49-F238E27FC236}">
                  <a16:creationId xmlns:a16="http://schemas.microsoft.com/office/drawing/2014/main" id="{D1C3D454-CD81-47D9-84C1-3F44E9BC0AD5}"/>
                </a:ext>
              </a:extLst>
            </p:cNvPr>
            <p:cNvSpPr>
              <a:spLocks noEditPoints="1"/>
            </p:cNvSpPr>
            <p:nvPr/>
          </p:nvSpPr>
          <p:spPr bwMode="auto">
            <a:xfrm>
              <a:off x="4846325" y="4543296"/>
              <a:ext cx="455061" cy="398818"/>
            </a:xfrm>
            <a:custGeom>
              <a:avLst/>
              <a:gdLst>
                <a:gd name="T0" fmla="*/ 220 w 267"/>
                <a:gd name="T1" fmla="*/ 0 h 234"/>
                <a:gd name="T2" fmla="*/ 234 w 267"/>
                <a:gd name="T3" fmla="*/ 2 h 234"/>
                <a:gd name="T4" fmla="*/ 248 w 267"/>
                <a:gd name="T5" fmla="*/ 28 h 234"/>
                <a:gd name="T6" fmla="*/ 251 w 267"/>
                <a:gd name="T7" fmla="*/ 59 h 234"/>
                <a:gd name="T8" fmla="*/ 244 w 267"/>
                <a:gd name="T9" fmla="*/ 64 h 234"/>
                <a:gd name="T10" fmla="*/ 239 w 267"/>
                <a:gd name="T11" fmla="*/ 68 h 234"/>
                <a:gd name="T12" fmla="*/ 234 w 267"/>
                <a:gd name="T13" fmla="*/ 83 h 234"/>
                <a:gd name="T14" fmla="*/ 253 w 267"/>
                <a:gd name="T15" fmla="*/ 90 h 234"/>
                <a:gd name="T16" fmla="*/ 267 w 267"/>
                <a:gd name="T17" fmla="*/ 83 h 234"/>
                <a:gd name="T18" fmla="*/ 263 w 267"/>
                <a:gd name="T19" fmla="*/ 111 h 234"/>
                <a:gd name="T20" fmla="*/ 246 w 267"/>
                <a:gd name="T21" fmla="*/ 128 h 234"/>
                <a:gd name="T22" fmla="*/ 237 w 267"/>
                <a:gd name="T23" fmla="*/ 139 h 234"/>
                <a:gd name="T24" fmla="*/ 222 w 267"/>
                <a:gd name="T25" fmla="*/ 163 h 234"/>
                <a:gd name="T26" fmla="*/ 194 w 267"/>
                <a:gd name="T27" fmla="*/ 194 h 234"/>
                <a:gd name="T28" fmla="*/ 163 w 267"/>
                <a:gd name="T29" fmla="*/ 211 h 234"/>
                <a:gd name="T30" fmla="*/ 154 w 267"/>
                <a:gd name="T31" fmla="*/ 218 h 234"/>
                <a:gd name="T32" fmla="*/ 135 w 267"/>
                <a:gd name="T33" fmla="*/ 218 h 234"/>
                <a:gd name="T34" fmla="*/ 109 w 267"/>
                <a:gd name="T35" fmla="*/ 218 h 234"/>
                <a:gd name="T36" fmla="*/ 85 w 267"/>
                <a:gd name="T37" fmla="*/ 225 h 234"/>
                <a:gd name="T38" fmla="*/ 61 w 267"/>
                <a:gd name="T39" fmla="*/ 234 h 234"/>
                <a:gd name="T40" fmla="*/ 47 w 267"/>
                <a:gd name="T41" fmla="*/ 227 h 234"/>
                <a:gd name="T42" fmla="*/ 35 w 267"/>
                <a:gd name="T43" fmla="*/ 218 h 234"/>
                <a:gd name="T44" fmla="*/ 31 w 267"/>
                <a:gd name="T45" fmla="*/ 215 h 234"/>
                <a:gd name="T46" fmla="*/ 26 w 267"/>
                <a:gd name="T47" fmla="*/ 192 h 234"/>
                <a:gd name="T48" fmla="*/ 31 w 267"/>
                <a:gd name="T49" fmla="*/ 173 h 234"/>
                <a:gd name="T50" fmla="*/ 14 w 267"/>
                <a:gd name="T51" fmla="*/ 139 h 234"/>
                <a:gd name="T52" fmla="*/ 0 w 267"/>
                <a:gd name="T53" fmla="*/ 116 h 234"/>
                <a:gd name="T54" fmla="*/ 14 w 267"/>
                <a:gd name="T55" fmla="*/ 111 h 234"/>
                <a:gd name="T56" fmla="*/ 26 w 267"/>
                <a:gd name="T57" fmla="*/ 121 h 234"/>
                <a:gd name="T58" fmla="*/ 45 w 267"/>
                <a:gd name="T59" fmla="*/ 123 h 234"/>
                <a:gd name="T60" fmla="*/ 59 w 267"/>
                <a:gd name="T61" fmla="*/ 47 h 234"/>
                <a:gd name="T62" fmla="*/ 73 w 267"/>
                <a:gd name="T63" fmla="*/ 66 h 234"/>
                <a:gd name="T64" fmla="*/ 76 w 267"/>
                <a:gd name="T65" fmla="*/ 85 h 234"/>
                <a:gd name="T66" fmla="*/ 95 w 267"/>
                <a:gd name="T67" fmla="*/ 73 h 234"/>
                <a:gd name="T68" fmla="*/ 106 w 267"/>
                <a:gd name="T69" fmla="*/ 61 h 234"/>
                <a:gd name="T70" fmla="*/ 121 w 267"/>
                <a:gd name="T71" fmla="*/ 59 h 234"/>
                <a:gd name="T72" fmla="*/ 142 w 267"/>
                <a:gd name="T73" fmla="*/ 64 h 234"/>
                <a:gd name="T74" fmla="*/ 154 w 267"/>
                <a:gd name="T75" fmla="*/ 54 h 234"/>
                <a:gd name="T76" fmla="*/ 166 w 267"/>
                <a:gd name="T77" fmla="*/ 45 h 234"/>
                <a:gd name="T78" fmla="*/ 175 w 267"/>
                <a:gd name="T79" fmla="*/ 26 h 234"/>
                <a:gd name="T80" fmla="*/ 213 w 267"/>
                <a:gd name="T81" fmla="*/ 0 h 234"/>
                <a:gd name="T82" fmla="*/ 192 w 267"/>
                <a:gd name="T83" fmla="*/ 121 h 234"/>
                <a:gd name="T84" fmla="*/ 182 w 267"/>
                <a:gd name="T85" fmla="*/ 128 h 234"/>
                <a:gd name="T86" fmla="*/ 187 w 267"/>
                <a:gd name="T87" fmla="*/ 154 h 234"/>
                <a:gd name="T88" fmla="*/ 194 w 267"/>
                <a:gd name="T89" fmla="*/ 147 h 234"/>
                <a:gd name="T90" fmla="*/ 206 w 267"/>
                <a:gd name="T91" fmla="*/ 137 h 234"/>
                <a:gd name="T92" fmla="*/ 206 w 267"/>
                <a:gd name="T93" fmla="*/ 123 h 234"/>
                <a:gd name="T94" fmla="*/ 192 w 267"/>
                <a:gd name="T95" fmla="*/ 1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234">
                  <a:moveTo>
                    <a:pt x="220" y="0"/>
                  </a:moveTo>
                  <a:lnTo>
                    <a:pt x="220" y="0"/>
                  </a:lnTo>
                  <a:lnTo>
                    <a:pt x="227" y="2"/>
                  </a:lnTo>
                  <a:lnTo>
                    <a:pt x="234" y="2"/>
                  </a:lnTo>
                  <a:lnTo>
                    <a:pt x="241" y="2"/>
                  </a:lnTo>
                  <a:lnTo>
                    <a:pt x="248" y="28"/>
                  </a:lnTo>
                  <a:lnTo>
                    <a:pt x="253" y="40"/>
                  </a:lnTo>
                  <a:lnTo>
                    <a:pt x="251" y="59"/>
                  </a:lnTo>
                  <a:lnTo>
                    <a:pt x="253" y="66"/>
                  </a:lnTo>
                  <a:lnTo>
                    <a:pt x="244" y="64"/>
                  </a:lnTo>
                  <a:lnTo>
                    <a:pt x="239" y="64"/>
                  </a:lnTo>
                  <a:lnTo>
                    <a:pt x="239" y="68"/>
                  </a:lnTo>
                  <a:lnTo>
                    <a:pt x="234" y="76"/>
                  </a:lnTo>
                  <a:lnTo>
                    <a:pt x="234" y="83"/>
                  </a:lnTo>
                  <a:lnTo>
                    <a:pt x="244" y="92"/>
                  </a:lnTo>
                  <a:lnTo>
                    <a:pt x="253" y="90"/>
                  </a:lnTo>
                  <a:lnTo>
                    <a:pt x="255" y="83"/>
                  </a:lnTo>
                  <a:lnTo>
                    <a:pt x="267" y="83"/>
                  </a:lnTo>
                  <a:lnTo>
                    <a:pt x="265" y="95"/>
                  </a:lnTo>
                  <a:lnTo>
                    <a:pt x="263" y="111"/>
                  </a:lnTo>
                  <a:lnTo>
                    <a:pt x="258" y="118"/>
                  </a:lnTo>
                  <a:lnTo>
                    <a:pt x="246" y="128"/>
                  </a:lnTo>
                  <a:lnTo>
                    <a:pt x="244" y="132"/>
                  </a:lnTo>
                  <a:lnTo>
                    <a:pt x="237" y="139"/>
                  </a:lnTo>
                  <a:lnTo>
                    <a:pt x="232" y="149"/>
                  </a:lnTo>
                  <a:lnTo>
                    <a:pt x="222" y="163"/>
                  </a:lnTo>
                  <a:lnTo>
                    <a:pt x="206" y="182"/>
                  </a:lnTo>
                  <a:lnTo>
                    <a:pt x="194" y="194"/>
                  </a:lnTo>
                  <a:lnTo>
                    <a:pt x="182" y="203"/>
                  </a:lnTo>
                  <a:lnTo>
                    <a:pt x="163" y="211"/>
                  </a:lnTo>
                  <a:lnTo>
                    <a:pt x="156" y="211"/>
                  </a:lnTo>
                  <a:lnTo>
                    <a:pt x="154" y="218"/>
                  </a:lnTo>
                  <a:lnTo>
                    <a:pt x="144" y="215"/>
                  </a:lnTo>
                  <a:lnTo>
                    <a:pt x="135" y="218"/>
                  </a:lnTo>
                  <a:lnTo>
                    <a:pt x="118" y="215"/>
                  </a:lnTo>
                  <a:lnTo>
                    <a:pt x="109" y="218"/>
                  </a:lnTo>
                  <a:lnTo>
                    <a:pt x="102" y="215"/>
                  </a:lnTo>
                  <a:lnTo>
                    <a:pt x="85" y="225"/>
                  </a:lnTo>
                  <a:lnTo>
                    <a:pt x="71" y="225"/>
                  </a:lnTo>
                  <a:lnTo>
                    <a:pt x="61" y="234"/>
                  </a:lnTo>
                  <a:lnTo>
                    <a:pt x="54" y="234"/>
                  </a:lnTo>
                  <a:lnTo>
                    <a:pt x="47" y="227"/>
                  </a:lnTo>
                  <a:lnTo>
                    <a:pt x="43" y="227"/>
                  </a:lnTo>
                  <a:lnTo>
                    <a:pt x="35" y="218"/>
                  </a:lnTo>
                  <a:lnTo>
                    <a:pt x="33" y="222"/>
                  </a:lnTo>
                  <a:lnTo>
                    <a:pt x="31" y="215"/>
                  </a:lnTo>
                  <a:lnTo>
                    <a:pt x="31" y="203"/>
                  </a:lnTo>
                  <a:lnTo>
                    <a:pt x="26" y="192"/>
                  </a:lnTo>
                  <a:lnTo>
                    <a:pt x="31" y="187"/>
                  </a:lnTo>
                  <a:lnTo>
                    <a:pt x="31" y="173"/>
                  </a:lnTo>
                  <a:lnTo>
                    <a:pt x="21" y="156"/>
                  </a:lnTo>
                  <a:lnTo>
                    <a:pt x="14" y="139"/>
                  </a:lnTo>
                  <a:lnTo>
                    <a:pt x="12" y="139"/>
                  </a:lnTo>
                  <a:lnTo>
                    <a:pt x="0" y="116"/>
                  </a:lnTo>
                  <a:lnTo>
                    <a:pt x="9" y="106"/>
                  </a:lnTo>
                  <a:lnTo>
                    <a:pt x="14" y="111"/>
                  </a:lnTo>
                  <a:lnTo>
                    <a:pt x="19" y="121"/>
                  </a:lnTo>
                  <a:lnTo>
                    <a:pt x="26" y="121"/>
                  </a:lnTo>
                  <a:lnTo>
                    <a:pt x="35" y="125"/>
                  </a:lnTo>
                  <a:lnTo>
                    <a:pt x="45" y="123"/>
                  </a:lnTo>
                  <a:lnTo>
                    <a:pt x="59" y="113"/>
                  </a:lnTo>
                  <a:lnTo>
                    <a:pt x="59" y="47"/>
                  </a:lnTo>
                  <a:lnTo>
                    <a:pt x="61" y="50"/>
                  </a:lnTo>
                  <a:lnTo>
                    <a:pt x="73" y="66"/>
                  </a:lnTo>
                  <a:lnTo>
                    <a:pt x="71" y="78"/>
                  </a:lnTo>
                  <a:lnTo>
                    <a:pt x="76" y="85"/>
                  </a:lnTo>
                  <a:lnTo>
                    <a:pt x="85" y="83"/>
                  </a:lnTo>
                  <a:lnTo>
                    <a:pt x="95" y="73"/>
                  </a:lnTo>
                  <a:lnTo>
                    <a:pt x="102" y="68"/>
                  </a:lnTo>
                  <a:lnTo>
                    <a:pt x="106" y="61"/>
                  </a:lnTo>
                  <a:lnTo>
                    <a:pt x="114" y="57"/>
                  </a:lnTo>
                  <a:lnTo>
                    <a:pt x="121" y="59"/>
                  </a:lnTo>
                  <a:lnTo>
                    <a:pt x="130" y="64"/>
                  </a:lnTo>
                  <a:lnTo>
                    <a:pt x="142" y="64"/>
                  </a:lnTo>
                  <a:lnTo>
                    <a:pt x="151" y="59"/>
                  </a:lnTo>
                  <a:lnTo>
                    <a:pt x="154" y="54"/>
                  </a:lnTo>
                  <a:lnTo>
                    <a:pt x="156" y="45"/>
                  </a:lnTo>
                  <a:lnTo>
                    <a:pt x="166" y="45"/>
                  </a:lnTo>
                  <a:lnTo>
                    <a:pt x="170" y="38"/>
                  </a:lnTo>
                  <a:lnTo>
                    <a:pt x="175" y="26"/>
                  </a:lnTo>
                  <a:lnTo>
                    <a:pt x="189" y="14"/>
                  </a:lnTo>
                  <a:lnTo>
                    <a:pt x="213" y="0"/>
                  </a:lnTo>
                  <a:lnTo>
                    <a:pt x="220" y="0"/>
                  </a:lnTo>
                  <a:moveTo>
                    <a:pt x="192" y="121"/>
                  </a:moveTo>
                  <a:lnTo>
                    <a:pt x="192" y="121"/>
                  </a:lnTo>
                  <a:lnTo>
                    <a:pt x="182" y="128"/>
                  </a:lnTo>
                  <a:lnTo>
                    <a:pt x="173" y="139"/>
                  </a:lnTo>
                  <a:lnTo>
                    <a:pt x="187" y="154"/>
                  </a:lnTo>
                  <a:lnTo>
                    <a:pt x="192" y="151"/>
                  </a:lnTo>
                  <a:lnTo>
                    <a:pt x="194" y="147"/>
                  </a:lnTo>
                  <a:lnTo>
                    <a:pt x="203" y="144"/>
                  </a:lnTo>
                  <a:lnTo>
                    <a:pt x="206" y="137"/>
                  </a:lnTo>
                  <a:lnTo>
                    <a:pt x="210" y="128"/>
                  </a:lnTo>
                  <a:lnTo>
                    <a:pt x="206" y="123"/>
                  </a:lnTo>
                  <a:lnTo>
                    <a:pt x="199" y="116"/>
                  </a:lnTo>
                  <a:lnTo>
                    <a:pt x="192" y="121"/>
                  </a:lnTo>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7" name="Freeform 429">
              <a:extLst>
                <a:ext uri="{FF2B5EF4-FFF2-40B4-BE49-F238E27FC236}">
                  <a16:creationId xmlns:a16="http://schemas.microsoft.com/office/drawing/2014/main" id="{F5DCC986-EF6D-479C-9FF7-48B83CDC4530}"/>
                </a:ext>
              </a:extLst>
            </p:cNvPr>
            <p:cNvSpPr>
              <a:spLocks/>
            </p:cNvSpPr>
            <p:nvPr/>
          </p:nvSpPr>
          <p:spPr bwMode="auto">
            <a:xfrm>
              <a:off x="4721907" y="4384384"/>
              <a:ext cx="366435" cy="370333"/>
            </a:xfrm>
            <a:custGeom>
              <a:avLst/>
              <a:gdLst>
                <a:gd name="connsiteX0" fmla="*/ 379218 w 488580"/>
                <a:gd name="connsiteY0" fmla="*/ 46740 h 493777"/>
                <a:gd name="connsiteX1" fmla="*/ 363595 w 488580"/>
                <a:gd name="connsiteY1" fmla="*/ 49995 h 493777"/>
                <a:gd name="connsiteX2" fmla="*/ 338598 w 488580"/>
                <a:gd name="connsiteY2" fmla="*/ 49995 h 493777"/>
                <a:gd name="connsiteX3" fmla="*/ 338513 w 488580"/>
                <a:gd name="connsiteY3" fmla="*/ 51719 h 493777"/>
                <a:gd name="connsiteX4" fmla="*/ 354505 w 488580"/>
                <a:gd name="connsiteY4" fmla="*/ 52918 h 493777"/>
                <a:gd name="connsiteX5" fmla="*/ 36360 w 488580"/>
                <a:gd name="connsiteY5" fmla="*/ 0 h 493777"/>
                <a:gd name="connsiteX6" fmla="*/ 59084 w 488580"/>
                <a:gd name="connsiteY6" fmla="*/ 6817 h 493777"/>
                <a:gd name="connsiteX7" fmla="*/ 79537 w 488580"/>
                <a:gd name="connsiteY7" fmla="*/ 22725 h 493777"/>
                <a:gd name="connsiteX8" fmla="*/ 90899 w 488580"/>
                <a:gd name="connsiteY8" fmla="*/ 15908 h 493777"/>
                <a:gd name="connsiteX9" fmla="*/ 236337 w 488580"/>
                <a:gd name="connsiteY9" fmla="*/ 15908 h 493777"/>
                <a:gd name="connsiteX10" fmla="*/ 263606 w 488580"/>
                <a:gd name="connsiteY10" fmla="*/ 31815 h 493777"/>
                <a:gd name="connsiteX11" fmla="*/ 354505 w 488580"/>
                <a:gd name="connsiteY11" fmla="*/ 38632 h 493777"/>
                <a:gd name="connsiteX12" fmla="*/ 418134 w 488580"/>
                <a:gd name="connsiteY12" fmla="*/ 22725 h 493777"/>
                <a:gd name="connsiteX13" fmla="*/ 449948 w 488580"/>
                <a:gd name="connsiteY13" fmla="*/ 15908 h 493777"/>
                <a:gd name="connsiteX14" fmla="*/ 472673 w 488580"/>
                <a:gd name="connsiteY14" fmla="*/ 15908 h 493777"/>
                <a:gd name="connsiteX15" fmla="*/ 488580 w 488580"/>
                <a:gd name="connsiteY15" fmla="*/ 27270 h 493777"/>
                <a:gd name="connsiteX16" fmla="*/ 478580 w 488580"/>
                <a:gd name="connsiteY16" fmla="*/ 34413 h 493777"/>
                <a:gd name="connsiteX17" fmla="*/ 488580 w 488580"/>
                <a:gd name="connsiteY17" fmla="*/ 41556 h 493777"/>
                <a:gd name="connsiteX18" fmla="*/ 472673 w 488580"/>
                <a:gd name="connsiteY18" fmla="*/ 52918 h 493777"/>
                <a:gd name="connsiteX19" fmla="*/ 461311 w 488580"/>
                <a:gd name="connsiteY19" fmla="*/ 52918 h 493777"/>
                <a:gd name="connsiteX20" fmla="*/ 434041 w 488580"/>
                <a:gd name="connsiteY20" fmla="*/ 68826 h 493777"/>
                <a:gd name="connsiteX21" fmla="*/ 418134 w 488580"/>
                <a:gd name="connsiteY21" fmla="*/ 52918 h 493777"/>
                <a:gd name="connsiteX22" fmla="*/ 363595 w 488580"/>
                <a:gd name="connsiteY22" fmla="*/ 64281 h 493777"/>
                <a:gd name="connsiteX23" fmla="*/ 338598 w 488580"/>
                <a:gd name="connsiteY23" fmla="*/ 64281 h 493777"/>
                <a:gd name="connsiteX24" fmla="*/ 331780 w 488580"/>
                <a:gd name="connsiteY24" fmla="*/ 202901 h 493777"/>
                <a:gd name="connsiteX25" fmla="*/ 299966 w 488580"/>
                <a:gd name="connsiteY25" fmla="*/ 202901 h 493777"/>
                <a:gd name="connsiteX26" fmla="*/ 299966 w 488580"/>
                <a:gd name="connsiteY26" fmla="*/ 306784 h 493777"/>
                <a:gd name="connsiteX27" fmla="*/ 299966 w 488580"/>
                <a:gd name="connsiteY27" fmla="*/ 321070 h 493777"/>
                <a:gd name="connsiteX28" fmla="*/ 299966 w 488580"/>
                <a:gd name="connsiteY28" fmla="*/ 456767 h 493777"/>
                <a:gd name="connsiteX29" fmla="*/ 299966 w 488580"/>
                <a:gd name="connsiteY29" fmla="*/ 471053 h 493777"/>
                <a:gd name="connsiteX30" fmla="*/ 263606 w 488580"/>
                <a:gd name="connsiteY30" fmla="*/ 493777 h 493777"/>
                <a:gd name="connsiteX31" fmla="*/ 245426 w 488580"/>
                <a:gd name="connsiteY31" fmla="*/ 493777 h 493777"/>
                <a:gd name="connsiteX32" fmla="*/ 224974 w 488580"/>
                <a:gd name="connsiteY32" fmla="*/ 489232 h 493777"/>
                <a:gd name="connsiteX33" fmla="*/ 204522 w 488580"/>
                <a:gd name="connsiteY33" fmla="*/ 489232 h 493777"/>
                <a:gd name="connsiteX34" fmla="*/ 197705 w 488580"/>
                <a:gd name="connsiteY34" fmla="*/ 466508 h 493777"/>
                <a:gd name="connsiteX35" fmla="*/ 186342 w 488580"/>
                <a:gd name="connsiteY35" fmla="*/ 455145 h 493777"/>
                <a:gd name="connsiteX36" fmla="*/ 165890 w 488580"/>
                <a:gd name="connsiteY36" fmla="*/ 477870 h 493777"/>
                <a:gd name="connsiteX37" fmla="*/ 138621 w 488580"/>
                <a:gd name="connsiteY37" fmla="*/ 446055 h 493777"/>
                <a:gd name="connsiteX38" fmla="*/ 122713 w 488580"/>
                <a:gd name="connsiteY38" fmla="*/ 411968 h 493777"/>
                <a:gd name="connsiteX39" fmla="*/ 118168 w 488580"/>
                <a:gd name="connsiteY39" fmla="*/ 375609 h 493777"/>
                <a:gd name="connsiteX40" fmla="*/ 106806 w 488580"/>
                <a:gd name="connsiteY40" fmla="*/ 348339 h 493777"/>
                <a:gd name="connsiteX41" fmla="*/ 95444 w 488580"/>
                <a:gd name="connsiteY41" fmla="*/ 284710 h 493777"/>
                <a:gd name="connsiteX42" fmla="*/ 95444 w 488580"/>
                <a:gd name="connsiteY42" fmla="*/ 270424 h 493777"/>
                <a:gd name="connsiteX43" fmla="*/ 95444 w 488580"/>
                <a:gd name="connsiteY43" fmla="*/ 234716 h 493777"/>
                <a:gd name="connsiteX44" fmla="*/ 90899 w 488580"/>
                <a:gd name="connsiteY44" fmla="*/ 214264 h 493777"/>
                <a:gd name="connsiteX45" fmla="*/ 74992 w 488580"/>
                <a:gd name="connsiteY45" fmla="*/ 198356 h 493777"/>
                <a:gd name="connsiteX46" fmla="*/ 59084 w 488580"/>
                <a:gd name="connsiteY46" fmla="*/ 166542 h 493777"/>
                <a:gd name="connsiteX47" fmla="*/ 36360 w 488580"/>
                <a:gd name="connsiteY47" fmla="*/ 123365 h 493777"/>
                <a:gd name="connsiteX48" fmla="*/ 31815 w 488580"/>
                <a:gd name="connsiteY48" fmla="*/ 96095 h 493777"/>
                <a:gd name="connsiteX49" fmla="*/ 0 w 488580"/>
                <a:gd name="connsiteY49" fmla="*/ 64281 h 493777"/>
                <a:gd name="connsiteX50" fmla="*/ 0 w 488580"/>
                <a:gd name="connsiteY50" fmla="*/ 49995 h 493777"/>
                <a:gd name="connsiteX51" fmla="*/ 0 w 488580"/>
                <a:gd name="connsiteY51" fmla="*/ 30194 h 493777"/>
                <a:gd name="connsiteX52" fmla="*/ 0 w 488580"/>
                <a:gd name="connsiteY52" fmla="*/ 15908 h 493777"/>
                <a:gd name="connsiteX53" fmla="*/ 15908 w 488580"/>
                <a:gd name="connsiteY53" fmla="*/ 6817 h 49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8580" h="493777">
                  <a:moveTo>
                    <a:pt x="379218" y="46740"/>
                  </a:moveTo>
                  <a:lnTo>
                    <a:pt x="363595" y="49995"/>
                  </a:lnTo>
                  <a:lnTo>
                    <a:pt x="338598" y="49995"/>
                  </a:lnTo>
                  <a:lnTo>
                    <a:pt x="338513" y="51719"/>
                  </a:lnTo>
                  <a:lnTo>
                    <a:pt x="354505" y="52918"/>
                  </a:lnTo>
                  <a:close/>
                  <a:moveTo>
                    <a:pt x="36360" y="0"/>
                  </a:moveTo>
                  <a:lnTo>
                    <a:pt x="59084" y="6817"/>
                  </a:lnTo>
                  <a:lnTo>
                    <a:pt x="79537" y="22725"/>
                  </a:lnTo>
                  <a:lnTo>
                    <a:pt x="90899" y="15908"/>
                  </a:lnTo>
                  <a:lnTo>
                    <a:pt x="236337" y="15908"/>
                  </a:lnTo>
                  <a:lnTo>
                    <a:pt x="263606" y="31815"/>
                  </a:lnTo>
                  <a:lnTo>
                    <a:pt x="354505" y="38632"/>
                  </a:lnTo>
                  <a:lnTo>
                    <a:pt x="418134" y="22725"/>
                  </a:lnTo>
                  <a:lnTo>
                    <a:pt x="449948" y="15908"/>
                  </a:lnTo>
                  <a:lnTo>
                    <a:pt x="472673" y="15908"/>
                  </a:lnTo>
                  <a:lnTo>
                    <a:pt x="488580" y="27270"/>
                  </a:lnTo>
                  <a:lnTo>
                    <a:pt x="478580" y="34413"/>
                  </a:lnTo>
                  <a:lnTo>
                    <a:pt x="488580" y="41556"/>
                  </a:lnTo>
                  <a:lnTo>
                    <a:pt x="472673" y="52918"/>
                  </a:lnTo>
                  <a:lnTo>
                    <a:pt x="461311" y="52918"/>
                  </a:lnTo>
                  <a:lnTo>
                    <a:pt x="434041" y="68826"/>
                  </a:lnTo>
                  <a:lnTo>
                    <a:pt x="418134" y="52918"/>
                  </a:lnTo>
                  <a:lnTo>
                    <a:pt x="363595" y="64281"/>
                  </a:lnTo>
                  <a:lnTo>
                    <a:pt x="338598" y="64281"/>
                  </a:lnTo>
                  <a:lnTo>
                    <a:pt x="331780" y="202901"/>
                  </a:lnTo>
                  <a:lnTo>
                    <a:pt x="299966" y="202901"/>
                  </a:lnTo>
                  <a:lnTo>
                    <a:pt x="299966" y="306784"/>
                  </a:lnTo>
                  <a:lnTo>
                    <a:pt x="299966" y="321070"/>
                  </a:lnTo>
                  <a:lnTo>
                    <a:pt x="299966" y="456767"/>
                  </a:lnTo>
                  <a:lnTo>
                    <a:pt x="299966" y="471053"/>
                  </a:lnTo>
                  <a:lnTo>
                    <a:pt x="263606" y="493777"/>
                  </a:lnTo>
                  <a:lnTo>
                    <a:pt x="245426" y="493777"/>
                  </a:lnTo>
                  <a:lnTo>
                    <a:pt x="224974" y="489232"/>
                  </a:lnTo>
                  <a:lnTo>
                    <a:pt x="204522" y="489232"/>
                  </a:lnTo>
                  <a:lnTo>
                    <a:pt x="197705" y="466508"/>
                  </a:lnTo>
                  <a:lnTo>
                    <a:pt x="186342" y="455145"/>
                  </a:lnTo>
                  <a:lnTo>
                    <a:pt x="165890" y="477870"/>
                  </a:lnTo>
                  <a:lnTo>
                    <a:pt x="138621" y="446055"/>
                  </a:lnTo>
                  <a:lnTo>
                    <a:pt x="122713" y="411968"/>
                  </a:lnTo>
                  <a:lnTo>
                    <a:pt x="118168" y="375609"/>
                  </a:lnTo>
                  <a:lnTo>
                    <a:pt x="106806" y="348339"/>
                  </a:lnTo>
                  <a:lnTo>
                    <a:pt x="95444" y="284710"/>
                  </a:lnTo>
                  <a:lnTo>
                    <a:pt x="95444" y="270424"/>
                  </a:lnTo>
                  <a:lnTo>
                    <a:pt x="95444" y="234716"/>
                  </a:lnTo>
                  <a:lnTo>
                    <a:pt x="90899" y="214264"/>
                  </a:lnTo>
                  <a:lnTo>
                    <a:pt x="74992" y="198356"/>
                  </a:lnTo>
                  <a:lnTo>
                    <a:pt x="59084" y="166542"/>
                  </a:lnTo>
                  <a:lnTo>
                    <a:pt x="36360" y="123365"/>
                  </a:lnTo>
                  <a:lnTo>
                    <a:pt x="31815" y="96095"/>
                  </a:lnTo>
                  <a:lnTo>
                    <a:pt x="0" y="64281"/>
                  </a:lnTo>
                  <a:lnTo>
                    <a:pt x="0" y="49995"/>
                  </a:lnTo>
                  <a:lnTo>
                    <a:pt x="0" y="30194"/>
                  </a:lnTo>
                  <a:lnTo>
                    <a:pt x="0" y="15908"/>
                  </a:lnTo>
                  <a:lnTo>
                    <a:pt x="15908" y="681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8" name="Freeform 427">
              <a:extLst>
                <a:ext uri="{FF2B5EF4-FFF2-40B4-BE49-F238E27FC236}">
                  <a16:creationId xmlns:a16="http://schemas.microsoft.com/office/drawing/2014/main" id="{12E12406-3679-4BF3-8A0C-A2E337F4CE76}"/>
                </a:ext>
              </a:extLst>
            </p:cNvPr>
            <p:cNvSpPr>
              <a:spLocks/>
            </p:cNvSpPr>
            <p:nvPr/>
          </p:nvSpPr>
          <p:spPr bwMode="auto">
            <a:xfrm>
              <a:off x="4733838" y="3776176"/>
              <a:ext cx="530379" cy="514958"/>
            </a:xfrm>
            <a:custGeom>
              <a:avLst/>
              <a:gdLst>
                <a:gd name="connsiteX0" fmla="*/ 493125 w 707172"/>
                <a:gd name="connsiteY0" fmla="*/ 0 h 686611"/>
                <a:gd name="connsiteX1" fmla="*/ 520395 w 707172"/>
                <a:gd name="connsiteY1" fmla="*/ 6817 h 686611"/>
                <a:gd name="connsiteX2" fmla="*/ 543120 w 707172"/>
                <a:gd name="connsiteY2" fmla="*/ 6817 h 686611"/>
                <a:gd name="connsiteX3" fmla="*/ 559027 w 707172"/>
                <a:gd name="connsiteY3" fmla="*/ 0 h 686611"/>
                <a:gd name="connsiteX4" fmla="*/ 564385 w 707172"/>
                <a:gd name="connsiteY4" fmla="*/ 8930 h 686611"/>
                <a:gd name="connsiteX5" fmla="*/ 568552 w 707172"/>
                <a:gd name="connsiteY5" fmla="*/ 7144 h 686611"/>
                <a:gd name="connsiteX6" fmla="*/ 585802 w 707172"/>
                <a:gd name="connsiteY6" fmla="*/ 35894 h 686611"/>
                <a:gd name="connsiteX7" fmla="*/ 595386 w 707172"/>
                <a:gd name="connsiteY7" fmla="*/ 38632 h 686611"/>
                <a:gd name="connsiteX8" fmla="*/ 606749 w 707172"/>
                <a:gd name="connsiteY8" fmla="*/ 27270 h 686611"/>
                <a:gd name="connsiteX9" fmla="*/ 622656 w 707172"/>
                <a:gd name="connsiteY9" fmla="*/ 34087 h 686611"/>
                <a:gd name="connsiteX10" fmla="*/ 645381 w 707172"/>
                <a:gd name="connsiteY10" fmla="*/ 22725 h 686611"/>
                <a:gd name="connsiteX11" fmla="*/ 650672 w 707172"/>
                <a:gd name="connsiteY11" fmla="*/ 31985 h 686611"/>
                <a:gd name="connsiteX12" fmla="*/ 654906 w 707172"/>
                <a:gd name="connsiteY12" fmla="*/ 29869 h 686611"/>
                <a:gd name="connsiteX13" fmla="*/ 663995 w 707172"/>
                <a:gd name="connsiteY13" fmla="*/ 45776 h 686611"/>
                <a:gd name="connsiteX14" fmla="*/ 698082 w 707172"/>
                <a:gd name="connsiteY14" fmla="*/ 73046 h 686611"/>
                <a:gd name="connsiteX15" fmla="*/ 691797 w 707172"/>
                <a:gd name="connsiteY15" fmla="*/ 106571 h 686611"/>
                <a:gd name="connsiteX16" fmla="*/ 697647 w 707172"/>
                <a:gd name="connsiteY16" fmla="*/ 109079 h 686611"/>
                <a:gd name="connsiteX17" fmla="*/ 696242 w 707172"/>
                <a:gd name="connsiteY17" fmla="*/ 111538 h 686611"/>
                <a:gd name="connsiteX18" fmla="*/ 707172 w 707172"/>
                <a:gd name="connsiteY18" fmla="*/ 116223 h 686611"/>
                <a:gd name="connsiteX19" fmla="*/ 698082 w 707172"/>
                <a:gd name="connsiteY19" fmla="*/ 132130 h 686611"/>
                <a:gd name="connsiteX20" fmla="*/ 679903 w 707172"/>
                <a:gd name="connsiteY20" fmla="*/ 143492 h 686611"/>
                <a:gd name="connsiteX21" fmla="*/ 670813 w 707172"/>
                <a:gd name="connsiteY21" fmla="*/ 159399 h 686611"/>
                <a:gd name="connsiteX22" fmla="*/ 659450 w 707172"/>
                <a:gd name="connsiteY22" fmla="*/ 179852 h 686611"/>
                <a:gd name="connsiteX23" fmla="*/ 659450 w 707172"/>
                <a:gd name="connsiteY23" fmla="*/ 207121 h 686611"/>
                <a:gd name="connsiteX24" fmla="*/ 648088 w 707172"/>
                <a:gd name="connsiteY24" fmla="*/ 218483 h 686611"/>
                <a:gd name="connsiteX25" fmla="*/ 648088 w 707172"/>
                <a:gd name="connsiteY25" fmla="*/ 245753 h 686611"/>
                <a:gd name="connsiteX26" fmla="*/ 636726 w 707172"/>
                <a:gd name="connsiteY26" fmla="*/ 254843 h 686611"/>
                <a:gd name="connsiteX27" fmla="*/ 636726 w 707172"/>
                <a:gd name="connsiteY27" fmla="*/ 282112 h 686611"/>
                <a:gd name="connsiteX28" fmla="*/ 632181 w 707172"/>
                <a:gd name="connsiteY28" fmla="*/ 282112 h 686611"/>
                <a:gd name="connsiteX29" fmla="*/ 627636 w 707172"/>
                <a:gd name="connsiteY29" fmla="*/ 304837 h 686611"/>
                <a:gd name="connsiteX30" fmla="*/ 636726 w 707172"/>
                <a:gd name="connsiteY30" fmla="*/ 320744 h 686611"/>
                <a:gd name="connsiteX31" fmla="*/ 636726 w 707172"/>
                <a:gd name="connsiteY31" fmla="*/ 363921 h 686611"/>
                <a:gd name="connsiteX32" fmla="*/ 643543 w 707172"/>
                <a:gd name="connsiteY32" fmla="*/ 395736 h 686611"/>
                <a:gd name="connsiteX33" fmla="*/ 643543 w 707172"/>
                <a:gd name="connsiteY33" fmla="*/ 416188 h 686611"/>
                <a:gd name="connsiteX34" fmla="*/ 648088 w 707172"/>
                <a:gd name="connsiteY34" fmla="*/ 438913 h 686611"/>
                <a:gd name="connsiteX35" fmla="*/ 670813 w 707172"/>
                <a:gd name="connsiteY35" fmla="*/ 459365 h 686611"/>
                <a:gd name="connsiteX36" fmla="*/ 691265 w 707172"/>
                <a:gd name="connsiteY36" fmla="*/ 502542 h 686611"/>
                <a:gd name="connsiteX37" fmla="*/ 675358 w 707172"/>
                <a:gd name="connsiteY37" fmla="*/ 502542 h 686611"/>
                <a:gd name="connsiteX38" fmla="*/ 627636 w 707172"/>
                <a:gd name="connsiteY38" fmla="*/ 509359 h 686611"/>
                <a:gd name="connsiteX39" fmla="*/ 616274 w 707172"/>
                <a:gd name="connsiteY39" fmla="*/ 513904 h 686611"/>
                <a:gd name="connsiteX40" fmla="*/ 604911 w 707172"/>
                <a:gd name="connsiteY40" fmla="*/ 534356 h 686611"/>
                <a:gd name="connsiteX41" fmla="*/ 616274 w 707172"/>
                <a:gd name="connsiteY41" fmla="*/ 552536 h 686611"/>
                <a:gd name="connsiteX42" fmla="*/ 611729 w 707172"/>
                <a:gd name="connsiteY42" fmla="*/ 593440 h 686611"/>
                <a:gd name="connsiteX43" fmla="*/ 605461 w 707172"/>
                <a:gd name="connsiteY43" fmla="*/ 628958 h 686611"/>
                <a:gd name="connsiteX44" fmla="*/ 606749 w 707172"/>
                <a:gd name="connsiteY44" fmla="*/ 629473 h 686611"/>
                <a:gd name="connsiteX45" fmla="*/ 613568 w 707172"/>
                <a:gd name="connsiteY45" fmla="*/ 635535 h 686611"/>
                <a:gd name="connsiteX46" fmla="*/ 616274 w 707172"/>
                <a:gd name="connsiteY46" fmla="*/ 636617 h 686611"/>
                <a:gd name="connsiteX47" fmla="*/ 628089 w 707172"/>
                <a:gd name="connsiteY47" fmla="*/ 647120 h 686611"/>
                <a:gd name="connsiteX48" fmla="*/ 638563 w 707172"/>
                <a:gd name="connsiteY48" fmla="*/ 640835 h 686611"/>
                <a:gd name="connsiteX49" fmla="*/ 640615 w 707172"/>
                <a:gd name="connsiteY49" fmla="*/ 652463 h 686611"/>
                <a:gd name="connsiteX50" fmla="*/ 648088 w 707172"/>
                <a:gd name="connsiteY50" fmla="*/ 647979 h 686611"/>
                <a:gd name="connsiteX51" fmla="*/ 654906 w 707172"/>
                <a:gd name="connsiteY51" fmla="*/ 686611 h 686611"/>
                <a:gd name="connsiteX52" fmla="*/ 620819 w 707172"/>
                <a:gd name="connsiteY52" fmla="*/ 686611 h 686611"/>
                <a:gd name="connsiteX53" fmla="*/ 617961 w 707172"/>
                <a:gd name="connsiteY53" fmla="*/ 679467 h 686611"/>
                <a:gd name="connsiteX54" fmla="*/ 611294 w 707172"/>
                <a:gd name="connsiteY54" fmla="*/ 679467 h 686611"/>
                <a:gd name="connsiteX55" fmla="*/ 602204 w 707172"/>
                <a:gd name="connsiteY55" fmla="*/ 656743 h 686611"/>
                <a:gd name="connsiteX56" fmla="*/ 592964 w 707172"/>
                <a:gd name="connsiteY56" fmla="*/ 647503 h 686611"/>
                <a:gd name="connsiteX57" fmla="*/ 568552 w 707172"/>
                <a:gd name="connsiteY57" fmla="*/ 643434 h 686611"/>
                <a:gd name="connsiteX58" fmla="*/ 564046 w 707172"/>
                <a:gd name="connsiteY58" fmla="*/ 637127 h 686611"/>
                <a:gd name="connsiteX59" fmla="*/ 559027 w 707172"/>
                <a:gd name="connsiteY59" fmla="*/ 636290 h 686611"/>
                <a:gd name="connsiteX60" fmla="*/ 553833 w 707172"/>
                <a:gd name="connsiteY60" fmla="*/ 629019 h 686611"/>
                <a:gd name="connsiteX61" fmla="*/ 536737 w 707172"/>
                <a:gd name="connsiteY61" fmla="*/ 636617 h 686611"/>
                <a:gd name="connsiteX62" fmla="*/ 509468 w 707172"/>
                <a:gd name="connsiteY62" fmla="*/ 632072 h 686611"/>
                <a:gd name="connsiteX63" fmla="*/ 502800 w 707172"/>
                <a:gd name="connsiteY63" fmla="*/ 625404 h 686611"/>
                <a:gd name="connsiteX64" fmla="*/ 499943 w 707172"/>
                <a:gd name="connsiteY64" fmla="*/ 624928 h 686611"/>
                <a:gd name="connsiteX65" fmla="*/ 490584 w 707172"/>
                <a:gd name="connsiteY65" fmla="*/ 615569 h 686611"/>
                <a:gd name="connsiteX66" fmla="*/ 470836 w 707172"/>
                <a:gd name="connsiteY66" fmla="*/ 611620 h 686611"/>
                <a:gd name="connsiteX67" fmla="*/ 454929 w 707172"/>
                <a:gd name="connsiteY67" fmla="*/ 611620 h 686611"/>
                <a:gd name="connsiteX68" fmla="*/ 452071 w 707172"/>
                <a:gd name="connsiteY68" fmla="*/ 604476 h 686611"/>
                <a:gd name="connsiteX69" fmla="*/ 445404 w 707172"/>
                <a:gd name="connsiteY69" fmla="*/ 604476 h 686611"/>
                <a:gd name="connsiteX70" fmla="*/ 443716 w 707172"/>
                <a:gd name="connsiteY70" fmla="*/ 600258 h 686611"/>
                <a:gd name="connsiteX71" fmla="*/ 439021 w 707172"/>
                <a:gd name="connsiteY71" fmla="*/ 600258 h 686611"/>
                <a:gd name="connsiteX72" fmla="*/ 423114 w 707172"/>
                <a:gd name="connsiteY72" fmla="*/ 600258 h 686611"/>
                <a:gd name="connsiteX73" fmla="*/ 400389 w 707172"/>
                <a:gd name="connsiteY73" fmla="*/ 604802 h 686611"/>
                <a:gd name="connsiteX74" fmla="*/ 384482 w 707172"/>
                <a:gd name="connsiteY74" fmla="*/ 604802 h 686611"/>
                <a:gd name="connsiteX75" fmla="*/ 375392 w 707172"/>
                <a:gd name="connsiteY75" fmla="*/ 604802 h 686611"/>
                <a:gd name="connsiteX76" fmla="*/ 375392 w 707172"/>
                <a:gd name="connsiteY76" fmla="*/ 597658 h 686611"/>
                <a:gd name="connsiteX77" fmla="*/ 374957 w 707172"/>
                <a:gd name="connsiteY77" fmla="*/ 597658 h 686611"/>
                <a:gd name="connsiteX78" fmla="*/ 365867 w 707172"/>
                <a:gd name="connsiteY78" fmla="*/ 597658 h 686611"/>
                <a:gd name="connsiteX79" fmla="*/ 365867 w 707172"/>
                <a:gd name="connsiteY79" fmla="*/ 554482 h 686611"/>
                <a:gd name="connsiteX80" fmla="*/ 354505 w 707172"/>
                <a:gd name="connsiteY80" fmla="*/ 538574 h 686611"/>
                <a:gd name="connsiteX81" fmla="*/ 347688 w 707172"/>
                <a:gd name="connsiteY81" fmla="*/ 518122 h 686611"/>
                <a:gd name="connsiteX82" fmla="*/ 354505 w 707172"/>
                <a:gd name="connsiteY82" fmla="*/ 495398 h 686611"/>
                <a:gd name="connsiteX83" fmla="*/ 347688 w 707172"/>
                <a:gd name="connsiteY83" fmla="*/ 479490 h 686611"/>
                <a:gd name="connsiteX84" fmla="*/ 347688 w 707172"/>
                <a:gd name="connsiteY84" fmla="*/ 466182 h 686611"/>
                <a:gd name="connsiteX85" fmla="*/ 316308 w 707172"/>
                <a:gd name="connsiteY85" fmla="*/ 466182 h 686611"/>
                <a:gd name="connsiteX86" fmla="*/ 316308 w 707172"/>
                <a:gd name="connsiteY86" fmla="*/ 459038 h 686611"/>
                <a:gd name="connsiteX87" fmla="*/ 306783 w 707172"/>
                <a:gd name="connsiteY87" fmla="*/ 459038 h 686611"/>
                <a:gd name="connsiteX88" fmla="*/ 306783 w 707172"/>
                <a:gd name="connsiteY88" fmla="*/ 454820 h 686611"/>
                <a:gd name="connsiteX89" fmla="*/ 298128 w 707172"/>
                <a:gd name="connsiteY89" fmla="*/ 454820 h 686611"/>
                <a:gd name="connsiteX90" fmla="*/ 293583 w 707172"/>
                <a:gd name="connsiteY90" fmla="*/ 459365 h 686611"/>
                <a:gd name="connsiteX91" fmla="*/ 273131 w 707172"/>
                <a:gd name="connsiteY91" fmla="*/ 459365 h 686611"/>
                <a:gd name="connsiteX92" fmla="*/ 261769 w 707172"/>
                <a:gd name="connsiteY92" fmla="*/ 482089 h 686611"/>
                <a:gd name="connsiteX93" fmla="*/ 257224 w 707172"/>
                <a:gd name="connsiteY93" fmla="*/ 493452 h 686611"/>
                <a:gd name="connsiteX94" fmla="*/ 239044 w 707172"/>
                <a:gd name="connsiteY94" fmla="*/ 486634 h 686611"/>
                <a:gd name="connsiteX95" fmla="*/ 223137 w 707172"/>
                <a:gd name="connsiteY95" fmla="*/ 493452 h 686611"/>
                <a:gd name="connsiteX96" fmla="*/ 202685 w 707172"/>
                <a:gd name="connsiteY96" fmla="*/ 493452 h 686611"/>
                <a:gd name="connsiteX97" fmla="*/ 196434 w 707172"/>
                <a:gd name="connsiteY97" fmla="*/ 486308 h 686611"/>
                <a:gd name="connsiteX98" fmla="*/ 193160 w 707172"/>
                <a:gd name="connsiteY98" fmla="*/ 486308 h 686611"/>
                <a:gd name="connsiteX99" fmla="*/ 177253 w 707172"/>
                <a:gd name="connsiteY99" fmla="*/ 468128 h 686611"/>
                <a:gd name="connsiteX100" fmla="*/ 170435 w 707172"/>
                <a:gd name="connsiteY100" fmla="*/ 459038 h 686611"/>
                <a:gd name="connsiteX101" fmla="*/ 161345 w 707172"/>
                <a:gd name="connsiteY101" fmla="*/ 431769 h 686611"/>
                <a:gd name="connsiteX102" fmla="*/ 153426 w 707172"/>
                <a:gd name="connsiteY102" fmla="*/ 415929 h 686611"/>
                <a:gd name="connsiteX103" fmla="*/ 52702 w 707172"/>
                <a:gd name="connsiteY103" fmla="*/ 411643 h 686611"/>
                <a:gd name="connsiteX104" fmla="*/ 36795 w 707172"/>
                <a:gd name="connsiteY104" fmla="*/ 416188 h 686611"/>
                <a:gd name="connsiteX105" fmla="*/ 29977 w 707172"/>
                <a:gd name="connsiteY105" fmla="*/ 416188 h 686611"/>
                <a:gd name="connsiteX106" fmla="*/ 14070 w 707172"/>
                <a:gd name="connsiteY106" fmla="*/ 423005 h 686611"/>
                <a:gd name="connsiteX107" fmla="*/ 10237 w 707172"/>
                <a:gd name="connsiteY107" fmla="*/ 413422 h 686611"/>
                <a:gd name="connsiteX108" fmla="*/ 4545 w 707172"/>
                <a:gd name="connsiteY108" fmla="*/ 415861 h 686611"/>
                <a:gd name="connsiteX109" fmla="*/ 0 w 707172"/>
                <a:gd name="connsiteY109" fmla="*/ 404499 h 686611"/>
                <a:gd name="connsiteX110" fmla="*/ 4545 w 707172"/>
                <a:gd name="connsiteY110" fmla="*/ 399954 h 686611"/>
                <a:gd name="connsiteX111" fmla="*/ 9090 w 707172"/>
                <a:gd name="connsiteY111" fmla="*/ 384047 h 686611"/>
                <a:gd name="connsiteX112" fmla="*/ 15908 w 707172"/>
                <a:gd name="connsiteY112" fmla="*/ 372684 h 686611"/>
                <a:gd name="connsiteX113" fmla="*/ 27270 w 707172"/>
                <a:gd name="connsiteY113" fmla="*/ 365867 h 686611"/>
                <a:gd name="connsiteX114" fmla="*/ 36360 w 707172"/>
                <a:gd name="connsiteY114" fmla="*/ 372684 h 686611"/>
                <a:gd name="connsiteX115" fmla="*/ 47722 w 707172"/>
                <a:gd name="connsiteY115" fmla="*/ 356777 h 686611"/>
                <a:gd name="connsiteX116" fmla="*/ 68174 w 707172"/>
                <a:gd name="connsiteY116" fmla="*/ 356777 h 686611"/>
                <a:gd name="connsiteX117" fmla="*/ 73532 w 707172"/>
                <a:gd name="connsiteY117" fmla="*/ 363921 h 686611"/>
                <a:gd name="connsiteX118" fmla="*/ 77699 w 707172"/>
                <a:gd name="connsiteY118" fmla="*/ 363921 h 686611"/>
                <a:gd name="connsiteX119" fmla="*/ 82568 w 707172"/>
                <a:gd name="connsiteY119" fmla="*/ 370413 h 686611"/>
                <a:gd name="connsiteX120" fmla="*/ 86354 w 707172"/>
                <a:gd name="connsiteY120" fmla="*/ 372684 h 686611"/>
                <a:gd name="connsiteX121" fmla="*/ 106806 w 707172"/>
                <a:gd name="connsiteY121" fmla="*/ 349960 h 686611"/>
                <a:gd name="connsiteX122" fmla="*/ 129531 w 707172"/>
                <a:gd name="connsiteY122" fmla="*/ 334053 h 686611"/>
                <a:gd name="connsiteX123" fmla="*/ 138621 w 707172"/>
                <a:gd name="connsiteY123" fmla="*/ 324963 h 686611"/>
                <a:gd name="connsiteX124" fmla="*/ 138621 w 707172"/>
                <a:gd name="connsiteY124" fmla="*/ 290876 h 686611"/>
                <a:gd name="connsiteX125" fmla="*/ 149983 w 707172"/>
                <a:gd name="connsiteY125" fmla="*/ 254516 h 686611"/>
                <a:gd name="connsiteX126" fmla="*/ 170435 w 707172"/>
                <a:gd name="connsiteY126" fmla="*/ 238609 h 686611"/>
                <a:gd name="connsiteX127" fmla="*/ 193160 w 707172"/>
                <a:gd name="connsiteY127" fmla="*/ 222702 h 686611"/>
                <a:gd name="connsiteX128" fmla="*/ 197705 w 707172"/>
                <a:gd name="connsiteY128" fmla="*/ 204522 h 686611"/>
                <a:gd name="connsiteX129" fmla="*/ 197705 w 707172"/>
                <a:gd name="connsiteY129" fmla="*/ 195432 h 686611"/>
                <a:gd name="connsiteX130" fmla="*/ 209067 w 707172"/>
                <a:gd name="connsiteY130" fmla="*/ 184070 h 686611"/>
                <a:gd name="connsiteX131" fmla="*/ 204522 w 707172"/>
                <a:gd name="connsiteY131" fmla="*/ 161345 h 686611"/>
                <a:gd name="connsiteX132" fmla="*/ 209067 w 707172"/>
                <a:gd name="connsiteY132" fmla="*/ 129531 h 686611"/>
                <a:gd name="connsiteX133" fmla="*/ 213612 w 707172"/>
                <a:gd name="connsiteY133" fmla="*/ 102261 h 686611"/>
                <a:gd name="connsiteX134" fmla="*/ 224974 w 707172"/>
                <a:gd name="connsiteY134" fmla="*/ 86354 h 686611"/>
                <a:gd name="connsiteX135" fmla="*/ 229519 w 707172"/>
                <a:gd name="connsiteY135" fmla="*/ 65902 h 686611"/>
                <a:gd name="connsiteX136" fmla="*/ 229519 w 707172"/>
                <a:gd name="connsiteY136" fmla="*/ 38632 h 686611"/>
                <a:gd name="connsiteX137" fmla="*/ 247699 w 707172"/>
                <a:gd name="connsiteY137" fmla="*/ 18180 h 686611"/>
                <a:gd name="connsiteX138" fmla="*/ 268151 w 707172"/>
                <a:gd name="connsiteY138" fmla="*/ 6817 h 686611"/>
                <a:gd name="connsiteX139" fmla="*/ 295421 w 707172"/>
                <a:gd name="connsiteY139" fmla="*/ 22725 h 686611"/>
                <a:gd name="connsiteX140" fmla="*/ 322690 w 707172"/>
                <a:gd name="connsiteY140" fmla="*/ 34087 h 686611"/>
                <a:gd name="connsiteX141" fmla="*/ 347688 w 707172"/>
                <a:gd name="connsiteY141" fmla="*/ 38632 h 686611"/>
                <a:gd name="connsiteX142" fmla="*/ 374957 w 707172"/>
                <a:gd name="connsiteY142" fmla="*/ 43177 h 686611"/>
                <a:gd name="connsiteX143" fmla="*/ 386319 w 707172"/>
                <a:gd name="connsiteY143" fmla="*/ 22725 h 686611"/>
                <a:gd name="connsiteX144" fmla="*/ 390864 w 707172"/>
                <a:gd name="connsiteY144" fmla="*/ 18180 h 686611"/>
                <a:gd name="connsiteX145" fmla="*/ 409044 w 707172"/>
                <a:gd name="connsiteY145" fmla="*/ 22725 h 686611"/>
                <a:gd name="connsiteX146" fmla="*/ 445404 w 707172"/>
                <a:gd name="connsiteY146" fmla="*/ 6817 h 686611"/>
                <a:gd name="connsiteX147" fmla="*/ 461311 w 707172"/>
                <a:gd name="connsiteY147" fmla="*/ 11363 h 686611"/>
                <a:gd name="connsiteX148" fmla="*/ 472673 w 707172"/>
                <a:gd name="connsiteY148" fmla="*/ 11363 h 686611"/>
                <a:gd name="connsiteX149" fmla="*/ 477218 w 707172"/>
                <a:gd name="connsiteY149" fmla="*/ 6817 h 68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707172" h="686611">
                  <a:moveTo>
                    <a:pt x="493125" y="0"/>
                  </a:moveTo>
                  <a:lnTo>
                    <a:pt x="520395" y="6817"/>
                  </a:lnTo>
                  <a:lnTo>
                    <a:pt x="543120" y="6817"/>
                  </a:lnTo>
                  <a:lnTo>
                    <a:pt x="559027" y="0"/>
                  </a:lnTo>
                  <a:lnTo>
                    <a:pt x="564385" y="8930"/>
                  </a:lnTo>
                  <a:lnTo>
                    <a:pt x="568552" y="7144"/>
                  </a:lnTo>
                  <a:lnTo>
                    <a:pt x="585802" y="35894"/>
                  </a:lnTo>
                  <a:lnTo>
                    <a:pt x="595386" y="38632"/>
                  </a:lnTo>
                  <a:lnTo>
                    <a:pt x="606749" y="27270"/>
                  </a:lnTo>
                  <a:lnTo>
                    <a:pt x="622656" y="34087"/>
                  </a:lnTo>
                  <a:lnTo>
                    <a:pt x="645381" y="22725"/>
                  </a:lnTo>
                  <a:lnTo>
                    <a:pt x="650672" y="31985"/>
                  </a:lnTo>
                  <a:lnTo>
                    <a:pt x="654906" y="29869"/>
                  </a:lnTo>
                  <a:lnTo>
                    <a:pt x="663995" y="45776"/>
                  </a:lnTo>
                  <a:lnTo>
                    <a:pt x="698082" y="73046"/>
                  </a:lnTo>
                  <a:lnTo>
                    <a:pt x="691797" y="106571"/>
                  </a:lnTo>
                  <a:lnTo>
                    <a:pt x="697647" y="109079"/>
                  </a:lnTo>
                  <a:lnTo>
                    <a:pt x="696242" y="111538"/>
                  </a:lnTo>
                  <a:lnTo>
                    <a:pt x="707172" y="116223"/>
                  </a:lnTo>
                  <a:lnTo>
                    <a:pt x="698082" y="132130"/>
                  </a:lnTo>
                  <a:lnTo>
                    <a:pt x="679903" y="143492"/>
                  </a:lnTo>
                  <a:lnTo>
                    <a:pt x="670813" y="159399"/>
                  </a:lnTo>
                  <a:lnTo>
                    <a:pt x="659450" y="179852"/>
                  </a:lnTo>
                  <a:lnTo>
                    <a:pt x="659450" y="207121"/>
                  </a:lnTo>
                  <a:lnTo>
                    <a:pt x="648088" y="218483"/>
                  </a:lnTo>
                  <a:lnTo>
                    <a:pt x="648088" y="245753"/>
                  </a:lnTo>
                  <a:lnTo>
                    <a:pt x="636726" y="254843"/>
                  </a:lnTo>
                  <a:lnTo>
                    <a:pt x="636726" y="282112"/>
                  </a:lnTo>
                  <a:lnTo>
                    <a:pt x="632181" y="282112"/>
                  </a:lnTo>
                  <a:lnTo>
                    <a:pt x="627636" y="304837"/>
                  </a:lnTo>
                  <a:lnTo>
                    <a:pt x="636726" y="320744"/>
                  </a:lnTo>
                  <a:lnTo>
                    <a:pt x="636726" y="363921"/>
                  </a:lnTo>
                  <a:lnTo>
                    <a:pt x="643543" y="395736"/>
                  </a:lnTo>
                  <a:lnTo>
                    <a:pt x="643543" y="416188"/>
                  </a:lnTo>
                  <a:lnTo>
                    <a:pt x="648088" y="438913"/>
                  </a:lnTo>
                  <a:lnTo>
                    <a:pt x="670813" y="459365"/>
                  </a:lnTo>
                  <a:lnTo>
                    <a:pt x="691265" y="502542"/>
                  </a:lnTo>
                  <a:lnTo>
                    <a:pt x="675358" y="502542"/>
                  </a:lnTo>
                  <a:lnTo>
                    <a:pt x="627636" y="509359"/>
                  </a:lnTo>
                  <a:lnTo>
                    <a:pt x="616274" y="513904"/>
                  </a:lnTo>
                  <a:lnTo>
                    <a:pt x="604911" y="534356"/>
                  </a:lnTo>
                  <a:lnTo>
                    <a:pt x="616274" y="552536"/>
                  </a:lnTo>
                  <a:lnTo>
                    <a:pt x="611729" y="593440"/>
                  </a:lnTo>
                  <a:lnTo>
                    <a:pt x="605461" y="628958"/>
                  </a:lnTo>
                  <a:lnTo>
                    <a:pt x="606749" y="629473"/>
                  </a:lnTo>
                  <a:lnTo>
                    <a:pt x="613568" y="635535"/>
                  </a:lnTo>
                  <a:lnTo>
                    <a:pt x="616274" y="636617"/>
                  </a:lnTo>
                  <a:lnTo>
                    <a:pt x="628089" y="647120"/>
                  </a:lnTo>
                  <a:lnTo>
                    <a:pt x="638563" y="640835"/>
                  </a:lnTo>
                  <a:lnTo>
                    <a:pt x="640615" y="652463"/>
                  </a:lnTo>
                  <a:lnTo>
                    <a:pt x="648088" y="647979"/>
                  </a:lnTo>
                  <a:lnTo>
                    <a:pt x="654906" y="686611"/>
                  </a:lnTo>
                  <a:lnTo>
                    <a:pt x="620819" y="686611"/>
                  </a:lnTo>
                  <a:lnTo>
                    <a:pt x="617961" y="679467"/>
                  </a:lnTo>
                  <a:lnTo>
                    <a:pt x="611294" y="679467"/>
                  </a:lnTo>
                  <a:lnTo>
                    <a:pt x="602204" y="656743"/>
                  </a:lnTo>
                  <a:lnTo>
                    <a:pt x="592964" y="647503"/>
                  </a:lnTo>
                  <a:lnTo>
                    <a:pt x="568552" y="643434"/>
                  </a:lnTo>
                  <a:lnTo>
                    <a:pt x="564046" y="637127"/>
                  </a:lnTo>
                  <a:lnTo>
                    <a:pt x="559027" y="636290"/>
                  </a:lnTo>
                  <a:lnTo>
                    <a:pt x="553833" y="629019"/>
                  </a:lnTo>
                  <a:lnTo>
                    <a:pt x="536737" y="636617"/>
                  </a:lnTo>
                  <a:lnTo>
                    <a:pt x="509468" y="632072"/>
                  </a:lnTo>
                  <a:lnTo>
                    <a:pt x="502800" y="625404"/>
                  </a:lnTo>
                  <a:lnTo>
                    <a:pt x="499943" y="624928"/>
                  </a:lnTo>
                  <a:lnTo>
                    <a:pt x="490584" y="615569"/>
                  </a:lnTo>
                  <a:lnTo>
                    <a:pt x="470836" y="611620"/>
                  </a:lnTo>
                  <a:lnTo>
                    <a:pt x="454929" y="611620"/>
                  </a:lnTo>
                  <a:lnTo>
                    <a:pt x="452071" y="604476"/>
                  </a:lnTo>
                  <a:lnTo>
                    <a:pt x="445404" y="604476"/>
                  </a:lnTo>
                  <a:lnTo>
                    <a:pt x="443716" y="600258"/>
                  </a:lnTo>
                  <a:lnTo>
                    <a:pt x="439021" y="600258"/>
                  </a:lnTo>
                  <a:lnTo>
                    <a:pt x="423114" y="600258"/>
                  </a:lnTo>
                  <a:lnTo>
                    <a:pt x="400389" y="604802"/>
                  </a:lnTo>
                  <a:lnTo>
                    <a:pt x="384482" y="604802"/>
                  </a:lnTo>
                  <a:lnTo>
                    <a:pt x="375392" y="604802"/>
                  </a:lnTo>
                  <a:lnTo>
                    <a:pt x="375392" y="597658"/>
                  </a:lnTo>
                  <a:lnTo>
                    <a:pt x="374957" y="597658"/>
                  </a:lnTo>
                  <a:lnTo>
                    <a:pt x="365867" y="597658"/>
                  </a:lnTo>
                  <a:lnTo>
                    <a:pt x="365867" y="554482"/>
                  </a:lnTo>
                  <a:lnTo>
                    <a:pt x="354505" y="538574"/>
                  </a:lnTo>
                  <a:lnTo>
                    <a:pt x="347688" y="518122"/>
                  </a:lnTo>
                  <a:lnTo>
                    <a:pt x="354505" y="495398"/>
                  </a:lnTo>
                  <a:lnTo>
                    <a:pt x="347688" y="479490"/>
                  </a:lnTo>
                  <a:lnTo>
                    <a:pt x="347688" y="466182"/>
                  </a:lnTo>
                  <a:lnTo>
                    <a:pt x="316308" y="466182"/>
                  </a:lnTo>
                  <a:lnTo>
                    <a:pt x="316308" y="459038"/>
                  </a:lnTo>
                  <a:lnTo>
                    <a:pt x="306783" y="459038"/>
                  </a:lnTo>
                  <a:lnTo>
                    <a:pt x="306783" y="454820"/>
                  </a:lnTo>
                  <a:lnTo>
                    <a:pt x="298128" y="454820"/>
                  </a:lnTo>
                  <a:lnTo>
                    <a:pt x="293583" y="459365"/>
                  </a:lnTo>
                  <a:lnTo>
                    <a:pt x="273131" y="459365"/>
                  </a:lnTo>
                  <a:lnTo>
                    <a:pt x="261769" y="482089"/>
                  </a:lnTo>
                  <a:lnTo>
                    <a:pt x="257224" y="493452"/>
                  </a:lnTo>
                  <a:lnTo>
                    <a:pt x="239044" y="486634"/>
                  </a:lnTo>
                  <a:lnTo>
                    <a:pt x="223137" y="493452"/>
                  </a:lnTo>
                  <a:lnTo>
                    <a:pt x="202685" y="493452"/>
                  </a:lnTo>
                  <a:lnTo>
                    <a:pt x="196434" y="486308"/>
                  </a:lnTo>
                  <a:lnTo>
                    <a:pt x="193160" y="486308"/>
                  </a:lnTo>
                  <a:lnTo>
                    <a:pt x="177253" y="468128"/>
                  </a:lnTo>
                  <a:lnTo>
                    <a:pt x="170435" y="459038"/>
                  </a:lnTo>
                  <a:lnTo>
                    <a:pt x="161345" y="431769"/>
                  </a:lnTo>
                  <a:lnTo>
                    <a:pt x="153426" y="415929"/>
                  </a:lnTo>
                  <a:lnTo>
                    <a:pt x="52702" y="411643"/>
                  </a:lnTo>
                  <a:lnTo>
                    <a:pt x="36795" y="416188"/>
                  </a:lnTo>
                  <a:lnTo>
                    <a:pt x="29977" y="416188"/>
                  </a:lnTo>
                  <a:lnTo>
                    <a:pt x="14070" y="423005"/>
                  </a:lnTo>
                  <a:lnTo>
                    <a:pt x="10237" y="413422"/>
                  </a:lnTo>
                  <a:lnTo>
                    <a:pt x="4545" y="415861"/>
                  </a:lnTo>
                  <a:lnTo>
                    <a:pt x="0" y="404499"/>
                  </a:lnTo>
                  <a:lnTo>
                    <a:pt x="4545" y="399954"/>
                  </a:lnTo>
                  <a:lnTo>
                    <a:pt x="9090" y="384047"/>
                  </a:lnTo>
                  <a:lnTo>
                    <a:pt x="15908" y="372684"/>
                  </a:lnTo>
                  <a:lnTo>
                    <a:pt x="27270" y="365867"/>
                  </a:lnTo>
                  <a:lnTo>
                    <a:pt x="36360" y="372684"/>
                  </a:lnTo>
                  <a:lnTo>
                    <a:pt x="47722" y="356777"/>
                  </a:lnTo>
                  <a:lnTo>
                    <a:pt x="68174" y="356777"/>
                  </a:lnTo>
                  <a:lnTo>
                    <a:pt x="73532" y="363921"/>
                  </a:lnTo>
                  <a:lnTo>
                    <a:pt x="77699" y="363921"/>
                  </a:lnTo>
                  <a:lnTo>
                    <a:pt x="82568" y="370413"/>
                  </a:lnTo>
                  <a:lnTo>
                    <a:pt x="86354" y="372684"/>
                  </a:lnTo>
                  <a:lnTo>
                    <a:pt x="106806" y="349960"/>
                  </a:lnTo>
                  <a:lnTo>
                    <a:pt x="129531" y="334053"/>
                  </a:lnTo>
                  <a:lnTo>
                    <a:pt x="138621" y="324963"/>
                  </a:lnTo>
                  <a:lnTo>
                    <a:pt x="138621" y="290876"/>
                  </a:lnTo>
                  <a:lnTo>
                    <a:pt x="149983" y="254516"/>
                  </a:lnTo>
                  <a:lnTo>
                    <a:pt x="170435" y="238609"/>
                  </a:lnTo>
                  <a:lnTo>
                    <a:pt x="193160" y="222702"/>
                  </a:lnTo>
                  <a:lnTo>
                    <a:pt x="197705" y="204522"/>
                  </a:lnTo>
                  <a:lnTo>
                    <a:pt x="197705" y="195432"/>
                  </a:lnTo>
                  <a:lnTo>
                    <a:pt x="209067" y="184070"/>
                  </a:lnTo>
                  <a:lnTo>
                    <a:pt x="204522" y="161345"/>
                  </a:lnTo>
                  <a:lnTo>
                    <a:pt x="209067" y="129531"/>
                  </a:lnTo>
                  <a:lnTo>
                    <a:pt x="213612" y="102261"/>
                  </a:lnTo>
                  <a:lnTo>
                    <a:pt x="224974" y="86354"/>
                  </a:lnTo>
                  <a:lnTo>
                    <a:pt x="229519" y="65902"/>
                  </a:lnTo>
                  <a:lnTo>
                    <a:pt x="229519" y="38632"/>
                  </a:lnTo>
                  <a:lnTo>
                    <a:pt x="247699" y="18180"/>
                  </a:lnTo>
                  <a:lnTo>
                    <a:pt x="268151" y="6817"/>
                  </a:lnTo>
                  <a:lnTo>
                    <a:pt x="295421" y="22725"/>
                  </a:lnTo>
                  <a:lnTo>
                    <a:pt x="322690" y="34087"/>
                  </a:lnTo>
                  <a:lnTo>
                    <a:pt x="347688" y="38632"/>
                  </a:lnTo>
                  <a:lnTo>
                    <a:pt x="374957" y="43177"/>
                  </a:lnTo>
                  <a:lnTo>
                    <a:pt x="386319" y="22725"/>
                  </a:lnTo>
                  <a:lnTo>
                    <a:pt x="390864" y="18180"/>
                  </a:lnTo>
                  <a:lnTo>
                    <a:pt x="409044" y="22725"/>
                  </a:lnTo>
                  <a:lnTo>
                    <a:pt x="445404" y="6817"/>
                  </a:lnTo>
                  <a:lnTo>
                    <a:pt x="461311" y="11363"/>
                  </a:lnTo>
                  <a:lnTo>
                    <a:pt x="472673" y="11363"/>
                  </a:lnTo>
                  <a:lnTo>
                    <a:pt x="477218" y="681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09" name="Freeform 8">
              <a:extLst>
                <a:ext uri="{FF2B5EF4-FFF2-40B4-BE49-F238E27FC236}">
                  <a16:creationId xmlns:a16="http://schemas.microsoft.com/office/drawing/2014/main" id="{69759D23-3731-4F5D-B071-8676C4F25015}"/>
                </a:ext>
              </a:extLst>
            </p:cNvPr>
            <p:cNvSpPr>
              <a:spLocks noEditPoints="1"/>
            </p:cNvSpPr>
            <p:nvPr/>
          </p:nvSpPr>
          <p:spPr bwMode="auto">
            <a:xfrm>
              <a:off x="4716795" y="4038646"/>
              <a:ext cx="347687" cy="380070"/>
            </a:xfrm>
            <a:custGeom>
              <a:avLst/>
              <a:gdLst>
                <a:gd name="T0" fmla="*/ 76 w 204"/>
                <a:gd name="T1" fmla="*/ 24 h 223"/>
                <a:gd name="T2" fmla="*/ 85 w 204"/>
                <a:gd name="T3" fmla="*/ 45 h 223"/>
                <a:gd name="T4" fmla="*/ 95 w 204"/>
                <a:gd name="T5" fmla="*/ 60 h 223"/>
                <a:gd name="T6" fmla="*/ 111 w 204"/>
                <a:gd name="T7" fmla="*/ 55 h 223"/>
                <a:gd name="T8" fmla="*/ 123 w 204"/>
                <a:gd name="T9" fmla="*/ 55 h 223"/>
                <a:gd name="T10" fmla="*/ 137 w 204"/>
                <a:gd name="T11" fmla="*/ 45 h 223"/>
                <a:gd name="T12" fmla="*/ 147 w 204"/>
                <a:gd name="T13" fmla="*/ 41 h 223"/>
                <a:gd name="T14" fmla="*/ 163 w 204"/>
                <a:gd name="T15" fmla="*/ 48 h 223"/>
                <a:gd name="T16" fmla="*/ 168 w 204"/>
                <a:gd name="T17" fmla="*/ 64 h 223"/>
                <a:gd name="T18" fmla="*/ 166 w 204"/>
                <a:gd name="T19" fmla="*/ 83 h 223"/>
                <a:gd name="T20" fmla="*/ 171 w 204"/>
                <a:gd name="T21" fmla="*/ 109 h 223"/>
                <a:gd name="T22" fmla="*/ 182 w 204"/>
                <a:gd name="T23" fmla="*/ 107 h 223"/>
                <a:gd name="T24" fmla="*/ 199 w 204"/>
                <a:gd name="T25" fmla="*/ 107 h 223"/>
                <a:gd name="T26" fmla="*/ 199 w 204"/>
                <a:gd name="T27" fmla="*/ 119 h 223"/>
                <a:gd name="T28" fmla="*/ 201 w 204"/>
                <a:gd name="T29" fmla="*/ 133 h 223"/>
                <a:gd name="T30" fmla="*/ 168 w 204"/>
                <a:gd name="T31" fmla="*/ 140 h 223"/>
                <a:gd name="T32" fmla="*/ 178 w 204"/>
                <a:gd name="T33" fmla="*/ 206 h 223"/>
                <a:gd name="T34" fmla="*/ 159 w 204"/>
                <a:gd name="T35" fmla="*/ 223 h 223"/>
                <a:gd name="T36" fmla="*/ 107 w 204"/>
                <a:gd name="T37" fmla="*/ 211 h 223"/>
                <a:gd name="T38" fmla="*/ 38 w 204"/>
                <a:gd name="T39" fmla="*/ 213 h 223"/>
                <a:gd name="T40" fmla="*/ 19 w 204"/>
                <a:gd name="T41" fmla="*/ 206 h 223"/>
                <a:gd name="T42" fmla="*/ 3 w 204"/>
                <a:gd name="T43" fmla="*/ 211 h 223"/>
                <a:gd name="T44" fmla="*/ 3 w 204"/>
                <a:gd name="T45" fmla="*/ 187 h 223"/>
                <a:gd name="T46" fmla="*/ 10 w 204"/>
                <a:gd name="T47" fmla="*/ 164 h 223"/>
                <a:gd name="T48" fmla="*/ 19 w 204"/>
                <a:gd name="T49" fmla="*/ 142 h 223"/>
                <a:gd name="T50" fmla="*/ 33 w 204"/>
                <a:gd name="T51" fmla="*/ 123 h 223"/>
                <a:gd name="T52" fmla="*/ 33 w 204"/>
                <a:gd name="T53" fmla="*/ 102 h 223"/>
                <a:gd name="T54" fmla="*/ 24 w 204"/>
                <a:gd name="T55" fmla="*/ 88 h 223"/>
                <a:gd name="T56" fmla="*/ 22 w 204"/>
                <a:gd name="T57" fmla="*/ 74 h 223"/>
                <a:gd name="T58" fmla="*/ 22 w 204"/>
                <a:gd name="T59" fmla="*/ 52 h 223"/>
                <a:gd name="T60" fmla="*/ 10 w 204"/>
                <a:gd name="T61" fmla="*/ 31 h 223"/>
                <a:gd name="T62" fmla="*/ 19 w 204"/>
                <a:gd name="T63" fmla="*/ 26 h 223"/>
                <a:gd name="T64" fmla="*/ 29 w 204"/>
                <a:gd name="T65" fmla="*/ 24 h 223"/>
                <a:gd name="T66" fmla="*/ 12 w 204"/>
                <a:gd name="T67" fmla="*/ 22 h 223"/>
                <a:gd name="T68" fmla="*/ 10 w 204"/>
                <a:gd name="T69" fmla="*/ 22 h 223"/>
                <a:gd name="T70" fmla="*/ 12 w 204"/>
                <a:gd name="T71" fmla="*/ 5 h 223"/>
                <a:gd name="T72" fmla="*/ 24 w 204"/>
                <a:gd name="T73" fmla="*/ 7 h 223"/>
                <a:gd name="T74" fmla="*/ 14 w 204"/>
                <a:gd name="T75"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223">
                  <a:moveTo>
                    <a:pt x="76" y="24"/>
                  </a:moveTo>
                  <a:lnTo>
                    <a:pt x="76" y="24"/>
                  </a:lnTo>
                  <a:lnTo>
                    <a:pt x="81" y="36"/>
                  </a:lnTo>
                  <a:lnTo>
                    <a:pt x="85" y="45"/>
                  </a:lnTo>
                  <a:lnTo>
                    <a:pt x="90" y="52"/>
                  </a:lnTo>
                  <a:lnTo>
                    <a:pt x="95" y="60"/>
                  </a:lnTo>
                  <a:lnTo>
                    <a:pt x="107" y="57"/>
                  </a:lnTo>
                  <a:lnTo>
                    <a:pt x="111" y="55"/>
                  </a:lnTo>
                  <a:lnTo>
                    <a:pt x="121" y="57"/>
                  </a:lnTo>
                  <a:lnTo>
                    <a:pt x="123" y="55"/>
                  </a:lnTo>
                  <a:lnTo>
                    <a:pt x="126" y="45"/>
                  </a:lnTo>
                  <a:lnTo>
                    <a:pt x="137" y="45"/>
                  </a:lnTo>
                  <a:lnTo>
                    <a:pt x="137" y="41"/>
                  </a:lnTo>
                  <a:lnTo>
                    <a:pt x="147" y="41"/>
                  </a:lnTo>
                  <a:lnTo>
                    <a:pt x="145" y="48"/>
                  </a:lnTo>
                  <a:lnTo>
                    <a:pt x="163" y="48"/>
                  </a:lnTo>
                  <a:lnTo>
                    <a:pt x="163" y="57"/>
                  </a:lnTo>
                  <a:lnTo>
                    <a:pt x="168" y="64"/>
                  </a:lnTo>
                  <a:lnTo>
                    <a:pt x="166" y="74"/>
                  </a:lnTo>
                  <a:lnTo>
                    <a:pt x="166" y="83"/>
                  </a:lnTo>
                  <a:lnTo>
                    <a:pt x="173" y="90"/>
                  </a:lnTo>
                  <a:lnTo>
                    <a:pt x="171" y="109"/>
                  </a:lnTo>
                  <a:lnTo>
                    <a:pt x="175" y="107"/>
                  </a:lnTo>
                  <a:lnTo>
                    <a:pt x="182" y="107"/>
                  </a:lnTo>
                  <a:lnTo>
                    <a:pt x="192" y="104"/>
                  </a:lnTo>
                  <a:lnTo>
                    <a:pt x="199" y="107"/>
                  </a:lnTo>
                  <a:lnTo>
                    <a:pt x="201" y="112"/>
                  </a:lnTo>
                  <a:lnTo>
                    <a:pt x="199" y="119"/>
                  </a:lnTo>
                  <a:lnTo>
                    <a:pt x="204" y="128"/>
                  </a:lnTo>
                  <a:lnTo>
                    <a:pt x="201" y="133"/>
                  </a:lnTo>
                  <a:lnTo>
                    <a:pt x="201" y="140"/>
                  </a:lnTo>
                  <a:lnTo>
                    <a:pt x="168" y="140"/>
                  </a:lnTo>
                  <a:lnTo>
                    <a:pt x="166" y="192"/>
                  </a:lnTo>
                  <a:lnTo>
                    <a:pt x="178" y="206"/>
                  </a:lnTo>
                  <a:lnTo>
                    <a:pt x="190" y="216"/>
                  </a:lnTo>
                  <a:lnTo>
                    <a:pt x="159" y="223"/>
                  </a:lnTo>
                  <a:lnTo>
                    <a:pt x="119" y="220"/>
                  </a:lnTo>
                  <a:lnTo>
                    <a:pt x="107" y="211"/>
                  </a:lnTo>
                  <a:lnTo>
                    <a:pt x="43" y="213"/>
                  </a:lnTo>
                  <a:lnTo>
                    <a:pt x="38" y="213"/>
                  </a:lnTo>
                  <a:lnTo>
                    <a:pt x="29" y="206"/>
                  </a:lnTo>
                  <a:lnTo>
                    <a:pt x="19" y="206"/>
                  </a:lnTo>
                  <a:lnTo>
                    <a:pt x="10" y="209"/>
                  </a:lnTo>
                  <a:lnTo>
                    <a:pt x="3" y="211"/>
                  </a:lnTo>
                  <a:lnTo>
                    <a:pt x="0" y="202"/>
                  </a:lnTo>
                  <a:lnTo>
                    <a:pt x="3" y="187"/>
                  </a:lnTo>
                  <a:lnTo>
                    <a:pt x="7" y="171"/>
                  </a:lnTo>
                  <a:lnTo>
                    <a:pt x="10" y="164"/>
                  </a:lnTo>
                  <a:lnTo>
                    <a:pt x="14" y="149"/>
                  </a:lnTo>
                  <a:lnTo>
                    <a:pt x="19" y="142"/>
                  </a:lnTo>
                  <a:lnTo>
                    <a:pt x="26" y="133"/>
                  </a:lnTo>
                  <a:lnTo>
                    <a:pt x="33" y="123"/>
                  </a:lnTo>
                  <a:lnTo>
                    <a:pt x="33" y="114"/>
                  </a:lnTo>
                  <a:lnTo>
                    <a:pt x="33" y="102"/>
                  </a:lnTo>
                  <a:lnTo>
                    <a:pt x="29" y="97"/>
                  </a:lnTo>
                  <a:lnTo>
                    <a:pt x="24" y="88"/>
                  </a:lnTo>
                  <a:lnTo>
                    <a:pt x="22" y="78"/>
                  </a:lnTo>
                  <a:lnTo>
                    <a:pt x="22" y="74"/>
                  </a:lnTo>
                  <a:lnTo>
                    <a:pt x="26" y="69"/>
                  </a:lnTo>
                  <a:lnTo>
                    <a:pt x="22" y="52"/>
                  </a:lnTo>
                  <a:lnTo>
                    <a:pt x="19" y="41"/>
                  </a:lnTo>
                  <a:lnTo>
                    <a:pt x="10" y="31"/>
                  </a:lnTo>
                  <a:lnTo>
                    <a:pt x="12" y="29"/>
                  </a:lnTo>
                  <a:lnTo>
                    <a:pt x="19" y="26"/>
                  </a:lnTo>
                  <a:lnTo>
                    <a:pt x="24" y="26"/>
                  </a:lnTo>
                  <a:lnTo>
                    <a:pt x="29" y="24"/>
                  </a:lnTo>
                  <a:lnTo>
                    <a:pt x="76" y="24"/>
                  </a:lnTo>
                  <a:close/>
                  <a:moveTo>
                    <a:pt x="12" y="22"/>
                  </a:moveTo>
                  <a:lnTo>
                    <a:pt x="12" y="22"/>
                  </a:lnTo>
                  <a:lnTo>
                    <a:pt x="10" y="22"/>
                  </a:lnTo>
                  <a:lnTo>
                    <a:pt x="5" y="10"/>
                  </a:lnTo>
                  <a:lnTo>
                    <a:pt x="12" y="5"/>
                  </a:lnTo>
                  <a:lnTo>
                    <a:pt x="17" y="0"/>
                  </a:lnTo>
                  <a:lnTo>
                    <a:pt x="24" y="7"/>
                  </a:lnTo>
                  <a:lnTo>
                    <a:pt x="17" y="10"/>
                  </a:lnTo>
                  <a:lnTo>
                    <a:pt x="14" y="15"/>
                  </a:lnTo>
                  <a:lnTo>
                    <a:pt x="12" y="2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0" name="Freeform 425">
              <a:extLst>
                <a:ext uri="{FF2B5EF4-FFF2-40B4-BE49-F238E27FC236}">
                  <a16:creationId xmlns:a16="http://schemas.microsoft.com/office/drawing/2014/main" id="{BBBAC4FE-6898-4D26-9E6B-FFDFDB67AD1F}"/>
                </a:ext>
              </a:extLst>
            </p:cNvPr>
            <p:cNvSpPr>
              <a:spLocks/>
            </p:cNvSpPr>
            <p:nvPr/>
          </p:nvSpPr>
          <p:spPr bwMode="auto">
            <a:xfrm>
              <a:off x="4701455" y="3817080"/>
              <a:ext cx="208094" cy="245589"/>
            </a:xfrm>
            <a:custGeom>
              <a:avLst/>
              <a:gdLst>
                <a:gd name="connsiteX0" fmla="*/ 224974 w 277458"/>
                <a:gd name="connsiteY0" fmla="*/ 0 h 327452"/>
                <a:gd name="connsiteX1" fmla="*/ 247699 w 277458"/>
                <a:gd name="connsiteY1" fmla="*/ 6818 h 327452"/>
                <a:gd name="connsiteX2" fmla="*/ 272696 w 277458"/>
                <a:gd name="connsiteY2" fmla="*/ 11363 h 327452"/>
                <a:gd name="connsiteX3" fmla="*/ 271864 w 277458"/>
                <a:gd name="connsiteY3" fmla="*/ 15108 h 327452"/>
                <a:gd name="connsiteX4" fmla="*/ 277458 w 277458"/>
                <a:gd name="connsiteY4" fmla="*/ 16125 h 327452"/>
                <a:gd name="connsiteX5" fmla="*/ 272913 w 277458"/>
                <a:gd name="connsiteY5" fmla="*/ 36577 h 327452"/>
                <a:gd name="connsiteX6" fmla="*/ 261551 w 277458"/>
                <a:gd name="connsiteY6" fmla="*/ 52484 h 327452"/>
                <a:gd name="connsiteX7" fmla="*/ 257006 w 277458"/>
                <a:gd name="connsiteY7" fmla="*/ 79754 h 327452"/>
                <a:gd name="connsiteX8" fmla="*/ 252461 w 277458"/>
                <a:gd name="connsiteY8" fmla="*/ 111568 h 327452"/>
                <a:gd name="connsiteX9" fmla="*/ 257006 w 277458"/>
                <a:gd name="connsiteY9" fmla="*/ 134293 h 327452"/>
                <a:gd name="connsiteX10" fmla="*/ 245644 w 277458"/>
                <a:gd name="connsiteY10" fmla="*/ 145655 h 327452"/>
                <a:gd name="connsiteX11" fmla="*/ 245644 w 277458"/>
                <a:gd name="connsiteY11" fmla="*/ 154745 h 327452"/>
                <a:gd name="connsiteX12" fmla="*/ 241099 w 277458"/>
                <a:gd name="connsiteY12" fmla="*/ 172925 h 327452"/>
                <a:gd name="connsiteX13" fmla="*/ 218374 w 277458"/>
                <a:gd name="connsiteY13" fmla="*/ 188832 h 327452"/>
                <a:gd name="connsiteX14" fmla="*/ 202467 w 277458"/>
                <a:gd name="connsiteY14" fmla="*/ 204739 h 327452"/>
                <a:gd name="connsiteX15" fmla="*/ 186560 w 277458"/>
                <a:gd name="connsiteY15" fmla="*/ 241099 h 327452"/>
                <a:gd name="connsiteX16" fmla="*/ 186560 w 277458"/>
                <a:gd name="connsiteY16" fmla="*/ 275186 h 327452"/>
                <a:gd name="connsiteX17" fmla="*/ 177470 w 277458"/>
                <a:gd name="connsiteY17" fmla="*/ 284275 h 327452"/>
                <a:gd name="connsiteX18" fmla="*/ 154745 w 277458"/>
                <a:gd name="connsiteY18" fmla="*/ 300183 h 327452"/>
                <a:gd name="connsiteX19" fmla="*/ 134293 w 277458"/>
                <a:gd name="connsiteY19" fmla="*/ 322907 h 327452"/>
                <a:gd name="connsiteX20" fmla="*/ 122931 w 277458"/>
                <a:gd name="connsiteY20" fmla="*/ 316090 h 327452"/>
                <a:gd name="connsiteX21" fmla="*/ 120333 w 277458"/>
                <a:gd name="connsiteY21" fmla="*/ 312626 h 327452"/>
                <a:gd name="connsiteX22" fmla="*/ 118169 w 277458"/>
                <a:gd name="connsiteY22" fmla="*/ 311328 h 327452"/>
                <a:gd name="connsiteX23" fmla="*/ 114923 w 277458"/>
                <a:gd name="connsiteY23" fmla="*/ 307000 h 327452"/>
                <a:gd name="connsiteX24" fmla="*/ 100206 w 277458"/>
                <a:gd name="connsiteY24" fmla="*/ 307000 h 327452"/>
                <a:gd name="connsiteX25" fmla="*/ 84299 w 277458"/>
                <a:gd name="connsiteY25" fmla="*/ 322907 h 327452"/>
                <a:gd name="connsiteX26" fmla="*/ 80489 w 277458"/>
                <a:gd name="connsiteY26" fmla="*/ 317193 h 327452"/>
                <a:gd name="connsiteX27" fmla="*/ 79537 w 277458"/>
                <a:gd name="connsiteY27" fmla="*/ 318145 h 327452"/>
                <a:gd name="connsiteX28" fmla="*/ 77190 w 277458"/>
                <a:gd name="connsiteY28" fmla="*/ 314625 h 327452"/>
                <a:gd name="connsiteX29" fmla="*/ 63846 w 277458"/>
                <a:gd name="connsiteY29" fmla="*/ 307000 h 327452"/>
                <a:gd name="connsiteX30" fmla="*/ 52484 w 277458"/>
                <a:gd name="connsiteY30" fmla="*/ 311545 h 327452"/>
                <a:gd name="connsiteX31" fmla="*/ 36577 w 277458"/>
                <a:gd name="connsiteY31" fmla="*/ 327452 h 327452"/>
                <a:gd name="connsiteX32" fmla="*/ 32132 w 277458"/>
                <a:gd name="connsiteY32" fmla="*/ 322373 h 327452"/>
                <a:gd name="connsiteX33" fmla="*/ 31815 w 277458"/>
                <a:gd name="connsiteY33" fmla="*/ 322690 h 327452"/>
                <a:gd name="connsiteX34" fmla="*/ 0 w 277458"/>
                <a:gd name="connsiteY34" fmla="*/ 286331 h 327452"/>
                <a:gd name="connsiteX35" fmla="*/ 31815 w 277458"/>
                <a:gd name="connsiteY35" fmla="*/ 263606 h 327452"/>
                <a:gd name="connsiteX36" fmla="*/ 15908 w 277458"/>
                <a:gd name="connsiteY36" fmla="*/ 236337 h 327452"/>
                <a:gd name="connsiteX37" fmla="*/ 31815 w 277458"/>
                <a:gd name="connsiteY37" fmla="*/ 231792 h 327452"/>
                <a:gd name="connsiteX38" fmla="*/ 52267 w 277458"/>
                <a:gd name="connsiteY38" fmla="*/ 227247 h 327452"/>
                <a:gd name="connsiteX39" fmla="*/ 52267 w 277458"/>
                <a:gd name="connsiteY39" fmla="*/ 209067 h 327452"/>
                <a:gd name="connsiteX40" fmla="*/ 74992 w 277458"/>
                <a:gd name="connsiteY40" fmla="*/ 227247 h 327452"/>
                <a:gd name="connsiteX41" fmla="*/ 106806 w 277458"/>
                <a:gd name="connsiteY41" fmla="*/ 227247 h 327452"/>
                <a:gd name="connsiteX42" fmla="*/ 118169 w 277458"/>
                <a:gd name="connsiteY42" fmla="*/ 209067 h 327452"/>
                <a:gd name="connsiteX43" fmla="*/ 122713 w 277458"/>
                <a:gd name="connsiteY43" fmla="*/ 188615 h 327452"/>
                <a:gd name="connsiteX44" fmla="*/ 118169 w 277458"/>
                <a:gd name="connsiteY44" fmla="*/ 156800 h 327452"/>
                <a:gd name="connsiteX45" fmla="*/ 102261 w 277458"/>
                <a:gd name="connsiteY45" fmla="*/ 134076 h 327452"/>
                <a:gd name="connsiteX46" fmla="*/ 117251 w 277458"/>
                <a:gd name="connsiteY46" fmla="*/ 93389 h 327452"/>
                <a:gd name="connsiteX47" fmla="*/ 111568 w 277458"/>
                <a:gd name="connsiteY47" fmla="*/ 91116 h 327452"/>
                <a:gd name="connsiteX48" fmla="*/ 84299 w 277458"/>
                <a:gd name="connsiteY48" fmla="*/ 95661 h 327452"/>
                <a:gd name="connsiteX49" fmla="*/ 83108 w 277458"/>
                <a:gd name="connsiteY49" fmla="*/ 90303 h 327452"/>
                <a:gd name="connsiteX50" fmla="*/ 79537 w 277458"/>
                <a:gd name="connsiteY50" fmla="*/ 90899 h 327452"/>
                <a:gd name="connsiteX51" fmla="*/ 74992 w 277458"/>
                <a:gd name="connsiteY51" fmla="*/ 70447 h 327452"/>
                <a:gd name="connsiteX52" fmla="*/ 74992 w 277458"/>
                <a:gd name="connsiteY52" fmla="*/ 54539 h 327452"/>
                <a:gd name="connsiteX53" fmla="*/ 122713 w 277458"/>
                <a:gd name="connsiteY53" fmla="*/ 54539 h 327452"/>
                <a:gd name="connsiteX54" fmla="*/ 149983 w 277458"/>
                <a:gd name="connsiteY54" fmla="*/ 65902 h 327452"/>
                <a:gd name="connsiteX55" fmla="*/ 177253 w 277458"/>
                <a:gd name="connsiteY55" fmla="*/ 74992 h 327452"/>
                <a:gd name="connsiteX56" fmla="*/ 181798 w 277458"/>
                <a:gd name="connsiteY56" fmla="*/ 54539 h 327452"/>
                <a:gd name="connsiteX57" fmla="*/ 204522 w 277458"/>
                <a:gd name="connsiteY57" fmla="*/ 22725 h 3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7458" h="327452">
                  <a:moveTo>
                    <a:pt x="224974" y="0"/>
                  </a:moveTo>
                  <a:lnTo>
                    <a:pt x="247699" y="6818"/>
                  </a:lnTo>
                  <a:lnTo>
                    <a:pt x="272696" y="11363"/>
                  </a:lnTo>
                  <a:lnTo>
                    <a:pt x="271864" y="15108"/>
                  </a:lnTo>
                  <a:lnTo>
                    <a:pt x="277458" y="16125"/>
                  </a:lnTo>
                  <a:lnTo>
                    <a:pt x="272913" y="36577"/>
                  </a:lnTo>
                  <a:lnTo>
                    <a:pt x="261551" y="52484"/>
                  </a:lnTo>
                  <a:lnTo>
                    <a:pt x="257006" y="79754"/>
                  </a:lnTo>
                  <a:lnTo>
                    <a:pt x="252461" y="111568"/>
                  </a:lnTo>
                  <a:lnTo>
                    <a:pt x="257006" y="134293"/>
                  </a:lnTo>
                  <a:lnTo>
                    <a:pt x="245644" y="145655"/>
                  </a:lnTo>
                  <a:lnTo>
                    <a:pt x="245644" y="154745"/>
                  </a:lnTo>
                  <a:lnTo>
                    <a:pt x="241099" y="172925"/>
                  </a:lnTo>
                  <a:lnTo>
                    <a:pt x="218374" y="188832"/>
                  </a:lnTo>
                  <a:lnTo>
                    <a:pt x="202467" y="204739"/>
                  </a:lnTo>
                  <a:lnTo>
                    <a:pt x="186560" y="241099"/>
                  </a:lnTo>
                  <a:lnTo>
                    <a:pt x="186560" y="275186"/>
                  </a:lnTo>
                  <a:lnTo>
                    <a:pt x="177470" y="284275"/>
                  </a:lnTo>
                  <a:lnTo>
                    <a:pt x="154745" y="300183"/>
                  </a:lnTo>
                  <a:lnTo>
                    <a:pt x="134293" y="322907"/>
                  </a:lnTo>
                  <a:lnTo>
                    <a:pt x="122931" y="316090"/>
                  </a:lnTo>
                  <a:lnTo>
                    <a:pt x="120333" y="312626"/>
                  </a:lnTo>
                  <a:lnTo>
                    <a:pt x="118169" y="311328"/>
                  </a:lnTo>
                  <a:lnTo>
                    <a:pt x="114923" y="307000"/>
                  </a:lnTo>
                  <a:lnTo>
                    <a:pt x="100206" y="307000"/>
                  </a:lnTo>
                  <a:lnTo>
                    <a:pt x="84299" y="322907"/>
                  </a:lnTo>
                  <a:lnTo>
                    <a:pt x="80489" y="317193"/>
                  </a:lnTo>
                  <a:lnTo>
                    <a:pt x="79537" y="318145"/>
                  </a:lnTo>
                  <a:lnTo>
                    <a:pt x="77190" y="314625"/>
                  </a:lnTo>
                  <a:lnTo>
                    <a:pt x="63846" y="307000"/>
                  </a:lnTo>
                  <a:lnTo>
                    <a:pt x="52484" y="311545"/>
                  </a:lnTo>
                  <a:lnTo>
                    <a:pt x="36577" y="327452"/>
                  </a:lnTo>
                  <a:lnTo>
                    <a:pt x="32132" y="322373"/>
                  </a:lnTo>
                  <a:lnTo>
                    <a:pt x="31815" y="322690"/>
                  </a:lnTo>
                  <a:lnTo>
                    <a:pt x="0" y="286331"/>
                  </a:lnTo>
                  <a:lnTo>
                    <a:pt x="31815" y="263606"/>
                  </a:lnTo>
                  <a:lnTo>
                    <a:pt x="15908" y="236337"/>
                  </a:lnTo>
                  <a:lnTo>
                    <a:pt x="31815" y="231792"/>
                  </a:lnTo>
                  <a:lnTo>
                    <a:pt x="52267" y="227247"/>
                  </a:lnTo>
                  <a:lnTo>
                    <a:pt x="52267" y="209067"/>
                  </a:lnTo>
                  <a:lnTo>
                    <a:pt x="74992" y="227247"/>
                  </a:lnTo>
                  <a:lnTo>
                    <a:pt x="106806" y="227247"/>
                  </a:lnTo>
                  <a:lnTo>
                    <a:pt x="118169" y="209067"/>
                  </a:lnTo>
                  <a:lnTo>
                    <a:pt x="122713" y="188615"/>
                  </a:lnTo>
                  <a:lnTo>
                    <a:pt x="118169" y="156800"/>
                  </a:lnTo>
                  <a:lnTo>
                    <a:pt x="102261" y="134076"/>
                  </a:lnTo>
                  <a:lnTo>
                    <a:pt x="117251" y="93389"/>
                  </a:lnTo>
                  <a:lnTo>
                    <a:pt x="111568" y="91116"/>
                  </a:lnTo>
                  <a:lnTo>
                    <a:pt x="84299" y="95661"/>
                  </a:lnTo>
                  <a:lnTo>
                    <a:pt x="83108" y="90303"/>
                  </a:lnTo>
                  <a:lnTo>
                    <a:pt x="79537" y="90899"/>
                  </a:lnTo>
                  <a:lnTo>
                    <a:pt x="74992" y="70447"/>
                  </a:lnTo>
                  <a:lnTo>
                    <a:pt x="74992" y="54539"/>
                  </a:lnTo>
                  <a:lnTo>
                    <a:pt x="122713" y="54539"/>
                  </a:lnTo>
                  <a:lnTo>
                    <a:pt x="149983" y="65902"/>
                  </a:lnTo>
                  <a:lnTo>
                    <a:pt x="177253" y="74992"/>
                  </a:lnTo>
                  <a:lnTo>
                    <a:pt x="181798" y="54539"/>
                  </a:lnTo>
                  <a:lnTo>
                    <a:pt x="204522" y="2272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1" name="Freeform 424">
              <a:extLst>
                <a:ext uri="{FF2B5EF4-FFF2-40B4-BE49-F238E27FC236}">
                  <a16:creationId xmlns:a16="http://schemas.microsoft.com/office/drawing/2014/main" id="{749C727F-3666-4BBB-B3B1-C69096EB8C01}"/>
                </a:ext>
              </a:extLst>
            </p:cNvPr>
            <p:cNvSpPr>
              <a:spLocks/>
            </p:cNvSpPr>
            <p:nvPr/>
          </p:nvSpPr>
          <p:spPr bwMode="auto">
            <a:xfrm>
              <a:off x="4652030" y="3857985"/>
              <a:ext cx="57948" cy="39363"/>
            </a:xfrm>
            <a:custGeom>
              <a:avLst/>
              <a:gdLst>
                <a:gd name="connsiteX0" fmla="*/ 18180 w 77264"/>
                <a:gd name="connsiteY0" fmla="*/ 0 h 52484"/>
                <a:gd name="connsiteX1" fmla="*/ 77264 w 77264"/>
                <a:gd name="connsiteY1" fmla="*/ 0 h 52484"/>
                <a:gd name="connsiteX2" fmla="*/ 77264 w 77264"/>
                <a:gd name="connsiteY2" fmla="*/ 4762 h 52484"/>
                <a:gd name="connsiteX3" fmla="*/ 77264 w 77264"/>
                <a:gd name="connsiteY3" fmla="*/ 43177 h 52484"/>
                <a:gd name="connsiteX4" fmla="*/ 77264 w 77264"/>
                <a:gd name="connsiteY4" fmla="*/ 47939 h 52484"/>
                <a:gd name="connsiteX5" fmla="*/ 22725 w 77264"/>
                <a:gd name="connsiteY5" fmla="*/ 47939 h 52484"/>
                <a:gd name="connsiteX6" fmla="*/ 6818 w 77264"/>
                <a:gd name="connsiteY6" fmla="*/ 52484 h 52484"/>
                <a:gd name="connsiteX7" fmla="*/ 0 w 77264"/>
                <a:gd name="connsiteY7" fmla="*/ 41122 h 52484"/>
                <a:gd name="connsiteX8" fmla="*/ 1299 w 77264"/>
                <a:gd name="connsiteY8" fmla="*/ 38524 h 52484"/>
                <a:gd name="connsiteX9" fmla="*/ 0 w 77264"/>
                <a:gd name="connsiteY9" fmla="*/ 36360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64" h="52484">
                  <a:moveTo>
                    <a:pt x="18180" y="0"/>
                  </a:moveTo>
                  <a:lnTo>
                    <a:pt x="77264" y="0"/>
                  </a:lnTo>
                  <a:lnTo>
                    <a:pt x="77264" y="4762"/>
                  </a:lnTo>
                  <a:lnTo>
                    <a:pt x="77264" y="43177"/>
                  </a:lnTo>
                  <a:lnTo>
                    <a:pt x="77264" y="47939"/>
                  </a:lnTo>
                  <a:lnTo>
                    <a:pt x="22725" y="47939"/>
                  </a:lnTo>
                  <a:lnTo>
                    <a:pt x="6818" y="52484"/>
                  </a:lnTo>
                  <a:lnTo>
                    <a:pt x="0" y="41122"/>
                  </a:lnTo>
                  <a:lnTo>
                    <a:pt x="1299" y="38524"/>
                  </a:lnTo>
                  <a:lnTo>
                    <a:pt x="0" y="3636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2" name="Freeform 423">
              <a:extLst>
                <a:ext uri="{FF2B5EF4-FFF2-40B4-BE49-F238E27FC236}">
                  <a16:creationId xmlns:a16="http://schemas.microsoft.com/office/drawing/2014/main" id="{BD06C169-6BFE-41FB-8DB1-1AC85DD329DB}"/>
                </a:ext>
              </a:extLst>
            </p:cNvPr>
            <p:cNvSpPr>
              <a:spLocks/>
            </p:cNvSpPr>
            <p:nvPr/>
          </p:nvSpPr>
          <p:spPr bwMode="auto">
            <a:xfrm>
              <a:off x="4640099" y="3857984"/>
              <a:ext cx="153392" cy="174089"/>
            </a:xfrm>
            <a:custGeom>
              <a:avLst/>
              <a:gdLst>
                <a:gd name="connsiteX0" fmla="*/ 93171 w 204522"/>
                <a:gd name="connsiteY0" fmla="*/ 0 h 232118"/>
                <a:gd name="connsiteX1" fmla="*/ 109079 w 204522"/>
                <a:gd name="connsiteY1" fmla="*/ 0 h 232118"/>
                <a:gd name="connsiteX2" fmla="*/ 129531 w 204522"/>
                <a:gd name="connsiteY2" fmla="*/ 0 h 232118"/>
                <a:gd name="connsiteX3" fmla="*/ 152256 w 204522"/>
                <a:gd name="connsiteY3" fmla="*/ 0 h 232118"/>
                <a:gd name="connsiteX4" fmla="*/ 156800 w 204522"/>
                <a:gd name="connsiteY4" fmla="*/ 0 h 232118"/>
                <a:gd name="connsiteX5" fmla="*/ 156800 w 204522"/>
                <a:gd name="connsiteY5" fmla="*/ 7143 h 232118"/>
                <a:gd name="connsiteX6" fmla="*/ 156800 w 204522"/>
                <a:gd name="connsiteY6" fmla="*/ 15908 h 232118"/>
                <a:gd name="connsiteX7" fmla="*/ 161345 w 204522"/>
                <a:gd name="connsiteY7" fmla="*/ 31815 h 232118"/>
                <a:gd name="connsiteX8" fmla="*/ 188615 w 204522"/>
                <a:gd name="connsiteY8" fmla="*/ 31815 h 232118"/>
                <a:gd name="connsiteX9" fmla="*/ 199977 w 204522"/>
                <a:gd name="connsiteY9" fmla="*/ 36360 h 232118"/>
                <a:gd name="connsiteX10" fmla="*/ 197684 w 204522"/>
                <a:gd name="connsiteY10" fmla="*/ 42585 h 232118"/>
                <a:gd name="connsiteX11" fmla="*/ 199977 w 204522"/>
                <a:gd name="connsiteY11" fmla="*/ 43503 h 232118"/>
                <a:gd name="connsiteX12" fmla="*/ 185794 w 204522"/>
                <a:gd name="connsiteY12" fmla="*/ 82000 h 232118"/>
                <a:gd name="connsiteX13" fmla="*/ 199977 w 204522"/>
                <a:gd name="connsiteY13" fmla="*/ 102262 h 232118"/>
                <a:gd name="connsiteX14" fmla="*/ 204522 w 204522"/>
                <a:gd name="connsiteY14" fmla="*/ 129531 h 232118"/>
                <a:gd name="connsiteX15" fmla="*/ 203901 w 204522"/>
                <a:gd name="connsiteY15" fmla="*/ 132947 h 232118"/>
                <a:gd name="connsiteX16" fmla="*/ 204522 w 204522"/>
                <a:gd name="connsiteY16" fmla="*/ 136674 h 232118"/>
                <a:gd name="connsiteX17" fmla="*/ 199977 w 204522"/>
                <a:gd name="connsiteY17" fmla="*/ 161672 h 232118"/>
                <a:gd name="connsiteX18" fmla="*/ 188615 w 204522"/>
                <a:gd name="connsiteY18" fmla="*/ 179851 h 232118"/>
                <a:gd name="connsiteX19" fmla="*/ 156800 w 204522"/>
                <a:gd name="connsiteY19" fmla="*/ 179851 h 232118"/>
                <a:gd name="connsiteX20" fmla="*/ 134076 w 204522"/>
                <a:gd name="connsiteY20" fmla="*/ 161672 h 232118"/>
                <a:gd name="connsiteX21" fmla="*/ 134076 w 204522"/>
                <a:gd name="connsiteY21" fmla="*/ 172708 h 232118"/>
                <a:gd name="connsiteX22" fmla="*/ 134076 w 204522"/>
                <a:gd name="connsiteY22" fmla="*/ 179851 h 232118"/>
                <a:gd name="connsiteX23" fmla="*/ 113624 w 204522"/>
                <a:gd name="connsiteY23" fmla="*/ 179851 h 232118"/>
                <a:gd name="connsiteX24" fmla="*/ 100841 w 204522"/>
                <a:gd name="connsiteY24" fmla="*/ 187155 h 232118"/>
                <a:gd name="connsiteX25" fmla="*/ 113624 w 204522"/>
                <a:gd name="connsiteY25" fmla="*/ 209068 h 232118"/>
                <a:gd name="connsiteX26" fmla="*/ 110398 w 204522"/>
                <a:gd name="connsiteY26" fmla="*/ 210681 h 232118"/>
                <a:gd name="connsiteX27" fmla="*/ 113624 w 204522"/>
                <a:gd name="connsiteY27" fmla="*/ 216211 h 232118"/>
                <a:gd name="connsiteX28" fmla="*/ 81809 w 204522"/>
                <a:gd name="connsiteY28" fmla="*/ 232118 h 232118"/>
                <a:gd name="connsiteX29" fmla="*/ 49995 w 204522"/>
                <a:gd name="connsiteY29" fmla="*/ 200304 h 232118"/>
                <a:gd name="connsiteX30" fmla="*/ 22725 w 204522"/>
                <a:gd name="connsiteY30" fmla="*/ 168489 h 232118"/>
                <a:gd name="connsiteX31" fmla="*/ 0 w 204522"/>
                <a:gd name="connsiteY31" fmla="*/ 129857 h 232118"/>
                <a:gd name="connsiteX32" fmla="*/ 0 w 204522"/>
                <a:gd name="connsiteY32" fmla="*/ 122714 h 232118"/>
                <a:gd name="connsiteX33" fmla="*/ 0 w 204522"/>
                <a:gd name="connsiteY33" fmla="*/ 120767 h 232118"/>
                <a:gd name="connsiteX34" fmla="*/ 0 w 204522"/>
                <a:gd name="connsiteY34" fmla="*/ 113624 h 232118"/>
                <a:gd name="connsiteX35" fmla="*/ 11363 w 204522"/>
                <a:gd name="connsiteY35" fmla="*/ 95444 h 232118"/>
                <a:gd name="connsiteX36" fmla="*/ 15908 w 204522"/>
                <a:gd name="connsiteY36" fmla="*/ 74992 h 232118"/>
                <a:gd name="connsiteX37" fmla="*/ 27270 w 204522"/>
                <a:gd name="connsiteY37" fmla="*/ 47722 h 232118"/>
                <a:gd name="connsiteX38" fmla="*/ 38632 w 204522"/>
                <a:gd name="connsiteY38" fmla="*/ 43177 h 232118"/>
                <a:gd name="connsiteX39" fmla="*/ 93171 w 204522"/>
                <a:gd name="connsiteY39" fmla="*/ 43177 h 232118"/>
                <a:gd name="connsiteX40" fmla="*/ 93171 w 204522"/>
                <a:gd name="connsiteY40" fmla="*/ 7143 h 2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4522" h="232118">
                  <a:moveTo>
                    <a:pt x="93171" y="0"/>
                  </a:moveTo>
                  <a:lnTo>
                    <a:pt x="109079" y="0"/>
                  </a:lnTo>
                  <a:lnTo>
                    <a:pt x="129531" y="0"/>
                  </a:lnTo>
                  <a:lnTo>
                    <a:pt x="152256" y="0"/>
                  </a:lnTo>
                  <a:lnTo>
                    <a:pt x="156800" y="0"/>
                  </a:lnTo>
                  <a:lnTo>
                    <a:pt x="156800" y="7143"/>
                  </a:lnTo>
                  <a:lnTo>
                    <a:pt x="156800" y="15908"/>
                  </a:lnTo>
                  <a:lnTo>
                    <a:pt x="161345" y="31815"/>
                  </a:lnTo>
                  <a:lnTo>
                    <a:pt x="188615" y="31815"/>
                  </a:lnTo>
                  <a:lnTo>
                    <a:pt x="199977" y="36360"/>
                  </a:lnTo>
                  <a:lnTo>
                    <a:pt x="197684" y="42585"/>
                  </a:lnTo>
                  <a:lnTo>
                    <a:pt x="199977" y="43503"/>
                  </a:lnTo>
                  <a:lnTo>
                    <a:pt x="185794" y="82000"/>
                  </a:lnTo>
                  <a:lnTo>
                    <a:pt x="199977" y="102262"/>
                  </a:lnTo>
                  <a:lnTo>
                    <a:pt x="204522" y="129531"/>
                  </a:lnTo>
                  <a:lnTo>
                    <a:pt x="203901" y="132947"/>
                  </a:lnTo>
                  <a:lnTo>
                    <a:pt x="204522" y="136674"/>
                  </a:lnTo>
                  <a:lnTo>
                    <a:pt x="199977" y="161672"/>
                  </a:lnTo>
                  <a:lnTo>
                    <a:pt x="188615" y="179851"/>
                  </a:lnTo>
                  <a:lnTo>
                    <a:pt x="156800" y="179851"/>
                  </a:lnTo>
                  <a:lnTo>
                    <a:pt x="134076" y="161672"/>
                  </a:lnTo>
                  <a:lnTo>
                    <a:pt x="134076" y="172708"/>
                  </a:lnTo>
                  <a:lnTo>
                    <a:pt x="134076" y="179851"/>
                  </a:lnTo>
                  <a:lnTo>
                    <a:pt x="113624" y="179851"/>
                  </a:lnTo>
                  <a:lnTo>
                    <a:pt x="100841" y="187155"/>
                  </a:lnTo>
                  <a:lnTo>
                    <a:pt x="113624" y="209068"/>
                  </a:lnTo>
                  <a:lnTo>
                    <a:pt x="110398" y="210681"/>
                  </a:lnTo>
                  <a:lnTo>
                    <a:pt x="113624" y="216211"/>
                  </a:lnTo>
                  <a:lnTo>
                    <a:pt x="81809" y="232118"/>
                  </a:lnTo>
                  <a:lnTo>
                    <a:pt x="49995" y="200304"/>
                  </a:lnTo>
                  <a:lnTo>
                    <a:pt x="22725" y="168489"/>
                  </a:lnTo>
                  <a:lnTo>
                    <a:pt x="0" y="129857"/>
                  </a:lnTo>
                  <a:lnTo>
                    <a:pt x="0" y="122714"/>
                  </a:lnTo>
                  <a:lnTo>
                    <a:pt x="0" y="120767"/>
                  </a:lnTo>
                  <a:lnTo>
                    <a:pt x="0" y="113624"/>
                  </a:lnTo>
                  <a:lnTo>
                    <a:pt x="11363" y="95444"/>
                  </a:lnTo>
                  <a:lnTo>
                    <a:pt x="15908" y="74992"/>
                  </a:lnTo>
                  <a:lnTo>
                    <a:pt x="27270" y="47722"/>
                  </a:lnTo>
                  <a:lnTo>
                    <a:pt x="38632" y="43177"/>
                  </a:lnTo>
                  <a:lnTo>
                    <a:pt x="93171" y="43177"/>
                  </a:lnTo>
                  <a:lnTo>
                    <a:pt x="93171" y="714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3" name="Freeform 422">
              <a:extLst>
                <a:ext uri="{FF2B5EF4-FFF2-40B4-BE49-F238E27FC236}">
                  <a16:creationId xmlns:a16="http://schemas.microsoft.com/office/drawing/2014/main" id="{B6BFD963-7D89-4248-BA70-7C55030A2FE4}"/>
                </a:ext>
              </a:extLst>
            </p:cNvPr>
            <p:cNvSpPr>
              <a:spLocks/>
            </p:cNvSpPr>
            <p:nvPr/>
          </p:nvSpPr>
          <p:spPr bwMode="auto">
            <a:xfrm>
              <a:off x="4793490" y="3610855"/>
              <a:ext cx="363189" cy="256060"/>
            </a:xfrm>
            <a:custGeom>
              <a:avLst/>
              <a:gdLst>
                <a:gd name="connsiteX0" fmla="*/ 311328 w 484252"/>
                <a:gd name="connsiteY0" fmla="*/ 0 h 341413"/>
                <a:gd name="connsiteX1" fmla="*/ 315843 w 484252"/>
                <a:gd name="connsiteY1" fmla="*/ 12042 h 341413"/>
                <a:gd name="connsiteX2" fmla="*/ 316090 w 484252"/>
                <a:gd name="connsiteY2" fmla="*/ 11905 h 341413"/>
                <a:gd name="connsiteX3" fmla="*/ 318695 w 484252"/>
                <a:gd name="connsiteY3" fmla="*/ 18852 h 341413"/>
                <a:gd name="connsiteX4" fmla="*/ 338597 w 484252"/>
                <a:gd name="connsiteY4" fmla="*/ 43177 h 341413"/>
                <a:gd name="connsiteX5" fmla="*/ 338597 w 484252"/>
                <a:gd name="connsiteY5" fmla="*/ 49262 h 341413"/>
                <a:gd name="connsiteX6" fmla="*/ 343359 w 484252"/>
                <a:gd name="connsiteY6" fmla="*/ 55082 h 341413"/>
                <a:gd name="connsiteX7" fmla="*/ 343359 w 484252"/>
                <a:gd name="connsiteY7" fmla="*/ 66445 h 341413"/>
                <a:gd name="connsiteX8" fmla="*/ 338815 w 484252"/>
                <a:gd name="connsiteY8" fmla="*/ 82352 h 341413"/>
                <a:gd name="connsiteX9" fmla="*/ 338815 w 484252"/>
                <a:gd name="connsiteY9" fmla="*/ 85211 h 341413"/>
                <a:gd name="connsiteX10" fmla="*/ 349960 w 484252"/>
                <a:gd name="connsiteY10" fmla="*/ 93171 h 341413"/>
                <a:gd name="connsiteX11" fmla="*/ 377229 w 484252"/>
                <a:gd name="connsiteY11" fmla="*/ 109079 h 341413"/>
                <a:gd name="connsiteX12" fmla="*/ 393137 w 484252"/>
                <a:gd name="connsiteY12" fmla="*/ 124986 h 341413"/>
                <a:gd name="connsiteX13" fmla="*/ 393137 w 484252"/>
                <a:gd name="connsiteY13" fmla="*/ 132129 h 341413"/>
                <a:gd name="connsiteX14" fmla="*/ 397899 w 484252"/>
                <a:gd name="connsiteY14" fmla="*/ 136891 h 341413"/>
                <a:gd name="connsiteX15" fmla="*/ 397899 w 484252"/>
                <a:gd name="connsiteY15" fmla="*/ 139920 h 341413"/>
                <a:gd name="connsiteX16" fmla="*/ 420406 w 484252"/>
                <a:gd name="connsiteY16" fmla="*/ 156801 h 341413"/>
                <a:gd name="connsiteX17" fmla="*/ 436313 w 484252"/>
                <a:gd name="connsiteY17" fmla="*/ 172708 h 341413"/>
                <a:gd name="connsiteX18" fmla="*/ 447676 w 484252"/>
                <a:gd name="connsiteY18" fmla="*/ 195433 h 341413"/>
                <a:gd name="connsiteX19" fmla="*/ 472673 w 484252"/>
                <a:gd name="connsiteY19" fmla="*/ 211340 h 341413"/>
                <a:gd name="connsiteX20" fmla="*/ 479490 w 484252"/>
                <a:gd name="connsiteY20" fmla="*/ 220430 h 341413"/>
                <a:gd name="connsiteX21" fmla="*/ 473011 w 484252"/>
                <a:gd name="connsiteY21" fmla="*/ 220430 h 341413"/>
                <a:gd name="connsiteX22" fmla="*/ 477435 w 484252"/>
                <a:gd name="connsiteY22" fmla="*/ 223245 h 341413"/>
                <a:gd name="connsiteX23" fmla="*/ 484252 w 484252"/>
                <a:gd name="connsiteY23" fmla="*/ 232335 h 341413"/>
                <a:gd name="connsiteX24" fmla="*/ 472890 w 484252"/>
                <a:gd name="connsiteY24" fmla="*/ 232335 h 341413"/>
                <a:gd name="connsiteX25" fmla="*/ 445620 w 484252"/>
                <a:gd name="connsiteY25" fmla="*/ 232335 h 341413"/>
                <a:gd name="connsiteX26" fmla="*/ 418351 w 484252"/>
                <a:gd name="connsiteY26" fmla="*/ 227790 h 341413"/>
                <a:gd name="connsiteX27" fmla="*/ 409261 w 484252"/>
                <a:gd name="connsiteY27" fmla="*/ 232335 h 341413"/>
                <a:gd name="connsiteX28" fmla="*/ 397899 w 484252"/>
                <a:gd name="connsiteY28" fmla="*/ 243697 h 341413"/>
                <a:gd name="connsiteX29" fmla="*/ 386536 w 484252"/>
                <a:gd name="connsiteY29" fmla="*/ 243697 h 341413"/>
                <a:gd name="connsiteX30" fmla="*/ 370629 w 484252"/>
                <a:gd name="connsiteY30" fmla="*/ 239152 h 341413"/>
                <a:gd name="connsiteX31" fmla="*/ 334270 w 484252"/>
                <a:gd name="connsiteY31" fmla="*/ 255059 h 341413"/>
                <a:gd name="connsiteX32" fmla="*/ 316090 w 484252"/>
                <a:gd name="connsiteY32" fmla="*/ 250514 h 341413"/>
                <a:gd name="connsiteX33" fmla="*/ 311545 w 484252"/>
                <a:gd name="connsiteY33" fmla="*/ 255059 h 341413"/>
                <a:gd name="connsiteX34" fmla="*/ 300183 w 484252"/>
                <a:gd name="connsiteY34" fmla="*/ 275512 h 341413"/>
                <a:gd name="connsiteX35" fmla="*/ 272913 w 484252"/>
                <a:gd name="connsiteY35" fmla="*/ 266422 h 341413"/>
                <a:gd name="connsiteX36" fmla="*/ 247916 w 484252"/>
                <a:gd name="connsiteY36" fmla="*/ 266422 h 341413"/>
                <a:gd name="connsiteX37" fmla="*/ 220646 w 484252"/>
                <a:gd name="connsiteY37" fmla="*/ 250514 h 341413"/>
                <a:gd name="connsiteX38" fmla="*/ 193377 w 484252"/>
                <a:gd name="connsiteY38" fmla="*/ 239152 h 341413"/>
                <a:gd name="connsiteX39" fmla="*/ 172925 w 484252"/>
                <a:gd name="connsiteY39" fmla="*/ 250514 h 341413"/>
                <a:gd name="connsiteX40" fmla="*/ 154745 w 484252"/>
                <a:gd name="connsiteY40" fmla="*/ 270967 h 341413"/>
                <a:gd name="connsiteX41" fmla="*/ 154745 w 484252"/>
                <a:gd name="connsiteY41" fmla="*/ 293691 h 341413"/>
                <a:gd name="connsiteX42" fmla="*/ 129748 w 484252"/>
                <a:gd name="connsiteY42" fmla="*/ 293691 h 341413"/>
                <a:gd name="connsiteX43" fmla="*/ 107023 w 484252"/>
                <a:gd name="connsiteY43" fmla="*/ 286874 h 341413"/>
                <a:gd name="connsiteX44" fmla="*/ 86571 w 484252"/>
                <a:gd name="connsiteY44" fmla="*/ 302781 h 341413"/>
                <a:gd name="connsiteX45" fmla="*/ 63846 w 484252"/>
                <a:gd name="connsiteY45" fmla="*/ 341413 h 341413"/>
                <a:gd name="connsiteX46" fmla="*/ 59301 w 484252"/>
                <a:gd name="connsiteY46" fmla="*/ 330051 h 341413"/>
                <a:gd name="connsiteX47" fmla="*/ 59301 w 484252"/>
                <a:gd name="connsiteY47" fmla="*/ 329139 h 341413"/>
                <a:gd name="connsiteX48" fmla="*/ 59084 w 484252"/>
                <a:gd name="connsiteY48" fmla="*/ 329508 h 341413"/>
                <a:gd name="connsiteX49" fmla="*/ 54539 w 484252"/>
                <a:gd name="connsiteY49" fmla="*/ 318146 h 341413"/>
                <a:gd name="connsiteX50" fmla="*/ 54539 w 484252"/>
                <a:gd name="connsiteY50" fmla="*/ 309382 h 341413"/>
                <a:gd name="connsiteX51" fmla="*/ 43394 w 484252"/>
                <a:gd name="connsiteY51" fmla="*/ 298236 h 341413"/>
                <a:gd name="connsiteX52" fmla="*/ 32032 w 484252"/>
                <a:gd name="connsiteY52" fmla="*/ 282329 h 341413"/>
                <a:gd name="connsiteX53" fmla="*/ 27487 w 484252"/>
                <a:gd name="connsiteY53" fmla="*/ 270967 h 341413"/>
                <a:gd name="connsiteX54" fmla="*/ 11580 w 484252"/>
                <a:gd name="connsiteY54" fmla="*/ 250514 h 341413"/>
                <a:gd name="connsiteX55" fmla="*/ 11580 w 484252"/>
                <a:gd name="connsiteY55" fmla="*/ 244732 h 341413"/>
                <a:gd name="connsiteX56" fmla="*/ 6818 w 484252"/>
                <a:gd name="connsiteY56" fmla="*/ 238609 h 341413"/>
                <a:gd name="connsiteX57" fmla="*/ 6818 w 484252"/>
                <a:gd name="connsiteY57" fmla="*/ 228041 h 341413"/>
                <a:gd name="connsiteX58" fmla="*/ 4762 w 484252"/>
                <a:gd name="connsiteY58" fmla="*/ 223245 h 341413"/>
                <a:gd name="connsiteX59" fmla="*/ 4888 w 484252"/>
                <a:gd name="connsiteY59" fmla="*/ 222743 h 341413"/>
                <a:gd name="connsiteX60" fmla="*/ 0 w 484252"/>
                <a:gd name="connsiteY60" fmla="*/ 211340 h 341413"/>
                <a:gd name="connsiteX61" fmla="*/ 6818 w 484252"/>
                <a:gd name="connsiteY61" fmla="*/ 184070 h 341413"/>
                <a:gd name="connsiteX62" fmla="*/ 15908 w 484252"/>
                <a:gd name="connsiteY62" fmla="*/ 179525 h 341413"/>
                <a:gd name="connsiteX63" fmla="*/ 31815 w 484252"/>
                <a:gd name="connsiteY63" fmla="*/ 140893 h 341413"/>
                <a:gd name="connsiteX64" fmla="*/ 65902 w 484252"/>
                <a:gd name="connsiteY64" fmla="*/ 136348 h 341413"/>
                <a:gd name="connsiteX65" fmla="*/ 70447 w 484252"/>
                <a:gd name="connsiteY65" fmla="*/ 129531 h 341413"/>
                <a:gd name="connsiteX66" fmla="*/ 74992 w 484252"/>
                <a:gd name="connsiteY66" fmla="*/ 129531 h 341413"/>
                <a:gd name="connsiteX67" fmla="*/ 86354 w 484252"/>
                <a:gd name="connsiteY67" fmla="*/ 136348 h 341413"/>
                <a:gd name="connsiteX68" fmla="*/ 134076 w 484252"/>
                <a:gd name="connsiteY68" fmla="*/ 124986 h 341413"/>
                <a:gd name="connsiteX69" fmla="*/ 145438 w 484252"/>
                <a:gd name="connsiteY69" fmla="*/ 109079 h 341413"/>
                <a:gd name="connsiteX70" fmla="*/ 167883 w 484252"/>
                <a:gd name="connsiteY70" fmla="*/ 97856 h 341413"/>
                <a:gd name="connsiteX71" fmla="*/ 166107 w 484252"/>
                <a:gd name="connsiteY71" fmla="*/ 93714 h 341413"/>
                <a:gd name="connsiteX72" fmla="*/ 166398 w 484252"/>
                <a:gd name="connsiteY72" fmla="*/ 93598 h 341413"/>
                <a:gd name="connsiteX73" fmla="*/ 161345 w 484252"/>
                <a:gd name="connsiteY73" fmla="*/ 81809 h 341413"/>
                <a:gd name="connsiteX74" fmla="*/ 172708 w 484252"/>
                <a:gd name="connsiteY74" fmla="*/ 77264 h 341413"/>
                <a:gd name="connsiteX75" fmla="*/ 209067 w 484252"/>
                <a:gd name="connsiteY75" fmla="*/ 81809 h 341413"/>
                <a:gd name="connsiteX76" fmla="*/ 243154 w 484252"/>
                <a:gd name="connsiteY76" fmla="*/ 65902 h 341413"/>
                <a:gd name="connsiteX77" fmla="*/ 268151 w 484252"/>
                <a:gd name="connsiteY77" fmla="*/ 22725 h 341413"/>
                <a:gd name="connsiteX78" fmla="*/ 290876 w 484252"/>
                <a:gd name="connsiteY78" fmla="*/ 11362 h 34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4252" h="341413">
                  <a:moveTo>
                    <a:pt x="311328" y="0"/>
                  </a:moveTo>
                  <a:lnTo>
                    <a:pt x="315843" y="12042"/>
                  </a:lnTo>
                  <a:lnTo>
                    <a:pt x="316090" y="11905"/>
                  </a:lnTo>
                  <a:lnTo>
                    <a:pt x="318695" y="18852"/>
                  </a:lnTo>
                  <a:lnTo>
                    <a:pt x="338597" y="43177"/>
                  </a:lnTo>
                  <a:lnTo>
                    <a:pt x="338597" y="49262"/>
                  </a:lnTo>
                  <a:lnTo>
                    <a:pt x="343359" y="55082"/>
                  </a:lnTo>
                  <a:lnTo>
                    <a:pt x="343359" y="66445"/>
                  </a:lnTo>
                  <a:lnTo>
                    <a:pt x="338815" y="82352"/>
                  </a:lnTo>
                  <a:lnTo>
                    <a:pt x="338815" y="85211"/>
                  </a:lnTo>
                  <a:lnTo>
                    <a:pt x="349960" y="93171"/>
                  </a:lnTo>
                  <a:lnTo>
                    <a:pt x="377229" y="109079"/>
                  </a:lnTo>
                  <a:lnTo>
                    <a:pt x="393137" y="124986"/>
                  </a:lnTo>
                  <a:lnTo>
                    <a:pt x="393137" y="132129"/>
                  </a:lnTo>
                  <a:lnTo>
                    <a:pt x="397899" y="136891"/>
                  </a:lnTo>
                  <a:lnTo>
                    <a:pt x="397899" y="139920"/>
                  </a:lnTo>
                  <a:lnTo>
                    <a:pt x="420406" y="156801"/>
                  </a:lnTo>
                  <a:lnTo>
                    <a:pt x="436313" y="172708"/>
                  </a:lnTo>
                  <a:lnTo>
                    <a:pt x="447676" y="195433"/>
                  </a:lnTo>
                  <a:lnTo>
                    <a:pt x="472673" y="211340"/>
                  </a:lnTo>
                  <a:lnTo>
                    <a:pt x="479490" y="220430"/>
                  </a:lnTo>
                  <a:lnTo>
                    <a:pt x="473011" y="220430"/>
                  </a:lnTo>
                  <a:lnTo>
                    <a:pt x="477435" y="223245"/>
                  </a:lnTo>
                  <a:lnTo>
                    <a:pt x="484252" y="232335"/>
                  </a:lnTo>
                  <a:lnTo>
                    <a:pt x="472890" y="232335"/>
                  </a:lnTo>
                  <a:lnTo>
                    <a:pt x="445620" y="232335"/>
                  </a:lnTo>
                  <a:lnTo>
                    <a:pt x="418351" y="227790"/>
                  </a:lnTo>
                  <a:lnTo>
                    <a:pt x="409261" y="232335"/>
                  </a:lnTo>
                  <a:lnTo>
                    <a:pt x="397899" y="243697"/>
                  </a:lnTo>
                  <a:lnTo>
                    <a:pt x="386536" y="243697"/>
                  </a:lnTo>
                  <a:lnTo>
                    <a:pt x="370629" y="239152"/>
                  </a:lnTo>
                  <a:lnTo>
                    <a:pt x="334270" y="255059"/>
                  </a:lnTo>
                  <a:lnTo>
                    <a:pt x="316090" y="250514"/>
                  </a:lnTo>
                  <a:lnTo>
                    <a:pt x="311545" y="255059"/>
                  </a:lnTo>
                  <a:lnTo>
                    <a:pt x="300183" y="275512"/>
                  </a:lnTo>
                  <a:lnTo>
                    <a:pt x="272913" y="266422"/>
                  </a:lnTo>
                  <a:lnTo>
                    <a:pt x="247916" y="266422"/>
                  </a:lnTo>
                  <a:lnTo>
                    <a:pt x="220646" y="250514"/>
                  </a:lnTo>
                  <a:lnTo>
                    <a:pt x="193377" y="239152"/>
                  </a:lnTo>
                  <a:lnTo>
                    <a:pt x="172925" y="250514"/>
                  </a:lnTo>
                  <a:lnTo>
                    <a:pt x="154745" y="270967"/>
                  </a:lnTo>
                  <a:lnTo>
                    <a:pt x="154745" y="293691"/>
                  </a:lnTo>
                  <a:lnTo>
                    <a:pt x="129748" y="293691"/>
                  </a:lnTo>
                  <a:lnTo>
                    <a:pt x="107023" y="286874"/>
                  </a:lnTo>
                  <a:lnTo>
                    <a:pt x="86571" y="302781"/>
                  </a:lnTo>
                  <a:lnTo>
                    <a:pt x="63846" y="341413"/>
                  </a:lnTo>
                  <a:lnTo>
                    <a:pt x="59301" y="330051"/>
                  </a:lnTo>
                  <a:lnTo>
                    <a:pt x="59301" y="329139"/>
                  </a:lnTo>
                  <a:lnTo>
                    <a:pt x="59084" y="329508"/>
                  </a:lnTo>
                  <a:lnTo>
                    <a:pt x="54539" y="318146"/>
                  </a:lnTo>
                  <a:lnTo>
                    <a:pt x="54539" y="309382"/>
                  </a:lnTo>
                  <a:lnTo>
                    <a:pt x="43394" y="298236"/>
                  </a:lnTo>
                  <a:lnTo>
                    <a:pt x="32032" y="282329"/>
                  </a:lnTo>
                  <a:lnTo>
                    <a:pt x="27487" y="270967"/>
                  </a:lnTo>
                  <a:lnTo>
                    <a:pt x="11580" y="250514"/>
                  </a:lnTo>
                  <a:lnTo>
                    <a:pt x="11580" y="244732"/>
                  </a:lnTo>
                  <a:lnTo>
                    <a:pt x="6818" y="238609"/>
                  </a:lnTo>
                  <a:lnTo>
                    <a:pt x="6818" y="228041"/>
                  </a:lnTo>
                  <a:lnTo>
                    <a:pt x="4762" y="223245"/>
                  </a:lnTo>
                  <a:lnTo>
                    <a:pt x="4888" y="222743"/>
                  </a:lnTo>
                  <a:lnTo>
                    <a:pt x="0" y="211340"/>
                  </a:lnTo>
                  <a:lnTo>
                    <a:pt x="6818" y="184070"/>
                  </a:lnTo>
                  <a:lnTo>
                    <a:pt x="15908" y="179525"/>
                  </a:lnTo>
                  <a:lnTo>
                    <a:pt x="31815" y="140893"/>
                  </a:lnTo>
                  <a:lnTo>
                    <a:pt x="65902" y="136348"/>
                  </a:lnTo>
                  <a:lnTo>
                    <a:pt x="70447" y="129531"/>
                  </a:lnTo>
                  <a:lnTo>
                    <a:pt x="74992" y="129531"/>
                  </a:lnTo>
                  <a:lnTo>
                    <a:pt x="86354" y="136348"/>
                  </a:lnTo>
                  <a:lnTo>
                    <a:pt x="134076" y="124986"/>
                  </a:lnTo>
                  <a:lnTo>
                    <a:pt x="145438" y="109079"/>
                  </a:lnTo>
                  <a:lnTo>
                    <a:pt x="167883" y="97856"/>
                  </a:lnTo>
                  <a:lnTo>
                    <a:pt x="166107" y="93714"/>
                  </a:lnTo>
                  <a:lnTo>
                    <a:pt x="166398" y="93598"/>
                  </a:lnTo>
                  <a:lnTo>
                    <a:pt x="161345" y="81809"/>
                  </a:lnTo>
                  <a:lnTo>
                    <a:pt x="172708" y="77264"/>
                  </a:lnTo>
                  <a:lnTo>
                    <a:pt x="209067" y="81809"/>
                  </a:lnTo>
                  <a:lnTo>
                    <a:pt x="243154" y="65902"/>
                  </a:lnTo>
                  <a:lnTo>
                    <a:pt x="268151" y="22725"/>
                  </a:lnTo>
                  <a:lnTo>
                    <a:pt x="290876"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4" name="Freeform 421">
              <a:extLst>
                <a:ext uri="{FF2B5EF4-FFF2-40B4-BE49-F238E27FC236}">
                  <a16:creationId xmlns:a16="http://schemas.microsoft.com/office/drawing/2014/main" id="{77FE30AD-E8F7-4D73-BB99-1F6134439BC9}"/>
                </a:ext>
              </a:extLst>
            </p:cNvPr>
            <p:cNvSpPr>
              <a:spLocks/>
            </p:cNvSpPr>
            <p:nvPr/>
          </p:nvSpPr>
          <p:spPr bwMode="auto">
            <a:xfrm>
              <a:off x="4633281" y="3563133"/>
              <a:ext cx="208094" cy="313763"/>
            </a:xfrm>
            <a:custGeom>
              <a:avLst/>
              <a:gdLst>
                <a:gd name="connsiteX0" fmla="*/ 220430 w 277458"/>
                <a:gd name="connsiteY0" fmla="*/ 0 h 418350"/>
                <a:gd name="connsiteX1" fmla="*/ 223583 w 277458"/>
                <a:gd name="connsiteY1" fmla="*/ 5406 h 418350"/>
                <a:gd name="connsiteX2" fmla="*/ 225192 w 277458"/>
                <a:gd name="connsiteY2" fmla="*/ 4762 h 418350"/>
                <a:gd name="connsiteX3" fmla="*/ 241099 w 277458"/>
                <a:gd name="connsiteY3" fmla="*/ 32032 h 418350"/>
                <a:gd name="connsiteX4" fmla="*/ 241099 w 277458"/>
                <a:gd name="connsiteY4" fmla="*/ 52484 h 418350"/>
                <a:gd name="connsiteX5" fmla="*/ 241099 w 277458"/>
                <a:gd name="connsiteY5" fmla="*/ 79753 h 418350"/>
                <a:gd name="connsiteX6" fmla="*/ 257006 w 277458"/>
                <a:gd name="connsiteY6" fmla="*/ 111568 h 418350"/>
                <a:gd name="connsiteX7" fmla="*/ 241099 w 277458"/>
                <a:gd name="connsiteY7" fmla="*/ 111568 h 418350"/>
                <a:gd name="connsiteX8" fmla="*/ 229736 w 277458"/>
                <a:gd name="connsiteY8" fmla="*/ 118385 h 418350"/>
                <a:gd name="connsiteX9" fmla="*/ 207012 w 277458"/>
                <a:gd name="connsiteY9" fmla="*/ 111568 h 418350"/>
                <a:gd name="connsiteX10" fmla="*/ 202467 w 277458"/>
                <a:gd name="connsiteY10" fmla="*/ 127475 h 418350"/>
                <a:gd name="connsiteX11" fmla="*/ 220430 w 277458"/>
                <a:gd name="connsiteY11" fmla="*/ 145438 h 418350"/>
                <a:gd name="connsiteX12" fmla="*/ 236337 w 277458"/>
                <a:gd name="connsiteY12" fmla="*/ 149983 h 418350"/>
                <a:gd name="connsiteX13" fmla="*/ 237395 w 277458"/>
                <a:gd name="connsiteY13" fmla="*/ 153687 h 418350"/>
                <a:gd name="connsiteX14" fmla="*/ 241099 w 277458"/>
                <a:gd name="connsiteY14" fmla="*/ 154745 h 418350"/>
                <a:gd name="connsiteX15" fmla="*/ 245644 w 277458"/>
                <a:gd name="connsiteY15" fmla="*/ 170652 h 418350"/>
                <a:gd name="connsiteX16" fmla="*/ 257006 w 277458"/>
                <a:gd name="connsiteY16" fmla="*/ 197921 h 418350"/>
                <a:gd name="connsiteX17" fmla="*/ 250189 w 277458"/>
                <a:gd name="connsiteY17" fmla="*/ 209284 h 418350"/>
                <a:gd name="connsiteX18" fmla="*/ 234281 w 277458"/>
                <a:gd name="connsiteY18" fmla="*/ 247916 h 418350"/>
                <a:gd name="connsiteX19" fmla="*/ 225192 w 277458"/>
                <a:gd name="connsiteY19" fmla="*/ 252461 h 418350"/>
                <a:gd name="connsiteX20" fmla="*/ 218374 w 277458"/>
                <a:gd name="connsiteY20" fmla="*/ 279730 h 418350"/>
                <a:gd name="connsiteX21" fmla="*/ 225192 w 277458"/>
                <a:gd name="connsiteY21" fmla="*/ 295637 h 418350"/>
                <a:gd name="connsiteX22" fmla="*/ 225192 w 277458"/>
                <a:gd name="connsiteY22" fmla="*/ 307000 h 418350"/>
                <a:gd name="connsiteX23" fmla="*/ 241099 w 277458"/>
                <a:gd name="connsiteY23" fmla="*/ 327452 h 418350"/>
                <a:gd name="connsiteX24" fmla="*/ 245644 w 277458"/>
                <a:gd name="connsiteY24" fmla="*/ 338814 h 418350"/>
                <a:gd name="connsiteX25" fmla="*/ 255753 w 277458"/>
                <a:gd name="connsiteY25" fmla="*/ 357011 h 418350"/>
                <a:gd name="connsiteX26" fmla="*/ 268151 w 277458"/>
                <a:gd name="connsiteY26" fmla="*/ 365867 h 418350"/>
                <a:gd name="connsiteX27" fmla="*/ 268151 w 277458"/>
                <a:gd name="connsiteY27" fmla="*/ 367227 h 418350"/>
                <a:gd name="connsiteX28" fmla="*/ 272913 w 277458"/>
                <a:gd name="connsiteY28" fmla="*/ 370629 h 418350"/>
                <a:gd name="connsiteX29" fmla="*/ 272913 w 277458"/>
                <a:gd name="connsiteY29" fmla="*/ 386536 h 418350"/>
                <a:gd name="connsiteX30" fmla="*/ 277458 w 277458"/>
                <a:gd name="connsiteY30" fmla="*/ 397898 h 418350"/>
                <a:gd name="connsiteX31" fmla="*/ 272913 w 277458"/>
                <a:gd name="connsiteY31" fmla="*/ 418350 h 418350"/>
                <a:gd name="connsiteX32" fmla="*/ 245644 w 277458"/>
                <a:gd name="connsiteY32" fmla="*/ 409260 h 418350"/>
                <a:gd name="connsiteX33" fmla="*/ 218374 w 277458"/>
                <a:gd name="connsiteY33" fmla="*/ 397898 h 418350"/>
                <a:gd name="connsiteX34" fmla="*/ 170652 w 277458"/>
                <a:gd name="connsiteY34" fmla="*/ 397898 h 418350"/>
                <a:gd name="connsiteX35" fmla="*/ 166107 w 277458"/>
                <a:gd name="connsiteY35" fmla="*/ 397898 h 418350"/>
                <a:gd name="connsiteX36" fmla="*/ 143383 w 277458"/>
                <a:gd name="connsiteY36" fmla="*/ 397898 h 418350"/>
                <a:gd name="connsiteX37" fmla="*/ 122931 w 277458"/>
                <a:gd name="connsiteY37" fmla="*/ 397898 h 418350"/>
                <a:gd name="connsiteX38" fmla="*/ 107023 w 277458"/>
                <a:gd name="connsiteY38" fmla="*/ 397898 h 418350"/>
                <a:gd name="connsiteX39" fmla="*/ 47939 w 277458"/>
                <a:gd name="connsiteY39" fmla="*/ 397898 h 418350"/>
                <a:gd name="connsiteX40" fmla="*/ 48733 w 277458"/>
                <a:gd name="connsiteY40" fmla="*/ 393136 h 418350"/>
                <a:gd name="connsiteX41" fmla="*/ 43177 w 277458"/>
                <a:gd name="connsiteY41" fmla="*/ 393136 h 418350"/>
                <a:gd name="connsiteX42" fmla="*/ 47722 w 277458"/>
                <a:gd name="connsiteY42" fmla="*/ 365867 h 418350"/>
                <a:gd name="connsiteX43" fmla="*/ 34196 w 277458"/>
                <a:gd name="connsiteY43" fmla="*/ 342679 h 418350"/>
                <a:gd name="connsiteX44" fmla="*/ 20670 w 277458"/>
                <a:gd name="connsiteY44" fmla="*/ 338814 h 418350"/>
                <a:gd name="connsiteX45" fmla="*/ 17617 w 277458"/>
                <a:gd name="connsiteY45" fmla="*/ 334541 h 418350"/>
                <a:gd name="connsiteX46" fmla="*/ 15908 w 277458"/>
                <a:gd name="connsiteY46" fmla="*/ 334052 h 418350"/>
                <a:gd name="connsiteX47" fmla="*/ 4545 w 277458"/>
                <a:gd name="connsiteY47" fmla="*/ 318145 h 418350"/>
                <a:gd name="connsiteX48" fmla="*/ 0 w 277458"/>
                <a:gd name="connsiteY48" fmla="*/ 311327 h 418350"/>
                <a:gd name="connsiteX49" fmla="*/ 0 w 277458"/>
                <a:gd name="connsiteY49" fmla="*/ 302238 h 418350"/>
                <a:gd name="connsiteX50" fmla="*/ 9090 w 277458"/>
                <a:gd name="connsiteY50" fmla="*/ 274968 h 418350"/>
                <a:gd name="connsiteX51" fmla="*/ 24997 w 277458"/>
                <a:gd name="connsiteY51" fmla="*/ 243154 h 418350"/>
                <a:gd name="connsiteX52" fmla="*/ 36360 w 277458"/>
                <a:gd name="connsiteY52" fmla="*/ 243154 h 418350"/>
                <a:gd name="connsiteX53" fmla="*/ 59084 w 277458"/>
                <a:gd name="connsiteY53" fmla="*/ 215884 h 418350"/>
                <a:gd name="connsiteX54" fmla="*/ 68174 w 277458"/>
                <a:gd name="connsiteY54" fmla="*/ 215884 h 418350"/>
                <a:gd name="connsiteX55" fmla="*/ 90899 w 277458"/>
                <a:gd name="connsiteY55" fmla="*/ 231791 h 418350"/>
                <a:gd name="connsiteX56" fmla="*/ 118169 w 277458"/>
                <a:gd name="connsiteY56" fmla="*/ 220429 h 418350"/>
                <a:gd name="connsiteX57" fmla="*/ 122713 w 277458"/>
                <a:gd name="connsiteY57" fmla="*/ 204522 h 418350"/>
                <a:gd name="connsiteX58" fmla="*/ 127258 w 277458"/>
                <a:gd name="connsiteY58" fmla="*/ 188615 h 418350"/>
                <a:gd name="connsiteX59" fmla="*/ 134076 w 277458"/>
                <a:gd name="connsiteY59" fmla="*/ 165890 h 418350"/>
                <a:gd name="connsiteX60" fmla="*/ 154528 w 277458"/>
                <a:gd name="connsiteY60" fmla="*/ 156800 h 418350"/>
                <a:gd name="connsiteX61" fmla="*/ 161345 w 277458"/>
                <a:gd name="connsiteY61" fmla="*/ 129531 h 418350"/>
                <a:gd name="connsiteX62" fmla="*/ 170435 w 277458"/>
                <a:gd name="connsiteY62" fmla="*/ 118168 h 418350"/>
                <a:gd name="connsiteX63" fmla="*/ 177253 w 277458"/>
                <a:gd name="connsiteY63" fmla="*/ 102261 h 418350"/>
                <a:gd name="connsiteX64" fmla="*/ 181798 w 277458"/>
                <a:gd name="connsiteY64" fmla="*/ 74991 h 418350"/>
                <a:gd name="connsiteX65" fmla="*/ 213612 w 277458"/>
                <a:gd name="connsiteY65" fmla="*/ 47722 h 418350"/>
                <a:gd name="connsiteX66" fmla="*/ 213612 w 277458"/>
                <a:gd name="connsiteY66" fmla="*/ 38632 h 418350"/>
                <a:gd name="connsiteX67" fmla="*/ 219651 w 277458"/>
                <a:gd name="connsiteY67" fmla="*/ 28568 h 418350"/>
                <a:gd name="connsiteX68" fmla="*/ 207012 w 277458"/>
                <a:gd name="connsiteY68" fmla="*/ 20669 h 418350"/>
                <a:gd name="connsiteX69" fmla="*/ 207791 w 277458"/>
                <a:gd name="connsiteY69" fmla="*/ 19371 h 418350"/>
                <a:gd name="connsiteX70" fmla="*/ 202250 w 277458"/>
                <a:gd name="connsiteY70" fmla="*/ 15907 h 418350"/>
                <a:gd name="connsiteX71" fmla="*/ 209067 w 277458"/>
                <a:gd name="connsiteY71" fmla="*/ 4545 h 41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77458" h="418350">
                  <a:moveTo>
                    <a:pt x="220430" y="0"/>
                  </a:moveTo>
                  <a:lnTo>
                    <a:pt x="223583" y="5406"/>
                  </a:lnTo>
                  <a:lnTo>
                    <a:pt x="225192" y="4762"/>
                  </a:lnTo>
                  <a:lnTo>
                    <a:pt x="241099" y="32032"/>
                  </a:lnTo>
                  <a:lnTo>
                    <a:pt x="241099" y="52484"/>
                  </a:lnTo>
                  <a:lnTo>
                    <a:pt x="241099" y="79753"/>
                  </a:lnTo>
                  <a:lnTo>
                    <a:pt x="257006" y="111568"/>
                  </a:lnTo>
                  <a:lnTo>
                    <a:pt x="241099" y="111568"/>
                  </a:lnTo>
                  <a:lnTo>
                    <a:pt x="229736" y="118385"/>
                  </a:lnTo>
                  <a:lnTo>
                    <a:pt x="207012" y="111568"/>
                  </a:lnTo>
                  <a:lnTo>
                    <a:pt x="202467" y="127475"/>
                  </a:lnTo>
                  <a:lnTo>
                    <a:pt x="220430" y="145438"/>
                  </a:lnTo>
                  <a:lnTo>
                    <a:pt x="236337" y="149983"/>
                  </a:lnTo>
                  <a:lnTo>
                    <a:pt x="237395" y="153687"/>
                  </a:lnTo>
                  <a:lnTo>
                    <a:pt x="241099" y="154745"/>
                  </a:lnTo>
                  <a:lnTo>
                    <a:pt x="245644" y="170652"/>
                  </a:lnTo>
                  <a:lnTo>
                    <a:pt x="257006" y="197921"/>
                  </a:lnTo>
                  <a:lnTo>
                    <a:pt x="250189" y="209284"/>
                  </a:lnTo>
                  <a:lnTo>
                    <a:pt x="234281" y="247916"/>
                  </a:lnTo>
                  <a:lnTo>
                    <a:pt x="225192" y="252461"/>
                  </a:lnTo>
                  <a:lnTo>
                    <a:pt x="218374" y="279730"/>
                  </a:lnTo>
                  <a:lnTo>
                    <a:pt x="225192" y="295637"/>
                  </a:lnTo>
                  <a:lnTo>
                    <a:pt x="225192" y="307000"/>
                  </a:lnTo>
                  <a:lnTo>
                    <a:pt x="241099" y="327452"/>
                  </a:lnTo>
                  <a:lnTo>
                    <a:pt x="245644" y="338814"/>
                  </a:lnTo>
                  <a:lnTo>
                    <a:pt x="255753" y="357011"/>
                  </a:lnTo>
                  <a:lnTo>
                    <a:pt x="268151" y="365867"/>
                  </a:lnTo>
                  <a:lnTo>
                    <a:pt x="268151" y="367227"/>
                  </a:lnTo>
                  <a:lnTo>
                    <a:pt x="272913" y="370629"/>
                  </a:lnTo>
                  <a:lnTo>
                    <a:pt x="272913" y="386536"/>
                  </a:lnTo>
                  <a:lnTo>
                    <a:pt x="277458" y="397898"/>
                  </a:lnTo>
                  <a:lnTo>
                    <a:pt x="272913" y="418350"/>
                  </a:lnTo>
                  <a:lnTo>
                    <a:pt x="245644" y="409260"/>
                  </a:lnTo>
                  <a:lnTo>
                    <a:pt x="218374" y="397898"/>
                  </a:lnTo>
                  <a:lnTo>
                    <a:pt x="170652" y="397898"/>
                  </a:lnTo>
                  <a:lnTo>
                    <a:pt x="166107" y="397898"/>
                  </a:lnTo>
                  <a:lnTo>
                    <a:pt x="143383" y="397898"/>
                  </a:lnTo>
                  <a:lnTo>
                    <a:pt x="122931" y="397898"/>
                  </a:lnTo>
                  <a:lnTo>
                    <a:pt x="107023" y="397898"/>
                  </a:lnTo>
                  <a:lnTo>
                    <a:pt x="47939" y="397898"/>
                  </a:lnTo>
                  <a:lnTo>
                    <a:pt x="48733" y="393136"/>
                  </a:lnTo>
                  <a:lnTo>
                    <a:pt x="43177" y="393136"/>
                  </a:lnTo>
                  <a:lnTo>
                    <a:pt x="47722" y="365867"/>
                  </a:lnTo>
                  <a:lnTo>
                    <a:pt x="34196" y="342679"/>
                  </a:lnTo>
                  <a:lnTo>
                    <a:pt x="20670" y="338814"/>
                  </a:lnTo>
                  <a:lnTo>
                    <a:pt x="17617" y="334541"/>
                  </a:lnTo>
                  <a:lnTo>
                    <a:pt x="15908" y="334052"/>
                  </a:lnTo>
                  <a:lnTo>
                    <a:pt x="4545" y="318145"/>
                  </a:lnTo>
                  <a:lnTo>
                    <a:pt x="0" y="311327"/>
                  </a:lnTo>
                  <a:lnTo>
                    <a:pt x="0" y="302238"/>
                  </a:lnTo>
                  <a:lnTo>
                    <a:pt x="9090" y="274968"/>
                  </a:lnTo>
                  <a:lnTo>
                    <a:pt x="24997" y="243154"/>
                  </a:lnTo>
                  <a:lnTo>
                    <a:pt x="36360" y="243154"/>
                  </a:lnTo>
                  <a:lnTo>
                    <a:pt x="59084" y="215884"/>
                  </a:lnTo>
                  <a:lnTo>
                    <a:pt x="68174" y="215884"/>
                  </a:lnTo>
                  <a:lnTo>
                    <a:pt x="90899" y="231791"/>
                  </a:lnTo>
                  <a:lnTo>
                    <a:pt x="118169" y="220429"/>
                  </a:lnTo>
                  <a:lnTo>
                    <a:pt x="122713" y="204522"/>
                  </a:lnTo>
                  <a:lnTo>
                    <a:pt x="127258" y="188615"/>
                  </a:lnTo>
                  <a:lnTo>
                    <a:pt x="134076" y="165890"/>
                  </a:lnTo>
                  <a:lnTo>
                    <a:pt x="154528" y="156800"/>
                  </a:lnTo>
                  <a:lnTo>
                    <a:pt x="161345" y="129531"/>
                  </a:lnTo>
                  <a:lnTo>
                    <a:pt x="170435" y="118168"/>
                  </a:lnTo>
                  <a:lnTo>
                    <a:pt x="177253" y="102261"/>
                  </a:lnTo>
                  <a:lnTo>
                    <a:pt x="181798" y="74991"/>
                  </a:lnTo>
                  <a:lnTo>
                    <a:pt x="213612" y="47722"/>
                  </a:lnTo>
                  <a:lnTo>
                    <a:pt x="213612" y="38632"/>
                  </a:lnTo>
                  <a:lnTo>
                    <a:pt x="219651" y="28568"/>
                  </a:lnTo>
                  <a:lnTo>
                    <a:pt x="207012" y="20669"/>
                  </a:lnTo>
                  <a:lnTo>
                    <a:pt x="207791" y="19371"/>
                  </a:lnTo>
                  <a:lnTo>
                    <a:pt x="202250" y="15907"/>
                  </a:lnTo>
                  <a:lnTo>
                    <a:pt x="209067"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5" name="Freeform 420">
              <a:extLst>
                <a:ext uri="{FF2B5EF4-FFF2-40B4-BE49-F238E27FC236}">
                  <a16:creationId xmlns:a16="http://schemas.microsoft.com/office/drawing/2014/main" id="{85C20AA7-8F21-48C7-BD74-7D53A1C4F3AD}"/>
                </a:ext>
              </a:extLst>
            </p:cNvPr>
            <p:cNvSpPr>
              <a:spLocks/>
            </p:cNvSpPr>
            <p:nvPr/>
          </p:nvSpPr>
          <p:spPr bwMode="auto">
            <a:xfrm>
              <a:off x="4471367" y="3534159"/>
              <a:ext cx="332592" cy="274727"/>
            </a:xfrm>
            <a:custGeom>
              <a:avLst/>
              <a:gdLst>
                <a:gd name="connsiteX0" fmla="*/ 102261 w 443456"/>
                <a:gd name="connsiteY0" fmla="*/ 0 h 366302"/>
                <a:gd name="connsiteX1" fmla="*/ 138621 w 443456"/>
                <a:gd name="connsiteY1" fmla="*/ 18180 h 366302"/>
                <a:gd name="connsiteX2" fmla="*/ 149983 w 443456"/>
                <a:gd name="connsiteY2" fmla="*/ 27270 h 366302"/>
                <a:gd name="connsiteX3" fmla="*/ 165890 w 443456"/>
                <a:gd name="connsiteY3" fmla="*/ 27270 h 366302"/>
                <a:gd name="connsiteX4" fmla="*/ 188615 w 443456"/>
                <a:gd name="connsiteY4" fmla="*/ 22725 h 366302"/>
                <a:gd name="connsiteX5" fmla="*/ 231792 w 443456"/>
                <a:gd name="connsiteY5" fmla="*/ 38632 h 366302"/>
                <a:gd name="connsiteX6" fmla="*/ 252244 w 443456"/>
                <a:gd name="connsiteY6" fmla="*/ 38632 h 366302"/>
                <a:gd name="connsiteX7" fmla="*/ 274968 w 443456"/>
                <a:gd name="connsiteY7" fmla="*/ 22725 h 366302"/>
                <a:gd name="connsiteX8" fmla="*/ 295420 w 443456"/>
                <a:gd name="connsiteY8" fmla="*/ 27270 h 366302"/>
                <a:gd name="connsiteX9" fmla="*/ 299965 w 443456"/>
                <a:gd name="connsiteY9" fmla="*/ 18180 h 366302"/>
                <a:gd name="connsiteX10" fmla="*/ 322690 w 443456"/>
                <a:gd name="connsiteY10" fmla="*/ 22725 h 366302"/>
                <a:gd name="connsiteX11" fmla="*/ 354505 w 443456"/>
                <a:gd name="connsiteY11" fmla="*/ 34087 h 366302"/>
                <a:gd name="connsiteX12" fmla="*/ 381774 w 443456"/>
                <a:gd name="connsiteY12" fmla="*/ 11363 h 366302"/>
                <a:gd name="connsiteX13" fmla="*/ 393136 w 443456"/>
                <a:gd name="connsiteY13" fmla="*/ 11363 h 366302"/>
                <a:gd name="connsiteX14" fmla="*/ 397648 w 443456"/>
                <a:gd name="connsiteY14" fmla="*/ 20887 h 366302"/>
                <a:gd name="connsiteX15" fmla="*/ 400279 w 443456"/>
                <a:gd name="connsiteY15" fmla="*/ 20887 h 366302"/>
                <a:gd name="connsiteX16" fmla="*/ 416220 w 443456"/>
                <a:gd name="connsiteY16" fmla="*/ 54540 h 366302"/>
                <a:gd name="connsiteX17" fmla="*/ 418134 w 443456"/>
                <a:gd name="connsiteY17" fmla="*/ 54540 h 366302"/>
                <a:gd name="connsiteX18" fmla="*/ 436313 w 443456"/>
                <a:gd name="connsiteY18" fmla="*/ 65902 h 366302"/>
                <a:gd name="connsiteX19" fmla="*/ 434105 w 443456"/>
                <a:gd name="connsiteY19" fmla="*/ 69582 h 366302"/>
                <a:gd name="connsiteX20" fmla="*/ 443456 w 443456"/>
                <a:gd name="connsiteY20" fmla="*/ 75426 h 366302"/>
                <a:gd name="connsiteX21" fmla="*/ 436639 w 443456"/>
                <a:gd name="connsiteY21" fmla="*/ 86788 h 366302"/>
                <a:gd name="connsiteX22" fmla="*/ 436639 w 443456"/>
                <a:gd name="connsiteY22" fmla="*/ 95878 h 366302"/>
                <a:gd name="connsiteX23" fmla="*/ 404824 w 443456"/>
                <a:gd name="connsiteY23" fmla="*/ 123148 h 366302"/>
                <a:gd name="connsiteX24" fmla="*/ 400279 w 443456"/>
                <a:gd name="connsiteY24" fmla="*/ 150417 h 366302"/>
                <a:gd name="connsiteX25" fmla="*/ 393462 w 443456"/>
                <a:gd name="connsiteY25" fmla="*/ 166325 h 366302"/>
                <a:gd name="connsiteX26" fmla="*/ 384372 w 443456"/>
                <a:gd name="connsiteY26" fmla="*/ 177687 h 366302"/>
                <a:gd name="connsiteX27" fmla="*/ 377555 w 443456"/>
                <a:gd name="connsiteY27" fmla="*/ 204957 h 366302"/>
                <a:gd name="connsiteX28" fmla="*/ 357103 w 443456"/>
                <a:gd name="connsiteY28" fmla="*/ 214047 h 366302"/>
                <a:gd name="connsiteX29" fmla="*/ 350285 w 443456"/>
                <a:gd name="connsiteY29" fmla="*/ 236771 h 366302"/>
                <a:gd name="connsiteX30" fmla="*/ 345740 w 443456"/>
                <a:gd name="connsiteY30" fmla="*/ 252679 h 366302"/>
                <a:gd name="connsiteX31" fmla="*/ 341195 w 443456"/>
                <a:gd name="connsiteY31" fmla="*/ 268586 h 366302"/>
                <a:gd name="connsiteX32" fmla="*/ 313926 w 443456"/>
                <a:gd name="connsiteY32" fmla="*/ 279948 h 366302"/>
                <a:gd name="connsiteX33" fmla="*/ 291201 w 443456"/>
                <a:gd name="connsiteY33" fmla="*/ 264041 h 366302"/>
                <a:gd name="connsiteX34" fmla="*/ 282111 w 443456"/>
                <a:gd name="connsiteY34" fmla="*/ 264041 h 366302"/>
                <a:gd name="connsiteX35" fmla="*/ 259387 w 443456"/>
                <a:gd name="connsiteY35" fmla="*/ 284493 h 366302"/>
                <a:gd name="connsiteX36" fmla="*/ 248024 w 443456"/>
                <a:gd name="connsiteY36" fmla="*/ 284493 h 366302"/>
                <a:gd name="connsiteX37" fmla="*/ 232117 w 443456"/>
                <a:gd name="connsiteY37" fmla="*/ 323125 h 366302"/>
                <a:gd name="connsiteX38" fmla="*/ 223027 w 443456"/>
                <a:gd name="connsiteY38" fmla="*/ 350395 h 366302"/>
                <a:gd name="connsiteX39" fmla="*/ 179850 w 443456"/>
                <a:gd name="connsiteY39" fmla="*/ 359485 h 366302"/>
                <a:gd name="connsiteX40" fmla="*/ 168488 w 443456"/>
                <a:gd name="connsiteY40" fmla="*/ 359485 h 366302"/>
                <a:gd name="connsiteX41" fmla="*/ 152581 w 443456"/>
                <a:gd name="connsiteY41" fmla="*/ 366302 h 366302"/>
                <a:gd name="connsiteX42" fmla="*/ 125311 w 443456"/>
                <a:gd name="connsiteY42" fmla="*/ 366302 h 366302"/>
                <a:gd name="connsiteX43" fmla="*/ 104859 w 443456"/>
                <a:gd name="connsiteY43" fmla="*/ 343578 h 366302"/>
                <a:gd name="connsiteX44" fmla="*/ 103628 w 443456"/>
                <a:gd name="connsiteY44" fmla="*/ 340622 h 366302"/>
                <a:gd name="connsiteX45" fmla="*/ 97716 w 443456"/>
                <a:gd name="connsiteY45" fmla="*/ 334054 h 366302"/>
                <a:gd name="connsiteX46" fmla="*/ 88360 w 443456"/>
                <a:gd name="connsiteY46" fmla="*/ 311599 h 366302"/>
                <a:gd name="connsiteX47" fmla="*/ 66227 w 443456"/>
                <a:gd name="connsiteY47" fmla="*/ 291311 h 366302"/>
                <a:gd name="connsiteX48" fmla="*/ 38958 w 443456"/>
                <a:gd name="connsiteY48" fmla="*/ 291311 h 366302"/>
                <a:gd name="connsiteX49" fmla="*/ 7143 w 443456"/>
                <a:gd name="connsiteY49" fmla="*/ 291311 h 366302"/>
                <a:gd name="connsiteX50" fmla="*/ 7143 w 443456"/>
                <a:gd name="connsiteY50" fmla="*/ 281787 h 366302"/>
                <a:gd name="connsiteX51" fmla="*/ 0 w 443456"/>
                <a:gd name="connsiteY51" fmla="*/ 281787 h 366302"/>
                <a:gd name="connsiteX52" fmla="*/ 0 w 443456"/>
                <a:gd name="connsiteY52" fmla="*/ 227247 h 366302"/>
                <a:gd name="connsiteX53" fmla="*/ 0 w 443456"/>
                <a:gd name="connsiteY53" fmla="*/ 199978 h 366302"/>
                <a:gd name="connsiteX54" fmla="*/ 4545 w 443456"/>
                <a:gd name="connsiteY54" fmla="*/ 179525 h 366302"/>
                <a:gd name="connsiteX55" fmla="*/ 15907 w 443456"/>
                <a:gd name="connsiteY55" fmla="*/ 168163 h 366302"/>
                <a:gd name="connsiteX56" fmla="*/ 38632 w 443456"/>
                <a:gd name="connsiteY56" fmla="*/ 140893 h 366302"/>
                <a:gd name="connsiteX57" fmla="*/ 31815 w 443456"/>
                <a:gd name="connsiteY57" fmla="*/ 129531 h 366302"/>
                <a:gd name="connsiteX58" fmla="*/ 43177 w 443456"/>
                <a:gd name="connsiteY58" fmla="*/ 120441 h 366302"/>
                <a:gd name="connsiteX59" fmla="*/ 31815 w 443456"/>
                <a:gd name="connsiteY59" fmla="*/ 97717 h 366302"/>
                <a:gd name="connsiteX60" fmla="*/ 31815 w 443456"/>
                <a:gd name="connsiteY60" fmla="*/ 81809 h 366302"/>
                <a:gd name="connsiteX61" fmla="*/ 38632 w 443456"/>
                <a:gd name="connsiteY61" fmla="*/ 49995 h 366302"/>
                <a:gd name="connsiteX62" fmla="*/ 47722 w 443456"/>
                <a:gd name="connsiteY62" fmla="*/ 34087 h 366302"/>
                <a:gd name="connsiteX63" fmla="*/ 54539 w 443456"/>
                <a:gd name="connsiteY63" fmla="*/ 11363 h 366302"/>
                <a:gd name="connsiteX64" fmla="*/ 59084 w 443456"/>
                <a:gd name="connsiteY64" fmla="*/ 6817 h 36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3456" h="366302">
                  <a:moveTo>
                    <a:pt x="102261" y="0"/>
                  </a:moveTo>
                  <a:lnTo>
                    <a:pt x="138621" y="18180"/>
                  </a:lnTo>
                  <a:lnTo>
                    <a:pt x="149983" y="27270"/>
                  </a:lnTo>
                  <a:lnTo>
                    <a:pt x="165890" y="27270"/>
                  </a:lnTo>
                  <a:lnTo>
                    <a:pt x="188615" y="22725"/>
                  </a:lnTo>
                  <a:lnTo>
                    <a:pt x="231792" y="38632"/>
                  </a:lnTo>
                  <a:lnTo>
                    <a:pt x="252244" y="38632"/>
                  </a:lnTo>
                  <a:lnTo>
                    <a:pt x="274968" y="22725"/>
                  </a:lnTo>
                  <a:lnTo>
                    <a:pt x="295420" y="27270"/>
                  </a:lnTo>
                  <a:lnTo>
                    <a:pt x="299965" y="18180"/>
                  </a:lnTo>
                  <a:lnTo>
                    <a:pt x="322690" y="22725"/>
                  </a:lnTo>
                  <a:lnTo>
                    <a:pt x="354505" y="34087"/>
                  </a:lnTo>
                  <a:lnTo>
                    <a:pt x="381774" y="11363"/>
                  </a:lnTo>
                  <a:lnTo>
                    <a:pt x="393136" y="11363"/>
                  </a:lnTo>
                  <a:lnTo>
                    <a:pt x="397648" y="20887"/>
                  </a:lnTo>
                  <a:lnTo>
                    <a:pt x="400279" y="20887"/>
                  </a:lnTo>
                  <a:lnTo>
                    <a:pt x="416220" y="54540"/>
                  </a:lnTo>
                  <a:lnTo>
                    <a:pt x="418134" y="54540"/>
                  </a:lnTo>
                  <a:lnTo>
                    <a:pt x="436313" y="65902"/>
                  </a:lnTo>
                  <a:lnTo>
                    <a:pt x="434105" y="69582"/>
                  </a:lnTo>
                  <a:lnTo>
                    <a:pt x="443456" y="75426"/>
                  </a:lnTo>
                  <a:lnTo>
                    <a:pt x="436639" y="86788"/>
                  </a:lnTo>
                  <a:lnTo>
                    <a:pt x="436639" y="95878"/>
                  </a:lnTo>
                  <a:lnTo>
                    <a:pt x="404824" y="123148"/>
                  </a:lnTo>
                  <a:lnTo>
                    <a:pt x="400279" y="150417"/>
                  </a:lnTo>
                  <a:lnTo>
                    <a:pt x="393462" y="166325"/>
                  </a:lnTo>
                  <a:lnTo>
                    <a:pt x="384372" y="177687"/>
                  </a:lnTo>
                  <a:lnTo>
                    <a:pt x="377555" y="204957"/>
                  </a:lnTo>
                  <a:lnTo>
                    <a:pt x="357103" y="214047"/>
                  </a:lnTo>
                  <a:lnTo>
                    <a:pt x="350285" y="236771"/>
                  </a:lnTo>
                  <a:lnTo>
                    <a:pt x="345740" y="252679"/>
                  </a:lnTo>
                  <a:lnTo>
                    <a:pt x="341195" y="268586"/>
                  </a:lnTo>
                  <a:lnTo>
                    <a:pt x="313926" y="279948"/>
                  </a:lnTo>
                  <a:lnTo>
                    <a:pt x="291201" y="264041"/>
                  </a:lnTo>
                  <a:lnTo>
                    <a:pt x="282111" y="264041"/>
                  </a:lnTo>
                  <a:lnTo>
                    <a:pt x="259387" y="284493"/>
                  </a:lnTo>
                  <a:lnTo>
                    <a:pt x="248024" y="284493"/>
                  </a:lnTo>
                  <a:lnTo>
                    <a:pt x="232117" y="323125"/>
                  </a:lnTo>
                  <a:lnTo>
                    <a:pt x="223027" y="350395"/>
                  </a:lnTo>
                  <a:lnTo>
                    <a:pt x="179850" y="359485"/>
                  </a:lnTo>
                  <a:lnTo>
                    <a:pt x="168488" y="359485"/>
                  </a:lnTo>
                  <a:lnTo>
                    <a:pt x="152581" y="366302"/>
                  </a:lnTo>
                  <a:lnTo>
                    <a:pt x="125311" y="366302"/>
                  </a:lnTo>
                  <a:lnTo>
                    <a:pt x="104859" y="343578"/>
                  </a:lnTo>
                  <a:lnTo>
                    <a:pt x="103628" y="340622"/>
                  </a:lnTo>
                  <a:lnTo>
                    <a:pt x="97716" y="334054"/>
                  </a:lnTo>
                  <a:lnTo>
                    <a:pt x="88360" y="311599"/>
                  </a:lnTo>
                  <a:lnTo>
                    <a:pt x="66227" y="291311"/>
                  </a:lnTo>
                  <a:lnTo>
                    <a:pt x="38958" y="291311"/>
                  </a:lnTo>
                  <a:lnTo>
                    <a:pt x="7143" y="291311"/>
                  </a:lnTo>
                  <a:lnTo>
                    <a:pt x="7143" y="281787"/>
                  </a:lnTo>
                  <a:lnTo>
                    <a:pt x="0" y="281787"/>
                  </a:lnTo>
                  <a:lnTo>
                    <a:pt x="0" y="227247"/>
                  </a:lnTo>
                  <a:lnTo>
                    <a:pt x="0" y="199978"/>
                  </a:lnTo>
                  <a:lnTo>
                    <a:pt x="4545" y="179525"/>
                  </a:lnTo>
                  <a:lnTo>
                    <a:pt x="15907" y="168163"/>
                  </a:lnTo>
                  <a:lnTo>
                    <a:pt x="38632" y="140893"/>
                  </a:lnTo>
                  <a:lnTo>
                    <a:pt x="31815" y="129531"/>
                  </a:lnTo>
                  <a:lnTo>
                    <a:pt x="43177" y="120441"/>
                  </a:lnTo>
                  <a:lnTo>
                    <a:pt x="31815" y="97717"/>
                  </a:lnTo>
                  <a:lnTo>
                    <a:pt x="31815" y="81809"/>
                  </a:lnTo>
                  <a:lnTo>
                    <a:pt x="38632" y="49995"/>
                  </a:lnTo>
                  <a:lnTo>
                    <a:pt x="47722" y="34087"/>
                  </a:lnTo>
                  <a:lnTo>
                    <a:pt x="54539" y="11363"/>
                  </a:lnTo>
                  <a:lnTo>
                    <a:pt x="59084" y="681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6" name="Freeform 419">
              <a:extLst>
                <a:ext uri="{FF2B5EF4-FFF2-40B4-BE49-F238E27FC236}">
                  <a16:creationId xmlns:a16="http://schemas.microsoft.com/office/drawing/2014/main" id="{581DDC48-9070-441B-A225-DB27EB1B77BB}"/>
                </a:ext>
              </a:extLst>
            </p:cNvPr>
            <p:cNvSpPr>
              <a:spLocks/>
            </p:cNvSpPr>
            <p:nvPr/>
          </p:nvSpPr>
          <p:spPr bwMode="auto">
            <a:xfrm>
              <a:off x="4418533" y="3583585"/>
              <a:ext cx="88789" cy="168731"/>
            </a:xfrm>
            <a:custGeom>
              <a:avLst/>
              <a:gdLst>
                <a:gd name="connsiteX0" fmla="*/ 59084 w 118385"/>
                <a:gd name="connsiteY0" fmla="*/ 0 h 224975"/>
                <a:gd name="connsiteX1" fmla="*/ 63846 w 118385"/>
                <a:gd name="connsiteY1" fmla="*/ 0 h 224975"/>
                <a:gd name="connsiteX2" fmla="*/ 74991 w 118385"/>
                <a:gd name="connsiteY2" fmla="*/ 0 h 224975"/>
                <a:gd name="connsiteX3" fmla="*/ 79753 w 118385"/>
                <a:gd name="connsiteY3" fmla="*/ 0 h 224975"/>
                <a:gd name="connsiteX4" fmla="*/ 107023 w 118385"/>
                <a:gd name="connsiteY4" fmla="*/ 20453 h 224975"/>
                <a:gd name="connsiteX5" fmla="*/ 107023 w 118385"/>
                <a:gd name="connsiteY5" fmla="*/ 31815 h 224975"/>
                <a:gd name="connsiteX6" fmla="*/ 118385 w 118385"/>
                <a:gd name="connsiteY6" fmla="*/ 54540 h 224975"/>
                <a:gd name="connsiteX7" fmla="*/ 107023 w 118385"/>
                <a:gd name="connsiteY7" fmla="*/ 70447 h 224975"/>
                <a:gd name="connsiteX8" fmla="*/ 113840 w 118385"/>
                <a:gd name="connsiteY8" fmla="*/ 79537 h 224975"/>
                <a:gd name="connsiteX9" fmla="*/ 91116 w 118385"/>
                <a:gd name="connsiteY9" fmla="*/ 102262 h 224975"/>
                <a:gd name="connsiteX10" fmla="*/ 79753 w 118385"/>
                <a:gd name="connsiteY10" fmla="*/ 113624 h 224975"/>
                <a:gd name="connsiteX11" fmla="*/ 75209 w 118385"/>
                <a:gd name="connsiteY11" fmla="*/ 138621 h 224975"/>
                <a:gd name="connsiteX12" fmla="*/ 75209 w 118385"/>
                <a:gd name="connsiteY12" fmla="*/ 161346 h 224975"/>
                <a:gd name="connsiteX13" fmla="*/ 75209 w 118385"/>
                <a:gd name="connsiteY13" fmla="*/ 220430 h 224975"/>
                <a:gd name="connsiteX14" fmla="*/ 43394 w 118385"/>
                <a:gd name="connsiteY14" fmla="*/ 224975 h 224975"/>
                <a:gd name="connsiteX15" fmla="*/ 43230 w 118385"/>
                <a:gd name="connsiteY15" fmla="*/ 224318 h 224975"/>
                <a:gd name="connsiteX16" fmla="*/ 38632 w 118385"/>
                <a:gd name="connsiteY16" fmla="*/ 224975 h 224975"/>
                <a:gd name="connsiteX17" fmla="*/ 31815 w 118385"/>
                <a:gd name="connsiteY17" fmla="*/ 197706 h 224975"/>
                <a:gd name="connsiteX18" fmla="*/ 31815 w 118385"/>
                <a:gd name="connsiteY18" fmla="*/ 113624 h 224975"/>
                <a:gd name="connsiteX19" fmla="*/ 22725 w 118385"/>
                <a:gd name="connsiteY19" fmla="*/ 106807 h 224975"/>
                <a:gd name="connsiteX20" fmla="*/ 22725 w 118385"/>
                <a:gd name="connsiteY20" fmla="*/ 86354 h 224975"/>
                <a:gd name="connsiteX21" fmla="*/ 11363 w 118385"/>
                <a:gd name="connsiteY21" fmla="*/ 74992 h 224975"/>
                <a:gd name="connsiteX22" fmla="*/ 0 w 118385"/>
                <a:gd name="connsiteY22" fmla="*/ 63630 h 224975"/>
                <a:gd name="connsiteX23" fmla="*/ 6818 w 118385"/>
                <a:gd name="connsiteY23" fmla="*/ 43177 h 224975"/>
                <a:gd name="connsiteX24" fmla="*/ 11580 w 118385"/>
                <a:gd name="connsiteY24" fmla="*/ 43177 h 224975"/>
                <a:gd name="connsiteX25" fmla="*/ 15907 w 118385"/>
                <a:gd name="connsiteY25" fmla="*/ 43177 h 224975"/>
                <a:gd name="connsiteX26" fmla="*/ 22725 w 118385"/>
                <a:gd name="connsiteY26" fmla="*/ 27270 h 224975"/>
                <a:gd name="connsiteX27" fmla="*/ 43177 w 118385"/>
                <a:gd name="connsiteY27" fmla="*/ 20453 h 224975"/>
                <a:gd name="connsiteX28" fmla="*/ 49994 w 118385"/>
                <a:gd name="connsiteY28" fmla="*/ 11363 h 22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385" h="224975">
                  <a:moveTo>
                    <a:pt x="59084" y="0"/>
                  </a:moveTo>
                  <a:lnTo>
                    <a:pt x="63846" y="0"/>
                  </a:lnTo>
                  <a:lnTo>
                    <a:pt x="74991" y="0"/>
                  </a:lnTo>
                  <a:lnTo>
                    <a:pt x="79753" y="0"/>
                  </a:lnTo>
                  <a:lnTo>
                    <a:pt x="107023" y="20453"/>
                  </a:lnTo>
                  <a:lnTo>
                    <a:pt x="107023" y="31815"/>
                  </a:lnTo>
                  <a:lnTo>
                    <a:pt x="118385" y="54540"/>
                  </a:lnTo>
                  <a:lnTo>
                    <a:pt x="107023" y="70447"/>
                  </a:lnTo>
                  <a:lnTo>
                    <a:pt x="113840" y="79537"/>
                  </a:lnTo>
                  <a:lnTo>
                    <a:pt x="91116" y="102262"/>
                  </a:lnTo>
                  <a:lnTo>
                    <a:pt x="79753" y="113624"/>
                  </a:lnTo>
                  <a:lnTo>
                    <a:pt x="75209" y="138621"/>
                  </a:lnTo>
                  <a:lnTo>
                    <a:pt x="75209" y="161346"/>
                  </a:lnTo>
                  <a:lnTo>
                    <a:pt x="75209" y="220430"/>
                  </a:lnTo>
                  <a:lnTo>
                    <a:pt x="43394" y="224975"/>
                  </a:lnTo>
                  <a:lnTo>
                    <a:pt x="43230" y="224318"/>
                  </a:lnTo>
                  <a:lnTo>
                    <a:pt x="38632" y="224975"/>
                  </a:lnTo>
                  <a:lnTo>
                    <a:pt x="31815" y="197706"/>
                  </a:lnTo>
                  <a:lnTo>
                    <a:pt x="31815" y="113624"/>
                  </a:lnTo>
                  <a:lnTo>
                    <a:pt x="22725" y="106807"/>
                  </a:lnTo>
                  <a:lnTo>
                    <a:pt x="22725" y="86354"/>
                  </a:lnTo>
                  <a:lnTo>
                    <a:pt x="11363" y="74992"/>
                  </a:lnTo>
                  <a:lnTo>
                    <a:pt x="0" y="63630"/>
                  </a:lnTo>
                  <a:lnTo>
                    <a:pt x="6818" y="43177"/>
                  </a:lnTo>
                  <a:lnTo>
                    <a:pt x="11580" y="43177"/>
                  </a:lnTo>
                  <a:lnTo>
                    <a:pt x="15907" y="43177"/>
                  </a:lnTo>
                  <a:lnTo>
                    <a:pt x="22725" y="27270"/>
                  </a:lnTo>
                  <a:lnTo>
                    <a:pt x="43177" y="20453"/>
                  </a:lnTo>
                  <a:lnTo>
                    <a:pt x="49994"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7" name="Freeform 418">
              <a:extLst>
                <a:ext uri="{FF2B5EF4-FFF2-40B4-BE49-F238E27FC236}">
                  <a16:creationId xmlns:a16="http://schemas.microsoft.com/office/drawing/2014/main" id="{55377510-A3A7-40CA-BA59-54982AA47A22}"/>
                </a:ext>
              </a:extLst>
            </p:cNvPr>
            <p:cNvSpPr>
              <a:spLocks/>
            </p:cNvSpPr>
            <p:nvPr/>
          </p:nvSpPr>
          <p:spPr bwMode="auto">
            <a:xfrm>
              <a:off x="4394672" y="3615967"/>
              <a:ext cx="58193" cy="141461"/>
            </a:xfrm>
            <a:custGeom>
              <a:avLst/>
              <a:gdLst>
                <a:gd name="connsiteX0" fmla="*/ 0 w 77590"/>
                <a:gd name="connsiteY0" fmla="*/ 0 h 188615"/>
                <a:gd name="connsiteX1" fmla="*/ 7143 w 77590"/>
                <a:gd name="connsiteY1" fmla="*/ 0 h 188615"/>
                <a:gd name="connsiteX2" fmla="*/ 38632 w 77590"/>
                <a:gd name="connsiteY2" fmla="*/ 0 h 188615"/>
                <a:gd name="connsiteX3" fmla="*/ 45775 w 77590"/>
                <a:gd name="connsiteY3" fmla="*/ 0 h 188615"/>
                <a:gd name="connsiteX4" fmla="*/ 38958 w 77590"/>
                <a:gd name="connsiteY4" fmla="*/ 20452 h 188615"/>
                <a:gd name="connsiteX5" fmla="*/ 50320 w 77590"/>
                <a:gd name="connsiteY5" fmla="*/ 31815 h 188615"/>
                <a:gd name="connsiteX6" fmla="*/ 61683 w 77590"/>
                <a:gd name="connsiteY6" fmla="*/ 43177 h 188615"/>
                <a:gd name="connsiteX7" fmla="*/ 61683 w 77590"/>
                <a:gd name="connsiteY7" fmla="*/ 63629 h 188615"/>
                <a:gd name="connsiteX8" fmla="*/ 70773 w 77590"/>
                <a:gd name="connsiteY8" fmla="*/ 70447 h 188615"/>
                <a:gd name="connsiteX9" fmla="*/ 66228 w 77590"/>
                <a:gd name="connsiteY9" fmla="*/ 154528 h 188615"/>
                <a:gd name="connsiteX10" fmla="*/ 77590 w 77590"/>
                <a:gd name="connsiteY10" fmla="*/ 177253 h 188615"/>
                <a:gd name="connsiteX11" fmla="*/ 50320 w 77590"/>
                <a:gd name="connsiteY11" fmla="*/ 188615 h 188615"/>
                <a:gd name="connsiteX12" fmla="*/ 48219 w 77590"/>
                <a:gd name="connsiteY12" fmla="*/ 186514 h 188615"/>
                <a:gd name="connsiteX13" fmla="*/ 43177 w 77590"/>
                <a:gd name="connsiteY13" fmla="*/ 188615 h 188615"/>
                <a:gd name="connsiteX14" fmla="*/ 31815 w 77590"/>
                <a:gd name="connsiteY14" fmla="*/ 177253 h 188615"/>
                <a:gd name="connsiteX15" fmla="*/ 22725 w 77590"/>
                <a:gd name="connsiteY15" fmla="*/ 149983 h 188615"/>
                <a:gd name="connsiteX16" fmla="*/ 22725 w 77590"/>
                <a:gd name="connsiteY16" fmla="*/ 134076 h 188615"/>
                <a:gd name="connsiteX17" fmla="*/ 27270 w 77590"/>
                <a:gd name="connsiteY17" fmla="*/ 95444 h 188615"/>
                <a:gd name="connsiteX18" fmla="*/ 15908 w 77590"/>
                <a:gd name="connsiteY18" fmla="*/ 86354 h 188615"/>
                <a:gd name="connsiteX19" fmla="*/ 15908 w 77590"/>
                <a:gd name="connsiteY19" fmla="*/ 59084 h 188615"/>
                <a:gd name="connsiteX20" fmla="*/ 15908 w 77590"/>
                <a:gd name="connsiteY20" fmla="*/ 31815 h 188615"/>
                <a:gd name="connsiteX21" fmla="*/ 0 w 77590"/>
                <a:gd name="connsiteY21" fmla="*/ 11363 h 1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590" h="188615">
                  <a:moveTo>
                    <a:pt x="0" y="0"/>
                  </a:moveTo>
                  <a:lnTo>
                    <a:pt x="7143" y="0"/>
                  </a:lnTo>
                  <a:lnTo>
                    <a:pt x="38632" y="0"/>
                  </a:lnTo>
                  <a:lnTo>
                    <a:pt x="45775" y="0"/>
                  </a:lnTo>
                  <a:lnTo>
                    <a:pt x="38958" y="20452"/>
                  </a:lnTo>
                  <a:lnTo>
                    <a:pt x="50320" y="31815"/>
                  </a:lnTo>
                  <a:lnTo>
                    <a:pt x="61683" y="43177"/>
                  </a:lnTo>
                  <a:lnTo>
                    <a:pt x="61683" y="63629"/>
                  </a:lnTo>
                  <a:lnTo>
                    <a:pt x="70773" y="70447"/>
                  </a:lnTo>
                  <a:lnTo>
                    <a:pt x="66228" y="154528"/>
                  </a:lnTo>
                  <a:lnTo>
                    <a:pt x="77590" y="177253"/>
                  </a:lnTo>
                  <a:lnTo>
                    <a:pt x="50320" y="188615"/>
                  </a:lnTo>
                  <a:lnTo>
                    <a:pt x="48219" y="186514"/>
                  </a:lnTo>
                  <a:lnTo>
                    <a:pt x="43177" y="188615"/>
                  </a:lnTo>
                  <a:lnTo>
                    <a:pt x="31815" y="177253"/>
                  </a:lnTo>
                  <a:lnTo>
                    <a:pt x="22725" y="149983"/>
                  </a:lnTo>
                  <a:lnTo>
                    <a:pt x="22725" y="134076"/>
                  </a:lnTo>
                  <a:lnTo>
                    <a:pt x="27270" y="95444"/>
                  </a:lnTo>
                  <a:lnTo>
                    <a:pt x="15908" y="86354"/>
                  </a:lnTo>
                  <a:lnTo>
                    <a:pt x="15908" y="59084"/>
                  </a:lnTo>
                  <a:lnTo>
                    <a:pt x="15908" y="31815"/>
                  </a:lnTo>
                  <a:lnTo>
                    <a:pt x="0"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8" name="Freeform 417">
              <a:extLst>
                <a:ext uri="{FF2B5EF4-FFF2-40B4-BE49-F238E27FC236}">
                  <a16:creationId xmlns:a16="http://schemas.microsoft.com/office/drawing/2014/main" id="{76068F19-4519-481F-83AE-0D41E16F7EEA}"/>
                </a:ext>
              </a:extLst>
            </p:cNvPr>
            <p:cNvSpPr>
              <a:spLocks/>
            </p:cNvSpPr>
            <p:nvPr/>
          </p:nvSpPr>
          <p:spPr bwMode="auto">
            <a:xfrm>
              <a:off x="4306046" y="3615967"/>
              <a:ext cx="122795" cy="173843"/>
            </a:xfrm>
            <a:custGeom>
              <a:avLst/>
              <a:gdLst>
                <a:gd name="connsiteX0" fmla="*/ 74992 w 163727"/>
                <a:gd name="connsiteY0" fmla="*/ 0 h 231791"/>
                <a:gd name="connsiteX1" fmla="*/ 75468 w 163727"/>
                <a:gd name="connsiteY1" fmla="*/ 136 h 231791"/>
                <a:gd name="connsiteX2" fmla="*/ 77373 w 163727"/>
                <a:gd name="connsiteY2" fmla="*/ 0 h 231791"/>
                <a:gd name="connsiteX3" fmla="*/ 91891 w 163727"/>
                <a:gd name="connsiteY3" fmla="*/ 4148 h 231791"/>
                <a:gd name="connsiteX4" fmla="*/ 102262 w 163727"/>
                <a:gd name="connsiteY4" fmla="*/ 0 h 231791"/>
                <a:gd name="connsiteX5" fmla="*/ 104643 w 163727"/>
                <a:gd name="connsiteY5" fmla="*/ 0 h 231791"/>
                <a:gd name="connsiteX6" fmla="*/ 122714 w 163727"/>
                <a:gd name="connsiteY6" fmla="*/ 0 h 231791"/>
                <a:gd name="connsiteX7" fmla="*/ 125095 w 163727"/>
                <a:gd name="connsiteY7" fmla="*/ 0 h 231791"/>
                <a:gd name="connsiteX8" fmla="*/ 120550 w 163727"/>
                <a:gd name="connsiteY8" fmla="*/ 11363 h 231791"/>
                <a:gd name="connsiteX9" fmla="*/ 136457 w 163727"/>
                <a:gd name="connsiteY9" fmla="*/ 31815 h 231791"/>
                <a:gd name="connsiteX10" fmla="*/ 136457 w 163727"/>
                <a:gd name="connsiteY10" fmla="*/ 59084 h 231791"/>
                <a:gd name="connsiteX11" fmla="*/ 143275 w 163727"/>
                <a:gd name="connsiteY11" fmla="*/ 86354 h 231791"/>
                <a:gd name="connsiteX12" fmla="*/ 147820 w 163727"/>
                <a:gd name="connsiteY12" fmla="*/ 102261 h 231791"/>
                <a:gd name="connsiteX13" fmla="*/ 143275 w 163727"/>
                <a:gd name="connsiteY13" fmla="*/ 134075 h 231791"/>
                <a:gd name="connsiteX14" fmla="*/ 147820 w 163727"/>
                <a:gd name="connsiteY14" fmla="*/ 149983 h 231791"/>
                <a:gd name="connsiteX15" fmla="*/ 152365 w 163727"/>
                <a:gd name="connsiteY15" fmla="*/ 177252 h 231791"/>
                <a:gd name="connsiteX16" fmla="*/ 163727 w 163727"/>
                <a:gd name="connsiteY16" fmla="*/ 188614 h 231791"/>
                <a:gd name="connsiteX17" fmla="*/ 104643 w 163727"/>
                <a:gd name="connsiteY17" fmla="*/ 209067 h 231791"/>
                <a:gd name="connsiteX18" fmla="*/ 84190 w 163727"/>
                <a:gd name="connsiteY18" fmla="*/ 220429 h 231791"/>
                <a:gd name="connsiteX19" fmla="*/ 50103 w 163727"/>
                <a:gd name="connsiteY19" fmla="*/ 231791 h 231791"/>
                <a:gd name="connsiteX20" fmla="*/ 48954 w 163727"/>
                <a:gd name="connsiteY20" fmla="*/ 231381 h 231791"/>
                <a:gd name="connsiteX21" fmla="*/ 47722 w 163727"/>
                <a:gd name="connsiteY21" fmla="*/ 231791 h 231791"/>
                <a:gd name="connsiteX22" fmla="*/ 15908 w 163727"/>
                <a:gd name="connsiteY22" fmla="*/ 220429 h 231791"/>
                <a:gd name="connsiteX23" fmla="*/ 15908 w 163727"/>
                <a:gd name="connsiteY23" fmla="*/ 209067 h 231791"/>
                <a:gd name="connsiteX24" fmla="*/ 0 w 163727"/>
                <a:gd name="connsiteY24" fmla="*/ 177252 h 231791"/>
                <a:gd name="connsiteX25" fmla="*/ 11363 w 163727"/>
                <a:gd name="connsiteY25" fmla="*/ 134075 h 231791"/>
                <a:gd name="connsiteX26" fmla="*/ 27270 w 163727"/>
                <a:gd name="connsiteY26" fmla="*/ 106806 h 231791"/>
                <a:gd name="connsiteX27" fmla="*/ 15908 w 163727"/>
                <a:gd name="connsiteY27" fmla="*/ 52267 h 231791"/>
                <a:gd name="connsiteX28" fmla="*/ 11363 w 163727"/>
                <a:gd name="connsiteY28" fmla="*/ 27270 h 231791"/>
                <a:gd name="connsiteX29" fmla="*/ 11363 w 163727"/>
                <a:gd name="connsiteY29" fmla="*/ 4545 h 23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3727" h="231791">
                  <a:moveTo>
                    <a:pt x="74992" y="0"/>
                  </a:moveTo>
                  <a:lnTo>
                    <a:pt x="75468" y="136"/>
                  </a:lnTo>
                  <a:lnTo>
                    <a:pt x="77373" y="0"/>
                  </a:lnTo>
                  <a:lnTo>
                    <a:pt x="91891" y="4148"/>
                  </a:lnTo>
                  <a:lnTo>
                    <a:pt x="102262" y="0"/>
                  </a:lnTo>
                  <a:lnTo>
                    <a:pt x="104643" y="0"/>
                  </a:lnTo>
                  <a:lnTo>
                    <a:pt x="122714" y="0"/>
                  </a:lnTo>
                  <a:lnTo>
                    <a:pt x="125095" y="0"/>
                  </a:lnTo>
                  <a:lnTo>
                    <a:pt x="120550" y="11363"/>
                  </a:lnTo>
                  <a:lnTo>
                    <a:pt x="136457" y="31815"/>
                  </a:lnTo>
                  <a:lnTo>
                    <a:pt x="136457" y="59084"/>
                  </a:lnTo>
                  <a:lnTo>
                    <a:pt x="143275" y="86354"/>
                  </a:lnTo>
                  <a:lnTo>
                    <a:pt x="147820" y="102261"/>
                  </a:lnTo>
                  <a:lnTo>
                    <a:pt x="143275" y="134075"/>
                  </a:lnTo>
                  <a:lnTo>
                    <a:pt x="147820" y="149983"/>
                  </a:lnTo>
                  <a:lnTo>
                    <a:pt x="152365" y="177252"/>
                  </a:lnTo>
                  <a:lnTo>
                    <a:pt x="163727" y="188614"/>
                  </a:lnTo>
                  <a:lnTo>
                    <a:pt x="104643" y="209067"/>
                  </a:lnTo>
                  <a:lnTo>
                    <a:pt x="84190" y="220429"/>
                  </a:lnTo>
                  <a:lnTo>
                    <a:pt x="50103" y="231791"/>
                  </a:lnTo>
                  <a:lnTo>
                    <a:pt x="48954" y="231381"/>
                  </a:lnTo>
                  <a:lnTo>
                    <a:pt x="47722" y="231791"/>
                  </a:lnTo>
                  <a:lnTo>
                    <a:pt x="15908" y="220429"/>
                  </a:lnTo>
                  <a:lnTo>
                    <a:pt x="15908" y="209067"/>
                  </a:lnTo>
                  <a:lnTo>
                    <a:pt x="0" y="177252"/>
                  </a:lnTo>
                  <a:lnTo>
                    <a:pt x="11363" y="134075"/>
                  </a:lnTo>
                  <a:lnTo>
                    <a:pt x="27270" y="106806"/>
                  </a:lnTo>
                  <a:lnTo>
                    <a:pt x="15908" y="52267"/>
                  </a:lnTo>
                  <a:lnTo>
                    <a:pt x="11363" y="27270"/>
                  </a:lnTo>
                  <a:lnTo>
                    <a:pt x="11363"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19" name="Freeform 416">
              <a:extLst>
                <a:ext uri="{FF2B5EF4-FFF2-40B4-BE49-F238E27FC236}">
                  <a16:creationId xmlns:a16="http://schemas.microsoft.com/office/drawing/2014/main" id="{4C911F00-3B99-4571-9ED3-2477DE4A4879}"/>
                </a:ext>
              </a:extLst>
            </p:cNvPr>
            <p:cNvSpPr>
              <a:spLocks/>
            </p:cNvSpPr>
            <p:nvPr/>
          </p:nvSpPr>
          <p:spPr bwMode="auto">
            <a:xfrm>
              <a:off x="4246394" y="3498368"/>
              <a:ext cx="214993" cy="167515"/>
            </a:xfrm>
            <a:custGeom>
              <a:avLst/>
              <a:gdLst>
                <a:gd name="connsiteX0" fmla="*/ 181798 w 286657"/>
                <a:gd name="connsiteY0" fmla="*/ 0 h 223353"/>
                <a:gd name="connsiteX1" fmla="*/ 193160 w 286657"/>
                <a:gd name="connsiteY1" fmla="*/ 11362 h 223353"/>
                <a:gd name="connsiteX2" fmla="*/ 213613 w 286657"/>
                <a:gd name="connsiteY2" fmla="*/ 6817 h 223353"/>
                <a:gd name="connsiteX3" fmla="*/ 213613 w 286657"/>
                <a:gd name="connsiteY3" fmla="*/ 22691 h 223353"/>
                <a:gd name="connsiteX4" fmla="*/ 220756 w 286657"/>
                <a:gd name="connsiteY4" fmla="*/ 21104 h 223353"/>
                <a:gd name="connsiteX5" fmla="*/ 220756 w 286657"/>
                <a:gd name="connsiteY5" fmla="*/ 41556 h 223353"/>
                <a:gd name="connsiteX6" fmla="*/ 220756 w 286657"/>
                <a:gd name="connsiteY6" fmla="*/ 51749 h 223353"/>
                <a:gd name="connsiteX7" fmla="*/ 236337 w 286657"/>
                <a:gd name="connsiteY7" fmla="*/ 70447 h 223353"/>
                <a:gd name="connsiteX8" fmla="*/ 236337 w 286657"/>
                <a:gd name="connsiteY8" fmla="*/ 76161 h 223353"/>
                <a:gd name="connsiteX9" fmla="*/ 243480 w 286657"/>
                <a:gd name="connsiteY9" fmla="*/ 84733 h 223353"/>
                <a:gd name="connsiteX10" fmla="*/ 243480 w 286657"/>
                <a:gd name="connsiteY10" fmla="*/ 88234 h 223353"/>
                <a:gd name="connsiteX11" fmla="*/ 279514 w 286657"/>
                <a:gd name="connsiteY11" fmla="*/ 97716 h 223353"/>
                <a:gd name="connsiteX12" fmla="*/ 279514 w 286657"/>
                <a:gd name="connsiteY12" fmla="*/ 110123 h 223353"/>
                <a:gd name="connsiteX13" fmla="*/ 286657 w 286657"/>
                <a:gd name="connsiteY13" fmla="*/ 112002 h 223353"/>
                <a:gd name="connsiteX14" fmla="*/ 286657 w 286657"/>
                <a:gd name="connsiteY14" fmla="*/ 132455 h 223353"/>
                <a:gd name="connsiteX15" fmla="*/ 279840 w 286657"/>
                <a:gd name="connsiteY15" fmla="*/ 148362 h 223353"/>
                <a:gd name="connsiteX16" fmla="*/ 259388 w 286657"/>
                <a:gd name="connsiteY16" fmla="*/ 148362 h 223353"/>
                <a:gd name="connsiteX17" fmla="*/ 252570 w 286657"/>
                <a:gd name="connsiteY17" fmla="*/ 164269 h 223353"/>
                <a:gd name="connsiteX18" fmla="*/ 243480 w 286657"/>
                <a:gd name="connsiteY18" fmla="*/ 171086 h 223353"/>
                <a:gd name="connsiteX19" fmla="*/ 209393 w 286657"/>
                <a:gd name="connsiteY19" fmla="*/ 171086 h 223353"/>
                <a:gd name="connsiteX20" fmla="*/ 188941 w 286657"/>
                <a:gd name="connsiteY20" fmla="*/ 164269 h 223353"/>
                <a:gd name="connsiteX21" fmla="*/ 177579 w 286657"/>
                <a:gd name="connsiteY21" fmla="*/ 171086 h 223353"/>
                <a:gd name="connsiteX22" fmla="*/ 161671 w 286657"/>
                <a:gd name="connsiteY22" fmla="*/ 171086 h 223353"/>
                <a:gd name="connsiteX23" fmla="*/ 102587 w 286657"/>
                <a:gd name="connsiteY23" fmla="*/ 171086 h 223353"/>
                <a:gd name="connsiteX24" fmla="*/ 98042 w 286657"/>
                <a:gd name="connsiteY24" fmla="*/ 191539 h 223353"/>
                <a:gd name="connsiteX25" fmla="*/ 102587 w 286657"/>
                <a:gd name="connsiteY25" fmla="*/ 218808 h 223353"/>
                <a:gd name="connsiteX26" fmla="*/ 75317 w 286657"/>
                <a:gd name="connsiteY26" fmla="*/ 214263 h 223353"/>
                <a:gd name="connsiteX27" fmla="*/ 59410 w 286657"/>
                <a:gd name="connsiteY27" fmla="*/ 214263 h 223353"/>
                <a:gd name="connsiteX28" fmla="*/ 48048 w 286657"/>
                <a:gd name="connsiteY28" fmla="*/ 223353 h 223353"/>
                <a:gd name="connsiteX29" fmla="*/ 32140 w 286657"/>
                <a:gd name="connsiteY29" fmla="*/ 214263 h 223353"/>
                <a:gd name="connsiteX30" fmla="*/ 27595 w 286657"/>
                <a:gd name="connsiteY30" fmla="*/ 202901 h 223353"/>
                <a:gd name="connsiteX31" fmla="*/ 7143 w 286657"/>
                <a:gd name="connsiteY31" fmla="*/ 198356 h 223353"/>
                <a:gd name="connsiteX32" fmla="*/ 7143 w 286657"/>
                <a:gd name="connsiteY32" fmla="*/ 185658 h 223353"/>
                <a:gd name="connsiteX33" fmla="*/ 0 w 286657"/>
                <a:gd name="connsiteY33" fmla="*/ 184070 h 223353"/>
                <a:gd name="connsiteX34" fmla="*/ 0 w 286657"/>
                <a:gd name="connsiteY34" fmla="*/ 156800 h 223353"/>
                <a:gd name="connsiteX35" fmla="*/ 9090 w 286657"/>
                <a:gd name="connsiteY35" fmla="*/ 145438 h 223353"/>
                <a:gd name="connsiteX36" fmla="*/ 9090 w 286657"/>
                <a:gd name="connsiteY36" fmla="*/ 129531 h 223353"/>
                <a:gd name="connsiteX37" fmla="*/ 36360 w 286657"/>
                <a:gd name="connsiteY37" fmla="*/ 97716 h 223353"/>
                <a:gd name="connsiteX38" fmla="*/ 40905 w 286657"/>
                <a:gd name="connsiteY38" fmla="*/ 74992 h 223353"/>
                <a:gd name="connsiteX39" fmla="*/ 52267 w 286657"/>
                <a:gd name="connsiteY39" fmla="*/ 65902 h 223353"/>
                <a:gd name="connsiteX40" fmla="*/ 68174 w 286657"/>
                <a:gd name="connsiteY40" fmla="*/ 70447 h 223353"/>
                <a:gd name="connsiteX41" fmla="*/ 84082 w 286657"/>
                <a:gd name="connsiteY41" fmla="*/ 59084 h 223353"/>
                <a:gd name="connsiteX42" fmla="*/ 90899 w 286657"/>
                <a:gd name="connsiteY42" fmla="*/ 47722 h 223353"/>
                <a:gd name="connsiteX43" fmla="*/ 118169 w 286657"/>
                <a:gd name="connsiteY43" fmla="*/ 38632 h 223353"/>
                <a:gd name="connsiteX44" fmla="*/ 127259 w 286657"/>
                <a:gd name="connsiteY44" fmla="*/ 22725 h 223353"/>
                <a:gd name="connsiteX45" fmla="*/ 161346 w 286657"/>
                <a:gd name="connsiteY45" fmla="*/ 6817 h 22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6657" h="223353">
                  <a:moveTo>
                    <a:pt x="181798" y="0"/>
                  </a:moveTo>
                  <a:lnTo>
                    <a:pt x="193160" y="11362"/>
                  </a:lnTo>
                  <a:lnTo>
                    <a:pt x="213613" y="6817"/>
                  </a:lnTo>
                  <a:lnTo>
                    <a:pt x="213613" y="22691"/>
                  </a:lnTo>
                  <a:lnTo>
                    <a:pt x="220756" y="21104"/>
                  </a:lnTo>
                  <a:lnTo>
                    <a:pt x="220756" y="41556"/>
                  </a:lnTo>
                  <a:lnTo>
                    <a:pt x="220756" y="51749"/>
                  </a:lnTo>
                  <a:lnTo>
                    <a:pt x="236337" y="70447"/>
                  </a:lnTo>
                  <a:lnTo>
                    <a:pt x="236337" y="76161"/>
                  </a:lnTo>
                  <a:lnTo>
                    <a:pt x="243480" y="84733"/>
                  </a:lnTo>
                  <a:lnTo>
                    <a:pt x="243480" y="88234"/>
                  </a:lnTo>
                  <a:lnTo>
                    <a:pt x="279514" y="97716"/>
                  </a:lnTo>
                  <a:lnTo>
                    <a:pt x="279514" y="110123"/>
                  </a:lnTo>
                  <a:lnTo>
                    <a:pt x="286657" y="112002"/>
                  </a:lnTo>
                  <a:lnTo>
                    <a:pt x="286657" y="132455"/>
                  </a:lnTo>
                  <a:lnTo>
                    <a:pt x="279840" y="148362"/>
                  </a:lnTo>
                  <a:lnTo>
                    <a:pt x="259388" y="148362"/>
                  </a:lnTo>
                  <a:lnTo>
                    <a:pt x="252570" y="164269"/>
                  </a:lnTo>
                  <a:lnTo>
                    <a:pt x="243480" y="171086"/>
                  </a:lnTo>
                  <a:lnTo>
                    <a:pt x="209393" y="171086"/>
                  </a:lnTo>
                  <a:lnTo>
                    <a:pt x="188941" y="164269"/>
                  </a:lnTo>
                  <a:lnTo>
                    <a:pt x="177579" y="171086"/>
                  </a:lnTo>
                  <a:lnTo>
                    <a:pt x="161671" y="171086"/>
                  </a:lnTo>
                  <a:lnTo>
                    <a:pt x="102587" y="171086"/>
                  </a:lnTo>
                  <a:lnTo>
                    <a:pt x="98042" y="191539"/>
                  </a:lnTo>
                  <a:lnTo>
                    <a:pt x="102587" y="218808"/>
                  </a:lnTo>
                  <a:lnTo>
                    <a:pt x="75317" y="214263"/>
                  </a:lnTo>
                  <a:lnTo>
                    <a:pt x="59410" y="214263"/>
                  </a:lnTo>
                  <a:lnTo>
                    <a:pt x="48048" y="223353"/>
                  </a:lnTo>
                  <a:lnTo>
                    <a:pt x="32140" y="214263"/>
                  </a:lnTo>
                  <a:lnTo>
                    <a:pt x="27595" y="202901"/>
                  </a:lnTo>
                  <a:lnTo>
                    <a:pt x="7143" y="198356"/>
                  </a:lnTo>
                  <a:lnTo>
                    <a:pt x="7143" y="185658"/>
                  </a:lnTo>
                  <a:lnTo>
                    <a:pt x="0" y="184070"/>
                  </a:lnTo>
                  <a:lnTo>
                    <a:pt x="0" y="156800"/>
                  </a:lnTo>
                  <a:lnTo>
                    <a:pt x="9090" y="145438"/>
                  </a:lnTo>
                  <a:lnTo>
                    <a:pt x="9090" y="129531"/>
                  </a:lnTo>
                  <a:lnTo>
                    <a:pt x="36360" y="97716"/>
                  </a:lnTo>
                  <a:lnTo>
                    <a:pt x="40905" y="74992"/>
                  </a:lnTo>
                  <a:lnTo>
                    <a:pt x="52267" y="65902"/>
                  </a:lnTo>
                  <a:lnTo>
                    <a:pt x="68174" y="70447"/>
                  </a:lnTo>
                  <a:lnTo>
                    <a:pt x="84082" y="59084"/>
                  </a:lnTo>
                  <a:lnTo>
                    <a:pt x="90899" y="47722"/>
                  </a:lnTo>
                  <a:lnTo>
                    <a:pt x="118169" y="38632"/>
                  </a:lnTo>
                  <a:lnTo>
                    <a:pt x="127259" y="22725"/>
                  </a:lnTo>
                  <a:lnTo>
                    <a:pt x="161346" y="681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0" name="Freeform 415">
              <a:extLst>
                <a:ext uri="{FF2B5EF4-FFF2-40B4-BE49-F238E27FC236}">
                  <a16:creationId xmlns:a16="http://schemas.microsoft.com/office/drawing/2014/main" id="{F192449A-27BA-443C-83DF-F8A12C508B60}"/>
                </a:ext>
              </a:extLst>
            </p:cNvPr>
            <p:cNvSpPr>
              <a:spLocks/>
            </p:cNvSpPr>
            <p:nvPr/>
          </p:nvSpPr>
          <p:spPr bwMode="auto">
            <a:xfrm>
              <a:off x="4905976" y="2591654"/>
              <a:ext cx="59979" cy="63062"/>
            </a:xfrm>
            <a:custGeom>
              <a:avLst/>
              <a:gdLst>
                <a:gd name="connsiteX0" fmla="*/ 27270 w 79972"/>
                <a:gd name="connsiteY0" fmla="*/ 0 h 84082"/>
                <a:gd name="connsiteX1" fmla="*/ 32562 w 79972"/>
                <a:gd name="connsiteY1" fmla="*/ 4234 h 84082"/>
                <a:gd name="connsiteX2" fmla="*/ 36795 w 79972"/>
                <a:gd name="connsiteY2" fmla="*/ 0 h 84082"/>
                <a:gd name="connsiteX3" fmla="*/ 48157 w 79972"/>
                <a:gd name="connsiteY3" fmla="*/ 9090 h 84082"/>
                <a:gd name="connsiteX4" fmla="*/ 52702 w 79972"/>
                <a:gd name="connsiteY4" fmla="*/ 15908 h 84082"/>
                <a:gd name="connsiteX5" fmla="*/ 64065 w 79972"/>
                <a:gd name="connsiteY5" fmla="*/ 20453 h 84082"/>
                <a:gd name="connsiteX6" fmla="*/ 79972 w 79972"/>
                <a:gd name="connsiteY6" fmla="*/ 31815 h 84082"/>
                <a:gd name="connsiteX7" fmla="*/ 75427 w 79972"/>
                <a:gd name="connsiteY7" fmla="*/ 36360 h 84082"/>
                <a:gd name="connsiteX8" fmla="*/ 68610 w 79972"/>
                <a:gd name="connsiteY8" fmla="*/ 47722 h 84082"/>
                <a:gd name="connsiteX9" fmla="*/ 59520 w 79972"/>
                <a:gd name="connsiteY9" fmla="*/ 52267 h 84082"/>
                <a:gd name="connsiteX10" fmla="*/ 59520 w 79972"/>
                <a:gd name="connsiteY10" fmla="*/ 46997 h 84082"/>
                <a:gd name="connsiteX11" fmla="*/ 59085 w 79972"/>
                <a:gd name="connsiteY11" fmla="*/ 47722 h 84082"/>
                <a:gd name="connsiteX12" fmla="*/ 52307 w 79972"/>
                <a:gd name="connsiteY12" fmla="*/ 51111 h 84082"/>
                <a:gd name="connsiteX13" fmla="*/ 36795 w 79972"/>
                <a:gd name="connsiteY13" fmla="*/ 68175 h 84082"/>
                <a:gd name="connsiteX14" fmla="*/ 43613 w 79972"/>
                <a:gd name="connsiteY14" fmla="*/ 84082 h 84082"/>
                <a:gd name="connsiteX15" fmla="*/ 32250 w 79972"/>
                <a:gd name="connsiteY15" fmla="*/ 79537 h 84082"/>
                <a:gd name="connsiteX16" fmla="*/ 31974 w 79972"/>
                <a:gd name="connsiteY16" fmla="*/ 79151 h 84082"/>
                <a:gd name="connsiteX17" fmla="*/ 34088 w 79972"/>
                <a:gd name="connsiteY17" fmla="*/ 84082 h 84082"/>
                <a:gd name="connsiteX18" fmla="*/ 22725 w 79972"/>
                <a:gd name="connsiteY18" fmla="*/ 79537 h 84082"/>
                <a:gd name="connsiteX19" fmla="*/ 11363 w 79972"/>
                <a:gd name="connsiteY19" fmla="*/ 63630 h 84082"/>
                <a:gd name="connsiteX20" fmla="*/ 0 w 79972"/>
                <a:gd name="connsiteY20" fmla="*/ 52267 h 84082"/>
                <a:gd name="connsiteX21" fmla="*/ 0 w 79972"/>
                <a:gd name="connsiteY21" fmla="*/ 43177 h 84082"/>
                <a:gd name="connsiteX22" fmla="*/ 6817 w 79972"/>
                <a:gd name="connsiteY22" fmla="*/ 15908 h 84082"/>
                <a:gd name="connsiteX23" fmla="*/ 22725 w 79972"/>
                <a:gd name="connsiteY23" fmla="*/ 4545 h 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972" h="84082">
                  <a:moveTo>
                    <a:pt x="27270" y="0"/>
                  </a:moveTo>
                  <a:lnTo>
                    <a:pt x="32562" y="4234"/>
                  </a:lnTo>
                  <a:lnTo>
                    <a:pt x="36795" y="0"/>
                  </a:lnTo>
                  <a:lnTo>
                    <a:pt x="48157" y="9090"/>
                  </a:lnTo>
                  <a:lnTo>
                    <a:pt x="52702" y="15908"/>
                  </a:lnTo>
                  <a:lnTo>
                    <a:pt x="64065" y="20453"/>
                  </a:lnTo>
                  <a:lnTo>
                    <a:pt x="79972" y="31815"/>
                  </a:lnTo>
                  <a:lnTo>
                    <a:pt x="75427" y="36360"/>
                  </a:lnTo>
                  <a:lnTo>
                    <a:pt x="68610" y="47722"/>
                  </a:lnTo>
                  <a:lnTo>
                    <a:pt x="59520" y="52267"/>
                  </a:lnTo>
                  <a:lnTo>
                    <a:pt x="59520" y="46997"/>
                  </a:lnTo>
                  <a:lnTo>
                    <a:pt x="59085" y="47722"/>
                  </a:lnTo>
                  <a:lnTo>
                    <a:pt x="52307" y="51111"/>
                  </a:lnTo>
                  <a:lnTo>
                    <a:pt x="36795" y="68175"/>
                  </a:lnTo>
                  <a:lnTo>
                    <a:pt x="43613" y="84082"/>
                  </a:lnTo>
                  <a:lnTo>
                    <a:pt x="32250" y="79537"/>
                  </a:lnTo>
                  <a:lnTo>
                    <a:pt x="31974" y="79151"/>
                  </a:lnTo>
                  <a:lnTo>
                    <a:pt x="34088" y="84082"/>
                  </a:lnTo>
                  <a:lnTo>
                    <a:pt x="22725" y="79537"/>
                  </a:lnTo>
                  <a:lnTo>
                    <a:pt x="11363" y="63630"/>
                  </a:lnTo>
                  <a:lnTo>
                    <a:pt x="0" y="52267"/>
                  </a:lnTo>
                  <a:lnTo>
                    <a:pt x="0" y="43177"/>
                  </a:lnTo>
                  <a:lnTo>
                    <a:pt x="6817" y="15908"/>
                  </a:lnTo>
                  <a:lnTo>
                    <a:pt x="22725"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1" name="Freeform 413">
              <a:extLst>
                <a:ext uri="{FF2B5EF4-FFF2-40B4-BE49-F238E27FC236}">
                  <a16:creationId xmlns:a16="http://schemas.microsoft.com/office/drawing/2014/main" id="{D67BCFB8-1FC5-4D28-B7D0-C3D600FB1CA7}"/>
                </a:ext>
              </a:extLst>
            </p:cNvPr>
            <p:cNvSpPr>
              <a:spLocks/>
            </p:cNvSpPr>
            <p:nvPr/>
          </p:nvSpPr>
          <p:spPr bwMode="auto">
            <a:xfrm>
              <a:off x="4912467" y="2489393"/>
              <a:ext cx="119631" cy="149983"/>
            </a:xfrm>
            <a:custGeom>
              <a:avLst/>
              <a:gdLst>
                <a:gd name="connsiteX0" fmla="*/ 24997 w 159508"/>
                <a:gd name="connsiteY0" fmla="*/ 0 h 199977"/>
                <a:gd name="connsiteX1" fmla="*/ 34522 w 159508"/>
                <a:gd name="connsiteY1" fmla="*/ 0 h 199977"/>
                <a:gd name="connsiteX2" fmla="*/ 47722 w 159508"/>
                <a:gd name="connsiteY2" fmla="*/ 0 h 199977"/>
                <a:gd name="connsiteX3" fmla="*/ 57247 w 159508"/>
                <a:gd name="connsiteY3" fmla="*/ 0 h 199977"/>
                <a:gd name="connsiteX4" fmla="*/ 77699 w 159508"/>
                <a:gd name="connsiteY4" fmla="*/ 22725 h 199977"/>
                <a:gd name="connsiteX5" fmla="*/ 77699 w 159508"/>
                <a:gd name="connsiteY5" fmla="*/ 38632 h 199977"/>
                <a:gd name="connsiteX6" fmla="*/ 104969 w 159508"/>
                <a:gd name="connsiteY6" fmla="*/ 54539 h 199977"/>
                <a:gd name="connsiteX7" fmla="*/ 104969 w 159508"/>
                <a:gd name="connsiteY7" fmla="*/ 70447 h 199977"/>
                <a:gd name="connsiteX8" fmla="*/ 122091 w 159508"/>
                <a:gd name="connsiteY8" fmla="*/ 82432 h 199977"/>
                <a:gd name="connsiteX9" fmla="*/ 127259 w 159508"/>
                <a:gd name="connsiteY9" fmla="*/ 77264 h 199977"/>
                <a:gd name="connsiteX10" fmla="*/ 134062 w 159508"/>
                <a:gd name="connsiteY10" fmla="*/ 79985 h 199977"/>
                <a:gd name="connsiteX11" fmla="*/ 136784 w 159508"/>
                <a:gd name="connsiteY11" fmla="*/ 77264 h 199977"/>
                <a:gd name="connsiteX12" fmla="*/ 148146 w 159508"/>
                <a:gd name="connsiteY12" fmla="*/ 81809 h 199977"/>
                <a:gd name="connsiteX13" fmla="*/ 136784 w 159508"/>
                <a:gd name="connsiteY13" fmla="*/ 93171 h 199977"/>
                <a:gd name="connsiteX14" fmla="*/ 148146 w 159508"/>
                <a:gd name="connsiteY14" fmla="*/ 102261 h 199977"/>
                <a:gd name="connsiteX15" fmla="*/ 136784 w 159508"/>
                <a:gd name="connsiteY15" fmla="*/ 113623 h 199977"/>
                <a:gd name="connsiteX16" fmla="*/ 136784 w 159508"/>
                <a:gd name="connsiteY16" fmla="*/ 129531 h 199977"/>
                <a:gd name="connsiteX17" fmla="*/ 159508 w 159508"/>
                <a:gd name="connsiteY17" fmla="*/ 152255 h 199977"/>
                <a:gd name="connsiteX18" fmla="*/ 143601 w 159508"/>
                <a:gd name="connsiteY18" fmla="*/ 168163 h 199977"/>
                <a:gd name="connsiteX19" fmla="*/ 136784 w 159508"/>
                <a:gd name="connsiteY19" fmla="*/ 184070 h 199977"/>
                <a:gd name="connsiteX20" fmla="*/ 143601 w 159508"/>
                <a:gd name="connsiteY20" fmla="*/ 188615 h 199977"/>
                <a:gd name="connsiteX21" fmla="*/ 136784 w 159508"/>
                <a:gd name="connsiteY21" fmla="*/ 199977 h 199977"/>
                <a:gd name="connsiteX22" fmla="*/ 127259 w 159508"/>
                <a:gd name="connsiteY22" fmla="*/ 199977 h 199977"/>
                <a:gd name="connsiteX23" fmla="*/ 120876 w 159508"/>
                <a:gd name="connsiteY23" fmla="*/ 199977 h 199977"/>
                <a:gd name="connsiteX24" fmla="*/ 111351 w 159508"/>
                <a:gd name="connsiteY24" fmla="*/ 199977 h 199977"/>
                <a:gd name="connsiteX25" fmla="*/ 104969 w 159508"/>
                <a:gd name="connsiteY25" fmla="*/ 199977 h 199977"/>
                <a:gd name="connsiteX26" fmla="*/ 95444 w 159508"/>
                <a:gd name="connsiteY26" fmla="*/ 199977 h 199977"/>
                <a:gd name="connsiteX27" fmla="*/ 99989 w 159508"/>
                <a:gd name="connsiteY27" fmla="*/ 188615 h 199977"/>
                <a:gd name="connsiteX28" fmla="*/ 106806 w 159508"/>
                <a:gd name="connsiteY28" fmla="*/ 179525 h 199977"/>
                <a:gd name="connsiteX29" fmla="*/ 99989 w 159508"/>
                <a:gd name="connsiteY29" fmla="*/ 179525 h 199977"/>
                <a:gd name="connsiteX30" fmla="*/ 90899 w 159508"/>
                <a:gd name="connsiteY30" fmla="*/ 172708 h 199977"/>
                <a:gd name="connsiteX31" fmla="*/ 84082 w 159508"/>
                <a:gd name="connsiteY31" fmla="*/ 168163 h 199977"/>
                <a:gd name="connsiteX32" fmla="*/ 79537 w 159508"/>
                <a:gd name="connsiteY32" fmla="*/ 161345 h 199977"/>
                <a:gd name="connsiteX33" fmla="*/ 74992 w 159508"/>
                <a:gd name="connsiteY33" fmla="*/ 156800 h 199977"/>
                <a:gd name="connsiteX34" fmla="*/ 72357 w 159508"/>
                <a:gd name="connsiteY34" fmla="*/ 155044 h 199977"/>
                <a:gd name="connsiteX35" fmla="*/ 68609 w 159508"/>
                <a:gd name="connsiteY35" fmla="*/ 168163 h 199977"/>
                <a:gd name="connsiteX36" fmla="*/ 57247 w 159508"/>
                <a:gd name="connsiteY36" fmla="*/ 172708 h 199977"/>
                <a:gd name="connsiteX37" fmla="*/ 61792 w 159508"/>
                <a:gd name="connsiteY37" fmla="*/ 168163 h 199977"/>
                <a:gd name="connsiteX38" fmla="*/ 59543 w 159508"/>
                <a:gd name="connsiteY38" fmla="*/ 166556 h 199977"/>
                <a:gd name="connsiteX39" fmla="*/ 59084 w 159508"/>
                <a:gd name="connsiteY39" fmla="*/ 168163 h 199977"/>
                <a:gd name="connsiteX40" fmla="*/ 47722 w 159508"/>
                <a:gd name="connsiteY40" fmla="*/ 172708 h 199977"/>
                <a:gd name="connsiteX41" fmla="*/ 52267 w 159508"/>
                <a:gd name="connsiteY41" fmla="*/ 168163 h 199977"/>
                <a:gd name="connsiteX42" fmla="*/ 36360 w 159508"/>
                <a:gd name="connsiteY42" fmla="*/ 156800 h 199977"/>
                <a:gd name="connsiteX43" fmla="*/ 24997 w 159508"/>
                <a:gd name="connsiteY43" fmla="*/ 152255 h 199977"/>
                <a:gd name="connsiteX44" fmla="*/ 20452 w 159508"/>
                <a:gd name="connsiteY44" fmla="*/ 145438 h 199977"/>
                <a:gd name="connsiteX45" fmla="*/ 9090 w 159508"/>
                <a:gd name="connsiteY45" fmla="*/ 136348 h 199977"/>
                <a:gd name="connsiteX46" fmla="*/ 18615 w 159508"/>
                <a:gd name="connsiteY46" fmla="*/ 136348 h 199977"/>
                <a:gd name="connsiteX47" fmla="*/ 20452 w 159508"/>
                <a:gd name="connsiteY47" fmla="*/ 136348 h 199977"/>
                <a:gd name="connsiteX48" fmla="*/ 24997 w 159508"/>
                <a:gd name="connsiteY48" fmla="*/ 109078 h 199977"/>
                <a:gd name="connsiteX49" fmla="*/ 9090 w 159508"/>
                <a:gd name="connsiteY49" fmla="*/ 93171 h 199977"/>
                <a:gd name="connsiteX50" fmla="*/ 15908 w 159508"/>
                <a:gd name="connsiteY50" fmla="*/ 70447 h 199977"/>
                <a:gd name="connsiteX51" fmla="*/ 14070 w 159508"/>
                <a:gd name="connsiteY51" fmla="*/ 70447 h 199977"/>
                <a:gd name="connsiteX52" fmla="*/ 4545 w 159508"/>
                <a:gd name="connsiteY52" fmla="*/ 70447 h 199977"/>
                <a:gd name="connsiteX53" fmla="*/ 15908 w 159508"/>
                <a:gd name="connsiteY53" fmla="*/ 49994 h 199977"/>
                <a:gd name="connsiteX54" fmla="*/ 4545 w 159508"/>
                <a:gd name="connsiteY54" fmla="*/ 34087 h 199977"/>
                <a:gd name="connsiteX55" fmla="*/ 0 w 159508"/>
                <a:gd name="connsiteY55" fmla="*/ 11362 h 19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9508" h="199977">
                  <a:moveTo>
                    <a:pt x="24997" y="0"/>
                  </a:moveTo>
                  <a:lnTo>
                    <a:pt x="34522" y="0"/>
                  </a:lnTo>
                  <a:lnTo>
                    <a:pt x="47722" y="0"/>
                  </a:lnTo>
                  <a:lnTo>
                    <a:pt x="57247" y="0"/>
                  </a:lnTo>
                  <a:lnTo>
                    <a:pt x="77699" y="22725"/>
                  </a:lnTo>
                  <a:lnTo>
                    <a:pt x="77699" y="38632"/>
                  </a:lnTo>
                  <a:lnTo>
                    <a:pt x="104969" y="54539"/>
                  </a:lnTo>
                  <a:lnTo>
                    <a:pt x="104969" y="70447"/>
                  </a:lnTo>
                  <a:lnTo>
                    <a:pt x="122091" y="82432"/>
                  </a:lnTo>
                  <a:lnTo>
                    <a:pt x="127259" y="77264"/>
                  </a:lnTo>
                  <a:lnTo>
                    <a:pt x="134062" y="79985"/>
                  </a:lnTo>
                  <a:lnTo>
                    <a:pt x="136784" y="77264"/>
                  </a:lnTo>
                  <a:lnTo>
                    <a:pt x="148146" y="81809"/>
                  </a:lnTo>
                  <a:lnTo>
                    <a:pt x="136784" y="93171"/>
                  </a:lnTo>
                  <a:lnTo>
                    <a:pt x="148146" y="102261"/>
                  </a:lnTo>
                  <a:lnTo>
                    <a:pt x="136784" y="113623"/>
                  </a:lnTo>
                  <a:lnTo>
                    <a:pt x="136784" y="129531"/>
                  </a:lnTo>
                  <a:lnTo>
                    <a:pt x="159508" y="152255"/>
                  </a:lnTo>
                  <a:lnTo>
                    <a:pt x="143601" y="168163"/>
                  </a:lnTo>
                  <a:lnTo>
                    <a:pt x="136784" y="184070"/>
                  </a:lnTo>
                  <a:lnTo>
                    <a:pt x="143601" y="188615"/>
                  </a:lnTo>
                  <a:lnTo>
                    <a:pt x="136784" y="199977"/>
                  </a:lnTo>
                  <a:lnTo>
                    <a:pt x="127259" y="199977"/>
                  </a:lnTo>
                  <a:lnTo>
                    <a:pt x="120876" y="199977"/>
                  </a:lnTo>
                  <a:lnTo>
                    <a:pt x="111351" y="199977"/>
                  </a:lnTo>
                  <a:lnTo>
                    <a:pt x="104969" y="199977"/>
                  </a:lnTo>
                  <a:lnTo>
                    <a:pt x="95444" y="199977"/>
                  </a:lnTo>
                  <a:lnTo>
                    <a:pt x="99989" y="188615"/>
                  </a:lnTo>
                  <a:lnTo>
                    <a:pt x="106806" y="179525"/>
                  </a:lnTo>
                  <a:lnTo>
                    <a:pt x="99989" y="179525"/>
                  </a:lnTo>
                  <a:lnTo>
                    <a:pt x="90899" y="172708"/>
                  </a:lnTo>
                  <a:lnTo>
                    <a:pt x="84082" y="168163"/>
                  </a:lnTo>
                  <a:lnTo>
                    <a:pt x="79537" y="161345"/>
                  </a:lnTo>
                  <a:lnTo>
                    <a:pt x="74992" y="156800"/>
                  </a:lnTo>
                  <a:lnTo>
                    <a:pt x="72357" y="155044"/>
                  </a:lnTo>
                  <a:lnTo>
                    <a:pt x="68609" y="168163"/>
                  </a:lnTo>
                  <a:lnTo>
                    <a:pt x="57247" y="172708"/>
                  </a:lnTo>
                  <a:lnTo>
                    <a:pt x="61792" y="168163"/>
                  </a:lnTo>
                  <a:lnTo>
                    <a:pt x="59543" y="166556"/>
                  </a:lnTo>
                  <a:lnTo>
                    <a:pt x="59084" y="168163"/>
                  </a:lnTo>
                  <a:lnTo>
                    <a:pt x="47722" y="172708"/>
                  </a:lnTo>
                  <a:lnTo>
                    <a:pt x="52267" y="168163"/>
                  </a:lnTo>
                  <a:lnTo>
                    <a:pt x="36360" y="156800"/>
                  </a:lnTo>
                  <a:lnTo>
                    <a:pt x="24997" y="152255"/>
                  </a:lnTo>
                  <a:lnTo>
                    <a:pt x="20452" y="145438"/>
                  </a:lnTo>
                  <a:lnTo>
                    <a:pt x="9090" y="136348"/>
                  </a:lnTo>
                  <a:lnTo>
                    <a:pt x="18615" y="136348"/>
                  </a:lnTo>
                  <a:lnTo>
                    <a:pt x="20452" y="136348"/>
                  </a:lnTo>
                  <a:lnTo>
                    <a:pt x="24997" y="109078"/>
                  </a:lnTo>
                  <a:lnTo>
                    <a:pt x="9090" y="93171"/>
                  </a:lnTo>
                  <a:lnTo>
                    <a:pt x="15908" y="70447"/>
                  </a:lnTo>
                  <a:lnTo>
                    <a:pt x="14070" y="70447"/>
                  </a:lnTo>
                  <a:lnTo>
                    <a:pt x="4545" y="70447"/>
                  </a:lnTo>
                  <a:lnTo>
                    <a:pt x="15908" y="49994"/>
                  </a:lnTo>
                  <a:lnTo>
                    <a:pt x="4545" y="34087"/>
                  </a:lnTo>
                  <a:lnTo>
                    <a:pt x="0"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2" name="Freeform 411">
              <a:extLst>
                <a:ext uri="{FF2B5EF4-FFF2-40B4-BE49-F238E27FC236}">
                  <a16:creationId xmlns:a16="http://schemas.microsoft.com/office/drawing/2014/main" id="{FF63D58C-9134-4957-9D13-C2324C73A83C}"/>
                </a:ext>
              </a:extLst>
            </p:cNvPr>
            <p:cNvSpPr>
              <a:spLocks/>
            </p:cNvSpPr>
            <p:nvPr/>
          </p:nvSpPr>
          <p:spPr bwMode="auto">
            <a:xfrm>
              <a:off x="5035507" y="2049672"/>
              <a:ext cx="267827" cy="226679"/>
            </a:xfrm>
            <a:custGeom>
              <a:avLst/>
              <a:gdLst>
                <a:gd name="connsiteX0" fmla="*/ 184079 w 357103"/>
                <a:gd name="connsiteY0" fmla="*/ 0 h 302238"/>
                <a:gd name="connsiteX1" fmla="*/ 188461 w 357103"/>
                <a:gd name="connsiteY1" fmla="*/ 1949 h 302238"/>
                <a:gd name="connsiteX2" fmla="*/ 191223 w 357103"/>
                <a:gd name="connsiteY2" fmla="*/ 0 h 302238"/>
                <a:gd name="connsiteX3" fmla="*/ 232133 w 357103"/>
                <a:gd name="connsiteY3" fmla="*/ 18195 h 302238"/>
                <a:gd name="connsiteX4" fmla="*/ 237816 w 357103"/>
                <a:gd name="connsiteY4" fmla="*/ 31502 h 302238"/>
                <a:gd name="connsiteX5" fmla="*/ 247701 w 357103"/>
                <a:gd name="connsiteY5" fmla="*/ 27262 h 302238"/>
                <a:gd name="connsiteX6" fmla="*/ 251939 w 357103"/>
                <a:gd name="connsiteY6" fmla="*/ 28508 h 302238"/>
                <a:gd name="connsiteX7" fmla="*/ 254845 w 357103"/>
                <a:gd name="connsiteY7" fmla="*/ 27262 h 302238"/>
                <a:gd name="connsiteX8" fmla="*/ 293481 w 357103"/>
                <a:gd name="connsiteY8" fmla="*/ 38626 h 302238"/>
                <a:gd name="connsiteX9" fmla="*/ 298030 w 357103"/>
                <a:gd name="connsiteY9" fmla="*/ 70452 h 302238"/>
                <a:gd name="connsiteX10" fmla="*/ 286656 w 357103"/>
                <a:gd name="connsiteY10" fmla="*/ 86350 h 302238"/>
                <a:gd name="connsiteX11" fmla="*/ 313918 w 357103"/>
                <a:gd name="connsiteY11" fmla="*/ 129539 h 302238"/>
                <a:gd name="connsiteX12" fmla="*/ 325292 w 357103"/>
                <a:gd name="connsiteY12" fmla="*/ 140903 h 302238"/>
                <a:gd name="connsiteX13" fmla="*/ 325292 w 357103"/>
                <a:gd name="connsiteY13" fmla="*/ 152268 h 302238"/>
                <a:gd name="connsiteX14" fmla="*/ 345730 w 357103"/>
                <a:gd name="connsiteY14" fmla="*/ 161335 h 302238"/>
                <a:gd name="connsiteX15" fmla="*/ 357103 w 357103"/>
                <a:gd name="connsiteY15" fmla="*/ 179530 h 302238"/>
                <a:gd name="connsiteX16" fmla="*/ 345730 w 357103"/>
                <a:gd name="connsiteY16" fmla="*/ 195427 h 302238"/>
                <a:gd name="connsiteX17" fmla="*/ 335336 w 357103"/>
                <a:gd name="connsiteY17" fmla="*/ 202923 h 302238"/>
                <a:gd name="connsiteX18" fmla="*/ 329159 w 357103"/>
                <a:gd name="connsiteY18" fmla="*/ 202225 h 302238"/>
                <a:gd name="connsiteX19" fmla="*/ 328192 w 357103"/>
                <a:gd name="connsiteY19" fmla="*/ 202923 h 302238"/>
                <a:gd name="connsiteX20" fmla="*/ 310162 w 357103"/>
                <a:gd name="connsiteY20" fmla="*/ 200887 h 302238"/>
                <a:gd name="connsiteX21" fmla="*/ 316403 w 357103"/>
                <a:gd name="connsiteY21" fmla="*/ 207940 h 302238"/>
                <a:gd name="connsiteX22" fmla="*/ 323437 w 357103"/>
                <a:gd name="connsiteY22" fmla="*/ 215889 h 302238"/>
                <a:gd name="connsiteX23" fmla="*/ 325292 w 357103"/>
                <a:gd name="connsiteY23" fmla="*/ 254515 h 302238"/>
                <a:gd name="connsiteX24" fmla="*/ 293481 w 357103"/>
                <a:gd name="connsiteY24" fmla="*/ 259048 h 302238"/>
                <a:gd name="connsiteX25" fmla="*/ 282107 w 357103"/>
                <a:gd name="connsiteY25" fmla="*/ 274976 h 302238"/>
                <a:gd name="connsiteX26" fmla="*/ 282107 w 357103"/>
                <a:gd name="connsiteY26" fmla="*/ 302238 h 302238"/>
                <a:gd name="connsiteX27" fmla="*/ 274963 w 357103"/>
                <a:gd name="connsiteY27" fmla="*/ 300200 h 302238"/>
                <a:gd name="connsiteX28" fmla="*/ 274963 w 357103"/>
                <a:gd name="connsiteY28" fmla="*/ 302238 h 302238"/>
                <a:gd name="connsiteX29" fmla="*/ 259075 w 357103"/>
                <a:gd name="connsiteY29" fmla="*/ 297705 h 302238"/>
                <a:gd name="connsiteX30" fmla="*/ 232133 w 357103"/>
                <a:gd name="connsiteY30" fmla="*/ 297705 h 302238"/>
                <a:gd name="connsiteX31" fmla="*/ 224989 w 357103"/>
                <a:gd name="connsiteY31" fmla="*/ 297705 h 302238"/>
                <a:gd name="connsiteX32" fmla="*/ 218488 w 357103"/>
                <a:gd name="connsiteY32" fmla="*/ 289585 h 302238"/>
                <a:gd name="connsiteX33" fmla="*/ 207111 w 357103"/>
                <a:gd name="connsiteY33" fmla="*/ 297705 h 302238"/>
                <a:gd name="connsiteX34" fmla="*/ 204139 w 357103"/>
                <a:gd name="connsiteY34" fmla="*/ 294727 h 302238"/>
                <a:gd name="connsiteX35" fmla="*/ 199967 w 357103"/>
                <a:gd name="connsiteY35" fmla="*/ 297705 h 302238"/>
                <a:gd name="connsiteX36" fmla="*/ 188628 w 357103"/>
                <a:gd name="connsiteY36" fmla="*/ 286340 h 302238"/>
                <a:gd name="connsiteX37" fmla="*/ 168475 w 357103"/>
                <a:gd name="connsiteY37" fmla="*/ 286340 h 302238"/>
                <a:gd name="connsiteX38" fmla="*/ 161331 w 357103"/>
                <a:gd name="connsiteY38" fmla="*/ 286340 h 302238"/>
                <a:gd name="connsiteX39" fmla="*/ 118181 w 357103"/>
                <a:gd name="connsiteY39" fmla="*/ 274976 h 302238"/>
                <a:gd name="connsiteX40" fmla="*/ 81821 w 357103"/>
                <a:gd name="connsiteY40" fmla="*/ 270412 h 302238"/>
                <a:gd name="connsiteX41" fmla="*/ 61668 w 357103"/>
                <a:gd name="connsiteY41" fmla="*/ 270412 h 302238"/>
                <a:gd name="connsiteX42" fmla="*/ 38956 w 357103"/>
                <a:gd name="connsiteY42" fmla="*/ 286340 h 302238"/>
                <a:gd name="connsiteX43" fmla="*/ 31812 w 357103"/>
                <a:gd name="connsiteY43" fmla="*/ 286340 h 302238"/>
                <a:gd name="connsiteX44" fmla="*/ 23067 w 357103"/>
                <a:gd name="connsiteY44" fmla="*/ 286340 h 302238"/>
                <a:gd name="connsiteX45" fmla="*/ 15923 w 357103"/>
                <a:gd name="connsiteY45" fmla="*/ 286340 h 302238"/>
                <a:gd name="connsiteX46" fmla="*/ 11374 w 357103"/>
                <a:gd name="connsiteY46" fmla="*/ 259048 h 302238"/>
                <a:gd name="connsiteX47" fmla="*/ 0 w 357103"/>
                <a:gd name="connsiteY47" fmla="*/ 231786 h 302238"/>
                <a:gd name="connsiteX48" fmla="*/ 27262 w 357103"/>
                <a:gd name="connsiteY48" fmla="*/ 220422 h 302238"/>
                <a:gd name="connsiteX49" fmla="*/ 27262 w 357103"/>
                <a:gd name="connsiteY49" fmla="*/ 195427 h 302238"/>
                <a:gd name="connsiteX50" fmla="*/ 15923 w 357103"/>
                <a:gd name="connsiteY50" fmla="*/ 172699 h 302238"/>
                <a:gd name="connsiteX51" fmla="*/ 11374 w 357103"/>
                <a:gd name="connsiteY51" fmla="*/ 145437 h 302238"/>
                <a:gd name="connsiteX52" fmla="*/ 18518 w 357103"/>
                <a:gd name="connsiteY52" fmla="*/ 145437 h 302238"/>
                <a:gd name="connsiteX53" fmla="*/ 47735 w 357103"/>
                <a:gd name="connsiteY53" fmla="*/ 145437 h 302238"/>
                <a:gd name="connsiteX54" fmla="*/ 86370 w 357103"/>
                <a:gd name="connsiteY54" fmla="*/ 124976 h 302238"/>
                <a:gd name="connsiteX55" fmla="*/ 97709 w 357103"/>
                <a:gd name="connsiteY55" fmla="*/ 86350 h 302238"/>
                <a:gd name="connsiteX56" fmla="*/ 129520 w 357103"/>
                <a:gd name="connsiteY56" fmla="*/ 65888 h 302238"/>
                <a:gd name="connsiteX57" fmla="*/ 124971 w 357103"/>
                <a:gd name="connsiteY57" fmla="*/ 38626 h 302238"/>
                <a:gd name="connsiteX58" fmla="*/ 145443 w 357103"/>
                <a:gd name="connsiteY58" fmla="*/ 27262 h 3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7103" h="302238">
                  <a:moveTo>
                    <a:pt x="184079" y="0"/>
                  </a:moveTo>
                  <a:lnTo>
                    <a:pt x="188461" y="1949"/>
                  </a:lnTo>
                  <a:lnTo>
                    <a:pt x="191223" y="0"/>
                  </a:lnTo>
                  <a:lnTo>
                    <a:pt x="232133" y="18195"/>
                  </a:lnTo>
                  <a:lnTo>
                    <a:pt x="237816" y="31502"/>
                  </a:lnTo>
                  <a:lnTo>
                    <a:pt x="247701" y="27262"/>
                  </a:lnTo>
                  <a:lnTo>
                    <a:pt x="251939" y="28508"/>
                  </a:lnTo>
                  <a:lnTo>
                    <a:pt x="254845" y="27262"/>
                  </a:lnTo>
                  <a:lnTo>
                    <a:pt x="293481" y="38626"/>
                  </a:lnTo>
                  <a:cubicBezTo>
                    <a:pt x="294986" y="49235"/>
                    <a:pt x="296525" y="59843"/>
                    <a:pt x="298030" y="70452"/>
                  </a:cubicBezTo>
                  <a:lnTo>
                    <a:pt x="286656" y="86350"/>
                  </a:lnTo>
                  <a:lnTo>
                    <a:pt x="313918" y="129539"/>
                  </a:lnTo>
                  <a:lnTo>
                    <a:pt x="325292" y="140903"/>
                  </a:lnTo>
                  <a:lnTo>
                    <a:pt x="325292" y="152268"/>
                  </a:lnTo>
                  <a:lnTo>
                    <a:pt x="345730" y="161335"/>
                  </a:lnTo>
                  <a:lnTo>
                    <a:pt x="357103" y="179530"/>
                  </a:lnTo>
                  <a:lnTo>
                    <a:pt x="345730" y="195427"/>
                  </a:lnTo>
                  <a:lnTo>
                    <a:pt x="335336" y="202923"/>
                  </a:lnTo>
                  <a:lnTo>
                    <a:pt x="329159" y="202225"/>
                  </a:lnTo>
                  <a:lnTo>
                    <a:pt x="328192" y="202923"/>
                  </a:lnTo>
                  <a:lnTo>
                    <a:pt x="310162" y="200887"/>
                  </a:lnTo>
                  <a:lnTo>
                    <a:pt x="316403" y="207940"/>
                  </a:lnTo>
                  <a:cubicBezTo>
                    <a:pt x="319544" y="210592"/>
                    <a:pt x="322685" y="213244"/>
                    <a:pt x="323437" y="215889"/>
                  </a:cubicBezTo>
                  <a:cubicBezTo>
                    <a:pt x="327217" y="228764"/>
                    <a:pt x="321512" y="241639"/>
                    <a:pt x="325292" y="254515"/>
                  </a:cubicBezTo>
                  <a:lnTo>
                    <a:pt x="293481" y="259048"/>
                  </a:lnTo>
                  <a:lnTo>
                    <a:pt x="282107" y="274976"/>
                  </a:lnTo>
                  <a:lnTo>
                    <a:pt x="282107" y="302238"/>
                  </a:lnTo>
                  <a:lnTo>
                    <a:pt x="274963" y="300200"/>
                  </a:lnTo>
                  <a:lnTo>
                    <a:pt x="274963" y="302238"/>
                  </a:lnTo>
                  <a:lnTo>
                    <a:pt x="259075" y="297705"/>
                  </a:lnTo>
                  <a:lnTo>
                    <a:pt x="232133" y="297705"/>
                  </a:lnTo>
                  <a:lnTo>
                    <a:pt x="224989" y="297705"/>
                  </a:lnTo>
                  <a:lnTo>
                    <a:pt x="218488" y="289585"/>
                  </a:lnTo>
                  <a:lnTo>
                    <a:pt x="207111" y="297705"/>
                  </a:lnTo>
                  <a:lnTo>
                    <a:pt x="204139" y="294727"/>
                  </a:lnTo>
                  <a:lnTo>
                    <a:pt x="199967" y="297705"/>
                  </a:lnTo>
                  <a:lnTo>
                    <a:pt x="188628" y="286340"/>
                  </a:lnTo>
                  <a:lnTo>
                    <a:pt x="168475" y="286340"/>
                  </a:lnTo>
                  <a:lnTo>
                    <a:pt x="161331" y="286340"/>
                  </a:lnTo>
                  <a:lnTo>
                    <a:pt x="118181" y="274976"/>
                  </a:lnTo>
                  <a:lnTo>
                    <a:pt x="81821" y="270412"/>
                  </a:lnTo>
                  <a:lnTo>
                    <a:pt x="61668" y="270412"/>
                  </a:lnTo>
                  <a:lnTo>
                    <a:pt x="38956" y="286340"/>
                  </a:lnTo>
                  <a:lnTo>
                    <a:pt x="31812" y="286340"/>
                  </a:lnTo>
                  <a:lnTo>
                    <a:pt x="23067" y="286340"/>
                  </a:lnTo>
                  <a:lnTo>
                    <a:pt x="15923" y="286340"/>
                  </a:lnTo>
                  <a:cubicBezTo>
                    <a:pt x="14419" y="277243"/>
                    <a:pt x="12879" y="268146"/>
                    <a:pt x="11374" y="259048"/>
                  </a:cubicBezTo>
                  <a:cubicBezTo>
                    <a:pt x="7594" y="249951"/>
                    <a:pt x="3779" y="240884"/>
                    <a:pt x="0" y="231786"/>
                  </a:cubicBezTo>
                  <a:lnTo>
                    <a:pt x="27262" y="220422"/>
                  </a:lnTo>
                  <a:lnTo>
                    <a:pt x="27262" y="195427"/>
                  </a:lnTo>
                  <a:lnTo>
                    <a:pt x="15923" y="172699"/>
                  </a:lnTo>
                  <a:cubicBezTo>
                    <a:pt x="14419" y="163602"/>
                    <a:pt x="12879" y="154534"/>
                    <a:pt x="11374" y="145437"/>
                  </a:cubicBezTo>
                  <a:lnTo>
                    <a:pt x="18518" y="145437"/>
                  </a:lnTo>
                  <a:lnTo>
                    <a:pt x="47735" y="145437"/>
                  </a:lnTo>
                  <a:lnTo>
                    <a:pt x="86370" y="124976"/>
                  </a:lnTo>
                  <a:lnTo>
                    <a:pt x="97709" y="86350"/>
                  </a:lnTo>
                  <a:lnTo>
                    <a:pt x="129520" y="65888"/>
                  </a:lnTo>
                  <a:cubicBezTo>
                    <a:pt x="128015" y="56791"/>
                    <a:pt x="126475" y="47724"/>
                    <a:pt x="124971" y="38626"/>
                  </a:cubicBezTo>
                  <a:lnTo>
                    <a:pt x="145443" y="272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3" name="Freeform 408">
              <a:extLst>
                <a:ext uri="{FF2B5EF4-FFF2-40B4-BE49-F238E27FC236}">
                  <a16:creationId xmlns:a16="http://schemas.microsoft.com/office/drawing/2014/main" id="{94CFA980-EAC9-42FB-B6B3-F341922303EB}"/>
                </a:ext>
              </a:extLst>
            </p:cNvPr>
            <p:cNvSpPr>
              <a:spLocks/>
            </p:cNvSpPr>
            <p:nvPr/>
          </p:nvSpPr>
          <p:spPr bwMode="auto">
            <a:xfrm>
              <a:off x="5132655" y="2395573"/>
              <a:ext cx="95606" cy="122795"/>
            </a:xfrm>
            <a:custGeom>
              <a:avLst/>
              <a:gdLst>
                <a:gd name="connsiteX0" fmla="*/ 36577 w 127475"/>
                <a:gd name="connsiteY0" fmla="*/ 0 h 163727"/>
                <a:gd name="connsiteX1" fmla="*/ 63846 w 127475"/>
                <a:gd name="connsiteY1" fmla="*/ 15907 h 163727"/>
                <a:gd name="connsiteX2" fmla="*/ 79754 w 127475"/>
                <a:gd name="connsiteY2" fmla="*/ 20452 h 163727"/>
                <a:gd name="connsiteX3" fmla="*/ 95661 w 127475"/>
                <a:gd name="connsiteY3" fmla="*/ 31815 h 163727"/>
                <a:gd name="connsiteX4" fmla="*/ 91116 w 127475"/>
                <a:gd name="connsiteY4" fmla="*/ 54540 h 163727"/>
                <a:gd name="connsiteX5" fmla="*/ 107023 w 127475"/>
                <a:gd name="connsiteY5" fmla="*/ 59085 h 163727"/>
                <a:gd name="connsiteX6" fmla="*/ 111568 w 127475"/>
                <a:gd name="connsiteY6" fmla="*/ 86354 h 163727"/>
                <a:gd name="connsiteX7" fmla="*/ 122930 w 127475"/>
                <a:gd name="connsiteY7" fmla="*/ 97717 h 163727"/>
                <a:gd name="connsiteX8" fmla="*/ 122930 w 127475"/>
                <a:gd name="connsiteY8" fmla="*/ 102262 h 163727"/>
                <a:gd name="connsiteX9" fmla="*/ 127475 w 127475"/>
                <a:gd name="connsiteY9" fmla="*/ 106807 h 163727"/>
                <a:gd name="connsiteX10" fmla="*/ 118385 w 127475"/>
                <a:gd name="connsiteY10" fmla="*/ 113624 h 163727"/>
                <a:gd name="connsiteX11" fmla="*/ 116798 w 127475"/>
                <a:gd name="connsiteY11" fmla="*/ 113624 h 163727"/>
                <a:gd name="connsiteX12" fmla="*/ 113623 w 127475"/>
                <a:gd name="connsiteY12" fmla="*/ 116005 h 163727"/>
                <a:gd name="connsiteX13" fmla="*/ 90899 w 127475"/>
                <a:gd name="connsiteY13" fmla="*/ 116005 h 163727"/>
                <a:gd name="connsiteX14" fmla="*/ 86354 w 127475"/>
                <a:gd name="connsiteY14" fmla="*/ 109188 h 163727"/>
                <a:gd name="connsiteX15" fmla="*/ 85727 w 127475"/>
                <a:gd name="connsiteY15" fmla="*/ 109188 h 163727"/>
                <a:gd name="connsiteX16" fmla="*/ 91116 w 127475"/>
                <a:gd name="connsiteY16" fmla="*/ 118169 h 163727"/>
                <a:gd name="connsiteX17" fmla="*/ 79754 w 127475"/>
                <a:gd name="connsiteY17" fmla="*/ 134076 h 163727"/>
                <a:gd name="connsiteX18" fmla="*/ 68391 w 127475"/>
                <a:gd name="connsiteY18" fmla="*/ 156801 h 163727"/>
                <a:gd name="connsiteX19" fmla="*/ 63846 w 127475"/>
                <a:gd name="connsiteY19" fmla="*/ 161346 h 163727"/>
                <a:gd name="connsiteX20" fmla="*/ 63146 w 127475"/>
                <a:gd name="connsiteY20" fmla="*/ 159665 h 163727"/>
                <a:gd name="connsiteX21" fmla="*/ 59084 w 127475"/>
                <a:gd name="connsiteY21" fmla="*/ 163727 h 163727"/>
                <a:gd name="connsiteX22" fmla="*/ 47722 w 127475"/>
                <a:gd name="connsiteY22" fmla="*/ 136457 h 163727"/>
                <a:gd name="connsiteX23" fmla="*/ 54539 w 127475"/>
                <a:gd name="connsiteY23" fmla="*/ 116005 h 163727"/>
                <a:gd name="connsiteX24" fmla="*/ 54539 w 127475"/>
                <a:gd name="connsiteY24" fmla="*/ 88735 h 163727"/>
                <a:gd name="connsiteX25" fmla="*/ 31815 w 127475"/>
                <a:gd name="connsiteY25" fmla="*/ 61466 h 163727"/>
                <a:gd name="connsiteX26" fmla="*/ 20452 w 127475"/>
                <a:gd name="connsiteY26" fmla="*/ 41013 h 163727"/>
                <a:gd name="connsiteX27" fmla="*/ 4545 w 127475"/>
                <a:gd name="connsiteY27" fmla="*/ 22833 h 163727"/>
                <a:gd name="connsiteX28" fmla="*/ 0 w 127475"/>
                <a:gd name="connsiteY28" fmla="*/ 18288 h 163727"/>
                <a:gd name="connsiteX29" fmla="*/ 4545 w 127475"/>
                <a:gd name="connsiteY29" fmla="*/ 6926 h 163727"/>
                <a:gd name="connsiteX30" fmla="*/ 8627 w 127475"/>
                <a:gd name="connsiteY30" fmla="*/ 6246 h 163727"/>
                <a:gd name="connsiteX31" fmla="*/ 9307 w 127475"/>
                <a:gd name="connsiteY31" fmla="*/ 4545 h 16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7475" h="163727">
                  <a:moveTo>
                    <a:pt x="36577" y="0"/>
                  </a:moveTo>
                  <a:lnTo>
                    <a:pt x="63846" y="15907"/>
                  </a:lnTo>
                  <a:lnTo>
                    <a:pt x="79754" y="20452"/>
                  </a:lnTo>
                  <a:lnTo>
                    <a:pt x="95661" y="31815"/>
                  </a:lnTo>
                  <a:lnTo>
                    <a:pt x="91116" y="54540"/>
                  </a:lnTo>
                  <a:lnTo>
                    <a:pt x="107023" y="59085"/>
                  </a:lnTo>
                  <a:lnTo>
                    <a:pt x="111568" y="86354"/>
                  </a:lnTo>
                  <a:lnTo>
                    <a:pt x="122930" y="97717"/>
                  </a:lnTo>
                  <a:lnTo>
                    <a:pt x="122930" y="102262"/>
                  </a:lnTo>
                  <a:lnTo>
                    <a:pt x="127475" y="106807"/>
                  </a:lnTo>
                  <a:lnTo>
                    <a:pt x="118385" y="113624"/>
                  </a:lnTo>
                  <a:lnTo>
                    <a:pt x="116798" y="113624"/>
                  </a:lnTo>
                  <a:lnTo>
                    <a:pt x="113623" y="116005"/>
                  </a:lnTo>
                  <a:lnTo>
                    <a:pt x="90899" y="116005"/>
                  </a:lnTo>
                  <a:lnTo>
                    <a:pt x="86354" y="109188"/>
                  </a:lnTo>
                  <a:lnTo>
                    <a:pt x="85727" y="109188"/>
                  </a:lnTo>
                  <a:lnTo>
                    <a:pt x="91116" y="118169"/>
                  </a:lnTo>
                  <a:lnTo>
                    <a:pt x="79754" y="134076"/>
                  </a:lnTo>
                  <a:lnTo>
                    <a:pt x="68391" y="156801"/>
                  </a:lnTo>
                  <a:lnTo>
                    <a:pt x="63846" y="161346"/>
                  </a:lnTo>
                  <a:lnTo>
                    <a:pt x="63146" y="159665"/>
                  </a:lnTo>
                  <a:lnTo>
                    <a:pt x="59084" y="163727"/>
                  </a:lnTo>
                  <a:lnTo>
                    <a:pt x="47722" y="136457"/>
                  </a:lnTo>
                  <a:lnTo>
                    <a:pt x="54539" y="116005"/>
                  </a:lnTo>
                  <a:lnTo>
                    <a:pt x="54539" y="88735"/>
                  </a:lnTo>
                  <a:lnTo>
                    <a:pt x="31815" y="61466"/>
                  </a:lnTo>
                  <a:lnTo>
                    <a:pt x="20452" y="41013"/>
                  </a:lnTo>
                  <a:lnTo>
                    <a:pt x="4545" y="22833"/>
                  </a:lnTo>
                  <a:lnTo>
                    <a:pt x="0" y="18288"/>
                  </a:lnTo>
                  <a:lnTo>
                    <a:pt x="4545" y="6926"/>
                  </a:lnTo>
                  <a:lnTo>
                    <a:pt x="8627" y="6246"/>
                  </a:lnTo>
                  <a:lnTo>
                    <a:pt x="9307" y="45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4" name="Freeform 406">
              <a:extLst>
                <a:ext uri="{FF2B5EF4-FFF2-40B4-BE49-F238E27FC236}">
                  <a16:creationId xmlns:a16="http://schemas.microsoft.com/office/drawing/2014/main" id="{91C5F462-AC27-4CFF-AE20-3C7A9AA8CD14}"/>
                </a:ext>
              </a:extLst>
            </p:cNvPr>
            <p:cNvSpPr>
              <a:spLocks/>
            </p:cNvSpPr>
            <p:nvPr/>
          </p:nvSpPr>
          <p:spPr bwMode="auto">
            <a:xfrm>
              <a:off x="4953617" y="2405717"/>
              <a:ext cx="259144" cy="180824"/>
            </a:xfrm>
            <a:custGeom>
              <a:avLst/>
              <a:gdLst>
                <a:gd name="connsiteX0" fmla="*/ 220430 w 345525"/>
                <a:gd name="connsiteY0" fmla="*/ 0 h 241098"/>
                <a:gd name="connsiteX1" fmla="*/ 231792 w 345525"/>
                <a:gd name="connsiteY1" fmla="*/ 0 h 241098"/>
                <a:gd name="connsiteX2" fmla="*/ 240882 w 345525"/>
                <a:gd name="connsiteY2" fmla="*/ 4545 h 241098"/>
                <a:gd name="connsiteX3" fmla="*/ 256789 w 345525"/>
                <a:gd name="connsiteY3" fmla="*/ 22725 h 241098"/>
                <a:gd name="connsiteX4" fmla="*/ 268152 w 345525"/>
                <a:gd name="connsiteY4" fmla="*/ 43177 h 241098"/>
                <a:gd name="connsiteX5" fmla="*/ 290876 w 345525"/>
                <a:gd name="connsiteY5" fmla="*/ 74991 h 241098"/>
                <a:gd name="connsiteX6" fmla="*/ 290876 w 345525"/>
                <a:gd name="connsiteY6" fmla="*/ 76419 h 241098"/>
                <a:gd name="connsiteX7" fmla="*/ 293258 w 345525"/>
                <a:gd name="connsiteY7" fmla="*/ 79753 h 241098"/>
                <a:gd name="connsiteX8" fmla="*/ 293258 w 345525"/>
                <a:gd name="connsiteY8" fmla="*/ 102478 h 241098"/>
                <a:gd name="connsiteX9" fmla="*/ 286441 w 345525"/>
                <a:gd name="connsiteY9" fmla="*/ 122930 h 241098"/>
                <a:gd name="connsiteX10" fmla="*/ 292138 w 345525"/>
                <a:gd name="connsiteY10" fmla="*/ 145718 h 241098"/>
                <a:gd name="connsiteX11" fmla="*/ 311329 w 345525"/>
                <a:gd name="connsiteY11" fmla="*/ 149983 h 241098"/>
                <a:gd name="connsiteX12" fmla="*/ 327236 w 345525"/>
                <a:gd name="connsiteY12" fmla="*/ 145438 h 241098"/>
                <a:gd name="connsiteX13" fmla="*/ 343143 w 345525"/>
                <a:gd name="connsiteY13" fmla="*/ 156800 h 241098"/>
                <a:gd name="connsiteX14" fmla="*/ 343143 w 345525"/>
                <a:gd name="connsiteY14" fmla="*/ 159860 h 241098"/>
                <a:gd name="connsiteX15" fmla="*/ 345525 w 345525"/>
                <a:gd name="connsiteY15" fmla="*/ 161562 h 241098"/>
                <a:gd name="connsiteX16" fmla="*/ 345525 w 345525"/>
                <a:gd name="connsiteY16" fmla="*/ 170652 h 241098"/>
                <a:gd name="connsiteX17" fmla="*/ 329618 w 345525"/>
                <a:gd name="connsiteY17" fmla="*/ 182014 h 241098"/>
                <a:gd name="connsiteX18" fmla="*/ 318256 w 345525"/>
                <a:gd name="connsiteY18" fmla="*/ 177469 h 241098"/>
                <a:gd name="connsiteX19" fmla="*/ 309166 w 345525"/>
                <a:gd name="connsiteY19" fmla="*/ 241098 h 241098"/>
                <a:gd name="connsiteX20" fmla="*/ 286441 w 345525"/>
                <a:gd name="connsiteY20" fmla="*/ 236553 h 241098"/>
                <a:gd name="connsiteX21" fmla="*/ 259171 w 345525"/>
                <a:gd name="connsiteY21" fmla="*/ 213829 h 241098"/>
                <a:gd name="connsiteX22" fmla="*/ 215994 w 345525"/>
                <a:gd name="connsiteY22" fmla="*/ 232008 h 241098"/>
                <a:gd name="connsiteX23" fmla="*/ 195542 w 345525"/>
                <a:gd name="connsiteY23" fmla="*/ 241098 h 241098"/>
                <a:gd name="connsiteX24" fmla="*/ 141003 w 345525"/>
                <a:gd name="connsiteY24" fmla="*/ 241098 h 241098"/>
                <a:gd name="connsiteX25" fmla="*/ 116006 w 345525"/>
                <a:gd name="connsiteY25" fmla="*/ 232008 h 241098"/>
                <a:gd name="connsiteX26" fmla="*/ 104643 w 345525"/>
                <a:gd name="connsiteY26" fmla="*/ 236553 h 241098"/>
                <a:gd name="connsiteX27" fmla="*/ 102262 w 345525"/>
                <a:gd name="connsiteY27" fmla="*/ 231791 h 241098"/>
                <a:gd name="connsiteX28" fmla="*/ 102261 w 345525"/>
                <a:gd name="connsiteY28" fmla="*/ 231791 h 241098"/>
                <a:gd name="connsiteX29" fmla="*/ 93280 w 345525"/>
                <a:gd name="connsiteY29" fmla="*/ 213827 h 241098"/>
                <a:gd name="connsiteX30" fmla="*/ 81919 w 345525"/>
                <a:gd name="connsiteY30" fmla="*/ 204739 h 241098"/>
                <a:gd name="connsiteX31" fmla="*/ 83959 w 345525"/>
                <a:gd name="connsiteY31" fmla="*/ 203514 h 241098"/>
                <a:gd name="connsiteX32" fmla="*/ 79537 w 345525"/>
                <a:gd name="connsiteY32" fmla="*/ 199977 h 241098"/>
                <a:gd name="connsiteX33" fmla="*/ 87090 w 345525"/>
                <a:gd name="connsiteY33" fmla="*/ 195445 h 241098"/>
                <a:gd name="connsiteX34" fmla="*/ 81919 w 345525"/>
                <a:gd name="connsiteY34" fmla="*/ 193376 h 241098"/>
                <a:gd name="connsiteX35" fmla="*/ 72829 w 345525"/>
                <a:gd name="connsiteY35" fmla="*/ 204739 h 241098"/>
                <a:gd name="connsiteX36" fmla="*/ 50104 w 345525"/>
                <a:gd name="connsiteY36" fmla="*/ 188832 h 241098"/>
                <a:gd name="connsiteX37" fmla="*/ 50104 w 345525"/>
                <a:gd name="connsiteY37" fmla="*/ 185737 h 241098"/>
                <a:gd name="connsiteX38" fmla="*/ 47722 w 345525"/>
                <a:gd name="connsiteY38" fmla="*/ 184070 h 241098"/>
                <a:gd name="connsiteX39" fmla="*/ 47722 w 345525"/>
                <a:gd name="connsiteY39" fmla="*/ 164717 h 241098"/>
                <a:gd name="connsiteX40" fmla="*/ 22834 w 345525"/>
                <a:gd name="connsiteY40" fmla="*/ 150200 h 241098"/>
                <a:gd name="connsiteX41" fmla="*/ 22834 w 345525"/>
                <a:gd name="connsiteY41" fmla="*/ 146827 h 241098"/>
                <a:gd name="connsiteX42" fmla="*/ 20452 w 345525"/>
                <a:gd name="connsiteY42" fmla="*/ 145438 h 241098"/>
                <a:gd name="connsiteX43" fmla="*/ 20452 w 345525"/>
                <a:gd name="connsiteY43" fmla="*/ 132440 h 241098"/>
                <a:gd name="connsiteX44" fmla="*/ 2382 w 345525"/>
                <a:gd name="connsiteY44" fmla="*/ 118385 h 241098"/>
                <a:gd name="connsiteX45" fmla="*/ 4818 w 345525"/>
                <a:gd name="connsiteY45" fmla="*/ 117370 h 241098"/>
                <a:gd name="connsiteX46" fmla="*/ 0 w 345525"/>
                <a:gd name="connsiteY46" fmla="*/ 113623 h 241098"/>
                <a:gd name="connsiteX47" fmla="*/ 27270 w 345525"/>
                <a:gd name="connsiteY47" fmla="*/ 102261 h 241098"/>
                <a:gd name="connsiteX48" fmla="*/ 52267 w 345525"/>
                <a:gd name="connsiteY48" fmla="*/ 63629 h 241098"/>
                <a:gd name="connsiteX49" fmla="*/ 63629 w 345525"/>
                <a:gd name="connsiteY49" fmla="*/ 27270 h 241098"/>
                <a:gd name="connsiteX50" fmla="*/ 90899 w 345525"/>
                <a:gd name="connsiteY50" fmla="*/ 15907 h 241098"/>
                <a:gd name="connsiteX51" fmla="*/ 106806 w 345525"/>
                <a:gd name="connsiteY51" fmla="*/ 4545 h 241098"/>
                <a:gd name="connsiteX52" fmla="*/ 129531 w 345525"/>
                <a:gd name="connsiteY52" fmla="*/ 11362 h 241098"/>
                <a:gd name="connsiteX53" fmla="*/ 149983 w 345525"/>
                <a:gd name="connsiteY53" fmla="*/ 11362 h 241098"/>
                <a:gd name="connsiteX54" fmla="*/ 165891 w 345525"/>
                <a:gd name="connsiteY54" fmla="*/ 27270 h 241098"/>
                <a:gd name="connsiteX55" fmla="*/ 181798 w 345525"/>
                <a:gd name="connsiteY55" fmla="*/ 15907 h 241098"/>
                <a:gd name="connsiteX56" fmla="*/ 209068 w 345525"/>
                <a:gd name="connsiteY56" fmla="*/ 11362 h 2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5525" h="241098">
                  <a:moveTo>
                    <a:pt x="220430" y="0"/>
                  </a:moveTo>
                  <a:lnTo>
                    <a:pt x="231792" y="0"/>
                  </a:lnTo>
                  <a:lnTo>
                    <a:pt x="240882" y="4545"/>
                  </a:lnTo>
                  <a:lnTo>
                    <a:pt x="256789" y="22725"/>
                  </a:lnTo>
                  <a:lnTo>
                    <a:pt x="268152" y="43177"/>
                  </a:lnTo>
                  <a:lnTo>
                    <a:pt x="290876" y="74991"/>
                  </a:lnTo>
                  <a:lnTo>
                    <a:pt x="290876" y="76419"/>
                  </a:lnTo>
                  <a:lnTo>
                    <a:pt x="293258" y="79753"/>
                  </a:lnTo>
                  <a:lnTo>
                    <a:pt x="293258" y="102478"/>
                  </a:lnTo>
                  <a:lnTo>
                    <a:pt x="286441" y="122930"/>
                  </a:lnTo>
                  <a:lnTo>
                    <a:pt x="292138" y="145718"/>
                  </a:lnTo>
                  <a:lnTo>
                    <a:pt x="311329" y="149983"/>
                  </a:lnTo>
                  <a:lnTo>
                    <a:pt x="327236" y="145438"/>
                  </a:lnTo>
                  <a:lnTo>
                    <a:pt x="343143" y="156800"/>
                  </a:lnTo>
                  <a:lnTo>
                    <a:pt x="343143" y="159860"/>
                  </a:lnTo>
                  <a:lnTo>
                    <a:pt x="345525" y="161562"/>
                  </a:lnTo>
                  <a:lnTo>
                    <a:pt x="345525" y="170652"/>
                  </a:lnTo>
                  <a:lnTo>
                    <a:pt x="329618" y="182014"/>
                  </a:lnTo>
                  <a:lnTo>
                    <a:pt x="318256" y="177469"/>
                  </a:lnTo>
                  <a:lnTo>
                    <a:pt x="309166" y="241098"/>
                  </a:lnTo>
                  <a:lnTo>
                    <a:pt x="286441" y="236553"/>
                  </a:lnTo>
                  <a:lnTo>
                    <a:pt x="259171" y="213829"/>
                  </a:lnTo>
                  <a:lnTo>
                    <a:pt x="215994" y="232008"/>
                  </a:lnTo>
                  <a:lnTo>
                    <a:pt x="195542" y="241098"/>
                  </a:lnTo>
                  <a:lnTo>
                    <a:pt x="141003" y="241098"/>
                  </a:lnTo>
                  <a:lnTo>
                    <a:pt x="116006" y="232008"/>
                  </a:lnTo>
                  <a:lnTo>
                    <a:pt x="104643" y="236553"/>
                  </a:lnTo>
                  <a:lnTo>
                    <a:pt x="102262" y="231791"/>
                  </a:lnTo>
                  <a:lnTo>
                    <a:pt x="102261" y="231791"/>
                  </a:lnTo>
                  <a:lnTo>
                    <a:pt x="93280" y="213827"/>
                  </a:lnTo>
                  <a:lnTo>
                    <a:pt x="81919" y="204739"/>
                  </a:lnTo>
                  <a:lnTo>
                    <a:pt x="83959" y="203514"/>
                  </a:lnTo>
                  <a:lnTo>
                    <a:pt x="79537" y="199977"/>
                  </a:lnTo>
                  <a:lnTo>
                    <a:pt x="87090" y="195445"/>
                  </a:lnTo>
                  <a:lnTo>
                    <a:pt x="81919" y="193376"/>
                  </a:lnTo>
                  <a:lnTo>
                    <a:pt x="72829" y="204739"/>
                  </a:lnTo>
                  <a:lnTo>
                    <a:pt x="50104" y="188832"/>
                  </a:lnTo>
                  <a:lnTo>
                    <a:pt x="50104" y="185737"/>
                  </a:lnTo>
                  <a:lnTo>
                    <a:pt x="47722" y="184070"/>
                  </a:lnTo>
                  <a:lnTo>
                    <a:pt x="47722" y="164717"/>
                  </a:lnTo>
                  <a:lnTo>
                    <a:pt x="22834" y="150200"/>
                  </a:lnTo>
                  <a:lnTo>
                    <a:pt x="22834" y="146827"/>
                  </a:lnTo>
                  <a:lnTo>
                    <a:pt x="20452" y="145438"/>
                  </a:lnTo>
                  <a:lnTo>
                    <a:pt x="20452" y="132440"/>
                  </a:lnTo>
                  <a:lnTo>
                    <a:pt x="2382" y="118385"/>
                  </a:lnTo>
                  <a:lnTo>
                    <a:pt x="4818" y="117370"/>
                  </a:lnTo>
                  <a:lnTo>
                    <a:pt x="0" y="113623"/>
                  </a:lnTo>
                  <a:lnTo>
                    <a:pt x="27270" y="102261"/>
                  </a:lnTo>
                  <a:lnTo>
                    <a:pt x="52267" y="63629"/>
                  </a:lnTo>
                  <a:lnTo>
                    <a:pt x="63629" y="27270"/>
                  </a:lnTo>
                  <a:lnTo>
                    <a:pt x="90899" y="15907"/>
                  </a:lnTo>
                  <a:lnTo>
                    <a:pt x="106806" y="4545"/>
                  </a:lnTo>
                  <a:lnTo>
                    <a:pt x="129531" y="11362"/>
                  </a:lnTo>
                  <a:lnTo>
                    <a:pt x="149983" y="11362"/>
                  </a:lnTo>
                  <a:lnTo>
                    <a:pt x="165891" y="27270"/>
                  </a:lnTo>
                  <a:lnTo>
                    <a:pt x="181798" y="15907"/>
                  </a:lnTo>
                  <a:lnTo>
                    <a:pt x="209068" y="1136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5" name="Freeform 404">
              <a:extLst>
                <a:ext uri="{FF2B5EF4-FFF2-40B4-BE49-F238E27FC236}">
                  <a16:creationId xmlns:a16="http://schemas.microsoft.com/office/drawing/2014/main" id="{67547F86-40A3-4722-B9F1-2DCE86E9903F}"/>
                </a:ext>
              </a:extLst>
            </p:cNvPr>
            <p:cNvSpPr>
              <a:spLocks/>
            </p:cNvSpPr>
            <p:nvPr/>
          </p:nvSpPr>
          <p:spPr bwMode="auto">
            <a:xfrm>
              <a:off x="4784969" y="2114435"/>
              <a:ext cx="279758" cy="262634"/>
            </a:xfrm>
            <a:custGeom>
              <a:avLst/>
              <a:gdLst>
                <a:gd name="connsiteX0" fmla="*/ 129531 w 373011"/>
                <a:gd name="connsiteY0" fmla="*/ 0 h 350178"/>
                <a:gd name="connsiteX1" fmla="*/ 133947 w 373011"/>
                <a:gd name="connsiteY1" fmla="*/ 1299 h 350178"/>
                <a:gd name="connsiteX2" fmla="*/ 136675 w 373011"/>
                <a:gd name="connsiteY2" fmla="*/ 0 h 350178"/>
                <a:gd name="connsiteX3" fmla="*/ 175307 w 373011"/>
                <a:gd name="connsiteY3" fmla="*/ 11362 h 350178"/>
                <a:gd name="connsiteX4" fmla="*/ 175307 w 373011"/>
                <a:gd name="connsiteY4" fmla="*/ 16125 h 350178"/>
                <a:gd name="connsiteX5" fmla="*/ 175307 w 373011"/>
                <a:gd name="connsiteY5" fmla="*/ 27270 h 350178"/>
                <a:gd name="connsiteX6" fmla="*/ 204522 w 373011"/>
                <a:gd name="connsiteY6" fmla="*/ 27270 h 350178"/>
                <a:gd name="connsiteX7" fmla="*/ 211666 w 373011"/>
                <a:gd name="connsiteY7" fmla="*/ 27270 h 350178"/>
                <a:gd name="connsiteX8" fmla="*/ 254843 w 373011"/>
                <a:gd name="connsiteY8" fmla="*/ 34087 h 350178"/>
                <a:gd name="connsiteX9" fmla="*/ 318145 w 373011"/>
                <a:gd name="connsiteY9" fmla="*/ 34087 h 350178"/>
                <a:gd name="connsiteX10" fmla="*/ 325289 w 373011"/>
                <a:gd name="connsiteY10" fmla="*/ 34087 h 350178"/>
                <a:gd name="connsiteX11" fmla="*/ 348014 w 373011"/>
                <a:gd name="connsiteY11" fmla="*/ 43177 h 350178"/>
                <a:gd name="connsiteX12" fmla="*/ 352559 w 373011"/>
                <a:gd name="connsiteY12" fmla="*/ 59084 h 350178"/>
                <a:gd name="connsiteX13" fmla="*/ 352559 w 373011"/>
                <a:gd name="connsiteY13" fmla="*/ 63847 h 350178"/>
                <a:gd name="connsiteX14" fmla="*/ 352559 w 373011"/>
                <a:gd name="connsiteY14" fmla="*/ 86354 h 350178"/>
                <a:gd name="connsiteX15" fmla="*/ 363921 w 373011"/>
                <a:gd name="connsiteY15" fmla="*/ 109079 h 350178"/>
                <a:gd name="connsiteX16" fmla="*/ 363921 w 373011"/>
                <a:gd name="connsiteY16" fmla="*/ 113842 h 350178"/>
                <a:gd name="connsiteX17" fmla="*/ 363921 w 373011"/>
                <a:gd name="connsiteY17" fmla="*/ 134076 h 350178"/>
                <a:gd name="connsiteX18" fmla="*/ 363921 w 373011"/>
                <a:gd name="connsiteY18" fmla="*/ 138839 h 350178"/>
                <a:gd name="connsiteX19" fmla="*/ 342840 w 373011"/>
                <a:gd name="connsiteY19" fmla="*/ 149380 h 350178"/>
                <a:gd name="connsiteX20" fmla="*/ 352559 w 373011"/>
                <a:gd name="connsiteY20" fmla="*/ 172708 h 350178"/>
                <a:gd name="connsiteX21" fmla="*/ 352559 w 373011"/>
                <a:gd name="connsiteY21" fmla="*/ 177471 h 350178"/>
                <a:gd name="connsiteX22" fmla="*/ 352559 w 373011"/>
                <a:gd name="connsiteY22" fmla="*/ 199977 h 350178"/>
                <a:gd name="connsiteX23" fmla="*/ 373011 w 373011"/>
                <a:gd name="connsiteY23" fmla="*/ 254516 h 350178"/>
                <a:gd name="connsiteX24" fmla="*/ 372239 w 373011"/>
                <a:gd name="connsiteY24" fmla="*/ 257219 h 350178"/>
                <a:gd name="connsiteX25" fmla="*/ 373011 w 373011"/>
                <a:gd name="connsiteY25" fmla="*/ 259279 h 350178"/>
                <a:gd name="connsiteX26" fmla="*/ 368466 w 373011"/>
                <a:gd name="connsiteY26" fmla="*/ 275187 h 350178"/>
                <a:gd name="connsiteX27" fmla="*/ 352559 w 373011"/>
                <a:gd name="connsiteY27" fmla="*/ 279732 h 350178"/>
                <a:gd name="connsiteX28" fmla="*/ 321478 w 373011"/>
                <a:gd name="connsiteY28" fmla="*/ 326354 h 350178"/>
                <a:gd name="connsiteX29" fmla="*/ 325289 w 373011"/>
                <a:gd name="connsiteY29" fmla="*/ 345415 h 350178"/>
                <a:gd name="connsiteX30" fmla="*/ 324337 w 373011"/>
                <a:gd name="connsiteY30" fmla="*/ 345415 h 350178"/>
                <a:gd name="connsiteX31" fmla="*/ 325289 w 373011"/>
                <a:gd name="connsiteY31" fmla="*/ 350178 h 350178"/>
                <a:gd name="connsiteX32" fmla="*/ 320745 w 373011"/>
                <a:gd name="connsiteY32" fmla="*/ 350178 h 350178"/>
                <a:gd name="connsiteX33" fmla="*/ 317799 w 373011"/>
                <a:gd name="connsiteY33" fmla="*/ 348445 h 350178"/>
                <a:gd name="connsiteX34" fmla="*/ 318145 w 373011"/>
                <a:gd name="connsiteY34" fmla="*/ 350178 h 350178"/>
                <a:gd name="connsiteX35" fmla="*/ 313601 w 373011"/>
                <a:gd name="connsiteY35" fmla="*/ 350178 h 350178"/>
                <a:gd name="connsiteX36" fmla="*/ 277099 w 373011"/>
                <a:gd name="connsiteY36" fmla="*/ 328707 h 350178"/>
                <a:gd name="connsiteX37" fmla="*/ 254843 w 373011"/>
                <a:gd name="connsiteY37" fmla="*/ 334271 h 350178"/>
                <a:gd name="connsiteX38" fmla="*/ 252211 w 373011"/>
                <a:gd name="connsiteY38" fmla="*/ 333143 h 350178"/>
                <a:gd name="connsiteX39" fmla="*/ 247699 w 373011"/>
                <a:gd name="connsiteY39" fmla="*/ 334271 h 350178"/>
                <a:gd name="connsiteX40" fmla="*/ 235825 w 373011"/>
                <a:gd name="connsiteY40" fmla="*/ 329182 h 350178"/>
                <a:gd name="connsiteX41" fmla="*/ 218484 w 373011"/>
                <a:gd name="connsiteY41" fmla="*/ 338816 h 350178"/>
                <a:gd name="connsiteX42" fmla="*/ 215932 w 373011"/>
                <a:gd name="connsiteY42" fmla="*/ 336264 h 350178"/>
                <a:gd name="connsiteX43" fmla="*/ 211340 w 373011"/>
                <a:gd name="connsiteY43" fmla="*/ 338816 h 350178"/>
                <a:gd name="connsiteX44" fmla="*/ 197020 w 373011"/>
                <a:gd name="connsiteY44" fmla="*/ 324496 h 350178"/>
                <a:gd name="connsiteX45" fmla="*/ 186669 w 373011"/>
                <a:gd name="connsiteY45" fmla="*/ 327453 h 350178"/>
                <a:gd name="connsiteX46" fmla="*/ 184526 w 373011"/>
                <a:gd name="connsiteY46" fmla="*/ 326025 h 350178"/>
                <a:gd name="connsiteX47" fmla="*/ 179525 w 373011"/>
                <a:gd name="connsiteY47" fmla="*/ 327453 h 350178"/>
                <a:gd name="connsiteX48" fmla="*/ 172708 w 373011"/>
                <a:gd name="connsiteY48" fmla="*/ 322909 h 350178"/>
                <a:gd name="connsiteX49" fmla="*/ 156800 w 373011"/>
                <a:gd name="connsiteY49" fmla="*/ 295639 h 350178"/>
                <a:gd name="connsiteX50" fmla="*/ 136675 w 373011"/>
                <a:gd name="connsiteY50" fmla="*/ 295639 h 350178"/>
                <a:gd name="connsiteX51" fmla="*/ 129531 w 373011"/>
                <a:gd name="connsiteY51" fmla="*/ 295639 h 350178"/>
                <a:gd name="connsiteX52" fmla="*/ 129531 w 373011"/>
                <a:gd name="connsiteY52" fmla="*/ 290876 h 350178"/>
                <a:gd name="connsiteX53" fmla="*/ 129531 w 373011"/>
                <a:gd name="connsiteY53" fmla="*/ 275187 h 350178"/>
                <a:gd name="connsiteX54" fmla="*/ 108929 w 373011"/>
                <a:gd name="connsiteY54" fmla="*/ 270036 h 350178"/>
                <a:gd name="connsiteX55" fmla="*/ 104860 w 373011"/>
                <a:gd name="connsiteY55" fmla="*/ 284277 h 350178"/>
                <a:gd name="connsiteX56" fmla="*/ 98521 w 373011"/>
                <a:gd name="connsiteY56" fmla="*/ 281459 h 350178"/>
                <a:gd name="connsiteX57" fmla="*/ 97716 w 373011"/>
                <a:gd name="connsiteY57" fmla="*/ 284277 h 350178"/>
                <a:gd name="connsiteX58" fmla="*/ 77264 w 373011"/>
                <a:gd name="connsiteY58" fmla="*/ 275187 h 350178"/>
                <a:gd name="connsiteX59" fmla="*/ 78472 w 373011"/>
                <a:gd name="connsiteY59" fmla="*/ 270961 h 350178"/>
                <a:gd name="connsiteX60" fmla="*/ 77264 w 373011"/>
                <a:gd name="connsiteY60" fmla="*/ 270424 h 350178"/>
                <a:gd name="connsiteX61" fmla="*/ 80527 w 373011"/>
                <a:gd name="connsiteY61" fmla="*/ 259004 h 350178"/>
                <a:gd name="connsiteX62" fmla="*/ 49994 w 373011"/>
                <a:gd name="connsiteY62" fmla="*/ 252462 h 350178"/>
                <a:gd name="connsiteX63" fmla="*/ 34087 w 373011"/>
                <a:gd name="connsiteY63" fmla="*/ 232010 h 350178"/>
                <a:gd name="connsiteX64" fmla="*/ 18180 w 373011"/>
                <a:gd name="connsiteY64" fmla="*/ 193378 h 350178"/>
                <a:gd name="connsiteX65" fmla="*/ 18984 w 373011"/>
                <a:gd name="connsiteY65" fmla="*/ 190566 h 350178"/>
                <a:gd name="connsiteX66" fmla="*/ 18180 w 373011"/>
                <a:gd name="connsiteY66" fmla="*/ 188615 h 350178"/>
                <a:gd name="connsiteX67" fmla="*/ 21969 w 373011"/>
                <a:gd name="connsiteY67" fmla="*/ 175354 h 350178"/>
                <a:gd name="connsiteX68" fmla="*/ 11363 w 373011"/>
                <a:gd name="connsiteY68" fmla="*/ 145656 h 350178"/>
                <a:gd name="connsiteX69" fmla="*/ 0 w 373011"/>
                <a:gd name="connsiteY69" fmla="*/ 122931 h 350178"/>
                <a:gd name="connsiteX70" fmla="*/ 1254 w 373011"/>
                <a:gd name="connsiteY70" fmla="*/ 120675 h 350178"/>
                <a:gd name="connsiteX71" fmla="*/ 0 w 373011"/>
                <a:gd name="connsiteY71" fmla="*/ 118168 h 350178"/>
                <a:gd name="connsiteX72" fmla="*/ 10229 w 373011"/>
                <a:gd name="connsiteY72" fmla="*/ 99757 h 350178"/>
                <a:gd name="connsiteX73" fmla="*/ 0 w 373011"/>
                <a:gd name="connsiteY73" fmla="*/ 75210 h 350178"/>
                <a:gd name="connsiteX74" fmla="*/ 1444 w 373011"/>
                <a:gd name="connsiteY74" fmla="*/ 73911 h 350178"/>
                <a:gd name="connsiteX75" fmla="*/ 0 w 373011"/>
                <a:gd name="connsiteY75" fmla="*/ 70447 h 350178"/>
                <a:gd name="connsiteX76" fmla="*/ 22725 w 373011"/>
                <a:gd name="connsiteY76" fmla="*/ 49994 h 350178"/>
                <a:gd name="connsiteX77" fmla="*/ 81809 w 373011"/>
                <a:gd name="connsiteY77" fmla="*/ 22725 h 3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73011" h="350178">
                  <a:moveTo>
                    <a:pt x="129531" y="0"/>
                  </a:moveTo>
                  <a:lnTo>
                    <a:pt x="133947" y="1299"/>
                  </a:lnTo>
                  <a:lnTo>
                    <a:pt x="136675" y="0"/>
                  </a:lnTo>
                  <a:lnTo>
                    <a:pt x="175307" y="11362"/>
                  </a:lnTo>
                  <a:lnTo>
                    <a:pt x="175307" y="16125"/>
                  </a:lnTo>
                  <a:lnTo>
                    <a:pt x="175307" y="27270"/>
                  </a:lnTo>
                  <a:lnTo>
                    <a:pt x="204522" y="27270"/>
                  </a:lnTo>
                  <a:lnTo>
                    <a:pt x="211666" y="27270"/>
                  </a:lnTo>
                  <a:lnTo>
                    <a:pt x="254843" y="34087"/>
                  </a:lnTo>
                  <a:lnTo>
                    <a:pt x="318145" y="34087"/>
                  </a:lnTo>
                  <a:lnTo>
                    <a:pt x="325289" y="34087"/>
                  </a:lnTo>
                  <a:lnTo>
                    <a:pt x="348014" y="43177"/>
                  </a:lnTo>
                  <a:lnTo>
                    <a:pt x="352559" y="59084"/>
                  </a:lnTo>
                  <a:lnTo>
                    <a:pt x="352559" y="63847"/>
                  </a:lnTo>
                  <a:lnTo>
                    <a:pt x="352559" y="86354"/>
                  </a:lnTo>
                  <a:lnTo>
                    <a:pt x="363921" y="109079"/>
                  </a:lnTo>
                  <a:lnTo>
                    <a:pt x="363921" y="113842"/>
                  </a:lnTo>
                  <a:lnTo>
                    <a:pt x="363921" y="134076"/>
                  </a:lnTo>
                  <a:lnTo>
                    <a:pt x="363921" y="138839"/>
                  </a:lnTo>
                  <a:lnTo>
                    <a:pt x="342840" y="149380"/>
                  </a:lnTo>
                  <a:lnTo>
                    <a:pt x="352559" y="172708"/>
                  </a:lnTo>
                  <a:lnTo>
                    <a:pt x="352559" y="177471"/>
                  </a:lnTo>
                  <a:lnTo>
                    <a:pt x="352559" y="199977"/>
                  </a:lnTo>
                  <a:lnTo>
                    <a:pt x="373011" y="254516"/>
                  </a:lnTo>
                  <a:lnTo>
                    <a:pt x="372239" y="257219"/>
                  </a:lnTo>
                  <a:lnTo>
                    <a:pt x="373011" y="259279"/>
                  </a:lnTo>
                  <a:lnTo>
                    <a:pt x="368466" y="275187"/>
                  </a:lnTo>
                  <a:lnTo>
                    <a:pt x="352559" y="279732"/>
                  </a:lnTo>
                  <a:lnTo>
                    <a:pt x="321478" y="326354"/>
                  </a:lnTo>
                  <a:lnTo>
                    <a:pt x="325289" y="345415"/>
                  </a:lnTo>
                  <a:lnTo>
                    <a:pt x="324337" y="345415"/>
                  </a:lnTo>
                  <a:lnTo>
                    <a:pt x="325289" y="350178"/>
                  </a:lnTo>
                  <a:lnTo>
                    <a:pt x="320745" y="350178"/>
                  </a:lnTo>
                  <a:lnTo>
                    <a:pt x="317799" y="348445"/>
                  </a:lnTo>
                  <a:lnTo>
                    <a:pt x="318145" y="350178"/>
                  </a:lnTo>
                  <a:lnTo>
                    <a:pt x="313601" y="350178"/>
                  </a:lnTo>
                  <a:lnTo>
                    <a:pt x="277099" y="328707"/>
                  </a:lnTo>
                  <a:lnTo>
                    <a:pt x="254843" y="334271"/>
                  </a:lnTo>
                  <a:lnTo>
                    <a:pt x="252211" y="333143"/>
                  </a:lnTo>
                  <a:lnTo>
                    <a:pt x="247699" y="334271"/>
                  </a:lnTo>
                  <a:lnTo>
                    <a:pt x="235825" y="329182"/>
                  </a:lnTo>
                  <a:lnTo>
                    <a:pt x="218484" y="338816"/>
                  </a:lnTo>
                  <a:lnTo>
                    <a:pt x="215932" y="336264"/>
                  </a:lnTo>
                  <a:lnTo>
                    <a:pt x="211340" y="338816"/>
                  </a:lnTo>
                  <a:lnTo>
                    <a:pt x="197020" y="324496"/>
                  </a:lnTo>
                  <a:lnTo>
                    <a:pt x="186669" y="327453"/>
                  </a:lnTo>
                  <a:lnTo>
                    <a:pt x="184526" y="326025"/>
                  </a:lnTo>
                  <a:lnTo>
                    <a:pt x="179525" y="327453"/>
                  </a:lnTo>
                  <a:lnTo>
                    <a:pt x="172708" y="322909"/>
                  </a:lnTo>
                  <a:lnTo>
                    <a:pt x="156800" y="295639"/>
                  </a:lnTo>
                  <a:lnTo>
                    <a:pt x="136675" y="295639"/>
                  </a:lnTo>
                  <a:lnTo>
                    <a:pt x="129531" y="295639"/>
                  </a:lnTo>
                  <a:lnTo>
                    <a:pt x="129531" y="290876"/>
                  </a:lnTo>
                  <a:lnTo>
                    <a:pt x="129531" y="275187"/>
                  </a:lnTo>
                  <a:lnTo>
                    <a:pt x="108929" y="270036"/>
                  </a:lnTo>
                  <a:lnTo>
                    <a:pt x="104860" y="284277"/>
                  </a:lnTo>
                  <a:lnTo>
                    <a:pt x="98521" y="281459"/>
                  </a:lnTo>
                  <a:lnTo>
                    <a:pt x="97716" y="284277"/>
                  </a:lnTo>
                  <a:lnTo>
                    <a:pt x="77264" y="275187"/>
                  </a:lnTo>
                  <a:lnTo>
                    <a:pt x="78472" y="270961"/>
                  </a:lnTo>
                  <a:lnTo>
                    <a:pt x="77264" y="270424"/>
                  </a:lnTo>
                  <a:lnTo>
                    <a:pt x="80527" y="259004"/>
                  </a:lnTo>
                  <a:lnTo>
                    <a:pt x="49994" y="252462"/>
                  </a:lnTo>
                  <a:lnTo>
                    <a:pt x="34087" y="232010"/>
                  </a:lnTo>
                  <a:lnTo>
                    <a:pt x="18180" y="193378"/>
                  </a:lnTo>
                  <a:lnTo>
                    <a:pt x="18984" y="190566"/>
                  </a:lnTo>
                  <a:lnTo>
                    <a:pt x="18180" y="188615"/>
                  </a:lnTo>
                  <a:lnTo>
                    <a:pt x="21969" y="175354"/>
                  </a:lnTo>
                  <a:lnTo>
                    <a:pt x="11363" y="145656"/>
                  </a:lnTo>
                  <a:lnTo>
                    <a:pt x="0" y="122931"/>
                  </a:lnTo>
                  <a:lnTo>
                    <a:pt x="1254" y="120675"/>
                  </a:lnTo>
                  <a:lnTo>
                    <a:pt x="0" y="118168"/>
                  </a:lnTo>
                  <a:lnTo>
                    <a:pt x="10229" y="99757"/>
                  </a:lnTo>
                  <a:lnTo>
                    <a:pt x="0" y="75210"/>
                  </a:lnTo>
                  <a:lnTo>
                    <a:pt x="1444" y="73911"/>
                  </a:lnTo>
                  <a:lnTo>
                    <a:pt x="0" y="70447"/>
                  </a:lnTo>
                  <a:lnTo>
                    <a:pt x="22725" y="49994"/>
                  </a:lnTo>
                  <a:lnTo>
                    <a:pt x="81809" y="2272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6" name="Freeform 402">
              <a:extLst>
                <a:ext uri="{FF2B5EF4-FFF2-40B4-BE49-F238E27FC236}">
                  <a16:creationId xmlns:a16="http://schemas.microsoft.com/office/drawing/2014/main" id="{66451972-466F-4500-B351-FF1DA50F85D6}"/>
                </a:ext>
              </a:extLst>
            </p:cNvPr>
            <p:cNvSpPr>
              <a:spLocks/>
            </p:cNvSpPr>
            <p:nvPr/>
          </p:nvSpPr>
          <p:spPr bwMode="auto">
            <a:xfrm>
              <a:off x="4268469" y="2279759"/>
              <a:ext cx="356453" cy="356210"/>
            </a:xfrm>
            <a:custGeom>
              <a:avLst/>
              <a:gdLst>
                <a:gd name="connsiteX0" fmla="*/ 263606 w 475271"/>
                <a:gd name="connsiteY0" fmla="*/ 0 h 474946"/>
                <a:gd name="connsiteX1" fmla="*/ 264121 w 475271"/>
                <a:gd name="connsiteY1" fmla="*/ 3093 h 474946"/>
                <a:gd name="connsiteX2" fmla="*/ 270750 w 475271"/>
                <a:gd name="connsiteY2" fmla="*/ 0 h 474946"/>
                <a:gd name="connsiteX3" fmla="*/ 275295 w 475271"/>
                <a:gd name="connsiteY3" fmla="*/ 27270 h 474946"/>
                <a:gd name="connsiteX4" fmla="*/ 284058 w 475271"/>
                <a:gd name="connsiteY4" fmla="*/ 27270 h 474946"/>
                <a:gd name="connsiteX5" fmla="*/ 291202 w 475271"/>
                <a:gd name="connsiteY5" fmla="*/ 27270 h 474946"/>
                <a:gd name="connsiteX6" fmla="*/ 307109 w 475271"/>
                <a:gd name="connsiteY6" fmla="*/ 49994 h 474946"/>
                <a:gd name="connsiteX7" fmla="*/ 332681 w 475271"/>
                <a:gd name="connsiteY7" fmla="*/ 73435 h 474946"/>
                <a:gd name="connsiteX8" fmla="*/ 343142 w 475271"/>
                <a:gd name="connsiteY8" fmla="*/ 70447 h 474946"/>
                <a:gd name="connsiteX9" fmla="*/ 344928 w 475271"/>
                <a:gd name="connsiteY9" fmla="*/ 71978 h 474946"/>
                <a:gd name="connsiteX10" fmla="*/ 350286 w 475271"/>
                <a:gd name="connsiteY10" fmla="*/ 70447 h 474946"/>
                <a:gd name="connsiteX11" fmla="*/ 382100 w 475271"/>
                <a:gd name="connsiteY11" fmla="*/ 97716 h 474946"/>
                <a:gd name="connsiteX12" fmla="*/ 393463 w 475271"/>
                <a:gd name="connsiteY12" fmla="*/ 102261 h 474946"/>
                <a:gd name="connsiteX13" fmla="*/ 397681 w 475271"/>
                <a:gd name="connsiteY13" fmla="*/ 102261 h 474946"/>
                <a:gd name="connsiteX14" fmla="*/ 404825 w 475271"/>
                <a:gd name="connsiteY14" fmla="*/ 102261 h 474946"/>
                <a:gd name="connsiteX15" fmla="*/ 420732 w 475271"/>
                <a:gd name="connsiteY15" fmla="*/ 113624 h 474946"/>
                <a:gd name="connsiteX16" fmla="*/ 475271 w 475271"/>
                <a:gd name="connsiteY16" fmla="*/ 124986 h 474946"/>
                <a:gd name="connsiteX17" fmla="*/ 452547 w 475271"/>
                <a:gd name="connsiteY17" fmla="*/ 161345 h 474946"/>
                <a:gd name="connsiteX18" fmla="*/ 448002 w 475271"/>
                <a:gd name="connsiteY18" fmla="*/ 204522 h 474946"/>
                <a:gd name="connsiteX19" fmla="*/ 436639 w 475271"/>
                <a:gd name="connsiteY19" fmla="*/ 211340 h 474946"/>
                <a:gd name="connsiteX20" fmla="*/ 432472 w 475271"/>
                <a:gd name="connsiteY20" fmla="*/ 209554 h 474946"/>
                <a:gd name="connsiteX21" fmla="*/ 429495 w 475271"/>
                <a:gd name="connsiteY21" fmla="*/ 211340 h 474946"/>
                <a:gd name="connsiteX22" fmla="*/ 421729 w 475271"/>
                <a:gd name="connsiteY22" fmla="*/ 208011 h 474946"/>
                <a:gd name="connsiteX23" fmla="*/ 425277 w 475271"/>
                <a:gd name="connsiteY23" fmla="*/ 220430 h 474946"/>
                <a:gd name="connsiteX24" fmla="*/ 398008 w 475271"/>
                <a:gd name="connsiteY24" fmla="*/ 247699 h 474946"/>
                <a:gd name="connsiteX25" fmla="*/ 398008 w 475271"/>
                <a:gd name="connsiteY25" fmla="*/ 269866 h 474946"/>
                <a:gd name="connsiteX26" fmla="*/ 406771 w 475271"/>
                <a:gd name="connsiteY26" fmla="*/ 263607 h 474946"/>
                <a:gd name="connsiteX27" fmla="*/ 408409 w 475271"/>
                <a:gd name="connsiteY27" fmla="*/ 267539 h 474946"/>
                <a:gd name="connsiteX28" fmla="*/ 413915 w 475271"/>
                <a:gd name="connsiteY28" fmla="*/ 263607 h 474946"/>
                <a:gd name="connsiteX29" fmla="*/ 425277 w 475271"/>
                <a:gd name="connsiteY29" fmla="*/ 290876 h 474946"/>
                <a:gd name="connsiteX30" fmla="*/ 425277 w 475271"/>
                <a:gd name="connsiteY30" fmla="*/ 302239 h 474946"/>
                <a:gd name="connsiteX31" fmla="*/ 436639 w 475271"/>
                <a:gd name="connsiteY31" fmla="*/ 322691 h 474946"/>
                <a:gd name="connsiteX32" fmla="*/ 425277 w 475271"/>
                <a:gd name="connsiteY32" fmla="*/ 338598 h 474946"/>
                <a:gd name="connsiteX33" fmla="*/ 432094 w 475271"/>
                <a:gd name="connsiteY33" fmla="*/ 381775 h 474946"/>
                <a:gd name="connsiteX34" fmla="*/ 445403 w 475271"/>
                <a:gd name="connsiteY34" fmla="*/ 381775 h 474946"/>
                <a:gd name="connsiteX35" fmla="*/ 452547 w 475271"/>
                <a:gd name="connsiteY35" fmla="*/ 381775 h 474946"/>
                <a:gd name="connsiteX36" fmla="*/ 448002 w 475271"/>
                <a:gd name="connsiteY36" fmla="*/ 409045 h 474946"/>
                <a:gd name="connsiteX37" fmla="*/ 413915 w 475271"/>
                <a:gd name="connsiteY37" fmla="*/ 436314 h 474946"/>
                <a:gd name="connsiteX38" fmla="*/ 408002 w 475271"/>
                <a:gd name="connsiteY38" fmla="*/ 435329 h 474946"/>
                <a:gd name="connsiteX39" fmla="*/ 406771 w 475271"/>
                <a:gd name="connsiteY39" fmla="*/ 436314 h 474946"/>
                <a:gd name="connsiteX40" fmla="*/ 342566 w 475271"/>
                <a:gd name="connsiteY40" fmla="*/ 425613 h 474946"/>
                <a:gd name="connsiteX41" fmla="*/ 291202 w 475271"/>
                <a:gd name="connsiteY41" fmla="*/ 436314 h 474946"/>
                <a:gd name="connsiteX42" fmla="*/ 286657 w 475271"/>
                <a:gd name="connsiteY42" fmla="*/ 468129 h 474946"/>
                <a:gd name="connsiteX43" fmla="*/ 243480 w 475271"/>
                <a:gd name="connsiteY43" fmla="*/ 474946 h 474946"/>
                <a:gd name="connsiteX44" fmla="*/ 241832 w 475271"/>
                <a:gd name="connsiteY44" fmla="*/ 474078 h 474946"/>
                <a:gd name="connsiteX45" fmla="*/ 236336 w 475271"/>
                <a:gd name="connsiteY45" fmla="*/ 474946 h 474946"/>
                <a:gd name="connsiteX46" fmla="*/ 197840 w 475271"/>
                <a:gd name="connsiteY46" fmla="*/ 454685 h 474946"/>
                <a:gd name="connsiteX47" fmla="*/ 188941 w 475271"/>
                <a:gd name="connsiteY47" fmla="*/ 463584 h 474946"/>
                <a:gd name="connsiteX48" fmla="*/ 183540 w 475271"/>
                <a:gd name="connsiteY48" fmla="*/ 461841 h 474946"/>
                <a:gd name="connsiteX49" fmla="*/ 181797 w 475271"/>
                <a:gd name="connsiteY49" fmla="*/ 463584 h 474946"/>
                <a:gd name="connsiteX50" fmla="*/ 111351 w 475271"/>
                <a:gd name="connsiteY50" fmla="*/ 440859 h 474946"/>
                <a:gd name="connsiteX51" fmla="*/ 95444 w 475271"/>
                <a:gd name="connsiteY51" fmla="*/ 420407 h 474946"/>
                <a:gd name="connsiteX52" fmla="*/ 118168 w 475271"/>
                <a:gd name="connsiteY52" fmla="*/ 388592 h 474946"/>
                <a:gd name="connsiteX53" fmla="*/ 122713 w 475271"/>
                <a:gd name="connsiteY53" fmla="*/ 286331 h 474946"/>
                <a:gd name="connsiteX54" fmla="*/ 86354 w 475271"/>
                <a:gd name="connsiteY54" fmla="*/ 231792 h 474946"/>
                <a:gd name="connsiteX55" fmla="*/ 59084 w 475271"/>
                <a:gd name="connsiteY55" fmla="*/ 204522 h 474946"/>
                <a:gd name="connsiteX56" fmla="*/ 4545 w 475271"/>
                <a:gd name="connsiteY56" fmla="*/ 184070 h 474946"/>
                <a:gd name="connsiteX57" fmla="*/ 0 w 475271"/>
                <a:gd name="connsiteY57" fmla="*/ 140893 h 474946"/>
                <a:gd name="connsiteX58" fmla="*/ 47722 w 475271"/>
                <a:gd name="connsiteY58" fmla="*/ 136348 h 474946"/>
                <a:gd name="connsiteX59" fmla="*/ 50453 w 475271"/>
                <a:gd name="connsiteY59" fmla="*/ 136769 h 474946"/>
                <a:gd name="connsiteX60" fmla="*/ 54866 w 475271"/>
                <a:gd name="connsiteY60" fmla="*/ 136348 h 474946"/>
                <a:gd name="connsiteX61" fmla="*/ 106604 w 475271"/>
                <a:gd name="connsiteY61" fmla="*/ 144308 h 474946"/>
                <a:gd name="connsiteX62" fmla="*/ 95444 w 475271"/>
                <a:gd name="connsiteY62" fmla="*/ 81809 h 474946"/>
                <a:gd name="connsiteX63" fmla="*/ 103778 w 475271"/>
                <a:gd name="connsiteY63" fmla="*/ 88477 h 474946"/>
                <a:gd name="connsiteX64" fmla="*/ 102588 w 475271"/>
                <a:gd name="connsiteY64" fmla="*/ 81809 h 474946"/>
                <a:gd name="connsiteX65" fmla="*/ 134013 w 475271"/>
                <a:gd name="connsiteY65" fmla="*/ 106949 h 474946"/>
                <a:gd name="connsiteX66" fmla="*/ 220429 w 475271"/>
                <a:gd name="connsiteY66" fmla="*/ 65902 h 474946"/>
                <a:gd name="connsiteX67" fmla="*/ 229519 w 475271"/>
                <a:gd name="connsiteY67" fmla="*/ 15907 h 47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5271" h="474946">
                  <a:moveTo>
                    <a:pt x="263606" y="0"/>
                  </a:moveTo>
                  <a:lnTo>
                    <a:pt x="264121" y="3093"/>
                  </a:lnTo>
                  <a:lnTo>
                    <a:pt x="270750" y="0"/>
                  </a:lnTo>
                  <a:lnTo>
                    <a:pt x="275295" y="27270"/>
                  </a:lnTo>
                  <a:lnTo>
                    <a:pt x="284058" y="27270"/>
                  </a:lnTo>
                  <a:lnTo>
                    <a:pt x="291202" y="27270"/>
                  </a:lnTo>
                  <a:lnTo>
                    <a:pt x="307109" y="49994"/>
                  </a:lnTo>
                  <a:lnTo>
                    <a:pt x="332681" y="73435"/>
                  </a:lnTo>
                  <a:lnTo>
                    <a:pt x="343142" y="70447"/>
                  </a:lnTo>
                  <a:lnTo>
                    <a:pt x="344928" y="71978"/>
                  </a:lnTo>
                  <a:lnTo>
                    <a:pt x="350286" y="70447"/>
                  </a:lnTo>
                  <a:lnTo>
                    <a:pt x="382100" y="97716"/>
                  </a:lnTo>
                  <a:lnTo>
                    <a:pt x="393463" y="102261"/>
                  </a:lnTo>
                  <a:lnTo>
                    <a:pt x="397681" y="102261"/>
                  </a:lnTo>
                  <a:lnTo>
                    <a:pt x="404825" y="102261"/>
                  </a:lnTo>
                  <a:lnTo>
                    <a:pt x="420732" y="113624"/>
                  </a:lnTo>
                  <a:lnTo>
                    <a:pt x="475271" y="124986"/>
                  </a:lnTo>
                  <a:lnTo>
                    <a:pt x="452547" y="161345"/>
                  </a:lnTo>
                  <a:lnTo>
                    <a:pt x="448002" y="204522"/>
                  </a:lnTo>
                  <a:lnTo>
                    <a:pt x="436639" y="211340"/>
                  </a:lnTo>
                  <a:lnTo>
                    <a:pt x="432472" y="209554"/>
                  </a:lnTo>
                  <a:lnTo>
                    <a:pt x="429495" y="211340"/>
                  </a:lnTo>
                  <a:lnTo>
                    <a:pt x="421729" y="208011"/>
                  </a:lnTo>
                  <a:lnTo>
                    <a:pt x="425277" y="220430"/>
                  </a:lnTo>
                  <a:lnTo>
                    <a:pt x="398008" y="247699"/>
                  </a:lnTo>
                  <a:lnTo>
                    <a:pt x="398008" y="269866"/>
                  </a:lnTo>
                  <a:lnTo>
                    <a:pt x="406771" y="263607"/>
                  </a:lnTo>
                  <a:lnTo>
                    <a:pt x="408409" y="267539"/>
                  </a:lnTo>
                  <a:lnTo>
                    <a:pt x="413915" y="263607"/>
                  </a:lnTo>
                  <a:lnTo>
                    <a:pt x="425277" y="290876"/>
                  </a:lnTo>
                  <a:lnTo>
                    <a:pt x="425277" y="302239"/>
                  </a:lnTo>
                  <a:lnTo>
                    <a:pt x="436639" y="322691"/>
                  </a:lnTo>
                  <a:lnTo>
                    <a:pt x="425277" y="338598"/>
                  </a:lnTo>
                  <a:lnTo>
                    <a:pt x="432094" y="381775"/>
                  </a:lnTo>
                  <a:lnTo>
                    <a:pt x="445403" y="381775"/>
                  </a:lnTo>
                  <a:lnTo>
                    <a:pt x="452547" y="381775"/>
                  </a:lnTo>
                  <a:lnTo>
                    <a:pt x="448002" y="409045"/>
                  </a:lnTo>
                  <a:lnTo>
                    <a:pt x="413915" y="436314"/>
                  </a:lnTo>
                  <a:lnTo>
                    <a:pt x="408002" y="435329"/>
                  </a:lnTo>
                  <a:lnTo>
                    <a:pt x="406771" y="436314"/>
                  </a:lnTo>
                  <a:lnTo>
                    <a:pt x="342566" y="425613"/>
                  </a:lnTo>
                  <a:lnTo>
                    <a:pt x="291202" y="436314"/>
                  </a:lnTo>
                  <a:lnTo>
                    <a:pt x="286657" y="468129"/>
                  </a:lnTo>
                  <a:lnTo>
                    <a:pt x="243480" y="474946"/>
                  </a:lnTo>
                  <a:lnTo>
                    <a:pt x="241832" y="474078"/>
                  </a:lnTo>
                  <a:lnTo>
                    <a:pt x="236336" y="474946"/>
                  </a:lnTo>
                  <a:lnTo>
                    <a:pt x="197840" y="454685"/>
                  </a:lnTo>
                  <a:lnTo>
                    <a:pt x="188941" y="463584"/>
                  </a:lnTo>
                  <a:lnTo>
                    <a:pt x="183540" y="461841"/>
                  </a:lnTo>
                  <a:lnTo>
                    <a:pt x="181797" y="463584"/>
                  </a:lnTo>
                  <a:lnTo>
                    <a:pt x="111351" y="440859"/>
                  </a:lnTo>
                  <a:lnTo>
                    <a:pt x="95444" y="420407"/>
                  </a:lnTo>
                  <a:lnTo>
                    <a:pt x="118168" y="388592"/>
                  </a:lnTo>
                  <a:lnTo>
                    <a:pt x="122713" y="286331"/>
                  </a:lnTo>
                  <a:lnTo>
                    <a:pt x="86354" y="231792"/>
                  </a:lnTo>
                  <a:lnTo>
                    <a:pt x="59084" y="204522"/>
                  </a:lnTo>
                  <a:lnTo>
                    <a:pt x="4545" y="184070"/>
                  </a:lnTo>
                  <a:lnTo>
                    <a:pt x="0" y="140893"/>
                  </a:lnTo>
                  <a:lnTo>
                    <a:pt x="47722" y="136348"/>
                  </a:lnTo>
                  <a:lnTo>
                    <a:pt x="50453" y="136769"/>
                  </a:lnTo>
                  <a:lnTo>
                    <a:pt x="54866" y="136348"/>
                  </a:lnTo>
                  <a:lnTo>
                    <a:pt x="106604" y="144308"/>
                  </a:lnTo>
                  <a:lnTo>
                    <a:pt x="95444" y="81809"/>
                  </a:lnTo>
                  <a:lnTo>
                    <a:pt x="103778" y="88477"/>
                  </a:lnTo>
                  <a:lnTo>
                    <a:pt x="102588" y="81809"/>
                  </a:lnTo>
                  <a:lnTo>
                    <a:pt x="134013" y="106949"/>
                  </a:lnTo>
                  <a:lnTo>
                    <a:pt x="220429" y="65902"/>
                  </a:lnTo>
                  <a:lnTo>
                    <a:pt x="229519" y="1590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endParaRPr>
            </a:p>
          </p:txBody>
        </p:sp>
        <p:sp>
          <p:nvSpPr>
            <p:cNvPr id="327" name="Freeform 400">
              <a:extLst>
                <a:ext uri="{FF2B5EF4-FFF2-40B4-BE49-F238E27FC236}">
                  <a16:creationId xmlns:a16="http://schemas.microsoft.com/office/drawing/2014/main" id="{C4A97810-7B5D-4A2A-9BE9-82284BA7686D}"/>
                </a:ext>
              </a:extLst>
            </p:cNvPr>
            <p:cNvSpPr>
              <a:spLocks/>
            </p:cNvSpPr>
            <p:nvPr/>
          </p:nvSpPr>
          <p:spPr bwMode="auto">
            <a:xfrm>
              <a:off x="4486706" y="2179201"/>
              <a:ext cx="111143" cy="122552"/>
            </a:xfrm>
            <a:custGeom>
              <a:avLst/>
              <a:gdLst>
                <a:gd name="connsiteX0" fmla="*/ 102261 w 148190"/>
                <a:gd name="connsiteY0" fmla="*/ 0 h 163402"/>
                <a:gd name="connsiteX1" fmla="*/ 129531 w 148190"/>
                <a:gd name="connsiteY1" fmla="*/ 0 h 163402"/>
                <a:gd name="connsiteX2" fmla="*/ 132831 w 148190"/>
                <a:gd name="connsiteY2" fmla="*/ 6601 h 163402"/>
                <a:gd name="connsiteX3" fmla="*/ 136828 w 148190"/>
                <a:gd name="connsiteY3" fmla="*/ 6601 h 163402"/>
                <a:gd name="connsiteX4" fmla="*/ 148190 w 148190"/>
                <a:gd name="connsiteY4" fmla="*/ 29326 h 163402"/>
                <a:gd name="connsiteX5" fmla="*/ 136828 w 148190"/>
                <a:gd name="connsiteY5" fmla="*/ 81593 h 163402"/>
                <a:gd name="connsiteX6" fmla="*/ 125466 w 148190"/>
                <a:gd name="connsiteY6" fmla="*/ 104318 h 163402"/>
                <a:gd name="connsiteX7" fmla="*/ 105013 w 148190"/>
                <a:gd name="connsiteY7" fmla="*/ 104318 h 163402"/>
                <a:gd name="connsiteX8" fmla="*/ 109558 w 148190"/>
                <a:gd name="connsiteY8" fmla="*/ 163402 h 163402"/>
                <a:gd name="connsiteX9" fmla="*/ 93651 w 148190"/>
                <a:gd name="connsiteY9" fmla="*/ 152040 h 163402"/>
                <a:gd name="connsiteX10" fmla="*/ 88790 w 148190"/>
                <a:gd name="connsiteY10" fmla="*/ 147179 h 163402"/>
                <a:gd name="connsiteX11" fmla="*/ 86354 w 148190"/>
                <a:gd name="connsiteY11" fmla="*/ 145439 h 163402"/>
                <a:gd name="connsiteX12" fmla="*/ 65917 w 148190"/>
                <a:gd name="connsiteY12" fmla="*/ 125002 h 163402"/>
                <a:gd name="connsiteX13" fmla="*/ 34567 w 148190"/>
                <a:gd name="connsiteY13" fmla="*/ 140677 h 163402"/>
                <a:gd name="connsiteX14" fmla="*/ 7297 w 148190"/>
                <a:gd name="connsiteY14" fmla="*/ 136132 h 163402"/>
                <a:gd name="connsiteX15" fmla="*/ 13510 w 148190"/>
                <a:gd name="connsiteY15" fmla="*/ 131783 h 163402"/>
                <a:gd name="connsiteX16" fmla="*/ 0 w 148190"/>
                <a:gd name="connsiteY16" fmla="*/ 129531 h 163402"/>
                <a:gd name="connsiteX17" fmla="*/ 22725 w 148190"/>
                <a:gd name="connsiteY17" fmla="*/ 113624 h 163402"/>
                <a:gd name="connsiteX18" fmla="*/ 54539 w 148190"/>
                <a:gd name="connsiteY18" fmla="*/ 22725 h 1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190" h="163402">
                  <a:moveTo>
                    <a:pt x="102261" y="0"/>
                  </a:moveTo>
                  <a:lnTo>
                    <a:pt x="129531" y="0"/>
                  </a:lnTo>
                  <a:lnTo>
                    <a:pt x="132831" y="6601"/>
                  </a:lnTo>
                  <a:lnTo>
                    <a:pt x="136828" y="6601"/>
                  </a:lnTo>
                  <a:lnTo>
                    <a:pt x="148190" y="29326"/>
                  </a:lnTo>
                  <a:lnTo>
                    <a:pt x="136828" y="81593"/>
                  </a:lnTo>
                  <a:lnTo>
                    <a:pt x="125466" y="104318"/>
                  </a:lnTo>
                  <a:lnTo>
                    <a:pt x="105013" y="104318"/>
                  </a:lnTo>
                  <a:lnTo>
                    <a:pt x="109558" y="163402"/>
                  </a:lnTo>
                  <a:lnTo>
                    <a:pt x="93651" y="152040"/>
                  </a:lnTo>
                  <a:lnTo>
                    <a:pt x="88790" y="147179"/>
                  </a:lnTo>
                  <a:lnTo>
                    <a:pt x="86354" y="145439"/>
                  </a:lnTo>
                  <a:lnTo>
                    <a:pt x="65917" y="125002"/>
                  </a:lnTo>
                  <a:lnTo>
                    <a:pt x="34567" y="140677"/>
                  </a:lnTo>
                  <a:lnTo>
                    <a:pt x="7297" y="136132"/>
                  </a:lnTo>
                  <a:lnTo>
                    <a:pt x="13510" y="131783"/>
                  </a:lnTo>
                  <a:lnTo>
                    <a:pt x="0" y="129531"/>
                  </a:lnTo>
                  <a:lnTo>
                    <a:pt x="22725" y="113624"/>
                  </a:lnTo>
                  <a:lnTo>
                    <a:pt x="54539" y="2272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8" name="Freeform 398">
              <a:extLst>
                <a:ext uri="{FF2B5EF4-FFF2-40B4-BE49-F238E27FC236}">
                  <a16:creationId xmlns:a16="http://schemas.microsoft.com/office/drawing/2014/main" id="{69019AB2-F5D8-4ADA-9735-138B13C22967}"/>
                </a:ext>
              </a:extLst>
            </p:cNvPr>
            <p:cNvSpPr>
              <a:spLocks/>
            </p:cNvSpPr>
            <p:nvPr/>
          </p:nvSpPr>
          <p:spPr bwMode="auto">
            <a:xfrm>
              <a:off x="4563403" y="2426332"/>
              <a:ext cx="121010" cy="87249"/>
            </a:xfrm>
            <a:custGeom>
              <a:avLst/>
              <a:gdLst>
                <a:gd name="connsiteX0" fmla="*/ 93172 w 161346"/>
                <a:gd name="connsiteY0" fmla="*/ 0 h 116332"/>
                <a:gd name="connsiteX1" fmla="*/ 129532 w 161346"/>
                <a:gd name="connsiteY1" fmla="*/ 15908 h 116332"/>
                <a:gd name="connsiteX2" fmla="*/ 129532 w 161346"/>
                <a:gd name="connsiteY2" fmla="*/ 20453 h 116332"/>
                <a:gd name="connsiteX3" fmla="*/ 128267 w 161346"/>
                <a:gd name="connsiteY3" fmla="*/ 24879 h 116332"/>
                <a:gd name="connsiteX4" fmla="*/ 129532 w 161346"/>
                <a:gd name="connsiteY4" fmla="*/ 25433 h 116332"/>
                <a:gd name="connsiteX5" fmla="*/ 129532 w 161346"/>
                <a:gd name="connsiteY5" fmla="*/ 29978 h 116332"/>
                <a:gd name="connsiteX6" fmla="*/ 127335 w 161346"/>
                <a:gd name="connsiteY6" fmla="*/ 37665 h 116332"/>
                <a:gd name="connsiteX7" fmla="*/ 145439 w 161346"/>
                <a:gd name="connsiteY7" fmla="*/ 47722 h 116332"/>
                <a:gd name="connsiteX8" fmla="*/ 161346 w 161346"/>
                <a:gd name="connsiteY8" fmla="*/ 47722 h 116332"/>
                <a:gd name="connsiteX9" fmla="*/ 159230 w 161346"/>
                <a:gd name="connsiteY9" fmla="*/ 57247 h 116332"/>
                <a:gd name="connsiteX10" fmla="*/ 161346 w 161346"/>
                <a:gd name="connsiteY10" fmla="*/ 57247 h 116332"/>
                <a:gd name="connsiteX11" fmla="*/ 156801 w 161346"/>
                <a:gd name="connsiteY11" fmla="*/ 77700 h 116332"/>
                <a:gd name="connsiteX12" fmla="*/ 145439 w 161346"/>
                <a:gd name="connsiteY12" fmla="*/ 89062 h 116332"/>
                <a:gd name="connsiteX13" fmla="*/ 113624 w 161346"/>
                <a:gd name="connsiteY13" fmla="*/ 77700 h 116332"/>
                <a:gd name="connsiteX14" fmla="*/ 109079 w 161346"/>
                <a:gd name="connsiteY14" fmla="*/ 104970 h 116332"/>
                <a:gd name="connsiteX15" fmla="*/ 93172 w 161346"/>
                <a:gd name="connsiteY15" fmla="*/ 104970 h 116332"/>
                <a:gd name="connsiteX16" fmla="*/ 81809 w 161346"/>
                <a:gd name="connsiteY16" fmla="*/ 93607 h 116332"/>
                <a:gd name="connsiteX17" fmla="*/ 65902 w 161346"/>
                <a:gd name="connsiteY17" fmla="*/ 111787 h 116332"/>
                <a:gd name="connsiteX18" fmla="*/ 43177 w 161346"/>
                <a:gd name="connsiteY18" fmla="*/ 116332 h 116332"/>
                <a:gd name="connsiteX19" fmla="*/ 27270 w 161346"/>
                <a:gd name="connsiteY19" fmla="*/ 104970 h 116332"/>
                <a:gd name="connsiteX20" fmla="*/ 15908 w 161346"/>
                <a:gd name="connsiteY20" fmla="*/ 77700 h 116332"/>
                <a:gd name="connsiteX21" fmla="*/ 0 w 161346"/>
                <a:gd name="connsiteY21" fmla="*/ 89062 h 116332"/>
                <a:gd name="connsiteX22" fmla="*/ 0 w 161346"/>
                <a:gd name="connsiteY22" fmla="*/ 79537 h 116332"/>
                <a:gd name="connsiteX23" fmla="*/ 0 w 161346"/>
                <a:gd name="connsiteY23" fmla="*/ 61792 h 116332"/>
                <a:gd name="connsiteX24" fmla="*/ 0 w 161346"/>
                <a:gd name="connsiteY24" fmla="*/ 52267 h 116332"/>
                <a:gd name="connsiteX25" fmla="*/ 27270 w 161346"/>
                <a:gd name="connsiteY25" fmla="*/ 24998 h 116332"/>
                <a:gd name="connsiteX26" fmla="*/ 27270 w 161346"/>
                <a:gd name="connsiteY26" fmla="*/ 18615 h 116332"/>
                <a:gd name="connsiteX27" fmla="*/ 27270 w 161346"/>
                <a:gd name="connsiteY27" fmla="*/ 9090 h 116332"/>
                <a:gd name="connsiteX28" fmla="*/ 43177 w 161346"/>
                <a:gd name="connsiteY28" fmla="*/ 15908 h 116332"/>
                <a:gd name="connsiteX29" fmla="*/ 54540 w 161346"/>
                <a:gd name="connsiteY29" fmla="*/ 9090 h 116332"/>
                <a:gd name="connsiteX30" fmla="*/ 81809 w 161346"/>
                <a:gd name="connsiteY30" fmla="*/ 9090 h 11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1346" h="116332">
                  <a:moveTo>
                    <a:pt x="93172" y="0"/>
                  </a:moveTo>
                  <a:lnTo>
                    <a:pt x="129532" y="15908"/>
                  </a:lnTo>
                  <a:lnTo>
                    <a:pt x="129532" y="20453"/>
                  </a:lnTo>
                  <a:lnTo>
                    <a:pt x="128267" y="24879"/>
                  </a:lnTo>
                  <a:lnTo>
                    <a:pt x="129532" y="25433"/>
                  </a:lnTo>
                  <a:lnTo>
                    <a:pt x="129532" y="29978"/>
                  </a:lnTo>
                  <a:lnTo>
                    <a:pt x="127335" y="37665"/>
                  </a:lnTo>
                  <a:lnTo>
                    <a:pt x="145439" y="47722"/>
                  </a:lnTo>
                  <a:lnTo>
                    <a:pt x="161346" y="47722"/>
                  </a:lnTo>
                  <a:lnTo>
                    <a:pt x="159230" y="57247"/>
                  </a:lnTo>
                  <a:lnTo>
                    <a:pt x="161346" y="57247"/>
                  </a:lnTo>
                  <a:lnTo>
                    <a:pt x="156801" y="77700"/>
                  </a:lnTo>
                  <a:lnTo>
                    <a:pt x="145439" y="89062"/>
                  </a:lnTo>
                  <a:lnTo>
                    <a:pt x="113624" y="77700"/>
                  </a:lnTo>
                  <a:lnTo>
                    <a:pt x="109079" y="104970"/>
                  </a:lnTo>
                  <a:lnTo>
                    <a:pt x="93172" y="104970"/>
                  </a:lnTo>
                  <a:lnTo>
                    <a:pt x="81809" y="93607"/>
                  </a:lnTo>
                  <a:lnTo>
                    <a:pt x="65902" y="111787"/>
                  </a:lnTo>
                  <a:lnTo>
                    <a:pt x="43177" y="116332"/>
                  </a:lnTo>
                  <a:lnTo>
                    <a:pt x="27270" y="104970"/>
                  </a:lnTo>
                  <a:lnTo>
                    <a:pt x="15908" y="77700"/>
                  </a:lnTo>
                  <a:lnTo>
                    <a:pt x="0" y="89062"/>
                  </a:lnTo>
                  <a:lnTo>
                    <a:pt x="0" y="79537"/>
                  </a:lnTo>
                  <a:lnTo>
                    <a:pt x="0" y="61792"/>
                  </a:lnTo>
                  <a:lnTo>
                    <a:pt x="0" y="52267"/>
                  </a:lnTo>
                  <a:lnTo>
                    <a:pt x="27270" y="24998"/>
                  </a:lnTo>
                  <a:lnTo>
                    <a:pt x="27270" y="18615"/>
                  </a:lnTo>
                  <a:lnTo>
                    <a:pt x="27270" y="9090"/>
                  </a:lnTo>
                  <a:lnTo>
                    <a:pt x="43177" y="15908"/>
                  </a:lnTo>
                  <a:lnTo>
                    <a:pt x="54540" y="9090"/>
                  </a:lnTo>
                  <a:lnTo>
                    <a:pt x="81809" y="909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29" name="Freeform 395">
              <a:extLst>
                <a:ext uri="{FF2B5EF4-FFF2-40B4-BE49-F238E27FC236}">
                  <a16:creationId xmlns:a16="http://schemas.microsoft.com/office/drawing/2014/main" id="{55D16E6B-95A2-42D5-88C8-BEF4BFFA1C5F}"/>
                </a:ext>
              </a:extLst>
            </p:cNvPr>
            <p:cNvSpPr>
              <a:spLocks/>
            </p:cNvSpPr>
            <p:nvPr/>
          </p:nvSpPr>
          <p:spPr bwMode="auto">
            <a:xfrm>
              <a:off x="4979265" y="2039283"/>
              <a:ext cx="153392" cy="119468"/>
            </a:xfrm>
            <a:custGeom>
              <a:avLst/>
              <a:gdLst>
                <a:gd name="connsiteX0" fmla="*/ 43177 w 204522"/>
                <a:gd name="connsiteY0" fmla="*/ 0 h 159290"/>
                <a:gd name="connsiteX1" fmla="*/ 102261 w 204522"/>
                <a:gd name="connsiteY1" fmla="*/ 4545 h 159290"/>
                <a:gd name="connsiteX2" fmla="*/ 140893 w 204522"/>
                <a:gd name="connsiteY2" fmla="*/ 0 h 159290"/>
                <a:gd name="connsiteX3" fmla="*/ 145438 w 204522"/>
                <a:gd name="connsiteY3" fmla="*/ 15907 h 159290"/>
                <a:gd name="connsiteX4" fmla="*/ 161345 w 204522"/>
                <a:gd name="connsiteY4" fmla="*/ 15907 h 159290"/>
                <a:gd name="connsiteX5" fmla="*/ 199977 w 204522"/>
                <a:gd name="connsiteY5" fmla="*/ 47722 h 159290"/>
                <a:gd name="connsiteX6" fmla="*/ 204522 w 204522"/>
                <a:gd name="connsiteY6" fmla="*/ 74992 h 159290"/>
                <a:gd name="connsiteX7" fmla="*/ 203805 w 204522"/>
                <a:gd name="connsiteY7" fmla="*/ 75452 h 159290"/>
                <a:gd name="connsiteX8" fmla="*/ 204522 w 204522"/>
                <a:gd name="connsiteY8" fmla="*/ 79754 h 159290"/>
                <a:gd name="connsiteX9" fmla="*/ 172708 w 204522"/>
                <a:gd name="connsiteY9" fmla="*/ 100206 h 159290"/>
                <a:gd name="connsiteX10" fmla="*/ 161345 w 204522"/>
                <a:gd name="connsiteY10" fmla="*/ 138838 h 159290"/>
                <a:gd name="connsiteX11" fmla="*/ 122713 w 204522"/>
                <a:gd name="connsiteY11" fmla="*/ 159290 h 159290"/>
                <a:gd name="connsiteX12" fmla="*/ 86354 w 204522"/>
                <a:gd name="connsiteY12" fmla="*/ 159290 h 159290"/>
                <a:gd name="connsiteX13" fmla="*/ 81809 w 204522"/>
                <a:gd name="connsiteY13" fmla="*/ 143383 h 159290"/>
                <a:gd name="connsiteX14" fmla="*/ 59084 w 204522"/>
                <a:gd name="connsiteY14" fmla="*/ 134293 h 159290"/>
                <a:gd name="connsiteX15" fmla="*/ 59084 w 204522"/>
                <a:gd name="connsiteY15" fmla="*/ 129531 h 159290"/>
                <a:gd name="connsiteX16" fmla="*/ 59084 w 204522"/>
                <a:gd name="connsiteY16" fmla="*/ 116113 h 159290"/>
                <a:gd name="connsiteX17" fmla="*/ 59084 w 204522"/>
                <a:gd name="connsiteY17" fmla="*/ 111351 h 159290"/>
                <a:gd name="connsiteX18" fmla="*/ 59084 w 204522"/>
                <a:gd name="connsiteY18" fmla="*/ 100206 h 159290"/>
                <a:gd name="connsiteX19" fmla="*/ 43177 w 204522"/>
                <a:gd name="connsiteY19" fmla="*/ 91116 h 159290"/>
                <a:gd name="connsiteX20" fmla="*/ 4545 w 204522"/>
                <a:gd name="connsiteY20" fmla="*/ 79754 h 159290"/>
                <a:gd name="connsiteX21" fmla="*/ 0 w 204522"/>
                <a:gd name="connsiteY21" fmla="*/ 25214 h 159290"/>
                <a:gd name="connsiteX22" fmla="*/ 382 w 204522"/>
                <a:gd name="connsiteY22" fmla="*/ 25034 h 159290"/>
                <a:gd name="connsiteX23" fmla="*/ 0 w 204522"/>
                <a:gd name="connsiteY23" fmla="*/ 20452 h 1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522" h="159290">
                  <a:moveTo>
                    <a:pt x="43177" y="0"/>
                  </a:moveTo>
                  <a:lnTo>
                    <a:pt x="102261" y="4545"/>
                  </a:lnTo>
                  <a:lnTo>
                    <a:pt x="140893" y="0"/>
                  </a:lnTo>
                  <a:lnTo>
                    <a:pt x="145438" y="15907"/>
                  </a:lnTo>
                  <a:lnTo>
                    <a:pt x="161345" y="15907"/>
                  </a:lnTo>
                  <a:lnTo>
                    <a:pt x="199977" y="47722"/>
                  </a:lnTo>
                  <a:lnTo>
                    <a:pt x="204522" y="74992"/>
                  </a:lnTo>
                  <a:lnTo>
                    <a:pt x="203805" y="75452"/>
                  </a:lnTo>
                  <a:lnTo>
                    <a:pt x="204522" y="79754"/>
                  </a:lnTo>
                  <a:lnTo>
                    <a:pt x="172708" y="100206"/>
                  </a:lnTo>
                  <a:lnTo>
                    <a:pt x="161345" y="138838"/>
                  </a:lnTo>
                  <a:lnTo>
                    <a:pt x="122713" y="159290"/>
                  </a:lnTo>
                  <a:lnTo>
                    <a:pt x="86354" y="159290"/>
                  </a:lnTo>
                  <a:lnTo>
                    <a:pt x="81809" y="143383"/>
                  </a:lnTo>
                  <a:lnTo>
                    <a:pt x="59084" y="134293"/>
                  </a:lnTo>
                  <a:lnTo>
                    <a:pt x="59084" y="129531"/>
                  </a:lnTo>
                  <a:lnTo>
                    <a:pt x="59084" y="116113"/>
                  </a:lnTo>
                  <a:lnTo>
                    <a:pt x="59084" y="111351"/>
                  </a:lnTo>
                  <a:lnTo>
                    <a:pt x="59084" y="100206"/>
                  </a:lnTo>
                  <a:lnTo>
                    <a:pt x="43177" y="91116"/>
                  </a:lnTo>
                  <a:lnTo>
                    <a:pt x="4545" y="79754"/>
                  </a:lnTo>
                  <a:lnTo>
                    <a:pt x="0" y="25214"/>
                  </a:lnTo>
                  <a:lnTo>
                    <a:pt x="382" y="25034"/>
                  </a:lnTo>
                  <a:lnTo>
                    <a:pt x="0" y="2045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0" name="Freeform 391">
              <a:extLst>
                <a:ext uri="{FF2B5EF4-FFF2-40B4-BE49-F238E27FC236}">
                  <a16:creationId xmlns:a16="http://schemas.microsoft.com/office/drawing/2014/main" id="{64BE0EBA-4FEE-43A3-952D-3EF9891B469B}"/>
                </a:ext>
              </a:extLst>
            </p:cNvPr>
            <p:cNvSpPr>
              <a:spLocks/>
            </p:cNvSpPr>
            <p:nvPr/>
          </p:nvSpPr>
          <p:spPr bwMode="auto">
            <a:xfrm>
              <a:off x="4157768" y="2821741"/>
              <a:ext cx="570957" cy="573070"/>
            </a:xfrm>
            <a:custGeom>
              <a:avLst/>
              <a:gdLst>
                <a:gd name="connsiteX0" fmla="*/ 547664 w 761276"/>
                <a:gd name="connsiteY0" fmla="*/ 0 h 764093"/>
                <a:gd name="connsiteX1" fmla="*/ 590841 w 761276"/>
                <a:gd name="connsiteY1" fmla="*/ 0 h 764093"/>
                <a:gd name="connsiteX2" fmla="*/ 599931 w 761276"/>
                <a:gd name="connsiteY2" fmla="*/ 9090 h 764093"/>
                <a:gd name="connsiteX3" fmla="*/ 627201 w 761276"/>
                <a:gd name="connsiteY3" fmla="*/ 9090 h 764093"/>
                <a:gd name="connsiteX4" fmla="*/ 624819 w 761276"/>
                <a:gd name="connsiteY4" fmla="*/ 20997 h 764093"/>
                <a:gd name="connsiteX5" fmla="*/ 627201 w 761276"/>
                <a:gd name="connsiteY5" fmla="*/ 20997 h 764093"/>
                <a:gd name="connsiteX6" fmla="*/ 623477 w 761276"/>
                <a:gd name="connsiteY6" fmla="*/ 39616 h 764093"/>
                <a:gd name="connsiteX7" fmla="*/ 627201 w 761276"/>
                <a:gd name="connsiteY7" fmla="*/ 74991 h 764093"/>
                <a:gd name="connsiteX8" fmla="*/ 626319 w 761276"/>
                <a:gd name="connsiteY8" fmla="*/ 78519 h 764093"/>
                <a:gd name="connsiteX9" fmla="*/ 627201 w 761276"/>
                <a:gd name="connsiteY9" fmla="*/ 86898 h 764093"/>
                <a:gd name="connsiteX10" fmla="*/ 618111 w 761276"/>
                <a:gd name="connsiteY10" fmla="*/ 123258 h 764093"/>
                <a:gd name="connsiteX11" fmla="*/ 596838 w 761276"/>
                <a:gd name="connsiteY11" fmla="*/ 148785 h 764093"/>
                <a:gd name="connsiteX12" fmla="*/ 599931 w 761276"/>
                <a:gd name="connsiteY12" fmla="*/ 170435 h 764093"/>
                <a:gd name="connsiteX13" fmla="*/ 627201 w 761276"/>
                <a:gd name="connsiteY13" fmla="*/ 197705 h 764093"/>
                <a:gd name="connsiteX14" fmla="*/ 627201 w 761276"/>
                <a:gd name="connsiteY14" fmla="*/ 209067 h 764093"/>
                <a:gd name="connsiteX15" fmla="*/ 654470 w 761276"/>
                <a:gd name="connsiteY15" fmla="*/ 224974 h 764093"/>
                <a:gd name="connsiteX16" fmla="*/ 665833 w 761276"/>
                <a:gd name="connsiteY16" fmla="*/ 299966 h 764093"/>
                <a:gd name="connsiteX17" fmla="*/ 681740 w 761276"/>
                <a:gd name="connsiteY17" fmla="*/ 338597 h 764093"/>
                <a:gd name="connsiteX18" fmla="*/ 681740 w 761276"/>
                <a:gd name="connsiteY18" fmla="*/ 350504 h 764093"/>
                <a:gd name="connsiteX19" fmla="*/ 681740 w 761276"/>
                <a:gd name="connsiteY19" fmla="*/ 359050 h 764093"/>
                <a:gd name="connsiteX20" fmla="*/ 681740 w 761276"/>
                <a:gd name="connsiteY20" fmla="*/ 370957 h 764093"/>
                <a:gd name="connsiteX21" fmla="*/ 677195 w 761276"/>
                <a:gd name="connsiteY21" fmla="*/ 402771 h 764093"/>
                <a:gd name="connsiteX22" fmla="*/ 677195 w 761276"/>
                <a:gd name="connsiteY22" fmla="*/ 406771 h 764093"/>
                <a:gd name="connsiteX23" fmla="*/ 677195 w 761276"/>
                <a:gd name="connsiteY23" fmla="*/ 418678 h 764093"/>
                <a:gd name="connsiteX24" fmla="*/ 672001 w 761276"/>
                <a:gd name="connsiteY24" fmla="*/ 435991 h 764093"/>
                <a:gd name="connsiteX25" fmla="*/ 677195 w 761276"/>
                <a:gd name="connsiteY25" fmla="*/ 456766 h 764093"/>
                <a:gd name="connsiteX26" fmla="*/ 674753 w 761276"/>
                <a:gd name="connsiteY26" fmla="*/ 458903 h 764093"/>
                <a:gd name="connsiteX27" fmla="*/ 677195 w 761276"/>
                <a:gd name="connsiteY27" fmla="*/ 468673 h 764093"/>
                <a:gd name="connsiteX28" fmla="*/ 664249 w 761276"/>
                <a:gd name="connsiteY28" fmla="*/ 480001 h 764093"/>
                <a:gd name="connsiteX29" fmla="*/ 681740 w 761276"/>
                <a:gd name="connsiteY29" fmla="*/ 504488 h 764093"/>
                <a:gd name="connsiteX30" fmla="*/ 686285 w 761276"/>
                <a:gd name="connsiteY30" fmla="*/ 520395 h 764093"/>
                <a:gd name="connsiteX31" fmla="*/ 697647 w 761276"/>
                <a:gd name="connsiteY31" fmla="*/ 543119 h 764093"/>
                <a:gd name="connsiteX32" fmla="*/ 713554 w 761276"/>
                <a:gd name="connsiteY32" fmla="*/ 536302 h 764093"/>
                <a:gd name="connsiteX33" fmla="*/ 745369 w 761276"/>
                <a:gd name="connsiteY33" fmla="*/ 552209 h 764093"/>
                <a:gd name="connsiteX34" fmla="*/ 761276 w 761276"/>
                <a:gd name="connsiteY34" fmla="*/ 579479 h 764093"/>
                <a:gd name="connsiteX35" fmla="*/ 756107 w 761276"/>
                <a:gd name="connsiteY35" fmla="*/ 582525 h 764093"/>
                <a:gd name="connsiteX36" fmla="*/ 761276 w 761276"/>
                <a:gd name="connsiteY36" fmla="*/ 591386 h 764093"/>
                <a:gd name="connsiteX37" fmla="*/ 634018 w 761276"/>
                <a:gd name="connsiteY37" fmla="*/ 666377 h 764093"/>
                <a:gd name="connsiteX38" fmla="*/ 531757 w 761276"/>
                <a:gd name="connsiteY38" fmla="*/ 748186 h 764093"/>
                <a:gd name="connsiteX39" fmla="*/ 477218 w 761276"/>
                <a:gd name="connsiteY39" fmla="*/ 759548 h 764093"/>
                <a:gd name="connsiteX40" fmla="*/ 434041 w 761276"/>
                <a:gd name="connsiteY40" fmla="*/ 764093 h 764093"/>
                <a:gd name="connsiteX41" fmla="*/ 434041 w 761276"/>
                <a:gd name="connsiteY41" fmla="*/ 752186 h 764093"/>
                <a:gd name="connsiteX42" fmla="*/ 434041 w 761276"/>
                <a:gd name="connsiteY42" fmla="*/ 741369 h 764093"/>
                <a:gd name="connsiteX43" fmla="*/ 418134 w 761276"/>
                <a:gd name="connsiteY43" fmla="*/ 736824 h 764093"/>
                <a:gd name="connsiteX44" fmla="*/ 397682 w 761276"/>
                <a:gd name="connsiteY44" fmla="*/ 720916 h 764093"/>
                <a:gd name="connsiteX45" fmla="*/ 386319 w 761276"/>
                <a:gd name="connsiteY45" fmla="*/ 705009 h 764093"/>
                <a:gd name="connsiteX46" fmla="*/ 261334 w 761276"/>
                <a:gd name="connsiteY46" fmla="*/ 618655 h 764093"/>
                <a:gd name="connsiteX47" fmla="*/ 138621 w 761276"/>
                <a:gd name="connsiteY47" fmla="*/ 532302 h 764093"/>
                <a:gd name="connsiteX48" fmla="*/ 0 w 761276"/>
                <a:gd name="connsiteY48" fmla="*/ 430041 h 764093"/>
                <a:gd name="connsiteX49" fmla="*/ 0 w 761276"/>
                <a:gd name="connsiteY49" fmla="*/ 425496 h 764093"/>
                <a:gd name="connsiteX50" fmla="*/ 0 w 761276"/>
                <a:gd name="connsiteY50" fmla="*/ 418678 h 764093"/>
                <a:gd name="connsiteX51" fmla="*/ 0 w 761276"/>
                <a:gd name="connsiteY51" fmla="*/ 418134 h 764093"/>
                <a:gd name="connsiteX52" fmla="*/ 0 w 761276"/>
                <a:gd name="connsiteY52" fmla="*/ 413589 h 764093"/>
                <a:gd name="connsiteX53" fmla="*/ 0 w 761276"/>
                <a:gd name="connsiteY53" fmla="*/ 406771 h 764093"/>
                <a:gd name="connsiteX54" fmla="*/ 0 w 761276"/>
                <a:gd name="connsiteY54" fmla="*/ 370957 h 764093"/>
                <a:gd name="connsiteX55" fmla="*/ 0 w 761276"/>
                <a:gd name="connsiteY55" fmla="*/ 359050 h 764093"/>
                <a:gd name="connsiteX56" fmla="*/ 59084 w 761276"/>
                <a:gd name="connsiteY56" fmla="*/ 331780 h 764093"/>
                <a:gd name="connsiteX57" fmla="*/ 95444 w 761276"/>
                <a:gd name="connsiteY57" fmla="*/ 322690 h 764093"/>
                <a:gd name="connsiteX58" fmla="*/ 127258 w 761276"/>
                <a:gd name="connsiteY58" fmla="*/ 315873 h 764093"/>
                <a:gd name="connsiteX59" fmla="*/ 138621 w 761276"/>
                <a:gd name="connsiteY59" fmla="*/ 288603 h 764093"/>
                <a:gd name="connsiteX60" fmla="*/ 181797 w 761276"/>
                <a:gd name="connsiteY60" fmla="*/ 272696 h 764093"/>
                <a:gd name="connsiteX61" fmla="*/ 181797 w 761276"/>
                <a:gd name="connsiteY61" fmla="*/ 257333 h 764093"/>
                <a:gd name="connsiteX62" fmla="*/ 181797 w 761276"/>
                <a:gd name="connsiteY62" fmla="*/ 245426 h 764093"/>
                <a:gd name="connsiteX63" fmla="*/ 209067 w 761276"/>
                <a:gd name="connsiteY63" fmla="*/ 240881 h 764093"/>
                <a:gd name="connsiteX64" fmla="*/ 224974 w 761276"/>
                <a:gd name="connsiteY64" fmla="*/ 224974 h 764093"/>
                <a:gd name="connsiteX65" fmla="*/ 272696 w 761276"/>
                <a:gd name="connsiteY65" fmla="*/ 220429 h 764093"/>
                <a:gd name="connsiteX66" fmla="*/ 276324 w 761276"/>
                <a:gd name="connsiteY66" fmla="*/ 208336 h 764093"/>
                <a:gd name="connsiteX67" fmla="*/ 268151 w 761276"/>
                <a:gd name="connsiteY67" fmla="*/ 205067 h 764093"/>
                <a:gd name="connsiteX68" fmla="*/ 256789 w 761276"/>
                <a:gd name="connsiteY68" fmla="*/ 155072 h 764093"/>
                <a:gd name="connsiteX69" fmla="*/ 252244 w 761276"/>
                <a:gd name="connsiteY69" fmla="*/ 130075 h 764093"/>
                <a:gd name="connsiteX70" fmla="*/ 240882 w 761276"/>
                <a:gd name="connsiteY70" fmla="*/ 102806 h 764093"/>
                <a:gd name="connsiteX71" fmla="*/ 244537 w 761276"/>
                <a:gd name="connsiteY71" fmla="*/ 99672 h 764093"/>
                <a:gd name="connsiteX72" fmla="*/ 240882 w 761276"/>
                <a:gd name="connsiteY72" fmla="*/ 90899 h 764093"/>
                <a:gd name="connsiteX73" fmla="*/ 272696 w 761276"/>
                <a:gd name="connsiteY73" fmla="*/ 63629 h 764093"/>
                <a:gd name="connsiteX74" fmla="*/ 315873 w 761276"/>
                <a:gd name="connsiteY74" fmla="*/ 59084 h 764093"/>
                <a:gd name="connsiteX75" fmla="*/ 338598 w 761276"/>
                <a:gd name="connsiteY75" fmla="*/ 36360 h 764093"/>
                <a:gd name="connsiteX76" fmla="*/ 374957 w 761276"/>
                <a:gd name="connsiteY76" fmla="*/ 24997 h 764093"/>
                <a:gd name="connsiteX77" fmla="*/ 434041 w 761276"/>
                <a:gd name="connsiteY77" fmla="*/ 15907 h 764093"/>
                <a:gd name="connsiteX78" fmla="*/ 497670 w 761276"/>
                <a:gd name="connsiteY78" fmla="*/ 9090 h 764093"/>
                <a:gd name="connsiteX79" fmla="*/ 515850 w 761276"/>
                <a:gd name="connsiteY79" fmla="*/ 20452 h 76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1276" h="764093">
                  <a:moveTo>
                    <a:pt x="547664" y="0"/>
                  </a:moveTo>
                  <a:lnTo>
                    <a:pt x="590841" y="0"/>
                  </a:lnTo>
                  <a:lnTo>
                    <a:pt x="599931" y="9090"/>
                  </a:lnTo>
                  <a:lnTo>
                    <a:pt x="627201" y="9090"/>
                  </a:lnTo>
                  <a:lnTo>
                    <a:pt x="624819" y="20997"/>
                  </a:lnTo>
                  <a:lnTo>
                    <a:pt x="627201" y="20997"/>
                  </a:lnTo>
                  <a:lnTo>
                    <a:pt x="623477" y="39616"/>
                  </a:lnTo>
                  <a:lnTo>
                    <a:pt x="627201" y="74991"/>
                  </a:lnTo>
                  <a:lnTo>
                    <a:pt x="626319" y="78519"/>
                  </a:lnTo>
                  <a:lnTo>
                    <a:pt x="627201" y="86898"/>
                  </a:lnTo>
                  <a:lnTo>
                    <a:pt x="618111" y="123258"/>
                  </a:lnTo>
                  <a:lnTo>
                    <a:pt x="596838" y="148785"/>
                  </a:lnTo>
                  <a:lnTo>
                    <a:pt x="599931" y="170435"/>
                  </a:lnTo>
                  <a:lnTo>
                    <a:pt x="627201" y="197705"/>
                  </a:lnTo>
                  <a:lnTo>
                    <a:pt x="627201" y="209067"/>
                  </a:lnTo>
                  <a:lnTo>
                    <a:pt x="654470" y="224974"/>
                  </a:lnTo>
                  <a:lnTo>
                    <a:pt x="665833" y="299966"/>
                  </a:lnTo>
                  <a:lnTo>
                    <a:pt x="681740" y="338597"/>
                  </a:lnTo>
                  <a:lnTo>
                    <a:pt x="681740" y="350504"/>
                  </a:lnTo>
                  <a:lnTo>
                    <a:pt x="681740" y="359050"/>
                  </a:lnTo>
                  <a:lnTo>
                    <a:pt x="681740" y="370957"/>
                  </a:lnTo>
                  <a:lnTo>
                    <a:pt x="677195" y="402771"/>
                  </a:lnTo>
                  <a:lnTo>
                    <a:pt x="677195" y="406771"/>
                  </a:lnTo>
                  <a:lnTo>
                    <a:pt x="677195" y="418678"/>
                  </a:lnTo>
                  <a:lnTo>
                    <a:pt x="672001" y="435991"/>
                  </a:lnTo>
                  <a:lnTo>
                    <a:pt x="677195" y="456766"/>
                  </a:lnTo>
                  <a:lnTo>
                    <a:pt x="674753" y="458903"/>
                  </a:lnTo>
                  <a:lnTo>
                    <a:pt x="677195" y="468673"/>
                  </a:lnTo>
                  <a:lnTo>
                    <a:pt x="664249" y="480001"/>
                  </a:lnTo>
                  <a:lnTo>
                    <a:pt x="681740" y="504488"/>
                  </a:lnTo>
                  <a:lnTo>
                    <a:pt x="686285" y="520395"/>
                  </a:lnTo>
                  <a:lnTo>
                    <a:pt x="697647" y="543119"/>
                  </a:lnTo>
                  <a:lnTo>
                    <a:pt x="713554" y="536302"/>
                  </a:lnTo>
                  <a:lnTo>
                    <a:pt x="745369" y="552209"/>
                  </a:lnTo>
                  <a:lnTo>
                    <a:pt x="761276" y="579479"/>
                  </a:lnTo>
                  <a:lnTo>
                    <a:pt x="756107" y="582525"/>
                  </a:lnTo>
                  <a:lnTo>
                    <a:pt x="761276" y="591386"/>
                  </a:lnTo>
                  <a:lnTo>
                    <a:pt x="634018" y="666377"/>
                  </a:lnTo>
                  <a:lnTo>
                    <a:pt x="531757" y="748186"/>
                  </a:lnTo>
                  <a:lnTo>
                    <a:pt x="477218" y="759548"/>
                  </a:lnTo>
                  <a:lnTo>
                    <a:pt x="434041" y="764093"/>
                  </a:lnTo>
                  <a:lnTo>
                    <a:pt x="434041" y="752186"/>
                  </a:lnTo>
                  <a:lnTo>
                    <a:pt x="434041" y="741369"/>
                  </a:lnTo>
                  <a:lnTo>
                    <a:pt x="418134" y="736824"/>
                  </a:lnTo>
                  <a:lnTo>
                    <a:pt x="397682" y="720916"/>
                  </a:lnTo>
                  <a:lnTo>
                    <a:pt x="386319" y="705009"/>
                  </a:lnTo>
                  <a:lnTo>
                    <a:pt x="261334" y="618655"/>
                  </a:lnTo>
                  <a:lnTo>
                    <a:pt x="138621" y="532302"/>
                  </a:lnTo>
                  <a:lnTo>
                    <a:pt x="0" y="430041"/>
                  </a:lnTo>
                  <a:lnTo>
                    <a:pt x="0" y="425496"/>
                  </a:lnTo>
                  <a:lnTo>
                    <a:pt x="0" y="418678"/>
                  </a:lnTo>
                  <a:lnTo>
                    <a:pt x="0" y="418134"/>
                  </a:lnTo>
                  <a:lnTo>
                    <a:pt x="0" y="413589"/>
                  </a:lnTo>
                  <a:lnTo>
                    <a:pt x="0" y="406771"/>
                  </a:lnTo>
                  <a:lnTo>
                    <a:pt x="0" y="370957"/>
                  </a:lnTo>
                  <a:lnTo>
                    <a:pt x="0" y="359050"/>
                  </a:lnTo>
                  <a:lnTo>
                    <a:pt x="59084" y="331780"/>
                  </a:lnTo>
                  <a:lnTo>
                    <a:pt x="95444" y="322690"/>
                  </a:lnTo>
                  <a:lnTo>
                    <a:pt x="127258" y="315873"/>
                  </a:lnTo>
                  <a:lnTo>
                    <a:pt x="138621" y="288603"/>
                  </a:lnTo>
                  <a:lnTo>
                    <a:pt x="181797" y="272696"/>
                  </a:lnTo>
                  <a:lnTo>
                    <a:pt x="181797" y="257333"/>
                  </a:lnTo>
                  <a:lnTo>
                    <a:pt x="181797" y="245426"/>
                  </a:lnTo>
                  <a:lnTo>
                    <a:pt x="209067" y="240881"/>
                  </a:lnTo>
                  <a:lnTo>
                    <a:pt x="224974" y="224974"/>
                  </a:lnTo>
                  <a:lnTo>
                    <a:pt x="272696" y="220429"/>
                  </a:lnTo>
                  <a:lnTo>
                    <a:pt x="276324" y="208336"/>
                  </a:lnTo>
                  <a:lnTo>
                    <a:pt x="268151" y="205067"/>
                  </a:lnTo>
                  <a:lnTo>
                    <a:pt x="256789" y="155072"/>
                  </a:lnTo>
                  <a:lnTo>
                    <a:pt x="252244" y="130075"/>
                  </a:lnTo>
                  <a:lnTo>
                    <a:pt x="240882" y="102806"/>
                  </a:lnTo>
                  <a:lnTo>
                    <a:pt x="244537" y="99672"/>
                  </a:lnTo>
                  <a:lnTo>
                    <a:pt x="240882" y="90899"/>
                  </a:lnTo>
                  <a:lnTo>
                    <a:pt x="272696" y="63629"/>
                  </a:lnTo>
                  <a:lnTo>
                    <a:pt x="315873" y="59084"/>
                  </a:lnTo>
                  <a:lnTo>
                    <a:pt x="338598" y="36360"/>
                  </a:lnTo>
                  <a:lnTo>
                    <a:pt x="374957" y="24997"/>
                  </a:lnTo>
                  <a:lnTo>
                    <a:pt x="434041" y="15907"/>
                  </a:lnTo>
                  <a:lnTo>
                    <a:pt x="497670" y="9090"/>
                  </a:lnTo>
                  <a:lnTo>
                    <a:pt x="515850" y="2045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1" name="Freeform 389">
              <a:extLst>
                <a:ext uri="{FF2B5EF4-FFF2-40B4-BE49-F238E27FC236}">
                  <a16:creationId xmlns:a16="http://schemas.microsoft.com/office/drawing/2014/main" id="{AAF41CB3-FA79-49FA-9488-15BD98DD68ED}"/>
                </a:ext>
              </a:extLst>
            </p:cNvPr>
            <p:cNvSpPr>
              <a:spLocks/>
            </p:cNvSpPr>
            <p:nvPr/>
          </p:nvSpPr>
          <p:spPr bwMode="auto">
            <a:xfrm>
              <a:off x="4031647" y="3639828"/>
              <a:ext cx="88789" cy="92035"/>
            </a:xfrm>
            <a:custGeom>
              <a:avLst/>
              <a:gdLst>
                <a:gd name="connsiteX0" fmla="*/ 47722 w 118385"/>
                <a:gd name="connsiteY0" fmla="*/ 0 h 122713"/>
                <a:gd name="connsiteX1" fmla="*/ 52484 w 118385"/>
                <a:gd name="connsiteY1" fmla="*/ 0 h 122713"/>
                <a:gd name="connsiteX2" fmla="*/ 74991 w 118385"/>
                <a:gd name="connsiteY2" fmla="*/ 0 h 122713"/>
                <a:gd name="connsiteX3" fmla="*/ 79753 w 118385"/>
                <a:gd name="connsiteY3" fmla="*/ 0 h 122713"/>
                <a:gd name="connsiteX4" fmla="*/ 91116 w 118385"/>
                <a:gd name="connsiteY4" fmla="*/ 15907 h 122713"/>
                <a:gd name="connsiteX5" fmla="*/ 102478 w 118385"/>
                <a:gd name="connsiteY5" fmla="*/ 31815 h 122713"/>
                <a:gd name="connsiteX6" fmla="*/ 95661 w 118385"/>
                <a:gd name="connsiteY6" fmla="*/ 43177 h 122713"/>
                <a:gd name="connsiteX7" fmla="*/ 107023 w 118385"/>
                <a:gd name="connsiteY7" fmla="*/ 54539 h 122713"/>
                <a:gd name="connsiteX8" fmla="*/ 107023 w 118385"/>
                <a:gd name="connsiteY8" fmla="*/ 63629 h 122713"/>
                <a:gd name="connsiteX9" fmla="*/ 113623 w 118385"/>
                <a:gd name="connsiteY9" fmla="*/ 63629 h 122713"/>
                <a:gd name="connsiteX10" fmla="*/ 118385 w 118385"/>
                <a:gd name="connsiteY10" fmla="*/ 63629 h 122713"/>
                <a:gd name="connsiteX11" fmla="*/ 95661 w 118385"/>
                <a:gd name="connsiteY11" fmla="*/ 81809 h 122713"/>
                <a:gd name="connsiteX12" fmla="*/ 79753 w 118385"/>
                <a:gd name="connsiteY12" fmla="*/ 102261 h 122713"/>
                <a:gd name="connsiteX13" fmla="*/ 79753 w 118385"/>
                <a:gd name="connsiteY13" fmla="*/ 113623 h 122713"/>
                <a:gd name="connsiteX14" fmla="*/ 70664 w 118385"/>
                <a:gd name="connsiteY14" fmla="*/ 122713 h 122713"/>
                <a:gd name="connsiteX15" fmla="*/ 65902 w 118385"/>
                <a:gd name="connsiteY15" fmla="*/ 122713 h 122713"/>
                <a:gd name="connsiteX16" fmla="*/ 59301 w 118385"/>
                <a:gd name="connsiteY16" fmla="*/ 122713 h 122713"/>
                <a:gd name="connsiteX17" fmla="*/ 54539 w 118385"/>
                <a:gd name="connsiteY17" fmla="*/ 122713 h 122713"/>
                <a:gd name="connsiteX18" fmla="*/ 27270 w 118385"/>
                <a:gd name="connsiteY18" fmla="*/ 106806 h 122713"/>
                <a:gd name="connsiteX19" fmla="*/ 11363 w 118385"/>
                <a:gd name="connsiteY19" fmla="*/ 86354 h 122713"/>
                <a:gd name="connsiteX20" fmla="*/ 6818 w 118385"/>
                <a:gd name="connsiteY20" fmla="*/ 74992 h 122713"/>
                <a:gd name="connsiteX21" fmla="*/ 0 w 118385"/>
                <a:gd name="connsiteY21" fmla="*/ 43177 h 122713"/>
                <a:gd name="connsiteX22" fmla="*/ 15907 w 118385"/>
                <a:gd name="connsiteY22" fmla="*/ 31815 h 122713"/>
                <a:gd name="connsiteX23" fmla="*/ 22725 w 118385"/>
                <a:gd name="connsiteY23" fmla="*/ 20452 h 122713"/>
                <a:gd name="connsiteX24" fmla="*/ 27270 w 118385"/>
                <a:gd name="connsiteY24" fmla="*/ 11363 h 122713"/>
                <a:gd name="connsiteX25" fmla="*/ 32032 w 118385"/>
                <a:gd name="connsiteY25" fmla="*/ 11363 h 122713"/>
                <a:gd name="connsiteX26" fmla="*/ 38632 w 118385"/>
                <a:gd name="connsiteY26" fmla="*/ 11363 h 12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385" h="122713">
                  <a:moveTo>
                    <a:pt x="47722" y="0"/>
                  </a:moveTo>
                  <a:lnTo>
                    <a:pt x="52484" y="0"/>
                  </a:lnTo>
                  <a:lnTo>
                    <a:pt x="74991" y="0"/>
                  </a:lnTo>
                  <a:lnTo>
                    <a:pt x="79753" y="0"/>
                  </a:lnTo>
                  <a:lnTo>
                    <a:pt x="91116" y="15907"/>
                  </a:lnTo>
                  <a:lnTo>
                    <a:pt x="102478" y="31815"/>
                  </a:lnTo>
                  <a:lnTo>
                    <a:pt x="95661" y="43177"/>
                  </a:lnTo>
                  <a:lnTo>
                    <a:pt x="107023" y="54539"/>
                  </a:lnTo>
                  <a:lnTo>
                    <a:pt x="107023" y="63629"/>
                  </a:lnTo>
                  <a:lnTo>
                    <a:pt x="113623" y="63629"/>
                  </a:lnTo>
                  <a:lnTo>
                    <a:pt x="118385" y="63629"/>
                  </a:lnTo>
                  <a:lnTo>
                    <a:pt x="95661" y="81809"/>
                  </a:lnTo>
                  <a:lnTo>
                    <a:pt x="79753" y="102261"/>
                  </a:lnTo>
                  <a:lnTo>
                    <a:pt x="79753" y="113623"/>
                  </a:lnTo>
                  <a:lnTo>
                    <a:pt x="70664" y="122713"/>
                  </a:lnTo>
                  <a:lnTo>
                    <a:pt x="65902" y="122713"/>
                  </a:lnTo>
                  <a:lnTo>
                    <a:pt x="59301" y="122713"/>
                  </a:lnTo>
                  <a:lnTo>
                    <a:pt x="54539" y="122713"/>
                  </a:lnTo>
                  <a:lnTo>
                    <a:pt x="27270" y="106806"/>
                  </a:lnTo>
                  <a:lnTo>
                    <a:pt x="11363" y="86354"/>
                  </a:lnTo>
                  <a:lnTo>
                    <a:pt x="6818" y="74992"/>
                  </a:lnTo>
                  <a:lnTo>
                    <a:pt x="0" y="43177"/>
                  </a:lnTo>
                  <a:lnTo>
                    <a:pt x="15907" y="31815"/>
                  </a:lnTo>
                  <a:lnTo>
                    <a:pt x="22725" y="20452"/>
                  </a:lnTo>
                  <a:lnTo>
                    <a:pt x="27270" y="11363"/>
                  </a:lnTo>
                  <a:lnTo>
                    <a:pt x="32032" y="11363"/>
                  </a:lnTo>
                  <a:lnTo>
                    <a:pt x="38632"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2" name="Freeform 388">
              <a:extLst>
                <a:ext uri="{FF2B5EF4-FFF2-40B4-BE49-F238E27FC236}">
                  <a16:creationId xmlns:a16="http://schemas.microsoft.com/office/drawing/2014/main" id="{FB0E99F4-9235-4577-A7BB-6F051BFCF673}"/>
                </a:ext>
              </a:extLst>
            </p:cNvPr>
            <p:cNvSpPr>
              <a:spLocks/>
            </p:cNvSpPr>
            <p:nvPr/>
          </p:nvSpPr>
          <p:spPr bwMode="auto">
            <a:xfrm>
              <a:off x="3978812" y="3571654"/>
              <a:ext cx="206390" cy="151850"/>
            </a:xfrm>
            <a:custGeom>
              <a:avLst/>
              <a:gdLst>
                <a:gd name="connsiteX0" fmla="*/ 54540 w 275186"/>
                <a:gd name="connsiteY0" fmla="*/ 0 h 202467"/>
                <a:gd name="connsiteX1" fmla="*/ 70447 w 275186"/>
                <a:gd name="connsiteY1" fmla="*/ 0 h 202467"/>
                <a:gd name="connsiteX2" fmla="*/ 97716 w 275186"/>
                <a:gd name="connsiteY2" fmla="*/ 11363 h 202467"/>
                <a:gd name="connsiteX3" fmla="*/ 102261 w 275186"/>
                <a:gd name="connsiteY3" fmla="*/ 11363 h 202467"/>
                <a:gd name="connsiteX4" fmla="*/ 109079 w 275186"/>
                <a:gd name="connsiteY4" fmla="*/ 4545 h 202467"/>
                <a:gd name="connsiteX5" fmla="*/ 129531 w 275186"/>
                <a:gd name="connsiteY5" fmla="*/ 4545 h 202467"/>
                <a:gd name="connsiteX6" fmla="*/ 136348 w 275186"/>
                <a:gd name="connsiteY6" fmla="*/ 4545 h 202467"/>
                <a:gd name="connsiteX7" fmla="*/ 136348 w 275186"/>
                <a:gd name="connsiteY7" fmla="*/ 9307 h 202467"/>
                <a:gd name="connsiteX8" fmla="*/ 141110 w 275186"/>
                <a:gd name="connsiteY8" fmla="*/ 9307 h 202467"/>
                <a:gd name="connsiteX9" fmla="*/ 141110 w 275186"/>
                <a:gd name="connsiteY9" fmla="*/ 15908 h 202467"/>
                <a:gd name="connsiteX10" fmla="*/ 152256 w 275186"/>
                <a:gd name="connsiteY10" fmla="*/ 15908 h 202467"/>
                <a:gd name="connsiteX11" fmla="*/ 156801 w 275186"/>
                <a:gd name="connsiteY11" fmla="*/ 15908 h 202467"/>
                <a:gd name="connsiteX12" fmla="*/ 168163 w 275186"/>
                <a:gd name="connsiteY12" fmla="*/ 27270 h 202467"/>
                <a:gd name="connsiteX13" fmla="*/ 184070 w 275186"/>
                <a:gd name="connsiteY13" fmla="*/ 27270 h 202467"/>
                <a:gd name="connsiteX14" fmla="*/ 195433 w 275186"/>
                <a:gd name="connsiteY14" fmla="*/ 20452 h 202467"/>
                <a:gd name="connsiteX15" fmla="*/ 204523 w 275186"/>
                <a:gd name="connsiteY15" fmla="*/ 15908 h 202467"/>
                <a:gd name="connsiteX16" fmla="*/ 215885 w 275186"/>
                <a:gd name="connsiteY16" fmla="*/ 11363 h 202467"/>
                <a:gd name="connsiteX17" fmla="*/ 220430 w 275186"/>
                <a:gd name="connsiteY17" fmla="*/ 11363 h 202467"/>
                <a:gd name="connsiteX18" fmla="*/ 227247 w 275186"/>
                <a:gd name="connsiteY18" fmla="*/ 15908 h 202467"/>
                <a:gd name="connsiteX19" fmla="*/ 228113 w 275186"/>
                <a:gd name="connsiteY19" fmla="*/ 18072 h 202467"/>
                <a:gd name="connsiteX20" fmla="*/ 232009 w 275186"/>
                <a:gd name="connsiteY20" fmla="*/ 20670 h 202467"/>
                <a:gd name="connsiteX21" fmla="*/ 236554 w 275186"/>
                <a:gd name="connsiteY21" fmla="*/ 32032 h 202467"/>
                <a:gd name="connsiteX22" fmla="*/ 252462 w 275186"/>
                <a:gd name="connsiteY22" fmla="*/ 52484 h 202467"/>
                <a:gd name="connsiteX23" fmla="*/ 247917 w 275186"/>
                <a:gd name="connsiteY23" fmla="*/ 57029 h 202467"/>
                <a:gd name="connsiteX24" fmla="*/ 245277 w 275186"/>
                <a:gd name="connsiteY24" fmla="*/ 63629 h 202467"/>
                <a:gd name="connsiteX25" fmla="*/ 247700 w 275186"/>
                <a:gd name="connsiteY25" fmla="*/ 63629 h 202467"/>
                <a:gd name="connsiteX26" fmla="*/ 254517 w 275186"/>
                <a:gd name="connsiteY26" fmla="*/ 63629 h 202467"/>
                <a:gd name="connsiteX27" fmla="*/ 252476 w 275186"/>
                <a:gd name="connsiteY27" fmla="*/ 68391 h 202467"/>
                <a:gd name="connsiteX28" fmla="*/ 259279 w 275186"/>
                <a:gd name="connsiteY28" fmla="*/ 68391 h 202467"/>
                <a:gd name="connsiteX29" fmla="*/ 252908 w 275186"/>
                <a:gd name="connsiteY29" fmla="*/ 83257 h 202467"/>
                <a:gd name="connsiteX30" fmla="*/ 263607 w 275186"/>
                <a:gd name="connsiteY30" fmla="*/ 90899 h 202467"/>
                <a:gd name="connsiteX31" fmla="*/ 261702 w 275186"/>
                <a:gd name="connsiteY31" fmla="*/ 90899 h 202467"/>
                <a:gd name="connsiteX32" fmla="*/ 268369 w 275186"/>
                <a:gd name="connsiteY32" fmla="*/ 95661 h 202467"/>
                <a:gd name="connsiteX33" fmla="*/ 259279 w 275186"/>
                <a:gd name="connsiteY33" fmla="*/ 95661 h 202467"/>
                <a:gd name="connsiteX34" fmla="*/ 259279 w 275186"/>
                <a:gd name="connsiteY34" fmla="*/ 111568 h 202467"/>
                <a:gd name="connsiteX35" fmla="*/ 263824 w 275186"/>
                <a:gd name="connsiteY35" fmla="*/ 122931 h 202467"/>
                <a:gd name="connsiteX36" fmla="*/ 275186 w 275186"/>
                <a:gd name="connsiteY36" fmla="*/ 154745 h 202467"/>
                <a:gd name="connsiteX37" fmla="*/ 259279 w 275186"/>
                <a:gd name="connsiteY37" fmla="*/ 159290 h 202467"/>
                <a:gd name="connsiteX38" fmla="*/ 259279 w 275186"/>
                <a:gd name="connsiteY38" fmla="*/ 166108 h 202467"/>
                <a:gd name="connsiteX39" fmla="*/ 259279 w 275186"/>
                <a:gd name="connsiteY39" fmla="*/ 170653 h 202467"/>
                <a:gd name="connsiteX40" fmla="*/ 259279 w 275186"/>
                <a:gd name="connsiteY40" fmla="*/ 186560 h 202467"/>
                <a:gd name="connsiteX41" fmla="*/ 252462 w 275186"/>
                <a:gd name="connsiteY41" fmla="*/ 186560 h 202467"/>
                <a:gd name="connsiteX42" fmla="*/ 243372 w 275186"/>
                <a:gd name="connsiteY42" fmla="*/ 186560 h 202467"/>
                <a:gd name="connsiteX43" fmla="*/ 232009 w 275186"/>
                <a:gd name="connsiteY43" fmla="*/ 202467 h 202467"/>
                <a:gd name="connsiteX44" fmla="*/ 220647 w 275186"/>
                <a:gd name="connsiteY44" fmla="*/ 202467 h 202467"/>
                <a:gd name="connsiteX45" fmla="*/ 218266 w 275186"/>
                <a:gd name="connsiteY45" fmla="*/ 197705 h 202467"/>
                <a:gd name="connsiteX46" fmla="*/ 215885 w 275186"/>
                <a:gd name="connsiteY46" fmla="*/ 197705 h 202467"/>
                <a:gd name="connsiteX47" fmla="*/ 211340 w 275186"/>
                <a:gd name="connsiteY47" fmla="*/ 188615 h 202467"/>
                <a:gd name="connsiteX48" fmla="*/ 211340 w 275186"/>
                <a:gd name="connsiteY48" fmla="*/ 172708 h 202467"/>
                <a:gd name="connsiteX49" fmla="*/ 202756 w 275186"/>
                <a:gd name="connsiteY49" fmla="*/ 155539 h 202467"/>
                <a:gd name="connsiteX50" fmla="*/ 193377 w 275186"/>
                <a:gd name="connsiteY50" fmla="*/ 159290 h 202467"/>
                <a:gd name="connsiteX51" fmla="*/ 188832 w 275186"/>
                <a:gd name="connsiteY51" fmla="*/ 159290 h 202467"/>
                <a:gd name="connsiteX52" fmla="*/ 177470 w 275186"/>
                <a:gd name="connsiteY52" fmla="*/ 166108 h 202467"/>
                <a:gd name="connsiteX53" fmla="*/ 177470 w 275186"/>
                <a:gd name="connsiteY53" fmla="*/ 158488 h 202467"/>
                <a:gd name="connsiteX54" fmla="*/ 172708 w 275186"/>
                <a:gd name="connsiteY54" fmla="*/ 161346 h 202467"/>
                <a:gd name="connsiteX55" fmla="*/ 172708 w 275186"/>
                <a:gd name="connsiteY55" fmla="*/ 145438 h 202467"/>
                <a:gd name="connsiteX56" fmla="*/ 166108 w 275186"/>
                <a:gd name="connsiteY56" fmla="*/ 138838 h 202467"/>
                <a:gd name="connsiteX57" fmla="*/ 166108 w 275186"/>
                <a:gd name="connsiteY57" fmla="*/ 138838 h 202467"/>
                <a:gd name="connsiteX58" fmla="*/ 161346 w 275186"/>
                <a:gd name="connsiteY58" fmla="*/ 134076 h 202467"/>
                <a:gd name="connsiteX59" fmla="*/ 168163 w 275186"/>
                <a:gd name="connsiteY59" fmla="*/ 122714 h 202467"/>
                <a:gd name="connsiteX60" fmla="*/ 156801 w 275186"/>
                <a:gd name="connsiteY60" fmla="*/ 106807 h 202467"/>
                <a:gd name="connsiteX61" fmla="*/ 150200 w 275186"/>
                <a:gd name="connsiteY61" fmla="*/ 100206 h 202467"/>
                <a:gd name="connsiteX62" fmla="*/ 122931 w 275186"/>
                <a:gd name="connsiteY62" fmla="*/ 100206 h 202467"/>
                <a:gd name="connsiteX63" fmla="*/ 113841 w 275186"/>
                <a:gd name="connsiteY63" fmla="*/ 107023 h 202467"/>
                <a:gd name="connsiteX64" fmla="*/ 102478 w 275186"/>
                <a:gd name="connsiteY64" fmla="*/ 107023 h 202467"/>
                <a:gd name="connsiteX65" fmla="*/ 97934 w 275186"/>
                <a:gd name="connsiteY65" fmla="*/ 116113 h 202467"/>
                <a:gd name="connsiteX66" fmla="*/ 91116 w 275186"/>
                <a:gd name="connsiteY66" fmla="*/ 127476 h 202467"/>
                <a:gd name="connsiteX67" fmla="*/ 75209 w 275186"/>
                <a:gd name="connsiteY67" fmla="*/ 143383 h 202467"/>
                <a:gd name="connsiteX68" fmla="*/ 71042 w 275186"/>
                <a:gd name="connsiteY68" fmla="*/ 138026 h 202467"/>
                <a:gd name="connsiteX69" fmla="*/ 70447 w 275186"/>
                <a:gd name="connsiteY69" fmla="*/ 138621 h 202467"/>
                <a:gd name="connsiteX70" fmla="*/ 54540 w 275186"/>
                <a:gd name="connsiteY70" fmla="*/ 118169 h 202467"/>
                <a:gd name="connsiteX71" fmla="*/ 43394 w 275186"/>
                <a:gd name="connsiteY71" fmla="*/ 107023 h 202467"/>
                <a:gd name="connsiteX72" fmla="*/ 32032 w 275186"/>
                <a:gd name="connsiteY72" fmla="*/ 100206 h 202467"/>
                <a:gd name="connsiteX73" fmla="*/ 22942 w 275186"/>
                <a:gd name="connsiteY73" fmla="*/ 95661 h 202467"/>
                <a:gd name="connsiteX74" fmla="*/ 22942 w 275186"/>
                <a:gd name="connsiteY74" fmla="*/ 93280 h 202467"/>
                <a:gd name="connsiteX75" fmla="*/ 18180 w 275186"/>
                <a:gd name="connsiteY75" fmla="*/ 90899 h 202467"/>
                <a:gd name="connsiteX76" fmla="*/ 18180 w 275186"/>
                <a:gd name="connsiteY76" fmla="*/ 70447 h 202467"/>
                <a:gd name="connsiteX77" fmla="*/ 16125 w 275186"/>
                <a:gd name="connsiteY77" fmla="*/ 68391 h 202467"/>
                <a:gd name="connsiteX78" fmla="*/ 4762 w 275186"/>
                <a:gd name="connsiteY78" fmla="*/ 63847 h 202467"/>
                <a:gd name="connsiteX79" fmla="*/ 7003 w 275186"/>
                <a:gd name="connsiteY79" fmla="*/ 61886 h 202467"/>
                <a:gd name="connsiteX80" fmla="*/ 0 w 275186"/>
                <a:gd name="connsiteY80" fmla="*/ 59085 h 202467"/>
                <a:gd name="connsiteX81" fmla="*/ 18180 w 275186"/>
                <a:gd name="connsiteY81" fmla="*/ 43177 h 202467"/>
                <a:gd name="connsiteX82" fmla="*/ 27270 w 275186"/>
                <a:gd name="connsiteY82" fmla="*/ 43177 h 202467"/>
                <a:gd name="connsiteX83" fmla="*/ 38632 w 275186"/>
                <a:gd name="connsiteY83" fmla="*/ 31815 h 202467"/>
                <a:gd name="connsiteX84" fmla="*/ 43177 w 275186"/>
                <a:gd name="connsiteY84" fmla="*/ 31815 h 202467"/>
                <a:gd name="connsiteX85" fmla="*/ 49995 w 275186"/>
                <a:gd name="connsiteY85" fmla="*/ 27270 h 202467"/>
                <a:gd name="connsiteX86" fmla="*/ 49995 w 275186"/>
                <a:gd name="connsiteY86" fmla="*/ 15908 h 202467"/>
                <a:gd name="connsiteX87" fmla="*/ 49995 w 275186"/>
                <a:gd name="connsiteY87" fmla="*/ 11363 h 2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5186" h="202467">
                  <a:moveTo>
                    <a:pt x="54540" y="0"/>
                  </a:moveTo>
                  <a:lnTo>
                    <a:pt x="70447" y="0"/>
                  </a:lnTo>
                  <a:lnTo>
                    <a:pt x="97716" y="11363"/>
                  </a:lnTo>
                  <a:lnTo>
                    <a:pt x="102261" y="11363"/>
                  </a:lnTo>
                  <a:lnTo>
                    <a:pt x="109079" y="4545"/>
                  </a:lnTo>
                  <a:lnTo>
                    <a:pt x="129531" y="4545"/>
                  </a:lnTo>
                  <a:lnTo>
                    <a:pt x="136348" y="4545"/>
                  </a:lnTo>
                  <a:lnTo>
                    <a:pt x="136348" y="9307"/>
                  </a:lnTo>
                  <a:lnTo>
                    <a:pt x="141110" y="9307"/>
                  </a:lnTo>
                  <a:lnTo>
                    <a:pt x="141110" y="15908"/>
                  </a:lnTo>
                  <a:lnTo>
                    <a:pt x="152256" y="15908"/>
                  </a:lnTo>
                  <a:lnTo>
                    <a:pt x="156801" y="15908"/>
                  </a:lnTo>
                  <a:lnTo>
                    <a:pt x="168163" y="27270"/>
                  </a:lnTo>
                  <a:lnTo>
                    <a:pt x="184070" y="27270"/>
                  </a:lnTo>
                  <a:lnTo>
                    <a:pt x="195433" y="20452"/>
                  </a:lnTo>
                  <a:lnTo>
                    <a:pt x="204523" y="15908"/>
                  </a:lnTo>
                  <a:lnTo>
                    <a:pt x="215885" y="11363"/>
                  </a:lnTo>
                  <a:lnTo>
                    <a:pt x="220430" y="11363"/>
                  </a:lnTo>
                  <a:lnTo>
                    <a:pt x="227247" y="15908"/>
                  </a:lnTo>
                  <a:lnTo>
                    <a:pt x="228113" y="18072"/>
                  </a:lnTo>
                  <a:lnTo>
                    <a:pt x="232009" y="20670"/>
                  </a:lnTo>
                  <a:lnTo>
                    <a:pt x="236554" y="32032"/>
                  </a:lnTo>
                  <a:lnTo>
                    <a:pt x="252462" y="52484"/>
                  </a:lnTo>
                  <a:lnTo>
                    <a:pt x="247917" y="57029"/>
                  </a:lnTo>
                  <a:lnTo>
                    <a:pt x="245277" y="63629"/>
                  </a:lnTo>
                  <a:lnTo>
                    <a:pt x="247700" y="63629"/>
                  </a:lnTo>
                  <a:lnTo>
                    <a:pt x="254517" y="63629"/>
                  </a:lnTo>
                  <a:lnTo>
                    <a:pt x="252476" y="68391"/>
                  </a:lnTo>
                  <a:lnTo>
                    <a:pt x="259279" y="68391"/>
                  </a:lnTo>
                  <a:lnTo>
                    <a:pt x="252908" y="83257"/>
                  </a:lnTo>
                  <a:lnTo>
                    <a:pt x="263607" y="90899"/>
                  </a:lnTo>
                  <a:lnTo>
                    <a:pt x="261702" y="90899"/>
                  </a:lnTo>
                  <a:lnTo>
                    <a:pt x="268369" y="95661"/>
                  </a:lnTo>
                  <a:lnTo>
                    <a:pt x="259279" y="95661"/>
                  </a:lnTo>
                  <a:lnTo>
                    <a:pt x="259279" y="111568"/>
                  </a:lnTo>
                  <a:lnTo>
                    <a:pt x="263824" y="122931"/>
                  </a:lnTo>
                  <a:lnTo>
                    <a:pt x="275186" y="154745"/>
                  </a:lnTo>
                  <a:lnTo>
                    <a:pt x="259279" y="159290"/>
                  </a:lnTo>
                  <a:lnTo>
                    <a:pt x="259279" y="166108"/>
                  </a:lnTo>
                  <a:lnTo>
                    <a:pt x="259279" y="170653"/>
                  </a:lnTo>
                  <a:lnTo>
                    <a:pt x="259279" y="186560"/>
                  </a:lnTo>
                  <a:lnTo>
                    <a:pt x="252462" y="186560"/>
                  </a:lnTo>
                  <a:lnTo>
                    <a:pt x="243372" y="186560"/>
                  </a:lnTo>
                  <a:lnTo>
                    <a:pt x="232009" y="202467"/>
                  </a:lnTo>
                  <a:lnTo>
                    <a:pt x="220647" y="202467"/>
                  </a:lnTo>
                  <a:lnTo>
                    <a:pt x="218266" y="197705"/>
                  </a:lnTo>
                  <a:lnTo>
                    <a:pt x="215885" y="197705"/>
                  </a:lnTo>
                  <a:lnTo>
                    <a:pt x="211340" y="188615"/>
                  </a:lnTo>
                  <a:lnTo>
                    <a:pt x="211340" y="172708"/>
                  </a:lnTo>
                  <a:lnTo>
                    <a:pt x="202756" y="155539"/>
                  </a:lnTo>
                  <a:lnTo>
                    <a:pt x="193377" y="159290"/>
                  </a:lnTo>
                  <a:lnTo>
                    <a:pt x="188832" y="159290"/>
                  </a:lnTo>
                  <a:lnTo>
                    <a:pt x="177470" y="166108"/>
                  </a:lnTo>
                  <a:lnTo>
                    <a:pt x="177470" y="158488"/>
                  </a:lnTo>
                  <a:lnTo>
                    <a:pt x="172708" y="161346"/>
                  </a:lnTo>
                  <a:lnTo>
                    <a:pt x="172708" y="145438"/>
                  </a:lnTo>
                  <a:lnTo>
                    <a:pt x="166108" y="138838"/>
                  </a:lnTo>
                  <a:lnTo>
                    <a:pt x="166108" y="138838"/>
                  </a:lnTo>
                  <a:lnTo>
                    <a:pt x="161346" y="134076"/>
                  </a:lnTo>
                  <a:lnTo>
                    <a:pt x="168163" y="122714"/>
                  </a:lnTo>
                  <a:lnTo>
                    <a:pt x="156801" y="106807"/>
                  </a:lnTo>
                  <a:lnTo>
                    <a:pt x="150200" y="100206"/>
                  </a:lnTo>
                  <a:lnTo>
                    <a:pt x="122931" y="100206"/>
                  </a:lnTo>
                  <a:lnTo>
                    <a:pt x="113841" y="107023"/>
                  </a:lnTo>
                  <a:lnTo>
                    <a:pt x="102478" y="107023"/>
                  </a:lnTo>
                  <a:lnTo>
                    <a:pt x="97934" y="116113"/>
                  </a:lnTo>
                  <a:lnTo>
                    <a:pt x="91116" y="127476"/>
                  </a:lnTo>
                  <a:lnTo>
                    <a:pt x="75209" y="143383"/>
                  </a:lnTo>
                  <a:lnTo>
                    <a:pt x="71042" y="138026"/>
                  </a:lnTo>
                  <a:lnTo>
                    <a:pt x="70447" y="138621"/>
                  </a:lnTo>
                  <a:lnTo>
                    <a:pt x="54540" y="118169"/>
                  </a:lnTo>
                  <a:lnTo>
                    <a:pt x="43394" y="107023"/>
                  </a:lnTo>
                  <a:lnTo>
                    <a:pt x="32032" y="100206"/>
                  </a:lnTo>
                  <a:lnTo>
                    <a:pt x="22942" y="95661"/>
                  </a:lnTo>
                  <a:lnTo>
                    <a:pt x="22942" y="93280"/>
                  </a:lnTo>
                  <a:lnTo>
                    <a:pt x="18180" y="90899"/>
                  </a:lnTo>
                  <a:lnTo>
                    <a:pt x="18180" y="70447"/>
                  </a:lnTo>
                  <a:lnTo>
                    <a:pt x="16125" y="68391"/>
                  </a:lnTo>
                  <a:lnTo>
                    <a:pt x="4762" y="63847"/>
                  </a:lnTo>
                  <a:lnTo>
                    <a:pt x="7003" y="61886"/>
                  </a:lnTo>
                  <a:lnTo>
                    <a:pt x="0" y="59085"/>
                  </a:lnTo>
                  <a:lnTo>
                    <a:pt x="18180" y="43177"/>
                  </a:lnTo>
                  <a:lnTo>
                    <a:pt x="27270" y="43177"/>
                  </a:lnTo>
                  <a:lnTo>
                    <a:pt x="38632" y="31815"/>
                  </a:lnTo>
                  <a:lnTo>
                    <a:pt x="43177" y="31815"/>
                  </a:lnTo>
                  <a:lnTo>
                    <a:pt x="49995" y="27270"/>
                  </a:lnTo>
                  <a:lnTo>
                    <a:pt x="49995" y="15908"/>
                  </a:lnTo>
                  <a:lnTo>
                    <a:pt x="49995"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3" name="Freeform 385">
              <a:extLst>
                <a:ext uri="{FF2B5EF4-FFF2-40B4-BE49-F238E27FC236}">
                  <a16:creationId xmlns:a16="http://schemas.microsoft.com/office/drawing/2014/main" id="{97523B96-FDDD-4A4C-B656-42760DE5581E}"/>
                </a:ext>
              </a:extLst>
            </p:cNvPr>
            <p:cNvSpPr>
              <a:spLocks/>
            </p:cNvSpPr>
            <p:nvPr/>
          </p:nvSpPr>
          <p:spPr bwMode="auto">
            <a:xfrm>
              <a:off x="3927680" y="2869462"/>
              <a:ext cx="439967" cy="455388"/>
            </a:xfrm>
            <a:custGeom>
              <a:avLst/>
              <a:gdLst>
                <a:gd name="connsiteX0" fmla="*/ 406772 w 586622"/>
                <a:gd name="connsiteY0" fmla="*/ 0 h 607184"/>
                <a:gd name="connsiteX1" fmla="*/ 434041 w 586622"/>
                <a:gd name="connsiteY1" fmla="*/ 0 h 607184"/>
                <a:gd name="connsiteX2" fmla="*/ 456766 w 586622"/>
                <a:gd name="connsiteY2" fmla="*/ 15907 h 607184"/>
                <a:gd name="connsiteX3" fmla="*/ 493126 w 586622"/>
                <a:gd name="connsiteY3" fmla="*/ 15907 h 607184"/>
                <a:gd name="connsiteX4" fmla="*/ 531757 w 586622"/>
                <a:gd name="connsiteY4" fmla="*/ 27270 h 607184"/>
                <a:gd name="connsiteX5" fmla="*/ 547665 w 586622"/>
                <a:gd name="connsiteY5" fmla="*/ 27270 h 607184"/>
                <a:gd name="connsiteX6" fmla="*/ 551634 w 586622"/>
                <a:gd name="connsiteY6" fmla="*/ 36795 h 607184"/>
                <a:gd name="connsiteX7" fmla="*/ 554808 w 586622"/>
                <a:gd name="connsiteY7" fmla="*/ 36795 h 607184"/>
                <a:gd name="connsiteX8" fmla="*/ 566170 w 586622"/>
                <a:gd name="connsiteY8" fmla="*/ 64064 h 607184"/>
                <a:gd name="connsiteX9" fmla="*/ 570715 w 586622"/>
                <a:gd name="connsiteY9" fmla="*/ 89061 h 607184"/>
                <a:gd name="connsiteX10" fmla="*/ 582077 w 586622"/>
                <a:gd name="connsiteY10" fmla="*/ 139056 h 607184"/>
                <a:gd name="connsiteX11" fmla="*/ 586622 w 586622"/>
                <a:gd name="connsiteY11" fmla="*/ 143601 h 607184"/>
                <a:gd name="connsiteX12" fmla="*/ 582077 w 586622"/>
                <a:gd name="connsiteY12" fmla="*/ 166325 h 607184"/>
                <a:gd name="connsiteX13" fmla="*/ 532083 w 586622"/>
                <a:gd name="connsiteY13" fmla="*/ 170870 h 607184"/>
                <a:gd name="connsiteX14" fmla="*/ 516176 w 586622"/>
                <a:gd name="connsiteY14" fmla="*/ 186778 h 607184"/>
                <a:gd name="connsiteX15" fmla="*/ 495724 w 586622"/>
                <a:gd name="connsiteY15" fmla="*/ 191323 h 607184"/>
                <a:gd name="connsiteX16" fmla="*/ 495724 w 586622"/>
                <a:gd name="connsiteY16" fmla="*/ 218592 h 607184"/>
                <a:gd name="connsiteX17" fmla="*/ 452547 w 586622"/>
                <a:gd name="connsiteY17" fmla="*/ 234499 h 607184"/>
                <a:gd name="connsiteX18" fmla="*/ 441184 w 586622"/>
                <a:gd name="connsiteY18" fmla="*/ 261769 h 607184"/>
                <a:gd name="connsiteX19" fmla="*/ 409370 w 586622"/>
                <a:gd name="connsiteY19" fmla="*/ 273131 h 607184"/>
                <a:gd name="connsiteX20" fmla="*/ 373010 w 586622"/>
                <a:gd name="connsiteY20" fmla="*/ 277676 h 607184"/>
                <a:gd name="connsiteX21" fmla="*/ 313926 w 586622"/>
                <a:gd name="connsiteY21" fmla="*/ 304946 h 607184"/>
                <a:gd name="connsiteX22" fmla="*/ 313926 w 586622"/>
                <a:gd name="connsiteY22" fmla="*/ 359485 h 607184"/>
                <a:gd name="connsiteX23" fmla="*/ 307109 w 586622"/>
                <a:gd name="connsiteY23" fmla="*/ 359485 h 607184"/>
                <a:gd name="connsiteX24" fmla="*/ 307109 w 586622"/>
                <a:gd name="connsiteY24" fmla="*/ 379937 h 607184"/>
                <a:gd name="connsiteX25" fmla="*/ 286657 w 586622"/>
                <a:gd name="connsiteY25" fmla="*/ 379937 h 607184"/>
                <a:gd name="connsiteX26" fmla="*/ 275294 w 586622"/>
                <a:gd name="connsiteY26" fmla="*/ 391300 h 607184"/>
                <a:gd name="connsiteX27" fmla="*/ 259387 w 586622"/>
                <a:gd name="connsiteY27" fmla="*/ 391300 h 607184"/>
                <a:gd name="connsiteX28" fmla="*/ 243480 w 586622"/>
                <a:gd name="connsiteY28" fmla="*/ 386755 h 607184"/>
                <a:gd name="connsiteX29" fmla="*/ 211665 w 586622"/>
                <a:gd name="connsiteY29" fmla="*/ 391300 h 607184"/>
                <a:gd name="connsiteX30" fmla="*/ 200303 w 586622"/>
                <a:gd name="connsiteY30" fmla="*/ 423114 h 607184"/>
                <a:gd name="connsiteX31" fmla="*/ 188941 w 586622"/>
                <a:gd name="connsiteY31" fmla="*/ 423114 h 607184"/>
                <a:gd name="connsiteX32" fmla="*/ 173033 w 586622"/>
                <a:gd name="connsiteY32" fmla="*/ 470836 h 607184"/>
                <a:gd name="connsiteX33" fmla="*/ 118494 w 586622"/>
                <a:gd name="connsiteY33" fmla="*/ 520830 h 607184"/>
                <a:gd name="connsiteX34" fmla="*/ 109404 w 586622"/>
                <a:gd name="connsiteY34" fmla="*/ 573097 h 607184"/>
                <a:gd name="connsiteX35" fmla="*/ 93497 w 586622"/>
                <a:gd name="connsiteY35" fmla="*/ 591277 h 607184"/>
                <a:gd name="connsiteX36" fmla="*/ 86680 w 586622"/>
                <a:gd name="connsiteY36" fmla="*/ 607184 h 607184"/>
                <a:gd name="connsiteX37" fmla="*/ 7143 w 586622"/>
                <a:gd name="connsiteY37" fmla="*/ 607184 h 607184"/>
                <a:gd name="connsiteX38" fmla="*/ 7143 w 586622"/>
                <a:gd name="connsiteY38" fmla="*/ 597659 h 607184"/>
                <a:gd name="connsiteX39" fmla="*/ 0 w 586622"/>
                <a:gd name="connsiteY39" fmla="*/ 597659 h 607184"/>
                <a:gd name="connsiteX40" fmla="*/ 0 w 586622"/>
                <a:gd name="connsiteY40" fmla="*/ 581752 h 607184"/>
                <a:gd name="connsiteX41" fmla="*/ 15908 w 586622"/>
                <a:gd name="connsiteY41" fmla="*/ 570390 h 607184"/>
                <a:gd name="connsiteX42" fmla="*/ 27270 w 586622"/>
                <a:gd name="connsiteY42" fmla="*/ 547665 h 607184"/>
                <a:gd name="connsiteX43" fmla="*/ 27270 w 586622"/>
                <a:gd name="connsiteY43" fmla="*/ 538575 h 607184"/>
                <a:gd name="connsiteX44" fmla="*/ 36360 w 586622"/>
                <a:gd name="connsiteY44" fmla="*/ 511305 h 607184"/>
                <a:gd name="connsiteX45" fmla="*/ 59084 w 586622"/>
                <a:gd name="connsiteY45" fmla="*/ 484036 h 607184"/>
                <a:gd name="connsiteX46" fmla="*/ 68174 w 586622"/>
                <a:gd name="connsiteY46" fmla="*/ 472674 h 607184"/>
                <a:gd name="connsiteX47" fmla="*/ 79537 w 586622"/>
                <a:gd name="connsiteY47" fmla="*/ 452221 h 607184"/>
                <a:gd name="connsiteX48" fmla="*/ 79537 w 586622"/>
                <a:gd name="connsiteY48" fmla="*/ 429497 h 607184"/>
                <a:gd name="connsiteX49" fmla="*/ 95444 w 586622"/>
                <a:gd name="connsiteY49" fmla="*/ 402227 h 607184"/>
                <a:gd name="connsiteX50" fmla="*/ 118169 w 586622"/>
                <a:gd name="connsiteY50" fmla="*/ 393137 h 607184"/>
                <a:gd name="connsiteX51" fmla="*/ 138621 w 586622"/>
                <a:gd name="connsiteY51" fmla="*/ 349960 h 607184"/>
                <a:gd name="connsiteX52" fmla="*/ 161345 w 586622"/>
                <a:gd name="connsiteY52" fmla="*/ 334053 h 607184"/>
                <a:gd name="connsiteX53" fmla="*/ 193160 w 586622"/>
                <a:gd name="connsiteY53" fmla="*/ 327235 h 607184"/>
                <a:gd name="connsiteX54" fmla="*/ 224974 w 586622"/>
                <a:gd name="connsiteY54" fmla="*/ 299966 h 607184"/>
                <a:gd name="connsiteX55" fmla="*/ 240882 w 586622"/>
                <a:gd name="connsiteY55" fmla="*/ 290876 h 607184"/>
                <a:gd name="connsiteX56" fmla="*/ 272696 w 586622"/>
                <a:gd name="connsiteY56" fmla="*/ 252244 h 607184"/>
                <a:gd name="connsiteX57" fmla="*/ 263606 w 586622"/>
                <a:gd name="connsiteY57" fmla="*/ 199977 h 607184"/>
                <a:gd name="connsiteX58" fmla="*/ 279514 w 586622"/>
                <a:gd name="connsiteY58" fmla="*/ 161345 h 607184"/>
                <a:gd name="connsiteX59" fmla="*/ 284059 w 586622"/>
                <a:gd name="connsiteY59" fmla="*/ 138621 h 607184"/>
                <a:gd name="connsiteX60" fmla="*/ 306783 w 586622"/>
                <a:gd name="connsiteY60" fmla="*/ 113624 h 607184"/>
                <a:gd name="connsiteX61" fmla="*/ 343143 w 586622"/>
                <a:gd name="connsiteY61" fmla="*/ 90899 h 607184"/>
                <a:gd name="connsiteX62" fmla="*/ 370412 w 586622"/>
                <a:gd name="connsiteY62" fmla="*/ 70447 h 607184"/>
                <a:gd name="connsiteX63" fmla="*/ 397682 w 586622"/>
                <a:gd name="connsiteY63" fmla="*/ 27270 h 6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86622" h="607184">
                  <a:moveTo>
                    <a:pt x="406772" y="0"/>
                  </a:moveTo>
                  <a:lnTo>
                    <a:pt x="434041" y="0"/>
                  </a:lnTo>
                  <a:lnTo>
                    <a:pt x="456766" y="15907"/>
                  </a:lnTo>
                  <a:lnTo>
                    <a:pt x="493126" y="15907"/>
                  </a:lnTo>
                  <a:lnTo>
                    <a:pt x="531757" y="27270"/>
                  </a:lnTo>
                  <a:lnTo>
                    <a:pt x="547665" y="27270"/>
                  </a:lnTo>
                  <a:lnTo>
                    <a:pt x="551634" y="36795"/>
                  </a:lnTo>
                  <a:lnTo>
                    <a:pt x="554808" y="36795"/>
                  </a:lnTo>
                  <a:lnTo>
                    <a:pt x="566170" y="64064"/>
                  </a:lnTo>
                  <a:lnTo>
                    <a:pt x="570715" y="89061"/>
                  </a:lnTo>
                  <a:lnTo>
                    <a:pt x="582077" y="139056"/>
                  </a:lnTo>
                  <a:lnTo>
                    <a:pt x="586622" y="143601"/>
                  </a:lnTo>
                  <a:lnTo>
                    <a:pt x="582077" y="166325"/>
                  </a:lnTo>
                  <a:lnTo>
                    <a:pt x="532083" y="170870"/>
                  </a:lnTo>
                  <a:lnTo>
                    <a:pt x="516176" y="186778"/>
                  </a:lnTo>
                  <a:lnTo>
                    <a:pt x="495724" y="191323"/>
                  </a:lnTo>
                  <a:lnTo>
                    <a:pt x="495724" y="218592"/>
                  </a:lnTo>
                  <a:lnTo>
                    <a:pt x="452547" y="234499"/>
                  </a:lnTo>
                  <a:lnTo>
                    <a:pt x="441184" y="261769"/>
                  </a:lnTo>
                  <a:lnTo>
                    <a:pt x="409370" y="273131"/>
                  </a:lnTo>
                  <a:lnTo>
                    <a:pt x="373010" y="277676"/>
                  </a:lnTo>
                  <a:lnTo>
                    <a:pt x="313926" y="304946"/>
                  </a:lnTo>
                  <a:lnTo>
                    <a:pt x="313926" y="359485"/>
                  </a:lnTo>
                  <a:lnTo>
                    <a:pt x="307109" y="359485"/>
                  </a:lnTo>
                  <a:lnTo>
                    <a:pt x="307109" y="379937"/>
                  </a:lnTo>
                  <a:lnTo>
                    <a:pt x="286657" y="379937"/>
                  </a:lnTo>
                  <a:lnTo>
                    <a:pt x="275294" y="391300"/>
                  </a:lnTo>
                  <a:lnTo>
                    <a:pt x="259387" y="391300"/>
                  </a:lnTo>
                  <a:lnTo>
                    <a:pt x="243480" y="386755"/>
                  </a:lnTo>
                  <a:lnTo>
                    <a:pt x="211665" y="391300"/>
                  </a:lnTo>
                  <a:lnTo>
                    <a:pt x="200303" y="423114"/>
                  </a:lnTo>
                  <a:lnTo>
                    <a:pt x="188941" y="423114"/>
                  </a:lnTo>
                  <a:lnTo>
                    <a:pt x="173033" y="470836"/>
                  </a:lnTo>
                  <a:lnTo>
                    <a:pt x="118494" y="520830"/>
                  </a:lnTo>
                  <a:lnTo>
                    <a:pt x="109404" y="573097"/>
                  </a:lnTo>
                  <a:lnTo>
                    <a:pt x="93497" y="591277"/>
                  </a:lnTo>
                  <a:lnTo>
                    <a:pt x="86680" y="607184"/>
                  </a:lnTo>
                  <a:lnTo>
                    <a:pt x="7143" y="607184"/>
                  </a:lnTo>
                  <a:lnTo>
                    <a:pt x="7143" y="597659"/>
                  </a:lnTo>
                  <a:lnTo>
                    <a:pt x="0" y="597659"/>
                  </a:lnTo>
                  <a:lnTo>
                    <a:pt x="0" y="581752"/>
                  </a:lnTo>
                  <a:lnTo>
                    <a:pt x="15908" y="570390"/>
                  </a:lnTo>
                  <a:lnTo>
                    <a:pt x="27270" y="547665"/>
                  </a:lnTo>
                  <a:lnTo>
                    <a:pt x="27270" y="538575"/>
                  </a:lnTo>
                  <a:lnTo>
                    <a:pt x="36360" y="511305"/>
                  </a:lnTo>
                  <a:lnTo>
                    <a:pt x="59084" y="484036"/>
                  </a:lnTo>
                  <a:lnTo>
                    <a:pt x="68174" y="472674"/>
                  </a:lnTo>
                  <a:lnTo>
                    <a:pt x="79537" y="452221"/>
                  </a:lnTo>
                  <a:lnTo>
                    <a:pt x="79537" y="429497"/>
                  </a:lnTo>
                  <a:lnTo>
                    <a:pt x="95444" y="402227"/>
                  </a:lnTo>
                  <a:lnTo>
                    <a:pt x="118169" y="393137"/>
                  </a:lnTo>
                  <a:lnTo>
                    <a:pt x="138621" y="349960"/>
                  </a:lnTo>
                  <a:lnTo>
                    <a:pt x="161345" y="334053"/>
                  </a:lnTo>
                  <a:lnTo>
                    <a:pt x="193160" y="327235"/>
                  </a:lnTo>
                  <a:lnTo>
                    <a:pt x="224974" y="299966"/>
                  </a:lnTo>
                  <a:lnTo>
                    <a:pt x="240882" y="290876"/>
                  </a:lnTo>
                  <a:lnTo>
                    <a:pt x="272696" y="252244"/>
                  </a:lnTo>
                  <a:lnTo>
                    <a:pt x="263606" y="199977"/>
                  </a:lnTo>
                  <a:lnTo>
                    <a:pt x="279514" y="161345"/>
                  </a:lnTo>
                  <a:lnTo>
                    <a:pt x="284059" y="138621"/>
                  </a:lnTo>
                  <a:lnTo>
                    <a:pt x="306783" y="113624"/>
                  </a:lnTo>
                  <a:lnTo>
                    <a:pt x="343143" y="90899"/>
                  </a:lnTo>
                  <a:lnTo>
                    <a:pt x="370412" y="70447"/>
                  </a:lnTo>
                  <a:lnTo>
                    <a:pt x="397682" y="2727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4" name="Freeform 383">
              <a:extLst>
                <a:ext uri="{FF2B5EF4-FFF2-40B4-BE49-F238E27FC236}">
                  <a16:creationId xmlns:a16="http://schemas.microsoft.com/office/drawing/2014/main" id="{0240899C-C488-4210-A599-E76633A88A09}"/>
                </a:ext>
              </a:extLst>
            </p:cNvPr>
            <p:cNvSpPr>
              <a:spLocks/>
            </p:cNvSpPr>
            <p:nvPr/>
          </p:nvSpPr>
          <p:spPr bwMode="auto">
            <a:xfrm>
              <a:off x="4053476" y="3212035"/>
              <a:ext cx="462205" cy="431364"/>
            </a:xfrm>
            <a:custGeom>
              <a:avLst/>
              <a:gdLst>
                <a:gd name="connsiteX0" fmla="*/ 218592 w 616273"/>
                <a:gd name="connsiteY0" fmla="*/ 0 h 575152"/>
                <a:gd name="connsiteX1" fmla="*/ 277676 w 616273"/>
                <a:gd name="connsiteY1" fmla="*/ 0 h 575152"/>
                <a:gd name="connsiteX2" fmla="*/ 400389 w 616273"/>
                <a:gd name="connsiteY2" fmla="*/ 86354 h 575152"/>
                <a:gd name="connsiteX3" fmla="*/ 525375 w 616273"/>
                <a:gd name="connsiteY3" fmla="*/ 172708 h 575152"/>
                <a:gd name="connsiteX4" fmla="*/ 536737 w 616273"/>
                <a:gd name="connsiteY4" fmla="*/ 188615 h 575152"/>
                <a:gd name="connsiteX5" fmla="*/ 557189 w 616273"/>
                <a:gd name="connsiteY5" fmla="*/ 204522 h 575152"/>
                <a:gd name="connsiteX6" fmla="*/ 573096 w 616273"/>
                <a:gd name="connsiteY6" fmla="*/ 209067 h 575152"/>
                <a:gd name="connsiteX7" fmla="*/ 573096 w 616273"/>
                <a:gd name="connsiteY7" fmla="*/ 213830 h 575152"/>
                <a:gd name="connsiteX8" fmla="*/ 573096 w 616273"/>
                <a:gd name="connsiteY8" fmla="*/ 231792 h 575152"/>
                <a:gd name="connsiteX9" fmla="*/ 616273 w 616273"/>
                <a:gd name="connsiteY9" fmla="*/ 231792 h 575152"/>
                <a:gd name="connsiteX10" fmla="*/ 616273 w 616273"/>
                <a:gd name="connsiteY10" fmla="*/ 236555 h 575152"/>
                <a:gd name="connsiteX11" fmla="*/ 616273 w 616273"/>
                <a:gd name="connsiteY11" fmla="*/ 318145 h 575152"/>
                <a:gd name="connsiteX12" fmla="*/ 616273 w 616273"/>
                <a:gd name="connsiteY12" fmla="*/ 322908 h 575152"/>
                <a:gd name="connsiteX13" fmla="*/ 595821 w 616273"/>
                <a:gd name="connsiteY13" fmla="*/ 350178 h 575152"/>
                <a:gd name="connsiteX14" fmla="*/ 589004 w 616273"/>
                <a:gd name="connsiteY14" fmla="*/ 370630 h 575152"/>
                <a:gd name="connsiteX15" fmla="*/ 557189 w 616273"/>
                <a:gd name="connsiteY15" fmla="*/ 375175 h 575152"/>
                <a:gd name="connsiteX16" fmla="*/ 509467 w 616273"/>
                <a:gd name="connsiteY16" fmla="*/ 381993 h 575152"/>
                <a:gd name="connsiteX17" fmla="*/ 493560 w 616273"/>
                <a:gd name="connsiteY17" fmla="*/ 393355 h 575152"/>
                <a:gd name="connsiteX18" fmla="*/ 484035 w 616273"/>
                <a:gd name="connsiteY18" fmla="*/ 393355 h 575152"/>
                <a:gd name="connsiteX19" fmla="*/ 470836 w 616273"/>
                <a:gd name="connsiteY19" fmla="*/ 393355 h 575152"/>
                <a:gd name="connsiteX20" fmla="*/ 450383 w 616273"/>
                <a:gd name="connsiteY20" fmla="*/ 397900 h 575152"/>
                <a:gd name="connsiteX21" fmla="*/ 448651 w 616273"/>
                <a:gd name="connsiteY21" fmla="*/ 396168 h 575152"/>
                <a:gd name="connsiteX22" fmla="*/ 440858 w 616273"/>
                <a:gd name="connsiteY22" fmla="*/ 397900 h 575152"/>
                <a:gd name="connsiteX23" fmla="*/ 431877 w 616273"/>
                <a:gd name="connsiteY23" fmla="*/ 388919 h 575152"/>
                <a:gd name="connsiteX24" fmla="*/ 418569 w 616273"/>
                <a:gd name="connsiteY24" fmla="*/ 393355 h 575152"/>
                <a:gd name="connsiteX25" fmla="*/ 384482 w 616273"/>
                <a:gd name="connsiteY25" fmla="*/ 409262 h 575152"/>
                <a:gd name="connsiteX26" fmla="*/ 375392 w 616273"/>
                <a:gd name="connsiteY26" fmla="*/ 425169 h 575152"/>
                <a:gd name="connsiteX27" fmla="*/ 348122 w 616273"/>
                <a:gd name="connsiteY27" fmla="*/ 434259 h 575152"/>
                <a:gd name="connsiteX28" fmla="*/ 341305 w 616273"/>
                <a:gd name="connsiteY28" fmla="*/ 445622 h 575152"/>
                <a:gd name="connsiteX29" fmla="*/ 325398 w 616273"/>
                <a:gd name="connsiteY29" fmla="*/ 456984 h 575152"/>
                <a:gd name="connsiteX30" fmla="*/ 318594 w 616273"/>
                <a:gd name="connsiteY30" fmla="*/ 455040 h 575152"/>
                <a:gd name="connsiteX31" fmla="*/ 315873 w 616273"/>
                <a:gd name="connsiteY31" fmla="*/ 456984 h 575152"/>
                <a:gd name="connsiteX32" fmla="*/ 306984 w 616273"/>
                <a:gd name="connsiteY32" fmla="*/ 454445 h 575152"/>
                <a:gd name="connsiteX33" fmla="*/ 298128 w 616273"/>
                <a:gd name="connsiteY33" fmla="*/ 461529 h 575152"/>
                <a:gd name="connsiteX34" fmla="*/ 293583 w 616273"/>
                <a:gd name="connsiteY34" fmla="*/ 484254 h 575152"/>
                <a:gd name="connsiteX35" fmla="*/ 266314 w 616273"/>
                <a:gd name="connsiteY35" fmla="*/ 516068 h 575152"/>
                <a:gd name="connsiteX36" fmla="*/ 266314 w 616273"/>
                <a:gd name="connsiteY36" fmla="*/ 522667 h 575152"/>
                <a:gd name="connsiteX37" fmla="*/ 266314 w 616273"/>
                <a:gd name="connsiteY37" fmla="*/ 527430 h 575152"/>
                <a:gd name="connsiteX38" fmla="*/ 257224 w 616273"/>
                <a:gd name="connsiteY38" fmla="*/ 543338 h 575152"/>
                <a:gd name="connsiteX39" fmla="*/ 257224 w 616273"/>
                <a:gd name="connsiteY39" fmla="*/ 559027 h 575152"/>
                <a:gd name="connsiteX40" fmla="*/ 257224 w 616273"/>
                <a:gd name="connsiteY40" fmla="*/ 563790 h 575152"/>
                <a:gd name="connsiteX41" fmla="*/ 239044 w 616273"/>
                <a:gd name="connsiteY41" fmla="*/ 570607 h 575152"/>
                <a:gd name="connsiteX42" fmla="*/ 234499 w 616273"/>
                <a:gd name="connsiteY42" fmla="*/ 575152 h 575152"/>
                <a:gd name="connsiteX43" fmla="*/ 232844 w 616273"/>
                <a:gd name="connsiteY43" fmla="*/ 569360 h 575152"/>
                <a:gd name="connsiteX44" fmla="*/ 229519 w 616273"/>
                <a:gd name="connsiteY44" fmla="*/ 570607 h 575152"/>
                <a:gd name="connsiteX45" fmla="*/ 224974 w 616273"/>
                <a:gd name="connsiteY45" fmla="*/ 575152 h 575152"/>
                <a:gd name="connsiteX46" fmla="*/ 221406 w 616273"/>
                <a:gd name="connsiteY46" fmla="*/ 562664 h 575152"/>
                <a:gd name="connsiteX47" fmla="*/ 218592 w 616273"/>
                <a:gd name="connsiteY47" fmla="*/ 563790 h 575152"/>
                <a:gd name="connsiteX48" fmla="*/ 214047 w 616273"/>
                <a:gd name="connsiteY48" fmla="*/ 563790 h 575152"/>
                <a:gd name="connsiteX49" fmla="*/ 202685 w 616273"/>
                <a:gd name="connsiteY49" fmla="*/ 575152 h 575152"/>
                <a:gd name="connsiteX50" fmla="*/ 193160 w 616273"/>
                <a:gd name="connsiteY50" fmla="*/ 575152 h 575152"/>
                <a:gd name="connsiteX51" fmla="*/ 175415 w 616273"/>
                <a:gd name="connsiteY51" fmla="*/ 575152 h 575152"/>
                <a:gd name="connsiteX52" fmla="*/ 165890 w 616273"/>
                <a:gd name="connsiteY52" fmla="*/ 575152 h 575152"/>
                <a:gd name="connsiteX53" fmla="*/ 161345 w 616273"/>
                <a:gd name="connsiteY53" fmla="*/ 570607 h 575152"/>
                <a:gd name="connsiteX54" fmla="*/ 154528 w 616273"/>
                <a:gd name="connsiteY54" fmla="*/ 570607 h 575152"/>
                <a:gd name="connsiteX55" fmla="*/ 138621 w 616273"/>
                <a:gd name="connsiteY55" fmla="*/ 563790 h 575152"/>
                <a:gd name="connsiteX56" fmla="*/ 140345 w 616273"/>
                <a:gd name="connsiteY56" fmla="*/ 559767 h 575152"/>
                <a:gd name="connsiteX57" fmla="*/ 138621 w 616273"/>
                <a:gd name="connsiteY57" fmla="*/ 559028 h 575152"/>
                <a:gd name="connsiteX58" fmla="*/ 143397 w 616273"/>
                <a:gd name="connsiteY58" fmla="*/ 547883 h 575152"/>
                <a:gd name="connsiteX59" fmla="*/ 139056 w 616273"/>
                <a:gd name="connsiteY59" fmla="*/ 547883 h 575152"/>
                <a:gd name="connsiteX60" fmla="*/ 138621 w 616273"/>
                <a:gd name="connsiteY60" fmla="*/ 547883 h 575152"/>
                <a:gd name="connsiteX61" fmla="*/ 129531 w 616273"/>
                <a:gd name="connsiteY61" fmla="*/ 547883 h 575152"/>
                <a:gd name="connsiteX62" fmla="*/ 131436 w 616273"/>
                <a:gd name="connsiteY62" fmla="*/ 543121 h 575152"/>
                <a:gd name="connsiteX63" fmla="*/ 129531 w 616273"/>
                <a:gd name="connsiteY63" fmla="*/ 543121 h 575152"/>
                <a:gd name="connsiteX64" fmla="*/ 134076 w 616273"/>
                <a:gd name="connsiteY64" fmla="*/ 531758 h 575152"/>
                <a:gd name="connsiteX65" fmla="*/ 137034 w 616273"/>
                <a:gd name="connsiteY65" fmla="*/ 525843 h 575152"/>
                <a:gd name="connsiteX66" fmla="*/ 122713 w 616273"/>
                <a:gd name="connsiteY66" fmla="*/ 511523 h 575152"/>
                <a:gd name="connsiteX67" fmla="*/ 118168 w 616273"/>
                <a:gd name="connsiteY67" fmla="*/ 500161 h 575152"/>
                <a:gd name="connsiteX68" fmla="*/ 113219 w 616273"/>
                <a:gd name="connsiteY68" fmla="*/ 496861 h 575152"/>
                <a:gd name="connsiteX69" fmla="*/ 104969 w 616273"/>
                <a:gd name="connsiteY69" fmla="*/ 500161 h 575152"/>
                <a:gd name="connsiteX70" fmla="*/ 95879 w 616273"/>
                <a:gd name="connsiteY70" fmla="*/ 504706 h 575152"/>
                <a:gd name="connsiteX71" fmla="*/ 84517 w 616273"/>
                <a:gd name="connsiteY71" fmla="*/ 511523 h 575152"/>
                <a:gd name="connsiteX72" fmla="*/ 74992 w 616273"/>
                <a:gd name="connsiteY72" fmla="*/ 511523 h 575152"/>
                <a:gd name="connsiteX73" fmla="*/ 68609 w 616273"/>
                <a:gd name="connsiteY73" fmla="*/ 511523 h 575152"/>
                <a:gd name="connsiteX74" fmla="*/ 59084 w 616273"/>
                <a:gd name="connsiteY74" fmla="*/ 511523 h 575152"/>
                <a:gd name="connsiteX75" fmla="*/ 47722 w 616273"/>
                <a:gd name="connsiteY75" fmla="*/ 500161 h 575152"/>
                <a:gd name="connsiteX76" fmla="*/ 43177 w 616273"/>
                <a:gd name="connsiteY76" fmla="*/ 500161 h 575152"/>
                <a:gd name="connsiteX77" fmla="*/ 41340 w 616273"/>
                <a:gd name="connsiteY77" fmla="*/ 500161 h 575152"/>
                <a:gd name="connsiteX78" fmla="*/ 36795 w 616273"/>
                <a:gd name="connsiteY78" fmla="*/ 500161 h 575152"/>
                <a:gd name="connsiteX79" fmla="*/ 31815 w 616273"/>
                <a:gd name="connsiteY79" fmla="*/ 500161 h 575152"/>
                <a:gd name="connsiteX80" fmla="*/ 27270 w 616273"/>
                <a:gd name="connsiteY80" fmla="*/ 500161 h 575152"/>
                <a:gd name="connsiteX81" fmla="*/ 27270 w 616273"/>
                <a:gd name="connsiteY81" fmla="*/ 495399 h 575152"/>
                <a:gd name="connsiteX82" fmla="*/ 27270 w 616273"/>
                <a:gd name="connsiteY82" fmla="*/ 495399 h 575152"/>
                <a:gd name="connsiteX83" fmla="*/ 27270 w 616273"/>
                <a:gd name="connsiteY83" fmla="*/ 484037 h 575152"/>
                <a:gd name="connsiteX84" fmla="*/ 27270 w 616273"/>
                <a:gd name="connsiteY84" fmla="*/ 477435 h 575152"/>
                <a:gd name="connsiteX85" fmla="*/ 20452 w 616273"/>
                <a:gd name="connsiteY85" fmla="*/ 461529 h 575152"/>
                <a:gd name="connsiteX86" fmla="*/ 9090 w 616273"/>
                <a:gd name="connsiteY86" fmla="*/ 452439 h 575152"/>
                <a:gd name="connsiteX87" fmla="*/ 4545 w 616273"/>
                <a:gd name="connsiteY87" fmla="*/ 429714 h 575152"/>
                <a:gd name="connsiteX88" fmla="*/ 0 w 616273"/>
                <a:gd name="connsiteY88" fmla="*/ 409262 h 575152"/>
                <a:gd name="connsiteX89" fmla="*/ 828 w 616273"/>
                <a:gd name="connsiteY89" fmla="*/ 408227 h 575152"/>
                <a:gd name="connsiteX90" fmla="*/ 0 w 616273"/>
                <a:gd name="connsiteY90" fmla="*/ 404500 h 575152"/>
                <a:gd name="connsiteX91" fmla="*/ 9090 w 616273"/>
                <a:gd name="connsiteY91" fmla="*/ 393138 h 575152"/>
                <a:gd name="connsiteX92" fmla="*/ 20452 w 616273"/>
                <a:gd name="connsiteY92" fmla="*/ 377231 h 575152"/>
                <a:gd name="connsiteX93" fmla="*/ 31815 w 616273"/>
                <a:gd name="connsiteY93" fmla="*/ 370413 h 575152"/>
                <a:gd name="connsiteX94" fmla="*/ 36760 w 616273"/>
                <a:gd name="connsiteY94" fmla="*/ 373161 h 575152"/>
                <a:gd name="connsiteX95" fmla="*/ 41340 w 616273"/>
                <a:gd name="connsiteY95" fmla="*/ 370412 h 575152"/>
                <a:gd name="connsiteX96" fmla="*/ 59595 w 616273"/>
                <a:gd name="connsiteY96" fmla="*/ 380554 h 575152"/>
                <a:gd name="connsiteX97" fmla="*/ 79537 w 616273"/>
                <a:gd name="connsiteY97" fmla="*/ 377231 h 575152"/>
                <a:gd name="connsiteX98" fmla="*/ 89059 w 616273"/>
                <a:gd name="connsiteY98" fmla="*/ 377231 h 575152"/>
                <a:gd name="connsiteX99" fmla="*/ 89062 w 616273"/>
                <a:gd name="connsiteY99" fmla="*/ 377230 h 575152"/>
                <a:gd name="connsiteX100" fmla="*/ 90899 w 616273"/>
                <a:gd name="connsiteY100" fmla="*/ 377230 h 575152"/>
                <a:gd name="connsiteX101" fmla="*/ 95444 w 616273"/>
                <a:gd name="connsiteY101" fmla="*/ 370413 h 575152"/>
                <a:gd name="connsiteX102" fmla="*/ 104969 w 616273"/>
                <a:gd name="connsiteY102" fmla="*/ 370413 h 575152"/>
                <a:gd name="connsiteX103" fmla="*/ 104969 w 616273"/>
                <a:gd name="connsiteY103" fmla="*/ 370412 h 575152"/>
                <a:gd name="connsiteX104" fmla="*/ 247699 w 616273"/>
                <a:gd name="connsiteY104" fmla="*/ 370412 h 575152"/>
                <a:gd name="connsiteX105" fmla="*/ 251564 w 616273"/>
                <a:gd name="connsiteY105" fmla="*/ 349157 h 575152"/>
                <a:gd name="connsiteX106" fmla="*/ 247699 w 616273"/>
                <a:gd name="connsiteY106" fmla="*/ 343361 h 575152"/>
                <a:gd name="connsiteX107" fmla="*/ 229519 w 616273"/>
                <a:gd name="connsiteY107" fmla="*/ 177471 h 575152"/>
                <a:gd name="connsiteX108" fmla="*/ 209067 w 616273"/>
                <a:gd name="connsiteY108" fmla="*/ 4763 h 575152"/>
                <a:gd name="connsiteX109" fmla="*/ 209631 w 616273"/>
                <a:gd name="connsiteY109" fmla="*/ 4763 h 575152"/>
                <a:gd name="connsiteX110" fmla="*/ 209067 w 616273"/>
                <a:gd name="connsiteY110" fmla="*/ 1 h 575152"/>
                <a:gd name="connsiteX111" fmla="*/ 218592 w 616273"/>
                <a:gd name="connsiteY111" fmla="*/ 1 h 5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16273" h="575152">
                  <a:moveTo>
                    <a:pt x="218592" y="0"/>
                  </a:moveTo>
                  <a:lnTo>
                    <a:pt x="277676" y="0"/>
                  </a:lnTo>
                  <a:lnTo>
                    <a:pt x="400389" y="86354"/>
                  </a:lnTo>
                  <a:lnTo>
                    <a:pt x="525375" y="172708"/>
                  </a:lnTo>
                  <a:lnTo>
                    <a:pt x="536737" y="188615"/>
                  </a:lnTo>
                  <a:lnTo>
                    <a:pt x="557189" y="204522"/>
                  </a:lnTo>
                  <a:lnTo>
                    <a:pt x="573096" y="209067"/>
                  </a:lnTo>
                  <a:lnTo>
                    <a:pt x="573096" y="213830"/>
                  </a:lnTo>
                  <a:lnTo>
                    <a:pt x="573096" y="231792"/>
                  </a:lnTo>
                  <a:lnTo>
                    <a:pt x="616273" y="231792"/>
                  </a:lnTo>
                  <a:lnTo>
                    <a:pt x="616273" y="236555"/>
                  </a:lnTo>
                  <a:lnTo>
                    <a:pt x="616273" y="318145"/>
                  </a:lnTo>
                  <a:lnTo>
                    <a:pt x="616273" y="322908"/>
                  </a:lnTo>
                  <a:lnTo>
                    <a:pt x="595821" y="350178"/>
                  </a:lnTo>
                  <a:lnTo>
                    <a:pt x="589004" y="370630"/>
                  </a:lnTo>
                  <a:lnTo>
                    <a:pt x="557189" y="375175"/>
                  </a:lnTo>
                  <a:lnTo>
                    <a:pt x="509467" y="381993"/>
                  </a:lnTo>
                  <a:lnTo>
                    <a:pt x="493560" y="393355"/>
                  </a:lnTo>
                  <a:lnTo>
                    <a:pt x="484035" y="393355"/>
                  </a:lnTo>
                  <a:lnTo>
                    <a:pt x="470836" y="393355"/>
                  </a:lnTo>
                  <a:lnTo>
                    <a:pt x="450383" y="397900"/>
                  </a:lnTo>
                  <a:lnTo>
                    <a:pt x="448651" y="396168"/>
                  </a:lnTo>
                  <a:lnTo>
                    <a:pt x="440858" y="397900"/>
                  </a:lnTo>
                  <a:lnTo>
                    <a:pt x="431877" y="388919"/>
                  </a:lnTo>
                  <a:lnTo>
                    <a:pt x="418569" y="393355"/>
                  </a:lnTo>
                  <a:lnTo>
                    <a:pt x="384482" y="409262"/>
                  </a:lnTo>
                  <a:lnTo>
                    <a:pt x="375392" y="425169"/>
                  </a:lnTo>
                  <a:lnTo>
                    <a:pt x="348122" y="434259"/>
                  </a:lnTo>
                  <a:lnTo>
                    <a:pt x="341305" y="445622"/>
                  </a:lnTo>
                  <a:lnTo>
                    <a:pt x="325398" y="456984"/>
                  </a:lnTo>
                  <a:lnTo>
                    <a:pt x="318594" y="455040"/>
                  </a:lnTo>
                  <a:lnTo>
                    <a:pt x="315873" y="456984"/>
                  </a:lnTo>
                  <a:lnTo>
                    <a:pt x="306984" y="454445"/>
                  </a:lnTo>
                  <a:lnTo>
                    <a:pt x="298128" y="461529"/>
                  </a:lnTo>
                  <a:lnTo>
                    <a:pt x="293583" y="484254"/>
                  </a:lnTo>
                  <a:lnTo>
                    <a:pt x="266314" y="516068"/>
                  </a:lnTo>
                  <a:lnTo>
                    <a:pt x="266314" y="522667"/>
                  </a:lnTo>
                  <a:lnTo>
                    <a:pt x="266314" y="527430"/>
                  </a:lnTo>
                  <a:lnTo>
                    <a:pt x="257224" y="543338"/>
                  </a:lnTo>
                  <a:lnTo>
                    <a:pt x="257224" y="559027"/>
                  </a:lnTo>
                  <a:lnTo>
                    <a:pt x="257224" y="563790"/>
                  </a:lnTo>
                  <a:lnTo>
                    <a:pt x="239044" y="570607"/>
                  </a:lnTo>
                  <a:lnTo>
                    <a:pt x="234499" y="575152"/>
                  </a:lnTo>
                  <a:lnTo>
                    <a:pt x="232844" y="569360"/>
                  </a:lnTo>
                  <a:lnTo>
                    <a:pt x="229519" y="570607"/>
                  </a:lnTo>
                  <a:lnTo>
                    <a:pt x="224974" y="575152"/>
                  </a:lnTo>
                  <a:lnTo>
                    <a:pt x="221406" y="562664"/>
                  </a:lnTo>
                  <a:lnTo>
                    <a:pt x="218592" y="563790"/>
                  </a:lnTo>
                  <a:lnTo>
                    <a:pt x="214047" y="563790"/>
                  </a:lnTo>
                  <a:lnTo>
                    <a:pt x="202685" y="575152"/>
                  </a:lnTo>
                  <a:lnTo>
                    <a:pt x="193160" y="575152"/>
                  </a:lnTo>
                  <a:lnTo>
                    <a:pt x="175415" y="575152"/>
                  </a:lnTo>
                  <a:lnTo>
                    <a:pt x="165890" y="575152"/>
                  </a:lnTo>
                  <a:lnTo>
                    <a:pt x="161345" y="570607"/>
                  </a:lnTo>
                  <a:lnTo>
                    <a:pt x="154528" y="570607"/>
                  </a:lnTo>
                  <a:lnTo>
                    <a:pt x="138621" y="563790"/>
                  </a:lnTo>
                  <a:lnTo>
                    <a:pt x="140345" y="559767"/>
                  </a:lnTo>
                  <a:lnTo>
                    <a:pt x="138621" y="559028"/>
                  </a:lnTo>
                  <a:lnTo>
                    <a:pt x="143397" y="547883"/>
                  </a:lnTo>
                  <a:lnTo>
                    <a:pt x="139056" y="547883"/>
                  </a:lnTo>
                  <a:lnTo>
                    <a:pt x="138621" y="547883"/>
                  </a:lnTo>
                  <a:lnTo>
                    <a:pt x="129531" y="547883"/>
                  </a:lnTo>
                  <a:lnTo>
                    <a:pt x="131436" y="543121"/>
                  </a:lnTo>
                  <a:lnTo>
                    <a:pt x="129531" y="543121"/>
                  </a:lnTo>
                  <a:lnTo>
                    <a:pt x="134076" y="531758"/>
                  </a:lnTo>
                  <a:lnTo>
                    <a:pt x="137034" y="525843"/>
                  </a:lnTo>
                  <a:lnTo>
                    <a:pt x="122713" y="511523"/>
                  </a:lnTo>
                  <a:lnTo>
                    <a:pt x="118168" y="500161"/>
                  </a:lnTo>
                  <a:lnTo>
                    <a:pt x="113219" y="496861"/>
                  </a:lnTo>
                  <a:lnTo>
                    <a:pt x="104969" y="500161"/>
                  </a:lnTo>
                  <a:lnTo>
                    <a:pt x="95879" y="504706"/>
                  </a:lnTo>
                  <a:lnTo>
                    <a:pt x="84517" y="511523"/>
                  </a:lnTo>
                  <a:lnTo>
                    <a:pt x="74992" y="511523"/>
                  </a:lnTo>
                  <a:lnTo>
                    <a:pt x="68609" y="511523"/>
                  </a:lnTo>
                  <a:lnTo>
                    <a:pt x="59084" y="511523"/>
                  </a:lnTo>
                  <a:lnTo>
                    <a:pt x="47722" y="500161"/>
                  </a:lnTo>
                  <a:lnTo>
                    <a:pt x="43177" y="500161"/>
                  </a:lnTo>
                  <a:lnTo>
                    <a:pt x="41340" y="500161"/>
                  </a:lnTo>
                  <a:lnTo>
                    <a:pt x="36795" y="500161"/>
                  </a:lnTo>
                  <a:lnTo>
                    <a:pt x="31815" y="500161"/>
                  </a:lnTo>
                  <a:lnTo>
                    <a:pt x="27270" y="500161"/>
                  </a:lnTo>
                  <a:lnTo>
                    <a:pt x="27270" y="495399"/>
                  </a:lnTo>
                  <a:lnTo>
                    <a:pt x="27270" y="495399"/>
                  </a:lnTo>
                  <a:lnTo>
                    <a:pt x="27270" y="484037"/>
                  </a:lnTo>
                  <a:lnTo>
                    <a:pt x="27270" y="477435"/>
                  </a:lnTo>
                  <a:lnTo>
                    <a:pt x="20452" y="461529"/>
                  </a:lnTo>
                  <a:lnTo>
                    <a:pt x="9090" y="452439"/>
                  </a:lnTo>
                  <a:lnTo>
                    <a:pt x="4545" y="429714"/>
                  </a:lnTo>
                  <a:lnTo>
                    <a:pt x="0" y="409262"/>
                  </a:lnTo>
                  <a:lnTo>
                    <a:pt x="828" y="408227"/>
                  </a:lnTo>
                  <a:lnTo>
                    <a:pt x="0" y="404500"/>
                  </a:lnTo>
                  <a:lnTo>
                    <a:pt x="9090" y="393138"/>
                  </a:lnTo>
                  <a:lnTo>
                    <a:pt x="20452" y="377231"/>
                  </a:lnTo>
                  <a:lnTo>
                    <a:pt x="31815" y="370413"/>
                  </a:lnTo>
                  <a:lnTo>
                    <a:pt x="36760" y="373161"/>
                  </a:lnTo>
                  <a:lnTo>
                    <a:pt x="41340" y="370412"/>
                  </a:lnTo>
                  <a:lnTo>
                    <a:pt x="59595" y="380554"/>
                  </a:lnTo>
                  <a:lnTo>
                    <a:pt x="79537" y="377231"/>
                  </a:lnTo>
                  <a:lnTo>
                    <a:pt x="89059" y="377231"/>
                  </a:lnTo>
                  <a:lnTo>
                    <a:pt x="89062" y="377230"/>
                  </a:lnTo>
                  <a:lnTo>
                    <a:pt x="90899" y="377230"/>
                  </a:lnTo>
                  <a:lnTo>
                    <a:pt x="95444" y="370413"/>
                  </a:lnTo>
                  <a:lnTo>
                    <a:pt x="104969" y="370413"/>
                  </a:lnTo>
                  <a:lnTo>
                    <a:pt x="104969" y="370412"/>
                  </a:lnTo>
                  <a:lnTo>
                    <a:pt x="247699" y="370412"/>
                  </a:lnTo>
                  <a:lnTo>
                    <a:pt x="251564" y="349157"/>
                  </a:lnTo>
                  <a:lnTo>
                    <a:pt x="247699" y="343361"/>
                  </a:lnTo>
                  <a:lnTo>
                    <a:pt x="229519" y="177471"/>
                  </a:lnTo>
                  <a:lnTo>
                    <a:pt x="209067" y="4763"/>
                  </a:lnTo>
                  <a:lnTo>
                    <a:pt x="209631" y="4763"/>
                  </a:lnTo>
                  <a:lnTo>
                    <a:pt x="209067" y="1"/>
                  </a:lnTo>
                  <a:lnTo>
                    <a:pt x="218592" y="1"/>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5" name="Freeform 378">
              <a:extLst>
                <a:ext uri="{FF2B5EF4-FFF2-40B4-BE49-F238E27FC236}">
                  <a16:creationId xmlns:a16="http://schemas.microsoft.com/office/drawing/2014/main" id="{835922C3-4DEE-455B-A1EA-776E9F2BA2E0}"/>
                </a:ext>
              </a:extLst>
            </p:cNvPr>
            <p:cNvSpPr>
              <a:spLocks/>
            </p:cNvSpPr>
            <p:nvPr/>
          </p:nvSpPr>
          <p:spPr bwMode="auto">
            <a:xfrm>
              <a:off x="4406603" y="3252778"/>
              <a:ext cx="438344" cy="353289"/>
            </a:xfrm>
            <a:custGeom>
              <a:avLst/>
              <a:gdLst>
                <a:gd name="connsiteX0" fmla="*/ 429496 w 584459"/>
                <a:gd name="connsiteY0" fmla="*/ 0 h 471052"/>
                <a:gd name="connsiteX1" fmla="*/ 488581 w 584459"/>
                <a:gd name="connsiteY1" fmla="*/ 22725 h 471052"/>
                <a:gd name="connsiteX2" fmla="*/ 495332 w 584459"/>
                <a:gd name="connsiteY2" fmla="*/ 28801 h 471052"/>
                <a:gd name="connsiteX3" fmla="*/ 498106 w 584459"/>
                <a:gd name="connsiteY3" fmla="*/ 29868 h 471052"/>
                <a:gd name="connsiteX4" fmla="*/ 512157 w 584459"/>
                <a:gd name="connsiteY4" fmla="*/ 42514 h 471052"/>
                <a:gd name="connsiteX5" fmla="*/ 531757 w 584459"/>
                <a:gd name="connsiteY5" fmla="*/ 27270 h 471052"/>
                <a:gd name="connsiteX6" fmla="*/ 534192 w 584459"/>
                <a:gd name="connsiteY6" fmla="*/ 39928 h 471052"/>
                <a:gd name="connsiteX7" fmla="*/ 541282 w 584459"/>
                <a:gd name="connsiteY7" fmla="*/ 34413 h 471052"/>
                <a:gd name="connsiteX8" fmla="*/ 552645 w 584459"/>
                <a:gd name="connsiteY8" fmla="*/ 93497 h 471052"/>
                <a:gd name="connsiteX9" fmla="*/ 564007 w 584459"/>
                <a:gd name="connsiteY9" fmla="*/ 104859 h 471052"/>
                <a:gd name="connsiteX10" fmla="*/ 568430 w 584459"/>
                <a:gd name="connsiteY10" fmla="*/ 120340 h 471052"/>
                <a:gd name="connsiteX11" fmla="*/ 574934 w 584459"/>
                <a:gd name="connsiteY11" fmla="*/ 124986 h 471052"/>
                <a:gd name="connsiteX12" fmla="*/ 574796 w 584459"/>
                <a:gd name="connsiteY12" fmla="*/ 125227 h 471052"/>
                <a:gd name="connsiteX13" fmla="*/ 584459 w 584459"/>
                <a:gd name="connsiteY13" fmla="*/ 132129 h 471052"/>
                <a:gd name="connsiteX14" fmla="*/ 581561 w 584459"/>
                <a:gd name="connsiteY14" fmla="*/ 137201 h 471052"/>
                <a:gd name="connsiteX15" fmla="*/ 584459 w 584459"/>
                <a:gd name="connsiteY15" fmla="*/ 139272 h 471052"/>
                <a:gd name="connsiteX16" fmla="*/ 575369 w 584459"/>
                <a:gd name="connsiteY16" fmla="*/ 155179 h 471052"/>
                <a:gd name="connsiteX17" fmla="*/ 557190 w 584459"/>
                <a:gd name="connsiteY17" fmla="*/ 234716 h 471052"/>
                <a:gd name="connsiteX18" fmla="*/ 557190 w 584459"/>
                <a:gd name="connsiteY18" fmla="*/ 277567 h 471052"/>
                <a:gd name="connsiteX19" fmla="*/ 557190 w 584459"/>
                <a:gd name="connsiteY19" fmla="*/ 284710 h 471052"/>
                <a:gd name="connsiteX20" fmla="*/ 509468 w 584459"/>
                <a:gd name="connsiteY20" fmla="*/ 321069 h 471052"/>
                <a:gd name="connsiteX21" fmla="*/ 495575 w 584459"/>
                <a:gd name="connsiteY21" fmla="*/ 362748 h 471052"/>
                <a:gd name="connsiteX22" fmla="*/ 499943 w 584459"/>
                <a:gd name="connsiteY22" fmla="*/ 365868 h 471052"/>
                <a:gd name="connsiteX23" fmla="*/ 499943 w 584459"/>
                <a:gd name="connsiteY23" fmla="*/ 366207 h 471052"/>
                <a:gd name="connsiteX24" fmla="*/ 509468 w 584459"/>
                <a:gd name="connsiteY24" fmla="*/ 373011 h 471052"/>
                <a:gd name="connsiteX25" fmla="*/ 509468 w 584459"/>
                <a:gd name="connsiteY25" fmla="*/ 380154 h 471052"/>
                <a:gd name="connsiteX26" fmla="*/ 509468 w 584459"/>
                <a:gd name="connsiteY26" fmla="*/ 393137 h 471052"/>
                <a:gd name="connsiteX27" fmla="*/ 522668 w 584459"/>
                <a:gd name="connsiteY27" fmla="*/ 393137 h 471052"/>
                <a:gd name="connsiteX28" fmla="*/ 522668 w 584459"/>
                <a:gd name="connsiteY28" fmla="*/ 400280 h 471052"/>
                <a:gd name="connsiteX29" fmla="*/ 532193 w 584459"/>
                <a:gd name="connsiteY29" fmla="*/ 400280 h 471052"/>
                <a:gd name="connsiteX30" fmla="*/ 532193 w 584459"/>
                <a:gd name="connsiteY30" fmla="*/ 407423 h 471052"/>
                <a:gd name="connsiteX31" fmla="*/ 532193 w 584459"/>
                <a:gd name="connsiteY31" fmla="*/ 420732 h 471052"/>
                <a:gd name="connsiteX32" fmla="*/ 532193 w 584459"/>
                <a:gd name="connsiteY32" fmla="*/ 427875 h 471052"/>
                <a:gd name="connsiteX33" fmla="*/ 520830 w 584459"/>
                <a:gd name="connsiteY33" fmla="*/ 427875 h 471052"/>
                <a:gd name="connsiteX34" fmla="*/ 520830 w 584459"/>
                <a:gd name="connsiteY34" fmla="*/ 432095 h 471052"/>
                <a:gd name="connsiteX35" fmla="*/ 520830 w 584459"/>
                <a:gd name="connsiteY35" fmla="*/ 439238 h 471052"/>
                <a:gd name="connsiteX36" fmla="*/ 514013 w 584459"/>
                <a:gd name="connsiteY36" fmla="*/ 439238 h 471052"/>
                <a:gd name="connsiteX37" fmla="*/ 509877 w 584459"/>
                <a:gd name="connsiteY37" fmla="*/ 432095 h 471052"/>
                <a:gd name="connsiteX38" fmla="*/ 504488 w 584459"/>
                <a:gd name="connsiteY38" fmla="*/ 432095 h 471052"/>
                <a:gd name="connsiteX39" fmla="*/ 483626 w 584459"/>
                <a:gd name="connsiteY39" fmla="*/ 396061 h 471052"/>
                <a:gd name="connsiteX40" fmla="*/ 477653 w 584459"/>
                <a:gd name="connsiteY40" fmla="*/ 396061 h 471052"/>
                <a:gd name="connsiteX41" fmla="*/ 450384 w 584459"/>
                <a:gd name="connsiteY41" fmla="*/ 418785 h 471052"/>
                <a:gd name="connsiteX42" fmla="*/ 418569 w 584459"/>
                <a:gd name="connsiteY42" fmla="*/ 407423 h 471052"/>
                <a:gd name="connsiteX43" fmla="*/ 395845 w 584459"/>
                <a:gd name="connsiteY43" fmla="*/ 407423 h 471052"/>
                <a:gd name="connsiteX44" fmla="*/ 391300 w 584459"/>
                <a:gd name="connsiteY44" fmla="*/ 411968 h 471052"/>
                <a:gd name="connsiteX45" fmla="*/ 370847 w 584459"/>
                <a:gd name="connsiteY45" fmla="*/ 411968 h 471052"/>
                <a:gd name="connsiteX46" fmla="*/ 348123 w 584459"/>
                <a:gd name="connsiteY46" fmla="*/ 427875 h 471052"/>
                <a:gd name="connsiteX47" fmla="*/ 327671 w 584459"/>
                <a:gd name="connsiteY47" fmla="*/ 427875 h 471052"/>
                <a:gd name="connsiteX48" fmla="*/ 284494 w 584459"/>
                <a:gd name="connsiteY48" fmla="*/ 407423 h 471052"/>
                <a:gd name="connsiteX49" fmla="*/ 268586 w 584459"/>
                <a:gd name="connsiteY49" fmla="*/ 418785 h 471052"/>
                <a:gd name="connsiteX50" fmla="*/ 245862 w 584459"/>
                <a:gd name="connsiteY50" fmla="*/ 418785 h 471052"/>
                <a:gd name="connsiteX51" fmla="*/ 240760 w 584459"/>
                <a:gd name="connsiteY51" fmla="*/ 411642 h 471052"/>
                <a:gd name="connsiteX52" fmla="*/ 236337 w 584459"/>
                <a:gd name="connsiteY52" fmla="*/ 411642 h 471052"/>
                <a:gd name="connsiteX53" fmla="*/ 227619 w 584459"/>
                <a:gd name="connsiteY53" fmla="*/ 399438 h 471052"/>
                <a:gd name="connsiteX54" fmla="*/ 198140 w 584459"/>
                <a:gd name="connsiteY54" fmla="*/ 384698 h 471052"/>
                <a:gd name="connsiteX55" fmla="*/ 154963 w 584459"/>
                <a:gd name="connsiteY55" fmla="*/ 391516 h 471052"/>
                <a:gd name="connsiteX56" fmla="*/ 143601 w 584459"/>
                <a:gd name="connsiteY56" fmla="*/ 402878 h 471052"/>
                <a:gd name="connsiteX57" fmla="*/ 139056 w 584459"/>
                <a:gd name="connsiteY57" fmla="*/ 423330 h 471052"/>
                <a:gd name="connsiteX58" fmla="*/ 134511 w 584459"/>
                <a:gd name="connsiteY58" fmla="*/ 434693 h 471052"/>
                <a:gd name="connsiteX59" fmla="*/ 127693 w 584459"/>
                <a:gd name="connsiteY59" fmla="*/ 471052 h 471052"/>
                <a:gd name="connsiteX60" fmla="*/ 118168 w 584459"/>
                <a:gd name="connsiteY60" fmla="*/ 463909 h 471052"/>
                <a:gd name="connsiteX61" fmla="*/ 118168 w 584459"/>
                <a:gd name="connsiteY61" fmla="*/ 463909 h 471052"/>
                <a:gd name="connsiteX62" fmla="*/ 100423 w 584459"/>
                <a:gd name="connsiteY62" fmla="*/ 450600 h 471052"/>
                <a:gd name="connsiteX63" fmla="*/ 84517 w 584459"/>
                <a:gd name="connsiteY63" fmla="*/ 450600 h 471052"/>
                <a:gd name="connsiteX64" fmla="*/ 75427 w 584459"/>
                <a:gd name="connsiteY64" fmla="*/ 461962 h 471052"/>
                <a:gd name="connsiteX65" fmla="*/ 75427 w 584459"/>
                <a:gd name="connsiteY65" fmla="*/ 454819 h 471052"/>
                <a:gd name="connsiteX66" fmla="*/ 75427 w 584459"/>
                <a:gd name="connsiteY66" fmla="*/ 443457 h 471052"/>
                <a:gd name="connsiteX67" fmla="*/ 74992 w 584459"/>
                <a:gd name="connsiteY67" fmla="*/ 443457 h 471052"/>
                <a:gd name="connsiteX68" fmla="*/ 65902 w 584459"/>
                <a:gd name="connsiteY68" fmla="*/ 454819 h 471052"/>
                <a:gd name="connsiteX69" fmla="*/ 65902 w 584459"/>
                <a:gd name="connsiteY69" fmla="*/ 433189 h 471052"/>
                <a:gd name="connsiteX70" fmla="*/ 32250 w 584459"/>
                <a:gd name="connsiteY70" fmla="*/ 427875 h 471052"/>
                <a:gd name="connsiteX71" fmla="*/ 32250 w 584459"/>
                <a:gd name="connsiteY71" fmla="*/ 422236 h 471052"/>
                <a:gd name="connsiteX72" fmla="*/ 22725 w 584459"/>
                <a:gd name="connsiteY72" fmla="*/ 420732 h 471052"/>
                <a:gd name="connsiteX73" fmla="*/ 22725 w 584459"/>
                <a:gd name="connsiteY73" fmla="*/ 400280 h 471052"/>
                <a:gd name="connsiteX74" fmla="*/ 0 w 584459"/>
                <a:gd name="connsiteY74" fmla="*/ 377555 h 471052"/>
                <a:gd name="connsiteX75" fmla="*/ 0 w 584459"/>
                <a:gd name="connsiteY75" fmla="*/ 370412 h 471052"/>
                <a:gd name="connsiteX76" fmla="*/ 0 w 584459"/>
                <a:gd name="connsiteY76" fmla="*/ 357103 h 471052"/>
                <a:gd name="connsiteX77" fmla="*/ 0 w 584459"/>
                <a:gd name="connsiteY77" fmla="*/ 349960 h 471052"/>
                <a:gd name="connsiteX78" fmla="*/ 0 w 584459"/>
                <a:gd name="connsiteY78" fmla="*/ 341196 h 471052"/>
                <a:gd name="connsiteX79" fmla="*/ 0 w 584459"/>
                <a:gd name="connsiteY79" fmla="*/ 334053 h 471052"/>
                <a:gd name="connsiteX80" fmla="*/ 22725 w 584459"/>
                <a:gd name="connsiteY80" fmla="*/ 334053 h 471052"/>
                <a:gd name="connsiteX81" fmla="*/ 38632 w 584459"/>
                <a:gd name="connsiteY81" fmla="*/ 318146 h 471052"/>
                <a:gd name="connsiteX82" fmla="*/ 86354 w 584459"/>
                <a:gd name="connsiteY82" fmla="*/ 318146 h 471052"/>
                <a:gd name="connsiteX83" fmla="*/ 118168 w 584459"/>
                <a:gd name="connsiteY83" fmla="*/ 311328 h 471052"/>
                <a:gd name="connsiteX84" fmla="*/ 124986 w 584459"/>
                <a:gd name="connsiteY84" fmla="*/ 286331 h 471052"/>
                <a:gd name="connsiteX85" fmla="*/ 145438 w 584459"/>
                <a:gd name="connsiteY85" fmla="*/ 259062 h 471052"/>
                <a:gd name="connsiteX86" fmla="*/ 145438 w 584459"/>
                <a:gd name="connsiteY86" fmla="*/ 179851 h 471052"/>
                <a:gd name="connsiteX87" fmla="*/ 145438 w 584459"/>
                <a:gd name="connsiteY87" fmla="*/ 172708 h 471052"/>
                <a:gd name="connsiteX88" fmla="*/ 193160 w 584459"/>
                <a:gd name="connsiteY88" fmla="*/ 156801 h 471052"/>
                <a:gd name="connsiteX89" fmla="*/ 302238 w 584459"/>
                <a:gd name="connsiteY89" fmla="*/ 81809 h 4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4459" h="471052">
                  <a:moveTo>
                    <a:pt x="429496" y="0"/>
                  </a:moveTo>
                  <a:lnTo>
                    <a:pt x="488581" y="22725"/>
                  </a:lnTo>
                  <a:lnTo>
                    <a:pt x="495332" y="28801"/>
                  </a:lnTo>
                  <a:lnTo>
                    <a:pt x="498106" y="29868"/>
                  </a:lnTo>
                  <a:lnTo>
                    <a:pt x="512157" y="42514"/>
                  </a:lnTo>
                  <a:lnTo>
                    <a:pt x="531757" y="27270"/>
                  </a:lnTo>
                  <a:lnTo>
                    <a:pt x="534192" y="39928"/>
                  </a:lnTo>
                  <a:lnTo>
                    <a:pt x="541282" y="34413"/>
                  </a:lnTo>
                  <a:lnTo>
                    <a:pt x="552645" y="93497"/>
                  </a:lnTo>
                  <a:lnTo>
                    <a:pt x="564007" y="104859"/>
                  </a:lnTo>
                  <a:lnTo>
                    <a:pt x="568430" y="120340"/>
                  </a:lnTo>
                  <a:lnTo>
                    <a:pt x="574934" y="124986"/>
                  </a:lnTo>
                  <a:lnTo>
                    <a:pt x="574796" y="125227"/>
                  </a:lnTo>
                  <a:lnTo>
                    <a:pt x="584459" y="132129"/>
                  </a:lnTo>
                  <a:lnTo>
                    <a:pt x="581561" y="137201"/>
                  </a:lnTo>
                  <a:lnTo>
                    <a:pt x="584459" y="139272"/>
                  </a:lnTo>
                  <a:lnTo>
                    <a:pt x="575369" y="155179"/>
                  </a:lnTo>
                  <a:lnTo>
                    <a:pt x="557190" y="234716"/>
                  </a:lnTo>
                  <a:lnTo>
                    <a:pt x="557190" y="277567"/>
                  </a:lnTo>
                  <a:lnTo>
                    <a:pt x="557190" y="284710"/>
                  </a:lnTo>
                  <a:lnTo>
                    <a:pt x="509468" y="321069"/>
                  </a:lnTo>
                  <a:lnTo>
                    <a:pt x="495575" y="362748"/>
                  </a:lnTo>
                  <a:lnTo>
                    <a:pt x="499943" y="365868"/>
                  </a:lnTo>
                  <a:lnTo>
                    <a:pt x="499943" y="366207"/>
                  </a:lnTo>
                  <a:lnTo>
                    <a:pt x="509468" y="373011"/>
                  </a:lnTo>
                  <a:lnTo>
                    <a:pt x="509468" y="380154"/>
                  </a:lnTo>
                  <a:lnTo>
                    <a:pt x="509468" y="393137"/>
                  </a:lnTo>
                  <a:lnTo>
                    <a:pt x="522668" y="393137"/>
                  </a:lnTo>
                  <a:lnTo>
                    <a:pt x="522668" y="400280"/>
                  </a:lnTo>
                  <a:lnTo>
                    <a:pt x="532193" y="400280"/>
                  </a:lnTo>
                  <a:lnTo>
                    <a:pt x="532193" y="407423"/>
                  </a:lnTo>
                  <a:lnTo>
                    <a:pt x="532193" y="420732"/>
                  </a:lnTo>
                  <a:lnTo>
                    <a:pt x="532193" y="427875"/>
                  </a:lnTo>
                  <a:lnTo>
                    <a:pt x="520830" y="427875"/>
                  </a:lnTo>
                  <a:lnTo>
                    <a:pt x="520830" y="432095"/>
                  </a:lnTo>
                  <a:lnTo>
                    <a:pt x="520830" y="439238"/>
                  </a:lnTo>
                  <a:lnTo>
                    <a:pt x="514013" y="439238"/>
                  </a:lnTo>
                  <a:lnTo>
                    <a:pt x="509877" y="432095"/>
                  </a:lnTo>
                  <a:lnTo>
                    <a:pt x="504488" y="432095"/>
                  </a:lnTo>
                  <a:lnTo>
                    <a:pt x="483626" y="396061"/>
                  </a:lnTo>
                  <a:lnTo>
                    <a:pt x="477653" y="396061"/>
                  </a:lnTo>
                  <a:lnTo>
                    <a:pt x="450384" y="418785"/>
                  </a:lnTo>
                  <a:lnTo>
                    <a:pt x="418569" y="407423"/>
                  </a:lnTo>
                  <a:lnTo>
                    <a:pt x="395845" y="407423"/>
                  </a:lnTo>
                  <a:lnTo>
                    <a:pt x="391300" y="411968"/>
                  </a:lnTo>
                  <a:lnTo>
                    <a:pt x="370847" y="411968"/>
                  </a:lnTo>
                  <a:lnTo>
                    <a:pt x="348123" y="427875"/>
                  </a:lnTo>
                  <a:lnTo>
                    <a:pt x="327671" y="427875"/>
                  </a:lnTo>
                  <a:lnTo>
                    <a:pt x="284494" y="407423"/>
                  </a:lnTo>
                  <a:lnTo>
                    <a:pt x="268586" y="418785"/>
                  </a:lnTo>
                  <a:lnTo>
                    <a:pt x="245862" y="418785"/>
                  </a:lnTo>
                  <a:lnTo>
                    <a:pt x="240760" y="411642"/>
                  </a:lnTo>
                  <a:lnTo>
                    <a:pt x="236337" y="411642"/>
                  </a:lnTo>
                  <a:lnTo>
                    <a:pt x="227619" y="399438"/>
                  </a:lnTo>
                  <a:lnTo>
                    <a:pt x="198140" y="384698"/>
                  </a:lnTo>
                  <a:lnTo>
                    <a:pt x="154963" y="391516"/>
                  </a:lnTo>
                  <a:lnTo>
                    <a:pt x="143601" y="402878"/>
                  </a:lnTo>
                  <a:lnTo>
                    <a:pt x="139056" y="423330"/>
                  </a:lnTo>
                  <a:lnTo>
                    <a:pt x="134511" y="434693"/>
                  </a:lnTo>
                  <a:lnTo>
                    <a:pt x="127693" y="471052"/>
                  </a:lnTo>
                  <a:lnTo>
                    <a:pt x="118168" y="463909"/>
                  </a:lnTo>
                  <a:lnTo>
                    <a:pt x="118168" y="463909"/>
                  </a:lnTo>
                  <a:lnTo>
                    <a:pt x="100423" y="450600"/>
                  </a:lnTo>
                  <a:lnTo>
                    <a:pt x="84517" y="450600"/>
                  </a:lnTo>
                  <a:lnTo>
                    <a:pt x="75427" y="461962"/>
                  </a:lnTo>
                  <a:lnTo>
                    <a:pt x="75427" y="454819"/>
                  </a:lnTo>
                  <a:lnTo>
                    <a:pt x="75427" y="443457"/>
                  </a:lnTo>
                  <a:lnTo>
                    <a:pt x="74992" y="443457"/>
                  </a:lnTo>
                  <a:lnTo>
                    <a:pt x="65902" y="454819"/>
                  </a:lnTo>
                  <a:lnTo>
                    <a:pt x="65902" y="433189"/>
                  </a:lnTo>
                  <a:lnTo>
                    <a:pt x="32250" y="427875"/>
                  </a:lnTo>
                  <a:lnTo>
                    <a:pt x="32250" y="422236"/>
                  </a:lnTo>
                  <a:lnTo>
                    <a:pt x="22725" y="420732"/>
                  </a:lnTo>
                  <a:lnTo>
                    <a:pt x="22725" y="400280"/>
                  </a:lnTo>
                  <a:lnTo>
                    <a:pt x="0" y="377555"/>
                  </a:lnTo>
                  <a:lnTo>
                    <a:pt x="0" y="370412"/>
                  </a:lnTo>
                  <a:lnTo>
                    <a:pt x="0" y="357103"/>
                  </a:lnTo>
                  <a:lnTo>
                    <a:pt x="0" y="349960"/>
                  </a:lnTo>
                  <a:lnTo>
                    <a:pt x="0" y="341196"/>
                  </a:lnTo>
                  <a:lnTo>
                    <a:pt x="0" y="334053"/>
                  </a:lnTo>
                  <a:lnTo>
                    <a:pt x="22725" y="334053"/>
                  </a:lnTo>
                  <a:lnTo>
                    <a:pt x="38632" y="318146"/>
                  </a:lnTo>
                  <a:lnTo>
                    <a:pt x="86354" y="318146"/>
                  </a:lnTo>
                  <a:lnTo>
                    <a:pt x="118168" y="311328"/>
                  </a:lnTo>
                  <a:lnTo>
                    <a:pt x="124986" y="286331"/>
                  </a:lnTo>
                  <a:lnTo>
                    <a:pt x="145438" y="259062"/>
                  </a:lnTo>
                  <a:lnTo>
                    <a:pt x="145438" y="179851"/>
                  </a:lnTo>
                  <a:lnTo>
                    <a:pt x="145438" y="172708"/>
                  </a:lnTo>
                  <a:lnTo>
                    <a:pt x="193160" y="156801"/>
                  </a:lnTo>
                  <a:lnTo>
                    <a:pt x="302238" y="8180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6" name="Freeform 370">
              <a:extLst>
                <a:ext uri="{FF2B5EF4-FFF2-40B4-BE49-F238E27FC236}">
                  <a16:creationId xmlns:a16="http://schemas.microsoft.com/office/drawing/2014/main" id="{1D5207E4-F193-4A84-8A31-BFDE158FC221}"/>
                </a:ext>
              </a:extLst>
            </p:cNvPr>
            <p:cNvSpPr>
              <a:spLocks/>
            </p:cNvSpPr>
            <p:nvPr/>
          </p:nvSpPr>
          <p:spPr bwMode="auto">
            <a:xfrm>
              <a:off x="2664759" y="4459619"/>
              <a:ext cx="242869" cy="245426"/>
            </a:xfrm>
            <a:custGeom>
              <a:avLst/>
              <a:gdLst>
                <a:gd name="connsiteX0" fmla="*/ 68263 w 226218"/>
                <a:gd name="connsiteY0" fmla="*/ 0 h 228600"/>
                <a:gd name="connsiteX1" fmla="*/ 75406 w 226218"/>
                <a:gd name="connsiteY1" fmla="*/ 0 h 228600"/>
                <a:gd name="connsiteX2" fmla="*/ 93663 w 226218"/>
                <a:gd name="connsiteY2" fmla="*/ 0 h 228600"/>
                <a:gd name="connsiteX3" fmla="*/ 100806 w 226218"/>
                <a:gd name="connsiteY3" fmla="*/ 0 h 228600"/>
                <a:gd name="connsiteX4" fmla="*/ 124618 w 226218"/>
                <a:gd name="connsiteY4" fmla="*/ 14288 h 228600"/>
                <a:gd name="connsiteX5" fmla="*/ 124618 w 226218"/>
                <a:gd name="connsiteY5" fmla="*/ 22225 h 228600"/>
                <a:gd name="connsiteX6" fmla="*/ 130968 w 226218"/>
                <a:gd name="connsiteY6" fmla="*/ 36513 h 228600"/>
                <a:gd name="connsiteX7" fmla="*/ 130968 w 226218"/>
                <a:gd name="connsiteY7" fmla="*/ 74613 h 228600"/>
                <a:gd name="connsiteX8" fmla="*/ 152896 w 226218"/>
                <a:gd name="connsiteY8" fmla="*/ 81062 h 228600"/>
                <a:gd name="connsiteX9" fmla="*/ 161925 w 226218"/>
                <a:gd name="connsiteY9" fmla="*/ 74613 h 228600"/>
                <a:gd name="connsiteX10" fmla="*/ 166127 w 226218"/>
                <a:gd name="connsiteY10" fmla="*/ 76714 h 228600"/>
                <a:gd name="connsiteX11" fmla="*/ 169068 w 226218"/>
                <a:gd name="connsiteY11" fmla="*/ 74613 h 228600"/>
                <a:gd name="connsiteX12" fmla="*/ 184943 w 226218"/>
                <a:gd name="connsiteY12" fmla="*/ 82550 h 228600"/>
                <a:gd name="connsiteX13" fmla="*/ 191293 w 226218"/>
                <a:gd name="connsiteY13" fmla="*/ 88900 h 228600"/>
                <a:gd name="connsiteX14" fmla="*/ 191293 w 226218"/>
                <a:gd name="connsiteY14" fmla="*/ 115888 h 228600"/>
                <a:gd name="connsiteX15" fmla="*/ 195969 w 226218"/>
                <a:gd name="connsiteY15" fmla="*/ 126798 h 228600"/>
                <a:gd name="connsiteX16" fmla="*/ 206375 w 226218"/>
                <a:gd name="connsiteY16" fmla="*/ 123825 h 228600"/>
                <a:gd name="connsiteX17" fmla="*/ 210185 w 226218"/>
                <a:gd name="connsiteY17" fmla="*/ 124778 h 228600"/>
                <a:gd name="connsiteX18" fmla="*/ 213518 w 226218"/>
                <a:gd name="connsiteY18" fmla="*/ 123825 h 228600"/>
                <a:gd name="connsiteX19" fmla="*/ 226218 w 226218"/>
                <a:gd name="connsiteY19" fmla="*/ 127000 h 228600"/>
                <a:gd name="connsiteX20" fmla="*/ 226218 w 226218"/>
                <a:gd name="connsiteY20" fmla="*/ 146050 h 228600"/>
                <a:gd name="connsiteX21" fmla="*/ 221456 w 226218"/>
                <a:gd name="connsiteY21" fmla="*/ 160338 h 228600"/>
                <a:gd name="connsiteX22" fmla="*/ 213518 w 226218"/>
                <a:gd name="connsiteY22" fmla="*/ 176213 h 228600"/>
                <a:gd name="connsiteX23" fmla="*/ 210343 w 226218"/>
                <a:gd name="connsiteY23" fmla="*/ 201613 h 228600"/>
                <a:gd name="connsiteX24" fmla="*/ 188118 w 226218"/>
                <a:gd name="connsiteY24" fmla="*/ 225425 h 228600"/>
                <a:gd name="connsiteX25" fmla="*/ 169068 w 226218"/>
                <a:gd name="connsiteY25" fmla="*/ 228600 h 228600"/>
                <a:gd name="connsiteX26" fmla="*/ 164690 w 226218"/>
                <a:gd name="connsiteY26" fmla="*/ 228139 h 228600"/>
                <a:gd name="connsiteX27" fmla="*/ 161925 w 226218"/>
                <a:gd name="connsiteY27" fmla="*/ 228600 h 228600"/>
                <a:gd name="connsiteX28" fmla="*/ 131763 w 226218"/>
                <a:gd name="connsiteY28" fmla="*/ 225425 h 228600"/>
                <a:gd name="connsiteX29" fmla="*/ 106363 w 226218"/>
                <a:gd name="connsiteY29" fmla="*/ 217488 h 228600"/>
                <a:gd name="connsiteX30" fmla="*/ 131763 w 226218"/>
                <a:gd name="connsiteY30" fmla="*/ 171450 h 228600"/>
                <a:gd name="connsiteX31" fmla="*/ 128588 w 226218"/>
                <a:gd name="connsiteY31" fmla="*/ 160338 h 228600"/>
                <a:gd name="connsiteX32" fmla="*/ 101600 w 226218"/>
                <a:gd name="connsiteY32" fmla="*/ 149225 h 228600"/>
                <a:gd name="connsiteX33" fmla="*/ 68263 w 226218"/>
                <a:gd name="connsiteY33" fmla="*/ 130175 h 228600"/>
                <a:gd name="connsiteX34" fmla="*/ 49213 w 226218"/>
                <a:gd name="connsiteY34" fmla="*/ 123825 h 228600"/>
                <a:gd name="connsiteX35" fmla="*/ 0 w 226218"/>
                <a:gd name="connsiteY35" fmla="*/ 82550 h 228600"/>
                <a:gd name="connsiteX36" fmla="*/ 11113 w 226218"/>
                <a:gd name="connsiteY36" fmla="*/ 47625 h 228600"/>
                <a:gd name="connsiteX37" fmla="*/ 11113 w 226218"/>
                <a:gd name="connsiteY37" fmla="*/ 33338 h 228600"/>
                <a:gd name="connsiteX38" fmla="*/ 23813 w 226218"/>
                <a:gd name="connsiteY38" fmla="*/ 63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6218" h="228600">
                  <a:moveTo>
                    <a:pt x="68263" y="0"/>
                  </a:moveTo>
                  <a:lnTo>
                    <a:pt x="75406" y="0"/>
                  </a:lnTo>
                  <a:lnTo>
                    <a:pt x="93663" y="0"/>
                  </a:lnTo>
                  <a:lnTo>
                    <a:pt x="100806" y="0"/>
                  </a:lnTo>
                  <a:lnTo>
                    <a:pt x="124618" y="14288"/>
                  </a:lnTo>
                  <a:lnTo>
                    <a:pt x="124618" y="22225"/>
                  </a:lnTo>
                  <a:lnTo>
                    <a:pt x="130968" y="36513"/>
                  </a:lnTo>
                  <a:lnTo>
                    <a:pt x="130968" y="74613"/>
                  </a:lnTo>
                  <a:lnTo>
                    <a:pt x="152896" y="81062"/>
                  </a:lnTo>
                  <a:lnTo>
                    <a:pt x="161925" y="74613"/>
                  </a:lnTo>
                  <a:lnTo>
                    <a:pt x="166127" y="76714"/>
                  </a:lnTo>
                  <a:lnTo>
                    <a:pt x="169068" y="74613"/>
                  </a:lnTo>
                  <a:lnTo>
                    <a:pt x="184943" y="82550"/>
                  </a:lnTo>
                  <a:lnTo>
                    <a:pt x="191293" y="88900"/>
                  </a:lnTo>
                  <a:lnTo>
                    <a:pt x="191293" y="115888"/>
                  </a:lnTo>
                  <a:lnTo>
                    <a:pt x="195969" y="126798"/>
                  </a:lnTo>
                  <a:lnTo>
                    <a:pt x="206375" y="123825"/>
                  </a:lnTo>
                  <a:lnTo>
                    <a:pt x="210185" y="124778"/>
                  </a:lnTo>
                  <a:lnTo>
                    <a:pt x="213518" y="123825"/>
                  </a:lnTo>
                  <a:lnTo>
                    <a:pt x="226218" y="127000"/>
                  </a:lnTo>
                  <a:lnTo>
                    <a:pt x="226218" y="146050"/>
                  </a:lnTo>
                  <a:lnTo>
                    <a:pt x="221456" y="160338"/>
                  </a:lnTo>
                  <a:lnTo>
                    <a:pt x="213518" y="176213"/>
                  </a:lnTo>
                  <a:lnTo>
                    <a:pt x="210343" y="201613"/>
                  </a:lnTo>
                  <a:lnTo>
                    <a:pt x="188118" y="225425"/>
                  </a:lnTo>
                  <a:lnTo>
                    <a:pt x="169068" y="228600"/>
                  </a:lnTo>
                  <a:lnTo>
                    <a:pt x="164690" y="228139"/>
                  </a:lnTo>
                  <a:lnTo>
                    <a:pt x="161925" y="228600"/>
                  </a:lnTo>
                  <a:lnTo>
                    <a:pt x="131763" y="225425"/>
                  </a:lnTo>
                  <a:lnTo>
                    <a:pt x="106363" y="217488"/>
                  </a:lnTo>
                  <a:lnTo>
                    <a:pt x="131763" y="171450"/>
                  </a:lnTo>
                  <a:lnTo>
                    <a:pt x="128588" y="160338"/>
                  </a:lnTo>
                  <a:lnTo>
                    <a:pt x="101600" y="149225"/>
                  </a:lnTo>
                  <a:lnTo>
                    <a:pt x="68263" y="130175"/>
                  </a:lnTo>
                  <a:lnTo>
                    <a:pt x="49213" y="123825"/>
                  </a:lnTo>
                  <a:lnTo>
                    <a:pt x="0" y="82550"/>
                  </a:lnTo>
                  <a:lnTo>
                    <a:pt x="11113" y="47625"/>
                  </a:lnTo>
                  <a:lnTo>
                    <a:pt x="11113" y="33338"/>
                  </a:lnTo>
                  <a:lnTo>
                    <a:pt x="23813" y="635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7" name="Freeform 5">
              <a:extLst>
                <a:ext uri="{FF2B5EF4-FFF2-40B4-BE49-F238E27FC236}">
                  <a16:creationId xmlns:a16="http://schemas.microsoft.com/office/drawing/2014/main" id="{228EDE83-A10F-4B1B-86DB-55A9B979D8B4}"/>
                </a:ext>
              </a:extLst>
            </p:cNvPr>
            <p:cNvSpPr>
              <a:spLocks/>
            </p:cNvSpPr>
            <p:nvPr/>
          </p:nvSpPr>
          <p:spPr bwMode="auto">
            <a:xfrm>
              <a:off x="4938360" y="2099098"/>
              <a:ext cx="88626" cy="40904"/>
            </a:xfrm>
            <a:custGeom>
              <a:avLst/>
              <a:gdLst>
                <a:gd name="T0" fmla="*/ 43 w 52"/>
                <a:gd name="T1" fmla="*/ 5 h 24"/>
                <a:gd name="T2" fmla="*/ 26 w 52"/>
                <a:gd name="T3" fmla="*/ 0 h 24"/>
                <a:gd name="T4" fmla="*/ 5 w 52"/>
                <a:gd name="T5" fmla="*/ 9 h 24"/>
                <a:gd name="T6" fmla="*/ 0 w 52"/>
                <a:gd name="T7" fmla="*/ 21 h 24"/>
                <a:gd name="T8" fmla="*/ 19 w 52"/>
                <a:gd name="T9" fmla="*/ 24 h 24"/>
                <a:gd name="T10" fmla="*/ 50 w 52"/>
                <a:gd name="T11" fmla="*/ 24 h 24"/>
                <a:gd name="T12" fmla="*/ 50 w 52"/>
                <a:gd name="T13" fmla="*/ 16 h 24"/>
                <a:gd name="T14" fmla="*/ 52 w 52"/>
                <a:gd name="T15" fmla="*/ 9 h 24"/>
                <a:gd name="T16" fmla="*/ 43 w 52"/>
                <a:gd name="T17" fmla="*/ 5 h 24"/>
                <a:gd name="T18" fmla="*/ 43 w 52"/>
                <a:gd name="T19" fmla="*/ 5 h 24"/>
                <a:gd name="T20" fmla="*/ 43 w 52"/>
                <a:gd name="T2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4">
                  <a:moveTo>
                    <a:pt x="43" y="5"/>
                  </a:moveTo>
                  <a:lnTo>
                    <a:pt x="26" y="0"/>
                  </a:lnTo>
                  <a:lnTo>
                    <a:pt x="5" y="9"/>
                  </a:lnTo>
                  <a:lnTo>
                    <a:pt x="0" y="21"/>
                  </a:lnTo>
                  <a:lnTo>
                    <a:pt x="19" y="24"/>
                  </a:lnTo>
                  <a:lnTo>
                    <a:pt x="50" y="24"/>
                  </a:lnTo>
                  <a:lnTo>
                    <a:pt x="50" y="16"/>
                  </a:lnTo>
                  <a:lnTo>
                    <a:pt x="52" y="9"/>
                  </a:lnTo>
                  <a:lnTo>
                    <a:pt x="43" y="5"/>
                  </a:lnTo>
                  <a:lnTo>
                    <a:pt x="43" y="5"/>
                  </a:lnTo>
                  <a:lnTo>
                    <a:pt x="43" y="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8" name="Freeform 10">
              <a:extLst>
                <a:ext uri="{FF2B5EF4-FFF2-40B4-BE49-F238E27FC236}">
                  <a16:creationId xmlns:a16="http://schemas.microsoft.com/office/drawing/2014/main" id="{774E8310-771B-4365-9AAE-39B54CA74306}"/>
                </a:ext>
              </a:extLst>
            </p:cNvPr>
            <p:cNvSpPr>
              <a:spLocks/>
            </p:cNvSpPr>
            <p:nvPr/>
          </p:nvSpPr>
          <p:spPr bwMode="auto">
            <a:xfrm>
              <a:off x="4931543" y="2624037"/>
              <a:ext cx="47722" cy="112487"/>
            </a:xfrm>
            <a:custGeom>
              <a:avLst/>
              <a:gdLst>
                <a:gd name="T0" fmla="*/ 7 w 28"/>
                <a:gd name="T1" fmla="*/ 0 h 66"/>
                <a:gd name="T2" fmla="*/ 7 w 28"/>
                <a:gd name="T3" fmla="*/ 0 h 66"/>
                <a:gd name="T4" fmla="*/ 7 w 28"/>
                <a:gd name="T5" fmla="*/ 4 h 66"/>
                <a:gd name="T6" fmla="*/ 11 w 28"/>
                <a:gd name="T7" fmla="*/ 2 h 66"/>
                <a:gd name="T8" fmla="*/ 14 w 28"/>
                <a:gd name="T9" fmla="*/ 9 h 66"/>
                <a:gd name="T10" fmla="*/ 19 w 28"/>
                <a:gd name="T11" fmla="*/ 9 h 66"/>
                <a:gd name="T12" fmla="*/ 21 w 28"/>
                <a:gd name="T13" fmla="*/ 18 h 66"/>
                <a:gd name="T14" fmla="*/ 19 w 28"/>
                <a:gd name="T15" fmla="*/ 26 h 66"/>
                <a:gd name="T16" fmla="*/ 21 w 28"/>
                <a:gd name="T17" fmla="*/ 35 h 66"/>
                <a:gd name="T18" fmla="*/ 28 w 28"/>
                <a:gd name="T19" fmla="*/ 40 h 66"/>
                <a:gd name="T20" fmla="*/ 28 w 28"/>
                <a:gd name="T21" fmla="*/ 45 h 66"/>
                <a:gd name="T22" fmla="*/ 21 w 28"/>
                <a:gd name="T23" fmla="*/ 49 h 66"/>
                <a:gd name="T24" fmla="*/ 21 w 28"/>
                <a:gd name="T25" fmla="*/ 56 h 66"/>
                <a:gd name="T26" fmla="*/ 11 w 28"/>
                <a:gd name="T27" fmla="*/ 66 h 66"/>
                <a:gd name="T28" fmla="*/ 9 w 28"/>
                <a:gd name="T29" fmla="*/ 63 h 66"/>
                <a:gd name="T30" fmla="*/ 9 w 28"/>
                <a:gd name="T31" fmla="*/ 59 h 66"/>
                <a:gd name="T32" fmla="*/ 0 w 28"/>
                <a:gd name="T33" fmla="*/ 52 h 66"/>
                <a:gd name="T34" fmla="*/ 0 w 28"/>
                <a:gd name="T35" fmla="*/ 42 h 66"/>
                <a:gd name="T36" fmla="*/ 0 w 28"/>
                <a:gd name="T37" fmla="*/ 28 h 66"/>
                <a:gd name="T38" fmla="*/ 2 w 28"/>
                <a:gd name="T39" fmla="*/ 21 h 66"/>
                <a:gd name="T40" fmla="*/ 0 w 28"/>
                <a:gd name="T41" fmla="*/ 16 h 66"/>
                <a:gd name="T42" fmla="*/ 0 w 28"/>
                <a:gd name="T43" fmla="*/ 11 h 66"/>
                <a:gd name="T44" fmla="*/ 7 w 28"/>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7" y="0"/>
                  </a:moveTo>
                  <a:lnTo>
                    <a:pt x="7" y="0"/>
                  </a:lnTo>
                  <a:lnTo>
                    <a:pt x="7" y="4"/>
                  </a:lnTo>
                  <a:lnTo>
                    <a:pt x="11" y="2"/>
                  </a:lnTo>
                  <a:lnTo>
                    <a:pt x="14" y="9"/>
                  </a:lnTo>
                  <a:lnTo>
                    <a:pt x="19" y="9"/>
                  </a:lnTo>
                  <a:lnTo>
                    <a:pt x="21" y="18"/>
                  </a:lnTo>
                  <a:lnTo>
                    <a:pt x="19" y="26"/>
                  </a:lnTo>
                  <a:lnTo>
                    <a:pt x="21" y="35"/>
                  </a:lnTo>
                  <a:lnTo>
                    <a:pt x="28" y="40"/>
                  </a:lnTo>
                  <a:lnTo>
                    <a:pt x="28" y="45"/>
                  </a:lnTo>
                  <a:lnTo>
                    <a:pt x="21" y="49"/>
                  </a:lnTo>
                  <a:lnTo>
                    <a:pt x="21" y="56"/>
                  </a:lnTo>
                  <a:lnTo>
                    <a:pt x="11" y="66"/>
                  </a:lnTo>
                  <a:lnTo>
                    <a:pt x="9" y="63"/>
                  </a:lnTo>
                  <a:lnTo>
                    <a:pt x="9" y="59"/>
                  </a:lnTo>
                  <a:lnTo>
                    <a:pt x="0" y="52"/>
                  </a:lnTo>
                  <a:lnTo>
                    <a:pt x="0" y="42"/>
                  </a:lnTo>
                  <a:lnTo>
                    <a:pt x="0" y="28"/>
                  </a:lnTo>
                  <a:lnTo>
                    <a:pt x="2" y="21"/>
                  </a:lnTo>
                  <a:lnTo>
                    <a:pt x="0" y="16"/>
                  </a:lnTo>
                  <a:lnTo>
                    <a:pt x="0" y="11"/>
                  </a:lnTo>
                  <a:lnTo>
                    <a:pt x="7"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39" name="Freeform 14">
              <a:extLst>
                <a:ext uri="{FF2B5EF4-FFF2-40B4-BE49-F238E27FC236}">
                  <a16:creationId xmlns:a16="http://schemas.microsoft.com/office/drawing/2014/main" id="{D6F4E296-BCAF-470E-9F52-CC1C6E6C3AA9}"/>
                </a:ext>
              </a:extLst>
            </p:cNvPr>
            <p:cNvSpPr>
              <a:spLocks noEditPoints="1"/>
            </p:cNvSpPr>
            <p:nvPr/>
          </p:nvSpPr>
          <p:spPr bwMode="auto">
            <a:xfrm>
              <a:off x="2371613" y="4531203"/>
              <a:ext cx="543688" cy="1210087"/>
            </a:xfrm>
            <a:custGeom>
              <a:avLst/>
              <a:gdLst>
                <a:gd name="T0" fmla="*/ 127 w 319"/>
                <a:gd name="T1" fmla="*/ 710 h 710"/>
                <a:gd name="T2" fmla="*/ 104 w 319"/>
                <a:gd name="T3" fmla="*/ 701 h 710"/>
                <a:gd name="T4" fmla="*/ 78 w 319"/>
                <a:gd name="T5" fmla="*/ 701 h 710"/>
                <a:gd name="T6" fmla="*/ 82 w 319"/>
                <a:gd name="T7" fmla="*/ 651 h 710"/>
                <a:gd name="T8" fmla="*/ 113 w 319"/>
                <a:gd name="T9" fmla="*/ 689 h 710"/>
                <a:gd name="T10" fmla="*/ 127 w 319"/>
                <a:gd name="T11" fmla="*/ 710 h 710"/>
                <a:gd name="T12" fmla="*/ 137 w 319"/>
                <a:gd name="T13" fmla="*/ 5 h 710"/>
                <a:gd name="T14" fmla="*/ 151 w 319"/>
                <a:gd name="T15" fmla="*/ 5 h 710"/>
                <a:gd name="T16" fmla="*/ 172 w 319"/>
                <a:gd name="T17" fmla="*/ 7 h 710"/>
                <a:gd name="T18" fmla="*/ 217 w 319"/>
                <a:gd name="T19" fmla="*/ 40 h 710"/>
                <a:gd name="T20" fmla="*/ 253 w 319"/>
                <a:gd name="T21" fmla="*/ 59 h 710"/>
                <a:gd name="T22" fmla="*/ 239 w 319"/>
                <a:gd name="T23" fmla="*/ 95 h 710"/>
                <a:gd name="T24" fmla="*/ 274 w 319"/>
                <a:gd name="T25" fmla="*/ 102 h 710"/>
                <a:gd name="T26" fmla="*/ 300 w 319"/>
                <a:gd name="T27" fmla="*/ 85 h 710"/>
                <a:gd name="T28" fmla="*/ 312 w 319"/>
                <a:gd name="T29" fmla="*/ 66 h 710"/>
                <a:gd name="T30" fmla="*/ 319 w 319"/>
                <a:gd name="T31" fmla="*/ 90 h 710"/>
                <a:gd name="T32" fmla="*/ 295 w 319"/>
                <a:gd name="T33" fmla="*/ 109 h 710"/>
                <a:gd name="T34" fmla="*/ 255 w 319"/>
                <a:gd name="T35" fmla="*/ 149 h 710"/>
                <a:gd name="T36" fmla="*/ 248 w 319"/>
                <a:gd name="T37" fmla="*/ 185 h 710"/>
                <a:gd name="T38" fmla="*/ 243 w 319"/>
                <a:gd name="T39" fmla="*/ 208 h 710"/>
                <a:gd name="T40" fmla="*/ 241 w 319"/>
                <a:gd name="T41" fmla="*/ 232 h 710"/>
                <a:gd name="T42" fmla="*/ 260 w 319"/>
                <a:gd name="T43" fmla="*/ 260 h 710"/>
                <a:gd name="T44" fmla="*/ 269 w 319"/>
                <a:gd name="T45" fmla="*/ 279 h 710"/>
                <a:gd name="T46" fmla="*/ 229 w 319"/>
                <a:gd name="T47" fmla="*/ 317 h 710"/>
                <a:gd name="T48" fmla="*/ 179 w 319"/>
                <a:gd name="T49" fmla="*/ 320 h 710"/>
                <a:gd name="T50" fmla="*/ 179 w 319"/>
                <a:gd name="T51" fmla="*/ 346 h 710"/>
                <a:gd name="T52" fmla="*/ 172 w 319"/>
                <a:gd name="T53" fmla="*/ 365 h 710"/>
                <a:gd name="T54" fmla="*/ 139 w 319"/>
                <a:gd name="T55" fmla="*/ 360 h 710"/>
                <a:gd name="T56" fmla="*/ 137 w 319"/>
                <a:gd name="T57" fmla="*/ 388 h 710"/>
                <a:gd name="T58" fmla="*/ 156 w 319"/>
                <a:gd name="T59" fmla="*/ 386 h 710"/>
                <a:gd name="T60" fmla="*/ 146 w 319"/>
                <a:gd name="T61" fmla="*/ 405 h 710"/>
                <a:gd name="T62" fmla="*/ 130 w 319"/>
                <a:gd name="T63" fmla="*/ 440 h 710"/>
                <a:gd name="T64" fmla="*/ 111 w 319"/>
                <a:gd name="T65" fmla="*/ 452 h 710"/>
                <a:gd name="T66" fmla="*/ 94 w 319"/>
                <a:gd name="T67" fmla="*/ 483 h 710"/>
                <a:gd name="T68" fmla="*/ 125 w 319"/>
                <a:gd name="T69" fmla="*/ 504 h 710"/>
                <a:gd name="T70" fmla="*/ 101 w 319"/>
                <a:gd name="T71" fmla="*/ 540 h 710"/>
                <a:gd name="T72" fmla="*/ 75 w 319"/>
                <a:gd name="T73" fmla="*/ 578 h 710"/>
                <a:gd name="T74" fmla="*/ 73 w 319"/>
                <a:gd name="T75" fmla="*/ 618 h 710"/>
                <a:gd name="T76" fmla="*/ 78 w 319"/>
                <a:gd name="T77" fmla="*/ 630 h 710"/>
                <a:gd name="T78" fmla="*/ 23 w 319"/>
                <a:gd name="T79" fmla="*/ 623 h 710"/>
                <a:gd name="T80" fmla="*/ 16 w 319"/>
                <a:gd name="T81" fmla="*/ 589 h 710"/>
                <a:gd name="T82" fmla="*/ 2 w 319"/>
                <a:gd name="T83" fmla="*/ 580 h 710"/>
                <a:gd name="T84" fmla="*/ 12 w 319"/>
                <a:gd name="T85" fmla="*/ 545 h 710"/>
                <a:gd name="T86" fmla="*/ 16 w 319"/>
                <a:gd name="T87" fmla="*/ 516 h 710"/>
                <a:gd name="T88" fmla="*/ 30 w 319"/>
                <a:gd name="T89" fmla="*/ 464 h 710"/>
                <a:gd name="T90" fmla="*/ 35 w 319"/>
                <a:gd name="T91" fmla="*/ 447 h 710"/>
                <a:gd name="T92" fmla="*/ 26 w 319"/>
                <a:gd name="T93" fmla="*/ 436 h 710"/>
                <a:gd name="T94" fmla="*/ 23 w 319"/>
                <a:gd name="T95" fmla="*/ 417 h 710"/>
                <a:gd name="T96" fmla="*/ 26 w 319"/>
                <a:gd name="T97" fmla="*/ 388 h 710"/>
                <a:gd name="T98" fmla="*/ 28 w 319"/>
                <a:gd name="T99" fmla="*/ 339 h 710"/>
                <a:gd name="T100" fmla="*/ 42 w 319"/>
                <a:gd name="T101" fmla="*/ 315 h 710"/>
                <a:gd name="T102" fmla="*/ 38 w 319"/>
                <a:gd name="T103" fmla="*/ 275 h 710"/>
                <a:gd name="T104" fmla="*/ 49 w 319"/>
                <a:gd name="T105" fmla="*/ 246 h 710"/>
                <a:gd name="T106" fmla="*/ 59 w 319"/>
                <a:gd name="T107" fmla="*/ 208 h 710"/>
                <a:gd name="T108" fmla="*/ 47 w 319"/>
                <a:gd name="T109" fmla="*/ 173 h 710"/>
                <a:gd name="T110" fmla="*/ 54 w 319"/>
                <a:gd name="T111" fmla="*/ 135 h 710"/>
                <a:gd name="T112" fmla="*/ 71 w 319"/>
                <a:gd name="T113" fmla="*/ 102 h 710"/>
                <a:gd name="T114" fmla="*/ 78 w 319"/>
                <a:gd name="T115" fmla="*/ 83 h 710"/>
                <a:gd name="T116" fmla="*/ 80 w 319"/>
                <a:gd name="T117" fmla="*/ 47 h 710"/>
                <a:gd name="T118" fmla="*/ 104 w 319"/>
                <a:gd name="T119" fmla="*/ 21 h 710"/>
                <a:gd name="T120" fmla="*/ 116 w 319"/>
                <a:gd name="T121"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9" h="710">
                  <a:moveTo>
                    <a:pt x="127" y="710"/>
                  </a:moveTo>
                  <a:lnTo>
                    <a:pt x="127" y="710"/>
                  </a:lnTo>
                  <a:lnTo>
                    <a:pt x="113" y="710"/>
                  </a:lnTo>
                  <a:lnTo>
                    <a:pt x="104" y="701"/>
                  </a:lnTo>
                  <a:lnTo>
                    <a:pt x="94" y="701"/>
                  </a:lnTo>
                  <a:lnTo>
                    <a:pt x="78" y="701"/>
                  </a:lnTo>
                  <a:lnTo>
                    <a:pt x="78" y="639"/>
                  </a:lnTo>
                  <a:lnTo>
                    <a:pt x="82" y="651"/>
                  </a:lnTo>
                  <a:lnTo>
                    <a:pt x="92" y="672"/>
                  </a:lnTo>
                  <a:lnTo>
                    <a:pt x="113" y="689"/>
                  </a:lnTo>
                  <a:lnTo>
                    <a:pt x="134" y="694"/>
                  </a:lnTo>
                  <a:lnTo>
                    <a:pt x="127" y="710"/>
                  </a:lnTo>
                  <a:close/>
                  <a:moveTo>
                    <a:pt x="137" y="5"/>
                  </a:moveTo>
                  <a:lnTo>
                    <a:pt x="137" y="5"/>
                  </a:lnTo>
                  <a:lnTo>
                    <a:pt x="146" y="17"/>
                  </a:lnTo>
                  <a:lnTo>
                    <a:pt x="151" y="5"/>
                  </a:lnTo>
                  <a:lnTo>
                    <a:pt x="170" y="5"/>
                  </a:lnTo>
                  <a:lnTo>
                    <a:pt x="172" y="7"/>
                  </a:lnTo>
                  <a:lnTo>
                    <a:pt x="203" y="36"/>
                  </a:lnTo>
                  <a:lnTo>
                    <a:pt x="217" y="40"/>
                  </a:lnTo>
                  <a:lnTo>
                    <a:pt x="236" y="52"/>
                  </a:lnTo>
                  <a:lnTo>
                    <a:pt x="253" y="59"/>
                  </a:lnTo>
                  <a:lnTo>
                    <a:pt x="255" y="66"/>
                  </a:lnTo>
                  <a:lnTo>
                    <a:pt x="239" y="95"/>
                  </a:lnTo>
                  <a:lnTo>
                    <a:pt x="255" y="100"/>
                  </a:lnTo>
                  <a:lnTo>
                    <a:pt x="274" y="102"/>
                  </a:lnTo>
                  <a:lnTo>
                    <a:pt x="286" y="100"/>
                  </a:lnTo>
                  <a:lnTo>
                    <a:pt x="300" y="85"/>
                  </a:lnTo>
                  <a:lnTo>
                    <a:pt x="305" y="69"/>
                  </a:lnTo>
                  <a:lnTo>
                    <a:pt x="312" y="66"/>
                  </a:lnTo>
                  <a:lnTo>
                    <a:pt x="319" y="76"/>
                  </a:lnTo>
                  <a:lnTo>
                    <a:pt x="319" y="90"/>
                  </a:lnTo>
                  <a:lnTo>
                    <a:pt x="307" y="102"/>
                  </a:lnTo>
                  <a:lnTo>
                    <a:pt x="295" y="109"/>
                  </a:lnTo>
                  <a:lnTo>
                    <a:pt x="276" y="126"/>
                  </a:lnTo>
                  <a:lnTo>
                    <a:pt x="255" y="149"/>
                  </a:lnTo>
                  <a:lnTo>
                    <a:pt x="253" y="166"/>
                  </a:lnTo>
                  <a:lnTo>
                    <a:pt x="248" y="185"/>
                  </a:lnTo>
                  <a:lnTo>
                    <a:pt x="248" y="204"/>
                  </a:lnTo>
                  <a:lnTo>
                    <a:pt x="243" y="208"/>
                  </a:lnTo>
                  <a:lnTo>
                    <a:pt x="243" y="220"/>
                  </a:lnTo>
                  <a:lnTo>
                    <a:pt x="241" y="232"/>
                  </a:lnTo>
                  <a:lnTo>
                    <a:pt x="262" y="249"/>
                  </a:lnTo>
                  <a:lnTo>
                    <a:pt x="260" y="260"/>
                  </a:lnTo>
                  <a:lnTo>
                    <a:pt x="269" y="270"/>
                  </a:lnTo>
                  <a:lnTo>
                    <a:pt x="269" y="279"/>
                  </a:lnTo>
                  <a:lnTo>
                    <a:pt x="253" y="305"/>
                  </a:lnTo>
                  <a:lnTo>
                    <a:pt x="229" y="317"/>
                  </a:lnTo>
                  <a:lnTo>
                    <a:pt x="196" y="322"/>
                  </a:lnTo>
                  <a:lnTo>
                    <a:pt x="179" y="320"/>
                  </a:lnTo>
                  <a:lnTo>
                    <a:pt x="182" y="331"/>
                  </a:lnTo>
                  <a:lnTo>
                    <a:pt x="179" y="346"/>
                  </a:lnTo>
                  <a:lnTo>
                    <a:pt x="182" y="358"/>
                  </a:lnTo>
                  <a:lnTo>
                    <a:pt x="172" y="365"/>
                  </a:lnTo>
                  <a:lnTo>
                    <a:pt x="156" y="367"/>
                  </a:lnTo>
                  <a:lnTo>
                    <a:pt x="139" y="360"/>
                  </a:lnTo>
                  <a:lnTo>
                    <a:pt x="134" y="365"/>
                  </a:lnTo>
                  <a:lnTo>
                    <a:pt x="137" y="388"/>
                  </a:lnTo>
                  <a:lnTo>
                    <a:pt x="149" y="393"/>
                  </a:lnTo>
                  <a:lnTo>
                    <a:pt x="156" y="386"/>
                  </a:lnTo>
                  <a:lnTo>
                    <a:pt x="161" y="398"/>
                  </a:lnTo>
                  <a:lnTo>
                    <a:pt x="146" y="405"/>
                  </a:lnTo>
                  <a:lnTo>
                    <a:pt x="132" y="419"/>
                  </a:lnTo>
                  <a:lnTo>
                    <a:pt x="130" y="440"/>
                  </a:lnTo>
                  <a:lnTo>
                    <a:pt x="127" y="452"/>
                  </a:lnTo>
                  <a:lnTo>
                    <a:pt x="111" y="452"/>
                  </a:lnTo>
                  <a:lnTo>
                    <a:pt x="99" y="464"/>
                  </a:lnTo>
                  <a:lnTo>
                    <a:pt x="94" y="483"/>
                  </a:lnTo>
                  <a:lnTo>
                    <a:pt x="111" y="500"/>
                  </a:lnTo>
                  <a:lnTo>
                    <a:pt x="125" y="504"/>
                  </a:lnTo>
                  <a:lnTo>
                    <a:pt x="120" y="526"/>
                  </a:lnTo>
                  <a:lnTo>
                    <a:pt x="101" y="540"/>
                  </a:lnTo>
                  <a:lnTo>
                    <a:pt x="90" y="568"/>
                  </a:lnTo>
                  <a:lnTo>
                    <a:pt x="75" y="578"/>
                  </a:lnTo>
                  <a:lnTo>
                    <a:pt x="68" y="589"/>
                  </a:lnTo>
                  <a:lnTo>
                    <a:pt x="73" y="618"/>
                  </a:lnTo>
                  <a:lnTo>
                    <a:pt x="85" y="632"/>
                  </a:lnTo>
                  <a:lnTo>
                    <a:pt x="78" y="630"/>
                  </a:lnTo>
                  <a:lnTo>
                    <a:pt x="64" y="627"/>
                  </a:lnTo>
                  <a:lnTo>
                    <a:pt x="23" y="623"/>
                  </a:lnTo>
                  <a:lnTo>
                    <a:pt x="16" y="608"/>
                  </a:lnTo>
                  <a:lnTo>
                    <a:pt x="16" y="589"/>
                  </a:lnTo>
                  <a:lnTo>
                    <a:pt x="7" y="589"/>
                  </a:lnTo>
                  <a:lnTo>
                    <a:pt x="2" y="580"/>
                  </a:lnTo>
                  <a:lnTo>
                    <a:pt x="0" y="554"/>
                  </a:lnTo>
                  <a:lnTo>
                    <a:pt x="12" y="545"/>
                  </a:lnTo>
                  <a:lnTo>
                    <a:pt x="16" y="528"/>
                  </a:lnTo>
                  <a:lnTo>
                    <a:pt x="16" y="516"/>
                  </a:lnTo>
                  <a:lnTo>
                    <a:pt x="23" y="497"/>
                  </a:lnTo>
                  <a:lnTo>
                    <a:pt x="30" y="464"/>
                  </a:lnTo>
                  <a:lnTo>
                    <a:pt x="28" y="452"/>
                  </a:lnTo>
                  <a:lnTo>
                    <a:pt x="35" y="447"/>
                  </a:lnTo>
                  <a:lnTo>
                    <a:pt x="33" y="438"/>
                  </a:lnTo>
                  <a:lnTo>
                    <a:pt x="26" y="436"/>
                  </a:lnTo>
                  <a:lnTo>
                    <a:pt x="30" y="424"/>
                  </a:lnTo>
                  <a:lnTo>
                    <a:pt x="23" y="417"/>
                  </a:lnTo>
                  <a:lnTo>
                    <a:pt x="21" y="391"/>
                  </a:lnTo>
                  <a:lnTo>
                    <a:pt x="26" y="388"/>
                  </a:lnTo>
                  <a:lnTo>
                    <a:pt x="23" y="360"/>
                  </a:lnTo>
                  <a:lnTo>
                    <a:pt x="28" y="339"/>
                  </a:lnTo>
                  <a:lnTo>
                    <a:pt x="33" y="320"/>
                  </a:lnTo>
                  <a:lnTo>
                    <a:pt x="42" y="315"/>
                  </a:lnTo>
                  <a:lnTo>
                    <a:pt x="38" y="294"/>
                  </a:lnTo>
                  <a:lnTo>
                    <a:pt x="38" y="275"/>
                  </a:lnTo>
                  <a:lnTo>
                    <a:pt x="49" y="263"/>
                  </a:lnTo>
                  <a:lnTo>
                    <a:pt x="49" y="246"/>
                  </a:lnTo>
                  <a:lnTo>
                    <a:pt x="59" y="227"/>
                  </a:lnTo>
                  <a:lnTo>
                    <a:pt x="59" y="208"/>
                  </a:lnTo>
                  <a:lnTo>
                    <a:pt x="54" y="206"/>
                  </a:lnTo>
                  <a:lnTo>
                    <a:pt x="47" y="173"/>
                  </a:lnTo>
                  <a:lnTo>
                    <a:pt x="56" y="152"/>
                  </a:lnTo>
                  <a:lnTo>
                    <a:pt x="54" y="135"/>
                  </a:lnTo>
                  <a:lnTo>
                    <a:pt x="61" y="118"/>
                  </a:lnTo>
                  <a:lnTo>
                    <a:pt x="71" y="102"/>
                  </a:lnTo>
                  <a:lnTo>
                    <a:pt x="82" y="90"/>
                  </a:lnTo>
                  <a:lnTo>
                    <a:pt x="78" y="83"/>
                  </a:lnTo>
                  <a:lnTo>
                    <a:pt x="80" y="78"/>
                  </a:lnTo>
                  <a:lnTo>
                    <a:pt x="80" y="47"/>
                  </a:lnTo>
                  <a:lnTo>
                    <a:pt x="99" y="40"/>
                  </a:lnTo>
                  <a:lnTo>
                    <a:pt x="104" y="21"/>
                  </a:lnTo>
                  <a:lnTo>
                    <a:pt x="101" y="17"/>
                  </a:lnTo>
                  <a:lnTo>
                    <a:pt x="116" y="0"/>
                  </a:lnTo>
                  <a:lnTo>
                    <a:pt x="137" y="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0" name="Freeform 18">
              <a:extLst>
                <a:ext uri="{FF2B5EF4-FFF2-40B4-BE49-F238E27FC236}">
                  <a16:creationId xmlns:a16="http://schemas.microsoft.com/office/drawing/2014/main" id="{B95DE686-2061-40FA-A959-2C246DAC85D0}"/>
                </a:ext>
              </a:extLst>
            </p:cNvPr>
            <p:cNvSpPr>
              <a:spLocks noEditPoints="1"/>
            </p:cNvSpPr>
            <p:nvPr/>
          </p:nvSpPr>
          <p:spPr bwMode="auto">
            <a:xfrm>
              <a:off x="7523855" y="4215898"/>
              <a:ext cx="1111235" cy="1032835"/>
            </a:xfrm>
            <a:custGeom>
              <a:avLst/>
              <a:gdLst>
                <a:gd name="T0" fmla="*/ 544 w 652"/>
                <a:gd name="T1" fmla="*/ 550 h 606"/>
                <a:gd name="T2" fmla="*/ 562 w 652"/>
                <a:gd name="T3" fmla="*/ 580 h 606"/>
                <a:gd name="T4" fmla="*/ 539 w 652"/>
                <a:gd name="T5" fmla="*/ 606 h 606"/>
                <a:gd name="T6" fmla="*/ 508 w 652"/>
                <a:gd name="T7" fmla="*/ 554 h 606"/>
                <a:gd name="T8" fmla="*/ 489 w 652"/>
                <a:gd name="T9" fmla="*/ 50 h 606"/>
                <a:gd name="T10" fmla="*/ 520 w 652"/>
                <a:gd name="T11" fmla="*/ 69 h 606"/>
                <a:gd name="T12" fmla="*/ 527 w 652"/>
                <a:gd name="T13" fmla="*/ 102 h 606"/>
                <a:gd name="T14" fmla="*/ 553 w 652"/>
                <a:gd name="T15" fmla="*/ 145 h 606"/>
                <a:gd name="T16" fmla="*/ 584 w 652"/>
                <a:gd name="T17" fmla="*/ 176 h 606"/>
                <a:gd name="T18" fmla="*/ 605 w 652"/>
                <a:gd name="T19" fmla="*/ 197 h 606"/>
                <a:gd name="T20" fmla="*/ 641 w 652"/>
                <a:gd name="T21" fmla="*/ 247 h 606"/>
                <a:gd name="T22" fmla="*/ 652 w 652"/>
                <a:gd name="T23" fmla="*/ 296 h 606"/>
                <a:gd name="T24" fmla="*/ 645 w 652"/>
                <a:gd name="T25" fmla="*/ 348 h 606"/>
                <a:gd name="T26" fmla="*/ 617 w 652"/>
                <a:gd name="T27" fmla="*/ 405 h 606"/>
                <a:gd name="T28" fmla="*/ 596 w 652"/>
                <a:gd name="T29" fmla="*/ 455 h 606"/>
                <a:gd name="T30" fmla="*/ 567 w 652"/>
                <a:gd name="T31" fmla="*/ 483 h 606"/>
                <a:gd name="T32" fmla="*/ 520 w 652"/>
                <a:gd name="T33" fmla="*/ 500 h 606"/>
                <a:gd name="T34" fmla="*/ 492 w 652"/>
                <a:gd name="T35" fmla="*/ 505 h 606"/>
                <a:gd name="T36" fmla="*/ 442 w 652"/>
                <a:gd name="T37" fmla="*/ 488 h 606"/>
                <a:gd name="T38" fmla="*/ 418 w 652"/>
                <a:gd name="T39" fmla="*/ 443 h 606"/>
                <a:gd name="T40" fmla="*/ 395 w 652"/>
                <a:gd name="T41" fmla="*/ 429 h 606"/>
                <a:gd name="T42" fmla="*/ 397 w 652"/>
                <a:gd name="T43" fmla="*/ 401 h 606"/>
                <a:gd name="T44" fmla="*/ 369 w 652"/>
                <a:gd name="T45" fmla="*/ 427 h 606"/>
                <a:gd name="T46" fmla="*/ 338 w 652"/>
                <a:gd name="T47" fmla="*/ 386 h 606"/>
                <a:gd name="T48" fmla="*/ 290 w 652"/>
                <a:gd name="T49" fmla="*/ 360 h 606"/>
                <a:gd name="T50" fmla="*/ 208 w 652"/>
                <a:gd name="T51" fmla="*/ 374 h 606"/>
                <a:gd name="T52" fmla="*/ 167 w 652"/>
                <a:gd name="T53" fmla="*/ 405 h 606"/>
                <a:gd name="T54" fmla="*/ 118 w 652"/>
                <a:gd name="T55" fmla="*/ 408 h 606"/>
                <a:gd name="T56" fmla="*/ 85 w 652"/>
                <a:gd name="T57" fmla="*/ 422 h 606"/>
                <a:gd name="T58" fmla="*/ 35 w 652"/>
                <a:gd name="T59" fmla="*/ 415 h 606"/>
                <a:gd name="T60" fmla="*/ 37 w 652"/>
                <a:gd name="T61" fmla="*/ 393 h 606"/>
                <a:gd name="T62" fmla="*/ 30 w 652"/>
                <a:gd name="T63" fmla="*/ 344 h 606"/>
                <a:gd name="T64" fmla="*/ 21 w 652"/>
                <a:gd name="T65" fmla="*/ 306 h 606"/>
                <a:gd name="T66" fmla="*/ 0 w 652"/>
                <a:gd name="T67" fmla="*/ 261 h 606"/>
                <a:gd name="T68" fmla="*/ 14 w 652"/>
                <a:gd name="T69" fmla="*/ 266 h 606"/>
                <a:gd name="T70" fmla="*/ 2 w 652"/>
                <a:gd name="T71" fmla="*/ 230 h 606"/>
                <a:gd name="T72" fmla="*/ 7 w 652"/>
                <a:gd name="T73" fmla="*/ 197 h 606"/>
                <a:gd name="T74" fmla="*/ 35 w 652"/>
                <a:gd name="T75" fmla="*/ 180 h 606"/>
                <a:gd name="T76" fmla="*/ 66 w 652"/>
                <a:gd name="T77" fmla="*/ 166 h 606"/>
                <a:gd name="T78" fmla="*/ 97 w 652"/>
                <a:gd name="T79" fmla="*/ 154 h 606"/>
                <a:gd name="T80" fmla="*/ 134 w 652"/>
                <a:gd name="T81" fmla="*/ 133 h 606"/>
                <a:gd name="T82" fmla="*/ 158 w 652"/>
                <a:gd name="T83" fmla="*/ 93 h 606"/>
                <a:gd name="T84" fmla="*/ 170 w 652"/>
                <a:gd name="T85" fmla="*/ 88 h 606"/>
                <a:gd name="T86" fmla="*/ 191 w 652"/>
                <a:gd name="T87" fmla="*/ 64 h 606"/>
                <a:gd name="T88" fmla="*/ 208 w 652"/>
                <a:gd name="T89" fmla="*/ 55 h 606"/>
                <a:gd name="T90" fmla="*/ 243 w 652"/>
                <a:gd name="T91" fmla="*/ 69 h 606"/>
                <a:gd name="T92" fmla="*/ 269 w 652"/>
                <a:gd name="T93" fmla="*/ 48 h 606"/>
                <a:gd name="T94" fmla="*/ 290 w 652"/>
                <a:gd name="T95" fmla="*/ 24 h 606"/>
                <a:gd name="T96" fmla="*/ 300 w 652"/>
                <a:gd name="T97" fmla="*/ 10 h 606"/>
                <a:gd name="T98" fmla="*/ 343 w 652"/>
                <a:gd name="T99" fmla="*/ 22 h 606"/>
                <a:gd name="T100" fmla="*/ 371 w 652"/>
                <a:gd name="T101" fmla="*/ 22 h 606"/>
                <a:gd name="T102" fmla="*/ 371 w 652"/>
                <a:gd name="T103" fmla="*/ 43 h 606"/>
                <a:gd name="T104" fmla="*/ 359 w 652"/>
                <a:gd name="T105" fmla="*/ 64 h 606"/>
                <a:gd name="T106" fmla="*/ 392 w 652"/>
                <a:gd name="T107" fmla="*/ 90 h 606"/>
                <a:gd name="T108" fmla="*/ 421 w 652"/>
                <a:gd name="T109" fmla="*/ 109 h 606"/>
                <a:gd name="T110" fmla="*/ 454 w 652"/>
                <a:gd name="T111" fmla="*/ 93 h 606"/>
                <a:gd name="T112" fmla="*/ 458 w 652"/>
                <a:gd name="T113" fmla="*/ 60 h 606"/>
                <a:gd name="T114" fmla="*/ 458 w 652"/>
                <a:gd name="T115" fmla="*/ 27 h 606"/>
                <a:gd name="T116" fmla="*/ 473 w 652"/>
                <a:gd name="T117" fmla="*/ 0 h 606"/>
                <a:gd name="T118" fmla="*/ 482 w 652"/>
                <a:gd name="T119" fmla="*/ 2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06">
                  <a:moveTo>
                    <a:pt x="520" y="545"/>
                  </a:moveTo>
                  <a:lnTo>
                    <a:pt x="520" y="545"/>
                  </a:lnTo>
                  <a:lnTo>
                    <a:pt x="536" y="552"/>
                  </a:lnTo>
                  <a:lnTo>
                    <a:pt x="544" y="550"/>
                  </a:lnTo>
                  <a:lnTo>
                    <a:pt x="558" y="547"/>
                  </a:lnTo>
                  <a:lnTo>
                    <a:pt x="565" y="547"/>
                  </a:lnTo>
                  <a:lnTo>
                    <a:pt x="567" y="573"/>
                  </a:lnTo>
                  <a:lnTo>
                    <a:pt x="562" y="580"/>
                  </a:lnTo>
                  <a:lnTo>
                    <a:pt x="560" y="597"/>
                  </a:lnTo>
                  <a:lnTo>
                    <a:pt x="555" y="592"/>
                  </a:lnTo>
                  <a:lnTo>
                    <a:pt x="544" y="606"/>
                  </a:lnTo>
                  <a:lnTo>
                    <a:pt x="539" y="606"/>
                  </a:lnTo>
                  <a:lnTo>
                    <a:pt x="529" y="606"/>
                  </a:lnTo>
                  <a:lnTo>
                    <a:pt x="520" y="587"/>
                  </a:lnTo>
                  <a:lnTo>
                    <a:pt x="518" y="573"/>
                  </a:lnTo>
                  <a:lnTo>
                    <a:pt x="508" y="554"/>
                  </a:lnTo>
                  <a:lnTo>
                    <a:pt x="508" y="545"/>
                  </a:lnTo>
                  <a:lnTo>
                    <a:pt x="520" y="545"/>
                  </a:lnTo>
                  <a:close/>
                  <a:moveTo>
                    <a:pt x="489" y="50"/>
                  </a:moveTo>
                  <a:lnTo>
                    <a:pt x="489" y="50"/>
                  </a:lnTo>
                  <a:lnTo>
                    <a:pt x="496" y="62"/>
                  </a:lnTo>
                  <a:lnTo>
                    <a:pt x="506" y="57"/>
                  </a:lnTo>
                  <a:lnTo>
                    <a:pt x="510" y="64"/>
                  </a:lnTo>
                  <a:lnTo>
                    <a:pt x="520" y="69"/>
                  </a:lnTo>
                  <a:lnTo>
                    <a:pt x="518" y="79"/>
                  </a:lnTo>
                  <a:lnTo>
                    <a:pt x="520" y="93"/>
                  </a:lnTo>
                  <a:lnTo>
                    <a:pt x="522" y="100"/>
                  </a:lnTo>
                  <a:lnTo>
                    <a:pt x="527" y="102"/>
                  </a:lnTo>
                  <a:lnTo>
                    <a:pt x="532" y="116"/>
                  </a:lnTo>
                  <a:lnTo>
                    <a:pt x="532" y="126"/>
                  </a:lnTo>
                  <a:lnTo>
                    <a:pt x="536" y="138"/>
                  </a:lnTo>
                  <a:lnTo>
                    <a:pt x="553" y="145"/>
                  </a:lnTo>
                  <a:lnTo>
                    <a:pt x="565" y="154"/>
                  </a:lnTo>
                  <a:lnTo>
                    <a:pt x="577" y="161"/>
                  </a:lnTo>
                  <a:lnTo>
                    <a:pt x="574" y="166"/>
                  </a:lnTo>
                  <a:lnTo>
                    <a:pt x="584" y="176"/>
                  </a:lnTo>
                  <a:lnTo>
                    <a:pt x="588" y="195"/>
                  </a:lnTo>
                  <a:lnTo>
                    <a:pt x="596" y="192"/>
                  </a:lnTo>
                  <a:lnTo>
                    <a:pt x="603" y="199"/>
                  </a:lnTo>
                  <a:lnTo>
                    <a:pt x="605" y="197"/>
                  </a:lnTo>
                  <a:lnTo>
                    <a:pt x="610" y="214"/>
                  </a:lnTo>
                  <a:lnTo>
                    <a:pt x="619" y="225"/>
                  </a:lnTo>
                  <a:lnTo>
                    <a:pt x="629" y="232"/>
                  </a:lnTo>
                  <a:lnTo>
                    <a:pt x="641" y="247"/>
                  </a:lnTo>
                  <a:lnTo>
                    <a:pt x="645" y="261"/>
                  </a:lnTo>
                  <a:lnTo>
                    <a:pt x="645" y="270"/>
                  </a:lnTo>
                  <a:lnTo>
                    <a:pt x="645" y="282"/>
                  </a:lnTo>
                  <a:lnTo>
                    <a:pt x="652" y="296"/>
                  </a:lnTo>
                  <a:lnTo>
                    <a:pt x="650" y="313"/>
                  </a:lnTo>
                  <a:lnTo>
                    <a:pt x="648" y="322"/>
                  </a:lnTo>
                  <a:lnTo>
                    <a:pt x="645" y="339"/>
                  </a:lnTo>
                  <a:lnTo>
                    <a:pt x="645" y="348"/>
                  </a:lnTo>
                  <a:lnTo>
                    <a:pt x="641" y="363"/>
                  </a:lnTo>
                  <a:lnTo>
                    <a:pt x="633" y="382"/>
                  </a:lnTo>
                  <a:lnTo>
                    <a:pt x="622" y="389"/>
                  </a:lnTo>
                  <a:lnTo>
                    <a:pt x="617" y="405"/>
                  </a:lnTo>
                  <a:lnTo>
                    <a:pt x="610" y="415"/>
                  </a:lnTo>
                  <a:lnTo>
                    <a:pt x="605" y="431"/>
                  </a:lnTo>
                  <a:lnTo>
                    <a:pt x="598" y="441"/>
                  </a:lnTo>
                  <a:lnTo>
                    <a:pt x="596" y="455"/>
                  </a:lnTo>
                  <a:lnTo>
                    <a:pt x="593" y="469"/>
                  </a:lnTo>
                  <a:lnTo>
                    <a:pt x="593" y="476"/>
                  </a:lnTo>
                  <a:lnTo>
                    <a:pt x="584" y="483"/>
                  </a:lnTo>
                  <a:lnTo>
                    <a:pt x="567" y="483"/>
                  </a:lnTo>
                  <a:lnTo>
                    <a:pt x="551" y="493"/>
                  </a:lnTo>
                  <a:lnTo>
                    <a:pt x="544" y="500"/>
                  </a:lnTo>
                  <a:lnTo>
                    <a:pt x="534" y="509"/>
                  </a:lnTo>
                  <a:lnTo>
                    <a:pt x="520" y="500"/>
                  </a:lnTo>
                  <a:lnTo>
                    <a:pt x="510" y="495"/>
                  </a:lnTo>
                  <a:lnTo>
                    <a:pt x="513" y="486"/>
                  </a:lnTo>
                  <a:lnTo>
                    <a:pt x="506" y="490"/>
                  </a:lnTo>
                  <a:lnTo>
                    <a:pt x="492" y="505"/>
                  </a:lnTo>
                  <a:lnTo>
                    <a:pt x="477" y="498"/>
                  </a:lnTo>
                  <a:lnTo>
                    <a:pt x="468" y="495"/>
                  </a:lnTo>
                  <a:lnTo>
                    <a:pt x="458" y="493"/>
                  </a:lnTo>
                  <a:lnTo>
                    <a:pt x="442" y="488"/>
                  </a:lnTo>
                  <a:lnTo>
                    <a:pt x="432" y="474"/>
                  </a:lnTo>
                  <a:lnTo>
                    <a:pt x="430" y="460"/>
                  </a:lnTo>
                  <a:lnTo>
                    <a:pt x="425" y="450"/>
                  </a:lnTo>
                  <a:lnTo>
                    <a:pt x="418" y="443"/>
                  </a:lnTo>
                  <a:lnTo>
                    <a:pt x="402" y="441"/>
                  </a:lnTo>
                  <a:lnTo>
                    <a:pt x="406" y="429"/>
                  </a:lnTo>
                  <a:lnTo>
                    <a:pt x="402" y="415"/>
                  </a:lnTo>
                  <a:lnTo>
                    <a:pt x="395" y="429"/>
                  </a:lnTo>
                  <a:lnTo>
                    <a:pt x="380" y="431"/>
                  </a:lnTo>
                  <a:lnTo>
                    <a:pt x="390" y="422"/>
                  </a:lnTo>
                  <a:lnTo>
                    <a:pt x="392" y="410"/>
                  </a:lnTo>
                  <a:lnTo>
                    <a:pt x="397" y="401"/>
                  </a:lnTo>
                  <a:lnTo>
                    <a:pt x="397" y="386"/>
                  </a:lnTo>
                  <a:lnTo>
                    <a:pt x="383" y="403"/>
                  </a:lnTo>
                  <a:lnTo>
                    <a:pt x="373" y="410"/>
                  </a:lnTo>
                  <a:lnTo>
                    <a:pt x="369" y="427"/>
                  </a:lnTo>
                  <a:lnTo>
                    <a:pt x="354" y="417"/>
                  </a:lnTo>
                  <a:lnTo>
                    <a:pt x="354" y="408"/>
                  </a:lnTo>
                  <a:lnTo>
                    <a:pt x="345" y="393"/>
                  </a:lnTo>
                  <a:lnTo>
                    <a:pt x="338" y="386"/>
                  </a:lnTo>
                  <a:lnTo>
                    <a:pt x="340" y="382"/>
                  </a:lnTo>
                  <a:lnTo>
                    <a:pt x="319" y="370"/>
                  </a:lnTo>
                  <a:lnTo>
                    <a:pt x="307" y="370"/>
                  </a:lnTo>
                  <a:lnTo>
                    <a:pt x="290" y="360"/>
                  </a:lnTo>
                  <a:lnTo>
                    <a:pt x="262" y="363"/>
                  </a:lnTo>
                  <a:lnTo>
                    <a:pt x="241" y="370"/>
                  </a:lnTo>
                  <a:lnTo>
                    <a:pt x="224" y="374"/>
                  </a:lnTo>
                  <a:lnTo>
                    <a:pt x="208" y="374"/>
                  </a:lnTo>
                  <a:lnTo>
                    <a:pt x="191" y="384"/>
                  </a:lnTo>
                  <a:lnTo>
                    <a:pt x="177" y="389"/>
                  </a:lnTo>
                  <a:lnTo>
                    <a:pt x="175" y="398"/>
                  </a:lnTo>
                  <a:lnTo>
                    <a:pt x="167" y="405"/>
                  </a:lnTo>
                  <a:lnTo>
                    <a:pt x="153" y="408"/>
                  </a:lnTo>
                  <a:lnTo>
                    <a:pt x="144" y="408"/>
                  </a:lnTo>
                  <a:lnTo>
                    <a:pt x="130" y="405"/>
                  </a:lnTo>
                  <a:lnTo>
                    <a:pt x="118" y="408"/>
                  </a:lnTo>
                  <a:lnTo>
                    <a:pt x="106" y="408"/>
                  </a:lnTo>
                  <a:lnTo>
                    <a:pt x="97" y="417"/>
                  </a:lnTo>
                  <a:lnTo>
                    <a:pt x="92" y="417"/>
                  </a:lnTo>
                  <a:lnTo>
                    <a:pt x="85" y="422"/>
                  </a:lnTo>
                  <a:lnTo>
                    <a:pt x="75" y="429"/>
                  </a:lnTo>
                  <a:lnTo>
                    <a:pt x="63" y="429"/>
                  </a:lnTo>
                  <a:lnTo>
                    <a:pt x="54" y="429"/>
                  </a:lnTo>
                  <a:lnTo>
                    <a:pt x="35" y="415"/>
                  </a:lnTo>
                  <a:lnTo>
                    <a:pt x="28" y="412"/>
                  </a:lnTo>
                  <a:lnTo>
                    <a:pt x="28" y="401"/>
                  </a:lnTo>
                  <a:lnTo>
                    <a:pt x="35" y="398"/>
                  </a:lnTo>
                  <a:lnTo>
                    <a:pt x="37" y="393"/>
                  </a:lnTo>
                  <a:lnTo>
                    <a:pt x="37" y="386"/>
                  </a:lnTo>
                  <a:lnTo>
                    <a:pt x="40" y="374"/>
                  </a:lnTo>
                  <a:lnTo>
                    <a:pt x="37" y="363"/>
                  </a:lnTo>
                  <a:lnTo>
                    <a:pt x="30" y="344"/>
                  </a:lnTo>
                  <a:lnTo>
                    <a:pt x="28" y="332"/>
                  </a:lnTo>
                  <a:lnTo>
                    <a:pt x="28" y="322"/>
                  </a:lnTo>
                  <a:lnTo>
                    <a:pt x="21" y="311"/>
                  </a:lnTo>
                  <a:lnTo>
                    <a:pt x="21" y="306"/>
                  </a:lnTo>
                  <a:lnTo>
                    <a:pt x="14" y="299"/>
                  </a:lnTo>
                  <a:lnTo>
                    <a:pt x="11" y="285"/>
                  </a:lnTo>
                  <a:lnTo>
                    <a:pt x="2" y="268"/>
                  </a:lnTo>
                  <a:lnTo>
                    <a:pt x="0" y="261"/>
                  </a:lnTo>
                  <a:lnTo>
                    <a:pt x="7" y="268"/>
                  </a:lnTo>
                  <a:lnTo>
                    <a:pt x="2" y="254"/>
                  </a:lnTo>
                  <a:lnTo>
                    <a:pt x="9" y="258"/>
                  </a:lnTo>
                  <a:lnTo>
                    <a:pt x="14" y="266"/>
                  </a:lnTo>
                  <a:lnTo>
                    <a:pt x="14" y="256"/>
                  </a:lnTo>
                  <a:lnTo>
                    <a:pt x="7" y="242"/>
                  </a:lnTo>
                  <a:lnTo>
                    <a:pt x="4" y="237"/>
                  </a:lnTo>
                  <a:lnTo>
                    <a:pt x="2" y="230"/>
                  </a:lnTo>
                  <a:lnTo>
                    <a:pt x="2" y="221"/>
                  </a:lnTo>
                  <a:lnTo>
                    <a:pt x="7" y="216"/>
                  </a:lnTo>
                  <a:lnTo>
                    <a:pt x="9" y="206"/>
                  </a:lnTo>
                  <a:lnTo>
                    <a:pt x="7" y="197"/>
                  </a:lnTo>
                  <a:lnTo>
                    <a:pt x="14" y="185"/>
                  </a:lnTo>
                  <a:lnTo>
                    <a:pt x="14" y="199"/>
                  </a:lnTo>
                  <a:lnTo>
                    <a:pt x="21" y="185"/>
                  </a:lnTo>
                  <a:lnTo>
                    <a:pt x="35" y="180"/>
                  </a:lnTo>
                  <a:lnTo>
                    <a:pt x="42" y="173"/>
                  </a:lnTo>
                  <a:lnTo>
                    <a:pt x="54" y="166"/>
                  </a:lnTo>
                  <a:lnTo>
                    <a:pt x="63" y="166"/>
                  </a:lnTo>
                  <a:lnTo>
                    <a:pt x="66" y="166"/>
                  </a:lnTo>
                  <a:lnTo>
                    <a:pt x="80" y="161"/>
                  </a:lnTo>
                  <a:lnTo>
                    <a:pt x="89" y="159"/>
                  </a:lnTo>
                  <a:lnTo>
                    <a:pt x="92" y="154"/>
                  </a:lnTo>
                  <a:lnTo>
                    <a:pt x="97" y="154"/>
                  </a:lnTo>
                  <a:lnTo>
                    <a:pt x="106" y="154"/>
                  </a:lnTo>
                  <a:lnTo>
                    <a:pt x="123" y="150"/>
                  </a:lnTo>
                  <a:lnTo>
                    <a:pt x="130" y="143"/>
                  </a:lnTo>
                  <a:lnTo>
                    <a:pt x="134" y="133"/>
                  </a:lnTo>
                  <a:lnTo>
                    <a:pt x="144" y="124"/>
                  </a:lnTo>
                  <a:lnTo>
                    <a:pt x="146" y="116"/>
                  </a:lnTo>
                  <a:lnTo>
                    <a:pt x="146" y="107"/>
                  </a:lnTo>
                  <a:lnTo>
                    <a:pt x="158" y="93"/>
                  </a:lnTo>
                  <a:lnTo>
                    <a:pt x="163" y="107"/>
                  </a:lnTo>
                  <a:lnTo>
                    <a:pt x="170" y="105"/>
                  </a:lnTo>
                  <a:lnTo>
                    <a:pt x="165" y="98"/>
                  </a:lnTo>
                  <a:lnTo>
                    <a:pt x="170" y="88"/>
                  </a:lnTo>
                  <a:lnTo>
                    <a:pt x="177" y="93"/>
                  </a:lnTo>
                  <a:lnTo>
                    <a:pt x="179" y="81"/>
                  </a:lnTo>
                  <a:lnTo>
                    <a:pt x="189" y="71"/>
                  </a:lnTo>
                  <a:lnTo>
                    <a:pt x="191" y="64"/>
                  </a:lnTo>
                  <a:lnTo>
                    <a:pt x="201" y="62"/>
                  </a:lnTo>
                  <a:lnTo>
                    <a:pt x="201" y="57"/>
                  </a:lnTo>
                  <a:lnTo>
                    <a:pt x="208" y="60"/>
                  </a:lnTo>
                  <a:lnTo>
                    <a:pt x="208" y="55"/>
                  </a:lnTo>
                  <a:lnTo>
                    <a:pt x="215" y="53"/>
                  </a:lnTo>
                  <a:lnTo>
                    <a:pt x="222" y="50"/>
                  </a:lnTo>
                  <a:lnTo>
                    <a:pt x="234" y="60"/>
                  </a:lnTo>
                  <a:lnTo>
                    <a:pt x="243" y="69"/>
                  </a:lnTo>
                  <a:lnTo>
                    <a:pt x="255" y="69"/>
                  </a:lnTo>
                  <a:lnTo>
                    <a:pt x="264" y="69"/>
                  </a:lnTo>
                  <a:lnTo>
                    <a:pt x="260" y="62"/>
                  </a:lnTo>
                  <a:lnTo>
                    <a:pt x="269" y="48"/>
                  </a:lnTo>
                  <a:lnTo>
                    <a:pt x="276" y="43"/>
                  </a:lnTo>
                  <a:lnTo>
                    <a:pt x="274" y="38"/>
                  </a:lnTo>
                  <a:lnTo>
                    <a:pt x="281" y="29"/>
                  </a:lnTo>
                  <a:lnTo>
                    <a:pt x="290" y="24"/>
                  </a:lnTo>
                  <a:lnTo>
                    <a:pt x="298" y="27"/>
                  </a:lnTo>
                  <a:lnTo>
                    <a:pt x="312" y="22"/>
                  </a:lnTo>
                  <a:lnTo>
                    <a:pt x="312" y="15"/>
                  </a:lnTo>
                  <a:lnTo>
                    <a:pt x="300" y="10"/>
                  </a:lnTo>
                  <a:lnTo>
                    <a:pt x="309" y="8"/>
                  </a:lnTo>
                  <a:lnTo>
                    <a:pt x="319" y="10"/>
                  </a:lnTo>
                  <a:lnTo>
                    <a:pt x="328" y="17"/>
                  </a:lnTo>
                  <a:lnTo>
                    <a:pt x="343" y="22"/>
                  </a:lnTo>
                  <a:lnTo>
                    <a:pt x="345" y="19"/>
                  </a:lnTo>
                  <a:lnTo>
                    <a:pt x="357" y="24"/>
                  </a:lnTo>
                  <a:lnTo>
                    <a:pt x="366" y="19"/>
                  </a:lnTo>
                  <a:lnTo>
                    <a:pt x="371" y="22"/>
                  </a:lnTo>
                  <a:lnTo>
                    <a:pt x="376" y="19"/>
                  </a:lnTo>
                  <a:lnTo>
                    <a:pt x="383" y="27"/>
                  </a:lnTo>
                  <a:lnTo>
                    <a:pt x="378" y="36"/>
                  </a:lnTo>
                  <a:lnTo>
                    <a:pt x="371" y="43"/>
                  </a:lnTo>
                  <a:lnTo>
                    <a:pt x="366" y="43"/>
                  </a:lnTo>
                  <a:lnTo>
                    <a:pt x="369" y="50"/>
                  </a:lnTo>
                  <a:lnTo>
                    <a:pt x="364" y="57"/>
                  </a:lnTo>
                  <a:lnTo>
                    <a:pt x="359" y="64"/>
                  </a:lnTo>
                  <a:lnTo>
                    <a:pt x="359" y="71"/>
                  </a:lnTo>
                  <a:lnTo>
                    <a:pt x="371" y="81"/>
                  </a:lnTo>
                  <a:lnTo>
                    <a:pt x="385" y="86"/>
                  </a:lnTo>
                  <a:lnTo>
                    <a:pt x="392" y="90"/>
                  </a:lnTo>
                  <a:lnTo>
                    <a:pt x="404" y="100"/>
                  </a:lnTo>
                  <a:lnTo>
                    <a:pt x="409" y="100"/>
                  </a:lnTo>
                  <a:lnTo>
                    <a:pt x="418" y="105"/>
                  </a:lnTo>
                  <a:lnTo>
                    <a:pt x="421" y="109"/>
                  </a:lnTo>
                  <a:lnTo>
                    <a:pt x="435" y="116"/>
                  </a:lnTo>
                  <a:lnTo>
                    <a:pt x="447" y="109"/>
                  </a:lnTo>
                  <a:lnTo>
                    <a:pt x="449" y="102"/>
                  </a:lnTo>
                  <a:lnTo>
                    <a:pt x="454" y="93"/>
                  </a:lnTo>
                  <a:lnTo>
                    <a:pt x="454" y="83"/>
                  </a:lnTo>
                  <a:lnTo>
                    <a:pt x="458" y="71"/>
                  </a:lnTo>
                  <a:lnTo>
                    <a:pt x="456" y="62"/>
                  </a:lnTo>
                  <a:lnTo>
                    <a:pt x="458" y="60"/>
                  </a:lnTo>
                  <a:lnTo>
                    <a:pt x="456" y="48"/>
                  </a:lnTo>
                  <a:lnTo>
                    <a:pt x="458" y="36"/>
                  </a:lnTo>
                  <a:lnTo>
                    <a:pt x="463" y="34"/>
                  </a:lnTo>
                  <a:lnTo>
                    <a:pt x="458" y="27"/>
                  </a:lnTo>
                  <a:lnTo>
                    <a:pt x="463" y="19"/>
                  </a:lnTo>
                  <a:lnTo>
                    <a:pt x="468" y="10"/>
                  </a:lnTo>
                  <a:lnTo>
                    <a:pt x="468" y="5"/>
                  </a:lnTo>
                  <a:lnTo>
                    <a:pt x="473" y="0"/>
                  </a:lnTo>
                  <a:lnTo>
                    <a:pt x="477" y="8"/>
                  </a:lnTo>
                  <a:lnTo>
                    <a:pt x="480" y="17"/>
                  </a:lnTo>
                  <a:lnTo>
                    <a:pt x="482" y="19"/>
                  </a:lnTo>
                  <a:lnTo>
                    <a:pt x="482" y="27"/>
                  </a:lnTo>
                  <a:lnTo>
                    <a:pt x="489" y="34"/>
                  </a:lnTo>
                  <a:lnTo>
                    <a:pt x="489" y="43"/>
                  </a:lnTo>
                  <a:lnTo>
                    <a:pt x="489" y="5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1" name="Freeform 20">
              <a:extLst>
                <a:ext uri="{FF2B5EF4-FFF2-40B4-BE49-F238E27FC236}">
                  <a16:creationId xmlns:a16="http://schemas.microsoft.com/office/drawing/2014/main" id="{CB1DD52C-A0F4-47E7-ABE9-7F86F4DC3B82}"/>
                </a:ext>
              </a:extLst>
            </p:cNvPr>
            <p:cNvSpPr>
              <a:spLocks/>
            </p:cNvSpPr>
            <p:nvPr/>
          </p:nvSpPr>
          <p:spPr bwMode="auto">
            <a:xfrm>
              <a:off x="4657142" y="2373498"/>
              <a:ext cx="209636" cy="103966"/>
            </a:xfrm>
            <a:custGeom>
              <a:avLst/>
              <a:gdLst>
                <a:gd name="T0" fmla="*/ 94 w 123"/>
                <a:gd name="T1" fmla="*/ 0 h 61"/>
                <a:gd name="T2" fmla="*/ 94 w 123"/>
                <a:gd name="T3" fmla="*/ 0 h 61"/>
                <a:gd name="T4" fmla="*/ 109 w 123"/>
                <a:gd name="T5" fmla="*/ 7 h 61"/>
                <a:gd name="T6" fmla="*/ 113 w 123"/>
                <a:gd name="T7" fmla="*/ 7 h 61"/>
                <a:gd name="T8" fmla="*/ 123 w 123"/>
                <a:gd name="T9" fmla="*/ 12 h 61"/>
                <a:gd name="T10" fmla="*/ 120 w 123"/>
                <a:gd name="T11" fmla="*/ 14 h 61"/>
                <a:gd name="T12" fmla="*/ 123 w 123"/>
                <a:gd name="T13" fmla="*/ 23 h 61"/>
                <a:gd name="T14" fmla="*/ 120 w 123"/>
                <a:gd name="T15" fmla="*/ 33 h 61"/>
                <a:gd name="T16" fmla="*/ 113 w 123"/>
                <a:gd name="T17" fmla="*/ 33 h 61"/>
                <a:gd name="T18" fmla="*/ 116 w 123"/>
                <a:gd name="T19" fmla="*/ 38 h 61"/>
                <a:gd name="T20" fmla="*/ 111 w 123"/>
                <a:gd name="T21" fmla="*/ 52 h 61"/>
                <a:gd name="T22" fmla="*/ 106 w 123"/>
                <a:gd name="T23" fmla="*/ 57 h 61"/>
                <a:gd name="T24" fmla="*/ 92 w 123"/>
                <a:gd name="T25" fmla="*/ 57 h 61"/>
                <a:gd name="T26" fmla="*/ 85 w 123"/>
                <a:gd name="T27" fmla="*/ 61 h 61"/>
                <a:gd name="T28" fmla="*/ 71 w 123"/>
                <a:gd name="T29" fmla="*/ 61 h 61"/>
                <a:gd name="T30" fmla="*/ 47 w 123"/>
                <a:gd name="T31" fmla="*/ 54 h 61"/>
                <a:gd name="T32" fmla="*/ 45 w 123"/>
                <a:gd name="T33" fmla="*/ 47 h 61"/>
                <a:gd name="T34" fmla="*/ 28 w 123"/>
                <a:gd name="T35" fmla="*/ 52 h 61"/>
                <a:gd name="T36" fmla="*/ 26 w 123"/>
                <a:gd name="T37" fmla="*/ 57 h 61"/>
                <a:gd name="T38" fmla="*/ 16 w 123"/>
                <a:gd name="T39" fmla="*/ 52 h 61"/>
                <a:gd name="T40" fmla="*/ 9 w 123"/>
                <a:gd name="T41" fmla="*/ 52 h 61"/>
                <a:gd name="T42" fmla="*/ 0 w 123"/>
                <a:gd name="T43" fmla="*/ 47 h 61"/>
                <a:gd name="T44" fmla="*/ 2 w 123"/>
                <a:gd name="T45" fmla="*/ 40 h 61"/>
                <a:gd name="T46" fmla="*/ 2 w 123"/>
                <a:gd name="T47" fmla="*/ 38 h 61"/>
                <a:gd name="T48" fmla="*/ 7 w 123"/>
                <a:gd name="T49" fmla="*/ 35 h 61"/>
                <a:gd name="T50" fmla="*/ 16 w 123"/>
                <a:gd name="T51" fmla="*/ 42 h 61"/>
                <a:gd name="T52" fmla="*/ 19 w 123"/>
                <a:gd name="T53" fmla="*/ 35 h 61"/>
                <a:gd name="T54" fmla="*/ 33 w 123"/>
                <a:gd name="T55" fmla="*/ 38 h 61"/>
                <a:gd name="T56" fmla="*/ 45 w 123"/>
                <a:gd name="T57" fmla="*/ 33 h 61"/>
                <a:gd name="T58" fmla="*/ 52 w 123"/>
                <a:gd name="T59" fmla="*/ 33 h 61"/>
                <a:gd name="T60" fmla="*/ 57 w 123"/>
                <a:gd name="T61" fmla="*/ 38 h 61"/>
                <a:gd name="T62" fmla="*/ 59 w 123"/>
                <a:gd name="T63" fmla="*/ 35 h 61"/>
                <a:gd name="T64" fmla="*/ 57 w 123"/>
                <a:gd name="T65" fmla="*/ 19 h 61"/>
                <a:gd name="T66" fmla="*/ 61 w 123"/>
                <a:gd name="T67" fmla="*/ 14 h 61"/>
                <a:gd name="T68" fmla="*/ 68 w 123"/>
                <a:gd name="T69" fmla="*/ 5 h 61"/>
                <a:gd name="T70" fmla="*/ 80 w 123"/>
                <a:gd name="T71" fmla="*/ 12 h 61"/>
                <a:gd name="T72" fmla="*/ 90 w 123"/>
                <a:gd name="T73" fmla="*/ 2 h 61"/>
                <a:gd name="T74" fmla="*/ 94 w 123"/>
                <a:gd name="T7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61">
                  <a:moveTo>
                    <a:pt x="94" y="0"/>
                  </a:moveTo>
                  <a:lnTo>
                    <a:pt x="94" y="0"/>
                  </a:lnTo>
                  <a:lnTo>
                    <a:pt x="109" y="7"/>
                  </a:lnTo>
                  <a:lnTo>
                    <a:pt x="113" y="7"/>
                  </a:lnTo>
                  <a:lnTo>
                    <a:pt x="123" y="12"/>
                  </a:lnTo>
                  <a:lnTo>
                    <a:pt x="120" y="14"/>
                  </a:lnTo>
                  <a:lnTo>
                    <a:pt x="123" y="23"/>
                  </a:lnTo>
                  <a:lnTo>
                    <a:pt x="120" y="33"/>
                  </a:lnTo>
                  <a:lnTo>
                    <a:pt x="113" y="33"/>
                  </a:lnTo>
                  <a:lnTo>
                    <a:pt x="116" y="38"/>
                  </a:lnTo>
                  <a:lnTo>
                    <a:pt x="111" y="52"/>
                  </a:lnTo>
                  <a:lnTo>
                    <a:pt x="106" y="57"/>
                  </a:lnTo>
                  <a:lnTo>
                    <a:pt x="92" y="57"/>
                  </a:lnTo>
                  <a:lnTo>
                    <a:pt x="85" y="61"/>
                  </a:lnTo>
                  <a:lnTo>
                    <a:pt x="71" y="61"/>
                  </a:lnTo>
                  <a:lnTo>
                    <a:pt x="47" y="54"/>
                  </a:lnTo>
                  <a:lnTo>
                    <a:pt x="45" y="47"/>
                  </a:lnTo>
                  <a:lnTo>
                    <a:pt x="28" y="52"/>
                  </a:lnTo>
                  <a:lnTo>
                    <a:pt x="26" y="57"/>
                  </a:lnTo>
                  <a:lnTo>
                    <a:pt x="16" y="52"/>
                  </a:lnTo>
                  <a:lnTo>
                    <a:pt x="9" y="52"/>
                  </a:lnTo>
                  <a:lnTo>
                    <a:pt x="0" y="47"/>
                  </a:lnTo>
                  <a:lnTo>
                    <a:pt x="2" y="40"/>
                  </a:lnTo>
                  <a:lnTo>
                    <a:pt x="2" y="38"/>
                  </a:lnTo>
                  <a:lnTo>
                    <a:pt x="7" y="35"/>
                  </a:lnTo>
                  <a:lnTo>
                    <a:pt x="16" y="42"/>
                  </a:lnTo>
                  <a:lnTo>
                    <a:pt x="19" y="35"/>
                  </a:lnTo>
                  <a:lnTo>
                    <a:pt x="33" y="38"/>
                  </a:lnTo>
                  <a:lnTo>
                    <a:pt x="45" y="33"/>
                  </a:lnTo>
                  <a:lnTo>
                    <a:pt x="52" y="33"/>
                  </a:lnTo>
                  <a:lnTo>
                    <a:pt x="57" y="38"/>
                  </a:lnTo>
                  <a:lnTo>
                    <a:pt x="59" y="35"/>
                  </a:lnTo>
                  <a:lnTo>
                    <a:pt x="57" y="19"/>
                  </a:lnTo>
                  <a:lnTo>
                    <a:pt x="61" y="14"/>
                  </a:lnTo>
                  <a:lnTo>
                    <a:pt x="68" y="5"/>
                  </a:lnTo>
                  <a:lnTo>
                    <a:pt x="80" y="12"/>
                  </a:lnTo>
                  <a:lnTo>
                    <a:pt x="90" y="2"/>
                  </a:lnTo>
                  <a:lnTo>
                    <a:pt x="94"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2" name="Freeform 26">
              <a:extLst>
                <a:ext uri="{FF2B5EF4-FFF2-40B4-BE49-F238E27FC236}">
                  <a16:creationId xmlns:a16="http://schemas.microsoft.com/office/drawing/2014/main" id="{18539D28-35C8-48D2-807D-2CBD1689419E}"/>
                </a:ext>
              </a:extLst>
            </p:cNvPr>
            <p:cNvSpPr>
              <a:spLocks/>
            </p:cNvSpPr>
            <p:nvPr/>
          </p:nvSpPr>
          <p:spPr bwMode="auto">
            <a:xfrm>
              <a:off x="4467960" y="2267828"/>
              <a:ext cx="95444" cy="85217"/>
            </a:xfrm>
            <a:custGeom>
              <a:avLst/>
              <a:gdLst>
                <a:gd name="T0" fmla="*/ 40 w 56"/>
                <a:gd name="T1" fmla="*/ 0 h 50"/>
                <a:gd name="T2" fmla="*/ 40 w 56"/>
                <a:gd name="T3" fmla="*/ 0 h 50"/>
                <a:gd name="T4" fmla="*/ 49 w 56"/>
                <a:gd name="T5" fmla="*/ 12 h 50"/>
                <a:gd name="T6" fmla="*/ 56 w 56"/>
                <a:gd name="T7" fmla="*/ 17 h 50"/>
                <a:gd name="T8" fmla="*/ 56 w 56"/>
                <a:gd name="T9" fmla="*/ 36 h 50"/>
                <a:gd name="T10" fmla="*/ 52 w 56"/>
                <a:gd name="T11" fmla="*/ 36 h 50"/>
                <a:gd name="T12" fmla="*/ 49 w 56"/>
                <a:gd name="T13" fmla="*/ 50 h 50"/>
                <a:gd name="T14" fmla="*/ 35 w 56"/>
                <a:gd name="T15" fmla="*/ 38 h 50"/>
                <a:gd name="T16" fmla="*/ 28 w 56"/>
                <a:gd name="T17" fmla="*/ 40 h 50"/>
                <a:gd name="T18" fmla="*/ 16 w 56"/>
                <a:gd name="T19" fmla="*/ 29 h 50"/>
                <a:gd name="T20" fmla="*/ 9 w 56"/>
                <a:gd name="T21" fmla="*/ 19 h 50"/>
                <a:gd name="T22" fmla="*/ 2 w 56"/>
                <a:gd name="T23" fmla="*/ 19 h 50"/>
                <a:gd name="T24" fmla="*/ 0 w 56"/>
                <a:gd name="T25" fmla="*/ 10 h 50"/>
                <a:gd name="T26" fmla="*/ 11 w 56"/>
                <a:gd name="T27" fmla="*/ 5 h 50"/>
                <a:gd name="T28" fmla="*/ 23 w 56"/>
                <a:gd name="T29" fmla="*/ 7 h 50"/>
                <a:gd name="T30" fmla="*/ 40 w 56"/>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0">
                  <a:moveTo>
                    <a:pt x="40" y="0"/>
                  </a:moveTo>
                  <a:lnTo>
                    <a:pt x="40" y="0"/>
                  </a:lnTo>
                  <a:lnTo>
                    <a:pt x="49" y="12"/>
                  </a:lnTo>
                  <a:lnTo>
                    <a:pt x="56" y="17"/>
                  </a:lnTo>
                  <a:lnTo>
                    <a:pt x="56" y="36"/>
                  </a:lnTo>
                  <a:lnTo>
                    <a:pt x="52" y="36"/>
                  </a:lnTo>
                  <a:lnTo>
                    <a:pt x="49" y="50"/>
                  </a:lnTo>
                  <a:lnTo>
                    <a:pt x="35" y="38"/>
                  </a:lnTo>
                  <a:lnTo>
                    <a:pt x="28" y="40"/>
                  </a:lnTo>
                  <a:lnTo>
                    <a:pt x="16" y="29"/>
                  </a:lnTo>
                  <a:lnTo>
                    <a:pt x="9" y="19"/>
                  </a:lnTo>
                  <a:lnTo>
                    <a:pt x="2" y="19"/>
                  </a:lnTo>
                  <a:lnTo>
                    <a:pt x="0" y="10"/>
                  </a:lnTo>
                  <a:lnTo>
                    <a:pt x="11" y="5"/>
                  </a:lnTo>
                  <a:lnTo>
                    <a:pt x="23" y="7"/>
                  </a:lnTo>
                  <a:lnTo>
                    <a:pt x="40"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3" name="Freeform 34">
              <a:extLst>
                <a:ext uri="{FF2B5EF4-FFF2-40B4-BE49-F238E27FC236}">
                  <a16:creationId xmlns:a16="http://schemas.microsoft.com/office/drawing/2014/main" id="{3D4C904C-F0AB-4513-86CC-94104D68C109}"/>
                </a:ext>
              </a:extLst>
            </p:cNvPr>
            <p:cNvSpPr>
              <a:spLocks/>
            </p:cNvSpPr>
            <p:nvPr/>
          </p:nvSpPr>
          <p:spPr bwMode="auto">
            <a:xfrm>
              <a:off x="5015055" y="2566089"/>
              <a:ext cx="170435" cy="109079"/>
            </a:xfrm>
            <a:custGeom>
              <a:avLst/>
              <a:gdLst>
                <a:gd name="T0" fmla="*/ 5 w 100"/>
                <a:gd name="T1" fmla="*/ 0 h 64"/>
                <a:gd name="T2" fmla="*/ 5 w 100"/>
                <a:gd name="T3" fmla="*/ 0 h 64"/>
                <a:gd name="T4" fmla="*/ 10 w 100"/>
                <a:gd name="T5" fmla="*/ 10 h 64"/>
                <a:gd name="T6" fmla="*/ 15 w 100"/>
                <a:gd name="T7" fmla="*/ 8 h 64"/>
                <a:gd name="T8" fmla="*/ 26 w 100"/>
                <a:gd name="T9" fmla="*/ 10 h 64"/>
                <a:gd name="T10" fmla="*/ 50 w 100"/>
                <a:gd name="T11" fmla="*/ 12 h 64"/>
                <a:gd name="T12" fmla="*/ 59 w 100"/>
                <a:gd name="T13" fmla="*/ 8 h 64"/>
                <a:gd name="T14" fmla="*/ 78 w 100"/>
                <a:gd name="T15" fmla="*/ 0 h 64"/>
                <a:gd name="T16" fmla="*/ 90 w 100"/>
                <a:gd name="T17" fmla="*/ 10 h 64"/>
                <a:gd name="T18" fmla="*/ 100 w 100"/>
                <a:gd name="T19" fmla="*/ 12 h 64"/>
                <a:gd name="T20" fmla="*/ 90 w 100"/>
                <a:gd name="T21" fmla="*/ 22 h 64"/>
                <a:gd name="T22" fmla="*/ 85 w 100"/>
                <a:gd name="T23" fmla="*/ 36 h 64"/>
                <a:gd name="T24" fmla="*/ 90 w 100"/>
                <a:gd name="T25" fmla="*/ 48 h 64"/>
                <a:gd name="T26" fmla="*/ 76 w 100"/>
                <a:gd name="T27" fmla="*/ 45 h 64"/>
                <a:gd name="T28" fmla="*/ 59 w 100"/>
                <a:gd name="T29" fmla="*/ 52 h 64"/>
                <a:gd name="T30" fmla="*/ 59 w 100"/>
                <a:gd name="T31" fmla="*/ 62 h 64"/>
                <a:gd name="T32" fmla="*/ 45 w 100"/>
                <a:gd name="T33" fmla="*/ 64 h 64"/>
                <a:gd name="T34" fmla="*/ 33 w 100"/>
                <a:gd name="T35" fmla="*/ 57 h 64"/>
                <a:gd name="T36" fmla="*/ 22 w 100"/>
                <a:gd name="T37" fmla="*/ 62 h 64"/>
                <a:gd name="T38" fmla="*/ 10 w 100"/>
                <a:gd name="T39" fmla="*/ 62 h 64"/>
                <a:gd name="T40" fmla="*/ 7 w 100"/>
                <a:gd name="T41" fmla="*/ 48 h 64"/>
                <a:gd name="T42" fmla="*/ 0 w 100"/>
                <a:gd name="T43" fmla="*/ 43 h 64"/>
                <a:gd name="T44" fmla="*/ 3 w 100"/>
                <a:gd name="T45" fmla="*/ 38 h 64"/>
                <a:gd name="T46" fmla="*/ 0 w 100"/>
                <a:gd name="T47" fmla="*/ 36 h 64"/>
                <a:gd name="T48" fmla="*/ 3 w 100"/>
                <a:gd name="T49" fmla="*/ 29 h 64"/>
                <a:gd name="T50" fmla="*/ 10 w 100"/>
                <a:gd name="T51" fmla="*/ 22 h 64"/>
                <a:gd name="T52" fmla="*/ 0 w 100"/>
                <a:gd name="T53" fmla="*/ 12 h 64"/>
                <a:gd name="T54" fmla="*/ 0 w 100"/>
                <a:gd name="T55" fmla="*/ 5 h 64"/>
                <a:gd name="T56" fmla="*/ 5 w 100"/>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64">
                  <a:moveTo>
                    <a:pt x="5" y="0"/>
                  </a:moveTo>
                  <a:lnTo>
                    <a:pt x="5" y="0"/>
                  </a:lnTo>
                  <a:lnTo>
                    <a:pt x="10" y="10"/>
                  </a:lnTo>
                  <a:lnTo>
                    <a:pt x="15" y="8"/>
                  </a:lnTo>
                  <a:lnTo>
                    <a:pt x="26" y="10"/>
                  </a:lnTo>
                  <a:lnTo>
                    <a:pt x="50" y="12"/>
                  </a:lnTo>
                  <a:lnTo>
                    <a:pt x="59" y="8"/>
                  </a:lnTo>
                  <a:lnTo>
                    <a:pt x="78" y="0"/>
                  </a:lnTo>
                  <a:lnTo>
                    <a:pt x="90" y="10"/>
                  </a:lnTo>
                  <a:lnTo>
                    <a:pt x="100" y="12"/>
                  </a:lnTo>
                  <a:lnTo>
                    <a:pt x="90" y="22"/>
                  </a:lnTo>
                  <a:lnTo>
                    <a:pt x="85" y="36"/>
                  </a:lnTo>
                  <a:lnTo>
                    <a:pt x="90" y="48"/>
                  </a:lnTo>
                  <a:lnTo>
                    <a:pt x="76" y="45"/>
                  </a:lnTo>
                  <a:lnTo>
                    <a:pt x="59" y="52"/>
                  </a:lnTo>
                  <a:lnTo>
                    <a:pt x="59" y="62"/>
                  </a:lnTo>
                  <a:lnTo>
                    <a:pt x="45" y="64"/>
                  </a:lnTo>
                  <a:lnTo>
                    <a:pt x="33" y="57"/>
                  </a:lnTo>
                  <a:lnTo>
                    <a:pt x="22" y="62"/>
                  </a:lnTo>
                  <a:lnTo>
                    <a:pt x="10" y="62"/>
                  </a:lnTo>
                  <a:lnTo>
                    <a:pt x="7" y="48"/>
                  </a:lnTo>
                  <a:lnTo>
                    <a:pt x="0" y="43"/>
                  </a:lnTo>
                  <a:lnTo>
                    <a:pt x="3" y="38"/>
                  </a:lnTo>
                  <a:lnTo>
                    <a:pt x="0" y="36"/>
                  </a:lnTo>
                  <a:lnTo>
                    <a:pt x="3" y="29"/>
                  </a:lnTo>
                  <a:lnTo>
                    <a:pt x="10" y="22"/>
                  </a:lnTo>
                  <a:lnTo>
                    <a:pt x="0" y="12"/>
                  </a:lnTo>
                  <a:lnTo>
                    <a:pt x="0" y="5"/>
                  </a:lnTo>
                  <a:lnTo>
                    <a:pt x="5"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4" name="Freeform 36">
              <a:extLst>
                <a:ext uri="{FF2B5EF4-FFF2-40B4-BE49-F238E27FC236}">
                  <a16:creationId xmlns:a16="http://schemas.microsoft.com/office/drawing/2014/main" id="{A2742B9F-F91D-4C07-A9A0-862032FFD7E9}"/>
                </a:ext>
              </a:extLst>
            </p:cNvPr>
            <p:cNvSpPr>
              <a:spLocks noEditPoints="1"/>
            </p:cNvSpPr>
            <p:nvPr/>
          </p:nvSpPr>
          <p:spPr bwMode="auto">
            <a:xfrm>
              <a:off x="2218221" y="3152385"/>
              <a:ext cx="52835" cy="95444"/>
            </a:xfrm>
            <a:custGeom>
              <a:avLst/>
              <a:gdLst>
                <a:gd name="T0" fmla="*/ 23 w 31"/>
                <a:gd name="T1" fmla="*/ 56 h 56"/>
                <a:gd name="T2" fmla="*/ 23 w 31"/>
                <a:gd name="T3" fmla="*/ 56 h 56"/>
                <a:gd name="T4" fmla="*/ 19 w 31"/>
                <a:gd name="T5" fmla="*/ 56 h 56"/>
                <a:gd name="T6" fmla="*/ 14 w 31"/>
                <a:gd name="T7" fmla="*/ 47 h 56"/>
                <a:gd name="T8" fmla="*/ 9 w 31"/>
                <a:gd name="T9" fmla="*/ 42 h 56"/>
                <a:gd name="T10" fmla="*/ 12 w 31"/>
                <a:gd name="T11" fmla="*/ 30 h 56"/>
                <a:gd name="T12" fmla="*/ 16 w 31"/>
                <a:gd name="T13" fmla="*/ 33 h 56"/>
                <a:gd name="T14" fmla="*/ 23 w 31"/>
                <a:gd name="T15" fmla="*/ 47 h 56"/>
                <a:gd name="T16" fmla="*/ 23 w 31"/>
                <a:gd name="T17" fmla="*/ 56 h 56"/>
                <a:gd name="T18" fmla="*/ 19 w 31"/>
                <a:gd name="T19" fmla="*/ 7 h 56"/>
                <a:gd name="T20" fmla="*/ 19 w 31"/>
                <a:gd name="T21" fmla="*/ 7 h 56"/>
                <a:gd name="T22" fmla="*/ 0 w 31"/>
                <a:gd name="T23" fmla="*/ 9 h 56"/>
                <a:gd name="T24" fmla="*/ 0 w 31"/>
                <a:gd name="T25" fmla="*/ 2 h 56"/>
                <a:gd name="T26" fmla="*/ 7 w 31"/>
                <a:gd name="T27" fmla="*/ 2 h 56"/>
                <a:gd name="T28" fmla="*/ 16 w 31"/>
                <a:gd name="T29" fmla="*/ 2 h 56"/>
                <a:gd name="T30" fmla="*/ 19 w 31"/>
                <a:gd name="T31" fmla="*/ 7 h 56"/>
                <a:gd name="T32" fmla="*/ 31 w 31"/>
                <a:gd name="T33" fmla="*/ 7 h 56"/>
                <a:gd name="T34" fmla="*/ 31 w 31"/>
                <a:gd name="T35" fmla="*/ 7 h 56"/>
                <a:gd name="T36" fmla="*/ 28 w 31"/>
                <a:gd name="T37" fmla="*/ 19 h 56"/>
                <a:gd name="T38" fmla="*/ 26 w 31"/>
                <a:gd name="T39" fmla="*/ 16 h 56"/>
                <a:gd name="T40" fmla="*/ 26 w 31"/>
                <a:gd name="T41" fmla="*/ 7 h 56"/>
                <a:gd name="T42" fmla="*/ 19 w 31"/>
                <a:gd name="T43" fmla="*/ 0 h 56"/>
                <a:gd name="T44" fmla="*/ 19 w 31"/>
                <a:gd name="T45" fmla="*/ 0 h 56"/>
                <a:gd name="T46" fmla="*/ 31 w 31"/>
                <a:gd name="T47"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56">
                  <a:moveTo>
                    <a:pt x="23" y="56"/>
                  </a:moveTo>
                  <a:lnTo>
                    <a:pt x="23" y="56"/>
                  </a:lnTo>
                  <a:lnTo>
                    <a:pt x="19" y="56"/>
                  </a:lnTo>
                  <a:lnTo>
                    <a:pt x="14" y="47"/>
                  </a:lnTo>
                  <a:lnTo>
                    <a:pt x="9" y="42"/>
                  </a:lnTo>
                  <a:lnTo>
                    <a:pt x="12" y="30"/>
                  </a:lnTo>
                  <a:lnTo>
                    <a:pt x="16" y="33"/>
                  </a:lnTo>
                  <a:lnTo>
                    <a:pt x="23" y="47"/>
                  </a:lnTo>
                  <a:lnTo>
                    <a:pt x="23" y="56"/>
                  </a:lnTo>
                  <a:close/>
                  <a:moveTo>
                    <a:pt x="19" y="7"/>
                  </a:moveTo>
                  <a:lnTo>
                    <a:pt x="19" y="7"/>
                  </a:lnTo>
                  <a:lnTo>
                    <a:pt x="0" y="9"/>
                  </a:lnTo>
                  <a:lnTo>
                    <a:pt x="0" y="2"/>
                  </a:lnTo>
                  <a:lnTo>
                    <a:pt x="7" y="2"/>
                  </a:lnTo>
                  <a:lnTo>
                    <a:pt x="16" y="2"/>
                  </a:lnTo>
                  <a:lnTo>
                    <a:pt x="19" y="7"/>
                  </a:lnTo>
                  <a:close/>
                  <a:moveTo>
                    <a:pt x="31" y="7"/>
                  </a:moveTo>
                  <a:lnTo>
                    <a:pt x="31" y="7"/>
                  </a:lnTo>
                  <a:lnTo>
                    <a:pt x="28" y="19"/>
                  </a:lnTo>
                  <a:lnTo>
                    <a:pt x="26" y="16"/>
                  </a:lnTo>
                  <a:lnTo>
                    <a:pt x="26" y="7"/>
                  </a:lnTo>
                  <a:lnTo>
                    <a:pt x="19" y="0"/>
                  </a:lnTo>
                  <a:lnTo>
                    <a:pt x="19" y="0"/>
                  </a:lnTo>
                  <a:lnTo>
                    <a:pt x="31" y="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5" name="Freeform 38">
              <a:extLst>
                <a:ext uri="{FF2B5EF4-FFF2-40B4-BE49-F238E27FC236}">
                  <a16:creationId xmlns:a16="http://schemas.microsoft.com/office/drawing/2014/main" id="{4FC57EAE-B71F-46A5-84CF-4A2DE8CBF4C0}"/>
                </a:ext>
              </a:extLst>
            </p:cNvPr>
            <p:cNvSpPr>
              <a:spLocks/>
            </p:cNvSpPr>
            <p:nvPr/>
          </p:nvSpPr>
          <p:spPr bwMode="auto">
            <a:xfrm>
              <a:off x="4830986" y="2526890"/>
              <a:ext cx="107375" cy="97148"/>
            </a:xfrm>
            <a:custGeom>
              <a:avLst/>
              <a:gdLst>
                <a:gd name="T0" fmla="*/ 21 w 63"/>
                <a:gd name="T1" fmla="*/ 0 h 57"/>
                <a:gd name="T2" fmla="*/ 21 w 63"/>
                <a:gd name="T3" fmla="*/ 0 h 57"/>
                <a:gd name="T4" fmla="*/ 35 w 63"/>
                <a:gd name="T5" fmla="*/ 4 h 57"/>
                <a:gd name="T6" fmla="*/ 44 w 63"/>
                <a:gd name="T7" fmla="*/ 4 h 57"/>
                <a:gd name="T8" fmla="*/ 52 w 63"/>
                <a:gd name="T9" fmla="*/ 9 h 57"/>
                <a:gd name="T10" fmla="*/ 59 w 63"/>
                <a:gd name="T11" fmla="*/ 9 h 57"/>
                <a:gd name="T12" fmla="*/ 54 w 63"/>
                <a:gd name="T13" fmla="*/ 19 h 57"/>
                <a:gd name="T14" fmla="*/ 63 w 63"/>
                <a:gd name="T15" fmla="*/ 28 h 57"/>
                <a:gd name="T16" fmla="*/ 61 w 63"/>
                <a:gd name="T17" fmla="*/ 38 h 57"/>
                <a:gd name="T18" fmla="*/ 56 w 63"/>
                <a:gd name="T19" fmla="*/ 38 h 57"/>
                <a:gd name="T20" fmla="*/ 54 w 63"/>
                <a:gd name="T21" fmla="*/ 40 h 57"/>
                <a:gd name="T22" fmla="*/ 47 w 63"/>
                <a:gd name="T23" fmla="*/ 45 h 57"/>
                <a:gd name="T24" fmla="*/ 44 w 63"/>
                <a:gd name="T25" fmla="*/ 57 h 57"/>
                <a:gd name="T26" fmla="*/ 30 w 63"/>
                <a:gd name="T27" fmla="*/ 49 h 57"/>
                <a:gd name="T28" fmla="*/ 26 w 63"/>
                <a:gd name="T29" fmla="*/ 40 h 57"/>
                <a:gd name="T30" fmla="*/ 18 w 63"/>
                <a:gd name="T31" fmla="*/ 35 h 57"/>
                <a:gd name="T32" fmla="*/ 11 w 63"/>
                <a:gd name="T33" fmla="*/ 28 h 57"/>
                <a:gd name="T34" fmla="*/ 9 w 63"/>
                <a:gd name="T35" fmla="*/ 21 h 57"/>
                <a:gd name="T36" fmla="*/ 0 w 63"/>
                <a:gd name="T37" fmla="*/ 9 h 57"/>
                <a:gd name="T38" fmla="*/ 4 w 63"/>
                <a:gd name="T39" fmla="*/ 0 h 57"/>
                <a:gd name="T40" fmla="*/ 9 w 63"/>
                <a:gd name="T41" fmla="*/ 4 h 57"/>
                <a:gd name="T42" fmla="*/ 14 w 63"/>
                <a:gd name="T43" fmla="*/ 0 h 57"/>
                <a:gd name="T44" fmla="*/ 21 w 63"/>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7">
                  <a:moveTo>
                    <a:pt x="21" y="0"/>
                  </a:moveTo>
                  <a:lnTo>
                    <a:pt x="21" y="0"/>
                  </a:lnTo>
                  <a:lnTo>
                    <a:pt x="35" y="4"/>
                  </a:lnTo>
                  <a:lnTo>
                    <a:pt x="44" y="4"/>
                  </a:lnTo>
                  <a:lnTo>
                    <a:pt x="52" y="9"/>
                  </a:lnTo>
                  <a:lnTo>
                    <a:pt x="59" y="9"/>
                  </a:lnTo>
                  <a:lnTo>
                    <a:pt x="54" y="19"/>
                  </a:lnTo>
                  <a:lnTo>
                    <a:pt x="63" y="28"/>
                  </a:lnTo>
                  <a:lnTo>
                    <a:pt x="61" y="38"/>
                  </a:lnTo>
                  <a:lnTo>
                    <a:pt x="56" y="38"/>
                  </a:lnTo>
                  <a:lnTo>
                    <a:pt x="54" y="40"/>
                  </a:lnTo>
                  <a:lnTo>
                    <a:pt x="47" y="45"/>
                  </a:lnTo>
                  <a:lnTo>
                    <a:pt x="44" y="57"/>
                  </a:lnTo>
                  <a:lnTo>
                    <a:pt x="30" y="49"/>
                  </a:lnTo>
                  <a:lnTo>
                    <a:pt x="26" y="40"/>
                  </a:lnTo>
                  <a:lnTo>
                    <a:pt x="18" y="35"/>
                  </a:lnTo>
                  <a:lnTo>
                    <a:pt x="11" y="28"/>
                  </a:lnTo>
                  <a:lnTo>
                    <a:pt x="9" y="21"/>
                  </a:lnTo>
                  <a:lnTo>
                    <a:pt x="0" y="9"/>
                  </a:lnTo>
                  <a:lnTo>
                    <a:pt x="4" y="0"/>
                  </a:lnTo>
                  <a:lnTo>
                    <a:pt x="9" y="4"/>
                  </a:lnTo>
                  <a:lnTo>
                    <a:pt x="14" y="0"/>
                  </a:lnTo>
                  <a:lnTo>
                    <a:pt x="21"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6" name="Freeform 42">
              <a:extLst>
                <a:ext uri="{FF2B5EF4-FFF2-40B4-BE49-F238E27FC236}">
                  <a16:creationId xmlns:a16="http://schemas.microsoft.com/office/drawing/2014/main" id="{8BE47543-2AAD-423C-948C-783A3A1D99B5}"/>
                </a:ext>
              </a:extLst>
            </p:cNvPr>
            <p:cNvSpPr>
              <a:spLocks/>
            </p:cNvSpPr>
            <p:nvPr/>
          </p:nvSpPr>
          <p:spPr bwMode="auto">
            <a:xfrm>
              <a:off x="1935299" y="3401220"/>
              <a:ext cx="32384" cy="76697"/>
            </a:xfrm>
            <a:custGeom>
              <a:avLst/>
              <a:gdLst>
                <a:gd name="T0" fmla="*/ 17 w 19"/>
                <a:gd name="T1" fmla="*/ 7 h 45"/>
                <a:gd name="T2" fmla="*/ 17 w 19"/>
                <a:gd name="T3" fmla="*/ 7 h 45"/>
                <a:gd name="T4" fmla="*/ 14 w 19"/>
                <a:gd name="T5" fmla="*/ 17 h 45"/>
                <a:gd name="T6" fmla="*/ 17 w 19"/>
                <a:gd name="T7" fmla="*/ 17 h 45"/>
                <a:gd name="T8" fmla="*/ 14 w 19"/>
                <a:gd name="T9" fmla="*/ 24 h 45"/>
                <a:gd name="T10" fmla="*/ 17 w 19"/>
                <a:gd name="T11" fmla="*/ 26 h 45"/>
                <a:gd name="T12" fmla="*/ 14 w 19"/>
                <a:gd name="T13" fmla="*/ 34 h 45"/>
                <a:gd name="T14" fmla="*/ 10 w 19"/>
                <a:gd name="T15" fmla="*/ 38 h 45"/>
                <a:gd name="T16" fmla="*/ 7 w 19"/>
                <a:gd name="T17" fmla="*/ 41 h 45"/>
                <a:gd name="T18" fmla="*/ 5 w 19"/>
                <a:gd name="T19" fmla="*/ 45 h 45"/>
                <a:gd name="T20" fmla="*/ 0 w 19"/>
                <a:gd name="T21" fmla="*/ 45 h 45"/>
                <a:gd name="T22" fmla="*/ 0 w 19"/>
                <a:gd name="T23" fmla="*/ 26 h 45"/>
                <a:gd name="T24" fmla="*/ 0 w 19"/>
                <a:gd name="T25" fmla="*/ 12 h 45"/>
                <a:gd name="T26" fmla="*/ 0 w 19"/>
                <a:gd name="T27" fmla="*/ 10 h 45"/>
                <a:gd name="T28" fmla="*/ 3 w 19"/>
                <a:gd name="T29" fmla="*/ 10 h 45"/>
                <a:gd name="T30" fmla="*/ 5 w 19"/>
                <a:gd name="T31" fmla="*/ 12 h 45"/>
                <a:gd name="T32" fmla="*/ 12 w 19"/>
                <a:gd name="T33" fmla="*/ 0 h 45"/>
                <a:gd name="T34" fmla="*/ 14 w 19"/>
                <a:gd name="T35" fmla="*/ 0 h 45"/>
                <a:gd name="T36" fmla="*/ 14 w 19"/>
                <a:gd name="T37" fmla="*/ 3 h 45"/>
                <a:gd name="T38" fmla="*/ 19 w 19"/>
                <a:gd name="T39" fmla="*/ 3 h 45"/>
                <a:gd name="T40" fmla="*/ 17 w 19"/>
                <a:gd name="T4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5">
                  <a:moveTo>
                    <a:pt x="17" y="7"/>
                  </a:moveTo>
                  <a:lnTo>
                    <a:pt x="17" y="7"/>
                  </a:lnTo>
                  <a:lnTo>
                    <a:pt x="14" y="17"/>
                  </a:lnTo>
                  <a:lnTo>
                    <a:pt x="17" y="17"/>
                  </a:lnTo>
                  <a:lnTo>
                    <a:pt x="14" y="24"/>
                  </a:lnTo>
                  <a:lnTo>
                    <a:pt x="17" y="26"/>
                  </a:lnTo>
                  <a:lnTo>
                    <a:pt x="14" y="34"/>
                  </a:lnTo>
                  <a:lnTo>
                    <a:pt x="10" y="38"/>
                  </a:lnTo>
                  <a:lnTo>
                    <a:pt x="7" y="41"/>
                  </a:lnTo>
                  <a:lnTo>
                    <a:pt x="5" y="45"/>
                  </a:lnTo>
                  <a:lnTo>
                    <a:pt x="0" y="45"/>
                  </a:lnTo>
                  <a:lnTo>
                    <a:pt x="0" y="26"/>
                  </a:lnTo>
                  <a:lnTo>
                    <a:pt x="0" y="12"/>
                  </a:lnTo>
                  <a:lnTo>
                    <a:pt x="0" y="10"/>
                  </a:lnTo>
                  <a:lnTo>
                    <a:pt x="3" y="10"/>
                  </a:lnTo>
                  <a:lnTo>
                    <a:pt x="5" y="12"/>
                  </a:lnTo>
                  <a:lnTo>
                    <a:pt x="12" y="0"/>
                  </a:lnTo>
                  <a:lnTo>
                    <a:pt x="14" y="0"/>
                  </a:lnTo>
                  <a:lnTo>
                    <a:pt x="14" y="3"/>
                  </a:lnTo>
                  <a:lnTo>
                    <a:pt x="19" y="3"/>
                  </a:lnTo>
                  <a:lnTo>
                    <a:pt x="17" y="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7" name="Freeform 372">
              <a:extLst>
                <a:ext uri="{FF2B5EF4-FFF2-40B4-BE49-F238E27FC236}">
                  <a16:creationId xmlns:a16="http://schemas.microsoft.com/office/drawing/2014/main" id="{86A44864-FA06-4BE2-ADD6-462EAA13CB30}"/>
                </a:ext>
              </a:extLst>
            </p:cNvPr>
            <p:cNvSpPr>
              <a:spLocks/>
            </p:cNvSpPr>
            <p:nvPr/>
          </p:nvSpPr>
          <p:spPr bwMode="auto">
            <a:xfrm>
              <a:off x="2475577" y="4186072"/>
              <a:ext cx="334052" cy="380069"/>
            </a:xfrm>
            <a:custGeom>
              <a:avLst/>
              <a:gdLst>
                <a:gd name="connsiteX0" fmla="*/ 109538 w 311150"/>
                <a:gd name="connsiteY0" fmla="*/ 0 h 354012"/>
                <a:gd name="connsiteX1" fmla="*/ 108320 w 311150"/>
                <a:gd name="connsiteY1" fmla="*/ 4873 h 354012"/>
                <a:gd name="connsiteX2" fmla="*/ 109538 w 311150"/>
                <a:gd name="connsiteY2" fmla="*/ 4762 h 354012"/>
                <a:gd name="connsiteX3" fmla="*/ 105527 w 311150"/>
                <a:gd name="connsiteY3" fmla="*/ 20805 h 354012"/>
                <a:gd name="connsiteX4" fmla="*/ 109538 w 311150"/>
                <a:gd name="connsiteY4" fmla="*/ 30163 h 354012"/>
                <a:gd name="connsiteX5" fmla="*/ 109538 w 311150"/>
                <a:gd name="connsiteY5" fmla="*/ 34925 h 354012"/>
                <a:gd name="connsiteX6" fmla="*/ 109538 w 311150"/>
                <a:gd name="connsiteY6" fmla="*/ 44450 h 354012"/>
                <a:gd name="connsiteX7" fmla="*/ 134938 w 311150"/>
                <a:gd name="connsiteY7" fmla="*/ 68263 h 354012"/>
                <a:gd name="connsiteX8" fmla="*/ 165100 w 311150"/>
                <a:gd name="connsiteY8" fmla="*/ 74613 h 354012"/>
                <a:gd name="connsiteX9" fmla="*/ 173038 w 311150"/>
                <a:gd name="connsiteY9" fmla="*/ 82550 h 354012"/>
                <a:gd name="connsiteX10" fmla="*/ 192088 w 311150"/>
                <a:gd name="connsiteY10" fmla="*/ 90488 h 354012"/>
                <a:gd name="connsiteX11" fmla="*/ 203200 w 311150"/>
                <a:gd name="connsiteY11" fmla="*/ 96838 h 354012"/>
                <a:gd name="connsiteX12" fmla="*/ 217488 w 311150"/>
                <a:gd name="connsiteY12" fmla="*/ 93663 h 354012"/>
                <a:gd name="connsiteX13" fmla="*/ 233363 w 311150"/>
                <a:gd name="connsiteY13" fmla="*/ 104775 h 354012"/>
                <a:gd name="connsiteX14" fmla="*/ 236538 w 311150"/>
                <a:gd name="connsiteY14" fmla="*/ 120650 h 354012"/>
                <a:gd name="connsiteX15" fmla="*/ 241300 w 311150"/>
                <a:gd name="connsiteY15" fmla="*/ 127000 h 354012"/>
                <a:gd name="connsiteX16" fmla="*/ 241300 w 311150"/>
                <a:gd name="connsiteY16" fmla="*/ 131762 h 354012"/>
                <a:gd name="connsiteX17" fmla="*/ 241300 w 311150"/>
                <a:gd name="connsiteY17" fmla="*/ 138113 h 354012"/>
                <a:gd name="connsiteX18" fmla="*/ 241300 w 311150"/>
                <a:gd name="connsiteY18" fmla="*/ 142875 h 354012"/>
                <a:gd name="connsiteX19" fmla="*/ 234616 w 311150"/>
                <a:gd name="connsiteY19" fmla="*/ 142875 h 354012"/>
                <a:gd name="connsiteX20" fmla="*/ 241300 w 311150"/>
                <a:gd name="connsiteY20" fmla="*/ 168275 h 354012"/>
                <a:gd name="connsiteX21" fmla="*/ 288925 w 311150"/>
                <a:gd name="connsiteY21" fmla="*/ 168275 h 354012"/>
                <a:gd name="connsiteX22" fmla="*/ 288925 w 311150"/>
                <a:gd name="connsiteY22" fmla="*/ 173037 h 354012"/>
                <a:gd name="connsiteX23" fmla="*/ 288925 w 311150"/>
                <a:gd name="connsiteY23" fmla="*/ 187325 h 354012"/>
                <a:gd name="connsiteX24" fmla="*/ 288925 w 311150"/>
                <a:gd name="connsiteY24" fmla="*/ 192087 h 354012"/>
                <a:gd name="connsiteX25" fmla="*/ 288925 w 311150"/>
                <a:gd name="connsiteY25" fmla="*/ 195263 h 354012"/>
                <a:gd name="connsiteX26" fmla="*/ 304800 w 311150"/>
                <a:gd name="connsiteY26" fmla="*/ 203200 h 354012"/>
                <a:gd name="connsiteX27" fmla="*/ 311150 w 311150"/>
                <a:gd name="connsiteY27" fmla="*/ 222250 h 354012"/>
                <a:gd name="connsiteX28" fmla="*/ 310590 w 311150"/>
                <a:gd name="connsiteY28" fmla="*/ 225332 h 354012"/>
                <a:gd name="connsiteX29" fmla="*/ 311150 w 311150"/>
                <a:gd name="connsiteY29" fmla="*/ 227012 h 354012"/>
                <a:gd name="connsiteX30" fmla="*/ 307975 w 311150"/>
                <a:gd name="connsiteY30" fmla="*/ 244475 h 354012"/>
                <a:gd name="connsiteX31" fmla="*/ 300038 w 311150"/>
                <a:gd name="connsiteY31" fmla="*/ 260350 h 354012"/>
                <a:gd name="connsiteX32" fmla="*/ 300038 w 311150"/>
                <a:gd name="connsiteY32" fmla="*/ 269875 h 354012"/>
                <a:gd name="connsiteX33" fmla="*/ 300038 w 311150"/>
                <a:gd name="connsiteY33" fmla="*/ 274637 h 354012"/>
                <a:gd name="connsiteX34" fmla="*/ 293688 w 311150"/>
                <a:gd name="connsiteY34" fmla="*/ 279400 h 354012"/>
                <a:gd name="connsiteX35" fmla="*/ 293688 w 311150"/>
                <a:gd name="connsiteY35" fmla="*/ 274638 h 354012"/>
                <a:gd name="connsiteX36" fmla="*/ 293688 w 311150"/>
                <a:gd name="connsiteY36" fmla="*/ 271462 h 354012"/>
                <a:gd name="connsiteX37" fmla="*/ 269875 w 311150"/>
                <a:gd name="connsiteY37" fmla="*/ 257175 h 354012"/>
                <a:gd name="connsiteX38" fmla="*/ 244475 w 311150"/>
                <a:gd name="connsiteY38" fmla="*/ 257175 h 354012"/>
                <a:gd name="connsiteX39" fmla="*/ 200025 w 311150"/>
                <a:gd name="connsiteY39" fmla="*/ 263525 h 354012"/>
                <a:gd name="connsiteX40" fmla="*/ 187325 w 311150"/>
                <a:gd name="connsiteY40" fmla="*/ 290512 h 354012"/>
                <a:gd name="connsiteX41" fmla="*/ 187325 w 311150"/>
                <a:gd name="connsiteY41" fmla="*/ 296863 h 354012"/>
                <a:gd name="connsiteX42" fmla="*/ 187325 w 311150"/>
                <a:gd name="connsiteY42" fmla="*/ 301625 h 354012"/>
                <a:gd name="connsiteX43" fmla="*/ 176213 w 311150"/>
                <a:gd name="connsiteY43" fmla="*/ 334962 h 354012"/>
                <a:gd name="connsiteX44" fmla="*/ 173038 w 311150"/>
                <a:gd name="connsiteY44" fmla="*/ 331787 h 354012"/>
                <a:gd name="connsiteX45" fmla="*/ 142875 w 311150"/>
                <a:gd name="connsiteY45" fmla="*/ 327025 h 354012"/>
                <a:gd name="connsiteX46" fmla="*/ 134938 w 311150"/>
                <a:gd name="connsiteY46" fmla="*/ 350837 h 354012"/>
                <a:gd name="connsiteX47" fmla="*/ 115888 w 311150"/>
                <a:gd name="connsiteY47" fmla="*/ 331787 h 354012"/>
                <a:gd name="connsiteX48" fmla="*/ 87313 w 311150"/>
                <a:gd name="connsiteY48" fmla="*/ 323850 h 354012"/>
                <a:gd name="connsiteX49" fmla="*/ 63500 w 311150"/>
                <a:gd name="connsiteY49" fmla="*/ 350837 h 354012"/>
                <a:gd name="connsiteX50" fmla="*/ 46038 w 311150"/>
                <a:gd name="connsiteY50" fmla="*/ 354012 h 354012"/>
                <a:gd name="connsiteX51" fmla="*/ 33338 w 311150"/>
                <a:gd name="connsiteY51" fmla="*/ 315912 h 354012"/>
                <a:gd name="connsiteX52" fmla="*/ 19050 w 311150"/>
                <a:gd name="connsiteY52" fmla="*/ 285750 h 354012"/>
                <a:gd name="connsiteX53" fmla="*/ 20133 w 311150"/>
                <a:gd name="connsiteY53" fmla="*/ 283274 h 354012"/>
                <a:gd name="connsiteX54" fmla="*/ 19050 w 311150"/>
                <a:gd name="connsiteY54" fmla="*/ 280988 h 354012"/>
                <a:gd name="connsiteX55" fmla="*/ 28761 w 311150"/>
                <a:gd name="connsiteY55" fmla="*/ 258792 h 354012"/>
                <a:gd name="connsiteX56" fmla="*/ 15875 w 311150"/>
                <a:gd name="connsiteY56" fmla="*/ 244475 h 354012"/>
                <a:gd name="connsiteX57" fmla="*/ 11113 w 311150"/>
                <a:gd name="connsiteY57" fmla="*/ 227012 h 354012"/>
                <a:gd name="connsiteX58" fmla="*/ 0 w 311150"/>
                <a:gd name="connsiteY58" fmla="*/ 211137 h 354012"/>
                <a:gd name="connsiteX59" fmla="*/ 1431 w 311150"/>
                <a:gd name="connsiteY59" fmla="*/ 208419 h 354012"/>
                <a:gd name="connsiteX60" fmla="*/ 0 w 311150"/>
                <a:gd name="connsiteY60" fmla="*/ 206375 h 354012"/>
                <a:gd name="connsiteX61" fmla="*/ 14654 w 311150"/>
                <a:gd name="connsiteY61" fmla="*/ 178533 h 354012"/>
                <a:gd name="connsiteX62" fmla="*/ 4763 w 311150"/>
                <a:gd name="connsiteY62" fmla="*/ 158750 h 354012"/>
                <a:gd name="connsiteX63" fmla="*/ 6032 w 311150"/>
                <a:gd name="connsiteY63" fmla="*/ 156527 h 354012"/>
                <a:gd name="connsiteX64" fmla="*/ 4763 w 311150"/>
                <a:gd name="connsiteY64" fmla="*/ 153988 h 354012"/>
                <a:gd name="connsiteX65" fmla="*/ 9992 w 311150"/>
                <a:gd name="connsiteY65" fmla="*/ 144836 h 354012"/>
                <a:gd name="connsiteX66" fmla="*/ 7938 w 311150"/>
                <a:gd name="connsiteY66" fmla="*/ 139700 h 354012"/>
                <a:gd name="connsiteX67" fmla="*/ 9045 w 311150"/>
                <a:gd name="connsiteY67" fmla="*/ 137706 h 354012"/>
                <a:gd name="connsiteX68" fmla="*/ 7938 w 311150"/>
                <a:gd name="connsiteY68" fmla="*/ 134938 h 354012"/>
                <a:gd name="connsiteX69" fmla="*/ 15875 w 311150"/>
                <a:gd name="connsiteY69" fmla="*/ 120650 h 354012"/>
                <a:gd name="connsiteX70" fmla="*/ 15875 w 311150"/>
                <a:gd name="connsiteY70" fmla="*/ 101600 h 354012"/>
                <a:gd name="connsiteX71" fmla="*/ 15875 w 311150"/>
                <a:gd name="connsiteY71" fmla="*/ 96838 h 354012"/>
                <a:gd name="connsiteX72" fmla="*/ 19050 w 311150"/>
                <a:gd name="connsiteY72" fmla="*/ 82550 h 354012"/>
                <a:gd name="connsiteX73" fmla="*/ 21336 w 311150"/>
                <a:gd name="connsiteY73" fmla="*/ 74549 h 354012"/>
                <a:gd name="connsiteX74" fmla="*/ 0 w 311150"/>
                <a:gd name="connsiteY74" fmla="*/ 34925 h 354012"/>
                <a:gd name="connsiteX75" fmla="*/ 2817 w 311150"/>
                <a:gd name="connsiteY75" fmla="*/ 35394 h 354012"/>
                <a:gd name="connsiteX76" fmla="*/ 0 w 311150"/>
                <a:gd name="connsiteY76" fmla="*/ 30163 h 354012"/>
                <a:gd name="connsiteX77" fmla="*/ 19050 w 311150"/>
                <a:gd name="connsiteY77" fmla="*/ 33338 h 354012"/>
                <a:gd name="connsiteX78" fmla="*/ 33338 w 311150"/>
                <a:gd name="connsiteY78" fmla="*/ 30163 h 354012"/>
                <a:gd name="connsiteX79" fmla="*/ 38100 w 311150"/>
                <a:gd name="connsiteY79" fmla="*/ 25400 h 354012"/>
                <a:gd name="connsiteX80" fmla="*/ 60325 w 311150"/>
                <a:gd name="connsiteY80" fmla="*/ 14288 h 354012"/>
                <a:gd name="connsiteX81" fmla="*/ 74613 w 311150"/>
                <a:gd name="connsiteY81" fmla="*/ 3175 h 3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11150" h="354012">
                  <a:moveTo>
                    <a:pt x="109538" y="0"/>
                  </a:moveTo>
                  <a:lnTo>
                    <a:pt x="108320" y="4873"/>
                  </a:lnTo>
                  <a:lnTo>
                    <a:pt x="109538" y="4762"/>
                  </a:lnTo>
                  <a:lnTo>
                    <a:pt x="105527" y="20805"/>
                  </a:lnTo>
                  <a:lnTo>
                    <a:pt x="109538" y="30163"/>
                  </a:lnTo>
                  <a:lnTo>
                    <a:pt x="109538" y="34925"/>
                  </a:lnTo>
                  <a:lnTo>
                    <a:pt x="109538" y="44450"/>
                  </a:lnTo>
                  <a:lnTo>
                    <a:pt x="134938" y="68263"/>
                  </a:lnTo>
                  <a:lnTo>
                    <a:pt x="165100" y="74613"/>
                  </a:lnTo>
                  <a:lnTo>
                    <a:pt x="173038" y="82550"/>
                  </a:lnTo>
                  <a:lnTo>
                    <a:pt x="192088" y="90488"/>
                  </a:lnTo>
                  <a:lnTo>
                    <a:pt x="203200" y="96838"/>
                  </a:lnTo>
                  <a:lnTo>
                    <a:pt x="217488" y="93663"/>
                  </a:lnTo>
                  <a:lnTo>
                    <a:pt x="233363" y="104775"/>
                  </a:lnTo>
                  <a:lnTo>
                    <a:pt x="236538" y="120650"/>
                  </a:lnTo>
                  <a:lnTo>
                    <a:pt x="241300" y="127000"/>
                  </a:lnTo>
                  <a:lnTo>
                    <a:pt x="241300" y="131762"/>
                  </a:lnTo>
                  <a:lnTo>
                    <a:pt x="241300" y="138113"/>
                  </a:lnTo>
                  <a:lnTo>
                    <a:pt x="241300" y="142875"/>
                  </a:lnTo>
                  <a:lnTo>
                    <a:pt x="234616" y="142875"/>
                  </a:lnTo>
                  <a:lnTo>
                    <a:pt x="241300" y="168275"/>
                  </a:lnTo>
                  <a:lnTo>
                    <a:pt x="288925" y="168275"/>
                  </a:lnTo>
                  <a:lnTo>
                    <a:pt x="288925" y="173037"/>
                  </a:lnTo>
                  <a:lnTo>
                    <a:pt x="288925" y="187325"/>
                  </a:lnTo>
                  <a:lnTo>
                    <a:pt x="288925" y="192087"/>
                  </a:lnTo>
                  <a:lnTo>
                    <a:pt x="288925" y="195263"/>
                  </a:lnTo>
                  <a:lnTo>
                    <a:pt x="304800" y="203200"/>
                  </a:lnTo>
                  <a:lnTo>
                    <a:pt x="311150" y="222250"/>
                  </a:lnTo>
                  <a:lnTo>
                    <a:pt x="310590" y="225332"/>
                  </a:lnTo>
                  <a:lnTo>
                    <a:pt x="311150" y="227012"/>
                  </a:lnTo>
                  <a:lnTo>
                    <a:pt x="307975" y="244475"/>
                  </a:lnTo>
                  <a:lnTo>
                    <a:pt x="300038" y="260350"/>
                  </a:lnTo>
                  <a:lnTo>
                    <a:pt x="300038" y="269875"/>
                  </a:lnTo>
                  <a:lnTo>
                    <a:pt x="300038" y="274637"/>
                  </a:lnTo>
                  <a:lnTo>
                    <a:pt x="293688" y="279400"/>
                  </a:lnTo>
                  <a:lnTo>
                    <a:pt x="293688" y="274638"/>
                  </a:lnTo>
                  <a:lnTo>
                    <a:pt x="293688" y="271462"/>
                  </a:lnTo>
                  <a:lnTo>
                    <a:pt x="269875" y="257175"/>
                  </a:lnTo>
                  <a:lnTo>
                    <a:pt x="244475" y="257175"/>
                  </a:lnTo>
                  <a:lnTo>
                    <a:pt x="200025" y="263525"/>
                  </a:lnTo>
                  <a:lnTo>
                    <a:pt x="187325" y="290512"/>
                  </a:lnTo>
                  <a:lnTo>
                    <a:pt x="187325" y="296863"/>
                  </a:lnTo>
                  <a:lnTo>
                    <a:pt x="187325" y="301625"/>
                  </a:lnTo>
                  <a:lnTo>
                    <a:pt x="176213" y="334962"/>
                  </a:lnTo>
                  <a:lnTo>
                    <a:pt x="173038" y="331787"/>
                  </a:lnTo>
                  <a:lnTo>
                    <a:pt x="142875" y="327025"/>
                  </a:lnTo>
                  <a:lnTo>
                    <a:pt x="134938" y="350837"/>
                  </a:lnTo>
                  <a:lnTo>
                    <a:pt x="115888" y="331787"/>
                  </a:lnTo>
                  <a:lnTo>
                    <a:pt x="87313" y="323850"/>
                  </a:lnTo>
                  <a:lnTo>
                    <a:pt x="63500" y="350837"/>
                  </a:lnTo>
                  <a:lnTo>
                    <a:pt x="46038" y="354012"/>
                  </a:lnTo>
                  <a:lnTo>
                    <a:pt x="33338" y="315912"/>
                  </a:lnTo>
                  <a:lnTo>
                    <a:pt x="19050" y="285750"/>
                  </a:lnTo>
                  <a:lnTo>
                    <a:pt x="20133" y="283274"/>
                  </a:lnTo>
                  <a:lnTo>
                    <a:pt x="19050" y="280988"/>
                  </a:lnTo>
                  <a:lnTo>
                    <a:pt x="28761" y="258792"/>
                  </a:lnTo>
                  <a:lnTo>
                    <a:pt x="15875" y="244475"/>
                  </a:lnTo>
                  <a:lnTo>
                    <a:pt x="11113" y="227012"/>
                  </a:lnTo>
                  <a:lnTo>
                    <a:pt x="0" y="211137"/>
                  </a:lnTo>
                  <a:lnTo>
                    <a:pt x="1431" y="208419"/>
                  </a:lnTo>
                  <a:lnTo>
                    <a:pt x="0" y="206375"/>
                  </a:lnTo>
                  <a:lnTo>
                    <a:pt x="14654" y="178533"/>
                  </a:lnTo>
                  <a:lnTo>
                    <a:pt x="4763" y="158750"/>
                  </a:lnTo>
                  <a:lnTo>
                    <a:pt x="6032" y="156527"/>
                  </a:lnTo>
                  <a:lnTo>
                    <a:pt x="4763" y="153988"/>
                  </a:lnTo>
                  <a:lnTo>
                    <a:pt x="9992" y="144836"/>
                  </a:lnTo>
                  <a:lnTo>
                    <a:pt x="7938" y="139700"/>
                  </a:lnTo>
                  <a:lnTo>
                    <a:pt x="9045" y="137706"/>
                  </a:lnTo>
                  <a:lnTo>
                    <a:pt x="7938" y="134938"/>
                  </a:lnTo>
                  <a:lnTo>
                    <a:pt x="15875" y="120650"/>
                  </a:lnTo>
                  <a:lnTo>
                    <a:pt x="15875" y="101600"/>
                  </a:lnTo>
                  <a:lnTo>
                    <a:pt x="15875" y="96838"/>
                  </a:lnTo>
                  <a:lnTo>
                    <a:pt x="19050" y="82550"/>
                  </a:lnTo>
                  <a:lnTo>
                    <a:pt x="21336" y="74549"/>
                  </a:lnTo>
                  <a:lnTo>
                    <a:pt x="0" y="34925"/>
                  </a:lnTo>
                  <a:lnTo>
                    <a:pt x="2817" y="35394"/>
                  </a:lnTo>
                  <a:lnTo>
                    <a:pt x="0" y="30163"/>
                  </a:lnTo>
                  <a:lnTo>
                    <a:pt x="19050" y="33338"/>
                  </a:lnTo>
                  <a:lnTo>
                    <a:pt x="33338" y="30163"/>
                  </a:lnTo>
                  <a:lnTo>
                    <a:pt x="38100" y="25400"/>
                  </a:lnTo>
                  <a:lnTo>
                    <a:pt x="60325" y="14288"/>
                  </a:lnTo>
                  <a:lnTo>
                    <a:pt x="74613" y="317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8" name="Freeform 46">
              <a:extLst>
                <a:ext uri="{FF2B5EF4-FFF2-40B4-BE49-F238E27FC236}">
                  <a16:creationId xmlns:a16="http://schemas.microsoft.com/office/drawing/2014/main" id="{92F60555-B061-40D9-A3E9-6701D8EFC76F}"/>
                </a:ext>
              </a:extLst>
            </p:cNvPr>
            <p:cNvSpPr>
              <a:spLocks/>
            </p:cNvSpPr>
            <p:nvPr/>
          </p:nvSpPr>
          <p:spPr bwMode="auto">
            <a:xfrm>
              <a:off x="2354569" y="3776176"/>
              <a:ext cx="1083965" cy="1126574"/>
            </a:xfrm>
            <a:custGeom>
              <a:avLst/>
              <a:gdLst>
                <a:gd name="T0" fmla="*/ 227 w 636"/>
                <a:gd name="T1" fmla="*/ 41 h 661"/>
                <a:gd name="T2" fmla="*/ 251 w 636"/>
                <a:gd name="T3" fmla="*/ 64 h 661"/>
                <a:gd name="T4" fmla="*/ 270 w 636"/>
                <a:gd name="T5" fmla="*/ 53 h 661"/>
                <a:gd name="T6" fmla="*/ 294 w 636"/>
                <a:gd name="T7" fmla="*/ 50 h 661"/>
                <a:gd name="T8" fmla="*/ 305 w 636"/>
                <a:gd name="T9" fmla="*/ 43 h 661"/>
                <a:gd name="T10" fmla="*/ 331 w 636"/>
                <a:gd name="T11" fmla="*/ 45 h 661"/>
                <a:gd name="T12" fmla="*/ 353 w 636"/>
                <a:gd name="T13" fmla="*/ 31 h 661"/>
                <a:gd name="T14" fmla="*/ 381 w 636"/>
                <a:gd name="T15" fmla="*/ 53 h 661"/>
                <a:gd name="T16" fmla="*/ 383 w 636"/>
                <a:gd name="T17" fmla="*/ 86 h 661"/>
                <a:gd name="T18" fmla="*/ 445 w 636"/>
                <a:gd name="T19" fmla="*/ 100 h 661"/>
                <a:gd name="T20" fmla="*/ 495 w 636"/>
                <a:gd name="T21" fmla="*/ 121 h 661"/>
                <a:gd name="T22" fmla="*/ 596 w 636"/>
                <a:gd name="T23" fmla="*/ 161 h 661"/>
                <a:gd name="T24" fmla="*/ 634 w 636"/>
                <a:gd name="T25" fmla="*/ 192 h 661"/>
                <a:gd name="T26" fmla="*/ 599 w 636"/>
                <a:gd name="T27" fmla="*/ 263 h 661"/>
                <a:gd name="T28" fmla="*/ 568 w 636"/>
                <a:gd name="T29" fmla="*/ 308 h 661"/>
                <a:gd name="T30" fmla="*/ 558 w 636"/>
                <a:gd name="T31" fmla="*/ 382 h 661"/>
                <a:gd name="T32" fmla="*/ 523 w 636"/>
                <a:gd name="T33" fmla="*/ 453 h 661"/>
                <a:gd name="T34" fmla="*/ 464 w 636"/>
                <a:gd name="T35" fmla="*/ 479 h 661"/>
                <a:gd name="T36" fmla="*/ 409 w 636"/>
                <a:gd name="T37" fmla="*/ 528 h 661"/>
                <a:gd name="T38" fmla="*/ 395 w 636"/>
                <a:gd name="T39" fmla="*/ 576 h 661"/>
                <a:gd name="T40" fmla="*/ 346 w 636"/>
                <a:gd name="T41" fmla="*/ 651 h 661"/>
                <a:gd name="T42" fmla="*/ 327 w 636"/>
                <a:gd name="T43" fmla="*/ 628 h 661"/>
                <a:gd name="T44" fmla="*/ 275 w 636"/>
                <a:gd name="T45" fmla="*/ 592 h 661"/>
                <a:gd name="T46" fmla="*/ 317 w 636"/>
                <a:gd name="T47" fmla="*/ 545 h 661"/>
                <a:gd name="T48" fmla="*/ 315 w 636"/>
                <a:gd name="T49" fmla="*/ 512 h 661"/>
                <a:gd name="T50" fmla="*/ 312 w 636"/>
                <a:gd name="T51" fmla="*/ 479 h 661"/>
                <a:gd name="T52" fmla="*/ 298 w 636"/>
                <a:gd name="T53" fmla="*/ 460 h 661"/>
                <a:gd name="T54" fmla="*/ 260 w 636"/>
                <a:gd name="T55" fmla="*/ 448 h 661"/>
                <a:gd name="T56" fmla="*/ 260 w 636"/>
                <a:gd name="T57" fmla="*/ 403 h 661"/>
                <a:gd name="T58" fmla="*/ 256 w 636"/>
                <a:gd name="T59" fmla="*/ 365 h 661"/>
                <a:gd name="T60" fmla="*/ 218 w 636"/>
                <a:gd name="T61" fmla="*/ 329 h 661"/>
                <a:gd name="T62" fmla="*/ 218 w 636"/>
                <a:gd name="T63" fmla="*/ 308 h 661"/>
                <a:gd name="T64" fmla="*/ 182 w 636"/>
                <a:gd name="T65" fmla="*/ 294 h 661"/>
                <a:gd name="T66" fmla="*/ 140 w 636"/>
                <a:gd name="T67" fmla="*/ 261 h 661"/>
                <a:gd name="T68" fmla="*/ 111 w 636"/>
                <a:gd name="T69" fmla="*/ 251 h 661"/>
                <a:gd name="T70" fmla="*/ 74 w 636"/>
                <a:gd name="T71" fmla="*/ 261 h 661"/>
                <a:gd name="T72" fmla="*/ 45 w 636"/>
                <a:gd name="T73" fmla="*/ 247 h 661"/>
                <a:gd name="T74" fmla="*/ 17 w 636"/>
                <a:gd name="T75" fmla="*/ 230 h 661"/>
                <a:gd name="T76" fmla="*/ 5 w 636"/>
                <a:gd name="T77" fmla="*/ 197 h 661"/>
                <a:gd name="T78" fmla="*/ 19 w 636"/>
                <a:gd name="T79" fmla="*/ 169 h 661"/>
                <a:gd name="T80" fmla="*/ 66 w 636"/>
                <a:gd name="T81" fmla="*/ 154 h 661"/>
                <a:gd name="T82" fmla="*/ 64 w 636"/>
                <a:gd name="T83" fmla="*/ 88 h 661"/>
                <a:gd name="T84" fmla="*/ 78 w 636"/>
                <a:gd name="T85" fmla="*/ 67 h 661"/>
                <a:gd name="T86" fmla="*/ 104 w 636"/>
                <a:gd name="T87" fmla="*/ 50 h 661"/>
                <a:gd name="T88" fmla="*/ 126 w 636"/>
                <a:gd name="T89" fmla="*/ 71 h 661"/>
                <a:gd name="T90" fmla="*/ 159 w 636"/>
                <a:gd name="T91" fmla="*/ 60 h 661"/>
                <a:gd name="T92" fmla="*/ 159 w 636"/>
                <a:gd name="T93" fmla="*/ 43 h 661"/>
                <a:gd name="T94" fmla="*/ 152 w 636"/>
                <a:gd name="T95" fmla="*/ 17 h 661"/>
                <a:gd name="T96" fmla="*/ 194 w 636"/>
                <a:gd name="T97" fmla="*/ 17 h 661"/>
                <a:gd name="T98" fmla="*/ 223 w 636"/>
                <a:gd name="T99" fmla="*/ 0 h 661"/>
                <a:gd name="T100" fmla="*/ 234 w 636"/>
                <a:gd name="T101" fmla="*/ 1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6" h="661">
                  <a:moveTo>
                    <a:pt x="234" y="19"/>
                  </a:moveTo>
                  <a:lnTo>
                    <a:pt x="234" y="19"/>
                  </a:lnTo>
                  <a:lnTo>
                    <a:pt x="230" y="24"/>
                  </a:lnTo>
                  <a:lnTo>
                    <a:pt x="227" y="41"/>
                  </a:lnTo>
                  <a:lnTo>
                    <a:pt x="232" y="48"/>
                  </a:lnTo>
                  <a:lnTo>
                    <a:pt x="232" y="55"/>
                  </a:lnTo>
                  <a:lnTo>
                    <a:pt x="244" y="62"/>
                  </a:lnTo>
                  <a:lnTo>
                    <a:pt x="251" y="64"/>
                  </a:lnTo>
                  <a:lnTo>
                    <a:pt x="253" y="60"/>
                  </a:lnTo>
                  <a:lnTo>
                    <a:pt x="258" y="60"/>
                  </a:lnTo>
                  <a:lnTo>
                    <a:pt x="265" y="57"/>
                  </a:lnTo>
                  <a:lnTo>
                    <a:pt x="270" y="53"/>
                  </a:lnTo>
                  <a:lnTo>
                    <a:pt x="279" y="55"/>
                  </a:lnTo>
                  <a:lnTo>
                    <a:pt x="284" y="53"/>
                  </a:lnTo>
                  <a:lnTo>
                    <a:pt x="291" y="55"/>
                  </a:lnTo>
                  <a:lnTo>
                    <a:pt x="294" y="50"/>
                  </a:lnTo>
                  <a:lnTo>
                    <a:pt x="291" y="48"/>
                  </a:lnTo>
                  <a:lnTo>
                    <a:pt x="294" y="43"/>
                  </a:lnTo>
                  <a:lnTo>
                    <a:pt x="298" y="45"/>
                  </a:lnTo>
                  <a:lnTo>
                    <a:pt x="305" y="43"/>
                  </a:lnTo>
                  <a:lnTo>
                    <a:pt x="315" y="45"/>
                  </a:lnTo>
                  <a:lnTo>
                    <a:pt x="324" y="50"/>
                  </a:lnTo>
                  <a:lnTo>
                    <a:pt x="327" y="45"/>
                  </a:lnTo>
                  <a:lnTo>
                    <a:pt x="331" y="45"/>
                  </a:lnTo>
                  <a:lnTo>
                    <a:pt x="334" y="50"/>
                  </a:lnTo>
                  <a:lnTo>
                    <a:pt x="341" y="50"/>
                  </a:lnTo>
                  <a:lnTo>
                    <a:pt x="348" y="43"/>
                  </a:lnTo>
                  <a:lnTo>
                    <a:pt x="353" y="31"/>
                  </a:lnTo>
                  <a:lnTo>
                    <a:pt x="362" y="17"/>
                  </a:lnTo>
                  <a:lnTo>
                    <a:pt x="367" y="17"/>
                  </a:lnTo>
                  <a:lnTo>
                    <a:pt x="372" y="24"/>
                  </a:lnTo>
                  <a:lnTo>
                    <a:pt x="381" y="53"/>
                  </a:lnTo>
                  <a:lnTo>
                    <a:pt x="390" y="55"/>
                  </a:lnTo>
                  <a:lnTo>
                    <a:pt x="390" y="67"/>
                  </a:lnTo>
                  <a:lnTo>
                    <a:pt x="379" y="81"/>
                  </a:lnTo>
                  <a:lnTo>
                    <a:pt x="383" y="86"/>
                  </a:lnTo>
                  <a:lnTo>
                    <a:pt x="412" y="88"/>
                  </a:lnTo>
                  <a:lnTo>
                    <a:pt x="412" y="105"/>
                  </a:lnTo>
                  <a:lnTo>
                    <a:pt x="424" y="93"/>
                  </a:lnTo>
                  <a:lnTo>
                    <a:pt x="445" y="100"/>
                  </a:lnTo>
                  <a:lnTo>
                    <a:pt x="471" y="109"/>
                  </a:lnTo>
                  <a:lnTo>
                    <a:pt x="480" y="119"/>
                  </a:lnTo>
                  <a:lnTo>
                    <a:pt x="476" y="128"/>
                  </a:lnTo>
                  <a:lnTo>
                    <a:pt x="495" y="121"/>
                  </a:lnTo>
                  <a:lnTo>
                    <a:pt x="528" y="131"/>
                  </a:lnTo>
                  <a:lnTo>
                    <a:pt x="551" y="131"/>
                  </a:lnTo>
                  <a:lnTo>
                    <a:pt x="575" y="143"/>
                  </a:lnTo>
                  <a:lnTo>
                    <a:pt x="596" y="161"/>
                  </a:lnTo>
                  <a:lnTo>
                    <a:pt x="608" y="166"/>
                  </a:lnTo>
                  <a:lnTo>
                    <a:pt x="622" y="166"/>
                  </a:lnTo>
                  <a:lnTo>
                    <a:pt x="627" y="173"/>
                  </a:lnTo>
                  <a:lnTo>
                    <a:pt x="634" y="192"/>
                  </a:lnTo>
                  <a:lnTo>
                    <a:pt x="636" y="202"/>
                  </a:lnTo>
                  <a:lnTo>
                    <a:pt x="629" y="230"/>
                  </a:lnTo>
                  <a:lnTo>
                    <a:pt x="622" y="240"/>
                  </a:lnTo>
                  <a:lnTo>
                    <a:pt x="599" y="263"/>
                  </a:lnTo>
                  <a:lnTo>
                    <a:pt x="589" y="282"/>
                  </a:lnTo>
                  <a:lnTo>
                    <a:pt x="577" y="296"/>
                  </a:lnTo>
                  <a:lnTo>
                    <a:pt x="573" y="296"/>
                  </a:lnTo>
                  <a:lnTo>
                    <a:pt x="568" y="308"/>
                  </a:lnTo>
                  <a:lnTo>
                    <a:pt x="568" y="339"/>
                  </a:lnTo>
                  <a:lnTo>
                    <a:pt x="566" y="365"/>
                  </a:lnTo>
                  <a:lnTo>
                    <a:pt x="563" y="377"/>
                  </a:lnTo>
                  <a:lnTo>
                    <a:pt x="558" y="382"/>
                  </a:lnTo>
                  <a:lnTo>
                    <a:pt x="554" y="405"/>
                  </a:lnTo>
                  <a:lnTo>
                    <a:pt x="540" y="429"/>
                  </a:lnTo>
                  <a:lnTo>
                    <a:pt x="535" y="445"/>
                  </a:lnTo>
                  <a:lnTo>
                    <a:pt x="523" y="453"/>
                  </a:lnTo>
                  <a:lnTo>
                    <a:pt x="518" y="464"/>
                  </a:lnTo>
                  <a:lnTo>
                    <a:pt x="502" y="464"/>
                  </a:lnTo>
                  <a:lnTo>
                    <a:pt x="476" y="472"/>
                  </a:lnTo>
                  <a:lnTo>
                    <a:pt x="464" y="479"/>
                  </a:lnTo>
                  <a:lnTo>
                    <a:pt x="445" y="483"/>
                  </a:lnTo>
                  <a:lnTo>
                    <a:pt x="426" y="498"/>
                  </a:lnTo>
                  <a:lnTo>
                    <a:pt x="414" y="516"/>
                  </a:lnTo>
                  <a:lnTo>
                    <a:pt x="409" y="528"/>
                  </a:lnTo>
                  <a:lnTo>
                    <a:pt x="414" y="538"/>
                  </a:lnTo>
                  <a:lnTo>
                    <a:pt x="409" y="557"/>
                  </a:lnTo>
                  <a:lnTo>
                    <a:pt x="407" y="566"/>
                  </a:lnTo>
                  <a:lnTo>
                    <a:pt x="395" y="576"/>
                  </a:lnTo>
                  <a:lnTo>
                    <a:pt x="379" y="609"/>
                  </a:lnTo>
                  <a:lnTo>
                    <a:pt x="362" y="623"/>
                  </a:lnTo>
                  <a:lnTo>
                    <a:pt x="353" y="632"/>
                  </a:lnTo>
                  <a:lnTo>
                    <a:pt x="346" y="651"/>
                  </a:lnTo>
                  <a:lnTo>
                    <a:pt x="334" y="661"/>
                  </a:lnTo>
                  <a:lnTo>
                    <a:pt x="329" y="651"/>
                  </a:lnTo>
                  <a:lnTo>
                    <a:pt x="336" y="642"/>
                  </a:lnTo>
                  <a:lnTo>
                    <a:pt x="327" y="628"/>
                  </a:lnTo>
                  <a:lnTo>
                    <a:pt x="315" y="618"/>
                  </a:lnTo>
                  <a:lnTo>
                    <a:pt x="298" y="606"/>
                  </a:lnTo>
                  <a:lnTo>
                    <a:pt x="294" y="606"/>
                  </a:lnTo>
                  <a:lnTo>
                    <a:pt x="275" y="592"/>
                  </a:lnTo>
                  <a:lnTo>
                    <a:pt x="265" y="595"/>
                  </a:lnTo>
                  <a:lnTo>
                    <a:pt x="286" y="569"/>
                  </a:lnTo>
                  <a:lnTo>
                    <a:pt x="305" y="552"/>
                  </a:lnTo>
                  <a:lnTo>
                    <a:pt x="317" y="545"/>
                  </a:lnTo>
                  <a:lnTo>
                    <a:pt x="329" y="533"/>
                  </a:lnTo>
                  <a:lnTo>
                    <a:pt x="329" y="519"/>
                  </a:lnTo>
                  <a:lnTo>
                    <a:pt x="322" y="509"/>
                  </a:lnTo>
                  <a:lnTo>
                    <a:pt x="315" y="512"/>
                  </a:lnTo>
                  <a:lnTo>
                    <a:pt x="317" y="502"/>
                  </a:lnTo>
                  <a:lnTo>
                    <a:pt x="320" y="493"/>
                  </a:lnTo>
                  <a:lnTo>
                    <a:pt x="320" y="481"/>
                  </a:lnTo>
                  <a:lnTo>
                    <a:pt x="312" y="479"/>
                  </a:lnTo>
                  <a:lnTo>
                    <a:pt x="308" y="481"/>
                  </a:lnTo>
                  <a:lnTo>
                    <a:pt x="301" y="481"/>
                  </a:lnTo>
                  <a:lnTo>
                    <a:pt x="298" y="474"/>
                  </a:lnTo>
                  <a:lnTo>
                    <a:pt x="298" y="460"/>
                  </a:lnTo>
                  <a:lnTo>
                    <a:pt x="296" y="453"/>
                  </a:lnTo>
                  <a:lnTo>
                    <a:pt x="284" y="448"/>
                  </a:lnTo>
                  <a:lnTo>
                    <a:pt x="277" y="453"/>
                  </a:lnTo>
                  <a:lnTo>
                    <a:pt x="260" y="448"/>
                  </a:lnTo>
                  <a:lnTo>
                    <a:pt x="263" y="424"/>
                  </a:lnTo>
                  <a:lnTo>
                    <a:pt x="256" y="415"/>
                  </a:lnTo>
                  <a:lnTo>
                    <a:pt x="263" y="412"/>
                  </a:lnTo>
                  <a:lnTo>
                    <a:pt x="260" y="403"/>
                  </a:lnTo>
                  <a:lnTo>
                    <a:pt x="265" y="393"/>
                  </a:lnTo>
                  <a:lnTo>
                    <a:pt x="267" y="382"/>
                  </a:lnTo>
                  <a:lnTo>
                    <a:pt x="263" y="372"/>
                  </a:lnTo>
                  <a:lnTo>
                    <a:pt x="256" y="365"/>
                  </a:lnTo>
                  <a:lnTo>
                    <a:pt x="253" y="360"/>
                  </a:lnTo>
                  <a:lnTo>
                    <a:pt x="256" y="351"/>
                  </a:lnTo>
                  <a:lnTo>
                    <a:pt x="225" y="351"/>
                  </a:lnTo>
                  <a:lnTo>
                    <a:pt x="218" y="329"/>
                  </a:lnTo>
                  <a:lnTo>
                    <a:pt x="223" y="329"/>
                  </a:lnTo>
                  <a:lnTo>
                    <a:pt x="223" y="322"/>
                  </a:lnTo>
                  <a:lnTo>
                    <a:pt x="220" y="318"/>
                  </a:lnTo>
                  <a:lnTo>
                    <a:pt x="218" y="308"/>
                  </a:lnTo>
                  <a:lnTo>
                    <a:pt x="211" y="303"/>
                  </a:lnTo>
                  <a:lnTo>
                    <a:pt x="199" y="303"/>
                  </a:lnTo>
                  <a:lnTo>
                    <a:pt x="192" y="299"/>
                  </a:lnTo>
                  <a:lnTo>
                    <a:pt x="182" y="294"/>
                  </a:lnTo>
                  <a:lnTo>
                    <a:pt x="175" y="289"/>
                  </a:lnTo>
                  <a:lnTo>
                    <a:pt x="156" y="285"/>
                  </a:lnTo>
                  <a:lnTo>
                    <a:pt x="140" y="270"/>
                  </a:lnTo>
                  <a:lnTo>
                    <a:pt x="140" y="261"/>
                  </a:lnTo>
                  <a:lnTo>
                    <a:pt x="137" y="254"/>
                  </a:lnTo>
                  <a:lnTo>
                    <a:pt x="140" y="242"/>
                  </a:lnTo>
                  <a:lnTo>
                    <a:pt x="118" y="244"/>
                  </a:lnTo>
                  <a:lnTo>
                    <a:pt x="111" y="251"/>
                  </a:lnTo>
                  <a:lnTo>
                    <a:pt x="97" y="258"/>
                  </a:lnTo>
                  <a:lnTo>
                    <a:pt x="92" y="263"/>
                  </a:lnTo>
                  <a:lnTo>
                    <a:pt x="85" y="263"/>
                  </a:lnTo>
                  <a:lnTo>
                    <a:pt x="74" y="261"/>
                  </a:lnTo>
                  <a:lnTo>
                    <a:pt x="64" y="263"/>
                  </a:lnTo>
                  <a:lnTo>
                    <a:pt x="57" y="263"/>
                  </a:lnTo>
                  <a:lnTo>
                    <a:pt x="57" y="237"/>
                  </a:lnTo>
                  <a:lnTo>
                    <a:pt x="45" y="247"/>
                  </a:lnTo>
                  <a:lnTo>
                    <a:pt x="29" y="247"/>
                  </a:lnTo>
                  <a:lnTo>
                    <a:pt x="24" y="237"/>
                  </a:lnTo>
                  <a:lnTo>
                    <a:pt x="12" y="237"/>
                  </a:lnTo>
                  <a:lnTo>
                    <a:pt x="17" y="230"/>
                  </a:lnTo>
                  <a:lnTo>
                    <a:pt x="7" y="221"/>
                  </a:lnTo>
                  <a:lnTo>
                    <a:pt x="0" y="206"/>
                  </a:lnTo>
                  <a:lnTo>
                    <a:pt x="5" y="202"/>
                  </a:lnTo>
                  <a:lnTo>
                    <a:pt x="5" y="197"/>
                  </a:lnTo>
                  <a:lnTo>
                    <a:pt x="14" y="192"/>
                  </a:lnTo>
                  <a:lnTo>
                    <a:pt x="12" y="183"/>
                  </a:lnTo>
                  <a:lnTo>
                    <a:pt x="17" y="176"/>
                  </a:lnTo>
                  <a:lnTo>
                    <a:pt x="19" y="169"/>
                  </a:lnTo>
                  <a:lnTo>
                    <a:pt x="36" y="157"/>
                  </a:lnTo>
                  <a:lnTo>
                    <a:pt x="50" y="154"/>
                  </a:lnTo>
                  <a:lnTo>
                    <a:pt x="52" y="152"/>
                  </a:lnTo>
                  <a:lnTo>
                    <a:pt x="66" y="154"/>
                  </a:lnTo>
                  <a:lnTo>
                    <a:pt x="74" y="109"/>
                  </a:lnTo>
                  <a:lnTo>
                    <a:pt x="74" y="102"/>
                  </a:lnTo>
                  <a:lnTo>
                    <a:pt x="71" y="93"/>
                  </a:lnTo>
                  <a:lnTo>
                    <a:pt x="64" y="88"/>
                  </a:lnTo>
                  <a:lnTo>
                    <a:pt x="64" y="74"/>
                  </a:lnTo>
                  <a:lnTo>
                    <a:pt x="74" y="71"/>
                  </a:lnTo>
                  <a:lnTo>
                    <a:pt x="78" y="74"/>
                  </a:lnTo>
                  <a:lnTo>
                    <a:pt x="78" y="67"/>
                  </a:lnTo>
                  <a:lnTo>
                    <a:pt x="69" y="67"/>
                  </a:lnTo>
                  <a:lnTo>
                    <a:pt x="69" y="55"/>
                  </a:lnTo>
                  <a:lnTo>
                    <a:pt x="100" y="57"/>
                  </a:lnTo>
                  <a:lnTo>
                    <a:pt x="104" y="50"/>
                  </a:lnTo>
                  <a:lnTo>
                    <a:pt x="109" y="55"/>
                  </a:lnTo>
                  <a:lnTo>
                    <a:pt x="111" y="67"/>
                  </a:lnTo>
                  <a:lnTo>
                    <a:pt x="116" y="64"/>
                  </a:lnTo>
                  <a:lnTo>
                    <a:pt x="126" y="71"/>
                  </a:lnTo>
                  <a:lnTo>
                    <a:pt x="137" y="71"/>
                  </a:lnTo>
                  <a:lnTo>
                    <a:pt x="140" y="67"/>
                  </a:lnTo>
                  <a:lnTo>
                    <a:pt x="152" y="62"/>
                  </a:lnTo>
                  <a:lnTo>
                    <a:pt x="159" y="60"/>
                  </a:lnTo>
                  <a:lnTo>
                    <a:pt x="161" y="53"/>
                  </a:lnTo>
                  <a:lnTo>
                    <a:pt x="173" y="48"/>
                  </a:lnTo>
                  <a:lnTo>
                    <a:pt x="171" y="45"/>
                  </a:lnTo>
                  <a:lnTo>
                    <a:pt x="159" y="43"/>
                  </a:lnTo>
                  <a:lnTo>
                    <a:pt x="156" y="34"/>
                  </a:lnTo>
                  <a:lnTo>
                    <a:pt x="156" y="24"/>
                  </a:lnTo>
                  <a:lnTo>
                    <a:pt x="149" y="19"/>
                  </a:lnTo>
                  <a:lnTo>
                    <a:pt x="152" y="17"/>
                  </a:lnTo>
                  <a:lnTo>
                    <a:pt x="163" y="19"/>
                  </a:lnTo>
                  <a:lnTo>
                    <a:pt x="178" y="24"/>
                  </a:lnTo>
                  <a:lnTo>
                    <a:pt x="182" y="19"/>
                  </a:lnTo>
                  <a:lnTo>
                    <a:pt x="194" y="17"/>
                  </a:lnTo>
                  <a:lnTo>
                    <a:pt x="211" y="10"/>
                  </a:lnTo>
                  <a:lnTo>
                    <a:pt x="218" y="5"/>
                  </a:lnTo>
                  <a:lnTo>
                    <a:pt x="215" y="0"/>
                  </a:lnTo>
                  <a:lnTo>
                    <a:pt x="223" y="0"/>
                  </a:lnTo>
                  <a:lnTo>
                    <a:pt x="227" y="3"/>
                  </a:lnTo>
                  <a:lnTo>
                    <a:pt x="225" y="10"/>
                  </a:lnTo>
                  <a:lnTo>
                    <a:pt x="230" y="12"/>
                  </a:lnTo>
                  <a:lnTo>
                    <a:pt x="234" y="19"/>
                  </a:lnTo>
                  <a:lnTo>
                    <a:pt x="234" y="19"/>
                  </a:lnTo>
                  <a:lnTo>
                    <a:pt x="234" y="1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49" name="Freeform 53">
              <a:extLst>
                <a:ext uri="{FF2B5EF4-FFF2-40B4-BE49-F238E27FC236}">
                  <a16:creationId xmlns:a16="http://schemas.microsoft.com/office/drawing/2014/main" id="{0BE86948-3BE1-4D0A-BF9F-7BFA9C7A5C3F}"/>
                </a:ext>
              </a:extLst>
            </p:cNvPr>
            <p:cNvSpPr>
              <a:spLocks noEditPoints="1"/>
            </p:cNvSpPr>
            <p:nvPr/>
          </p:nvSpPr>
          <p:spPr bwMode="auto">
            <a:xfrm>
              <a:off x="505352" y="-518781"/>
              <a:ext cx="2438922" cy="3182018"/>
            </a:xfrm>
            <a:custGeom>
              <a:avLst/>
              <a:gdLst>
                <a:gd name="T0" fmla="*/ 1282 w 1431"/>
                <a:gd name="T1" fmla="*/ 1697 h 1867"/>
                <a:gd name="T2" fmla="*/ 243 w 1431"/>
                <a:gd name="T3" fmla="*/ 1694 h 1867"/>
                <a:gd name="T4" fmla="*/ 283 w 1431"/>
                <a:gd name="T5" fmla="*/ 1711 h 1867"/>
                <a:gd name="T6" fmla="*/ 1423 w 1431"/>
                <a:gd name="T7" fmla="*/ 1756 h 1867"/>
                <a:gd name="T8" fmla="*/ 1338 w 1431"/>
                <a:gd name="T9" fmla="*/ 1697 h 1867"/>
                <a:gd name="T10" fmla="*/ 149 w 1431"/>
                <a:gd name="T11" fmla="*/ 1567 h 1867"/>
                <a:gd name="T12" fmla="*/ 993 w 1431"/>
                <a:gd name="T13" fmla="*/ 1337 h 1867"/>
                <a:gd name="T14" fmla="*/ 936 w 1431"/>
                <a:gd name="T15" fmla="*/ 1294 h 1867"/>
                <a:gd name="T16" fmla="*/ 986 w 1431"/>
                <a:gd name="T17" fmla="*/ 1264 h 1867"/>
                <a:gd name="T18" fmla="*/ 1054 w 1431"/>
                <a:gd name="T19" fmla="*/ 1131 h 1867"/>
                <a:gd name="T20" fmla="*/ 723 w 1431"/>
                <a:gd name="T21" fmla="*/ 1062 h 1867"/>
                <a:gd name="T22" fmla="*/ 818 w 1431"/>
                <a:gd name="T23" fmla="*/ 1074 h 1867"/>
                <a:gd name="T24" fmla="*/ 965 w 1431"/>
                <a:gd name="T25" fmla="*/ 1133 h 1867"/>
                <a:gd name="T26" fmla="*/ 752 w 1431"/>
                <a:gd name="T27" fmla="*/ 1387 h 1867"/>
                <a:gd name="T28" fmla="*/ 953 w 1431"/>
                <a:gd name="T29" fmla="*/ 1588 h 1867"/>
                <a:gd name="T30" fmla="*/ 1024 w 1431"/>
                <a:gd name="T31" fmla="*/ 1368 h 1867"/>
                <a:gd name="T32" fmla="*/ 1211 w 1431"/>
                <a:gd name="T33" fmla="*/ 1429 h 1867"/>
                <a:gd name="T34" fmla="*/ 1381 w 1431"/>
                <a:gd name="T35" fmla="*/ 1619 h 1867"/>
                <a:gd name="T36" fmla="*/ 1173 w 1431"/>
                <a:gd name="T37" fmla="*/ 1716 h 1867"/>
                <a:gd name="T38" fmla="*/ 1244 w 1431"/>
                <a:gd name="T39" fmla="*/ 1808 h 1867"/>
                <a:gd name="T40" fmla="*/ 1140 w 1431"/>
                <a:gd name="T41" fmla="*/ 1782 h 1867"/>
                <a:gd name="T42" fmla="*/ 1005 w 1431"/>
                <a:gd name="T43" fmla="*/ 1839 h 1867"/>
                <a:gd name="T44" fmla="*/ 929 w 1431"/>
                <a:gd name="T45" fmla="*/ 1775 h 1867"/>
                <a:gd name="T46" fmla="*/ 853 w 1431"/>
                <a:gd name="T47" fmla="*/ 1716 h 1867"/>
                <a:gd name="T48" fmla="*/ 598 w 1431"/>
                <a:gd name="T49" fmla="*/ 1699 h 1867"/>
                <a:gd name="T50" fmla="*/ 191 w 1431"/>
                <a:gd name="T51" fmla="*/ 1602 h 1867"/>
                <a:gd name="T52" fmla="*/ 42 w 1431"/>
                <a:gd name="T53" fmla="*/ 1406 h 1867"/>
                <a:gd name="T54" fmla="*/ 193 w 1431"/>
                <a:gd name="T55" fmla="*/ 1017 h 1867"/>
                <a:gd name="T56" fmla="*/ 439 w 1431"/>
                <a:gd name="T57" fmla="*/ 1079 h 1867"/>
                <a:gd name="T58" fmla="*/ 641 w 1431"/>
                <a:gd name="T59" fmla="*/ 1110 h 1867"/>
                <a:gd name="T60" fmla="*/ 764 w 1431"/>
                <a:gd name="T61" fmla="*/ 920 h 1867"/>
                <a:gd name="T62" fmla="*/ 532 w 1431"/>
                <a:gd name="T63" fmla="*/ 925 h 1867"/>
                <a:gd name="T64" fmla="*/ 596 w 1431"/>
                <a:gd name="T65" fmla="*/ 1055 h 1867"/>
                <a:gd name="T66" fmla="*/ 432 w 1431"/>
                <a:gd name="T67" fmla="*/ 977 h 1867"/>
                <a:gd name="T68" fmla="*/ 591 w 1431"/>
                <a:gd name="T69" fmla="*/ 830 h 1867"/>
                <a:gd name="T70" fmla="*/ 991 w 1431"/>
                <a:gd name="T71" fmla="*/ 864 h 1867"/>
                <a:gd name="T72" fmla="*/ 976 w 1431"/>
                <a:gd name="T73" fmla="*/ 904 h 1867"/>
                <a:gd name="T74" fmla="*/ 1256 w 1431"/>
                <a:gd name="T75" fmla="*/ 1141 h 1867"/>
                <a:gd name="T76" fmla="*/ 1170 w 1431"/>
                <a:gd name="T77" fmla="*/ 1264 h 1867"/>
                <a:gd name="T78" fmla="*/ 1052 w 1431"/>
                <a:gd name="T79" fmla="*/ 1204 h 1867"/>
                <a:gd name="T80" fmla="*/ 967 w 1431"/>
                <a:gd name="T81" fmla="*/ 1017 h 1867"/>
                <a:gd name="T82" fmla="*/ 659 w 1431"/>
                <a:gd name="T83" fmla="*/ 807 h 1867"/>
                <a:gd name="T84" fmla="*/ 638 w 1431"/>
                <a:gd name="T85" fmla="*/ 833 h 1867"/>
                <a:gd name="T86" fmla="*/ 794 w 1431"/>
                <a:gd name="T87" fmla="*/ 854 h 1867"/>
                <a:gd name="T88" fmla="*/ 338 w 1431"/>
                <a:gd name="T89" fmla="*/ 783 h 1867"/>
                <a:gd name="T90" fmla="*/ 716 w 1431"/>
                <a:gd name="T91" fmla="*/ 741 h 1867"/>
                <a:gd name="T92" fmla="*/ 650 w 1431"/>
                <a:gd name="T93" fmla="*/ 696 h 1867"/>
                <a:gd name="T94" fmla="*/ 572 w 1431"/>
                <a:gd name="T95" fmla="*/ 707 h 1867"/>
                <a:gd name="T96" fmla="*/ 494 w 1431"/>
                <a:gd name="T97" fmla="*/ 643 h 1867"/>
                <a:gd name="T98" fmla="*/ 861 w 1431"/>
                <a:gd name="T99" fmla="*/ 703 h 1867"/>
                <a:gd name="T100" fmla="*/ 780 w 1431"/>
                <a:gd name="T101" fmla="*/ 712 h 1867"/>
                <a:gd name="T102" fmla="*/ 340 w 1431"/>
                <a:gd name="T103" fmla="*/ 670 h 1867"/>
                <a:gd name="T104" fmla="*/ 721 w 1431"/>
                <a:gd name="T105" fmla="*/ 542 h 1867"/>
                <a:gd name="T106" fmla="*/ 499 w 1431"/>
                <a:gd name="T107" fmla="*/ 554 h 1867"/>
                <a:gd name="T108" fmla="*/ 707 w 1431"/>
                <a:gd name="T109" fmla="*/ 542 h 1867"/>
                <a:gd name="T110" fmla="*/ 617 w 1431"/>
                <a:gd name="T111" fmla="*/ 501 h 1867"/>
                <a:gd name="T112" fmla="*/ 842 w 1431"/>
                <a:gd name="T113" fmla="*/ 506 h 1867"/>
                <a:gd name="T114" fmla="*/ 806 w 1431"/>
                <a:gd name="T115" fmla="*/ 291 h 1867"/>
                <a:gd name="T116" fmla="*/ 1187 w 1431"/>
                <a:gd name="T117" fmla="*/ 210 h 1867"/>
                <a:gd name="T118" fmla="*/ 991 w 1431"/>
                <a:gd name="T119" fmla="*/ 589 h 1867"/>
                <a:gd name="T120" fmla="*/ 884 w 1431"/>
                <a:gd name="T121" fmla="*/ 516 h 1867"/>
                <a:gd name="T122" fmla="*/ 804 w 1431"/>
                <a:gd name="T123" fmla="*/ 203 h 1867"/>
                <a:gd name="T124" fmla="*/ 1140 w 1431"/>
                <a:gd name="T125" fmla="*/ 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1867">
                  <a:moveTo>
                    <a:pt x="1253" y="1756"/>
                  </a:moveTo>
                  <a:lnTo>
                    <a:pt x="1253" y="1756"/>
                  </a:lnTo>
                  <a:lnTo>
                    <a:pt x="1263" y="1761"/>
                  </a:lnTo>
                  <a:lnTo>
                    <a:pt x="1279" y="1761"/>
                  </a:lnTo>
                  <a:lnTo>
                    <a:pt x="1272" y="1770"/>
                  </a:lnTo>
                  <a:lnTo>
                    <a:pt x="1265" y="1770"/>
                  </a:lnTo>
                  <a:lnTo>
                    <a:pt x="1244" y="1761"/>
                  </a:lnTo>
                  <a:lnTo>
                    <a:pt x="1241" y="1754"/>
                  </a:lnTo>
                  <a:lnTo>
                    <a:pt x="1246" y="1746"/>
                  </a:lnTo>
                  <a:lnTo>
                    <a:pt x="1253" y="1756"/>
                  </a:lnTo>
                  <a:lnTo>
                    <a:pt x="1253" y="1756"/>
                  </a:lnTo>
                  <a:lnTo>
                    <a:pt x="1253" y="1756"/>
                  </a:lnTo>
                  <a:close/>
                  <a:moveTo>
                    <a:pt x="1282" y="1697"/>
                  </a:moveTo>
                  <a:lnTo>
                    <a:pt x="1282" y="1697"/>
                  </a:lnTo>
                  <a:lnTo>
                    <a:pt x="1274" y="1697"/>
                  </a:lnTo>
                  <a:lnTo>
                    <a:pt x="1253" y="1690"/>
                  </a:lnTo>
                  <a:lnTo>
                    <a:pt x="1239" y="1678"/>
                  </a:lnTo>
                  <a:lnTo>
                    <a:pt x="1244" y="1675"/>
                  </a:lnTo>
                  <a:lnTo>
                    <a:pt x="1265" y="1680"/>
                  </a:lnTo>
                  <a:lnTo>
                    <a:pt x="1282" y="1692"/>
                  </a:lnTo>
                  <a:lnTo>
                    <a:pt x="1282" y="1697"/>
                  </a:lnTo>
                  <a:lnTo>
                    <a:pt x="1282" y="1697"/>
                  </a:lnTo>
                  <a:lnTo>
                    <a:pt x="1282" y="1697"/>
                  </a:lnTo>
                  <a:close/>
                  <a:moveTo>
                    <a:pt x="283" y="1711"/>
                  </a:moveTo>
                  <a:lnTo>
                    <a:pt x="283" y="1711"/>
                  </a:lnTo>
                  <a:lnTo>
                    <a:pt x="274" y="1713"/>
                  </a:lnTo>
                  <a:lnTo>
                    <a:pt x="248" y="1702"/>
                  </a:lnTo>
                  <a:lnTo>
                    <a:pt x="243" y="1694"/>
                  </a:lnTo>
                  <a:lnTo>
                    <a:pt x="229" y="1685"/>
                  </a:lnTo>
                  <a:lnTo>
                    <a:pt x="227" y="1678"/>
                  </a:lnTo>
                  <a:lnTo>
                    <a:pt x="210" y="1673"/>
                  </a:lnTo>
                  <a:lnTo>
                    <a:pt x="203" y="1659"/>
                  </a:lnTo>
                  <a:lnTo>
                    <a:pt x="205" y="1654"/>
                  </a:lnTo>
                  <a:lnTo>
                    <a:pt x="222" y="1659"/>
                  </a:lnTo>
                  <a:lnTo>
                    <a:pt x="231" y="1664"/>
                  </a:lnTo>
                  <a:lnTo>
                    <a:pt x="248" y="1666"/>
                  </a:lnTo>
                  <a:lnTo>
                    <a:pt x="253" y="1675"/>
                  </a:lnTo>
                  <a:lnTo>
                    <a:pt x="260" y="1687"/>
                  </a:lnTo>
                  <a:lnTo>
                    <a:pt x="276" y="1697"/>
                  </a:lnTo>
                  <a:lnTo>
                    <a:pt x="283" y="1711"/>
                  </a:lnTo>
                  <a:lnTo>
                    <a:pt x="283" y="1711"/>
                  </a:lnTo>
                  <a:lnTo>
                    <a:pt x="283" y="1711"/>
                  </a:lnTo>
                  <a:close/>
                  <a:moveTo>
                    <a:pt x="1374" y="1657"/>
                  </a:moveTo>
                  <a:lnTo>
                    <a:pt x="1374" y="1657"/>
                  </a:lnTo>
                  <a:lnTo>
                    <a:pt x="1364" y="1678"/>
                  </a:lnTo>
                  <a:lnTo>
                    <a:pt x="1374" y="1671"/>
                  </a:lnTo>
                  <a:lnTo>
                    <a:pt x="1386" y="1675"/>
                  </a:lnTo>
                  <a:lnTo>
                    <a:pt x="1379" y="1683"/>
                  </a:lnTo>
                  <a:lnTo>
                    <a:pt x="1395" y="1692"/>
                  </a:lnTo>
                  <a:lnTo>
                    <a:pt x="1400" y="1685"/>
                  </a:lnTo>
                  <a:lnTo>
                    <a:pt x="1416" y="1692"/>
                  </a:lnTo>
                  <a:lnTo>
                    <a:pt x="1412" y="1711"/>
                  </a:lnTo>
                  <a:lnTo>
                    <a:pt x="1423" y="1706"/>
                  </a:lnTo>
                  <a:lnTo>
                    <a:pt x="1426" y="1718"/>
                  </a:lnTo>
                  <a:lnTo>
                    <a:pt x="1431" y="1735"/>
                  </a:lnTo>
                  <a:lnTo>
                    <a:pt x="1423" y="1756"/>
                  </a:lnTo>
                  <a:lnTo>
                    <a:pt x="1416" y="1756"/>
                  </a:lnTo>
                  <a:lnTo>
                    <a:pt x="1407" y="1751"/>
                  </a:lnTo>
                  <a:lnTo>
                    <a:pt x="1409" y="1732"/>
                  </a:lnTo>
                  <a:lnTo>
                    <a:pt x="1405" y="1728"/>
                  </a:lnTo>
                  <a:lnTo>
                    <a:pt x="1386" y="1749"/>
                  </a:lnTo>
                  <a:lnTo>
                    <a:pt x="1376" y="1749"/>
                  </a:lnTo>
                  <a:lnTo>
                    <a:pt x="1388" y="1737"/>
                  </a:lnTo>
                  <a:lnTo>
                    <a:pt x="1371" y="1732"/>
                  </a:lnTo>
                  <a:lnTo>
                    <a:pt x="1355" y="1732"/>
                  </a:lnTo>
                  <a:lnTo>
                    <a:pt x="1324" y="1732"/>
                  </a:lnTo>
                  <a:lnTo>
                    <a:pt x="1322" y="1725"/>
                  </a:lnTo>
                  <a:lnTo>
                    <a:pt x="1331" y="1716"/>
                  </a:lnTo>
                  <a:lnTo>
                    <a:pt x="1324" y="1709"/>
                  </a:lnTo>
                  <a:lnTo>
                    <a:pt x="1338" y="1697"/>
                  </a:lnTo>
                  <a:lnTo>
                    <a:pt x="1355" y="1657"/>
                  </a:lnTo>
                  <a:lnTo>
                    <a:pt x="1364" y="1640"/>
                  </a:lnTo>
                  <a:lnTo>
                    <a:pt x="1379" y="1633"/>
                  </a:lnTo>
                  <a:lnTo>
                    <a:pt x="1386" y="1633"/>
                  </a:lnTo>
                  <a:lnTo>
                    <a:pt x="1383" y="1640"/>
                  </a:lnTo>
                  <a:lnTo>
                    <a:pt x="1374" y="1657"/>
                  </a:lnTo>
                  <a:lnTo>
                    <a:pt x="1374" y="1657"/>
                  </a:lnTo>
                  <a:lnTo>
                    <a:pt x="1374" y="1657"/>
                  </a:lnTo>
                  <a:close/>
                  <a:moveTo>
                    <a:pt x="134" y="1569"/>
                  </a:moveTo>
                  <a:lnTo>
                    <a:pt x="134" y="1569"/>
                  </a:lnTo>
                  <a:lnTo>
                    <a:pt x="134" y="1569"/>
                  </a:lnTo>
                  <a:lnTo>
                    <a:pt x="134" y="1569"/>
                  </a:lnTo>
                  <a:lnTo>
                    <a:pt x="134" y="1569"/>
                  </a:lnTo>
                  <a:lnTo>
                    <a:pt x="149" y="1567"/>
                  </a:lnTo>
                  <a:lnTo>
                    <a:pt x="146" y="1597"/>
                  </a:lnTo>
                  <a:lnTo>
                    <a:pt x="158" y="1616"/>
                  </a:lnTo>
                  <a:lnTo>
                    <a:pt x="153" y="1616"/>
                  </a:lnTo>
                  <a:lnTo>
                    <a:pt x="144" y="1604"/>
                  </a:lnTo>
                  <a:lnTo>
                    <a:pt x="137" y="1593"/>
                  </a:lnTo>
                  <a:lnTo>
                    <a:pt x="127" y="1586"/>
                  </a:lnTo>
                  <a:lnTo>
                    <a:pt x="125" y="1574"/>
                  </a:lnTo>
                  <a:lnTo>
                    <a:pt x="127" y="1564"/>
                  </a:lnTo>
                  <a:lnTo>
                    <a:pt x="134" y="1569"/>
                  </a:lnTo>
                  <a:lnTo>
                    <a:pt x="134" y="1569"/>
                  </a:lnTo>
                  <a:lnTo>
                    <a:pt x="134" y="1569"/>
                  </a:lnTo>
                  <a:close/>
                  <a:moveTo>
                    <a:pt x="1000" y="1320"/>
                  </a:moveTo>
                  <a:lnTo>
                    <a:pt x="1000" y="1320"/>
                  </a:lnTo>
                  <a:lnTo>
                    <a:pt x="993" y="1337"/>
                  </a:lnTo>
                  <a:lnTo>
                    <a:pt x="986" y="1335"/>
                  </a:lnTo>
                  <a:lnTo>
                    <a:pt x="981" y="1325"/>
                  </a:lnTo>
                  <a:lnTo>
                    <a:pt x="984" y="1323"/>
                  </a:lnTo>
                  <a:lnTo>
                    <a:pt x="988" y="1313"/>
                  </a:lnTo>
                  <a:lnTo>
                    <a:pt x="995" y="1313"/>
                  </a:lnTo>
                  <a:lnTo>
                    <a:pt x="1000" y="1320"/>
                  </a:lnTo>
                  <a:lnTo>
                    <a:pt x="1000" y="1320"/>
                  </a:lnTo>
                  <a:lnTo>
                    <a:pt x="1000" y="1320"/>
                  </a:lnTo>
                  <a:close/>
                  <a:moveTo>
                    <a:pt x="957" y="1299"/>
                  </a:moveTo>
                  <a:lnTo>
                    <a:pt x="957" y="1299"/>
                  </a:lnTo>
                  <a:lnTo>
                    <a:pt x="939" y="1320"/>
                  </a:lnTo>
                  <a:lnTo>
                    <a:pt x="927" y="1318"/>
                  </a:lnTo>
                  <a:lnTo>
                    <a:pt x="922" y="1311"/>
                  </a:lnTo>
                  <a:lnTo>
                    <a:pt x="936" y="1294"/>
                  </a:lnTo>
                  <a:lnTo>
                    <a:pt x="957" y="1294"/>
                  </a:lnTo>
                  <a:lnTo>
                    <a:pt x="957" y="1299"/>
                  </a:lnTo>
                  <a:lnTo>
                    <a:pt x="957" y="1299"/>
                  </a:lnTo>
                  <a:lnTo>
                    <a:pt x="957" y="1299"/>
                  </a:lnTo>
                  <a:close/>
                  <a:moveTo>
                    <a:pt x="905" y="1190"/>
                  </a:moveTo>
                  <a:lnTo>
                    <a:pt x="905" y="1190"/>
                  </a:lnTo>
                  <a:lnTo>
                    <a:pt x="908" y="1209"/>
                  </a:lnTo>
                  <a:lnTo>
                    <a:pt x="915" y="1202"/>
                  </a:lnTo>
                  <a:lnTo>
                    <a:pt x="924" y="1212"/>
                  </a:lnTo>
                  <a:lnTo>
                    <a:pt x="943" y="1226"/>
                  </a:lnTo>
                  <a:lnTo>
                    <a:pt x="962" y="1238"/>
                  </a:lnTo>
                  <a:lnTo>
                    <a:pt x="962" y="1254"/>
                  </a:lnTo>
                  <a:lnTo>
                    <a:pt x="974" y="1252"/>
                  </a:lnTo>
                  <a:lnTo>
                    <a:pt x="986" y="1264"/>
                  </a:lnTo>
                  <a:lnTo>
                    <a:pt x="972" y="1275"/>
                  </a:lnTo>
                  <a:lnTo>
                    <a:pt x="946" y="1266"/>
                  </a:lnTo>
                  <a:lnTo>
                    <a:pt x="936" y="1252"/>
                  </a:lnTo>
                  <a:lnTo>
                    <a:pt x="922" y="1271"/>
                  </a:lnTo>
                  <a:lnTo>
                    <a:pt x="898" y="1290"/>
                  </a:lnTo>
                  <a:lnTo>
                    <a:pt x="894" y="1268"/>
                  </a:lnTo>
                  <a:lnTo>
                    <a:pt x="870" y="1271"/>
                  </a:lnTo>
                  <a:lnTo>
                    <a:pt x="884" y="1254"/>
                  </a:lnTo>
                  <a:lnTo>
                    <a:pt x="887" y="1223"/>
                  </a:lnTo>
                  <a:lnTo>
                    <a:pt x="891" y="1188"/>
                  </a:lnTo>
                  <a:lnTo>
                    <a:pt x="905" y="1190"/>
                  </a:lnTo>
                  <a:lnTo>
                    <a:pt x="905" y="1190"/>
                  </a:lnTo>
                  <a:lnTo>
                    <a:pt x="905" y="1190"/>
                  </a:lnTo>
                  <a:close/>
                  <a:moveTo>
                    <a:pt x="1054" y="1131"/>
                  </a:moveTo>
                  <a:lnTo>
                    <a:pt x="1054" y="1131"/>
                  </a:lnTo>
                  <a:lnTo>
                    <a:pt x="1036" y="1133"/>
                  </a:lnTo>
                  <a:lnTo>
                    <a:pt x="1033" y="1112"/>
                  </a:lnTo>
                  <a:lnTo>
                    <a:pt x="1040" y="1088"/>
                  </a:lnTo>
                  <a:lnTo>
                    <a:pt x="1054" y="1084"/>
                  </a:lnTo>
                  <a:lnTo>
                    <a:pt x="1066" y="1096"/>
                  </a:lnTo>
                  <a:lnTo>
                    <a:pt x="1069" y="1112"/>
                  </a:lnTo>
                  <a:lnTo>
                    <a:pt x="1066" y="1119"/>
                  </a:lnTo>
                  <a:lnTo>
                    <a:pt x="1054" y="1131"/>
                  </a:lnTo>
                  <a:lnTo>
                    <a:pt x="1054" y="1131"/>
                  </a:lnTo>
                  <a:lnTo>
                    <a:pt x="1054" y="1131"/>
                  </a:lnTo>
                  <a:close/>
                  <a:moveTo>
                    <a:pt x="735" y="1048"/>
                  </a:moveTo>
                  <a:lnTo>
                    <a:pt x="735" y="1048"/>
                  </a:lnTo>
                  <a:lnTo>
                    <a:pt x="723" y="1062"/>
                  </a:lnTo>
                  <a:lnTo>
                    <a:pt x="702" y="1048"/>
                  </a:lnTo>
                  <a:lnTo>
                    <a:pt x="690" y="1053"/>
                  </a:lnTo>
                  <a:lnTo>
                    <a:pt x="667" y="1034"/>
                  </a:lnTo>
                  <a:lnTo>
                    <a:pt x="681" y="1020"/>
                  </a:lnTo>
                  <a:lnTo>
                    <a:pt x="693" y="999"/>
                  </a:lnTo>
                  <a:lnTo>
                    <a:pt x="709" y="1013"/>
                  </a:lnTo>
                  <a:lnTo>
                    <a:pt x="719" y="1022"/>
                  </a:lnTo>
                  <a:lnTo>
                    <a:pt x="726" y="1029"/>
                  </a:lnTo>
                  <a:lnTo>
                    <a:pt x="735" y="1048"/>
                  </a:lnTo>
                  <a:lnTo>
                    <a:pt x="735" y="1048"/>
                  </a:lnTo>
                  <a:lnTo>
                    <a:pt x="735" y="1048"/>
                  </a:lnTo>
                  <a:close/>
                  <a:moveTo>
                    <a:pt x="818" y="1029"/>
                  </a:moveTo>
                  <a:lnTo>
                    <a:pt x="818" y="1029"/>
                  </a:lnTo>
                  <a:lnTo>
                    <a:pt x="818" y="1074"/>
                  </a:lnTo>
                  <a:lnTo>
                    <a:pt x="839" y="1041"/>
                  </a:lnTo>
                  <a:lnTo>
                    <a:pt x="858" y="1070"/>
                  </a:lnTo>
                  <a:lnTo>
                    <a:pt x="853" y="1100"/>
                  </a:lnTo>
                  <a:lnTo>
                    <a:pt x="870" y="1129"/>
                  </a:lnTo>
                  <a:lnTo>
                    <a:pt x="887" y="1098"/>
                  </a:lnTo>
                  <a:lnTo>
                    <a:pt x="898" y="1062"/>
                  </a:lnTo>
                  <a:lnTo>
                    <a:pt x="898" y="1010"/>
                  </a:lnTo>
                  <a:lnTo>
                    <a:pt x="922" y="1015"/>
                  </a:lnTo>
                  <a:lnTo>
                    <a:pt x="946" y="1022"/>
                  </a:lnTo>
                  <a:lnTo>
                    <a:pt x="967" y="1044"/>
                  </a:lnTo>
                  <a:lnTo>
                    <a:pt x="967" y="1067"/>
                  </a:lnTo>
                  <a:lnTo>
                    <a:pt x="955" y="1091"/>
                  </a:lnTo>
                  <a:lnTo>
                    <a:pt x="967" y="1112"/>
                  </a:lnTo>
                  <a:lnTo>
                    <a:pt x="965" y="1133"/>
                  </a:lnTo>
                  <a:lnTo>
                    <a:pt x="934" y="1162"/>
                  </a:lnTo>
                  <a:lnTo>
                    <a:pt x="910" y="1169"/>
                  </a:lnTo>
                  <a:lnTo>
                    <a:pt x="894" y="1157"/>
                  </a:lnTo>
                  <a:lnTo>
                    <a:pt x="889" y="1176"/>
                  </a:lnTo>
                  <a:lnTo>
                    <a:pt x="875" y="1209"/>
                  </a:lnTo>
                  <a:lnTo>
                    <a:pt x="870" y="1226"/>
                  </a:lnTo>
                  <a:lnTo>
                    <a:pt x="851" y="1252"/>
                  </a:lnTo>
                  <a:lnTo>
                    <a:pt x="827" y="1254"/>
                  </a:lnTo>
                  <a:lnTo>
                    <a:pt x="813" y="1268"/>
                  </a:lnTo>
                  <a:lnTo>
                    <a:pt x="813" y="1292"/>
                  </a:lnTo>
                  <a:lnTo>
                    <a:pt x="794" y="1297"/>
                  </a:lnTo>
                  <a:lnTo>
                    <a:pt x="773" y="1325"/>
                  </a:lnTo>
                  <a:lnTo>
                    <a:pt x="756" y="1363"/>
                  </a:lnTo>
                  <a:lnTo>
                    <a:pt x="752" y="1387"/>
                  </a:lnTo>
                  <a:lnTo>
                    <a:pt x="749" y="1425"/>
                  </a:lnTo>
                  <a:lnTo>
                    <a:pt x="773" y="1429"/>
                  </a:lnTo>
                  <a:lnTo>
                    <a:pt x="780" y="1458"/>
                  </a:lnTo>
                  <a:lnTo>
                    <a:pt x="790" y="1481"/>
                  </a:lnTo>
                  <a:lnTo>
                    <a:pt x="811" y="1477"/>
                  </a:lnTo>
                  <a:lnTo>
                    <a:pt x="842" y="1488"/>
                  </a:lnTo>
                  <a:lnTo>
                    <a:pt x="858" y="1500"/>
                  </a:lnTo>
                  <a:lnTo>
                    <a:pt x="870" y="1512"/>
                  </a:lnTo>
                  <a:lnTo>
                    <a:pt x="889" y="1522"/>
                  </a:lnTo>
                  <a:lnTo>
                    <a:pt x="908" y="1533"/>
                  </a:lnTo>
                  <a:lnTo>
                    <a:pt x="934" y="1533"/>
                  </a:lnTo>
                  <a:lnTo>
                    <a:pt x="950" y="1538"/>
                  </a:lnTo>
                  <a:lnTo>
                    <a:pt x="948" y="1562"/>
                  </a:lnTo>
                  <a:lnTo>
                    <a:pt x="953" y="1588"/>
                  </a:lnTo>
                  <a:lnTo>
                    <a:pt x="965" y="1619"/>
                  </a:lnTo>
                  <a:lnTo>
                    <a:pt x="988" y="1642"/>
                  </a:lnTo>
                  <a:lnTo>
                    <a:pt x="1002" y="1635"/>
                  </a:lnTo>
                  <a:lnTo>
                    <a:pt x="1010" y="1607"/>
                  </a:lnTo>
                  <a:lnTo>
                    <a:pt x="1002" y="1564"/>
                  </a:lnTo>
                  <a:lnTo>
                    <a:pt x="991" y="1550"/>
                  </a:lnTo>
                  <a:lnTo>
                    <a:pt x="1017" y="1538"/>
                  </a:lnTo>
                  <a:lnTo>
                    <a:pt x="1036" y="1517"/>
                  </a:lnTo>
                  <a:lnTo>
                    <a:pt x="1045" y="1498"/>
                  </a:lnTo>
                  <a:lnTo>
                    <a:pt x="1043" y="1479"/>
                  </a:lnTo>
                  <a:lnTo>
                    <a:pt x="1031" y="1453"/>
                  </a:lnTo>
                  <a:lnTo>
                    <a:pt x="1012" y="1429"/>
                  </a:lnTo>
                  <a:lnTo>
                    <a:pt x="1031" y="1396"/>
                  </a:lnTo>
                  <a:lnTo>
                    <a:pt x="1024" y="1368"/>
                  </a:lnTo>
                  <a:lnTo>
                    <a:pt x="1019" y="1313"/>
                  </a:lnTo>
                  <a:lnTo>
                    <a:pt x="1031" y="1306"/>
                  </a:lnTo>
                  <a:lnTo>
                    <a:pt x="1057" y="1316"/>
                  </a:lnTo>
                  <a:lnTo>
                    <a:pt x="1073" y="1318"/>
                  </a:lnTo>
                  <a:lnTo>
                    <a:pt x="1088" y="1311"/>
                  </a:lnTo>
                  <a:lnTo>
                    <a:pt x="1102" y="1320"/>
                  </a:lnTo>
                  <a:lnTo>
                    <a:pt x="1123" y="1342"/>
                  </a:lnTo>
                  <a:lnTo>
                    <a:pt x="1128" y="1354"/>
                  </a:lnTo>
                  <a:lnTo>
                    <a:pt x="1156" y="1358"/>
                  </a:lnTo>
                  <a:lnTo>
                    <a:pt x="1156" y="1384"/>
                  </a:lnTo>
                  <a:lnTo>
                    <a:pt x="1161" y="1425"/>
                  </a:lnTo>
                  <a:lnTo>
                    <a:pt x="1177" y="1429"/>
                  </a:lnTo>
                  <a:lnTo>
                    <a:pt x="1187" y="1448"/>
                  </a:lnTo>
                  <a:lnTo>
                    <a:pt x="1211" y="1429"/>
                  </a:lnTo>
                  <a:lnTo>
                    <a:pt x="1227" y="1396"/>
                  </a:lnTo>
                  <a:lnTo>
                    <a:pt x="1237" y="1382"/>
                  </a:lnTo>
                  <a:lnTo>
                    <a:pt x="1251" y="1408"/>
                  </a:lnTo>
                  <a:lnTo>
                    <a:pt x="1272" y="1448"/>
                  </a:lnTo>
                  <a:lnTo>
                    <a:pt x="1289" y="1486"/>
                  </a:lnTo>
                  <a:lnTo>
                    <a:pt x="1282" y="1503"/>
                  </a:lnTo>
                  <a:lnTo>
                    <a:pt x="1305" y="1519"/>
                  </a:lnTo>
                  <a:lnTo>
                    <a:pt x="1319" y="1536"/>
                  </a:lnTo>
                  <a:lnTo>
                    <a:pt x="1343" y="1543"/>
                  </a:lnTo>
                  <a:lnTo>
                    <a:pt x="1355" y="1552"/>
                  </a:lnTo>
                  <a:lnTo>
                    <a:pt x="1362" y="1574"/>
                  </a:lnTo>
                  <a:lnTo>
                    <a:pt x="1374" y="1578"/>
                  </a:lnTo>
                  <a:lnTo>
                    <a:pt x="1381" y="1588"/>
                  </a:lnTo>
                  <a:lnTo>
                    <a:pt x="1381" y="1619"/>
                  </a:lnTo>
                  <a:lnTo>
                    <a:pt x="1369" y="1628"/>
                  </a:lnTo>
                  <a:lnTo>
                    <a:pt x="1357" y="1638"/>
                  </a:lnTo>
                  <a:lnTo>
                    <a:pt x="1331" y="1647"/>
                  </a:lnTo>
                  <a:lnTo>
                    <a:pt x="1312" y="1668"/>
                  </a:lnTo>
                  <a:lnTo>
                    <a:pt x="1284" y="1671"/>
                  </a:lnTo>
                  <a:lnTo>
                    <a:pt x="1248" y="1666"/>
                  </a:lnTo>
                  <a:lnTo>
                    <a:pt x="1225" y="1666"/>
                  </a:lnTo>
                  <a:lnTo>
                    <a:pt x="1208" y="1668"/>
                  </a:lnTo>
                  <a:lnTo>
                    <a:pt x="1194" y="1685"/>
                  </a:lnTo>
                  <a:lnTo>
                    <a:pt x="1175" y="1697"/>
                  </a:lnTo>
                  <a:lnTo>
                    <a:pt x="1151" y="1728"/>
                  </a:lnTo>
                  <a:lnTo>
                    <a:pt x="1130" y="1751"/>
                  </a:lnTo>
                  <a:lnTo>
                    <a:pt x="1147" y="1746"/>
                  </a:lnTo>
                  <a:lnTo>
                    <a:pt x="1173" y="1716"/>
                  </a:lnTo>
                  <a:lnTo>
                    <a:pt x="1206" y="1697"/>
                  </a:lnTo>
                  <a:lnTo>
                    <a:pt x="1229" y="1692"/>
                  </a:lnTo>
                  <a:lnTo>
                    <a:pt x="1244" y="1704"/>
                  </a:lnTo>
                  <a:lnTo>
                    <a:pt x="1229" y="1720"/>
                  </a:lnTo>
                  <a:lnTo>
                    <a:pt x="1234" y="1746"/>
                  </a:lnTo>
                  <a:lnTo>
                    <a:pt x="1239" y="1763"/>
                  </a:lnTo>
                  <a:lnTo>
                    <a:pt x="1260" y="1775"/>
                  </a:lnTo>
                  <a:lnTo>
                    <a:pt x="1286" y="1773"/>
                  </a:lnTo>
                  <a:lnTo>
                    <a:pt x="1303" y="1746"/>
                  </a:lnTo>
                  <a:lnTo>
                    <a:pt x="1305" y="1763"/>
                  </a:lnTo>
                  <a:lnTo>
                    <a:pt x="1315" y="1773"/>
                  </a:lnTo>
                  <a:lnTo>
                    <a:pt x="1293" y="1787"/>
                  </a:lnTo>
                  <a:lnTo>
                    <a:pt x="1260" y="1801"/>
                  </a:lnTo>
                  <a:lnTo>
                    <a:pt x="1244" y="1808"/>
                  </a:lnTo>
                  <a:lnTo>
                    <a:pt x="1225" y="1825"/>
                  </a:lnTo>
                  <a:lnTo>
                    <a:pt x="1213" y="1825"/>
                  </a:lnTo>
                  <a:lnTo>
                    <a:pt x="1211" y="1806"/>
                  </a:lnTo>
                  <a:lnTo>
                    <a:pt x="1239" y="1787"/>
                  </a:lnTo>
                  <a:lnTo>
                    <a:pt x="1213" y="1787"/>
                  </a:lnTo>
                  <a:lnTo>
                    <a:pt x="1196" y="1789"/>
                  </a:lnTo>
                  <a:lnTo>
                    <a:pt x="1185" y="1777"/>
                  </a:lnTo>
                  <a:lnTo>
                    <a:pt x="1185" y="1744"/>
                  </a:lnTo>
                  <a:lnTo>
                    <a:pt x="1180" y="1739"/>
                  </a:lnTo>
                  <a:lnTo>
                    <a:pt x="1168" y="1742"/>
                  </a:lnTo>
                  <a:lnTo>
                    <a:pt x="1163" y="1737"/>
                  </a:lnTo>
                  <a:lnTo>
                    <a:pt x="1149" y="1754"/>
                  </a:lnTo>
                  <a:lnTo>
                    <a:pt x="1144" y="1773"/>
                  </a:lnTo>
                  <a:lnTo>
                    <a:pt x="1140" y="1782"/>
                  </a:lnTo>
                  <a:lnTo>
                    <a:pt x="1133" y="1784"/>
                  </a:lnTo>
                  <a:lnTo>
                    <a:pt x="1128" y="1787"/>
                  </a:lnTo>
                  <a:lnTo>
                    <a:pt x="1125" y="1791"/>
                  </a:lnTo>
                  <a:lnTo>
                    <a:pt x="1095" y="1791"/>
                  </a:lnTo>
                  <a:lnTo>
                    <a:pt x="1071" y="1794"/>
                  </a:lnTo>
                  <a:lnTo>
                    <a:pt x="1064" y="1796"/>
                  </a:lnTo>
                  <a:lnTo>
                    <a:pt x="1047" y="1813"/>
                  </a:lnTo>
                  <a:lnTo>
                    <a:pt x="1045" y="1815"/>
                  </a:lnTo>
                  <a:lnTo>
                    <a:pt x="1040" y="1825"/>
                  </a:lnTo>
                  <a:lnTo>
                    <a:pt x="1024" y="1825"/>
                  </a:lnTo>
                  <a:lnTo>
                    <a:pt x="1010" y="1825"/>
                  </a:lnTo>
                  <a:lnTo>
                    <a:pt x="1002" y="1827"/>
                  </a:lnTo>
                  <a:lnTo>
                    <a:pt x="1002" y="1832"/>
                  </a:lnTo>
                  <a:lnTo>
                    <a:pt x="1005" y="1839"/>
                  </a:lnTo>
                  <a:lnTo>
                    <a:pt x="1005" y="1841"/>
                  </a:lnTo>
                  <a:lnTo>
                    <a:pt x="984" y="1851"/>
                  </a:lnTo>
                  <a:lnTo>
                    <a:pt x="967" y="1855"/>
                  </a:lnTo>
                  <a:lnTo>
                    <a:pt x="948" y="1867"/>
                  </a:lnTo>
                  <a:lnTo>
                    <a:pt x="943" y="1867"/>
                  </a:lnTo>
                  <a:lnTo>
                    <a:pt x="939" y="1862"/>
                  </a:lnTo>
                  <a:lnTo>
                    <a:pt x="936" y="1860"/>
                  </a:lnTo>
                  <a:lnTo>
                    <a:pt x="936" y="1858"/>
                  </a:lnTo>
                  <a:lnTo>
                    <a:pt x="941" y="1851"/>
                  </a:lnTo>
                  <a:lnTo>
                    <a:pt x="948" y="1839"/>
                  </a:lnTo>
                  <a:lnTo>
                    <a:pt x="953" y="1825"/>
                  </a:lnTo>
                  <a:lnTo>
                    <a:pt x="950" y="1806"/>
                  </a:lnTo>
                  <a:lnTo>
                    <a:pt x="946" y="1784"/>
                  </a:lnTo>
                  <a:lnTo>
                    <a:pt x="929" y="1775"/>
                  </a:lnTo>
                  <a:lnTo>
                    <a:pt x="931" y="1770"/>
                  </a:lnTo>
                  <a:lnTo>
                    <a:pt x="929" y="1768"/>
                  </a:lnTo>
                  <a:lnTo>
                    <a:pt x="924" y="1768"/>
                  </a:lnTo>
                  <a:lnTo>
                    <a:pt x="922" y="1763"/>
                  </a:lnTo>
                  <a:lnTo>
                    <a:pt x="922" y="1758"/>
                  </a:lnTo>
                  <a:lnTo>
                    <a:pt x="917" y="1761"/>
                  </a:lnTo>
                  <a:lnTo>
                    <a:pt x="913" y="1761"/>
                  </a:lnTo>
                  <a:lnTo>
                    <a:pt x="915" y="1758"/>
                  </a:lnTo>
                  <a:lnTo>
                    <a:pt x="910" y="1756"/>
                  </a:lnTo>
                  <a:lnTo>
                    <a:pt x="908" y="1749"/>
                  </a:lnTo>
                  <a:lnTo>
                    <a:pt x="896" y="1742"/>
                  </a:lnTo>
                  <a:lnTo>
                    <a:pt x="882" y="1732"/>
                  </a:lnTo>
                  <a:lnTo>
                    <a:pt x="868" y="1723"/>
                  </a:lnTo>
                  <a:lnTo>
                    <a:pt x="853" y="1716"/>
                  </a:lnTo>
                  <a:lnTo>
                    <a:pt x="837" y="1723"/>
                  </a:lnTo>
                  <a:lnTo>
                    <a:pt x="832" y="1723"/>
                  </a:lnTo>
                  <a:lnTo>
                    <a:pt x="813" y="1716"/>
                  </a:lnTo>
                  <a:lnTo>
                    <a:pt x="799" y="1720"/>
                  </a:lnTo>
                  <a:lnTo>
                    <a:pt x="782" y="1711"/>
                  </a:lnTo>
                  <a:lnTo>
                    <a:pt x="768" y="1709"/>
                  </a:lnTo>
                  <a:lnTo>
                    <a:pt x="756" y="1706"/>
                  </a:lnTo>
                  <a:lnTo>
                    <a:pt x="749" y="1702"/>
                  </a:lnTo>
                  <a:lnTo>
                    <a:pt x="747" y="1690"/>
                  </a:lnTo>
                  <a:lnTo>
                    <a:pt x="742" y="1690"/>
                  </a:lnTo>
                  <a:lnTo>
                    <a:pt x="742" y="1699"/>
                  </a:lnTo>
                  <a:lnTo>
                    <a:pt x="709" y="1699"/>
                  </a:lnTo>
                  <a:lnTo>
                    <a:pt x="652" y="1699"/>
                  </a:lnTo>
                  <a:lnTo>
                    <a:pt x="598" y="1699"/>
                  </a:lnTo>
                  <a:lnTo>
                    <a:pt x="551" y="1699"/>
                  </a:lnTo>
                  <a:lnTo>
                    <a:pt x="501" y="1699"/>
                  </a:lnTo>
                  <a:lnTo>
                    <a:pt x="454" y="1699"/>
                  </a:lnTo>
                  <a:lnTo>
                    <a:pt x="404" y="1699"/>
                  </a:lnTo>
                  <a:lnTo>
                    <a:pt x="387" y="1699"/>
                  </a:lnTo>
                  <a:lnTo>
                    <a:pt x="340" y="1699"/>
                  </a:lnTo>
                  <a:lnTo>
                    <a:pt x="293" y="1699"/>
                  </a:lnTo>
                  <a:lnTo>
                    <a:pt x="290" y="1699"/>
                  </a:lnTo>
                  <a:lnTo>
                    <a:pt x="260" y="1675"/>
                  </a:lnTo>
                  <a:lnTo>
                    <a:pt x="248" y="1664"/>
                  </a:lnTo>
                  <a:lnTo>
                    <a:pt x="220" y="1652"/>
                  </a:lnTo>
                  <a:lnTo>
                    <a:pt x="210" y="1631"/>
                  </a:lnTo>
                  <a:lnTo>
                    <a:pt x="212" y="1614"/>
                  </a:lnTo>
                  <a:lnTo>
                    <a:pt x="191" y="1602"/>
                  </a:lnTo>
                  <a:lnTo>
                    <a:pt x="189" y="1581"/>
                  </a:lnTo>
                  <a:lnTo>
                    <a:pt x="170" y="1562"/>
                  </a:lnTo>
                  <a:lnTo>
                    <a:pt x="170" y="1548"/>
                  </a:lnTo>
                  <a:lnTo>
                    <a:pt x="177" y="1533"/>
                  </a:lnTo>
                  <a:lnTo>
                    <a:pt x="177" y="1515"/>
                  </a:lnTo>
                  <a:lnTo>
                    <a:pt x="151" y="1498"/>
                  </a:lnTo>
                  <a:lnTo>
                    <a:pt x="134" y="1465"/>
                  </a:lnTo>
                  <a:lnTo>
                    <a:pt x="123" y="1441"/>
                  </a:lnTo>
                  <a:lnTo>
                    <a:pt x="108" y="1427"/>
                  </a:lnTo>
                  <a:lnTo>
                    <a:pt x="97" y="1415"/>
                  </a:lnTo>
                  <a:lnTo>
                    <a:pt x="89" y="1399"/>
                  </a:lnTo>
                  <a:lnTo>
                    <a:pt x="73" y="1408"/>
                  </a:lnTo>
                  <a:lnTo>
                    <a:pt x="59" y="1427"/>
                  </a:lnTo>
                  <a:lnTo>
                    <a:pt x="42" y="1406"/>
                  </a:lnTo>
                  <a:lnTo>
                    <a:pt x="33" y="1391"/>
                  </a:lnTo>
                  <a:lnTo>
                    <a:pt x="16" y="1382"/>
                  </a:lnTo>
                  <a:lnTo>
                    <a:pt x="0" y="1382"/>
                  </a:lnTo>
                  <a:lnTo>
                    <a:pt x="0" y="1178"/>
                  </a:lnTo>
                  <a:lnTo>
                    <a:pt x="0" y="1020"/>
                  </a:lnTo>
                  <a:lnTo>
                    <a:pt x="30" y="1032"/>
                  </a:lnTo>
                  <a:lnTo>
                    <a:pt x="56" y="1053"/>
                  </a:lnTo>
                  <a:lnTo>
                    <a:pt x="73" y="1058"/>
                  </a:lnTo>
                  <a:lnTo>
                    <a:pt x="87" y="1039"/>
                  </a:lnTo>
                  <a:lnTo>
                    <a:pt x="106" y="1022"/>
                  </a:lnTo>
                  <a:lnTo>
                    <a:pt x="130" y="1029"/>
                  </a:lnTo>
                  <a:lnTo>
                    <a:pt x="156" y="1008"/>
                  </a:lnTo>
                  <a:lnTo>
                    <a:pt x="182" y="996"/>
                  </a:lnTo>
                  <a:lnTo>
                    <a:pt x="193" y="1017"/>
                  </a:lnTo>
                  <a:lnTo>
                    <a:pt x="205" y="1006"/>
                  </a:lnTo>
                  <a:lnTo>
                    <a:pt x="208" y="982"/>
                  </a:lnTo>
                  <a:lnTo>
                    <a:pt x="220" y="989"/>
                  </a:lnTo>
                  <a:lnTo>
                    <a:pt x="248" y="1029"/>
                  </a:lnTo>
                  <a:lnTo>
                    <a:pt x="269" y="999"/>
                  </a:lnTo>
                  <a:lnTo>
                    <a:pt x="272" y="1034"/>
                  </a:lnTo>
                  <a:lnTo>
                    <a:pt x="290" y="1027"/>
                  </a:lnTo>
                  <a:lnTo>
                    <a:pt x="298" y="1013"/>
                  </a:lnTo>
                  <a:lnTo>
                    <a:pt x="316" y="1015"/>
                  </a:lnTo>
                  <a:lnTo>
                    <a:pt x="340" y="1034"/>
                  </a:lnTo>
                  <a:lnTo>
                    <a:pt x="378" y="1051"/>
                  </a:lnTo>
                  <a:lnTo>
                    <a:pt x="402" y="1060"/>
                  </a:lnTo>
                  <a:lnTo>
                    <a:pt x="418" y="1055"/>
                  </a:lnTo>
                  <a:lnTo>
                    <a:pt x="439" y="1079"/>
                  </a:lnTo>
                  <a:lnTo>
                    <a:pt x="416" y="1100"/>
                  </a:lnTo>
                  <a:lnTo>
                    <a:pt x="447" y="1110"/>
                  </a:lnTo>
                  <a:lnTo>
                    <a:pt x="489" y="1105"/>
                  </a:lnTo>
                  <a:lnTo>
                    <a:pt x="503" y="1098"/>
                  </a:lnTo>
                  <a:lnTo>
                    <a:pt x="520" y="1122"/>
                  </a:lnTo>
                  <a:lnTo>
                    <a:pt x="536" y="1100"/>
                  </a:lnTo>
                  <a:lnTo>
                    <a:pt x="522" y="1084"/>
                  </a:lnTo>
                  <a:lnTo>
                    <a:pt x="532" y="1067"/>
                  </a:lnTo>
                  <a:lnTo>
                    <a:pt x="551" y="1065"/>
                  </a:lnTo>
                  <a:lnTo>
                    <a:pt x="565" y="1060"/>
                  </a:lnTo>
                  <a:lnTo>
                    <a:pt x="577" y="1072"/>
                  </a:lnTo>
                  <a:lnTo>
                    <a:pt x="593" y="1096"/>
                  </a:lnTo>
                  <a:lnTo>
                    <a:pt x="612" y="1091"/>
                  </a:lnTo>
                  <a:lnTo>
                    <a:pt x="641" y="1110"/>
                  </a:lnTo>
                  <a:lnTo>
                    <a:pt x="664" y="1105"/>
                  </a:lnTo>
                  <a:lnTo>
                    <a:pt x="690" y="1105"/>
                  </a:lnTo>
                  <a:lnTo>
                    <a:pt x="688" y="1079"/>
                  </a:lnTo>
                  <a:lnTo>
                    <a:pt x="702" y="1070"/>
                  </a:lnTo>
                  <a:lnTo>
                    <a:pt x="726" y="1086"/>
                  </a:lnTo>
                  <a:lnTo>
                    <a:pt x="726" y="1126"/>
                  </a:lnTo>
                  <a:lnTo>
                    <a:pt x="738" y="1091"/>
                  </a:lnTo>
                  <a:lnTo>
                    <a:pt x="749" y="1093"/>
                  </a:lnTo>
                  <a:lnTo>
                    <a:pt x="756" y="1048"/>
                  </a:lnTo>
                  <a:lnTo>
                    <a:pt x="740" y="1022"/>
                  </a:lnTo>
                  <a:lnTo>
                    <a:pt x="721" y="1001"/>
                  </a:lnTo>
                  <a:lnTo>
                    <a:pt x="723" y="949"/>
                  </a:lnTo>
                  <a:lnTo>
                    <a:pt x="742" y="911"/>
                  </a:lnTo>
                  <a:lnTo>
                    <a:pt x="764" y="920"/>
                  </a:lnTo>
                  <a:lnTo>
                    <a:pt x="778" y="942"/>
                  </a:lnTo>
                  <a:lnTo>
                    <a:pt x="801" y="996"/>
                  </a:lnTo>
                  <a:lnTo>
                    <a:pt x="787" y="1020"/>
                  </a:lnTo>
                  <a:lnTo>
                    <a:pt x="818" y="1029"/>
                  </a:lnTo>
                  <a:lnTo>
                    <a:pt x="818" y="1029"/>
                  </a:lnTo>
                  <a:lnTo>
                    <a:pt x="818" y="1029"/>
                  </a:lnTo>
                  <a:close/>
                  <a:moveTo>
                    <a:pt x="435" y="847"/>
                  </a:moveTo>
                  <a:lnTo>
                    <a:pt x="435" y="847"/>
                  </a:lnTo>
                  <a:lnTo>
                    <a:pt x="425" y="873"/>
                  </a:lnTo>
                  <a:lnTo>
                    <a:pt x="463" y="857"/>
                  </a:lnTo>
                  <a:lnTo>
                    <a:pt x="484" y="883"/>
                  </a:lnTo>
                  <a:lnTo>
                    <a:pt x="503" y="857"/>
                  </a:lnTo>
                  <a:lnTo>
                    <a:pt x="518" y="873"/>
                  </a:lnTo>
                  <a:lnTo>
                    <a:pt x="532" y="925"/>
                  </a:lnTo>
                  <a:lnTo>
                    <a:pt x="539" y="904"/>
                  </a:lnTo>
                  <a:lnTo>
                    <a:pt x="527" y="849"/>
                  </a:lnTo>
                  <a:lnTo>
                    <a:pt x="541" y="840"/>
                  </a:lnTo>
                  <a:lnTo>
                    <a:pt x="558" y="849"/>
                  </a:lnTo>
                  <a:lnTo>
                    <a:pt x="577" y="871"/>
                  </a:lnTo>
                  <a:lnTo>
                    <a:pt x="586" y="923"/>
                  </a:lnTo>
                  <a:lnTo>
                    <a:pt x="591" y="958"/>
                  </a:lnTo>
                  <a:lnTo>
                    <a:pt x="619" y="982"/>
                  </a:lnTo>
                  <a:lnTo>
                    <a:pt x="648" y="1003"/>
                  </a:lnTo>
                  <a:lnTo>
                    <a:pt x="645" y="1025"/>
                  </a:lnTo>
                  <a:lnTo>
                    <a:pt x="619" y="1029"/>
                  </a:lnTo>
                  <a:lnTo>
                    <a:pt x="631" y="1046"/>
                  </a:lnTo>
                  <a:lnTo>
                    <a:pt x="624" y="1062"/>
                  </a:lnTo>
                  <a:lnTo>
                    <a:pt x="596" y="1055"/>
                  </a:lnTo>
                  <a:lnTo>
                    <a:pt x="567" y="1044"/>
                  </a:lnTo>
                  <a:lnTo>
                    <a:pt x="548" y="1046"/>
                  </a:lnTo>
                  <a:lnTo>
                    <a:pt x="518" y="1062"/>
                  </a:lnTo>
                  <a:lnTo>
                    <a:pt x="477" y="1067"/>
                  </a:lnTo>
                  <a:lnTo>
                    <a:pt x="449" y="1072"/>
                  </a:lnTo>
                  <a:lnTo>
                    <a:pt x="439" y="1051"/>
                  </a:lnTo>
                  <a:lnTo>
                    <a:pt x="418" y="1039"/>
                  </a:lnTo>
                  <a:lnTo>
                    <a:pt x="402" y="1044"/>
                  </a:lnTo>
                  <a:lnTo>
                    <a:pt x="383" y="1008"/>
                  </a:lnTo>
                  <a:lnTo>
                    <a:pt x="395" y="1003"/>
                  </a:lnTo>
                  <a:lnTo>
                    <a:pt x="418" y="994"/>
                  </a:lnTo>
                  <a:lnTo>
                    <a:pt x="442" y="996"/>
                  </a:lnTo>
                  <a:lnTo>
                    <a:pt x="463" y="989"/>
                  </a:lnTo>
                  <a:lnTo>
                    <a:pt x="432" y="977"/>
                  </a:lnTo>
                  <a:lnTo>
                    <a:pt x="397" y="982"/>
                  </a:lnTo>
                  <a:lnTo>
                    <a:pt x="373" y="980"/>
                  </a:lnTo>
                  <a:lnTo>
                    <a:pt x="366" y="963"/>
                  </a:lnTo>
                  <a:lnTo>
                    <a:pt x="402" y="942"/>
                  </a:lnTo>
                  <a:lnTo>
                    <a:pt x="378" y="944"/>
                  </a:lnTo>
                  <a:lnTo>
                    <a:pt x="350" y="930"/>
                  </a:lnTo>
                  <a:lnTo>
                    <a:pt x="364" y="892"/>
                  </a:lnTo>
                  <a:lnTo>
                    <a:pt x="373" y="871"/>
                  </a:lnTo>
                  <a:lnTo>
                    <a:pt x="418" y="835"/>
                  </a:lnTo>
                  <a:lnTo>
                    <a:pt x="435" y="847"/>
                  </a:lnTo>
                  <a:lnTo>
                    <a:pt x="435" y="847"/>
                  </a:lnTo>
                  <a:lnTo>
                    <a:pt x="435" y="847"/>
                  </a:lnTo>
                  <a:close/>
                  <a:moveTo>
                    <a:pt x="591" y="830"/>
                  </a:moveTo>
                  <a:lnTo>
                    <a:pt x="591" y="830"/>
                  </a:lnTo>
                  <a:lnTo>
                    <a:pt x="577" y="868"/>
                  </a:lnTo>
                  <a:lnTo>
                    <a:pt x="551" y="828"/>
                  </a:lnTo>
                  <a:lnTo>
                    <a:pt x="558" y="821"/>
                  </a:lnTo>
                  <a:lnTo>
                    <a:pt x="579" y="819"/>
                  </a:lnTo>
                  <a:lnTo>
                    <a:pt x="591" y="830"/>
                  </a:lnTo>
                  <a:lnTo>
                    <a:pt x="591" y="830"/>
                  </a:lnTo>
                  <a:lnTo>
                    <a:pt x="591" y="830"/>
                  </a:lnTo>
                  <a:close/>
                  <a:moveTo>
                    <a:pt x="1047" y="849"/>
                  </a:moveTo>
                  <a:lnTo>
                    <a:pt x="1047" y="849"/>
                  </a:lnTo>
                  <a:lnTo>
                    <a:pt x="1047" y="864"/>
                  </a:lnTo>
                  <a:lnTo>
                    <a:pt x="1031" y="861"/>
                  </a:lnTo>
                  <a:lnTo>
                    <a:pt x="1014" y="861"/>
                  </a:lnTo>
                  <a:lnTo>
                    <a:pt x="995" y="868"/>
                  </a:lnTo>
                  <a:lnTo>
                    <a:pt x="991" y="864"/>
                  </a:lnTo>
                  <a:lnTo>
                    <a:pt x="974" y="835"/>
                  </a:lnTo>
                  <a:lnTo>
                    <a:pt x="974" y="814"/>
                  </a:lnTo>
                  <a:lnTo>
                    <a:pt x="981" y="812"/>
                  </a:lnTo>
                  <a:lnTo>
                    <a:pt x="1019" y="816"/>
                  </a:lnTo>
                  <a:lnTo>
                    <a:pt x="1047" y="849"/>
                  </a:lnTo>
                  <a:lnTo>
                    <a:pt x="1047" y="849"/>
                  </a:lnTo>
                  <a:lnTo>
                    <a:pt x="1047" y="849"/>
                  </a:lnTo>
                  <a:close/>
                  <a:moveTo>
                    <a:pt x="882" y="845"/>
                  </a:moveTo>
                  <a:lnTo>
                    <a:pt x="882" y="845"/>
                  </a:lnTo>
                  <a:lnTo>
                    <a:pt x="894" y="880"/>
                  </a:lnTo>
                  <a:lnTo>
                    <a:pt x="908" y="835"/>
                  </a:lnTo>
                  <a:lnTo>
                    <a:pt x="950" y="812"/>
                  </a:lnTo>
                  <a:lnTo>
                    <a:pt x="979" y="871"/>
                  </a:lnTo>
                  <a:lnTo>
                    <a:pt x="976" y="904"/>
                  </a:lnTo>
                  <a:lnTo>
                    <a:pt x="1007" y="890"/>
                  </a:lnTo>
                  <a:lnTo>
                    <a:pt x="1024" y="868"/>
                  </a:lnTo>
                  <a:lnTo>
                    <a:pt x="1059" y="894"/>
                  </a:lnTo>
                  <a:lnTo>
                    <a:pt x="1080" y="918"/>
                  </a:lnTo>
                  <a:lnTo>
                    <a:pt x="1083" y="942"/>
                  </a:lnTo>
                  <a:lnTo>
                    <a:pt x="1114" y="930"/>
                  </a:lnTo>
                  <a:lnTo>
                    <a:pt x="1130" y="961"/>
                  </a:lnTo>
                  <a:lnTo>
                    <a:pt x="1170" y="980"/>
                  </a:lnTo>
                  <a:lnTo>
                    <a:pt x="1182" y="1001"/>
                  </a:lnTo>
                  <a:lnTo>
                    <a:pt x="1199" y="1044"/>
                  </a:lnTo>
                  <a:lnTo>
                    <a:pt x="1168" y="1065"/>
                  </a:lnTo>
                  <a:lnTo>
                    <a:pt x="1208" y="1093"/>
                  </a:lnTo>
                  <a:lnTo>
                    <a:pt x="1232" y="1103"/>
                  </a:lnTo>
                  <a:lnTo>
                    <a:pt x="1256" y="1141"/>
                  </a:lnTo>
                  <a:lnTo>
                    <a:pt x="1282" y="1143"/>
                  </a:lnTo>
                  <a:lnTo>
                    <a:pt x="1277" y="1171"/>
                  </a:lnTo>
                  <a:lnTo>
                    <a:pt x="1248" y="1216"/>
                  </a:lnTo>
                  <a:lnTo>
                    <a:pt x="1229" y="1200"/>
                  </a:lnTo>
                  <a:lnTo>
                    <a:pt x="1203" y="1162"/>
                  </a:lnTo>
                  <a:lnTo>
                    <a:pt x="1182" y="1169"/>
                  </a:lnTo>
                  <a:lnTo>
                    <a:pt x="1180" y="1190"/>
                  </a:lnTo>
                  <a:lnTo>
                    <a:pt x="1196" y="1212"/>
                  </a:lnTo>
                  <a:lnTo>
                    <a:pt x="1218" y="1230"/>
                  </a:lnTo>
                  <a:lnTo>
                    <a:pt x="1225" y="1240"/>
                  </a:lnTo>
                  <a:lnTo>
                    <a:pt x="1237" y="1275"/>
                  </a:lnTo>
                  <a:lnTo>
                    <a:pt x="1232" y="1302"/>
                  </a:lnTo>
                  <a:lnTo>
                    <a:pt x="1211" y="1292"/>
                  </a:lnTo>
                  <a:lnTo>
                    <a:pt x="1170" y="1264"/>
                  </a:lnTo>
                  <a:lnTo>
                    <a:pt x="1192" y="1294"/>
                  </a:lnTo>
                  <a:lnTo>
                    <a:pt x="1208" y="1316"/>
                  </a:lnTo>
                  <a:lnTo>
                    <a:pt x="1211" y="1328"/>
                  </a:lnTo>
                  <a:lnTo>
                    <a:pt x="1168" y="1313"/>
                  </a:lnTo>
                  <a:lnTo>
                    <a:pt x="1133" y="1294"/>
                  </a:lnTo>
                  <a:lnTo>
                    <a:pt x="1114" y="1275"/>
                  </a:lnTo>
                  <a:lnTo>
                    <a:pt x="1118" y="1266"/>
                  </a:lnTo>
                  <a:lnTo>
                    <a:pt x="1095" y="1247"/>
                  </a:lnTo>
                  <a:lnTo>
                    <a:pt x="1071" y="1230"/>
                  </a:lnTo>
                  <a:lnTo>
                    <a:pt x="1071" y="1240"/>
                  </a:lnTo>
                  <a:lnTo>
                    <a:pt x="1024" y="1247"/>
                  </a:lnTo>
                  <a:lnTo>
                    <a:pt x="1012" y="1233"/>
                  </a:lnTo>
                  <a:lnTo>
                    <a:pt x="1021" y="1204"/>
                  </a:lnTo>
                  <a:lnTo>
                    <a:pt x="1052" y="1204"/>
                  </a:lnTo>
                  <a:lnTo>
                    <a:pt x="1085" y="1200"/>
                  </a:lnTo>
                  <a:lnTo>
                    <a:pt x="1080" y="1186"/>
                  </a:lnTo>
                  <a:lnTo>
                    <a:pt x="1085" y="1167"/>
                  </a:lnTo>
                  <a:lnTo>
                    <a:pt x="1107" y="1126"/>
                  </a:lnTo>
                  <a:lnTo>
                    <a:pt x="1102" y="1107"/>
                  </a:lnTo>
                  <a:lnTo>
                    <a:pt x="1097" y="1093"/>
                  </a:lnTo>
                  <a:lnTo>
                    <a:pt x="1071" y="1072"/>
                  </a:lnTo>
                  <a:lnTo>
                    <a:pt x="1038" y="1058"/>
                  </a:lnTo>
                  <a:lnTo>
                    <a:pt x="1050" y="1046"/>
                  </a:lnTo>
                  <a:lnTo>
                    <a:pt x="1031" y="1017"/>
                  </a:lnTo>
                  <a:lnTo>
                    <a:pt x="1017" y="1015"/>
                  </a:lnTo>
                  <a:lnTo>
                    <a:pt x="1005" y="999"/>
                  </a:lnTo>
                  <a:lnTo>
                    <a:pt x="995" y="1013"/>
                  </a:lnTo>
                  <a:lnTo>
                    <a:pt x="967" y="1017"/>
                  </a:lnTo>
                  <a:lnTo>
                    <a:pt x="908" y="1008"/>
                  </a:lnTo>
                  <a:lnTo>
                    <a:pt x="875" y="994"/>
                  </a:lnTo>
                  <a:lnTo>
                    <a:pt x="846" y="987"/>
                  </a:lnTo>
                  <a:lnTo>
                    <a:pt x="834" y="970"/>
                  </a:lnTo>
                  <a:lnTo>
                    <a:pt x="851" y="946"/>
                  </a:lnTo>
                  <a:lnTo>
                    <a:pt x="827" y="946"/>
                  </a:lnTo>
                  <a:lnTo>
                    <a:pt x="823" y="894"/>
                  </a:lnTo>
                  <a:lnTo>
                    <a:pt x="834" y="847"/>
                  </a:lnTo>
                  <a:lnTo>
                    <a:pt x="851" y="823"/>
                  </a:lnTo>
                  <a:lnTo>
                    <a:pt x="894" y="809"/>
                  </a:lnTo>
                  <a:lnTo>
                    <a:pt x="882" y="845"/>
                  </a:lnTo>
                  <a:lnTo>
                    <a:pt x="882" y="845"/>
                  </a:lnTo>
                  <a:lnTo>
                    <a:pt x="882" y="845"/>
                  </a:lnTo>
                  <a:close/>
                  <a:moveTo>
                    <a:pt x="659" y="807"/>
                  </a:moveTo>
                  <a:lnTo>
                    <a:pt x="659" y="807"/>
                  </a:lnTo>
                  <a:lnTo>
                    <a:pt x="678" y="819"/>
                  </a:lnTo>
                  <a:lnTo>
                    <a:pt x="707" y="812"/>
                  </a:lnTo>
                  <a:lnTo>
                    <a:pt x="711" y="828"/>
                  </a:lnTo>
                  <a:lnTo>
                    <a:pt x="695" y="854"/>
                  </a:lnTo>
                  <a:lnTo>
                    <a:pt x="719" y="878"/>
                  </a:lnTo>
                  <a:lnTo>
                    <a:pt x="716" y="925"/>
                  </a:lnTo>
                  <a:lnTo>
                    <a:pt x="690" y="944"/>
                  </a:lnTo>
                  <a:lnTo>
                    <a:pt x="676" y="939"/>
                  </a:lnTo>
                  <a:lnTo>
                    <a:pt x="664" y="920"/>
                  </a:lnTo>
                  <a:lnTo>
                    <a:pt x="624" y="880"/>
                  </a:lnTo>
                  <a:lnTo>
                    <a:pt x="624" y="864"/>
                  </a:lnTo>
                  <a:lnTo>
                    <a:pt x="657" y="871"/>
                  </a:lnTo>
                  <a:lnTo>
                    <a:pt x="638" y="833"/>
                  </a:lnTo>
                  <a:lnTo>
                    <a:pt x="659" y="807"/>
                  </a:lnTo>
                  <a:lnTo>
                    <a:pt x="659" y="807"/>
                  </a:lnTo>
                  <a:lnTo>
                    <a:pt x="659" y="807"/>
                  </a:lnTo>
                  <a:close/>
                  <a:moveTo>
                    <a:pt x="773" y="866"/>
                  </a:moveTo>
                  <a:lnTo>
                    <a:pt x="773" y="866"/>
                  </a:lnTo>
                  <a:lnTo>
                    <a:pt x="756" y="906"/>
                  </a:lnTo>
                  <a:lnTo>
                    <a:pt x="738" y="904"/>
                  </a:lnTo>
                  <a:lnTo>
                    <a:pt x="728" y="857"/>
                  </a:lnTo>
                  <a:lnTo>
                    <a:pt x="728" y="830"/>
                  </a:lnTo>
                  <a:lnTo>
                    <a:pt x="738" y="804"/>
                  </a:lnTo>
                  <a:lnTo>
                    <a:pt x="752" y="788"/>
                  </a:lnTo>
                  <a:lnTo>
                    <a:pt x="787" y="790"/>
                  </a:lnTo>
                  <a:lnTo>
                    <a:pt x="818" y="807"/>
                  </a:lnTo>
                  <a:lnTo>
                    <a:pt x="794" y="854"/>
                  </a:lnTo>
                  <a:lnTo>
                    <a:pt x="773" y="866"/>
                  </a:lnTo>
                  <a:lnTo>
                    <a:pt x="773" y="866"/>
                  </a:lnTo>
                  <a:lnTo>
                    <a:pt x="773" y="866"/>
                  </a:lnTo>
                  <a:close/>
                  <a:moveTo>
                    <a:pt x="333" y="939"/>
                  </a:moveTo>
                  <a:lnTo>
                    <a:pt x="333" y="939"/>
                  </a:lnTo>
                  <a:lnTo>
                    <a:pt x="290" y="963"/>
                  </a:lnTo>
                  <a:lnTo>
                    <a:pt x="281" y="942"/>
                  </a:lnTo>
                  <a:lnTo>
                    <a:pt x="243" y="916"/>
                  </a:lnTo>
                  <a:lnTo>
                    <a:pt x="250" y="892"/>
                  </a:lnTo>
                  <a:lnTo>
                    <a:pt x="262" y="852"/>
                  </a:lnTo>
                  <a:lnTo>
                    <a:pt x="276" y="816"/>
                  </a:lnTo>
                  <a:lnTo>
                    <a:pt x="260" y="781"/>
                  </a:lnTo>
                  <a:lnTo>
                    <a:pt x="314" y="771"/>
                  </a:lnTo>
                  <a:lnTo>
                    <a:pt x="338" y="783"/>
                  </a:lnTo>
                  <a:lnTo>
                    <a:pt x="380" y="786"/>
                  </a:lnTo>
                  <a:lnTo>
                    <a:pt x="395" y="804"/>
                  </a:lnTo>
                  <a:lnTo>
                    <a:pt x="413" y="828"/>
                  </a:lnTo>
                  <a:lnTo>
                    <a:pt x="392" y="842"/>
                  </a:lnTo>
                  <a:lnTo>
                    <a:pt x="352" y="880"/>
                  </a:lnTo>
                  <a:lnTo>
                    <a:pt x="333" y="916"/>
                  </a:lnTo>
                  <a:lnTo>
                    <a:pt x="333" y="939"/>
                  </a:lnTo>
                  <a:lnTo>
                    <a:pt x="333" y="939"/>
                  </a:lnTo>
                  <a:lnTo>
                    <a:pt x="333" y="939"/>
                  </a:lnTo>
                  <a:close/>
                  <a:moveTo>
                    <a:pt x="768" y="738"/>
                  </a:moveTo>
                  <a:lnTo>
                    <a:pt x="768" y="738"/>
                  </a:lnTo>
                  <a:lnTo>
                    <a:pt x="759" y="762"/>
                  </a:lnTo>
                  <a:lnTo>
                    <a:pt x="735" y="757"/>
                  </a:lnTo>
                  <a:lnTo>
                    <a:pt x="716" y="741"/>
                  </a:lnTo>
                  <a:lnTo>
                    <a:pt x="723" y="714"/>
                  </a:lnTo>
                  <a:lnTo>
                    <a:pt x="747" y="696"/>
                  </a:lnTo>
                  <a:lnTo>
                    <a:pt x="761" y="719"/>
                  </a:lnTo>
                  <a:lnTo>
                    <a:pt x="768" y="738"/>
                  </a:lnTo>
                  <a:lnTo>
                    <a:pt x="768" y="738"/>
                  </a:lnTo>
                  <a:lnTo>
                    <a:pt x="768" y="738"/>
                  </a:lnTo>
                  <a:close/>
                  <a:moveTo>
                    <a:pt x="688" y="622"/>
                  </a:moveTo>
                  <a:lnTo>
                    <a:pt x="688" y="622"/>
                  </a:lnTo>
                  <a:lnTo>
                    <a:pt x="700" y="655"/>
                  </a:lnTo>
                  <a:lnTo>
                    <a:pt x="702" y="688"/>
                  </a:lnTo>
                  <a:lnTo>
                    <a:pt x="693" y="736"/>
                  </a:lnTo>
                  <a:lnTo>
                    <a:pt x="667" y="743"/>
                  </a:lnTo>
                  <a:lnTo>
                    <a:pt x="650" y="733"/>
                  </a:lnTo>
                  <a:lnTo>
                    <a:pt x="650" y="696"/>
                  </a:lnTo>
                  <a:lnTo>
                    <a:pt x="624" y="703"/>
                  </a:lnTo>
                  <a:lnTo>
                    <a:pt x="622" y="651"/>
                  </a:lnTo>
                  <a:lnTo>
                    <a:pt x="641" y="653"/>
                  </a:lnTo>
                  <a:lnTo>
                    <a:pt x="664" y="629"/>
                  </a:lnTo>
                  <a:lnTo>
                    <a:pt x="688" y="634"/>
                  </a:lnTo>
                  <a:lnTo>
                    <a:pt x="688" y="622"/>
                  </a:lnTo>
                  <a:lnTo>
                    <a:pt x="688" y="622"/>
                  </a:lnTo>
                  <a:lnTo>
                    <a:pt x="688" y="622"/>
                  </a:lnTo>
                  <a:close/>
                  <a:moveTo>
                    <a:pt x="529" y="660"/>
                  </a:moveTo>
                  <a:lnTo>
                    <a:pt x="529" y="660"/>
                  </a:lnTo>
                  <a:lnTo>
                    <a:pt x="536" y="681"/>
                  </a:lnTo>
                  <a:lnTo>
                    <a:pt x="551" y="672"/>
                  </a:lnTo>
                  <a:lnTo>
                    <a:pt x="570" y="674"/>
                  </a:lnTo>
                  <a:lnTo>
                    <a:pt x="572" y="707"/>
                  </a:lnTo>
                  <a:lnTo>
                    <a:pt x="562" y="736"/>
                  </a:lnTo>
                  <a:lnTo>
                    <a:pt x="506" y="745"/>
                  </a:lnTo>
                  <a:lnTo>
                    <a:pt x="466" y="771"/>
                  </a:lnTo>
                  <a:lnTo>
                    <a:pt x="442" y="774"/>
                  </a:lnTo>
                  <a:lnTo>
                    <a:pt x="439" y="755"/>
                  </a:lnTo>
                  <a:lnTo>
                    <a:pt x="473" y="726"/>
                  </a:lnTo>
                  <a:lnTo>
                    <a:pt x="399" y="733"/>
                  </a:lnTo>
                  <a:lnTo>
                    <a:pt x="378" y="724"/>
                  </a:lnTo>
                  <a:lnTo>
                    <a:pt x="399" y="660"/>
                  </a:lnTo>
                  <a:lnTo>
                    <a:pt x="416" y="639"/>
                  </a:lnTo>
                  <a:lnTo>
                    <a:pt x="461" y="662"/>
                  </a:lnTo>
                  <a:lnTo>
                    <a:pt x="489" y="703"/>
                  </a:lnTo>
                  <a:lnTo>
                    <a:pt x="518" y="707"/>
                  </a:lnTo>
                  <a:lnTo>
                    <a:pt x="494" y="643"/>
                  </a:lnTo>
                  <a:lnTo>
                    <a:pt x="508" y="617"/>
                  </a:lnTo>
                  <a:lnTo>
                    <a:pt x="525" y="627"/>
                  </a:lnTo>
                  <a:lnTo>
                    <a:pt x="529" y="660"/>
                  </a:lnTo>
                  <a:lnTo>
                    <a:pt x="529" y="660"/>
                  </a:lnTo>
                  <a:lnTo>
                    <a:pt x="529" y="660"/>
                  </a:lnTo>
                  <a:close/>
                  <a:moveTo>
                    <a:pt x="749" y="596"/>
                  </a:moveTo>
                  <a:lnTo>
                    <a:pt x="749" y="596"/>
                  </a:lnTo>
                  <a:lnTo>
                    <a:pt x="768" y="620"/>
                  </a:lnTo>
                  <a:lnTo>
                    <a:pt x="799" y="620"/>
                  </a:lnTo>
                  <a:lnTo>
                    <a:pt x="813" y="641"/>
                  </a:lnTo>
                  <a:lnTo>
                    <a:pt x="811" y="667"/>
                  </a:lnTo>
                  <a:lnTo>
                    <a:pt x="827" y="681"/>
                  </a:lnTo>
                  <a:lnTo>
                    <a:pt x="839" y="698"/>
                  </a:lnTo>
                  <a:lnTo>
                    <a:pt x="861" y="703"/>
                  </a:lnTo>
                  <a:lnTo>
                    <a:pt x="884" y="707"/>
                  </a:lnTo>
                  <a:lnTo>
                    <a:pt x="910" y="693"/>
                  </a:lnTo>
                  <a:lnTo>
                    <a:pt x="943" y="686"/>
                  </a:lnTo>
                  <a:lnTo>
                    <a:pt x="969" y="691"/>
                  </a:lnTo>
                  <a:lnTo>
                    <a:pt x="988" y="714"/>
                  </a:lnTo>
                  <a:lnTo>
                    <a:pt x="991" y="743"/>
                  </a:lnTo>
                  <a:lnTo>
                    <a:pt x="981" y="757"/>
                  </a:lnTo>
                  <a:lnTo>
                    <a:pt x="955" y="771"/>
                  </a:lnTo>
                  <a:lnTo>
                    <a:pt x="936" y="764"/>
                  </a:lnTo>
                  <a:lnTo>
                    <a:pt x="889" y="774"/>
                  </a:lnTo>
                  <a:lnTo>
                    <a:pt x="856" y="774"/>
                  </a:lnTo>
                  <a:lnTo>
                    <a:pt x="830" y="767"/>
                  </a:lnTo>
                  <a:lnTo>
                    <a:pt x="787" y="745"/>
                  </a:lnTo>
                  <a:lnTo>
                    <a:pt x="780" y="712"/>
                  </a:lnTo>
                  <a:lnTo>
                    <a:pt x="778" y="681"/>
                  </a:lnTo>
                  <a:lnTo>
                    <a:pt x="764" y="651"/>
                  </a:lnTo>
                  <a:lnTo>
                    <a:pt x="728" y="643"/>
                  </a:lnTo>
                  <a:lnTo>
                    <a:pt x="711" y="622"/>
                  </a:lnTo>
                  <a:lnTo>
                    <a:pt x="716" y="591"/>
                  </a:lnTo>
                  <a:lnTo>
                    <a:pt x="749" y="596"/>
                  </a:lnTo>
                  <a:lnTo>
                    <a:pt x="749" y="596"/>
                  </a:lnTo>
                  <a:lnTo>
                    <a:pt x="749" y="596"/>
                  </a:lnTo>
                  <a:close/>
                  <a:moveTo>
                    <a:pt x="402" y="556"/>
                  </a:moveTo>
                  <a:lnTo>
                    <a:pt x="402" y="556"/>
                  </a:lnTo>
                  <a:lnTo>
                    <a:pt x="399" y="613"/>
                  </a:lnTo>
                  <a:lnTo>
                    <a:pt x="387" y="636"/>
                  </a:lnTo>
                  <a:lnTo>
                    <a:pt x="371" y="639"/>
                  </a:lnTo>
                  <a:lnTo>
                    <a:pt x="340" y="670"/>
                  </a:lnTo>
                  <a:lnTo>
                    <a:pt x="316" y="679"/>
                  </a:lnTo>
                  <a:lnTo>
                    <a:pt x="293" y="665"/>
                  </a:lnTo>
                  <a:lnTo>
                    <a:pt x="293" y="665"/>
                  </a:lnTo>
                  <a:lnTo>
                    <a:pt x="321" y="613"/>
                  </a:lnTo>
                  <a:lnTo>
                    <a:pt x="354" y="565"/>
                  </a:lnTo>
                  <a:lnTo>
                    <a:pt x="380" y="568"/>
                  </a:lnTo>
                  <a:lnTo>
                    <a:pt x="402" y="556"/>
                  </a:lnTo>
                  <a:lnTo>
                    <a:pt x="402" y="556"/>
                  </a:lnTo>
                  <a:lnTo>
                    <a:pt x="402" y="556"/>
                  </a:lnTo>
                  <a:close/>
                  <a:moveTo>
                    <a:pt x="764" y="565"/>
                  </a:moveTo>
                  <a:lnTo>
                    <a:pt x="764" y="565"/>
                  </a:lnTo>
                  <a:lnTo>
                    <a:pt x="756" y="568"/>
                  </a:lnTo>
                  <a:lnTo>
                    <a:pt x="726" y="563"/>
                  </a:lnTo>
                  <a:lnTo>
                    <a:pt x="721" y="542"/>
                  </a:lnTo>
                  <a:lnTo>
                    <a:pt x="754" y="544"/>
                  </a:lnTo>
                  <a:lnTo>
                    <a:pt x="766" y="558"/>
                  </a:lnTo>
                  <a:lnTo>
                    <a:pt x="764" y="565"/>
                  </a:lnTo>
                  <a:lnTo>
                    <a:pt x="764" y="565"/>
                  </a:lnTo>
                  <a:lnTo>
                    <a:pt x="764" y="565"/>
                  </a:lnTo>
                  <a:close/>
                  <a:moveTo>
                    <a:pt x="499" y="554"/>
                  </a:moveTo>
                  <a:lnTo>
                    <a:pt x="499" y="554"/>
                  </a:lnTo>
                  <a:lnTo>
                    <a:pt x="470" y="575"/>
                  </a:lnTo>
                  <a:lnTo>
                    <a:pt x="444" y="549"/>
                  </a:lnTo>
                  <a:lnTo>
                    <a:pt x="458" y="525"/>
                  </a:lnTo>
                  <a:lnTo>
                    <a:pt x="482" y="518"/>
                  </a:lnTo>
                  <a:lnTo>
                    <a:pt x="503" y="530"/>
                  </a:lnTo>
                  <a:lnTo>
                    <a:pt x="499" y="554"/>
                  </a:lnTo>
                  <a:lnTo>
                    <a:pt x="499" y="554"/>
                  </a:lnTo>
                  <a:lnTo>
                    <a:pt x="499" y="554"/>
                  </a:lnTo>
                  <a:close/>
                  <a:moveTo>
                    <a:pt x="508" y="483"/>
                  </a:moveTo>
                  <a:lnTo>
                    <a:pt x="508" y="483"/>
                  </a:lnTo>
                  <a:lnTo>
                    <a:pt x="487" y="497"/>
                  </a:lnTo>
                  <a:lnTo>
                    <a:pt x="461" y="497"/>
                  </a:lnTo>
                  <a:lnTo>
                    <a:pt x="461" y="487"/>
                  </a:lnTo>
                  <a:lnTo>
                    <a:pt x="477" y="461"/>
                  </a:lnTo>
                  <a:lnTo>
                    <a:pt x="487" y="466"/>
                  </a:lnTo>
                  <a:lnTo>
                    <a:pt x="508" y="483"/>
                  </a:lnTo>
                  <a:lnTo>
                    <a:pt x="508" y="483"/>
                  </a:lnTo>
                  <a:lnTo>
                    <a:pt x="508" y="483"/>
                  </a:lnTo>
                  <a:close/>
                  <a:moveTo>
                    <a:pt x="730" y="525"/>
                  </a:moveTo>
                  <a:lnTo>
                    <a:pt x="730" y="525"/>
                  </a:lnTo>
                  <a:lnTo>
                    <a:pt x="707" y="542"/>
                  </a:lnTo>
                  <a:lnTo>
                    <a:pt x="693" y="523"/>
                  </a:lnTo>
                  <a:lnTo>
                    <a:pt x="688" y="492"/>
                  </a:lnTo>
                  <a:lnTo>
                    <a:pt x="685" y="459"/>
                  </a:lnTo>
                  <a:lnTo>
                    <a:pt x="707" y="464"/>
                  </a:lnTo>
                  <a:lnTo>
                    <a:pt x="716" y="468"/>
                  </a:lnTo>
                  <a:lnTo>
                    <a:pt x="735" y="497"/>
                  </a:lnTo>
                  <a:lnTo>
                    <a:pt x="730" y="525"/>
                  </a:lnTo>
                  <a:lnTo>
                    <a:pt x="730" y="525"/>
                  </a:lnTo>
                  <a:lnTo>
                    <a:pt x="730" y="525"/>
                  </a:lnTo>
                  <a:close/>
                  <a:moveTo>
                    <a:pt x="664" y="504"/>
                  </a:moveTo>
                  <a:lnTo>
                    <a:pt x="664" y="504"/>
                  </a:lnTo>
                  <a:lnTo>
                    <a:pt x="669" y="537"/>
                  </a:lnTo>
                  <a:lnTo>
                    <a:pt x="643" y="528"/>
                  </a:lnTo>
                  <a:lnTo>
                    <a:pt x="617" y="501"/>
                  </a:lnTo>
                  <a:lnTo>
                    <a:pt x="581" y="499"/>
                  </a:lnTo>
                  <a:lnTo>
                    <a:pt x="596" y="475"/>
                  </a:lnTo>
                  <a:lnTo>
                    <a:pt x="577" y="454"/>
                  </a:lnTo>
                  <a:lnTo>
                    <a:pt x="574" y="423"/>
                  </a:lnTo>
                  <a:lnTo>
                    <a:pt x="607" y="435"/>
                  </a:lnTo>
                  <a:lnTo>
                    <a:pt x="650" y="466"/>
                  </a:lnTo>
                  <a:lnTo>
                    <a:pt x="664" y="504"/>
                  </a:lnTo>
                  <a:lnTo>
                    <a:pt x="664" y="504"/>
                  </a:lnTo>
                  <a:lnTo>
                    <a:pt x="664" y="504"/>
                  </a:lnTo>
                  <a:close/>
                  <a:moveTo>
                    <a:pt x="875" y="393"/>
                  </a:moveTo>
                  <a:lnTo>
                    <a:pt x="875" y="393"/>
                  </a:lnTo>
                  <a:lnTo>
                    <a:pt x="894" y="421"/>
                  </a:lnTo>
                  <a:lnTo>
                    <a:pt x="872" y="445"/>
                  </a:lnTo>
                  <a:lnTo>
                    <a:pt x="842" y="506"/>
                  </a:lnTo>
                  <a:lnTo>
                    <a:pt x="813" y="513"/>
                  </a:lnTo>
                  <a:lnTo>
                    <a:pt x="778" y="501"/>
                  </a:lnTo>
                  <a:lnTo>
                    <a:pt x="761" y="471"/>
                  </a:lnTo>
                  <a:lnTo>
                    <a:pt x="761" y="440"/>
                  </a:lnTo>
                  <a:lnTo>
                    <a:pt x="775" y="416"/>
                  </a:lnTo>
                  <a:lnTo>
                    <a:pt x="745" y="416"/>
                  </a:lnTo>
                  <a:lnTo>
                    <a:pt x="728" y="388"/>
                  </a:lnTo>
                  <a:lnTo>
                    <a:pt x="716" y="345"/>
                  </a:lnTo>
                  <a:lnTo>
                    <a:pt x="728" y="303"/>
                  </a:lnTo>
                  <a:lnTo>
                    <a:pt x="740" y="272"/>
                  </a:lnTo>
                  <a:lnTo>
                    <a:pt x="756" y="265"/>
                  </a:lnTo>
                  <a:lnTo>
                    <a:pt x="749" y="241"/>
                  </a:lnTo>
                  <a:lnTo>
                    <a:pt x="787" y="236"/>
                  </a:lnTo>
                  <a:lnTo>
                    <a:pt x="806" y="291"/>
                  </a:lnTo>
                  <a:lnTo>
                    <a:pt x="834" y="312"/>
                  </a:lnTo>
                  <a:lnTo>
                    <a:pt x="861" y="331"/>
                  </a:lnTo>
                  <a:lnTo>
                    <a:pt x="875" y="393"/>
                  </a:lnTo>
                  <a:lnTo>
                    <a:pt x="875" y="393"/>
                  </a:lnTo>
                  <a:lnTo>
                    <a:pt x="875" y="393"/>
                  </a:lnTo>
                  <a:close/>
                  <a:moveTo>
                    <a:pt x="1175" y="16"/>
                  </a:moveTo>
                  <a:lnTo>
                    <a:pt x="1175" y="16"/>
                  </a:lnTo>
                  <a:lnTo>
                    <a:pt x="1218" y="26"/>
                  </a:lnTo>
                  <a:lnTo>
                    <a:pt x="1253" y="45"/>
                  </a:lnTo>
                  <a:lnTo>
                    <a:pt x="1282" y="78"/>
                  </a:lnTo>
                  <a:lnTo>
                    <a:pt x="1282" y="111"/>
                  </a:lnTo>
                  <a:lnTo>
                    <a:pt x="1241" y="163"/>
                  </a:lnTo>
                  <a:lnTo>
                    <a:pt x="1203" y="184"/>
                  </a:lnTo>
                  <a:lnTo>
                    <a:pt x="1187" y="210"/>
                  </a:lnTo>
                  <a:lnTo>
                    <a:pt x="1222" y="210"/>
                  </a:lnTo>
                  <a:lnTo>
                    <a:pt x="1185" y="274"/>
                  </a:lnTo>
                  <a:lnTo>
                    <a:pt x="1159" y="300"/>
                  </a:lnTo>
                  <a:lnTo>
                    <a:pt x="1130" y="378"/>
                  </a:lnTo>
                  <a:lnTo>
                    <a:pt x="1097" y="393"/>
                  </a:lnTo>
                  <a:lnTo>
                    <a:pt x="1088" y="412"/>
                  </a:lnTo>
                  <a:lnTo>
                    <a:pt x="1038" y="421"/>
                  </a:lnTo>
                  <a:lnTo>
                    <a:pt x="1059" y="433"/>
                  </a:lnTo>
                  <a:lnTo>
                    <a:pt x="1050" y="447"/>
                  </a:lnTo>
                  <a:lnTo>
                    <a:pt x="1062" y="487"/>
                  </a:lnTo>
                  <a:lnTo>
                    <a:pt x="1047" y="516"/>
                  </a:lnTo>
                  <a:lnTo>
                    <a:pt x="1021" y="537"/>
                  </a:lnTo>
                  <a:lnTo>
                    <a:pt x="1014" y="568"/>
                  </a:lnTo>
                  <a:lnTo>
                    <a:pt x="991" y="589"/>
                  </a:lnTo>
                  <a:lnTo>
                    <a:pt x="993" y="606"/>
                  </a:lnTo>
                  <a:lnTo>
                    <a:pt x="1021" y="603"/>
                  </a:lnTo>
                  <a:lnTo>
                    <a:pt x="1021" y="620"/>
                  </a:lnTo>
                  <a:lnTo>
                    <a:pt x="979" y="660"/>
                  </a:lnTo>
                  <a:lnTo>
                    <a:pt x="936" y="641"/>
                  </a:lnTo>
                  <a:lnTo>
                    <a:pt x="889" y="653"/>
                  </a:lnTo>
                  <a:lnTo>
                    <a:pt x="865" y="643"/>
                  </a:lnTo>
                  <a:lnTo>
                    <a:pt x="834" y="641"/>
                  </a:lnTo>
                  <a:lnTo>
                    <a:pt x="832" y="608"/>
                  </a:lnTo>
                  <a:lnTo>
                    <a:pt x="863" y="591"/>
                  </a:lnTo>
                  <a:lnTo>
                    <a:pt x="853" y="537"/>
                  </a:lnTo>
                  <a:lnTo>
                    <a:pt x="863" y="532"/>
                  </a:lnTo>
                  <a:lnTo>
                    <a:pt x="908" y="565"/>
                  </a:lnTo>
                  <a:lnTo>
                    <a:pt x="884" y="516"/>
                  </a:lnTo>
                  <a:lnTo>
                    <a:pt x="858" y="501"/>
                  </a:lnTo>
                  <a:lnTo>
                    <a:pt x="872" y="468"/>
                  </a:lnTo>
                  <a:lnTo>
                    <a:pt x="901" y="449"/>
                  </a:lnTo>
                  <a:lnTo>
                    <a:pt x="905" y="419"/>
                  </a:lnTo>
                  <a:lnTo>
                    <a:pt x="882" y="385"/>
                  </a:lnTo>
                  <a:lnTo>
                    <a:pt x="875" y="336"/>
                  </a:lnTo>
                  <a:lnTo>
                    <a:pt x="920" y="341"/>
                  </a:lnTo>
                  <a:lnTo>
                    <a:pt x="934" y="350"/>
                  </a:lnTo>
                  <a:lnTo>
                    <a:pt x="957" y="317"/>
                  </a:lnTo>
                  <a:lnTo>
                    <a:pt x="922" y="305"/>
                  </a:lnTo>
                  <a:lnTo>
                    <a:pt x="865" y="312"/>
                  </a:lnTo>
                  <a:lnTo>
                    <a:pt x="837" y="279"/>
                  </a:lnTo>
                  <a:lnTo>
                    <a:pt x="823" y="236"/>
                  </a:lnTo>
                  <a:lnTo>
                    <a:pt x="804" y="203"/>
                  </a:lnTo>
                  <a:lnTo>
                    <a:pt x="799" y="165"/>
                  </a:lnTo>
                  <a:lnTo>
                    <a:pt x="825" y="144"/>
                  </a:lnTo>
                  <a:lnTo>
                    <a:pt x="844" y="139"/>
                  </a:lnTo>
                  <a:lnTo>
                    <a:pt x="875" y="120"/>
                  </a:lnTo>
                  <a:lnTo>
                    <a:pt x="898" y="75"/>
                  </a:lnTo>
                  <a:lnTo>
                    <a:pt x="920" y="83"/>
                  </a:lnTo>
                  <a:lnTo>
                    <a:pt x="936" y="116"/>
                  </a:lnTo>
                  <a:lnTo>
                    <a:pt x="948" y="49"/>
                  </a:lnTo>
                  <a:lnTo>
                    <a:pt x="969" y="28"/>
                  </a:lnTo>
                  <a:lnTo>
                    <a:pt x="1000" y="14"/>
                  </a:lnTo>
                  <a:lnTo>
                    <a:pt x="1047" y="7"/>
                  </a:lnTo>
                  <a:lnTo>
                    <a:pt x="1057" y="23"/>
                  </a:lnTo>
                  <a:lnTo>
                    <a:pt x="1104" y="0"/>
                  </a:lnTo>
                  <a:lnTo>
                    <a:pt x="1140" y="9"/>
                  </a:lnTo>
                  <a:lnTo>
                    <a:pt x="1175" y="16"/>
                  </a:lnTo>
                  <a:lnTo>
                    <a:pt x="1175" y="16"/>
                  </a:lnTo>
                  <a:lnTo>
                    <a:pt x="1175" y="16"/>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0" name="Freeform 56">
              <a:extLst>
                <a:ext uri="{FF2B5EF4-FFF2-40B4-BE49-F238E27FC236}">
                  <a16:creationId xmlns:a16="http://schemas.microsoft.com/office/drawing/2014/main" id="{45100902-2248-4884-B4C8-C703697C6F69}"/>
                </a:ext>
              </a:extLst>
            </p:cNvPr>
            <p:cNvSpPr>
              <a:spLocks noEditPoints="1"/>
            </p:cNvSpPr>
            <p:nvPr/>
          </p:nvSpPr>
          <p:spPr bwMode="auto">
            <a:xfrm>
              <a:off x="2312812" y="4407637"/>
              <a:ext cx="238609" cy="1351549"/>
            </a:xfrm>
            <a:custGeom>
              <a:avLst/>
              <a:gdLst>
                <a:gd name="T0" fmla="*/ 114 w 140"/>
                <a:gd name="T1" fmla="*/ 710 h 793"/>
                <a:gd name="T2" fmla="*/ 130 w 140"/>
                <a:gd name="T3" fmla="*/ 772 h 793"/>
                <a:gd name="T4" fmla="*/ 135 w 140"/>
                <a:gd name="T5" fmla="*/ 784 h 793"/>
                <a:gd name="T6" fmla="*/ 114 w 140"/>
                <a:gd name="T7" fmla="*/ 791 h 793"/>
                <a:gd name="T8" fmla="*/ 90 w 140"/>
                <a:gd name="T9" fmla="*/ 781 h 793"/>
                <a:gd name="T10" fmla="*/ 55 w 140"/>
                <a:gd name="T11" fmla="*/ 762 h 793"/>
                <a:gd name="T12" fmla="*/ 14 w 140"/>
                <a:gd name="T13" fmla="*/ 717 h 793"/>
                <a:gd name="T14" fmla="*/ 52 w 140"/>
                <a:gd name="T15" fmla="*/ 741 h 793"/>
                <a:gd name="T16" fmla="*/ 81 w 140"/>
                <a:gd name="T17" fmla="*/ 739 h 793"/>
                <a:gd name="T18" fmla="*/ 102 w 140"/>
                <a:gd name="T19" fmla="*/ 708 h 793"/>
                <a:gd name="T20" fmla="*/ 118 w 140"/>
                <a:gd name="T21" fmla="*/ 66 h 793"/>
                <a:gd name="T22" fmla="*/ 126 w 140"/>
                <a:gd name="T23" fmla="*/ 90 h 793"/>
                <a:gd name="T24" fmla="*/ 140 w 140"/>
                <a:gd name="T25" fmla="*/ 92 h 793"/>
                <a:gd name="T26" fmla="*/ 116 w 140"/>
                <a:gd name="T27" fmla="*/ 118 h 793"/>
                <a:gd name="T28" fmla="*/ 114 w 140"/>
                <a:gd name="T29" fmla="*/ 154 h 793"/>
                <a:gd name="T30" fmla="*/ 107 w 140"/>
                <a:gd name="T31" fmla="*/ 173 h 793"/>
                <a:gd name="T32" fmla="*/ 90 w 140"/>
                <a:gd name="T33" fmla="*/ 206 h 793"/>
                <a:gd name="T34" fmla="*/ 83 w 140"/>
                <a:gd name="T35" fmla="*/ 244 h 793"/>
                <a:gd name="T36" fmla="*/ 92 w 140"/>
                <a:gd name="T37" fmla="*/ 282 h 793"/>
                <a:gd name="T38" fmla="*/ 85 w 140"/>
                <a:gd name="T39" fmla="*/ 317 h 793"/>
                <a:gd name="T40" fmla="*/ 71 w 140"/>
                <a:gd name="T41" fmla="*/ 346 h 793"/>
                <a:gd name="T42" fmla="*/ 78 w 140"/>
                <a:gd name="T43" fmla="*/ 386 h 793"/>
                <a:gd name="T44" fmla="*/ 64 w 140"/>
                <a:gd name="T45" fmla="*/ 410 h 793"/>
                <a:gd name="T46" fmla="*/ 62 w 140"/>
                <a:gd name="T47" fmla="*/ 459 h 793"/>
                <a:gd name="T48" fmla="*/ 59 w 140"/>
                <a:gd name="T49" fmla="*/ 488 h 793"/>
                <a:gd name="T50" fmla="*/ 62 w 140"/>
                <a:gd name="T51" fmla="*/ 507 h 793"/>
                <a:gd name="T52" fmla="*/ 71 w 140"/>
                <a:gd name="T53" fmla="*/ 518 h 793"/>
                <a:gd name="T54" fmla="*/ 64 w 140"/>
                <a:gd name="T55" fmla="*/ 537 h 793"/>
                <a:gd name="T56" fmla="*/ 52 w 140"/>
                <a:gd name="T57" fmla="*/ 587 h 793"/>
                <a:gd name="T58" fmla="*/ 48 w 140"/>
                <a:gd name="T59" fmla="*/ 616 h 793"/>
                <a:gd name="T60" fmla="*/ 38 w 140"/>
                <a:gd name="T61" fmla="*/ 653 h 793"/>
                <a:gd name="T62" fmla="*/ 52 w 140"/>
                <a:gd name="T63" fmla="*/ 660 h 793"/>
                <a:gd name="T64" fmla="*/ 59 w 140"/>
                <a:gd name="T65" fmla="*/ 696 h 793"/>
                <a:gd name="T66" fmla="*/ 114 w 140"/>
                <a:gd name="T67" fmla="*/ 701 h 793"/>
                <a:gd name="T68" fmla="*/ 90 w 140"/>
                <a:gd name="T69" fmla="*/ 708 h 793"/>
                <a:gd name="T70" fmla="*/ 74 w 140"/>
                <a:gd name="T71" fmla="*/ 743 h 793"/>
                <a:gd name="T72" fmla="*/ 50 w 140"/>
                <a:gd name="T73" fmla="*/ 736 h 793"/>
                <a:gd name="T74" fmla="*/ 31 w 140"/>
                <a:gd name="T75" fmla="*/ 717 h 793"/>
                <a:gd name="T76" fmla="*/ 5 w 140"/>
                <a:gd name="T77" fmla="*/ 684 h 793"/>
                <a:gd name="T78" fmla="*/ 3 w 140"/>
                <a:gd name="T79" fmla="*/ 653 h 793"/>
                <a:gd name="T80" fmla="*/ 7 w 140"/>
                <a:gd name="T81" fmla="*/ 587 h 793"/>
                <a:gd name="T82" fmla="*/ 0 w 140"/>
                <a:gd name="T83" fmla="*/ 561 h 793"/>
                <a:gd name="T84" fmla="*/ 19 w 140"/>
                <a:gd name="T85" fmla="*/ 504 h 793"/>
                <a:gd name="T86" fmla="*/ 48 w 140"/>
                <a:gd name="T87" fmla="*/ 466 h 793"/>
                <a:gd name="T88" fmla="*/ 31 w 140"/>
                <a:gd name="T89" fmla="*/ 488 h 793"/>
                <a:gd name="T90" fmla="*/ 26 w 140"/>
                <a:gd name="T91" fmla="*/ 452 h 793"/>
                <a:gd name="T92" fmla="*/ 38 w 140"/>
                <a:gd name="T93" fmla="*/ 400 h 793"/>
                <a:gd name="T94" fmla="*/ 33 w 140"/>
                <a:gd name="T95" fmla="*/ 358 h 793"/>
                <a:gd name="T96" fmla="*/ 50 w 140"/>
                <a:gd name="T97" fmla="*/ 324 h 793"/>
                <a:gd name="T98" fmla="*/ 66 w 140"/>
                <a:gd name="T99" fmla="*/ 263 h 793"/>
                <a:gd name="T100" fmla="*/ 69 w 140"/>
                <a:gd name="T101" fmla="*/ 220 h 793"/>
                <a:gd name="T102" fmla="*/ 76 w 140"/>
                <a:gd name="T103" fmla="*/ 175 h 793"/>
                <a:gd name="T104" fmla="*/ 85 w 140"/>
                <a:gd name="T105" fmla="*/ 104 h 793"/>
                <a:gd name="T106" fmla="*/ 88 w 140"/>
                <a:gd name="T107" fmla="*/ 36 h 793"/>
                <a:gd name="T108" fmla="*/ 92 w 140"/>
                <a:gd name="T109" fmla="*/ 10 h 793"/>
                <a:gd name="T110" fmla="*/ 104 w 140"/>
                <a:gd name="T111" fmla="*/ 10 h 793"/>
                <a:gd name="T112" fmla="*/ 116 w 140"/>
                <a:gd name="T113" fmla="*/ 31 h 793"/>
                <a:gd name="T114" fmla="*/ 118 w 140"/>
                <a:gd name="T115" fmla="*/ 6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793">
                  <a:moveTo>
                    <a:pt x="114" y="710"/>
                  </a:moveTo>
                  <a:lnTo>
                    <a:pt x="114" y="710"/>
                  </a:lnTo>
                  <a:lnTo>
                    <a:pt x="114" y="772"/>
                  </a:lnTo>
                  <a:lnTo>
                    <a:pt x="130" y="772"/>
                  </a:lnTo>
                  <a:lnTo>
                    <a:pt x="140" y="772"/>
                  </a:lnTo>
                  <a:lnTo>
                    <a:pt x="135" y="784"/>
                  </a:lnTo>
                  <a:lnTo>
                    <a:pt x="121" y="793"/>
                  </a:lnTo>
                  <a:lnTo>
                    <a:pt x="114" y="791"/>
                  </a:lnTo>
                  <a:lnTo>
                    <a:pt x="104" y="788"/>
                  </a:lnTo>
                  <a:lnTo>
                    <a:pt x="90" y="781"/>
                  </a:lnTo>
                  <a:lnTo>
                    <a:pt x="74" y="776"/>
                  </a:lnTo>
                  <a:lnTo>
                    <a:pt x="55" y="762"/>
                  </a:lnTo>
                  <a:lnTo>
                    <a:pt x="38" y="746"/>
                  </a:lnTo>
                  <a:lnTo>
                    <a:pt x="14" y="717"/>
                  </a:lnTo>
                  <a:lnTo>
                    <a:pt x="29" y="722"/>
                  </a:lnTo>
                  <a:lnTo>
                    <a:pt x="52" y="741"/>
                  </a:lnTo>
                  <a:lnTo>
                    <a:pt x="71" y="750"/>
                  </a:lnTo>
                  <a:lnTo>
                    <a:pt x="81" y="739"/>
                  </a:lnTo>
                  <a:lnTo>
                    <a:pt x="88" y="720"/>
                  </a:lnTo>
                  <a:lnTo>
                    <a:pt x="102" y="708"/>
                  </a:lnTo>
                  <a:lnTo>
                    <a:pt x="114" y="710"/>
                  </a:lnTo>
                  <a:close/>
                  <a:moveTo>
                    <a:pt x="118" y="66"/>
                  </a:moveTo>
                  <a:lnTo>
                    <a:pt x="118" y="66"/>
                  </a:lnTo>
                  <a:lnTo>
                    <a:pt x="126" y="90"/>
                  </a:lnTo>
                  <a:lnTo>
                    <a:pt x="137" y="88"/>
                  </a:lnTo>
                  <a:lnTo>
                    <a:pt x="140" y="92"/>
                  </a:lnTo>
                  <a:lnTo>
                    <a:pt x="135" y="111"/>
                  </a:lnTo>
                  <a:lnTo>
                    <a:pt x="116" y="118"/>
                  </a:lnTo>
                  <a:lnTo>
                    <a:pt x="116" y="149"/>
                  </a:lnTo>
                  <a:lnTo>
                    <a:pt x="114" y="154"/>
                  </a:lnTo>
                  <a:lnTo>
                    <a:pt x="118" y="161"/>
                  </a:lnTo>
                  <a:lnTo>
                    <a:pt x="107" y="173"/>
                  </a:lnTo>
                  <a:lnTo>
                    <a:pt x="95" y="189"/>
                  </a:lnTo>
                  <a:lnTo>
                    <a:pt x="90" y="206"/>
                  </a:lnTo>
                  <a:lnTo>
                    <a:pt x="92" y="225"/>
                  </a:lnTo>
                  <a:lnTo>
                    <a:pt x="83" y="244"/>
                  </a:lnTo>
                  <a:lnTo>
                    <a:pt x="90" y="277"/>
                  </a:lnTo>
                  <a:lnTo>
                    <a:pt x="92" y="282"/>
                  </a:lnTo>
                  <a:lnTo>
                    <a:pt x="92" y="298"/>
                  </a:lnTo>
                  <a:lnTo>
                    <a:pt x="85" y="317"/>
                  </a:lnTo>
                  <a:lnTo>
                    <a:pt x="85" y="334"/>
                  </a:lnTo>
                  <a:lnTo>
                    <a:pt x="71" y="346"/>
                  </a:lnTo>
                  <a:lnTo>
                    <a:pt x="71" y="365"/>
                  </a:lnTo>
                  <a:lnTo>
                    <a:pt x="78" y="386"/>
                  </a:lnTo>
                  <a:lnTo>
                    <a:pt x="66" y="393"/>
                  </a:lnTo>
                  <a:lnTo>
                    <a:pt x="64" y="410"/>
                  </a:lnTo>
                  <a:lnTo>
                    <a:pt x="59" y="433"/>
                  </a:lnTo>
                  <a:lnTo>
                    <a:pt x="62" y="459"/>
                  </a:lnTo>
                  <a:lnTo>
                    <a:pt x="57" y="464"/>
                  </a:lnTo>
                  <a:lnTo>
                    <a:pt x="59" y="488"/>
                  </a:lnTo>
                  <a:lnTo>
                    <a:pt x="66" y="497"/>
                  </a:lnTo>
                  <a:lnTo>
                    <a:pt x="62" y="507"/>
                  </a:lnTo>
                  <a:lnTo>
                    <a:pt x="69" y="511"/>
                  </a:lnTo>
                  <a:lnTo>
                    <a:pt x="71" y="518"/>
                  </a:lnTo>
                  <a:lnTo>
                    <a:pt x="64" y="523"/>
                  </a:lnTo>
                  <a:lnTo>
                    <a:pt x="64" y="537"/>
                  </a:lnTo>
                  <a:lnTo>
                    <a:pt x="59" y="568"/>
                  </a:lnTo>
                  <a:lnTo>
                    <a:pt x="52" y="587"/>
                  </a:lnTo>
                  <a:lnTo>
                    <a:pt x="52" y="599"/>
                  </a:lnTo>
                  <a:lnTo>
                    <a:pt x="48" y="616"/>
                  </a:lnTo>
                  <a:lnTo>
                    <a:pt x="36" y="627"/>
                  </a:lnTo>
                  <a:lnTo>
                    <a:pt x="38" y="653"/>
                  </a:lnTo>
                  <a:lnTo>
                    <a:pt x="43" y="663"/>
                  </a:lnTo>
                  <a:lnTo>
                    <a:pt x="52" y="660"/>
                  </a:lnTo>
                  <a:lnTo>
                    <a:pt x="52" y="679"/>
                  </a:lnTo>
                  <a:lnTo>
                    <a:pt x="59" y="696"/>
                  </a:lnTo>
                  <a:lnTo>
                    <a:pt x="100" y="698"/>
                  </a:lnTo>
                  <a:lnTo>
                    <a:pt x="114" y="701"/>
                  </a:lnTo>
                  <a:lnTo>
                    <a:pt x="100" y="701"/>
                  </a:lnTo>
                  <a:lnTo>
                    <a:pt x="90" y="708"/>
                  </a:lnTo>
                  <a:lnTo>
                    <a:pt x="76" y="717"/>
                  </a:lnTo>
                  <a:lnTo>
                    <a:pt x="74" y="743"/>
                  </a:lnTo>
                  <a:lnTo>
                    <a:pt x="66" y="743"/>
                  </a:lnTo>
                  <a:lnTo>
                    <a:pt x="50" y="736"/>
                  </a:lnTo>
                  <a:lnTo>
                    <a:pt x="31" y="717"/>
                  </a:lnTo>
                  <a:lnTo>
                    <a:pt x="31" y="717"/>
                  </a:lnTo>
                  <a:lnTo>
                    <a:pt x="12" y="701"/>
                  </a:lnTo>
                  <a:lnTo>
                    <a:pt x="5" y="684"/>
                  </a:lnTo>
                  <a:lnTo>
                    <a:pt x="10" y="670"/>
                  </a:lnTo>
                  <a:lnTo>
                    <a:pt x="3" y="653"/>
                  </a:lnTo>
                  <a:lnTo>
                    <a:pt x="0" y="611"/>
                  </a:lnTo>
                  <a:lnTo>
                    <a:pt x="7" y="587"/>
                  </a:lnTo>
                  <a:lnTo>
                    <a:pt x="24" y="568"/>
                  </a:lnTo>
                  <a:lnTo>
                    <a:pt x="0" y="561"/>
                  </a:lnTo>
                  <a:lnTo>
                    <a:pt x="14" y="542"/>
                  </a:lnTo>
                  <a:lnTo>
                    <a:pt x="19" y="504"/>
                  </a:lnTo>
                  <a:lnTo>
                    <a:pt x="38" y="511"/>
                  </a:lnTo>
                  <a:lnTo>
                    <a:pt x="48" y="466"/>
                  </a:lnTo>
                  <a:lnTo>
                    <a:pt x="36" y="459"/>
                  </a:lnTo>
                  <a:lnTo>
                    <a:pt x="31" y="488"/>
                  </a:lnTo>
                  <a:lnTo>
                    <a:pt x="21" y="485"/>
                  </a:lnTo>
                  <a:lnTo>
                    <a:pt x="26" y="452"/>
                  </a:lnTo>
                  <a:lnTo>
                    <a:pt x="31" y="414"/>
                  </a:lnTo>
                  <a:lnTo>
                    <a:pt x="38" y="400"/>
                  </a:lnTo>
                  <a:lnTo>
                    <a:pt x="33" y="379"/>
                  </a:lnTo>
                  <a:lnTo>
                    <a:pt x="33" y="358"/>
                  </a:lnTo>
                  <a:lnTo>
                    <a:pt x="38" y="355"/>
                  </a:lnTo>
                  <a:lnTo>
                    <a:pt x="50" y="324"/>
                  </a:lnTo>
                  <a:lnTo>
                    <a:pt x="59" y="294"/>
                  </a:lnTo>
                  <a:lnTo>
                    <a:pt x="66" y="263"/>
                  </a:lnTo>
                  <a:lnTo>
                    <a:pt x="64" y="237"/>
                  </a:lnTo>
                  <a:lnTo>
                    <a:pt x="69" y="220"/>
                  </a:lnTo>
                  <a:lnTo>
                    <a:pt x="66" y="197"/>
                  </a:lnTo>
                  <a:lnTo>
                    <a:pt x="76" y="175"/>
                  </a:lnTo>
                  <a:lnTo>
                    <a:pt x="78" y="140"/>
                  </a:lnTo>
                  <a:lnTo>
                    <a:pt x="85" y="104"/>
                  </a:lnTo>
                  <a:lnTo>
                    <a:pt x="90" y="64"/>
                  </a:lnTo>
                  <a:lnTo>
                    <a:pt x="88" y="36"/>
                  </a:lnTo>
                  <a:lnTo>
                    <a:pt x="85" y="12"/>
                  </a:lnTo>
                  <a:lnTo>
                    <a:pt x="92" y="10"/>
                  </a:lnTo>
                  <a:lnTo>
                    <a:pt x="97" y="0"/>
                  </a:lnTo>
                  <a:lnTo>
                    <a:pt x="104" y="10"/>
                  </a:lnTo>
                  <a:lnTo>
                    <a:pt x="107" y="24"/>
                  </a:lnTo>
                  <a:lnTo>
                    <a:pt x="116" y="31"/>
                  </a:lnTo>
                  <a:lnTo>
                    <a:pt x="111" y="47"/>
                  </a:lnTo>
                  <a:lnTo>
                    <a:pt x="118" y="66"/>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1" name="Freeform 60">
              <a:extLst>
                <a:ext uri="{FF2B5EF4-FFF2-40B4-BE49-F238E27FC236}">
                  <a16:creationId xmlns:a16="http://schemas.microsoft.com/office/drawing/2014/main" id="{6941060E-8AE1-4F0C-B16B-7DCE2FB924CD}"/>
                </a:ext>
              </a:extLst>
            </p:cNvPr>
            <p:cNvSpPr>
              <a:spLocks/>
            </p:cNvSpPr>
            <p:nvPr/>
          </p:nvSpPr>
          <p:spPr bwMode="auto">
            <a:xfrm>
              <a:off x="4161177" y="3631307"/>
              <a:ext cx="165323" cy="170435"/>
            </a:xfrm>
            <a:custGeom>
              <a:avLst/>
              <a:gdLst>
                <a:gd name="T0" fmla="*/ 38 w 97"/>
                <a:gd name="T1" fmla="*/ 0 h 100"/>
                <a:gd name="T2" fmla="*/ 38 w 97"/>
                <a:gd name="T3" fmla="*/ 0 h 100"/>
                <a:gd name="T4" fmla="*/ 40 w 97"/>
                <a:gd name="T5" fmla="*/ 7 h 100"/>
                <a:gd name="T6" fmla="*/ 42 w 97"/>
                <a:gd name="T7" fmla="*/ 5 h 100"/>
                <a:gd name="T8" fmla="*/ 50 w 97"/>
                <a:gd name="T9" fmla="*/ 3 h 100"/>
                <a:gd name="T10" fmla="*/ 59 w 97"/>
                <a:gd name="T11" fmla="*/ 5 h 100"/>
                <a:gd name="T12" fmla="*/ 61 w 97"/>
                <a:gd name="T13" fmla="*/ 10 h 100"/>
                <a:gd name="T14" fmla="*/ 68 w 97"/>
                <a:gd name="T15" fmla="*/ 14 h 100"/>
                <a:gd name="T16" fmla="*/ 76 w 97"/>
                <a:gd name="T17" fmla="*/ 10 h 100"/>
                <a:gd name="T18" fmla="*/ 80 w 97"/>
                <a:gd name="T19" fmla="*/ 10 h 100"/>
                <a:gd name="T20" fmla="*/ 92 w 97"/>
                <a:gd name="T21" fmla="*/ 14 h 100"/>
                <a:gd name="T22" fmla="*/ 97 w 97"/>
                <a:gd name="T23" fmla="*/ 38 h 100"/>
                <a:gd name="T24" fmla="*/ 90 w 97"/>
                <a:gd name="T25" fmla="*/ 50 h 100"/>
                <a:gd name="T26" fmla="*/ 85 w 97"/>
                <a:gd name="T27" fmla="*/ 69 h 100"/>
                <a:gd name="T28" fmla="*/ 92 w 97"/>
                <a:gd name="T29" fmla="*/ 83 h 100"/>
                <a:gd name="T30" fmla="*/ 92 w 97"/>
                <a:gd name="T31" fmla="*/ 88 h 100"/>
                <a:gd name="T32" fmla="*/ 85 w 97"/>
                <a:gd name="T33" fmla="*/ 88 h 100"/>
                <a:gd name="T34" fmla="*/ 73 w 97"/>
                <a:gd name="T35" fmla="*/ 85 h 100"/>
                <a:gd name="T36" fmla="*/ 64 w 97"/>
                <a:gd name="T37" fmla="*/ 85 h 100"/>
                <a:gd name="T38" fmla="*/ 42 w 97"/>
                <a:gd name="T39" fmla="*/ 88 h 100"/>
                <a:gd name="T40" fmla="*/ 33 w 97"/>
                <a:gd name="T41" fmla="*/ 95 h 100"/>
                <a:gd name="T42" fmla="*/ 16 w 97"/>
                <a:gd name="T43" fmla="*/ 100 h 100"/>
                <a:gd name="T44" fmla="*/ 14 w 97"/>
                <a:gd name="T45" fmla="*/ 97 h 100"/>
                <a:gd name="T46" fmla="*/ 14 w 97"/>
                <a:gd name="T47" fmla="*/ 85 h 100"/>
                <a:gd name="T48" fmla="*/ 16 w 97"/>
                <a:gd name="T49" fmla="*/ 83 h 100"/>
                <a:gd name="T50" fmla="*/ 16 w 97"/>
                <a:gd name="T51" fmla="*/ 78 h 100"/>
                <a:gd name="T52" fmla="*/ 7 w 97"/>
                <a:gd name="T53" fmla="*/ 71 h 100"/>
                <a:gd name="T54" fmla="*/ 2 w 97"/>
                <a:gd name="T55" fmla="*/ 69 h 100"/>
                <a:gd name="T56" fmla="*/ 0 w 97"/>
                <a:gd name="T57" fmla="*/ 64 h 100"/>
                <a:gd name="T58" fmla="*/ 2 w 97"/>
                <a:gd name="T59" fmla="*/ 57 h 100"/>
                <a:gd name="T60" fmla="*/ 0 w 97"/>
                <a:gd name="T61" fmla="*/ 50 h 100"/>
                <a:gd name="T62" fmla="*/ 2 w 97"/>
                <a:gd name="T63" fmla="*/ 45 h 100"/>
                <a:gd name="T64" fmla="*/ 5 w 97"/>
                <a:gd name="T65" fmla="*/ 45 h 100"/>
                <a:gd name="T66" fmla="*/ 5 w 97"/>
                <a:gd name="T67" fmla="*/ 38 h 100"/>
                <a:gd name="T68" fmla="*/ 5 w 97"/>
                <a:gd name="T69" fmla="*/ 36 h 100"/>
                <a:gd name="T70" fmla="*/ 5 w 97"/>
                <a:gd name="T71" fmla="*/ 33 h 100"/>
                <a:gd name="T72" fmla="*/ 12 w 97"/>
                <a:gd name="T73" fmla="*/ 31 h 100"/>
                <a:gd name="T74" fmla="*/ 7 w 97"/>
                <a:gd name="T75" fmla="*/ 19 h 100"/>
                <a:gd name="T76" fmla="*/ 2 w 97"/>
                <a:gd name="T77" fmla="*/ 12 h 100"/>
                <a:gd name="T78" fmla="*/ 5 w 97"/>
                <a:gd name="T79" fmla="*/ 5 h 100"/>
                <a:gd name="T80" fmla="*/ 7 w 97"/>
                <a:gd name="T81" fmla="*/ 5 h 100"/>
                <a:gd name="T82" fmla="*/ 9 w 97"/>
                <a:gd name="T83" fmla="*/ 3 h 100"/>
                <a:gd name="T84" fmla="*/ 14 w 97"/>
                <a:gd name="T85" fmla="*/ 5 h 100"/>
                <a:gd name="T86" fmla="*/ 26 w 97"/>
                <a:gd name="T87" fmla="*/ 5 h 100"/>
                <a:gd name="T88" fmla="*/ 31 w 97"/>
                <a:gd name="T89" fmla="*/ 0 h 100"/>
                <a:gd name="T90" fmla="*/ 33 w 97"/>
                <a:gd name="T91" fmla="*/ 3 h 100"/>
                <a:gd name="T92" fmla="*/ 38 w 97"/>
                <a:gd name="T9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100">
                  <a:moveTo>
                    <a:pt x="38" y="0"/>
                  </a:moveTo>
                  <a:lnTo>
                    <a:pt x="38" y="0"/>
                  </a:lnTo>
                  <a:lnTo>
                    <a:pt x="40" y="7"/>
                  </a:lnTo>
                  <a:lnTo>
                    <a:pt x="42" y="5"/>
                  </a:lnTo>
                  <a:lnTo>
                    <a:pt x="50" y="3"/>
                  </a:lnTo>
                  <a:lnTo>
                    <a:pt x="59" y="5"/>
                  </a:lnTo>
                  <a:lnTo>
                    <a:pt x="61" y="10"/>
                  </a:lnTo>
                  <a:lnTo>
                    <a:pt x="68" y="14"/>
                  </a:lnTo>
                  <a:lnTo>
                    <a:pt x="76" y="10"/>
                  </a:lnTo>
                  <a:lnTo>
                    <a:pt x="80" y="10"/>
                  </a:lnTo>
                  <a:lnTo>
                    <a:pt x="92" y="14"/>
                  </a:lnTo>
                  <a:lnTo>
                    <a:pt x="97" y="38"/>
                  </a:lnTo>
                  <a:lnTo>
                    <a:pt x="90" y="50"/>
                  </a:lnTo>
                  <a:lnTo>
                    <a:pt x="85" y="69"/>
                  </a:lnTo>
                  <a:lnTo>
                    <a:pt x="92" y="83"/>
                  </a:lnTo>
                  <a:lnTo>
                    <a:pt x="92" y="88"/>
                  </a:lnTo>
                  <a:lnTo>
                    <a:pt x="85" y="88"/>
                  </a:lnTo>
                  <a:lnTo>
                    <a:pt x="73" y="85"/>
                  </a:lnTo>
                  <a:lnTo>
                    <a:pt x="64" y="85"/>
                  </a:lnTo>
                  <a:lnTo>
                    <a:pt x="42" y="88"/>
                  </a:lnTo>
                  <a:lnTo>
                    <a:pt x="33" y="95"/>
                  </a:lnTo>
                  <a:lnTo>
                    <a:pt x="16" y="100"/>
                  </a:lnTo>
                  <a:lnTo>
                    <a:pt x="14" y="97"/>
                  </a:lnTo>
                  <a:lnTo>
                    <a:pt x="14" y="85"/>
                  </a:lnTo>
                  <a:lnTo>
                    <a:pt x="16" y="83"/>
                  </a:lnTo>
                  <a:lnTo>
                    <a:pt x="16" y="78"/>
                  </a:lnTo>
                  <a:lnTo>
                    <a:pt x="7" y="71"/>
                  </a:lnTo>
                  <a:lnTo>
                    <a:pt x="2" y="69"/>
                  </a:lnTo>
                  <a:lnTo>
                    <a:pt x="0" y="64"/>
                  </a:lnTo>
                  <a:lnTo>
                    <a:pt x="2" y="57"/>
                  </a:lnTo>
                  <a:lnTo>
                    <a:pt x="0" y="50"/>
                  </a:lnTo>
                  <a:lnTo>
                    <a:pt x="2" y="45"/>
                  </a:lnTo>
                  <a:lnTo>
                    <a:pt x="5" y="45"/>
                  </a:lnTo>
                  <a:lnTo>
                    <a:pt x="5" y="38"/>
                  </a:lnTo>
                  <a:lnTo>
                    <a:pt x="5" y="36"/>
                  </a:lnTo>
                  <a:lnTo>
                    <a:pt x="5" y="33"/>
                  </a:lnTo>
                  <a:lnTo>
                    <a:pt x="12" y="31"/>
                  </a:lnTo>
                  <a:lnTo>
                    <a:pt x="7" y="19"/>
                  </a:lnTo>
                  <a:lnTo>
                    <a:pt x="2" y="12"/>
                  </a:lnTo>
                  <a:lnTo>
                    <a:pt x="5" y="5"/>
                  </a:lnTo>
                  <a:lnTo>
                    <a:pt x="7" y="5"/>
                  </a:lnTo>
                  <a:lnTo>
                    <a:pt x="9" y="3"/>
                  </a:lnTo>
                  <a:lnTo>
                    <a:pt x="14" y="5"/>
                  </a:lnTo>
                  <a:lnTo>
                    <a:pt x="26" y="5"/>
                  </a:lnTo>
                  <a:lnTo>
                    <a:pt x="31" y="0"/>
                  </a:lnTo>
                  <a:lnTo>
                    <a:pt x="33" y="3"/>
                  </a:lnTo>
                  <a:lnTo>
                    <a:pt x="38"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2" name="Freeform 68">
              <a:extLst>
                <a:ext uri="{FF2B5EF4-FFF2-40B4-BE49-F238E27FC236}">
                  <a16:creationId xmlns:a16="http://schemas.microsoft.com/office/drawing/2014/main" id="{B3DD1B8C-DDFC-4B5E-AB20-9AD8D4677808}"/>
                </a:ext>
              </a:extLst>
            </p:cNvPr>
            <p:cNvSpPr>
              <a:spLocks/>
            </p:cNvSpPr>
            <p:nvPr/>
          </p:nvSpPr>
          <p:spPr bwMode="auto">
            <a:xfrm>
              <a:off x="2218221" y="3575063"/>
              <a:ext cx="334052" cy="460174"/>
            </a:xfrm>
            <a:custGeom>
              <a:avLst/>
              <a:gdLst>
                <a:gd name="T0" fmla="*/ 113 w 196"/>
                <a:gd name="T1" fmla="*/ 14 h 270"/>
                <a:gd name="T2" fmla="*/ 102 w 196"/>
                <a:gd name="T3" fmla="*/ 26 h 270"/>
                <a:gd name="T4" fmla="*/ 94 w 196"/>
                <a:gd name="T5" fmla="*/ 45 h 270"/>
                <a:gd name="T6" fmla="*/ 99 w 196"/>
                <a:gd name="T7" fmla="*/ 55 h 270"/>
                <a:gd name="T8" fmla="*/ 106 w 196"/>
                <a:gd name="T9" fmla="*/ 66 h 270"/>
                <a:gd name="T10" fmla="*/ 104 w 196"/>
                <a:gd name="T11" fmla="*/ 78 h 270"/>
                <a:gd name="T12" fmla="*/ 109 w 196"/>
                <a:gd name="T13" fmla="*/ 83 h 270"/>
                <a:gd name="T14" fmla="*/ 135 w 196"/>
                <a:gd name="T15" fmla="*/ 88 h 270"/>
                <a:gd name="T16" fmla="*/ 154 w 196"/>
                <a:gd name="T17" fmla="*/ 104 h 270"/>
                <a:gd name="T18" fmla="*/ 172 w 196"/>
                <a:gd name="T19" fmla="*/ 102 h 270"/>
                <a:gd name="T20" fmla="*/ 187 w 196"/>
                <a:gd name="T21" fmla="*/ 104 h 270"/>
                <a:gd name="T22" fmla="*/ 182 w 196"/>
                <a:gd name="T23" fmla="*/ 118 h 270"/>
                <a:gd name="T24" fmla="*/ 182 w 196"/>
                <a:gd name="T25" fmla="*/ 140 h 270"/>
                <a:gd name="T26" fmla="*/ 189 w 196"/>
                <a:gd name="T27" fmla="*/ 149 h 270"/>
                <a:gd name="T28" fmla="*/ 187 w 196"/>
                <a:gd name="T29" fmla="*/ 159 h 270"/>
                <a:gd name="T30" fmla="*/ 196 w 196"/>
                <a:gd name="T31" fmla="*/ 182 h 270"/>
                <a:gd name="T32" fmla="*/ 189 w 196"/>
                <a:gd name="T33" fmla="*/ 173 h 270"/>
                <a:gd name="T34" fmla="*/ 180 w 196"/>
                <a:gd name="T35" fmla="*/ 175 h 270"/>
                <a:gd name="T36" fmla="*/ 149 w 196"/>
                <a:gd name="T37" fmla="*/ 185 h 270"/>
                <a:gd name="T38" fmla="*/ 156 w 196"/>
                <a:gd name="T39" fmla="*/ 192 h 270"/>
                <a:gd name="T40" fmla="*/ 144 w 196"/>
                <a:gd name="T41" fmla="*/ 192 h 270"/>
                <a:gd name="T42" fmla="*/ 151 w 196"/>
                <a:gd name="T43" fmla="*/ 211 h 270"/>
                <a:gd name="T44" fmla="*/ 154 w 196"/>
                <a:gd name="T45" fmla="*/ 227 h 270"/>
                <a:gd name="T46" fmla="*/ 139 w 196"/>
                <a:gd name="T47" fmla="*/ 261 h 270"/>
                <a:gd name="T48" fmla="*/ 144 w 196"/>
                <a:gd name="T49" fmla="*/ 246 h 270"/>
                <a:gd name="T50" fmla="*/ 123 w 196"/>
                <a:gd name="T51" fmla="*/ 239 h 270"/>
                <a:gd name="T52" fmla="*/ 106 w 196"/>
                <a:gd name="T53" fmla="*/ 242 h 270"/>
                <a:gd name="T54" fmla="*/ 85 w 196"/>
                <a:gd name="T55" fmla="*/ 223 h 270"/>
                <a:gd name="T56" fmla="*/ 73 w 196"/>
                <a:gd name="T57" fmla="*/ 211 h 270"/>
                <a:gd name="T58" fmla="*/ 59 w 196"/>
                <a:gd name="T59" fmla="*/ 204 h 270"/>
                <a:gd name="T60" fmla="*/ 42 w 196"/>
                <a:gd name="T61" fmla="*/ 194 h 270"/>
                <a:gd name="T62" fmla="*/ 23 w 196"/>
                <a:gd name="T63" fmla="*/ 197 h 270"/>
                <a:gd name="T64" fmla="*/ 16 w 196"/>
                <a:gd name="T65" fmla="*/ 189 h 270"/>
                <a:gd name="T66" fmla="*/ 0 w 196"/>
                <a:gd name="T67" fmla="*/ 175 h 270"/>
                <a:gd name="T68" fmla="*/ 5 w 196"/>
                <a:gd name="T69" fmla="*/ 166 h 270"/>
                <a:gd name="T70" fmla="*/ 16 w 196"/>
                <a:gd name="T71" fmla="*/ 159 h 270"/>
                <a:gd name="T72" fmla="*/ 31 w 196"/>
                <a:gd name="T73" fmla="*/ 140 h 270"/>
                <a:gd name="T74" fmla="*/ 26 w 196"/>
                <a:gd name="T75" fmla="*/ 126 h 270"/>
                <a:gd name="T76" fmla="*/ 26 w 196"/>
                <a:gd name="T77" fmla="*/ 107 h 270"/>
                <a:gd name="T78" fmla="*/ 16 w 196"/>
                <a:gd name="T79" fmla="*/ 85 h 270"/>
                <a:gd name="T80" fmla="*/ 23 w 196"/>
                <a:gd name="T81" fmla="*/ 78 h 270"/>
                <a:gd name="T82" fmla="*/ 23 w 196"/>
                <a:gd name="T83" fmla="*/ 64 h 270"/>
                <a:gd name="T84" fmla="*/ 33 w 196"/>
                <a:gd name="T85" fmla="*/ 62 h 270"/>
                <a:gd name="T86" fmla="*/ 52 w 196"/>
                <a:gd name="T87" fmla="*/ 50 h 270"/>
                <a:gd name="T88" fmla="*/ 57 w 196"/>
                <a:gd name="T89" fmla="*/ 31 h 270"/>
                <a:gd name="T90" fmla="*/ 75 w 196"/>
                <a:gd name="T91" fmla="*/ 21 h 270"/>
                <a:gd name="T92" fmla="*/ 90 w 196"/>
                <a:gd name="T93" fmla="*/ 19 h 270"/>
                <a:gd name="T94" fmla="*/ 109 w 196"/>
                <a:gd name="T95" fmla="*/ 7 h 270"/>
                <a:gd name="T96" fmla="*/ 123 w 196"/>
                <a:gd name="T97" fmla="*/ 3 h 270"/>
                <a:gd name="T98" fmla="*/ 123 w 196"/>
                <a:gd name="T99" fmla="*/ 1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6" h="270">
                  <a:moveTo>
                    <a:pt x="113" y="14"/>
                  </a:moveTo>
                  <a:lnTo>
                    <a:pt x="113" y="14"/>
                  </a:lnTo>
                  <a:lnTo>
                    <a:pt x="109" y="21"/>
                  </a:lnTo>
                  <a:lnTo>
                    <a:pt x="102" y="26"/>
                  </a:lnTo>
                  <a:lnTo>
                    <a:pt x="97" y="33"/>
                  </a:lnTo>
                  <a:lnTo>
                    <a:pt x="94" y="45"/>
                  </a:lnTo>
                  <a:lnTo>
                    <a:pt x="92" y="55"/>
                  </a:lnTo>
                  <a:lnTo>
                    <a:pt x="99" y="55"/>
                  </a:lnTo>
                  <a:lnTo>
                    <a:pt x="102" y="62"/>
                  </a:lnTo>
                  <a:lnTo>
                    <a:pt x="106" y="66"/>
                  </a:lnTo>
                  <a:lnTo>
                    <a:pt x="106" y="74"/>
                  </a:lnTo>
                  <a:lnTo>
                    <a:pt x="104" y="78"/>
                  </a:lnTo>
                  <a:lnTo>
                    <a:pt x="106" y="81"/>
                  </a:lnTo>
                  <a:lnTo>
                    <a:pt x="109" y="83"/>
                  </a:lnTo>
                  <a:lnTo>
                    <a:pt x="113" y="90"/>
                  </a:lnTo>
                  <a:lnTo>
                    <a:pt x="135" y="88"/>
                  </a:lnTo>
                  <a:lnTo>
                    <a:pt x="144" y="90"/>
                  </a:lnTo>
                  <a:lnTo>
                    <a:pt x="154" y="104"/>
                  </a:lnTo>
                  <a:lnTo>
                    <a:pt x="161" y="102"/>
                  </a:lnTo>
                  <a:lnTo>
                    <a:pt x="172" y="102"/>
                  </a:lnTo>
                  <a:lnTo>
                    <a:pt x="182" y="100"/>
                  </a:lnTo>
                  <a:lnTo>
                    <a:pt x="187" y="104"/>
                  </a:lnTo>
                  <a:lnTo>
                    <a:pt x="184" y="114"/>
                  </a:lnTo>
                  <a:lnTo>
                    <a:pt x="182" y="118"/>
                  </a:lnTo>
                  <a:lnTo>
                    <a:pt x="180" y="128"/>
                  </a:lnTo>
                  <a:lnTo>
                    <a:pt x="182" y="140"/>
                  </a:lnTo>
                  <a:lnTo>
                    <a:pt x="189" y="145"/>
                  </a:lnTo>
                  <a:lnTo>
                    <a:pt x="189" y="149"/>
                  </a:lnTo>
                  <a:lnTo>
                    <a:pt x="180" y="156"/>
                  </a:lnTo>
                  <a:lnTo>
                    <a:pt x="187" y="159"/>
                  </a:lnTo>
                  <a:lnTo>
                    <a:pt x="191" y="166"/>
                  </a:lnTo>
                  <a:lnTo>
                    <a:pt x="196" y="182"/>
                  </a:lnTo>
                  <a:lnTo>
                    <a:pt x="191" y="182"/>
                  </a:lnTo>
                  <a:lnTo>
                    <a:pt x="189" y="173"/>
                  </a:lnTo>
                  <a:lnTo>
                    <a:pt x="184" y="168"/>
                  </a:lnTo>
                  <a:lnTo>
                    <a:pt x="180" y="175"/>
                  </a:lnTo>
                  <a:lnTo>
                    <a:pt x="149" y="173"/>
                  </a:lnTo>
                  <a:lnTo>
                    <a:pt x="149" y="185"/>
                  </a:lnTo>
                  <a:lnTo>
                    <a:pt x="158" y="185"/>
                  </a:lnTo>
                  <a:lnTo>
                    <a:pt x="156" y="192"/>
                  </a:lnTo>
                  <a:lnTo>
                    <a:pt x="154" y="189"/>
                  </a:lnTo>
                  <a:lnTo>
                    <a:pt x="144" y="192"/>
                  </a:lnTo>
                  <a:lnTo>
                    <a:pt x="144" y="204"/>
                  </a:lnTo>
                  <a:lnTo>
                    <a:pt x="151" y="211"/>
                  </a:lnTo>
                  <a:lnTo>
                    <a:pt x="154" y="220"/>
                  </a:lnTo>
                  <a:lnTo>
                    <a:pt x="154" y="227"/>
                  </a:lnTo>
                  <a:lnTo>
                    <a:pt x="146" y="270"/>
                  </a:lnTo>
                  <a:lnTo>
                    <a:pt x="139" y="261"/>
                  </a:lnTo>
                  <a:lnTo>
                    <a:pt x="132" y="261"/>
                  </a:lnTo>
                  <a:lnTo>
                    <a:pt x="144" y="246"/>
                  </a:lnTo>
                  <a:lnTo>
                    <a:pt x="132" y="237"/>
                  </a:lnTo>
                  <a:lnTo>
                    <a:pt x="123" y="239"/>
                  </a:lnTo>
                  <a:lnTo>
                    <a:pt x="116" y="237"/>
                  </a:lnTo>
                  <a:lnTo>
                    <a:pt x="106" y="242"/>
                  </a:lnTo>
                  <a:lnTo>
                    <a:pt x="94" y="239"/>
                  </a:lnTo>
                  <a:lnTo>
                    <a:pt x="85" y="223"/>
                  </a:lnTo>
                  <a:lnTo>
                    <a:pt x="78" y="218"/>
                  </a:lnTo>
                  <a:lnTo>
                    <a:pt x="73" y="211"/>
                  </a:lnTo>
                  <a:lnTo>
                    <a:pt x="61" y="201"/>
                  </a:lnTo>
                  <a:lnTo>
                    <a:pt x="59" y="204"/>
                  </a:lnTo>
                  <a:lnTo>
                    <a:pt x="49" y="199"/>
                  </a:lnTo>
                  <a:lnTo>
                    <a:pt x="42" y="194"/>
                  </a:lnTo>
                  <a:lnTo>
                    <a:pt x="38" y="199"/>
                  </a:lnTo>
                  <a:lnTo>
                    <a:pt x="23" y="197"/>
                  </a:lnTo>
                  <a:lnTo>
                    <a:pt x="21" y="187"/>
                  </a:lnTo>
                  <a:lnTo>
                    <a:pt x="16" y="189"/>
                  </a:lnTo>
                  <a:lnTo>
                    <a:pt x="2" y="180"/>
                  </a:lnTo>
                  <a:lnTo>
                    <a:pt x="0" y="175"/>
                  </a:lnTo>
                  <a:lnTo>
                    <a:pt x="5" y="173"/>
                  </a:lnTo>
                  <a:lnTo>
                    <a:pt x="5" y="166"/>
                  </a:lnTo>
                  <a:lnTo>
                    <a:pt x="9" y="159"/>
                  </a:lnTo>
                  <a:lnTo>
                    <a:pt x="16" y="159"/>
                  </a:lnTo>
                  <a:lnTo>
                    <a:pt x="23" y="149"/>
                  </a:lnTo>
                  <a:lnTo>
                    <a:pt x="31" y="140"/>
                  </a:lnTo>
                  <a:lnTo>
                    <a:pt x="23" y="135"/>
                  </a:lnTo>
                  <a:lnTo>
                    <a:pt x="26" y="126"/>
                  </a:lnTo>
                  <a:lnTo>
                    <a:pt x="23" y="111"/>
                  </a:lnTo>
                  <a:lnTo>
                    <a:pt x="26" y="107"/>
                  </a:lnTo>
                  <a:lnTo>
                    <a:pt x="23" y="95"/>
                  </a:lnTo>
                  <a:lnTo>
                    <a:pt x="16" y="85"/>
                  </a:lnTo>
                  <a:lnTo>
                    <a:pt x="19" y="78"/>
                  </a:lnTo>
                  <a:lnTo>
                    <a:pt x="23" y="78"/>
                  </a:lnTo>
                  <a:lnTo>
                    <a:pt x="28" y="74"/>
                  </a:lnTo>
                  <a:lnTo>
                    <a:pt x="23" y="64"/>
                  </a:lnTo>
                  <a:lnTo>
                    <a:pt x="26" y="62"/>
                  </a:lnTo>
                  <a:lnTo>
                    <a:pt x="33" y="62"/>
                  </a:lnTo>
                  <a:lnTo>
                    <a:pt x="45" y="52"/>
                  </a:lnTo>
                  <a:lnTo>
                    <a:pt x="52" y="50"/>
                  </a:lnTo>
                  <a:lnTo>
                    <a:pt x="52" y="43"/>
                  </a:lnTo>
                  <a:lnTo>
                    <a:pt x="57" y="31"/>
                  </a:lnTo>
                  <a:lnTo>
                    <a:pt x="66" y="21"/>
                  </a:lnTo>
                  <a:lnTo>
                    <a:pt x="75" y="21"/>
                  </a:lnTo>
                  <a:lnTo>
                    <a:pt x="78" y="19"/>
                  </a:lnTo>
                  <a:lnTo>
                    <a:pt x="90" y="19"/>
                  </a:lnTo>
                  <a:lnTo>
                    <a:pt x="102" y="12"/>
                  </a:lnTo>
                  <a:lnTo>
                    <a:pt x="109" y="7"/>
                  </a:lnTo>
                  <a:lnTo>
                    <a:pt x="116" y="0"/>
                  </a:lnTo>
                  <a:lnTo>
                    <a:pt x="123" y="3"/>
                  </a:lnTo>
                  <a:lnTo>
                    <a:pt x="125" y="5"/>
                  </a:lnTo>
                  <a:lnTo>
                    <a:pt x="123" y="12"/>
                  </a:lnTo>
                  <a:lnTo>
                    <a:pt x="113" y="14"/>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3" name="Freeform 70">
              <a:extLst>
                <a:ext uri="{FF2B5EF4-FFF2-40B4-BE49-F238E27FC236}">
                  <a16:creationId xmlns:a16="http://schemas.microsoft.com/office/drawing/2014/main" id="{F9F007D5-148B-41E8-B76F-B8E5EA61D7D4}"/>
                </a:ext>
              </a:extLst>
            </p:cNvPr>
            <p:cNvSpPr>
              <a:spLocks/>
            </p:cNvSpPr>
            <p:nvPr/>
          </p:nvSpPr>
          <p:spPr bwMode="auto">
            <a:xfrm>
              <a:off x="2023925" y="3610855"/>
              <a:ext cx="97148" cy="81809"/>
            </a:xfrm>
            <a:custGeom>
              <a:avLst/>
              <a:gdLst>
                <a:gd name="T0" fmla="*/ 7 w 57"/>
                <a:gd name="T1" fmla="*/ 0 h 48"/>
                <a:gd name="T2" fmla="*/ 7 w 57"/>
                <a:gd name="T3" fmla="*/ 0 h 48"/>
                <a:gd name="T4" fmla="*/ 17 w 57"/>
                <a:gd name="T5" fmla="*/ 5 h 48"/>
                <a:gd name="T6" fmla="*/ 22 w 57"/>
                <a:gd name="T7" fmla="*/ 3 h 48"/>
                <a:gd name="T8" fmla="*/ 26 w 57"/>
                <a:gd name="T9" fmla="*/ 3 h 48"/>
                <a:gd name="T10" fmla="*/ 29 w 57"/>
                <a:gd name="T11" fmla="*/ 8 h 48"/>
                <a:gd name="T12" fmla="*/ 33 w 57"/>
                <a:gd name="T13" fmla="*/ 8 h 48"/>
                <a:gd name="T14" fmla="*/ 38 w 57"/>
                <a:gd name="T15" fmla="*/ 5 h 48"/>
                <a:gd name="T16" fmla="*/ 43 w 57"/>
                <a:gd name="T17" fmla="*/ 12 h 48"/>
                <a:gd name="T18" fmla="*/ 48 w 57"/>
                <a:gd name="T19" fmla="*/ 19 h 48"/>
                <a:gd name="T20" fmla="*/ 57 w 57"/>
                <a:gd name="T21" fmla="*/ 26 h 48"/>
                <a:gd name="T22" fmla="*/ 50 w 57"/>
                <a:gd name="T23" fmla="*/ 29 h 48"/>
                <a:gd name="T24" fmla="*/ 50 w 57"/>
                <a:gd name="T25" fmla="*/ 34 h 48"/>
                <a:gd name="T26" fmla="*/ 52 w 57"/>
                <a:gd name="T27" fmla="*/ 36 h 48"/>
                <a:gd name="T28" fmla="*/ 50 w 57"/>
                <a:gd name="T29" fmla="*/ 38 h 48"/>
                <a:gd name="T30" fmla="*/ 52 w 57"/>
                <a:gd name="T31" fmla="*/ 43 h 48"/>
                <a:gd name="T32" fmla="*/ 50 w 57"/>
                <a:gd name="T33" fmla="*/ 45 h 48"/>
                <a:gd name="T34" fmla="*/ 50 w 57"/>
                <a:gd name="T35" fmla="*/ 48 h 48"/>
                <a:gd name="T36" fmla="*/ 40 w 57"/>
                <a:gd name="T37" fmla="*/ 45 h 48"/>
                <a:gd name="T38" fmla="*/ 36 w 57"/>
                <a:gd name="T39" fmla="*/ 41 h 48"/>
                <a:gd name="T40" fmla="*/ 38 w 57"/>
                <a:gd name="T41" fmla="*/ 38 h 48"/>
                <a:gd name="T42" fmla="*/ 38 w 57"/>
                <a:gd name="T43" fmla="*/ 36 h 48"/>
                <a:gd name="T44" fmla="*/ 33 w 57"/>
                <a:gd name="T45" fmla="*/ 31 h 48"/>
                <a:gd name="T46" fmla="*/ 29 w 57"/>
                <a:gd name="T47" fmla="*/ 29 h 48"/>
                <a:gd name="T48" fmla="*/ 22 w 57"/>
                <a:gd name="T49" fmla="*/ 26 h 48"/>
                <a:gd name="T50" fmla="*/ 22 w 57"/>
                <a:gd name="T51" fmla="*/ 22 h 48"/>
                <a:gd name="T52" fmla="*/ 17 w 57"/>
                <a:gd name="T53" fmla="*/ 19 h 48"/>
                <a:gd name="T54" fmla="*/ 17 w 57"/>
                <a:gd name="T55" fmla="*/ 24 h 48"/>
                <a:gd name="T56" fmla="*/ 14 w 57"/>
                <a:gd name="T57" fmla="*/ 26 h 48"/>
                <a:gd name="T58" fmla="*/ 10 w 57"/>
                <a:gd name="T59" fmla="*/ 22 h 48"/>
                <a:gd name="T60" fmla="*/ 5 w 57"/>
                <a:gd name="T61" fmla="*/ 22 h 48"/>
                <a:gd name="T62" fmla="*/ 3 w 57"/>
                <a:gd name="T63" fmla="*/ 17 h 48"/>
                <a:gd name="T64" fmla="*/ 3 w 57"/>
                <a:gd name="T65" fmla="*/ 12 h 48"/>
                <a:gd name="T66" fmla="*/ 5 w 57"/>
                <a:gd name="T67" fmla="*/ 8 h 48"/>
                <a:gd name="T68" fmla="*/ 0 w 57"/>
                <a:gd name="T69" fmla="*/ 5 h 48"/>
                <a:gd name="T70" fmla="*/ 5 w 57"/>
                <a:gd name="T71" fmla="*/ 3 h 48"/>
                <a:gd name="T72" fmla="*/ 7 w 57"/>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8">
                  <a:moveTo>
                    <a:pt x="7" y="0"/>
                  </a:moveTo>
                  <a:lnTo>
                    <a:pt x="7" y="0"/>
                  </a:lnTo>
                  <a:lnTo>
                    <a:pt x="17" y="5"/>
                  </a:lnTo>
                  <a:lnTo>
                    <a:pt x="22" y="3"/>
                  </a:lnTo>
                  <a:lnTo>
                    <a:pt x="26" y="3"/>
                  </a:lnTo>
                  <a:lnTo>
                    <a:pt x="29" y="8"/>
                  </a:lnTo>
                  <a:lnTo>
                    <a:pt x="33" y="8"/>
                  </a:lnTo>
                  <a:lnTo>
                    <a:pt x="38" y="5"/>
                  </a:lnTo>
                  <a:lnTo>
                    <a:pt x="43" y="12"/>
                  </a:lnTo>
                  <a:lnTo>
                    <a:pt x="48" y="19"/>
                  </a:lnTo>
                  <a:lnTo>
                    <a:pt x="57" y="26"/>
                  </a:lnTo>
                  <a:lnTo>
                    <a:pt x="50" y="29"/>
                  </a:lnTo>
                  <a:lnTo>
                    <a:pt x="50" y="34"/>
                  </a:lnTo>
                  <a:lnTo>
                    <a:pt x="52" y="36"/>
                  </a:lnTo>
                  <a:lnTo>
                    <a:pt x="50" y="38"/>
                  </a:lnTo>
                  <a:lnTo>
                    <a:pt x="52" y="43"/>
                  </a:lnTo>
                  <a:lnTo>
                    <a:pt x="50" y="45"/>
                  </a:lnTo>
                  <a:lnTo>
                    <a:pt x="50" y="48"/>
                  </a:lnTo>
                  <a:lnTo>
                    <a:pt x="40" y="45"/>
                  </a:lnTo>
                  <a:lnTo>
                    <a:pt x="36" y="41"/>
                  </a:lnTo>
                  <a:lnTo>
                    <a:pt x="38" y="38"/>
                  </a:lnTo>
                  <a:lnTo>
                    <a:pt x="38" y="36"/>
                  </a:lnTo>
                  <a:lnTo>
                    <a:pt x="33" y="31"/>
                  </a:lnTo>
                  <a:lnTo>
                    <a:pt x="29" y="29"/>
                  </a:lnTo>
                  <a:lnTo>
                    <a:pt x="22" y="26"/>
                  </a:lnTo>
                  <a:lnTo>
                    <a:pt x="22" y="22"/>
                  </a:lnTo>
                  <a:lnTo>
                    <a:pt x="17" y="19"/>
                  </a:lnTo>
                  <a:lnTo>
                    <a:pt x="17" y="24"/>
                  </a:lnTo>
                  <a:lnTo>
                    <a:pt x="14" y="26"/>
                  </a:lnTo>
                  <a:lnTo>
                    <a:pt x="10" y="22"/>
                  </a:lnTo>
                  <a:lnTo>
                    <a:pt x="5" y="22"/>
                  </a:lnTo>
                  <a:lnTo>
                    <a:pt x="3" y="17"/>
                  </a:lnTo>
                  <a:lnTo>
                    <a:pt x="3" y="12"/>
                  </a:lnTo>
                  <a:lnTo>
                    <a:pt x="5" y="8"/>
                  </a:lnTo>
                  <a:lnTo>
                    <a:pt x="0" y="5"/>
                  </a:lnTo>
                  <a:lnTo>
                    <a:pt x="5" y="3"/>
                  </a:lnTo>
                  <a:lnTo>
                    <a:pt x="7"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4" name="Freeform 72">
              <a:extLst>
                <a:ext uri="{FF2B5EF4-FFF2-40B4-BE49-F238E27FC236}">
                  <a16:creationId xmlns:a16="http://schemas.microsoft.com/office/drawing/2014/main" id="{EE16A348-3D9F-45D2-BD89-A5033788564B}"/>
                </a:ext>
              </a:extLst>
            </p:cNvPr>
            <p:cNvSpPr>
              <a:spLocks/>
            </p:cNvSpPr>
            <p:nvPr/>
          </p:nvSpPr>
          <p:spPr bwMode="auto">
            <a:xfrm>
              <a:off x="2047787" y="3264872"/>
              <a:ext cx="303374" cy="100557"/>
            </a:xfrm>
            <a:custGeom>
              <a:avLst/>
              <a:gdLst>
                <a:gd name="T0" fmla="*/ 88 w 178"/>
                <a:gd name="T1" fmla="*/ 7 h 59"/>
                <a:gd name="T2" fmla="*/ 88 w 178"/>
                <a:gd name="T3" fmla="*/ 7 h 59"/>
                <a:gd name="T4" fmla="*/ 95 w 178"/>
                <a:gd name="T5" fmla="*/ 14 h 59"/>
                <a:gd name="T6" fmla="*/ 109 w 178"/>
                <a:gd name="T7" fmla="*/ 12 h 59"/>
                <a:gd name="T8" fmla="*/ 114 w 178"/>
                <a:gd name="T9" fmla="*/ 16 h 59"/>
                <a:gd name="T10" fmla="*/ 128 w 178"/>
                <a:gd name="T11" fmla="*/ 28 h 59"/>
                <a:gd name="T12" fmla="*/ 138 w 178"/>
                <a:gd name="T13" fmla="*/ 35 h 59"/>
                <a:gd name="T14" fmla="*/ 145 w 178"/>
                <a:gd name="T15" fmla="*/ 33 h 59"/>
                <a:gd name="T16" fmla="*/ 154 w 178"/>
                <a:gd name="T17" fmla="*/ 38 h 59"/>
                <a:gd name="T18" fmla="*/ 152 w 178"/>
                <a:gd name="T19" fmla="*/ 42 h 59"/>
                <a:gd name="T20" fmla="*/ 166 w 178"/>
                <a:gd name="T21" fmla="*/ 45 h 59"/>
                <a:gd name="T22" fmla="*/ 178 w 178"/>
                <a:gd name="T23" fmla="*/ 52 h 59"/>
                <a:gd name="T24" fmla="*/ 175 w 178"/>
                <a:gd name="T25" fmla="*/ 54 h 59"/>
                <a:gd name="T26" fmla="*/ 166 w 178"/>
                <a:gd name="T27" fmla="*/ 57 h 59"/>
                <a:gd name="T28" fmla="*/ 154 w 178"/>
                <a:gd name="T29" fmla="*/ 57 h 59"/>
                <a:gd name="T30" fmla="*/ 142 w 178"/>
                <a:gd name="T31" fmla="*/ 57 h 59"/>
                <a:gd name="T32" fmla="*/ 119 w 178"/>
                <a:gd name="T33" fmla="*/ 59 h 59"/>
                <a:gd name="T34" fmla="*/ 131 w 178"/>
                <a:gd name="T35" fmla="*/ 50 h 59"/>
                <a:gd name="T36" fmla="*/ 123 w 178"/>
                <a:gd name="T37" fmla="*/ 45 h 59"/>
                <a:gd name="T38" fmla="*/ 112 w 178"/>
                <a:gd name="T39" fmla="*/ 42 h 59"/>
                <a:gd name="T40" fmla="*/ 107 w 178"/>
                <a:gd name="T41" fmla="*/ 38 h 59"/>
                <a:gd name="T42" fmla="*/ 105 w 178"/>
                <a:gd name="T43" fmla="*/ 28 h 59"/>
                <a:gd name="T44" fmla="*/ 95 w 178"/>
                <a:gd name="T45" fmla="*/ 28 h 59"/>
                <a:gd name="T46" fmla="*/ 79 w 178"/>
                <a:gd name="T47" fmla="*/ 24 h 59"/>
                <a:gd name="T48" fmla="*/ 74 w 178"/>
                <a:gd name="T49" fmla="*/ 21 h 59"/>
                <a:gd name="T50" fmla="*/ 52 w 178"/>
                <a:gd name="T51" fmla="*/ 19 h 59"/>
                <a:gd name="T52" fmla="*/ 48 w 178"/>
                <a:gd name="T53" fmla="*/ 14 h 59"/>
                <a:gd name="T54" fmla="*/ 52 w 178"/>
                <a:gd name="T55" fmla="*/ 9 h 59"/>
                <a:gd name="T56" fmla="*/ 38 w 178"/>
                <a:gd name="T57" fmla="*/ 9 h 59"/>
                <a:gd name="T58" fmla="*/ 26 w 178"/>
                <a:gd name="T59" fmla="*/ 19 h 59"/>
                <a:gd name="T60" fmla="*/ 19 w 178"/>
                <a:gd name="T61" fmla="*/ 19 h 59"/>
                <a:gd name="T62" fmla="*/ 17 w 178"/>
                <a:gd name="T63" fmla="*/ 24 h 59"/>
                <a:gd name="T64" fmla="*/ 10 w 178"/>
                <a:gd name="T65" fmla="*/ 24 h 59"/>
                <a:gd name="T66" fmla="*/ 0 w 178"/>
                <a:gd name="T67" fmla="*/ 24 h 59"/>
                <a:gd name="T68" fmla="*/ 10 w 178"/>
                <a:gd name="T69" fmla="*/ 19 h 59"/>
                <a:gd name="T70" fmla="*/ 15 w 178"/>
                <a:gd name="T71" fmla="*/ 12 h 59"/>
                <a:gd name="T72" fmla="*/ 22 w 178"/>
                <a:gd name="T73" fmla="*/ 7 h 59"/>
                <a:gd name="T74" fmla="*/ 29 w 178"/>
                <a:gd name="T75" fmla="*/ 5 h 59"/>
                <a:gd name="T76" fmla="*/ 43 w 178"/>
                <a:gd name="T77" fmla="*/ 2 h 59"/>
                <a:gd name="T78" fmla="*/ 45 w 178"/>
                <a:gd name="T79" fmla="*/ 0 h 59"/>
                <a:gd name="T80" fmla="*/ 60 w 178"/>
                <a:gd name="T81" fmla="*/ 2 h 59"/>
                <a:gd name="T82" fmla="*/ 74 w 178"/>
                <a:gd name="T83" fmla="*/ 2 h 59"/>
                <a:gd name="T84" fmla="*/ 88 w 178"/>
                <a:gd name="T8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59">
                  <a:moveTo>
                    <a:pt x="88" y="7"/>
                  </a:moveTo>
                  <a:lnTo>
                    <a:pt x="88" y="7"/>
                  </a:lnTo>
                  <a:lnTo>
                    <a:pt x="95" y="14"/>
                  </a:lnTo>
                  <a:lnTo>
                    <a:pt x="109" y="12"/>
                  </a:lnTo>
                  <a:lnTo>
                    <a:pt x="114" y="16"/>
                  </a:lnTo>
                  <a:lnTo>
                    <a:pt x="128" y="28"/>
                  </a:lnTo>
                  <a:lnTo>
                    <a:pt x="138" y="35"/>
                  </a:lnTo>
                  <a:lnTo>
                    <a:pt x="145" y="33"/>
                  </a:lnTo>
                  <a:lnTo>
                    <a:pt x="154" y="38"/>
                  </a:lnTo>
                  <a:lnTo>
                    <a:pt x="152" y="42"/>
                  </a:lnTo>
                  <a:lnTo>
                    <a:pt x="166" y="45"/>
                  </a:lnTo>
                  <a:lnTo>
                    <a:pt x="178" y="52"/>
                  </a:lnTo>
                  <a:lnTo>
                    <a:pt x="175" y="54"/>
                  </a:lnTo>
                  <a:lnTo>
                    <a:pt x="166" y="57"/>
                  </a:lnTo>
                  <a:lnTo>
                    <a:pt x="154" y="57"/>
                  </a:lnTo>
                  <a:lnTo>
                    <a:pt x="142" y="57"/>
                  </a:lnTo>
                  <a:lnTo>
                    <a:pt x="119" y="59"/>
                  </a:lnTo>
                  <a:lnTo>
                    <a:pt x="131" y="50"/>
                  </a:lnTo>
                  <a:lnTo>
                    <a:pt x="123" y="45"/>
                  </a:lnTo>
                  <a:lnTo>
                    <a:pt x="112" y="42"/>
                  </a:lnTo>
                  <a:lnTo>
                    <a:pt x="107" y="38"/>
                  </a:lnTo>
                  <a:lnTo>
                    <a:pt x="105" y="28"/>
                  </a:lnTo>
                  <a:lnTo>
                    <a:pt x="95" y="28"/>
                  </a:lnTo>
                  <a:lnTo>
                    <a:pt x="79" y="24"/>
                  </a:lnTo>
                  <a:lnTo>
                    <a:pt x="74" y="21"/>
                  </a:lnTo>
                  <a:lnTo>
                    <a:pt x="52" y="19"/>
                  </a:lnTo>
                  <a:lnTo>
                    <a:pt x="48" y="14"/>
                  </a:lnTo>
                  <a:lnTo>
                    <a:pt x="52" y="9"/>
                  </a:lnTo>
                  <a:lnTo>
                    <a:pt x="38" y="9"/>
                  </a:lnTo>
                  <a:lnTo>
                    <a:pt x="26" y="19"/>
                  </a:lnTo>
                  <a:lnTo>
                    <a:pt x="19" y="19"/>
                  </a:lnTo>
                  <a:lnTo>
                    <a:pt x="17" y="24"/>
                  </a:lnTo>
                  <a:lnTo>
                    <a:pt x="10" y="24"/>
                  </a:lnTo>
                  <a:lnTo>
                    <a:pt x="0" y="24"/>
                  </a:lnTo>
                  <a:lnTo>
                    <a:pt x="10" y="19"/>
                  </a:lnTo>
                  <a:lnTo>
                    <a:pt x="15" y="12"/>
                  </a:lnTo>
                  <a:lnTo>
                    <a:pt x="22" y="7"/>
                  </a:lnTo>
                  <a:lnTo>
                    <a:pt x="29" y="5"/>
                  </a:lnTo>
                  <a:lnTo>
                    <a:pt x="43" y="2"/>
                  </a:lnTo>
                  <a:lnTo>
                    <a:pt x="45" y="0"/>
                  </a:lnTo>
                  <a:lnTo>
                    <a:pt x="60" y="2"/>
                  </a:lnTo>
                  <a:lnTo>
                    <a:pt x="74" y="2"/>
                  </a:lnTo>
                  <a:lnTo>
                    <a:pt x="88" y="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5" name="Freeform 74">
              <a:extLst>
                <a:ext uri="{FF2B5EF4-FFF2-40B4-BE49-F238E27FC236}">
                  <a16:creationId xmlns:a16="http://schemas.microsoft.com/office/drawing/2014/main" id="{F6A9F46B-455E-4833-A42F-5A5B59EF46D7}"/>
                </a:ext>
              </a:extLst>
            </p:cNvPr>
            <p:cNvSpPr>
              <a:spLocks/>
            </p:cNvSpPr>
            <p:nvPr/>
          </p:nvSpPr>
          <p:spPr bwMode="auto">
            <a:xfrm>
              <a:off x="5301385" y="2872872"/>
              <a:ext cx="49427" cy="20453"/>
            </a:xfrm>
            <a:custGeom>
              <a:avLst/>
              <a:gdLst>
                <a:gd name="T0" fmla="*/ 29 w 29"/>
                <a:gd name="T1" fmla="*/ 0 h 12"/>
                <a:gd name="T2" fmla="*/ 29 w 29"/>
                <a:gd name="T3" fmla="*/ 0 h 12"/>
                <a:gd name="T4" fmla="*/ 19 w 29"/>
                <a:gd name="T5" fmla="*/ 7 h 12"/>
                <a:gd name="T6" fmla="*/ 19 w 29"/>
                <a:gd name="T7" fmla="*/ 12 h 12"/>
                <a:gd name="T8" fmla="*/ 17 w 29"/>
                <a:gd name="T9" fmla="*/ 12 h 12"/>
                <a:gd name="T10" fmla="*/ 14 w 29"/>
                <a:gd name="T11" fmla="*/ 12 h 12"/>
                <a:gd name="T12" fmla="*/ 12 w 29"/>
                <a:gd name="T13" fmla="*/ 12 h 12"/>
                <a:gd name="T14" fmla="*/ 12 w 29"/>
                <a:gd name="T15" fmla="*/ 12 h 12"/>
                <a:gd name="T16" fmla="*/ 12 w 29"/>
                <a:gd name="T17" fmla="*/ 10 h 12"/>
                <a:gd name="T18" fmla="*/ 10 w 29"/>
                <a:gd name="T19" fmla="*/ 10 h 12"/>
                <a:gd name="T20" fmla="*/ 7 w 29"/>
                <a:gd name="T21" fmla="*/ 10 h 12"/>
                <a:gd name="T22" fmla="*/ 3 w 29"/>
                <a:gd name="T23" fmla="*/ 12 h 12"/>
                <a:gd name="T24" fmla="*/ 0 w 29"/>
                <a:gd name="T25" fmla="*/ 10 h 12"/>
                <a:gd name="T26" fmla="*/ 0 w 29"/>
                <a:gd name="T27" fmla="*/ 10 h 12"/>
                <a:gd name="T28" fmla="*/ 3 w 29"/>
                <a:gd name="T29" fmla="*/ 5 h 12"/>
                <a:gd name="T30" fmla="*/ 14 w 29"/>
                <a:gd name="T31" fmla="*/ 5 h 12"/>
                <a:gd name="T32" fmla="*/ 29 w 29"/>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
                  <a:moveTo>
                    <a:pt x="29" y="0"/>
                  </a:moveTo>
                  <a:lnTo>
                    <a:pt x="29" y="0"/>
                  </a:lnTo>
                  <a:lnTo>
                    <a:pt x="19" y="7"/>
                  </a:lnTo>
                  <a:lnTo>
                    <a:pt x="19" y="12"/>
                  </a:lnTo>
                  <a:lnTo>
                    <a:pt x="17" y="12"/>
                  </a:lnTo>
                  <a:lnTo>
                    <a:pt x="14" y="12"/>
                  </a:lnTo>
                  <a:lnTo>
                    <a:pt x="12" y="12"/>
                  </a:lnTo>
                  <a:lnTo>
                    <a:pt x="12" y="12"/>
                  </a:lnTo>
                  <a:lnTo>
                    <a:pt x="12" y="10"/>
                  </a:lnTo>
                  <a:lnTo>
                    <a:pt x="10" y="10"/>
                  </a:lnTo>
                  <a:lnTo>
                    <a:pt x="7" y="10"/>
                  </a:lnTo>
                  <a:lnTo>
                    <a:pt x="3" y="12"/>
                  </a:lnTo>
                  <a:lnTo>
                    <a:pt x="0" y="10"/>
                  </a:lnTo>
                  <a:lnTo>
                    <a:pt x="0" y="10"/>
                  </a:lnTo>
                  <a:lnTo>
                    <a:pt x="3" y="5"/>
                  </a:lnTo>
                  <a:lnTo>
                    <a:pt x="14" y="5"/>
                  </a:lnTo>
                  <a:lnTo>
                    <a:pt x="29"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6" name="Freeform 77">
              <a:extLst>
                <a:ext uri="{FF2B5EF4-FFF2-40B4-BE49-F238E27FC236}">
                  <a16:creationId xmlns:a16="http://schemas.microsoft.com/office/drawing/2014/main" id="{DA54598C-2E27-48F7-801D-4EB626B41E8C}"/>
                </a:ext>
              </a:extLst>
            </p:cNvPr>
            <p:cNvSpPr>
              <a:spLocks/>
            </p:cNvSpPr>
            <p:nvPr/>
          </p:nvSpPr>
          <p:spPr bwMode="auto">
            <a:xfrm>
              <a:off x="5286047" y="2889915"/>
              <a:ext cx="47722" cy="20453"/>
            </a:xfrm>
            <a:custGeom>
              <a:avLst/>
              <a:gdLst>
                <a:gd name="T0" fmla="*/ 21 w 28"/>
                <a:gd name="T1" fmla="*/ 0 h 12"/>
                <a:gd name="T2" fmla="*/ 21 w 28"/>
                <a:gd name="T3" fmla="*/ 0 h 12"/>
                <a:gd name="T4" fmla="*/ 21 w 28"/>
                <a:gd name="T5" fmla="*/ 2 h 12"/>
                <a:gd name="T6" fmla="*/ 21 w 28"/>
                <a:gd name="T7" fmla="*/ 2 h 12"/>
                <a:gd name="T8" fmla="*/ 23 w 28"/>
                <a:gd name="T9" fmla="*/ 2 h 12"/>
                <a:gd name="T10" fmla="*/ 26 w 28"/>
                <a:gd name="T11" fmla="*/ 0 h 12"/>
                <a:gd name="T12" fmla="*/ 28 w 28"/>
                <a:gd name="T13" fmla="*/ 2 h 12"/>
                <a:gd name="T14" fmla="*/ 28 w 28"/>
                <a:gd name="T15" fmla="*/ 2 h 12"/>
                <a:gd name="T16" fmla="*/ 14 w 28"/>
                <a:gd name="T17" fmla="*/ 12 h 12"/>
                <a:gd name="T18" fmla="*/ 5 w 28"/>
                <a:gd name="T19" fmla="*/ 9 h 12"/>
                <a:gd name="T20" fmla="*/ 0 w 28"/>
                <a:gd name="T21" fmla="*/ 0 h 12"/>
                <a:gd name="T22" fmla="*/ 9 w 28"/>
                <a:gd name="T23" fmla="*/ 0 h 12"/>
                <a:gd name="T24" fmla="*/ 12 w 28"/>
                <a:gd name="T25" fmla="*/ 0 h 12"/>
                <a:gd name="T26" fmla="*/ 16 w 28"/>
                <a:gd name="T27" fmla="*/ 0 h 12"/>
                <a:gd name="T28" fmla="*/ 19 w 28"/>
                <a:gd name="T29" fmla="*/ 0 h 12"/>
                <a:gd name="T30" fmla="*/ 21 w 28"/>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
                  <a:moveTo>
                    <a:pt x="21" y="0"/>
                  </a:moveTo>
                  <a:lnTo>
                    <a:pt x="21" y="0"/>
                  </a:lnTo>
                  <a:lnTo>
                    <a:pt x="21" y="2"/>
                  </a:lnTo>
                  <a:lnTo>
                    <a:pt x="21" y="2"/>
                  </a:lnTo>
                  <a:lnTo>
                    <a:pt x="23" y="2"/>
                  </a:lnTo>
                  <a:lnTo>
                    <a:pt x="26" y="0"/>
                  </a:lnTo>
                  <a:lnTo>
                    <a:pt x="28" y="2"/>
                  </a:lnTo>
                  <a:lnTo>
                    <a:pt x="28" y="2"/>
                  </a:lnTo>
                  <a:lnTo>
                    <a:pt x="14" y="12"/>
                  </a:lnTo>
                  <a:lnTo>
                    <a:pt x="5" y="9"/>
                  </a:lnTo>
                  <a:lnTo>
                    <a:pt x="0" y="0"/>
                  </a:lnTo>
                  <a:lnTo>
                    <a:pt x="9" y="0"/>
                  </a:lnTo>
                  <a:lnTo>
                    <a:pt x="12" y="0"/>
                  </a:lnTo>
                  <a:lnTo>
                    <a:pt x="16" y="0"/>
                  </a:lnTo>
                  <a:lnTo>
                    <a:pt x="19" y="0"/>
                  </a:lnTo>
                  <a:lnTo>
                    <a:pt x="21" y="0"/>
                  </a:lnTo>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7" name="Freeform 78">
              <a:extLst>
                <a:ext uri="{FF2B5EF4-FFF2-40B4-BE49-F238E27FC236}">
                  <a16:creationId xmlns:a16="http://schemas.microsoft.com/office/drawing/2014/main" id="{B727867B-7C4C-440E-9D57-8C7805BBE47F}"/>
                </a:ext>
              </a:extLst>
            </p:cNvPr>
            <p:cNvSpPr>
              <a:spLocks/>
            </p:cNvSpPr>
            <p:nvPr/>
          </p:nvSpPr>
          <p:spPr bwMode="auto">
            <a:xfrm>
              <a:off x="4733838" y="2284872"/>
              <a:ext cx="185774" cy="109079"/>
            </a:xfrm>
            <a:custGeom>
              <a:avLst/>
              <a:gdLst>
                <a:gd name="T0" fmla="*/ 33 w 109"/>
                <a:gd name="T1" fmla="*/ 0 h 64"/>
                <a:gd name="T2" fmla="*/ 33 w 109"/>
                <a:gd name="T3" fmla="*/ 0 h 64"/>
                <a:gd name="T4" fmla="*/ 38 w 109"/>
                <a:gd name="T5" fmla="*/ 4 h 64"/>
                <a:gd name="T6" fmla="*/ 45 w 109"/>
                <a:gd name="T7" fmla="*/ 0 h 64"/>
                <a:gd name="T8" fmla="*/ 54 w 109"/>
                <a:gd name="T9" fmla="*/ 9 h 64"/>
                <a:gd name="T10" fmla="*/ 66 w 109"/>
                <a:gd name="T11" fmla="*/ 12 h 64"/>
                <a:gd name="T12" fmla="*/ 64 w 109"/>
                <a:gd name="T13" fmla="*/ 19 h 64"/>
                <a:gd name="T14" fmla="*/ 73 w 109"/>
                <a:gd name="T15" fmla="*/ 23 h 64"/>
                <a:gd name="T16" fmla="*/ 75 w 109"/>
                <a:gd name="T17" fmla="*/ 16 h 64"/>
                <a:gd name="T18" fmla="*/ 87 w 109"/>
                <a:gd name="T19" fmla="*/ 19 h 64"/>
                <a:gd name="T20" fmla="*/ 87 w 109"/>
                <a:gd name="T21" fmla="*/ 28 h 64"/>
                <a:gd name="T22" fmla="*/ 99 w 109"/>
                <a:gd name="T23" fmla="*/ 28 h 64"/>
                <a:gd name="T24" fmla="*/ 109 w 109"/>
                <a:gd name="T25" fmla="*/ 40 h 64"/>
                <a:gd name="T26" fmla="*/ 104 w 109"/>
                <a:gd name="T27" fmla="*/ 42 h 64"/>
                <a:gd name="T28" fmla="*/ 99 w 109"/>
                <a:gd name="T29" fmla="*/ 47 h 64"/>
                <a:gd name="T30" fmla="*/ 97 w 109"/>
                <a:gd name="T31" fmla="*/ 47 h 64"/>
                <a:gd name="T32" fmla="*/ 94 w 109"/>
                <a:gd name="T33" fmla="*/ 52 h 64"/>
                <a:gd name="T34" fmla="*/ 92 w 109"/>
                <a:gd name="T35" fmla="*/ 54 h 64"/>
                <a:gd name="T36" fmla="*/ 92 w 109"/>
                <a:gd name="T37" fmla="*/ 57 h 64"/>
                <a:gd name="T38" fmla="*/ 87 w 109"/>
                <a:gd name="T39" fmla="*/ 59 h 64"/>
                <a:gd name="T40" fmla="*/ 80 w 109"/>
                <a:gd name="T41" fmla="*/ 59 h 64"/>
                <a:gd name="T42" fmla="*/ 78 w 109"/>
                <a:gd name="T43" fmla="*/ 64 h 64"/>
                <a:gd name="T44" fmla="*/ 68 w 109"/>
                <a:gd name="T45" fmla="*/ 59 h 64"/>
                <a:gd name="T46" fmla="*/ 61 w 109"/>
                <a:gd name="T47" fmla="*/ 59 h 64"/>
                <a:gd name="T48" fmla="*/ 49 w 109"/>
                <a:gd name="T49" fmla="*/ 52 h 64"/>
                <a:gd name="T50" fmla="*/ 45 w 109"/>
                <a:gd name="T51" fmla="*/ 54 h 64"/>
                <a:gd name="T52" fmla="*/ 35 w 109"/>
                <a:gd name="T53" fmla="*/ 64 h 64"/>
                <a:gd name="T54" fmla="*/ 23 w 109"/>
                <a:gd name="T55" fmla="*/ 57 h 64"/>
                <a:gd name="T56" fmla="*/ 14 w 109"/>
                <a:gd name="T57" fmla="*/ 47 h 64"/>
                <a:gd name="T58" fmla="*/ 4 w 109"/>
                <a:gd name="T59" fmla="*/ 40 h 64"/>
                <a:gd name="T60" fmla="*/ 2 w 109"/>
                <a:gd name="T61" fmla="*/ 30 h 64"/>
                <a:gd name="T62" fmla="*/ 0 w 109"/>
                <a:gd name="T63" fmla="*/ 21 h 64"/>
                <a:gd name="T64" fmla="*/ 12 w 109"/>
                <a:gd name="T65" fmla="*/ 16 h 64"/>
                <a:gd name="T66" fmla="*/ 19 w 109"/>
                <a:gd name="T67" fmla="*/ 12 h 64"/>
                <a:gd name="T68" fmla="*/ 28 w 109"/>
                <a:gd name="T69" fmla="*/ 4 h 64"/>
                <a:gd name="T70" fmla="*/ 33 w 10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64">
                  <a:moveTo>
                    <a:pt x="33" y="0"/>
                  </a:moveTo>
                  <a:lnTo>
                    <a:pt x="33" y="0"/>
                  </a:lnTo>
                  <a:lnTo>
                    <a:pt x="38" y="4"/>
                  </a:lnTo>
                  <a:lnTo>
                    <a:pt x="45" y="0"/>
                  </a:lnTo>
                  <a:lnTo>
                    <a:pt x="54" y="9"/>
                  </a:lnTo>
                  <a:lnTo>
                    <a:pt x="66" y="12"/>
                  </a:lnTo>
                  <a:lnTo>
                    <a:pt x="64" y="19"/>
                  </a:lnTo>
                  <a:lnTo>
                    <a:pt x="73" y="23"/>
                  </a:lnTo>
                  <a:lnTo>
                    <a:pt x="75" y="16"/>
                  </a:lnTo>
                  <a:lnTo>
                    <a:pt x="87" y="19"/>
                  </a:lnTo>
                  <a:lnTo>
                    <a:pt x="87" y="28"/>
                  </a:lnTo>
                  <a:lnTo>
                    <a:pt x="99" y="28"/>
                  </a:lnTo>
                  <a:lnTo>
                    <a:pt x="109" y="40"/>
                  </a:lnTo>
                  <a:lnTo>
                    <a:pt x="104" y="42"/>
                  </a:lnTo>
                  <a:lnTo>
                    <a:pt x="99" y="47"/>
                  </a:lnTo>
                  <a:lnTo>
                    <a:pt x="97" y="47"/>
                  </a:lnTo>
                  <a:lnTo>
                    <a:pt x="94" y="52"/>
                  </a:lnTo>
                  <a:lnTo>
                    <a:pt x="92" y="54"/>
                  </a:lnTo>
                  <a:lnTo>
                    <a:pt x="92" y="57"/>
                  </a:lnTo>
                  <a:lnTo>
                    <a:pt x="87" y="59"/>
                  </a:lnTo>
                  <a:lnTo>
                    <a:pt x="80" y="59"/>
                  </a:lnTo>
                  <a:lnTo>
                    <a:pt x="78" y="64"/>
                  </a:lnTo>
                  <a:lnTo>
                    <a:pt x="68" y="59"/>
                  </a:lnTo>
                  <a:lnTo>
                    <a:pt x="61" y="59"/>
                  </a:lnTo>
                  <a:lnTo>
                    <a:pt x="49" y="52"/>
                  </a:lnTo>
                  <a:lnTo>
                    <a:pt x="45" y="54"/>
                  </a:lnTo>
                  <a:lnTo>
                    <a:pt x="35" y="64"/>
                  </a:lnTo>
                  <a:lnTo>
                    <a:pt x="23" y="57"/>
                  </a:lnTo>
                  <a:lnTo>
                    <a:pt x="14" y="47"/>
                  </a:lnTo>
                  <a:lnTo>
                    <a:pt x="4" y="40"/>
                  </a:lnTo>
                  <a:lnTo>
                    <a:pt x="2" y="30"/>
                  </a:lnTo>
                  <a:lnTo>
                    <a:pt x="0" y="21"/>
                  </a:lnTo>
                  <a:lnTo>
                    <a:pt x="12" y="16"/>
                  </a:lnTo>
                  <a:lnTo>
                    <a:pt x="19" y="12"/>
                  </a:lnTo>
                  <a:lnTo>
                    <a:pt x="28" y="4"/>
                  </a:lnTo>
                  <a:lnTo>
                    <a:pt x="33"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8" name="Freeform 80">
              <a:extLst>
                <a:ext uri="{FF2B5EF4-FFF2-40B4-BE49-F238E27FC236}">
                  <a16:creationId xmlns:a16="http://schemas.microsoft.com/office/drawing/2014/main" id="{EB4BC06B-2764-4FF5-91D9-FEE81AEECB84}"/>
                </a:ext>
              </a:extLst>
            </p:cNvPr>
            <p:cNvSpPr>
              <a:spLocks/>
            </p:cNvSpPr>
            <p:nvPr/>
          </p:nvSpPr>
          <p:spPr bwMode="auto">
            <a:xfrm>
              <a:off x="4559995" y="2111028"/>
              <a:ext cx="250540" cy="334052"/>
            </a:xfrm>
            <a:custGeom>
              <a:avLst/>
              <a:gdLst>
                <a:gd name="T0" fmla="*/ 66 w 147"/>
                <a:gd name="T1" fmla="*/ 0 h 196"/>
                <a:gd name="T2" fmla="*/ 66 w 147"/>
                <a:gd name="T3" fmla="*/ 0 h 196"/>
                <a:gd name="T4" fmla="*/ 66 w 147"/>
                <a:gd name="T5" fmla="*/ 9 h 196"/>
                <a:gd name="T6" fmla="*/ 80 w 147"/>
                <a:gd name="T7" fmla="*/ 17 h 196"/>
                <a:gd name="T8" fmla="*/ 80 w 147"/>
                <a:gd name="T9" fmla="*/ 26 h 196"/>
                <a:gd name="T10" fmla="*/ 97 w 147"/>
                <a:gd name="T11" fmla="*/ 21 h 196"/>
                <a:gd name="T12" fmla="*/ 106 w 147"/>
                <a:gd name="T13" fmla="*/ 14 h 196"/>
                <a:gd name="T14" fmla="*/ 125 w 147"/>
                <a:gd name="T15" fmla="*/ 24 h 196"/>
                <a:gd name="T16" fmla="*/ 132 w 147"/>
                <a:gd name="T17" fmla="*/ 33 h 196"/>
                <a:gd name="T18" fmla="*/ 137 w 147"/>
                <a:gd name="T19" fmla="*/ 47 h 196"/>
                <a:gd name="T20" fmla="*/ 132 w 147"/>
                <a:gd name="T21" fmla="*/ 54 h 196"/>
                <a:gd name="T22" fmla="*/ 137 w 147"/>
                <a:gd name="T23" fmla="*/ 64 h 196"/>
                <a:gd name="T24" fmla="*/ 142 w 147"/>
                <a:gd name="T25" fmla="*/ 78 h 196"/>
                <a:gd name="T26" fmla="*/ 140 w 147"/>
                <a:gd name="T27" fmla="*/ 88 h 196"/>
                <a:gd name="T28" fmla="*/ 147 w 147"/>
                <a:gd name="T29" fmla="*/ 102 h 196"/>
                <a:gd name="T30" fmla="*/ 140 w 147"/>
                <a:gd name="T31" fmla="*/ 106 h 196"/>
                <a:gd name="T32" fmla="*/ 135 w 147"/>
                <a:gd name="T33" fmla="*/ 102 h 196"/>
                <a:gd name="T34" fmla="*/ 130 w 147"/>
                <a:gd name="T35" fmla="*/ 106 h 196"/>
                <a:gd name="T36" fmla="*/ 121 w 147"/>
                <a:gd name="T37" fmla="*/ 114 h 196"/>
                <a:gd name="T38" fmla="*/ 114 w 147"/>
                <a:gd name="T39" fmla="*/ 118 h 196"/>
                <a:gd name="T40" fmla="*/ 102 w 147"/>
                <a:gd name="T41" fmla="*/ 123 h 196"/>
                <a:gd name="T42" fmla="*/ 104 w 147"/>
                <a:gd name="T43" fmla="*/ 132 h 196"/>
                <a:gd name="T44" fmla="*/ 106 w 147"/>
                <a:gd name="T45" fmla="*/ 142 h 196"/>
                <a:gd name="T46" fmla="*/ 116 w 147"/>
                <a:gd name="T47" fmla="*/ 149 h 196"/>
                <a:gd name="T48" fmla="*/ 125 w 147"/>
                <a:gd name="T49" fmla="*/ 159 h 196"/>
                <a:gd name="T50" fmla="*/ 118 w 147"/>
                <a:gd name="T51" fmla="*/ 170 h 196"/>
                <a:gd name="T52" fmla="*/ 114 w 147"/>
                <a:gd name="T53" fmla="*/ 173 h 196"/>
                <a:gd name="T54" fmla="*/ 116 w 147"/>
                <a:gd name="T55" fmla="*/ 189 h 196"/>
                <a:gd name="T56" fmla="*/ 114 w 147"/>
                <a:gd name="T57" fmla="*/ 192 h 196"/>
                <a:gd name="T58" fmla="*/ 109 w 147"/>
                <a:gd name="T59" fmla="*/ 187 h 196"/>
                <a:gd name="T60" fmla="*/ 102 w 147"/>
                <a:gd name="T61" fmla="*/ 187 h 196"/>
                <a:gd name="T62" fmla="*/ 90 w 147"/>
                <a:gd name="T63" fmla="*/ 192 h 196"/>
                <a:gd name="T64" fmla="*/ 76 w 147"/>
                <a:gd name="T65" fmla="*/ 189 h 196"/>
                <a:gd name="T66" fmla="*/ 73 w 147"/>
                <a:gd name="T67" fmla="*/ 196 h 196"/>
                <a:gd name="T68" fmla="*/ 64 w 147"/>
                <a:gd name="T69" fmla="*/ 189 h 196"/>
                <a:gd name="T70" fmla="*/ 59 w 147"/>
                <a:gd name="T71" fmla="*/ 192 h 196"/>
                <a:gd name="T72" fmla="*/ 43 w 147"/>
                <a:gd name="T73" fmla="*/ 185 h 196"/>
                <a:gd name="T74" fmla="*/ 38 w 147"/>
                <a:gd name="T75" fmla="*/ 189 h 196"/>
                <a:gd name="T76" fmla="*/ 24 w 147"/>
                <a:gd name="T77" fmla="*/ 189 h 196"/>
                <a:gd name="T78" fmla="*/ 26 w 147"/>
                <a:gd name="T79" fmla="*/ 173 h 196"/>
                <a:gd name="T80" fmla="*/ 36 w 147"/>
                <a:gd name="T81" fmla="*/ 154 h 196"/>
                <a:gd name="T82" fmla="*/ 12 w 147"/>
                <a:gd name="T83" fmla="*/ 151 h 196"/>
                <a:gd name="T84" fmla="*/ 5 w 147"/>
                <a:gd name="T85" fmla="*/ 144 h 196"/>
                <a:gd name="T86" fmla="*/ 5 w 147"/>
                <a:gd name="T87" fmla="*/ 132 h 196"/>
                <a:gd name="T88" fmla="*/ 2 w 147"/>
                <a:gd name="T89" fmla="*/ 128 h 196"/>
                <a:gd name="T90" fmla="*/ 2 w 147"/>
                <a:gd name="T91" fmla="*/ 111 h 196"/>
                <a:gd name="T92" fmla="*/ 0 w 147"/>
                <a:gd name="T93" fmla="*/ 83 h 196"/>
                <a:gd name="T94" fmla="*/ 12 w 147"/>
                <a:gd name="T95" fmla="*/ 83 h 196"/>
                <a:gd name="T96" fmla="*/ 14 w 147"/>
                <a:gd name="T97" fmla="*/ 73 h 196"/>
                <a:gd name="T98" fmla="*/ 19 w 147"/>
                <a:gd name="T99" fmla="*/ 50 h 196"/>
                <a:gd name="T100" fmla="*/ 17 w 147"/>
                <a:gd name="T101" fmla="*/ 40 h 196"/>
                <a:gd name="T102" fmla="*/ 19 w 147"/>
                <a:gd name="T103" fmla="*/ 33 h 196"/>
                <a:gd name="T104" fmla="*/ 33 w 147"/>
                <a:gd name="T105" fmla="*/ 33 h 196"/>
                <a:gd name="T106" fmla="*/ 36 w 147"/>
                <a:gd name="T107" fmla="*/ 40 h 196"/>
                <a:gd name="T108" fmla="*/ 47 w 147"/>
                <a:gd name="T109" fmla="*/ 26 h 196"/>
                <a:gd name="T110" fmla="*/ 43 w 147"/>
                <a:gd name="T111" fmla="*/ 14 h 196"/>
                <a:gd name="T112" fmla="*/ 43 w 147"/>
                <a:gd name="T113" fmla="*/ 0 h 196"/>
                <a:gd name="T114" fmla="*/ 54 w 147"/>
                <a:gd name="T115" fmla="*/ 2 h 196"/>
                <a:gd name="T116" fmla="*/ 66 w 147"/>
                <a:gd name="T1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196">
                  <a:moveTo>
                    <a:pt x="66" y="0"/>
                  </a:moveTo>
                  <a:lnTo>
                    <a:pt x="66" y="0"/>
                  </a:lnTo>
                  <a:lnTo>
                    <a:pt x="66" y="9"/>
                  </a:lnTo>
                  <a:lnTo>
                    <a:pt x="80" y="17"/>
                  </a:lnTo>
                  <a:lnTo>
                    <a:pt x="80" y="26"/>
                  </a:lnTo>
                  <a:lnTo>
                    <a:pt x="97" y="21"/>
                  </a:lnTo>
                  <a:lnTo>
                    <a:pt x="106" y="14"/>
                  </a:lnTo>
                  <a:lnTo>
                    <a:pt x="125" y="24"/>
                  </a:lnTo>
                  <a:lnTo>
                    <a:pt x="132" y="33"/>
                  </a:lnTo>
                  <a:lnTo>
                    <a:pt x="137" y="47"/>
                  </a:lnTo>
                  <a:lnTo>
                    <a:pt x="132" y="54"/>
                  </a:lnTo>
                  <a:lnTo>
                    <a:pt x="137" y="64"/>
                  </a:lnTo>
                  <a:lnTo>
                    <a:pt x="142" y="78"/>
                  </a:lnTo>
                  <a:lnTo>
                    <a:pt x="140" y="88"/>
                  </a:lnTo>
                  <a:lnTo>
                    <a:pt x="147" y="102"/>
                  </a:lnTo>
                  <a:lnTo>
                    <a:pt x="140" y="106"/>
                  </a:lnTo>
                  <a:lnTo>
                    <a:pt x="135" y="102"/>
                  </a:lnTo>
                  <a:lnTo>
                    <a:pt x="130" y="106"/>
                  </a:lnTo>
                  <a:lnTo>
                    <a:pt x="121" y="114"/>
                  </a:lnTo>
                  <a:lnTo>
                    <a:pt x="114" y="118"/>
                  </a:lnTo>
                  <a:lnTo>
                    <a:pt x="102" y="123"/>
                  </a:lnTo>
                  <a:lnTo>
                    <a:pt x="104" y="132"/>
                  </a:lnTo>
                  <a:lnTo>
                    <a:pt x="106" y="142"/>
                  </a:lnTo>
                  <a:lnTo>
                    <a:pt x="116" y="149"/>
                  </a:lnTo>
                  <a:lnTo>
                    <a:pt x="125" y="159"/>
                  </a:lnTo>
                  <a:lnTo>
                    <a:pt x="118" y="170"/>
                  </a:lnTo>
                  <a:lnTo>
                    <a:pt x="114" y="173"/>
                  </a:lnTo>
                  <a:lnTo>
                    <a:pt x="116" y="189"/>
                  </a:lnTo>
                  <a:lnTo>
                    <a:pt x="114" y="192"/>
                  </a:lnTo>
                  <a:lnTo>
                    <a:pt x="109" y="187"/>
                  </a:lnTo>
                  <a:lnTo>
                    <a:pt x="102" y="187"/>
                  </a:lnTo>
                  <a:lnTo>
                    <a:pt x="90" y="192"/>
                  </a:lnTo>
                  <a:lnTo>
                    <a:pt x="76" y="189"/>
                  </a:lnTo>
                  <a:lnTo>
                    <a:pt x="73" y="196"/>
                  </a:lnTo>
                  <a:lnTo>
                    <a:pt x="64" y="189"/>
                  </a:lnTo>
                  <a:lnTo>
                    <a:pt x="59" y="192"/>
                  </a:lnTo>
                  <a:lnTo>
                    <a:pt x="43" y="185"/>
                  </a:lnTo>
                  <a:lnTo>
                    <a:pt x="38" y="189"/>
                  </a:lnTo>
                  <a:lnTo>
                    <a:pt x="24" y="189"/>
                  </a:lnTo>
                  <a:lnTo>
                    <a:pt x="26" y="173"/>
                  </a:lnTo>
                  <a:lnTo>
                    <a:pt x="36" y="154"/>
                  </a:lnTo>
                  <a:lnTo>
                    <a:pt x="12" y="151"/>
                  </a:lnTo>
                  <a:lnTo>
                    <a:pt x="5" y="144"/>
                  </a:lnTo>
                  <a:lnTo>
                    <a:pt x="5" y="132"/>
                  </a:lnTo>
                  <a:lnTo>
                    <a:pt x="2" y="128"/>
                  </a:lnTo>
                  <a:lnTo>
                    <a:pt x="2" y="111"/>
                  </a:lnTo>
                  <a:lnTo>
                    <a:pt x="0" y="83"/>
                  </a:lnTo>
                  <a:lnTo>
                    <a:pt x="12" y="83"/>
                  </a:lnTo>
                  <a:lnTo>
                    <a:pt x="14" y="73"/>
                  </a:lnTo>
                  <a:lnTo>
                    <a:pt x="19" y="50"/>
                  </a:lnTo>
                  <a:lnTo>
                    <a:pt x="17" y="40"/>
                  </a:lnTo>
                  <a:lnTo>
                    <a:pt x="19" y="33"/>
                  </a:lnTo>
                  <a:lnTo>
                    <a:pt x="33" y="33"/>
                  </a:lnTo>
                  <a:lnTo>
                    <a:pt x="36" y="40"/>
                  </a:lnTo>
                  <a:lnTo>
                    <a:pt x="47" y="26"/>
                  </a:lnTo>
                  <a:lnTo>
                    <a:pt x="43" y="14"/>
                  </a:lnTo>
                  <a:lnTo>
                    <a:pt x="43" y="0"/>
                  </a:lnTo>
                  <a:lnTo>
                    <a:pt x="54" y="2"/>
                  </a:lnTo>
                  <a:lnTo>
                    <a:pt x="66"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59" name="Freeform 84">
              <a:extLst>
                <a:ext uri="{FF2B5EF4-FFF2-40B4-BE49-F238E27FC236}">
                  <a16:creationId xmlns:a16="http://schemas.microsoft.com/office/drawing/2014/main" id="{A6192238-598E-421B-A6A8-2732D2E20A5D}"/>
                </a:ext>
              </a:extLst>
            </p:cNvPr>
            <p:cNvSpPr>
              <a:spLocks noEditPoints="1"/>
            </p:cNvSpPr>
            <p:nvPr/>
          </p:nvSpPr>
          <p:spPr bwMode="auto">
            <a:xfrm>
              <a:off x="4621351" y="1972976"/>
              <a:ext cx="124418" cy="146574"/>
            </a:xfrm>
            <a:custGeom>
              <a:avLst/>
              <a:gdLst>
                <a:gd name="T0" fmla="*/ 73 w 73"/>
                <a:gd name="T1" fmla="*/ 62 h 86"/>
                <a:gd name="T2" fmla="*/ 73 w 73"/>
                <a:gd name="T3" fmla="*/ 62 h 86"/>
                <a:gd name="T4" fmla="*/ 63 w 73"/>
                <a:gd name="T5" fmla="*/ 86 h 86"/>
                <a:gd name="T6" fmla="*/ 47 w 73"/>
                <a:gd name="T7" fmla="*/ 69 h 86"/>
                <a:gd name="T8" fmla="*/ 44 w 73"/>
                <a:gd name="T9" fmla="*/ 57 h 86"/>
                <a:gd name="T10" fmla="*/ 68 w 73"/>
                <a:gd name="T11" fmla="*/ 48 h 86"/>
                <a:gd name="T12" fmla="*/ 73 w 73"/>
                <a:gd name="T13" fmla="*/ 62 h 86"/>
                <a:gd name="T14" fmla="*/ 44 w 73"/>
                <a:gd name="T15" fmla="*/ 36 h 86"/>
                <a:gd name="T16" fmla="*/ 44 w 73"/>
                <a:gd name="T17" fmla="*/ 36 h 86"/>
                <a:gd name="T18" fmla="*/ 42 w 73"/>
                <a:gd name="T19" fmla="*/ 48 h 86"/>
                <a:gd name="T20" fmla="*/ 37 w 73"/>
                <a:gd name="T21" fmla="*/ 45 h 86"/>
                <a:gd name="T22" fmla="*/ 26 w 73"/>
                <a:gd name="T23" fmla="*/ 67 h 86"/>
                <a:gd name="T24" fmla="*/ 30 w 73"/>
                <a:gd name="T25" fmla="*/ 79 h 86"/>
                <a:gd name="T26" fmla="*/ 18 w 73"/>
                <a:gd name="T27" fmla="*/ 83 h 86"/>
                <a:gd name="T28" fmla="*/ 7 w 73"/>
                <a:gd name="T29" fmla="*/ 79 h 86"/>
                <a:gd name="T30" fmla="*/ 0 w 73"/>
                <a:gd name="T31" fmla="*/ 64 h 86"/>
                <a:gd name="T32" fmla="*/ 0 w 73"/>
                <a:gd name="T33" fmla="*/ 34 h 86"/>
                <a:gd name="T34" fmla="*/ 2 w 73"/>
                <a:gd name="T35" fmla="*/ 26 h 86"/>
                <a:gd name="T36" fmla="*/ 7 w 73"/>
                <a:gd name="T37" fmla="*/ 17 h 86"/>
                <a:gd name="T38" fmla="*/ 21 w 73"/>
                <a:gd name="T39" fmla="*/ 17 h 86"/>
                <a:gd name="T40" fmla="*/ 26 w 73"/>
                <a:gd name="T41" fmla="*/ 8 h 86"/>
                <a:gd name="T42" fmla="*/ 40 w 73"/>
                <a:gd name="T43" fmla="*/ 0 h 86"/>
                <a:gd name="T44" fmla="*/ 40 w 73"/>
                <a:gd name="T45" fmla="*/ 15 h 86"/>
                <a:gd name="T46" fmla="*/ 35 w 73"/>
                <a:gd name="T47" fmla="*/ 24 h 86"/>
                <a:gd name="T48" fmla="*/ 37 w 73"/>
                <a:gd name="T49" fmla="*/ 31 h 86"/>
                <a:gd name="T50" fmla="*/ 44 w 73"/>
                <a:gd name="T51"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6">
                  <a:moveTo>
                    <a:pt x="73" y="62"/>
                  </a:moveTo>
                  <a:lnTo>
                    <a:pt x="73" y="62"/>
                  </a:lnTo>
                  <a:lnTo>
                    <a:pt x="63" y="86"/>
                  </a:lnTo>
                  <a:lnTo>
                    <a:pt x="47" y="69"/>
                  </a:lnTo>
                  <a:lnTo>
                    <a:pt x="44" y="57"/>
                  </a:lnTo>
                  <a:lnTo>
                    <a:pt x="68" y="48"/>
                  </a:lnTo>
                  <a:lnTo>
                    <a:pt x="73" y="62"/>
                  </a:lnTo>
                  <a:close/>
                  <a:moveTo>
                    <a:pt x="44" y="36"/>
                  </a:moveTo>
                  <a:lnTo>
                    <a:pt x="44" y="36"/>
                  </a:lnTo>
                  <a:lnTo>
                    <a:pt x="42" y="48"/>
                  </a:lnTo>
                  <a:lnTo>
                    <a:pt x="37" y="45"/>
                  </a:lnTo>
                  <a:lnTo>
                    <a:pt x="26" y="67"/>
                  </a:lnTo>
                  <a:lnTo>
                    <a:pt x="30" y="79"/>
                  </a:lnTo>
                  <a:lnTo>
                    <a:pt x="18" y="83"/>
                  </a:lnTo>
                  <a:lnTo>
                    <a:pt x="7" y="79"/>
                  </a:lnTo>
                  <a:lnTo>
                    <a:pt x="0" y="64"/>
                  </a:lnTo>
                  <a:lnTo>
                    <a:pt x="0" y="34"/>
                  </a:lnTo>
                  <a:lnTo>
                    <a:pt x="2" y="26"/>
                  </a:lnTo>
                  <a:lnTo>
                    <a:pt x="7" y="17"/>
                  </a:lnTo>
                  <a:lnTo>
                    <a:pt x="21" y="17"/>
                  </a:lnTo>
                  <a:lnTo>
                    <a:pt x="26" y="8"/>
                  </a:lnTo>
                  <a:lnTo>
                    <a:pt x="40" y="0"/>
                  </a:lnTo>
                  <a:lnTo>
                    <a:pt x="40" y="15"/>
                  </a:lnTo>
                  <a:lnTo>
                    <a:pt x="35" y="24"/>
                  </a:lnTo>
                  <a:lnTo>
                    <a:pt x="37" y="31"/>
                  </a:lnTo>
                  <a:lnTo>
                    <a:pt x="44" y="36"/>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0" name="Freeform 86">
              <a:extLst>
                <a:ext uri="{FF2B5EF4-FFF2-40B4-BE49-F238E27FC236}">
                  <a16:creationId xmlns:a16="http://schemas.microsoft.com/office/drawing/2014/main" id="{CED11F08-73CE-4525-B4B3-F60619855063}"/>
                </a:ext>
              </a:extLst>
            </p:cNvPr>
            <p:cNvSpPr>
              <a:spLocks/>
            </p:cNvSpPr>
            <p:nvPr/>
          </p:nvSpPr>
          <p:spPr bwMode="auto">
            <a:xfrm>
              <a:off x="2410812" y="3362020"/>
              <a:ext cx="100557" cy="68174"/>
            </a:xfrm>
            <a:custGeom>
              <a:avLst/>
              <a:gdLst>
                <a:gd name="T0" fmla="*/ 19 w 59"/>
                <a:gd name="T1" fmla="*/ 0 h 40"/>
                <a:gd name="T2" fmla="*/ 19 w 59"/>
                <a:gd name="T3" fmla="*/ 0 h 40"/>
                <a:gd name="T4" fmla="*/ 29 w 59"/>
                <a:gd name="T5" fmla="*/ 4 h 40"/>
                <a:gd name="T6" fmla="*/ 33 w 59"/>
                <a:gd name="T7" fmla="*/ 4 h 40"/>
                <a:gd name="T8" fmla="*/ 36 w 59"/>
                <a:gd name="T9" fmla="*/ 12 h 40"/>
                <a:gd name="T10" fmla="*/ 45 w 59"/>
                <a:gd name="T11" fmla="*/ 9 h 40"/>
                <a:gd name="T12" fmla="*/ 45 w 59"/>
                <a:gd name="T13" fmla="*/ 16 h 40"/>
                <a:gd name="T14" fmla="*/ 50 w 59"/>
                <a:gd name="T15" fmla="*/ 16 h 40"/>
                <a:gd name="T16" fmla="*/ 59 w 59"/>
                <a:gd name="T17" fmla="*/ 23 h 40"/>
                <a:gd name="T18" fmla="*/ 52 w 59"/>
                <a:gd name="T19" fmla="*/ 28 h 40"/>
                <a:gd name="T20" fmla="*/ 45 w 59"/>
                <a:gd name="T21" fmla="*/ 26 h 40"/>
                <a:gd name="T22" fmla="*/ 38 w 59"/>
                <a:gd name="T23" fmla="*/ 28 h 40"/>
                <a:gd name="T24" fmla="*/ 33 w 59"/>
                <a:gd name="T25" fmla="*/ 26 h 40"/>
                <a:gd name="T26" fmla="*/ 31 w 59"/>
                <a:gd name="T27" fmla="*/ 28 h 40"/>
                <a:gd name="T28" fmla="*/ 24 w 59"/>
                <a:gd name="T29" fmla="*/ 30 h 40"/>
                <a:gd name="T30" fmla="*/ 22 w 59"/>
                <a:gd name="T31" fmla="*/ 26 h 40"/>
                <a:gd name="T32" fmla="*/ 17 w 59"/>
                <a:gd name="T33" fmla="*/ 28 h 40"/>
                <a:gd name="T34" fmla="*/ 10 w 59"/>
                <a:gd name="T35" fmla="*/ 40 h 40"/>
                <a:gd name="T36" fmla="*/ 5 w 59"/>
                <a:gd name="T37" fmla="*/ 38 h 40"/>
                <a:gd name="T38" fmla="*/ 5 w 59"/>
                <a:gd name="T39" fmla="*/ 33 h 40"/>
                <a:gd name="T40" fmla="*/ 5 w 59"/>
                <a:gd name="T41" fmla="*/ 28 h 40"/>
                <a:gd name="T42" fmla="*/ 0 w 59"/>
                <a:gd name="T43" fmla="*/ 23 h 40"/>
                <a:gd name="T44" fmla="*/ 5 w 59"/>
                <a:gd name="T45" fmla="*/ 21 h 40"/>
                <a:gd name="T46" fmla="*/ 5 w 59"/>
                <a:gd name="T47" fmla="*/ 14 h 40"/>
                <a:gd name="T48" fmla="*/ 5 w 59"/>
                <a:gd name="T49" fmla="*/ 4 h 40"/>
                <a:gd name="T50" fmla="*/ 5 w 59"/>
                <a:gd name="T51" fmla="*/ 0 h 40"/>
                <a:gd name="T52" fmla="*/ 19 w 59"/>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40">
                  <a:moveTo>
                    <a:pt x="19" y="0"/>
                  </a:moveTo>
                  <a:lnTo>
                    <a:pt x="19" y="0"/>
                  </a:lnTo>
                  <a:lnTo>
                    <a:pt x="29" y="4"/>
                  </a:lnTo>
                  <a:lnTo>
                    <a:pt x="33" y="4"/>
                  </a:lnTo>
                  <a:lnTo>
                    <a:pt x="36" y="12"/>
                  </a:lnTo>
                  <a:lnTo>
                    <a:pt x="45" y="9"/>
                  </a:lnTo>
                  <a:lnTo>
                    <a:pt x="45" y="16"/>
                  </a:lnTo>
                  <a:lnTo>
                    <a:pt x="50" y="16"/>
                  </a:lnTo>
                  <a:lnTo>
                    <a:pt x="59" y="23"/>
                  </a:lnTo>
                  <a:lnTo>
                    <a:pt x="52" y="28"/>
                  </a:lnTo>
                  <a:lnTo>
                    <a:pt x="45" y="26"/>
                  </a:lnTo>
                  <a:lnTo>
                    <a:pt x="38" y="28"/>
                  </a:lnTo>
                  <a:lnTo>
                    <a:pt x="33" y="26"/>
                  </a:lnTo>
                  <a:lnTo>
                    <a:pt x="31" y="28"/>
                  </a:lnTo>
                  <a:lnTo>
                    <a:pt x="24" y="30"/>
                  </a:lnTo>
                  <a:lnTo>
                    <a:pt x="22" y="26"/>
                  </a:lnTo>
                  <a:lnTo>
                    <a:pt x="17" y="28"/>
                  </a:lnTo>
                  <a:lnTo>
                    <a:pt x="10" y="40"/>
                  </a:lnTo>
                  <a:lnTo>
                    <a:pt x="5" y="38"/>
                  </a:lnTo>
                  <a:lnTo>
                    <a:pt x="5" y="33"/>
                  </a:lnTo>
                  <a:lnTo>
                    <a:pt x="5" y="28"/>
                  </a:lnTo>
                  <a:lnTo>
                    <a:pt x="0" y="23"/>
                  </a:lnTo>
                  <a:lnTo>
                    <a:pt x="5" y="21"/>
                  </a:lnTo>
                  <a:lnTo>
                    <a:pt x="5" y="14"/>
                  </a:lnTo>
                  <a:lnTo>
                    <a:pt x="5" y="4"/>
                  </a:lnTo>
                  <a:lnTo>
                    <a:pt x="5" y="0"/>
                  </a:lnTo>
                  <a:lnTo>
                    <a:pt x="19"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1" name="Freeform 90">
              <a:extLst>
                <a:ext uri="{FF2B5EF4-FFF2-40B4-BE49-F238E27FC236}">
                  <a16:creationId xmlns:a16="http://schemas.microsoft.com/office/drawing/2014/main" id="{87CDDBCA-9F18-4691-BBFF-C3A2FE2B82A2}"/>
                </a:ext>
              </a:extLst>
            </p:cNvPr>
            <p:cNvSpPr>
              <a:spLocks/>
            </p:cNvSpPr>
            <p:nvPr/>
          </p:nvSpPr>
          <p:spPr bwMode="auto">
            <a:xfrm>
              <a:off x="2161977" y="3881846"/>
              <a:ext cx="160209" cy="173843"/>
            </a:xfrm>
            <a:custGeom>
              <a:avLst/>
              <a:gdLst>
                <a:gd name="T0" fmla="*/ 33 w 94"/>
                <a:gd name="T1" fmla="*/ 0 h 102"/>
                <a:gd name="T2" fmla="*/ 33 w 94"/>
                <a:gd name="T3" fmla="*/ 0 h 102"/>
                <a:gd name="T4" fmla="*/ 49 w 94"/>
                <a:gd name="T5" fmla="*/ 9 h 102"/>
                <a:gd name="T6" fmla="*/ 54 w 94"/>
                <a:gd name="T7" fmla="*/ 7 h 102"/>
                <a:gd name="T8" fmla="*/ 56 w 94"/>
                <a:gd name="T9" fmla="*/ 17 h 102"/>
                <a:gd name="T10" fmla="*/ 71 w 94"/>
                <a:gd name="T11" fmla="*/ 19 h 102"/>
                <a:gd name="T12" fmla="*/ 75 w 94"/>
                <a:gd name="T13" fmla="*/ 14 h 102"/>
                <a:gd name="T14" fmla="*/ 82 w 94"/>
                <a:gd name="T15" fmla="*/ 21 h 102"/>
                <a:gd name="T16" fmla="*/ 92 w 94"/>
                <a:gd name="T17" fmla="*/ 24 h 102"/>
                <a:gd name="T18" fmla="*/ 94 w 94"/>
                <a:gd name="T19" fmla="*/ 36 h 102"/>
                <a:gd name="T20" fmla="*/ 87 w 94"/>
                <a:gd name="T21" fmla="*/ 47 h 102"/>
                <a:gd name="T22" fmla="*/ 71 w 94"/>
                <a:gd name="T23" fmla="*/ 64 h 102"/>
                <a:gd name="T24" fmla="*/ 49 w 94"/>
                <a:gd name="T25" fmla="*/ 71 h 102"/>
                <a:gd name="T26" fmla="*/ 40 w 94"/>
                <a:gd name="T27" fmla="*/ 85 h 102"/>
                <a:gd name="T28" fmla="*/ 38 w 94"/>
                <a:gd name="T29" fmla="*/ 95 h 102"/>
                <a:gd name="T30" fmla="*/ 28 w 94"/>
                <a:gd name="T31" fmla="*/ 102 h 102"/>
                <a:gd name="T32" fmla="*/ 21 w 94"/>
                <a:gd name="T33" fmla="*/ 95 h 102"/>
                <a:gd name="T34" fmla="*/ 14 w 94"/>
                <a:gd name="T35" fmla="*/ 92 h 102"/>
                <a:gd name="T36" fmla="*/ 9 w 94"/>
                <a:gd name="T37" fmla="*/ 92 h 102"/>
                <a:gd name="T38" fmla="*/ 7 w 94"/>
                <a:gd name="T39" fmla="*/ 88 h 102"/>
                <a:gd name="T40" fmla="*/ 12 w 94"/>
                <a:gd name="T41" fmla="*/ 83 h 102"/>
                <a:gd name="T42" fmla="*/ 9 w 94"/>
                <a:gd name="T43" fmla="*/ 78 h 102"/>
                <a:gd name="T44" fmla="*/ 19 w 94"/>
                <a:gd name="T45" fmla="*/ 64 h 102"/>
                <a:gd name="T46" fmla="*/ 16 w 94"/>
                <a:gd name="T47" fmla="*/ 57 h 102"/>
                <a:gd name="T48" fmla="*/ 9 w 94"/>
                <a:gd name="T49" fmla="*/ 66 h 102"/>
                <a:gd name="T50" fmla="*/ 0 w 94"/>
                <a:gd name="T51" fmla="*/ 57 h 102"/>
                <a:gd name="T52" fmla="*/ 2 w 94"/>
                <a:gd name="T53" fmla="*/ 54 h 102"/>
                <a:gd name="T54" fmla="*/ 0 w 94"/>
                <a:gd name="T55" fmla="*/ 40 h 102"/>
                <a:gd name="T56" fmla="*/ 7 w 94"/>
                <a:gd name="T57" fmla="*/ 36 h 102"/>
                <a:gd name="T58" fmla="*/ 9 w 94"/>
                <a:gd name="T59" fmla="*/ 26 h 102"/>
                <a:gd name="T60" fmla="*/ 14 w 94"/>
                <a:gd name="T61" fmla="*/ 17 h 102"/>
                <a:gd name="T62" fmla="*/ 14 w 94"/>
                <a:gd name="T63" fmla="*/ 9 h 102"/>
                <a:gd name="T64" fmla="*/ 23 w 94"/>
                <a:gd name="T65" fmla="*/ 7 h 102"/>
                <a:gd name="T66" fmla="*/ 33 w 94"/>
                <a:gd name="T6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02">
                  <a:moveTo>
                    <a:pt x="33" y="0"/>
                  </a:moveTo>
                  <a:lnTo>
                    <a:pt x="33" y="0"/>
                  </a:lnTo>
                  <a:lnTo>
                    <a:pt x="49" y="9"/>
                  </a:lnTo>
                  <a:lnTo>
                    <a:pt x="54" y="7"/>
                  </a:lnTo>
                  <a:lnTo>
                    <a:pt x="56" y="17"/>
                  </a:lnTo>
                  <a:lnTo>
                    <a:pt x="71" y="19"/>
                  </a:lnTo>
                  <a:lnTo>
                    <a:pt x="75" y="14"/>
                  </a:lnTo>
                  <a:lnTo>
                    <a:pt x="82" y="21"/>
                  </a:lnTo>
                  <a:lnTo>
                    <a:pt x="92" y="24"/>
                  </a:lnTo>
                  <a:lnTo>
                    <a:pt x="94" y="36"/>
                  </a:lnTo>
                  <a:lnTo>
                    <a:pt x="87" y="47"/>
                  </a:lnTo>
                  <a:lnTo>
                    <a:pt x="71" y="64"/>
                  </a:lnTo>
                  <a:lnTo>
                    <a:pt x="49" y="71"/>
                  </a:lnTo>
                  <a:lnTo>
                    <a:pt x="40" y="85"/>
                  </a:lnTo>
                  <a:lnTo>
                    <a:pt x="38" y="95"/>
                  </a:lnTo>
                  <a:lnTo>
                    <a:pt x="28" y="102"/>
                  </a:lnTo>
                  <a:lnTo>
                    <a:pt x="21" y="95"/>
                  </a:lnTo>
                  <a:lnTo>
                    <a:pt x="14" y="92"/>
                  </a:lnTo>
                  <a:lnTo>
                    <a:pt x="9" y="92"/>
                  </a:lnTo>
                  <a:lnTo>
                    <a:pt x="7" y="88"/>
                  </a:lnTo>
                  <a:lnTo>
                    <a:pt x="12" y="83"/>
                  </a:lnTo>
                  <a:lnTo>
                    <a:pt x="9" y="78"/>
                  </a:lnTo>
                  <a:lnTo>
                    <a:pt x="19" y="64"/>
                  </a:lnTo>
                  <a:lnTo>
                    <a:pt x="16" y="57"/>
                  </a:lnTo>
                  <a:lnTo>
                    <a:pt x="9" y="66"/>
                  </a:lnTo>
                  <a:lnTo>
                    <a:pt x="0" y="57"/>
                  </a:lnTo>
                  <a:lnTo>
                    <a:pt x="2" y="54"/>
                  </a:lnTo>
                  <a:lnTo>
                    <a:pt x="0" y="40"/>
                  </a:lnTo>
                  <a:lnTo>
                    <a:pt x="7" y="36"/>
                  </a:lnTo>
                  <a:lnTo>
                    <a:pt x="9" y="26"/>
                  </a:lnTo>
                  <a:lnTo>
                    <a:pt x="14" y="17"/>
                  </a:lnTo>
                  <a:lnTo>
                    <a:pt x="14" y="9"/>
                  </a:lnTo>
                  <a:lnTo>
                    <a:pt x="23" y="7"/>
                  </a:lnTo>
                  <a:lnTo>
                    <a:pt x="33"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2" name="Freeform 92">
              <a:extLst>
                <a:ext uri="{FF2B5EF4-FFF2-40B4-BE49-F238E27FC236}">
                  <a16:creationId xmlns:a16="http://schemas.microsoft.com/office/drawing/2014/main" id="{E50CF337-5F5B-458E-9613-23B30BF6317D}"/>
                </a:ext>
              </a:extLst>
            </p:cNvPr>
            <p:cNvSpPr>
              <a:spLocks/>
            </p:cNvSpPr>
            <p:nvPr/>
          </p:nvSpPr>
          <p:spPr bwMode="auto">
            <a:xfrm>
              <a:off x="5079820" y="3005811"/>
              <a:ext cx="334052" cy="294853"/>
            </a:xfrm>
            <a:custGeom>
              <a:avLst/>
              <a:gdLst>
                <a:gd name="T0" fmla="*/ 59 w 196"/>
                <a:gd name="T1" fmla="*/ 10 h 173"/>
                <a:gd name="T2" fmla="*/ 59 w 196"/>
                <a:gd name="T3" fmla="*/ 10 h 173"/>
                <a:gd name="T4" fmla="*/ 66 w 196"/>
                <a:gd name="T5" fmla="*/ 15 h 173"/>
                <a:gd name="T6" fmla="*/ 81 w 196"/>
                <a:gd name="T7" fmla="*/ 10 h 173"/>
                <a:gd name="T8" fmla="*/ 88 w 196"/>
                <a:gd name="T9" fmla="*/ 3 h 173"/>
                <a:gd name="T10" fmla="*/ 100 w 196"/>
                <a:gd name="T11" fmla="*/ 0 h 173"/>
                <a:gd name="T12" fmla="*/ 111 w 196"/>
                <a:gd name="T13" fmla="*/ 5 h 173"/>
                <a:gd name="T14" fmla="*/ 116 w 196"/>
                <a:gd name="T15" fmla="*/ 12 h 173"/>
                <a:gd name="T16" fmla="*/ 121 w 196"/>
                <a:gd name="T17" fmla="*/ 8 h 173"/>
                <a:gd name="T18" fmla="*/ 133 w 196"/>
                <a:gd name="T19" fmla="*/ 10 h 173"/>
                <a:gd name="T20" fmla="*/ 147 w 196"/>
                <a:gd name="T21" fmla="*/ 12 h 173"/>
                <a:gd name="T22" fmla="*/ 154 w 196"/>
                <a:gd name="T23" fmla="*/ 8 h 173"/>
                <a:gd name="T24" fmla="*/ 166 w 196"/>
                <a:gd name="T25" fmla="*/ 41 h 173"/>
                <a:gd name="T26" fmla="*/ 161 w 196"/>
                <a:gd name="T27" fmla="*/ 48 h 173"/>
                <a:gd name="T28" fmla="*/ 156 w 196"/>
                <a:gd name="T29" fmla="*/ 62 h 173"/>
                <a:gd name="T30" fmla="*/ 152 w 196"/>
                <a:gd name="T31" fmla="*/ 69 h 173"/>
                <a:gd name="T32" fmla="*/ 147 w 196"/>
                <a:gd name="T33" fmla="*/ 74 h 173"/>
                <a:gd name="T34" fmla="*/ 142 w 196"/>
                <a:gd name="T35" fmla="*/ 67 h 173"/>
                <a:gd name="T36" fmla="*/ 135 w 196"/>
                <a:gd name="T37" fmla="*/ 60 h 173"/>
                <a:gd name="T38" fmla="*/ 123 w 196"/>
                <a:gd name="T39" fmla="*/ 34 h 173"/>
                <a:gd name="T40" fmla="*/ 123 w 196"/>
                <a:gd name="T41" fmla="*/ 36 h 173"/>
                <a:gd name="T42" fmla="*/ 130 w 196"/>
                <a:gd name="T43" fmla="*/ 55 h 173"/>
                <a:gd name="T44" fmla="*/ 140 w 196"/>
                <a:gd name="T45" fmla="*/ 71 h 173"/>
                <a:gd name="T46" fmla="*/ 152 w 196"/>
                <a:gd name="T47" fmla="*/ 100 h 173"/>
                <a:gd name="T48" fmla="*/ 156 w 196"/>
                <a:gd name="T49" fmla="*/ 109 h 173"/>
                <a:gd name="T50" fmla="*/ 163 w 196"/>
                <a:gd name="T51" fmla="*/ 121 h 173"/>
                <a:gd name="T52" fmla="*/ 178 w 196"/>
                <a:gd name="T53" fmla="*/ 140 h 173"/>
                <a:gd name="T54" fmla="*/ 173 w 196"/>
                <a:gd name="T55" fmla="*/ 142 h 173"/>
                <a:gd name="T56" fmla="*/ 175 w 196"/>
                <a:gd name="T57" fmla="*/ 154 h 173"/>
                <a:gd name="T58" fmla="*/ 194 w 196"/>
                <a:gd name="T59" fmla="*/ 171 h 173"/>
                <a:gd name="T60" fmla="*/ 196 w 196"/>
                <a:gd name="T61" fmla="*/ 173 h 173"/>
                <a:gd name="T62" fmla="*/ 133 w 196"/>
                <a:gd name="T63" fmla="*/ 173 h 173"/>
                <a:gd name="T64" fmla="*/ 69 w 196"/>
                <a:gd name="T65" fmla="*/ 173 h 173"/>
                <a:gd name="T66" fmla="*/ 3 w 196"/>
                <a:gd name="T67" fmla="*/ 173 h 173"/>
                <a:gd name="T68" fmla="*/ 3 w 196"/>
                <a:gd name="T69" fmla="*/ 109 h 173"/>
                <a:gd name="T70" fmla="*/ 3 w 196"/>
                <a:gd name="T71" fmla="*/ 45 h 173"/>
                <a:gd name="T72" fmla="*/ 0 w 196"/>
                <a:gd name="T73" fmla="*/ 29 h 173"/>
                <a:gd name="T74" fmla="*/ 3 w 196"/>
                <a:gd name="T75" fmla="*/ 19 h 173"/>
                <a:gd name="T76" fmla="*/ 0 w 196"/>
                <a:gd name="T77" fmla="*/ 10 h 173"/>
                <a:gd name="T78" fmla="*/ 5 w 196"/>
                <a:gd name="T79" fmla="*/ 0 h 173"/>
                <a:gd name="T80" fmla="*/ 29 w 196"/>
                <a:gd name="T81" fmla="*/ 0 h 173"/>
                <a:gd name="T82" fmla="*/ 43 w 196"/>
                <a:gd name="T83" fmla="*/ 5 h 173"/>
                <a:gd name="T84" fmla="*/ 59 w 196"/>
                <a:gd name="T85"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73">
                  <a:moveTo>
                    <a:pt x="59" y="10"/>
                  </a:moveTo>
                  <a:lnTo>
                    <a:pt x="59" y="10"/>
                  </a:lnTo>
                  <a:lnTo>
                    <a:pt x="66" y="15"/>
                  </a:lnTo>
                  <a:lnTo>
                    <a:pt x="81" y="10"/>
                  </a:lnTo>
                  <a:lnTo>
                    <a:pt x="88" y="3"/>
                  </a:lnTo>
                  <a:lnTo>
                    <a:pt x="100" y="0"/>
                  </a:lnTo>
                  <a:lnTo>
                    <a:pt x="111" y="5"/>
                  </a:lnTo>
                  <a:lnTo>
                    <a:pt x="116" y="12"/>
                  </a:lnTo>
                  <a:lnTo>
                    <a:pt x="121" y="8"/>
                  </a:lnTo>
                  <a:lnTo>
                    <a:pt x="133" y="10"/>
                  </a:lnTo>
                  <a:lnTo>
                    <a:pt x="147" y="12"/>
                  </a:lnTo>
                  <a:lnTo>
                    <a:pt x="154" y="8"/>
                  </a:lnTo>
                  <a:lnTo>
                    <a:pt x="166" y="41"/>
                  </a:lnTo>
                  <a:lnTo>
                    <a:pt x="161" y="48"/>
                  </a:lnTo>
                  <a:lnTo>
                    <a:pt x="156" y="62"/>
                  </a:lnTo>
                  <a:lnTo>
                    <a:pt x="152" y="69"/>
                  </a:lnTo>
                  <a:lnTo>
                    <a:pt x="147" y="74"/>
                  </a:lnTo>
                  <a:lnTo>
                    <a:pt x="142" y="67"/>
                  </a:lnTo>
                  <a:lnTo>
                    <a:pt x="135" y="60"/>
                  </a:lnTo>
                  <a:lnTo>
                    <a:pt x="123" y="34"/>
                  </a:lnTo>
                  <a:lnTo>
                    <a:pt x="123" y="36"/>
                  </a:lnTo>
                  <a:lnTo>
                    <a:pt x="130" y="55"/>
                  </a:lnTo>
                  <a:lnTo>
                    <a:pt x="140" y="71"/>
                  </a:lnTo>
                  <a:lnTo>
                    <a:pt x="152" y="100"/>
                  </a:lnTo>
                  <a:lnTo>
                    <a:pt x="156" y="109"/>
                  </a:lnTo>
                  <a:lnTo>
                    <a:pt x="163" y="121"/>
                  </a:lnTo>
                  <a:lnTo>
                    <a:pt x="178" y="140"/>
                  </a:lnTo>
                  <a:lnTo>
                    <a:pt x="173" y="142"/>
                  </a:lnTo>
                  <a:lnTo>
                    <a:pt x="175" y="154"/>
                  </a:lnTo>
                  <a:lnTo>
                    <a:pt x="194" y="171"/>
                  </a:lnTo>
                  <a:lnTo>
                    <a:pt x="196" y="173"/>
                  </a:lnTo>
                  <a:lnTo>
                    <a:pt x="133" y="173"/>
                  </a:lnTo>
                  <a:lnTo>
                    <a:pt x="69" y="173"/>
                  </a:lnTo>
                  <a:lnTo>
                    <a:pt x="3" y="173"/>
                  </a:lnTo>
                  <a:lnTo>
                    <a:pt x="3" y="109"/>
                  </a:lnTo>
                  <a:lnTo>
                    <a:pt x="3" y="45"/>
                  </a:lnTo>
                  <a:lnTo>
                    <a:pt x="0" y="29"/>
                  </a:lnTo>
                  <a:lnTo>
                    <a:pt x="3" y="19"/>
                  </a:lnTo>
                  <a:lnTo>
                    <a:pt x="0" y="10"/>
                  </a:lnTo>
                  <a:lnTo>
                    <a:pt x="5" y="0"/>
                  </a:lnTo>
                  <a:lnTo>
                    <a:pt x="29" y="0"/>
                  </a:lnTo>
                  <a:lnTo>
                    <a:pt x="43" y="5"/>
                  </a:lnTo>
                  <a:lnTo>
                    <a:pt x="59" y="1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3" name="Freeform 96">
              <a:extLst>
                <a:ext uri="{FF2B5EF4-FFF2-40B4-BE49-F238E27FC236}">
                  <a16:creationId xmlns:a16="http://schemas.microsoft.com/office/drawing/2014/main" id="{5C965D6E-D65E-402B-830D-52072B55B0E2}"/>
                </a:ext>
              </a:extLst>
            </p:cNvPr>
            <p:cNvSpPr>
              <a:spLocks/>
            </p:cNvSpPr>
            <p:nvPr/>
          </p:nvSpPr>
          <p:spPr bwMode="auto">
            <a:xfrm>
              <a:off x="4137317" y="2583132"/>
              <a:ext cx="342575" cy="277809"/>
            </a:xfrm>
            <a:custGeom>
              <a:avLst/>
              <a:gdLst>
                <a:gd name="T0" fmla="*/ 23 w 201"/>
                <a:gd name="T1" fmla="*/ 0 h 163"/>
                <a:gd name="T2" fmla="*/ 23 w 201"/>
                <a:gd name="T3" fmla="*/ 0 h 163"/>
                <a:gd name="T4" fmla="*/ 42 w 201"/>
                <a:gd name="T5" fmla="*/ 5 h 163"/>
                <a:gd name="T6" fmla="*/ 64 w 201"/>
                <a:gd name="T7" fmla="*/ 2 h 163"/>
                <a:gd name="T8" fmla="*/ 82 w 201"/>
                <a:gd name="T9" fmla="*/ 7 h 163"/>
                <a:gd name="T10" fmla="*/ 94 w 201"/>
                <a:gd name="T11" fmla="*/ 7 h 163"/>
                <a:gd name="T12" fmla="*/ 120 w 201"/>
                <a:gd name="T13" fmla="*/ 7 h 163"/>
                <a:gd name="T14" fmla="*/ 127 w 201"/>
                <a:gd name="T15" fmla="*/ 16 h 163"/>
                <a:gd name="T16" fmla="*/ 158 w 201"/>
                <a:gd name="T17" fmla="*/ 26 h 163"/>
                <a:gd name="T18" fmla="*/ 163 w 201"/>
                <a:gd name="T19" fmla="*/ 21 h 163"/>
                <a:gd name="T20" fmla="*/ 182 w 201"/>
                <a:gd name="T21" fmla="*/ 31 h 163"/>
                <a:gd name="T22" fmla="*/ 201 w 201"/>
                <a:gd name="T23" fmla="*/ 28 h 163"/>
                <a:gd name="T24" fmla="*/ 201 w 201"/>
                <a:gd name="T25" fmla="*/ 40 h 163"/>
                <a:gd name="T26" fmla="*/ 187 w 201"/>
                <a:gd name="T27" fmla="*/ 54 h 163"/>
                <a:gd name="T28" fmla="*/ 165 w 201"/>
                <a:gd name="T29" fmla="*/ 59 h 163"/>
                <a:gd name="T30" fmla="*/ 163 w 201"/>
                <a:gd name="T31" fmla="*/ 66 h 163"/>
                <a:gd name="T32" fmla="*/ 153 w 201"/>
                <a:gd name="T33" fmla="*/ 78 h 163"/>
                <a:gd name="T34" fmla="*/ 149 w 201"/>
                <a:gd name="T35" fmla="*/ 95 h 163"/>
                <a:gd name="T36" fmla="*/ 153 w 201"/>
                <a:gd name="T37" fmla="*/ 109 h 163"/>
                <a:gd name="T38" fmla="*/ 144 w 201"/>
                <a:gd name="T39" fmla="*/ 116 h 163"/>
                <a:gd name="T40" fmla="*/ 142 w 201"/>
                <a:gd name="T41" fmla="*/ 130 h 163"/>
                <a:gd name="T42" fmla="*/ 130 w 201"/>
                <a:gd name="T43" fmla="*/ 135 h 163"/>
                <a:gd name="T44" fmla="*/ 118 w 201"/>
                <a:gd name="T45" fmla="*/ 149 h 163"/>
                <a:gd name="T46" fmla="*/ 97 w 201"/>
                <a:gd name="T47" fmla="*/ 149 h 163"/>
                <a:gd name="T48" fmla="*/ 82 w 201"/>
                <a:gd name="T49" fmla="*/ 149 h 163"/>
                <a:gd name="T50" fmla="*/ 71 w 201"/>
                <a:gd name="T51" fmla="*/ 156 h 163"/>
                <a:gd name="T52" fmla="*/ 66 w 201"/>
                <a:gd name="T53" fmla="*/ 163 h 163"/>
                <a:gd name="T54" fmla="*/ 56 w 201"/>
                <a:gd name="T55" fmla="*/ 161 h 163"/>
                <a:gd name="T56" fmla="*/ 52 w 201"/>
                <a:gd name="T57" fmla="*/ 156 h 163"/>
                <a:gd name="T58" fmla="*/ 47 w 201"/>
                <a:gd name="T59" fmla="*/ 144 h 163"/>
                <a:gd name="T60" fmla="*/ 33 w 201"/>
                <a:gd name="T61" fmla="*/ 142 h 163"/>
                <a:gd name="T62" fmla="*/ 30 w 201"/>
                <a:gd name="T63" fmla="*/ 135 h 163"/>
                <a:gd name="T64" fmla="*/ 35 w 201"/>
                <a:gd name="T65" fmla="*/ 128 h 163"/>
                <a:gd name="T66" fmla="*/ 38 w 201"/>
                <a:gd name="T67" fmla="*/ 121 h 163"/>
                <a:gd name="T68" fmla="*/ 33 w 201"/>
                <a:gd name="T69" fmla="*/ 116 h 163"/>
                <a:gd name="T70" fmla="*/ 38 w 201"/>
                <a:gd name="T71" fmla="*/ 102 h 163"/>
                <a:gd name="T72" fmla="*/ 30 w 201"/>
                <a:gd name="T73" fmla="*/ 90 h 163"/>
                <a:gd name="T74" fmla="*/ 38 w 201"/>
                <a:gd name="T75" fmla="*/ 87 h 163"/>
                <a:gd name="T76" fmla="*/ 38 w 201"/>
                <a:gd name="T77" fmla="*/ 78 h 163"/>
                <a:gd name="T78" fmla="*/ 40 w 201"/>
                <a:gd name="T79" fmla="*/ 73 h 163"/>
                <a:gd name="T80" fmla="*/ 40 w 201"/>
                <a:gd name="T81" fmla="*/ 57 h 163"/>
                <a:gd name="T82" fmla="*/ 49 w 201"/>
                <a:gd name="T83" fmla="*/ 52 h 163"/>
                <a:gd name="T84" fmla="*/ 45 w 201"/>
                <a:gd name="T85" fmla="*/ 40 h 163"/>
                <a:gd name="T86" fmla="*/ 35 w 201"/>
                <a:gd name="T87" fmla="*/ 40 h 163"/>
                <a:gd name="T88" fmla="*/ 33 w 201"/>
                <a:gd name="T89" fmla="*/ 42 h 163"/>
                <a:gd name="T90" fmla="*/ 23 w 201"/>
                <a:gd name="T91" fmla="*/ 42 h 163"/>
                <a:gd name="T92" fmla="*/ 19 w 201"/>
                <a:gd name="T93" fmla="*/ 33 h 163"/>
                <a:gd name="T94" fmla="*/ 12 w 201"/>
                <a:gd name="T95" fmla="*/ 35 h 163"/>
                <a:gd name="T96" fmla="*/ 7 w 201"/>
                <a:gd name="T97" fmla="*/ 40 h 163"/>
                <a:gd name="T98" fmla="*/ 7 w 201"/>
                <a:gd name="T99" fmla="*/ 26 h 163"/>
                <a:gd name="T100" fmla="*/ 0 w 201"/>
                <a:gd name="T101" fmla="*/ 16 h 163"/>
                <a:gd name="T102" fmla="*/ 23 w 201"/>
                <a:gd name="T10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 h="163">
                  <a:moveTo>
                    <a:pt x="23" y="0"/>
                  </a:moveTo>
                  <a:lnTo>
                    <a:pt x="23" y="0"/>
                  </a:lnTo>
                  <a:lnTo>
                    <a:pt x="42" y="5"/>
                  </a:lnTo>
                  <a:lnTo>
                    <a:pt x="64" y="2"/>
                  </a:lnTo>
                  <a:lnTo>
                    <a:pt x="82" y="7"/>
                  </a:lnTo>
                  <a:lnTo>
                    <a:pt x="94" y="7"/>
                  </a:lnTo>
                  <a:lnTo>
                    <a:pt x="120" y="7"/>
                  </a:lnTo>
                  <a:lnTo>
                    <a:pt x="127" y="16"/>
                  </a:lnTo>
                  <a:lnTo>
                    <a:pt x="158" y="26"/>
                  </a:lnTo>
                  <a:lnTo>
                    <a:pt x="163" y="21"/>
                  </a:lnTo>
                  <a:lnTo>
                    <a:pt x="182" y="31"/>
                  </a:lnTo>
                  <a:lnTo>
                    <a:pt x="201" y="28"/>
                  </a:lnTo>
                  <a:lnTo>
                    <a:pt x="201" y="40"/>
                  </a:lnTo>
                  <a:lnTo>
                    <a:pt x="187" y="54"/>
                  </a:lnTo>
                  <a:lnTo>
                    <a:pt x="165" y="59"/>
                  </a:lnTo>
                  <a:lnTo>
                    <a:pt x="163" y="66"/>
                  </a:lnTo>
                  <a:lnTo>
                    <a:pt x="153" y="78"/>
                  </a:lnTo>
                  <a:lnTo>
                    <a:pt x="149" y="95"/>
                  </a:lnTo>
                  <a:lnTo>
                    <a:pt x="153" y="109"/>
                  </a:lnTo>
                  <a:lnTo>
                    <a:pt x="144" y="116"/>
                  </a:lnTo>
                  <a:lnTo>
                    <a:pt x="142" y="130"/>
                  </a:lnTo>
                  <a:lnTo>
                    <a:pt x="130" y="135"/>
                  </a:lnTo>
                  <a:lnTo>
                    <a:pt x="118" y="149"/>
                  </a:lnTo>
                  <a:lnTo>
                    <a:pt x="97" y="149"/>
                  </a:lnTo>
                  <a:lnTo>
                    <a:pt x="82" y="149"/>
                  </a:lnTo>
                  <a:lnTo>
                    <a:pt x="71" y="156"/>
                  </a:lnTo>
                  <a:lnTo>
                    <a:pt x="66" y="163"/>
                  </a:lnTo>
                  <a:lnTo>
                    <a:pt x="56" y="161"/>
                  </a:lnTo>
                  <a:lnTo>
                    <a:pt x="52" y="156"/>
                  </a:lnTo>
                  <a:lnTo>
                    <a:pt x="47" y="144"/>
                  </a:lnTo>
                  <a:lnTo>
                    <a:pt x="33" y="142"/>
                  </a:lnTo>
                  <a:lnTo>
                    <a:pt x="30" y="135"/>
                  </a:lnTo>
                  <a:lnTo>
                    <a:pt x="35" y="128"/>
                  </a:lnTo>
                  <a:lnTo>
                    <a:pt x="38" y="121"/>
                  </a:lnTo>
                  <a:lnTo>
                    <a:pt x="33" y="116"/>
                  </a:lnTo>
                  <a:lnTo>
                    <a:pt x="38" y="102"/>
                  </a:lnTo>
                  <a:lnTo>
                    <a:pt x="30" y="90"/>
                  </a:lnTo>
                  <a:lnTo>
                    <a:pt x="38" y="87"/>
                  </a:lnTo>
                  <a:lnTo>
                    <a:pt x="38" y="78"/>
                  </a:lnTo>
                  <a:lnTo>
                    <a:pt x="40" y="73"/>
                  </a:lnTo>
                  <a:lnTo>
                    <a:pt x="40" y="57"/>
                  </a:lnTo>
                  <a:lnTo>
                    <a:pt x="49" y="52"/>
                  </a:lnTo>
                  <a:lnTo>
                    <a:pt x="45" y="40"/>
                  </a:lnTo>
                  <a:lnTo>
                    <a:pt x="35" y="40"/>
                  </a:lnTo>
                  <a:lnTo>
                    <a:pt x="33" y="42"/>
                  </a:lnTo>
                  <a:lnTo>
                    <a:pt x="23" y="42"/>
                  </a:lnTo>
                  <a:lnTo>
                    <a:pt x="19" y="33"/>
                  </a:lnTo>
                  <a:lnTo>
                    <a:pt x="12" y="35"/>
                  </a:lnTo>
                  <a:lnTo>
                    <a:pt x="7" y="40"/>
                  </a:lnTo>
                  <a:lnTo>
                    <a:pt x="7" y="26"/>
                  </a:lnTo>
                  <a:lnTo>
                    <a:pt x="0" y="16"/>
                  </a:lnTo>
                  <a:lnTo>
                    <a:pt x="23"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4" name="Freeform 98">
              <a:extLst>
                <a:ext uri="{FF2B5EF4-FFF2-40B4-BE49-F238E27FC236}">
                  <a16:creationId xmlns:a16="http://schemas.microsoft.com/office/drawing/2014/main" id="{F64EE1CE-C3ED-4AD8-A646-AE946B650540}"/>
                </a:ext>
              </a:extLst>
            </p:cNvPr>
            <p:cNvSpPr>
              <a:spLocks/>
            </p:cNvSpPr>
            <p:nvPr/>
          </p:nvSpPr>
          <p:spPr bwMode="auto">
            <a:xfrm>
              <a:off x="5040621" y="1872420"/>
              <a:ext cx="132939" cy="114192"/>
            </a:xfrm>
            <a:custGeom>
              <a:avLst/>
              <a:gdLst>
                <a:gd name="T0" fmla="*/ 42 w 78"/>
                <a:gd name="T1" fmla="*/ 0 h 67"/>
                <a:gd name="T2" fmla="*/ 42 w 78"/>
                <a:gd name="T3" fmla="*/ 0 h 67"/>
                <a:gd name="T4" fmla="*/ 59 w 78"/>
                <a:gd name="T5" fmla="*/ 5 h 67"/>
                <a:gd name="T6" fmla="*/ 75 w 78"/>
                <a:gd name="T7" fmla="*/ 5 h 67"/>
                <a:gd name="T8" fmla="*/ 78 w 78"/>
                <a:gd name="T9" fmla="*/ 10 h 67"/>
                <a:gd name="T10" fmla="*/ 66 w 78"/>
                <a:gd name="T11" fmla="*/ 29 h 67"/>
                <a:gd name="T12" fmla="*/ 70 w 78"/>
                <a:gd name="T13" fmla="*/ 57 h 67"/>
                <a:gd name="T14" fmla="*/ 63 w 78"/>
                <a:gd name="T15" fmla="*/ 67 h 67"/>
                <a:gd name="T16" fmla="*/ 52 w 78"/>
                <a:gd name="T17" fmla="*/ 67 h 67"/>
                <a:gd name="T18" fmla="*/ 37 w 78"/>
                <a:gd name="T19" fmla="*/ 55 h 67"/>
                <a:gd name="T20" fmla="*/ 30 w 78"/>
                <a:gd name="T21" fmla="*/ 52 h 67"/>
                <a:gd name="T22" fmla="*/ 16 w 78"/>
                <a:gd name="T23" fmla="*/ 57 h 67"/>
                <a:gd name="T24" fmla="*/ 18 w 78"/>
                <a:gd name="T25" fmla="*/ 38 h 67"/>
                <a:gd name="T26" fmla="*/ 11 w 78"/>
                <a:gd name="T27" fmla="*/ 43 h 67"/>
                <a:gd name="T28" fmla="*/ 2 w 78"/>
                <a:gd name="T29" fmla="*/ 31 h 67"/>
                <a:gd name="T30" fmla="*/ 0 w 78"/>
                <a:gd name="T31" fmla="*/ 14 h 67"/>
                <a:gd name="T32" fmla="*/ 21 w 78"/>
                <a:gd name="T33" fmla="*/ 5 h 67"/>
                <a:gd name="T34" fmla="*/ 42 w 78"/>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7">
                  <a:moveTo>
                    <a:pt x="42" y="0"/>
                  </a:moveTo>
                  <a:lnTo>
                    <a:pt x="42" y="0"/>
                  </a:lnTo>
                  <a:lnTo>
                    <a:pt x="59" y="5"/>
                  </a:lnTo>
                  <a:lnTo>
                    <a:pt x="75" y="5"/>
                  </a:lnTo>
                  <a:lnTo>
                    <a:pt x="78" y="10"/>
                  </a:lnTo>
                  <a:lnTo>
                    <a:pt x="66" y="29"/>
                  </a:lnTo>
                  <a:lnTo>
                    <a:pt x="70" y="57"/>
                  </a:lnTo>
                  <a:lnTo>
                    <a:pt x="63" y="67"/>
                  </a:lnTo>
                  <a:lnTo>
                    <a:pt x="52" y="67"/>
                  </a:lnTo>
                  <a:lnTo>
                    <a:pt x="37" y="55"/>
                  </a:lnTo>
                  <a:lnTo>
                    <a:pt x="30" y="52"/>
                  </a:lnTo>
                  <a:lnTo>
                    <a:pt x="16" y="57"/>
                  </a:lnTo>
                  <a:lnTo>
                    <a:pt x="18" y="38"/>
                  </a:lnTo>
                  <a:lnTo>
                    <a:pt x="11" y="43"/>
                  </a:lnTo>
                  <a:lnTo>
                    <a:pt x="2" y="31"/>
                  </a:lnTo>
                  <a:lnTo>
                    <a:pt x="0" y="14"/>
                  </a:lnTo>
                  <a:lnTo>
                    <a:pt x="21" y="5"/>
                  </a:lnTo>
                  <a:lnTo>
                    <a:pt x="42"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5" name="Freeform 102">
              <a:extLst>
                <a:ext uri="{FF2B5EF4-FFF2-40B4-BE49-F238E27FC236}">
                  <a16:creationId xmlns:a16="http://schemas.microsoft.com/office/drawing/2014/main" id="{60C22619-B9BF-4E1F-8DA5-62306C6B678E}"/>
                </a:ext>
              </a:extLst>
            </p:cNvPr>
            <p:cNvSpPr>
              <a:spLocks/>
            </p:cNvSpPr>
            <p:nvPr/>
          </p:nvSpPr>
          <p:spPr bwMode="auto">
            <a:xfrm>
              <a:off x="4967334" y="1183863"/>
              <a:ext cx="298262" cy="676627"/>
            </a:xfrm>
            <a:custGeom>
              <a:avLst/>
              <a:gdLst>
                <a:gd name="T0" fmla="*/ 128 w 175"/>
                <a:gd name="T1" fmla="*/ 49 h 397"/>
                <a:gd name="T2" fmla="*/ 128 w 175"/>
                <a:gd name="T3" fmla="*/ 49 h 397"/>
                <a:gd name="T4" fmla="*/ 125 w 175"/>
                <a:gd name="T5" fmla="*/ 82 h 397"/>
                <a:gd name="T6" fmla="*/ 151 w 175"/>
                <a:gd name="T7" fmla="*/ 111 h 397"/>
                <a:gd name="T8" fmla="*/ 137 w 175"/>
                <a:gd name="T9" fmla="*/ 142 h 397"/>
                <a:gd name="T10" fmla="*/ 154 w 175"/>
                <a:gd name="T11" fmla="*/ 187 h 397"/>
                <a:gd name="T12" fmla="*/ 144 w 175"/>
                <a:gd name="T13" fmla="*/ 220 h 397"/>
                <a:gd name="T14" fmla="*/ 158 w 175"/>
                <a:gd name="T15" fmla="*/ 248 h 397"/>
                <a:gd name="T16" fmla="*/ 151 w 175"/>
                <a:gd name="T17" fmla="*/ 272 h 397"/>
                <a:gd name="T18" fmla="*/ 175 w 175"/>
                <a:gd name="T19" fmla="*/ 295 h 397"/>
                <a:gd name="T20" fmla="*/ 170 w 175"/>
                <a:gd name="T21" fmla="*/ 314 h 397"/>
                <a:gd name="T22" fmla="*/ 154 w 175"/>
                <a:gd name="T23" fmla="*/ 333 h 397"/>
                <a:gd name="T24" fmla="*/ 118 w 175"/>
                <a:gd name="T25" fmla="*/ 376 h 397"/>
                <a:gd name="T26" fmla="*/ 90 w 175"/>
                <a:gd name="T27" fmla="*/ 378 h 397"/>
                <a:gd name="T28" fmla="*/ 61 w 175"/>
                <a:gd name="T29" fmla="*/ 390 h 397"/>
                <a:gd name="T30" fmla="*/ 35 w 175"/>
                <a:gd name="T31" fmla="*/ 397 h 397"/>
                <a:gd name="T32" fmla="*/ 26 w 175"/>
                <a:gd name="T33" fmla="*/ 378 h 397"/>
                <a:gd name="T34" fmla="*/ 9 w 175"/>
                <a:gd name="T35" fmla="*/ 369 h 397"/>
                <a:gd name="T36" fmla="*/ 14 w 175"/>
                <a:gd name="T37" fmla="*/ 336 h 397"/>
                <a:gd name="T38" fmla="*/ 5 w 175"/>
                <a:gd name="T39" fmla="*/ 305 h 397"/>
                <a:gd name="T40" fmla="*/ 14 w 175"/>
                <a:gd name="T41" fmla="*/ 284 h 397"/>
                <a:gd name="T42" fmla="*/ 28 w 175"/>
                <a:gd name="T43" fmla="*/ 262 h 397"/>
                <a:gd name="T44" fmla="*/ 66 w 175"/>
                <a:gd name="T45" fmla="*/ 222 h 397"/>
                <a:gd name="T46" fmla="*/ 76 w 175"/>
                <a:gd name="T47" fmla="*/ 213 h 397"/>
                <a:gd name="T48" fmla="*/ 76 w 175"/>
                <a:gd name="T49" fmla="*/ 198 h 397"/>
                <a:gd name="T50" fmla="*/ 52 w 175"/>
                <a:gd name="T51" fmla="*/ 179 h 397"/>
                <a:gd name="T52" fmla="*/ 47 w 175"/>
                <a:gd name="T53" fmla="*/ 163 h 397"/>
                <a:gd name="T54" fmla="*/ 47 w 175"/>
                <a:gd name="T55" fmla="*/ 99 h 397"/>
                <a:gd name="T56" fmla="*/ 21 w 175"/>
                <a:gd name="T57" fmla="*/ 71 h 397"/>
                <a:gd name="T58" fmla="*/ 0 w 175"/>
                <a:gd name="T59" fmla="*/ 49 h 397"/>
                <a:gd name="T60" fmla="*/ 9 w 175"/>
                <a:gd name="T61" fmla="*/ 37 h 397"/>
                <a:gd name="T62" fmla="*/ 26 w 175"/>
                <a:gd name="T63" fmla="*/ 61 h 397"/>
                <a:gd name="T64" fmla="*/ 47 w 175"/>
                <a:gd name="T65" fmla="*/ 59 h 397"/>
                <a:gd name="T66" fmla="*/ 66 w 175"/>
                <a:gd name="T67" fmla="*/ 68 h 397"/>
                <a:gd name="T68" fmla="*/ 80 w 175"/>
                <a:gd name="T69" fmla="*/ 49 h 397"/>
                <a:gd name="T70" fmla="*/ 90 w 175"/>
                <a:gd name="T71" fmla="*/ 16 h 397"/>
                <a:gd name="T72" fmla="*/ 113 w 175"/>
                <a:gd name="T73" fmla="*/ 0 h 397"/>
                <a:gd name="T74" fmla="*/ 135 w 175"/>
                <a:gd name="T75" fmla="*/ 18 h 397"/>
                <a:gd name="T76" fmla="*/ 128 w 175"/>
                <a:gd name="T77" fmla="*/ 4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 h="397">
                  <a:moveTo>
                    <a:pt x="128" y="49"/>
                  </a:moveTo>
                  <a:lnTo>
                    <a:pt x="128" y="49"/>
                  </a:lnTo>
                  <a:lnTo>
                    <a:pt x="125" y="82"/>
                  </a:lnTo>
                  <a:lnTo>
                    <a:pt x="151" y="111"/>
                  </a:lnTo>
                  <a:lnTo>
                    <a:pt x="137" y="142"/>
                  </a:lnTo>
                  <a:lnTo>
                    <a:pt x="154" y="187"/>
                  </a:lnTo>
                  <a:lnTo>
                    <a:pt x="144" y="220"/>
                  </a:lnTo>
                  <a:lnTo>
                    <a:pt x="158" y="248"/>
                  </a:lnTo>
                  <a:lnTo>
                    <a:pt x="151" y="272"/>
                  </a:lnTo>
                  <a:lnTo>
                    <a:pt x="175" y="295"/>
                  </a:lnTo>
                  <a:lnTo>
                    <a:pt x="170" y="314"/>
                  </a:lnTo>
                  <a:lnTo>
                    <a:pt x="154" y="333"/>
                  </a:lnTo>
                  <a:lnTo>
                    <a:pt x="118" y="376"/>
                  </a:lnTo>
                  <a:lnTo>
                    <a:pt x="90" y="378"/>
                  </a:lnTo>
                  <a:lnTo>
                    <a:pt x="61" y="390"/>
                  </a:lnTo>
                  <a:lnTo>
                    <a:pt x="35" y="397"/>
                  </a:lnTo>
                  <a:lnTo>
                    <a:pt x="26" y="378"/>
                  </a:lnTo>
                  <a:lnTo>
                    <a:pt x="9" y="369"/>
                  </a:lnTo>
                  <a:lnTo>
                    <a:pt x="14" y="336"/>
                  </a:lnTo>
                  <a:lnTo>
                    <a:pt x="5" y="305"/>
                  </a:lnTo>
                  <a:lnTo>
                    <a:pt x="14" y="284"/>
                  </a:lnTo>
                  <a:lnTo>
                    <a:pt x="28" y="262"/>
                  </a:lnTo>
                  <a:lnTo>
                    <a:pt x="66" y="222"/>
                  </a:lnTo>
                  <a:lnTo>
                    <a:pt x="76" y="213"/>
                  </a:lnTo>
                  <a:lnTo>
                    <a:pt x="76" y="198"/>
                  </a:lnTo>
                  <a:lnTo>
                    <a:pt x="52" y="179"/>
                  </a:lnTo>
                  <a:lnTo>
                    <a:pt x="47" y="163"/>
                  </a:lnTo>
                  <a:lnTo>
                    <a:pt x="47" y="99"/>
                  </a:lnTo>
                  <a:lnTo>
                    <a:pt x="21" y="71"/>
                  </a:lnTo>
                  <a:lnTo>
                    <a:pt x="0" y="49"/>
                  </a:lnTo>
                  <a:lnTo>
                    <a:pt x="9" y="37"/>
                  </a:lnTo>
                  <a:lnTo>
                    <a:pt x="26" y="61"/>
                  </a:lnTo>
                  <a:lnTo>
                    <a:pt x="47" y="59"/>
                  </a:lnTo>
                  <a:lnTo>
                    <a:pt x="66" y="68"/>
                  </a:lnTo>
                  <a:lnTo>
                    <a:pt x="80" y="49"/>
                  </a:lnTo>
                  <a:lnTo>
                    <a:pt x="90" y="16"/>
                  </a:lnTo>
                  <a:lnTo>
                    <a:pt x="113" y="0"/>
                  </a:lnTo>
                  <a:lnTo>
                    <a:pt x="135" y="18"/>
                  </a:lnTo>
                  <a:lnTo>
                    <a:pt x="128" y="4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6" name="Freeform 107">
              <a:extLst>
                <a:ext uri="{FF2B5EF4-FFF2-40B4-BE49-F238E27FC236}">
                  <a16:creationId xmlns:a16="http://schemas.microsoft.com/office/drawing/2014/main" id="{030F37D9-0AD2-40AF-A2BE-52E1B0E4B390}"/>
                </a:ext>
              </a:extLst>
            </p:cNvPr>
            <p:cNvSpPr>
              <a:spLocks/>
            </p:cNvSpPr>
            <p:nvPr/>
          </p:nvSpPr>
          <p:spPr bwMode="auto">
            <a:xfrm>
              <a:off x="2709073" y="5552107"/>
              <a:ext cx="93740" cy="52835"/>
            </a:xfrm>
            <a:custGeom>
              <a:avLst/>
              <a:gdLst>
                <a:gd name="T0" fmla="*/ 43 w 55"/>
                <a:gd name="T1" fmla="*/ 0 h 31"/>
                <a:gd name="T2" fmla="*/ 43 w 55"/>
                <a:gd name="T3" fmla="*/ 0 h 31"/>
                <a:gd name="T4" fmla="*/ 55 w 55"/>
                <a:gd name="T5" fmla="*/ 12 h 31"/>
                <a:gd name="T6" fmla="*/ 50 w 55"/>
                <a:gd name="T7" fmla="*/ 21 h 31"/>
                <a:gd name="T8" fmla="*/ 29 w 55"/>
                <a:gd name="T9" fmla="*/ 28 h 31"/>
                <a:gd name="T10" fmla="*/ 22 w 55"/>
                <a:gd name="T11" fmla="*/ 19 h 31"/>
                <a:gd name="T12" fmla="*/ 7 w 55"/>
                <a:gd name="T13" fmla="*/ 31 h 31"/>
                <a:gd name="T14" fmla="*/ 0 w 55"/>
                <a:gd name="T15" fmla="*/ 19 h 31"/>
                <a:gd name="T16" fmla="*/ 19 w 55"/>
                <a:gd name="T17" fmla="*/ 5 h 31"/>
                <a:gd name="T18" fmla="*/ 33 w 55"/>
                <a:gd name="T19" fmla="*/ 12 h 31"/>
                <a:gd name="T20" fmla="*/ 43 w 5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1">
                  <a:moveTo>
                    <a:pt x="43" y="0"/>
                  </a:moveTo>
                  <a:lnTo>
                    <a:pt x="43" y="0"/>
                  </a:lnTo>
                  <a:lnTo>
                    <a:pt x="55" y="12"/>
                  </a:lnTo>
                  <a:lnTo>
                    <a:pt x="50" y="21"/>
                  </a:lnTo>
                  <a:lnTo>
                    <a:pt x="29" y="28"/>
                  </a:lnTo>
                  <a:lnTo>
                    <a:pt x="22" y="19"/>
                  </a:lnTo>
                  <a:lnTo>
                    <a:pt x="7" y="31"/>
                  </a:lnTo>
                  <a:lnTo>
                    <a:pt x="0" y="19"/>
                  </a:lnTo>
                  <a:lnTo>
                    <a:pt x="19" y="5"/>
                  </a:lnTo>
                  <a:lnTo>
                    <a:pt x="33" y="12"/>
                  </a:lnTo>
                  <a:lnTo>
                    <a:pt x="43"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7" name="Freeform 109">
              <a:extLst>
                <a:ext uri="{FF2B5EF4-FFF2-40B4-BE49-F238E27FC236}">
                  <a16:creationId xmlns:a16="http://schemas.microsoft.com/office/drawing/2014/main" id="{41F6A601-09F8-497F-8DEB-13B538C0206D}"/>
                </a:ext>
              </a:extLst>
            </p:cNvPr>
            <p:cNvSpPr>
              <a:spLocks/>
            </p:cNvSpPr>
            <p:nvPr/>
          </p:nvSpPr>
          <p:spPr bwMode="auto">
            <a:xfrm>
              <a:off x="2891438" y="3760838"/>
              <a:ext cx="80105" cy="100557"/>
            </a:xfrm>
            <a:custGeom>
              <a:avLst/>
              <a:gdLst>
                <a:gd name="T0" fmla="*/ 33 w 47"/>
                <a:gd name="T1" fmla="*/ 52 h 59"/>
                <a:gd name="T2" fmla="*/ 33 w 47"/>
                <a:gd name="T3" fmla="*/ 52 h 59"/>
                <a:gd name="T4" fmla="*/ 33 w 47"/>
                <a:gd name="T5" fmla="*/ 52 h 59"/>
                <a:gd name="T6" fmla="*/ 33 w 47"/>
                <a:gd name="T7" fmla="*/ 52 h 59"/>
                <a:gd name="T8" fmla="*/ 26 w 47"/>
                <a:gd name="T9" fmla="*/ 59 h 59"/>
                <a:gd name="T10" fmla="*/ 19 w 47"/>
                <a:gd name="T11" fmla="*/ 59 h 59"/>
                <a:gd name="T12" fmla="*/ 16 w 47"/>
                <a:gd name="T13" fmla="*/ 54 h 59"/>
                <a:gd name="T14" fmla="*/ 12 w 47"/>
                <a:gd name="T15" fmla="*/ 54 h 59"/>
                <a:gd name="T16" fmla="*/ 7 w 47"/>
                <a:gd name="T17" fmla="*/ 59 h 59"/>
                <a:gd name="T18" fmla="*/ 0 w 47"/>
                <a:gd name="T19" fmla="*/ 57 h 59"/>
                <a:gd name="T20" fmla="*/ 5 w 47"/>
                <a:gd name="T21" fmla="*/ 50 h 59"/>
                <a:gd name="T22" fmla="*/ 7 w 47"/>
                <a:gd name="T23" fmla="*/ 40 h 59"/>
                <a:gd name="T24" fmla="*/ 9 w 47"/>
                <a:gd name="T25" fmla="*/ 36 h 59"/>
                <a:gd name="T26" fmla="*/ 2 w 47"/>
                <a:gd name="T27" fmla="*/ 26 h 59"/>
                <a:gd name="T28" fmla="*/ 0 w 47"/>
                <a:gd name="T29" fmla="*/ 14 h 59"/>
                <a:gd name="T30" fmla="*/ 9 w 47"/>
                <a:gd name="T31" fmla="*/ 0 h 59"/>
                <a:gd name="T32" fmla="*/ 14 w 47"/>
                <a:gd name="T33" fmla="*/ 2 h 59"/>
                <a:gd name="T34" fmla="*/ 26 w 47"/>
                <a:gd name="T35" fmla="*/ 5 h 59"/>
                <a:gd name="T36" fmla="*/ 45 w 47"/>
                <a:gd name="T37" fmla="*/ 19 h 59"/>
                <a:gd name="T38" fmla="*/ 47 w 47"/>
                <a:gd name="T39" fmla="*/ 26 h 59"/>
                <a:gd name="T40" fmla="*/ 33 w 47"/>
                <a:gd name="T41"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9">
                  <a:moveTo>
                    <a:pt x="33" y="52"/>
                  </a:moveTo>
                  <a:lnTo>
                    <a:pt x="33" y="52"/>
                  </a:lnTo>
                  <a:lnTo>
                    <a:pt x="33" y="52"/>
                  </a:lnTo>
                  <a:lnTo>
                    <a:pt x="33" y="52"/>
                  </a:lnTo>
                  <a:lnTo>
                    <a:pt x="26" y="59"/>
                  </a:lnTo>
                  <a:lnTo>
                    <a:pt x="19" y="59"/>
                  </a:lnTo>
                  <a:lnTo>
                    <a:pt x="16" y="54"/>
                  </a:lnTo>
                  <a:lnTo>
                    <a:pt x="12" y="54"/>
                  </a:lnTo>
                  <a:lnTo>
                    <a:pt x="7" y="59"/>
                  </a:lnTo>
                  <a:lnTo>
                    <a:pt x="0" y="57"/>
                  </a:lnTo>
                  <a:lnTo>
                    <a:pt x="5" y="50"/>
                  </a:lnTo>
                  <a:lnTo>
                    <a:pt x="7" y="40"/>
                  </a:lnTo>
                  <a:lnTo>
                    <a:pt x="9" y="36"/>
                  </a:lnTo>
                  <a:lnTo>
                    <a:pt x="2" y="26"/>
                  </a:lnTo>
                  <a:lnTo>
                    <a:pt x="0" y="14"/>
                  </a:lnTo>
                  <a:lnTo>
                    <a:pt x="9" y="0"/>
                  </a:lnTo>
                  <a:lnTo>
                    <a:pt x="14" y="2"/>
                  </a:lnTo>
                  <a:lnTo>
                    <a:pt x="26" y="5"/>
                  </a:lnTo>
                  <a:lnTo>
                    <a:pt x="45" y="19"/>
                  </a:lnTo>
                  <a:lnTo>
                    <a:pt x="47" y="26"/>
                  </a:lnTo>
                  <a:lnTo>
                    <a:pt x="33" y="5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8" name="Freeform 111">
              <a:extLst>
                <a:ext uri="{FF2B5EF4-FFF2-40B4-BE49-F238E27FC236}">
                  <a16:creationId xmlns:a16="http://schemas.microsoft.com/office/drawing/2014/main" id="{1DD2B649-5FDB-4C31-8B53-53D1322D9B27}"/>
                </a:ext>
              </a:extLst>
            </p:cNvPr>
            <p:cNvSpPr>
              <a:spLocks/>
            </p:cNvSpPr>
            <p:nvPr/>
          </p:nvSpPr>
          <p:spPr bwMode="auto">
            <a:xfrm>
              <a:off x="4633281" y="2610402"/>
              <a:ext cx="27269" cy="61357"/>
            </a:xfrm>
            <a:custGeom>
              <a:avLst/>
              <a:gdLst>
                <a:gd name="T0" fmla="*/ 16 w 16"/>
                <a:gd name="T1" fmla="*/ 19 h 36"/>
                <a:gd name="T2" fmla="*/ 16 w 16"/>
                <a:gd name="T3" fmla="*/ 19 h 36"/>
                <a:gd name="T4" fmla="*/ 9 w 16"/>
                <a:gd name="T5" fmla="*/ 36 h 36"/>
                <a:gd name="T6" fmla="*/ 2 w 16"/>
                <a:gd name="T7" fmla="*/ 31 h 36"/>
                <a:gd name="T8" fmla="*/ 0 w 16"/>
                <a:gd name="T9" fmla="*/ 17 h 36"/>
                <a:gd name="T10" fmla="*/ 2 w 16"/>
                <a:gd name="T11" fmla="*/ 10 h 36"/>
                <a:gd name="T12" fmla="*/ 14 w 16"/>
                <a:gd name="T13" fmla="*/ 0 h 36"/>
                <a:gd name="T14" fmla="*/ 16 w 16"/>
                <a:gd name="T15" fmla="*/ 19 h 36"/>
                <a:gd name="T16" fmla="*/ 16 w 16"/>
                <a:gd name="T17" fmla="*/ 19 h 36"/>
                <a:gd name="T18" fmla="*/ 16 w 16"/>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6">
                  <a:moveTo>
                    <a:pt x="16" y="19"/>
                  </a:moveTo>
                  <a:lnTo>
                    <a:pt x="16" y="19"/>
                  </a:lnTo>
                  <a:lnTo>
                    <a:pt x="9" y="36"/>
                  </a:lnTo>
                  <a:lnTo>
                    <a:pt x="2" y="31"/>
                  </a:lnTo>
                  <a:lnTo>
                    <a:pt x="0" y="17"/>
                  </a:lnTo>
                  <a:lnTo>
                    <a:pt x="2" y="10"/>
                  </a:lnTo>
                  <a:lnTo>
                    <a:pt x="14" y="0"/>
                  </a:lnTo>
                  <a:lnTo>
                    <a:pt x="16" y="19"/>
                  </a:lnTo>
                  <a:lnTo>
                    <a:pt x="16" y="19"/>
                  </a:lnTo>
                  <a:lnTo>
                    <a:pt x="16" y="1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69" name="Freeform 115">
              <a:extLst>
                <a:ext uri="{FF2B5EF4-FFF2-40B4-BE49-F238E27FC236}">
                  <a16:creationId xmlns:a16="http://schemas.microsoft.com/office/drawing/2014/main" id="{14BB1BB7-952F-4BAC-8E18-BCE9C9017732}"/>
                </a:ext>
              </a:extLst>
            </p:cNvPr>
            <p:cNvSpPr>
              <a:spLocks noEditPoints="1"/>
            </p:cNvSpPr>
            <p:nvPr/>
          </p:nvSpPr>
          <p:spPr bwMode="auto">
            <a:xfrm>
              <a:off x="4188447" y="1925254"/>
              <a:ext cx="253949" cy="410749"/>
            </a:xfrm>
            <a:custGeom>
              <a:avLst/>
              <a:gdLst>
                <a:gd name="T0" fmla="*/ 31 w 149"/>
                <a:gd name="T1" fmla="*/ 121 h 241"/>
                <a:gd name="T2" fmla="*/ 31 w 149"/>
                <a:gd name="T3" fmla="*/ 121 h 241"/>
                <a:gd name="T4" fmla="*/ 22 w 149"/>
                <a:gd name="T5" fmla="*/ 137 h 241"/>
                <a:gd name="T6" fmla="*/ 10 w 149"/>
                <a:gd name="T7" fmla="*/ 133 h 241"/>
                <a:gd name="T8" fmla="*/ 0 w 149"/>
                <a:gd name="T9" fmla="*/ 133 h 241"/>
                <a:gd name="T10" fmla="*/ 3 w 149"/>
                <a:gd name="T11" fmla="*/ 118 h 241"/>
                <a:gd name="T12" fmla="*/ 0 w 149"/>
                <a:gd name="T13" fmla="*/ 104 h 241"/>
                <a:gd name="T14" fmla="*/ 12 w 149"/>
                <a:gd name="T15" fmla="*/ 102 h 241"/>
                <a:gd name="T16" fmla="*/ 31 w 149"/>
                <a:gd name="T17" fmla="*/ 121 h 241"/>
                <a:gd name="T18" fmla="*/ 74 w 149"/>
                <a:gd name="T19" fmla="*/ 0 h 241"/>
                <a:gd name="T20" fmla="*/ 74 w 149"/>
                <a:gd name="T21" fmla="*/ 0 h 241"/>
                <a:gd name="T22" fmla="*/ 57 w 149"/>
                <a:gd name="T23" fmla="*/ 33 h 241"/>
                <a:gd name="T24" fmla="*/ 74 w 149"/>
                <a:gd name="T25" fmla="*/ 28 h 241"/>
                <a:gd name="T26" fmla="*/ 90 w 149"/>
                <a:gd name="T27" fmla="*/ 28 h 241"/>
                <a:gd name="T28" fmla="*/ 86 w 149"/>
                <a:gd name="T29" fmla="*/ 54 h 241"/>
                <a:gd name="T30" fmla="*/ 71 w 149"/>
                <a:gd name="T31" fmla="*/ 81 h 241"/>
                <a:gd name="T32" fmla="*/ 88 w 149"/>
                <a:gd name="T33" fmla="*/ 81 h 241"/>
                <a:gd name="T34" fmla="*/ 105 w 149"/>
                <a:gd name="T35" fmla="*/ 118 h 241"/>
                <a:gd name="T36" fmla="*/ 116 w 149"/>
                <a:gd name="T37" fmla="*/ 121 h 241"/>
                <a:gd name="T38" fmla="*/ 126 w 149"/>
                <a:gd name="T39" fmla="*/ 154 h 241"/>
                <a:gd name="T40" fmla="*/ 131 w 149"/>
                <a:gd name="T41" fmla="*/ 163 h 241"/>
                <a:gd name="T42" fmla="*/ 149 w 149"/>
                <a:gd name="T43" fmla="*/ 168 h 241"/>
                <a:gd name="T44" fmla="*/ 147 w 149"/>
                <a:gd name="T45" fmla="*/ 185 h 241"/>
                <a:gd name="T46" fmla="*/ 140 w 149"/>
                <a:gd name="T47" fmla="*/ 194 h 241"/>
                <a:gd name="T48" fmla="*/ 145 w 149"/>
                <a:gd name="T49" fmla="*/ 206 h 241"/>
                <a:gd name="T50" fmla="*/ 131 w 149"/>
                <a:gd name="T51" fmla="*/ 220 h 241"/>
                <a:gd name="T52" fmla="*/ 109 w 149"/>
                <a:gd name="T53" fmla="*/ 220 h 241"/>
                <a:gd name="T54" fmla="*/ 83 w 149"/>
                <a:gd name="T55" fmla="*/ 227 h 241"/>
                <a:gd name="T56" fmla="*/ 74 w 149"/>
                <a:gd name="T57" fmla="*/ 223 h 241"/>
                <a:gd name="T58" fmla="*/ 64 w 149"/>
                <a:gd name="T59" fmla="*/ 234 h 241"/>
                <a:gd name="T60" fmla="*/ 48 w 149"/>
                <a:gd name="T61" fmla="*/ 230 h 241"/>
                <a:gd name="T62" fmla="*/ 38 w 149"/>
                <a:gd name="T63" fmla="*/ 241 h 241"/>
                <a:gd name="T64" fmla="*/ 29 w 149"/>
                <a:gd name="T65" fmla="*/ 237 h 241"/>
                <a:gd name="T66" fmla="*/ 52 w 149"/>
                <a:gd name="T67" fmla="*/ 208 h 241"/>
                <a:gd name="T68" fmla="*/ 67 w 149"/>
                <a:gd name="T69" fmla="*/ 204 h 241"/>
                <a:gd name="T70" fmla="*/ 43 w 149"/>
                <a:gd name="T71" fmla="*/ 199 h 241"/>
                <a:gd name="T72" fmla="*/ 36 w 149"/>
                <a:gd name="T73" fmla="*/ 189 h 241"/>
                <a:gd name="T74" fmla="*/ 55 w 149"/>
                <a:gd name="T75" fmla="*/ 180 h 241"/>
                <a:gd name="T76" fmla="*/ 45 w 149"/>
                <a:gd name="T77" fmla="*/ 166 h 241"/>
                <a:gd name="T78" fmla="*/ 48 w 149"/>
                <a:gd name="T79" fmla="*/ 149 h 241"/>
                <a:gd name="T80" fmla="*/ 71 w 149"/>
                <a:gd name="T81" fmla="*/ 152 h 241"/>
                <a:gd name="T82" fmla="*/ 76 w 149"/>
                <a:gd name="T83" fmla="*/ 135 h 241"/>
                <a:gd name="T84" fmla="*/ 64 w 149"/>
                <a:gd name="T85" fmla="*/ 118 h 241"/>
                <a:gd name="T86" fmla="*/ 43 w 149"/>
                <a:gd name="T87" fmla="*/ 114 h 241"/>
                <a:gd name="T88" fmla="*/ 41 w 149"/>
                <a:gd name="T89" fmla="*/ 107 h 241"/>
                <a:gd name="T90" fmla="*/ 45 w 149"/>
                <a:gd name="T91" fmla="*/ 92 h 241"/>
                <a:gd name="T92" fmla="*/ 41 w 149"/>
                <a:gd name="T93" fmla="*/ 85 h 241"/>
                <a:gd name="T94" fmla="*/ 31 w 149"/>
                <a:gd name="T95" fmla="*/ 99 h 241"/>
                <a:gd name="T96" fmla="*/ 31 w 149"/>
                <a:gd name="T97" fmla="*/ 71 h 241"/>
                <a:gd name="T98" fmla="*/ 22 w 149"/>
                <a:gd name="T99" fmla="*/ 57 h 241"/>
                <a:gd name="T100" fmla="*/ 29 w 149"/>
                <a:gd name="T101" fmla="*/ 26 h 241"/>
                <a:gd name="T102" fmla="*/ 41 w 149"/>
                <a:gd name="T103" fmla="*/ 0 h 241"/>
                <a:gd name="T104" fmla="*/ 55 w 149"/>
                <a:gd name="T105" fmla="*/ 2 h 241"/>
                <a:gd name="T106" fmla="*/ 74 w 149"/>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241">
                  <a:moveTo>
                    <a:pt x="31" y="121"/>
                  </a:moveTo>
                  <a:lnTo>
                    <a:pt x="31" y="121"/>
                  </a:lnTo>
                  <a:lnTo>
                    <a:pt x="22" y="137"/>
                  </a:lnTo>
                  <a:lnTo>
                    <a:pt x="10" y="133"/>
                  </a:lnTo>
                  <a:lnTo>
                    <a:pt x="0" y="133"/>
                  </a:lnTo>
                  <a:lnTo>
                    <a:pt x="3" y="118"/>
                  </a:lnTo>
                  <a:lnTo>
                    <a:pt x="0" y="104"/>
                  </a:lnTo>
                  <a:lnTo>
                    <a:pt x="12" y="102"/>
                  </a:lnTo>
                  <a:lnTo>
                    <a:pt x="31" y="121"/>
                  </a:lnTo>
                  <a:close/>
                  <a:moveTo>
                    <a:pt x="74" y="0"/>
                  </a:moveTo>
                  <a:lnTo>
                    <a:pt x="74" y="0"/>
                  </a:lnTo>
                  <a:lnTo>
                    <a:pt x="57" y="33"/>
                  </a:lnTo>
                  <a:lnTo>
                    <a:pt x="74" y="28"/>
                  </a:lnTo>
                  <a:lnTo>
                    <a:pt x="90" y="28"/>
                  </a:lnTo>
                  <a:lnTo>
                    <a:pt x="86" y="54"/>
                  </a:lnTo>
                  <a:lnTo>
                    <a:pt x="71" y="81"/>
                  </a:lnTo>
                  <a:lnTo>
                    <a:pt x="88" y="81"/>
                  </a:lnTo>
                  <a:lnTo>
                    <a:pt x="105" y="118"/>
                  </a:lnTo>
                  <a:lnTo>
                    <a:pt x="116" y="121"/>
                  </a:lnTo>
                  <a:lnTo>
                    <a:pt x="126" y="154"/>
                  </a:lnTo>
                  <a:lnTo>
                    <a:pt x="131" y="163"/>
                  </a:lnTo>
                  <a:lnTo>
                    <a:pt x="149" y="168"/>
                  </a:lnTo>
                  <a:lnTo>
                    <a:pt x="147" y="185"/>
                  </a:lnTo>
                  <a:lnTo>
                    <a:pt x="140" y="194"/>
                  </a:lnTo>
                  <a:lnTo>
                    <a:pt x="145" y="206"/>
                  </a:lnTo>
                  <a:lnTo>
                    <a:pt x="131" y="220"/>
                  </a:lnTo>
                  <a:lnTo>
                    <a:pt x="109" y="220"/>
                  </a:lnTo>
                  <a:lnTo>
                    <a:pt x="83" y="227"/>
                  </a:lnTo>
                  <a:lnTo>
                    <a:pt x="74" y="223"/>
                  </a:lnTo>
                  <a:lnTo>
                    <a:pt x="64" y="234"/>
                  </a:lnTo>
                  <a:lnTo>
                    <a:pt x="48" y="230"/>
                  </a:lnTo>
                  <a:lnTo>
                    <a:pt x="38" y="241"/>
                  </a:lnTo>
                  <a:lnTo>
                    <a:pt x="29" y="237"/>
                  </a:lnTo>
                  <a:lnTo>
                    <a:pt x="52" y="208"/>
                  </a:lnTo>
                  <a:lnTo>
                    <a:pt x="67" y="204"/>
                  </a:lnTo>
                  <a:lnTo>
                    <a:pt x="43" y="199"/>
                  </a:lnTo>
                  <a:lnTo>
                    <a:pt x="36" y="189"/>
                  </a:lnTo>
                  <a:lnTo>
                    <a:pt x="55" y="180"/>
                  </a:lnTo>
                  <a:lnTo>
                    <a:pt x="45" y="166"/>
                  </a:lnTo>
                  <a:lnTo>
                    <a:pt x="48" y="149"/>
                  </a:lnTo>
                  <a:lnTo>
                    <a:pt x="71" y="152"/>
                  </a:lnTo>
                  <a:lnTo>
                    <a:pt x="76" y="135"/>
                  </a:lnTo>
                  <a:lnTo>
                    <a:pt x="64" y="118"/>
                  </a:lnTo>
                  <a:lnTo>
                    <a:pt x="43" y="114"/>
                  </a:lnTo>
                  <a:lnTo>
                    <a:pt x="41" y="107"/>
                  </a:lnTo>
                  <a:lnTo>
                    <a:pt x="45" y="92"/>
                  </a:lnTo>
                  <a:lnTo>
                    <a:pt x="41" y="85"/>
                  </a:lnTo>
                  <a:lnTo>
                    <a:pt x="31" y="99"/>
                  </a:lnTo>
                  <a:lnTo>
                    <a:pt x="31" y="71"/>
                  </a:lnTo>
                  <a:lnTo>
                    <a:pt x="22" y="57"/>
                  </a:lnTo>
                  <a:lnTo>
                    <a:pt x="29" y="26"/>
                  </a:lnTo>
                  <a:lnTo>
                    <a:pt x="41" y="0"/>
                  </a:lnTo>
                  <a:lnTo>
                    <a:pt x="55" y="2"/>
                  </a:lnTo>
                  <a:lnTo>
                    <a:pt x="74"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0" name="Freeform 386">
              <a:extLst>
                <a:ext uri="{FF2B5EF4-FFF2-40B4-BE49-F238E27FC236}">
                  <a16:creationId xmlns:a16="http://schemas.microsoft.com/office/drawing/2014/main" id="{AA9EDE65-7DCE-4589-96EA-21636317E92B}"/>
                </a:ext>
              </a:extLst>
            </p:cNvPr>
            <p:cNvSpPr>
              <a:spLocks/>
            </p:cNvSpPr>
            <p:nvPr/>
          </p:nvSpPr>
          <p:spPr bwMode="auto">
            <a:xfrm>
              <a:off x="3931090" y="3534159"/>
              <a:ext cx="85217" cy="25810"/>
            </a:xfrm>
            <a:custGeom>
              <a:avLst/>
              <a:gdLst>
                <a:gd name="connsiteX0" fmla="*/ 54539 w 113623"/>
                <a:gd name="connsiteY0" fmla="*/ 0 h 34413"/>
                <a:gd name="connsiteX1" fmla="*/ 63629 w 113623"/>
                <a:gd name="connsiteY1" fmla="*/ 0 h 34413"/>
                <a:gd name="connsiteX2" fmla="*/ 81809 w 113623"/>
                <a:gd name="connsiteY2" fmla="*/ 11363 h 34413"/>
                <a:gd name="connsiteX3" fmla="*/ 90899 w 113623"/>
                <a:gd name="connsiteY3" fmla="*/ 11363 h 34413"/>
                <a:gd name="connsiteX4" fmla="*/ 102261 w 113623"/>
                <a:gd name="connsiteY4" fmla="*/ 0 h 34413"/>
                <a:gd name="connsiteX5" fmla="*/ 113623 w 113623"/>
                <a:gd name="connsiteY5" fmla="*/ 18180 h 34413"/>
                <a:gd name="connsiteX6" fmla="*/ 109835 w 113623"/>
                <a:gd name="connsiteY6" fmla="*/ 19263 h 34413"/>
                <a:gd name="connsiteX7" fmla="*/ 113623 w 113623"/>
                <a:gd name="connsiteY7" fmla="*/ 25323 h 34413"/>
                <a:gd name="connsiteX8" fmla="*/ 97716 w 113623"/>
                <a:gd name="connsiteY8" fmla="*/ 29868 h 34413"/>
                <a:gd name="connsiteX9" fmla="*/ 81809 w 113623"/>
                <a:gd name="connsiteY9" fmla="*/ 29868 h 34413"/>
                <a:gd name="connsiteX10" fmla="*/ 63629 w 113623"/>
                <a:gd name="connsiteY10" fmla="*/ 25323 h 34413"/>
                <a:gd name="connsiteX11" fmla="*/ 47722 w 113623"/>
                <a:gd name="connsiteY11" fmla="*/ 29868 h 34413"/>
                <a:gd name="connsiteX12" fmla="*/ 43177 w 113623"/>
                <a:gd name="connsiteY12" fmla="*/ 29868 h 34413"/>
                <a:gd name="connsiteX13" fmla="*/ 31815 w 113623"/>
                <a:gd name="connsiteY13" fmla="*/ 34413 h 34413"/>
                <a:gd name="connsiteX14" fmla="*/ 0 w 113623"/>
                <a:gd name="connsiteY14" fmla="*/ 34413 h 34413"/>
                <a:gd name="connsiteX15" fmla="*/ 2041 w 113623"/>
                <a:gd name="connsiteY15" fmla="*/ 27270 h 34413"/>
                <a:gd name="connsiteX16" fmla="*/ 0 w 113623"/>
                <a:gd name="connsiteY16" fmla="*/ 27270 h 34413"/>
                <a:gd name="connsiteX17" fmla="*/ 4545 w 113623"/>
                <a:gd name="connsiteY17" fmla="*/ 11363 h 34413"/>
                <a:gd name="connsiteX18" fmla="*/ 43177 w 113623"/>
                <a:gd name="connsiteY18" fmla="*/ 11363 h 3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23" h="34413">
                  <a:moveTo>
                    <a:pt x="54539" y="0"/>
                  </a:moveTo>
                  <a:lnTo>
                    <a:pt x="63629" y="0"/>
                  </a:lnTo>
                  <a:lnTo>
                    <a:pt x="81809" y="11363"/>
                  </a:lnTo>
                  <a:lnTo>
                    <a:pt x="90899" y="11363"/>
                  </a:lnTo>
                  <a:lnTo>
                    <a:pt x="102261" y="0"/>
                  </a:lnTo>
                  <a:lnTo>
                    <a:pt x="113623" y="18180"/>
                  </a:lnTo>
                  <a:lnTo>
                    <a:pt x="109835" y="19263"/>
                  </a:lnTo>
                  <a:lnTo>
                    <a:pt x="113623" y="25323"/>
                  </a:lnTo>
                  <a:lnTo>
                    <a:pt x="97716" y="29868"/>
                  </a:lnTo>
                  <a:lnTo>
                    <a:pt x="81809" y="29868"/>
                  </a:lnTo>
                  <a:lnTo>
                    <a:pt x="63629" y="25323"/>
                  </a:lnTo>
                  <a:lnTo>
                    <a:pt x="47722" y="29868"/>
                  </a:lnTo>
                  <a:lnTo>
                    <a:pt x="43177" y="29868"/>
                  </a:lnTo>
                  <a:lnTo>
                    <a:pt x="31815" y="34413"/>
                  </a:lnTo>
                  <a:lnTo>
                    <a:pt x="0" y="34413"/>
                  </a:lnTo>
                  <a:lnTo>
                    <a:pt x="2041" y="27270"/>
                  </a:lnTo>
                  <a:lnTo>
                    <a:pt x="0" y="27270"/>
                  </a:lnTo>
                  <a:lnTo>
                    <a:pt x="4545" y="11363"/>
                  </a:lnTo>
                  <a:lnTo>
                    <a:pt x="43177" y="1136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1" name="Freeform 125">
              <a:extLst>
                <a:ext uri="{FF2B5EF4-FFF2-40B4-BE49-F238E27FC236}">
                  <a16:creationId xmlns:a16="http://schemas.microsoft.com/office/drawing/2014/main" id="{3A36F41A-F195-4CED-8B7B-5A02F34C054B}"/>
                </a:ext>
              </a:extLst>
            </p:cNvPr>
            <p:cNvSpPr>
              <a:spLocks/>
            </p:cNvSpPr>
            <p:nvPr/>
          </p:nvSpPr>
          <p:spPr bwMode="auto">
            <a:xfrm>
              <a:off x="3934499" y="3571654"/>
              <a:ext cx="85217" cy="44313"/>
            </a:xfrm>
            <a:custGeom>
              <a:avLst/>
              <a:gdLst>
                <a:gd name="T0" fmla="*/ 50 w 50"/>
                <a:gd name="T1" fmla="*/ 0 h 26"/>
                <a:gd name="T2" fmla="*/ 50 w 50"/>
                <a:gd name="T3" fmla="*/ 0 h 26"/>
                <a:gd name="T4" fmla="*/ 48 w 50"/>
                <a:gd name="T5" fmla="*/ 7 h 26"/>
                <a:gd name="T6" fmla="*/ 48 w 50"/>
                <a:gd name="T7" fmla="*/ 7 h 26"/>
                <a:gd name="T8" fmla="*/ 48 w 50"/>
                <a:gd name="T9" fmla="*/ 12 h 26"/>
                <a:gd name="T10" fmla="*/ 45 w 50"/>
                <a:gd name="T11" fmla="*/ 14 h 26"/>
                <a:gd name="T12" fmla="*/ 43 w 50"/>
                <a:gd name="T13" fmla="*/ 14 h 26"/>
                <a:gd name="T14" fmla="*/ 38 w 50"/>
                <a:gd name="T15" fmla="*/ 19 h 26"/>
                <a:gd name="T16" fmla="*/ 34 w 50"/>
                <a:gd name="T17" fmla="*/ 19 h 26"/>
                <a:gd name="T18" fmla="*/ 26 w 50"/>
                <a:gd name="T19" fmla="*/ 26 h 26"/>
                <a:gd name="T20" fmla="*/ 17 w 50"/>
                <a:gd name="T21" fmla="*/ 19 h 26"/>
                <a:gd name="T22" fmla="*/ 12 w 50"/>
                <a:gd name="T23" fmla="*/ 19 h 26"/>
                <a:gd name="T24" fmla="*/ 8 w 50"/>
                <a:gd name="T25" fmla="*/ 12 h 26"/>
                <a:gd name="T26" fmla="*/ 8 w 50"/>
                <a:gd name="T27" fmla="*/ 9 h 26"/>
                <a:gd name="T28" fmla="*/ 3 w 50"/>
                <a:gd name="T29" fmla="*/ 7 h 26"/>
                <a:gd name="T30" fmla="*/ 0 w 50"/>
                <a:gd name="T31" fmla="*/ 5 h 26"/>
                <a:gd name="T32" fmla="*/ 10 w 50"/>
                <a:gd name="T33" fmla="*/ 0 h 26"/>
                <a:gd name="T34" fmla="*/ 15 w 50"/>
                <a:gd name="T35" fmla="*/ 2 h 26"/>
                <a:gd name="T36" fmla="*/ 19 w 50"/>
                <a:gd name="T37" fmla="*/ 0 h 26"/>
                <a:gd name="T38" fmla="*/ 50 w 50"/>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6">
                  <a:moveTo>
                    <a:pt x="50" y="0"/>
                  </a:moveTo>
                  <a:lnTo>
                    <a:pt x="50" y="0"/>
                  </a:lnTo>
                  <a:lnTo>
                    <a:pt x="48" y="7"/>
                  </a:lnTo>
                  <a:lnTo>
                    <a:pt x="48" y="7"/>
                  </a:lnTo>
                  <a:lnTo>
                    <a:pt x="48" y="12"/>
                  </a:lnTo>
                  <a:lnTo>
                    <a:pt x="45" y="14"/>
                  </a:lnTo>
                  <a:lnTo>
                    <a:pt x="43" y="14"/>
                  </a:lnTo>
                  <a:lnTo>
                    <a:pt x="38" y="19"/>
                  </a:lnTo>
                  <a:lnTo>
                    <a:pt x="34" y="19"/>
                  </a:lnTo>
                  <a:lnTo>
                    <a:pt x="26" y="26"/>
                  </a:lnTo>
                  <a:lnTo>
                    <a:pt x="17" y="19"/>
                  </a:lnTo>
                  <a:lnTo>
                    <a:pt x="12" y="19"/>
                  </a:lnTo>
                  <a:lnTo>
                    <a:pt x="8" y="12"/>
                  </a:lnTo>
                  <a:lnTo>
                    <a:pt x="8" y="9"/>
                  </a:lnTo>
                  <a:lnTo>
                    <a:pt x="3" y="7"/>
                  </a:lnTo>
                  <a:lnTo>
                    <a:pt x="0" y="5"/>
                  </a:lnTo>
                  <a:lnTo>
                    <a:pt x="10" y="0"/>
                  </a:lnTo>
                  <a:lnTo>
                    <a:pt x="15" y="2"/>
                  </a:lnTo>
                  <a:lnTo>
                    <a:pt x="19" y="0"/>
                  </a:lnTo>
                  <a:lnTo>
                    <a:pt x="50"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2" name="Freeform 129">
              <a:extLst>
                <a:ext uri="{FF2B5EF4-FFF2-40B4-BE49-F238E27FC236}">
                  <a16:creationId xmlns:a16="http://schemas.microsoft.com/office/drawing/2014/main" id="{7C1E879A-4472-49EF-AB9F-23C483BE1D5D}"/>
                </a:ext>
              </a:extLst>
            </p:cNvPr>
            <p:cNvSpPr>
              <a:spLocks noEditPoints="1"/>
            </p:cNvSpPr>
            <p:nvPr/>
          </p:nvSpPr>
          <p:spPr bwMode="auto">
            <a:xfrm>
              <a:off x="4950290" y="2651144"/>
              <a:ext cx="182366" cy="242018"/>
            </a:xfrm>
            <a:custGeom>
              <a:avLst/>
              <a:gdLst>
                <a:gd name="T0" fmla="*/ 60 w 107"/>
                <a:gd name="T1" fmla="*/ 126 h 142"/>
                <a:gd name="T2" fmla="*/ 60 w 107"/>
                <a:gd name="T3" fmla="*/ 126 h 142"/>
                <a:gd name="T4" fmla="*/ 67 w 107"/>
                <a:gd name="T5" fmla="*/ 133 h 142"/>
                <a:gd name="T6" fmla="*/ 81 w 107"/>
                <a:gd name="T7" fmla="*/ 133 h 142"/>
                <a:gd name="T8" fmla="*/ 93 w 107"/>
                <a:gd name="T9" fmla="*/ 133 h 142"/>
                <a:gd name="T10" fmla="*/ 93 w 107"/>
                <a:gd name="T11" fmla="*/ 138 h 142"/>
                <a:gd name="T12" fmla="*/ 100 w 107"/>
                <a:gd name="T13" fmla="*/ 135 h 142"/>
                <a:gd name="T14" fmla="*/ 97 w 107"/>
                <a:gd name="T15" fmla="*/ 140 h 142"/>
                <a:gd name="T16" fmla="*/ 76 w 107"/>
                <a:gd name="T17" fmla="*/ 142 h 142"/>
                <a:gd name="T18" fmla="*/ 76 w 107"/>
                <a:gd name="T19" fmla="*/ 138 h 142"/>
                <a:gd name="T20" fmla="*/ 55 w 107"/>
                <a:gd name="T21" fmla="*/ 135 h 142"/>
                <a:gd name="T22" fmla="*/ 60 w 107"/>
                <a:gd name="T23" fmla="*/ 126 h 142"/>
                <a:gd name="T24" fmla="*/ 107 w 107"/>
                <a:gd name="T25" fmla="*/ 5 h 142"/>
                <a:gd name="T26" fmla="*/ 107 w 107"/>
                <a:gd name="T27" fmla="*/ 5 h 142"/>
                <a:gd name="T28" fmla="*/ 100 w 107"/>
                <a:gd name="T29" fmla="*/ 19 h 142"/>
                <a:gd name="T30" fmla="*/ 97 w 107"/>
                <a:gd name="T31" fmla="*/ 22 h 142"/>
                <a:gd name="T32" fmla="*/ 86 w 107"/>
                <a:gd name="T33" fmla="*/ 22 h 142"/>
                <a:gd name="T34" fmla="*/ 79 w 107"/>
                <a:gd name="T35" fmla="*/ 19 h 142"/>
                <a:gd name="T36" fmla="*/ 60 w 107"/>
                <a:gd name="T37" fmla="*/ 24 h 142"/>
                <a:gd name="T38" fmla="*/ 69 w 107"/>
                <a:gd name="T39" fmla="*/ 38 h 142"/>
                <a:gd name="T40" fmla="*/ 62 w 107"/>
                <a:gd name="T41" fmla="*/ 41 h 142"/>
                <a:gd name="T42" fmla="*/ 53 w 107"/>
                <a:gd name="T43" fmla="*/ 41 h 142"/>
                <a:gd name="T44" fmla="*/ 45 w 107"/>
                <a:gd name="T45" fmla="*/ 29 h 142"/>
                <a:gd name="T46" fmla="*/ 41 w 107"/>
                <a:gd name="T47" fmla="*/ 34 h 142"/>
                <a:gd name="T48" fmla="*/ 45 w 107"/>
                <a:gd name="T49" fmla="*/ 45 h 142"/>
                <a:gd name="T50" fmla="*/ 53 w 107"/>
                <a:gd name="T51" fmla="*/ 57 h 142"/>
                <a:gd name="T52" fmla="*/ 48 w 107"/>
                <a:gd name="T53" fmla="*/ 60 h 142"/>
                <a:gd name="T54" fmla="*/ 57 w 107"/>
                <a:gd name="T55" fmla="*/ 71 h 142"/>
                <a:gd name="T56" fmla="*/ 64 w 107"/>
                <a:gd name="T57" fmla="*/ 76 h 142"/>
                <a:gd name="T58" fmla="*/ 64 w 107"/>
                <a:gd name="T59" fmla="*/ 88 h 142"/>
                <a:gd name="T60" fmla="*/ 50 w 107"/>
                <a:gd name="T61" fmla="*/ 83 h 142"/>
                <a:gd name="T62" fmla="*/ 55 w 107"/>
                <a:gd name="T63" fmla="*/ 93 h 142"/>
                <a:gd name="T64" fmla="*/ 43 w 107"/>
                <a:gd name="T65" fmla="*/ 95 h 142"/>
                <a:gd name="T66" fmla="*/ 50 w 107"/>
                <a:gd name="T67" fmla="*/ 112 h 142"/>
                <a:gd name="T68" fmla="*/ 38 w 107"/>
                <a:gd name="T69" fmla="*/ 114 h 142"/>
                <a:gd name="T70" fmla="*/ 26 w 107"/>
                <a:gd name="T71" fmla="*/ 105 h 142"/>
                <a:gd name="T72" fmla="*/ 19 w 107"/>
                <a:gd name="T73" fmla="*/ 88 h 142"/>
                <a:gd name="T74" fmla="*/ 17 w 107"/>
                <a:gd name="T75" fmla="*/ 74 h 142"/>
                <a:gd name="T76" fmla="*/ 12 w 107"/>
                <a:gd name="T77" fmla="*/ 64 h 142"/>
                <a:gd name="T78" fmla="*/ 3 w 107"/>
                <a:gd name="T79" fmla="*/ 53 h 142"/>
                <a:gd name="T80" fmla="*/ 0 w 107"/>
                <a:gd name="T81" fmla="*/ 48 h 142"/>
                <a:gd name="T82" fmla="*/ 10 w 107"/>
                <a:gd name="T83" fmla="*/ 38 h 142"/>
                <a:gd name="T84" fmla="*/ 10 w 107"/>
                <a:gd name="T85" fmla="*/ 31 h 142"/>
                <a:gd name="T86" fmla="*/ 15 w 107"/>
                <a:gd name="T87" fmla="*/ 27 h 142"/>
                <a:gd name="T88" fmla="*/ 15 w 107"/>
                <a:gd name="T89" fmla="*/ 22 h 142"/>
                <a:gd name="T90" fmla="*/ 26 w 107"/>
                <a:gd name="T91" fmla="*/ 19 h 142"/>
                <a:gd name="T92" fmla="*/ 34 w 107"/>
                <a:gd name="T93" fmla="*/ 15 h 142"/>
                <a:gd name="T94" fmla="*/ 41 w 107"/>
                <a:gd name="T95" fmla="*/ 15 h 142"/>
                <a:gd name="T96" fmla="*/ 43 w 107"/>
                <a:gd name="T97" fmla="*/ 12 h 142"/>
                <a:gd name="T98" fmla="*/ 48 w 107"/>
                <a:gd name="T99" fmla="*/ 12 h 142"/>
                <a:gd name="T100" fmla="*/ 60 w 107"/>
                <a:gd name="T101" fmla="*/ 12 h 142"/>
                <a:gd name="T102" fmla="*/ 71 w 107"/>
                <a:gd name="T103" fmla="*/ 5 h 142"/>
                <a:gd name="T104" fmla="*/ 83 w 107"/>
                <a:gd name="T105" fmla="*/ 15 h 142"/>
                <a:gd name="T106" fmla="*/ 97 w 107"/>
                <a:gd name="T107" fmla="*/ 12 h 142"/>
                <a:gd name="T108" fmla="*/ 97 w 107"/>
                <a:gd name="T109" fmla="*/ 0 h 142"/>
                <a:gd name="T110" fmla="*/ 107 w 107"/>
                <a:gd name="T11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42">
                  <a:moveTo>
                    <a:pt x="60" y="126"/>
                  </a:moveTo>
                  <a:lnTo>
                    <a:pt x="60" y="126"/>
                  </a:lnTo>
                  <a:lnTo>
                    <a:pt x="67" y="133"/>
                  </a:lnTo>
                  <a:lnTo>
                    <a:pt x="81" y="133"/>
                  </a:lnTo>
                  <a:lnTo>
                    <a:pt x="93" y="133"/>
                  </a:lnTo>
                  <a:lnTo>
                    <a:pt x="93" y="138"/>
                  </a:lnTo>
                  <a:lnTo>
                    <a:pt x="100" y="135"/>
                  </a:lnTo>
                  <a:lnTo>
                    <a:pt x="97" y="140"/>
                  </a:lnTo>
                  <a:lnTo>
                    <a:pt x="76" y="142"/>
                  </a:lnTo>
                  <a:lnTo>
                    <a:pt x="76" y="138"/>
                  </a:lnTo>
                  <a:lnTo>
                    <a:pt x="55" y="135"/>
                  </a:lnTo>
                  <a:lnTo>
                    <a:pt x="60" y="126"/>
                  </a:lnTo>
                  <a:close/>
                  <a:moveTo>
                    <a:pt x="107" y="5"/>
                  </a:moveTo>
                  <a:lnTo>
                    <a:pt x="107" y="5"/>
                  </a:lnTo>
                  <a:lnTo>
                    <a:pt x="100" y="19"/>
                  </a:lnTo>
                  <a:lnTo>
                    <a:pt x="97" y="22"/>
                  </a:lnTo>
                  <a:lnTo>
                    <a:pt x="86" y="22"/>
                  </a:lnTo>
                  <a:lnTo>
                    <a:pt x="79" y="19"/>
                  </a:lnTo>
                  <a:lnTo>
                    <a:pt x="60" y="24"/>
                  </a:lnTo>
                  <a:lnTo>
                    <a:pt x="69" y="38"/>
                  </a:lnTo>
                  <a:lnTo>
                    <a:pt x="62" y="41"/>
                  </a:lnTo>
                  <a:lnTo>
                    <a:pt x="53" y="41"/>
                  </a:lnTo>
                  <a:lnTo>
                    <a:pt x="45" y="29"/>
                  </a:lnTo>
                  <a:lnTo>
                    <a:pt x="41" y="34"/>
                  </a:lnTo>
                  <a:lnTo>
                    <a:pt x="45" y="45"/>
                  </a:lnTo>
                  <a:lnTo>
                    <a:pt x="53" y="57"/>
                  </a:lnTo>
                  <a:lnTo>
                    <a:pt x="48" y="60"/>
                  </a:lnTo>
                  <a:lnTo>
                    <a:pt x="57" y="71"/>
                  </a:lnTo>
                  <a:lnTo>
                    <a:pt x="64" y="76"/>
                  </a:lnTo>
                  <a:lnTo>
                    <a:pt x="64" y="88"/>
                  </a:lnTo>
                  <a:lnTo>
                    <a:pt x="50" y="83"/>
                  </a:lnTo>
                  <a:lnTo>
                    <a:pt x="55" y="93"/>
                  </a:lnTo>
                  <a:lnTo>
                    <a:pt x="43" y="95"/>
                  </a:lnTo>
                  <a:lnTo>
                    <a:pt x="50" y="112"/>
                  </a:lnTo>
                  <a:lnTo>
                    <a:pt x="38" y="114"/>
                  </a:lnTo>
                  <a:lnTo>
                    <a:pt x="26" y="105"/>
                  </a:lnTo>
                  <a:lnTo>
                    <a:pt x="19" y="88"/>
                  </a:lnTo>
                  <a:lnTo>
                    <a:pt x="17" y="74"/>
                  </a:lnTo>
                  <a:lnTo>
                    <a:pt x="12" y="64"/>
                  </a:lnTo>
                  <a:lnTo>
                    <a:pt x="3" y="53"/>
                  </a:lnTo>
                  <a:lnTo>
                    <a:pt x="0" y="48"/>
                  </a:lnTo>
                  <a:lnTo>
                    <a:pt x="10" y="38"/>
                  </a:lnTo>
                  <a:lnTo>
                    <a:pt x="10" y="31"/>
                  </a:lnTo>
                  <a:lnTo>
                    <a:pt x="15" y="27"/>
                  </a:lnTo>
                  <a:lnTo>
                    <a:pt x="15" y="22"/>
                  </a:lnTo>
                  <a:lnTo>
                    <a:pt x="26" y="19"/>
                  </a:lnTo>
                  <a:lnTo>
                    <a:pt x="34" y="15"/>
                  </a:lnTo>
                  <a:lnTo>
                    <a:pt x="41" y="15"/>
                  </a:lnTo>
                  <a:lnTo>
                    <a:pt x="43" y="12"/>
                  </a:lnTo>
                  <a:lnTo>
                    <a:pt x="48" y="12"/>
                  </a:lnTo>
                  <a:lnTo>
                    <a:pt x="60" y="12"/>
                  </a:lnTo>
                  <a:lnTo>
                    <a:pt x="71" y="5"/>
                  </a:lnTo>
                  <a:lnTo>
                    <a:pt x="83" y="15"/>
                  </a:lnTo>
                  <a:lnTo>
                    <a:pt x="97" y="12"/>
                  </a:lnTo>
                  <a:lnTo>
                    <a:pt x="97" y="0"/>
                  </a:lnTo>
                  <a:lnTo>
                    <a:pt x="107" y="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3" name="Freeform 131">
              <a:extLst>
                <a:ext uri="{FF2B5EF4-FFF2-40B4-BE49-F238E27FC236}">
                  <a16:creationId xmlns:a16="http://schemas.microsoft.com/office/drawing/2014/main" id="{817450A8-C52D-42E9-A2EF-471CB396AC97}"/>
                </a:ext>
              </a:extLst>
            </p:cNvPr>
            <p:cNvSpPr>
              <a:spLocks/>
            </p:cNvSpPr>
            <p:nvPr/>
          </p:nvSpPr>
          <p:spPr bwMode="auto">
            <a:xfrm>
              <a:off x="2375021" y="-621042"/>
              <a:ext cx="1685600" cy="2469601"/>
            </a:xfrm>
            <a:custGeom>
              <a:avLst/>
              <a:gdLst>
                <a:gd name="T0" fmla="*/ 849 w 989"/>
                <a:gd name="T1" fmla="*/ 126 h 1449"/>
                <a:gd name="T2" fmla="*/ 669 w 989"/>
                <a:gd name="T3" fmla="*/ 190 h 1449"/>
                <a:gd name="T4" fmla="*/ 783 w 989"/>
                <a:gd name="T5" fmla="*/ 237 h 1449"/>
                <a:gd name="T6" fmla="*/ 811 w 989"/>
                <a:gd name="T7" fmla="*/ 308 h 1449"/>
                <a:gd name="T8" fmla="*/ 979 w 989"/>
                <a:gd name="T9" fmla="*/ 247 h 1449"/>
                <a:gd name="T10" fmla="*/ 913 w 989"/>
                <a:gd name="T11" fmla="*/ 386 h 1449"/>
                <a:gd name="T12" fmla="*/ 880 w 989"/>
                <a:gd name="T13" fmla="*/ 474 h 1449"/>
                <a:gd name="T14" fmla="*/ 887 w 989"/>
                <a:gd name="T15" fmla="*/ 666 h 1449"/>
                <a:gd name="T16" fmla="*/ 863 w 989"/>
                <a:gd name="T17" fmla="*/ 727 h 1449"/>
                <a:gd name="T18" fmla="*/ 873 w 989"/>
                <a:gd name="T19" fmla="*/ 841 h 1449"/>
                <a:gd name="T20" fmla="*/ 849 w 989"/>
                <a:gd name="T21" fmla="*/ 888 h 1449"/>
                <a:gd name="T22" fmla="*/ 826 w 989"/>
                <a:gd name="T23" fmla="*/ 933 h 1449"/>
                <a:gd name="T24" fmla="*/ 785 w 989"/>
                <a:gd name="T25" fmla="*/ 950 h 1449"/>
                <a:gd name="T26" fmla="*/ 835 w 989"/>
                <a:gd name="T27" fmla="*/ 1035 h 1449"/>
                <a:gd name="T28" fmla="*/ 773 w 989"/>
                <a:gd name="T29" fmla="*/ 997 h 1449"/>
                <a:gd name="T30" fmla="*/ 802 w 989"/>
                <a:gd name="T31" fmla="*/ 1059 h 1449"/>
                <a:gd name="T32" fmla="*/ 736 w 989"/>
                <a:gd name="T33" fmla="*/ 1137 h 1449"/>
                <a:gd name="T34" fmla="*/ 655 w 989"/>
                <a:gd name="T35" fmla="*/ 1167 h 1449"/>
                <a:gd name="T36" fmla="*/ 587 w 989"/>
                <a:gd name="T37" fmla="*/ 1241 h 1449"/>
                <a:gd name="T38" fmla="*/ 528 w 989"/>
                <a:gd name="T39" fmla="*/ 1283 h 1449"/>
                <a:gd name="T40" fmla="*/ 492 w 989"/>
                <a:gd name="T41" fmla="*/ 1362 h 1449"/>
                <a:gd name="T42" fmla="*/ 485 w 989"/>
                <a:gd name="T43" fmla="*/ 1449 h 1449"/>
                <a:gd name="T44" fmla="*/ 405 w 989"/>
                <a:gd name="T45" fmla="*/ 1423 h 1449"/>
                <a:gd name="T46" fmla="*/ 350 w 989"/>
                <a:gd name="T47" fmla="*/ 1328 h 1449"/>
                <a:gd name="T48" fmla="*/ 317 w 989"/>
                <a:gd name="T49" fmla="*/ 1234 h 1449"/>
                <a:gd name="T50" fmla="*/ 329 w 989"/>
                <a:gd name="T51" fmla="*/ 1141 h 1449"/>
                <a:gd name="T52" fmla="*/ 362 w 989"/>
                <a:gd name="T53" fmla="*/ 1070 h 1449"/>
                <a:gd name="T54" fmla="*/ 322 w 989"/>
                <a:gd name="T55" fmla="*/ 1099 h 1449"/>
                <a:gd name="T56" fmla="*/ 305 w 989"/>
                <a:gd name="T57" fmla="*/ 1028 h 1449"/>
                <a:gd name="T58" fmla="*/ 326 w 989"/>
                <a:gd name="T59" fmla="*/ 1006 h 1449"/>
                <a:gd name="T60" fmla="*/ 282 w 989"/>
                <a:gd name="T61" fmla="*/ 985 h 1449"/>
                <a:gd name="T62" fmla="*/ 277 w 989"/>
                <a:gd name="T63" fmla="*/ 876 h 1449"/>
                <a:gd name="T64" fmla="*/ 237 w 989"/>
                <a:gd name="T65" fmla="*/ 763 h 1449"/>
                <a:gd name="T66" fmla="*/ 116 w 989"/>
                <a:gd name="T67" fmla="*/ 722 h 1449"/>
                <a:gd name="T68" fmla="*/ 31 w 989"/>
                <a:gd name="T69" fmla="*/ 663 h 1449"/>
                <a:gd name="T70" fmla="*/ 36 w 989"/>
                <a:gd name="T71" fmla="*/ 616 h 1449"/>
                <a:gd name="T72" fmla="*/ 64 w 989"/>
                <a:gd name="T73" fmla="*/ 516 h 1449"/>
                <a:gd name="T74" fmla="*/ 85 w 989"/>
                <a:gd name="T75" fmla="*/ 410 h 1449"/>
                <a:gd name="T76" fmla="*/ 177 w 989"/>
                <a:gd name="T77" fmla="*/ 289 h 1449"/>
                <a:gd name="T78" fmla="*/ 260 w 989"/>
                <a:gd name="T79" fmla="*/ 192 h 1449"/>
                <a:gd name="T80" fmla="*/ 371 w 989"/>
                <a:gd name="T81" fmla="*/ 161 h 1449"/>
                <a:gd name="T82" fmla="*/ 466 w 989"/>
                <a:gd name="T83" fmla="*/ 251 h 1449"/>
                <a:gd name="T84" fmla="*/ 483 w 989"/>
                <a:gd name="T85" fmla="*/ 60 h 1449"/>
                <a:gd name="T86" fmla="*/ 617 w 989"/>
                <a:gd name="T87" fmla="*/ 0 h 1449"/>
                <a:gd name="T88" fmla="*/ 747 w 989"/>
                <a:gd name="T89" fmla="*/ 19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9" h="1449">
                  <a:moveTo>
                    <a:pt x="747" y="19"/>
                  </a:moveTo>
                  <a:lnTo>
                    <a:pt x="747" y="19"/>
                  </a:lnTo>
                  <a:lnTo>
                    <a:pt x="849" y="126"/>
                  </a:lnTo>
                  <a:lnTo>
                    <a:pt x="818" y="173"/>
                  </a:lnTo>
                  <a:lnTo>
                    <a:pt x="757" y="178"/>
                  </a:lnTo>
                  <a:lnTo>
                    <a:pt x="669" y="190"/>
                  </a:lnTo>
                  <a:lnTo>
                    <a:pt x="677" y="211"/>
                  </a:lnTo>
                  <a:lnTo>
                    <a:pt x="736" y="199"/>
                  </a:lnTo>
                  <a:lnTo>
                    <a:pt x="783" y="237"/>
                  </a:lnTo>
                  <a:lnTo>
                    <a:pt x="814" y="204"/>
                  </a:lnTo>
                  <a:lnTo>
                    <a:pt x="828" y="244"/>
                  </a:lnTo>
                  <a:lnTo>
                    <a:pt x="811" y="308"/>
                  </a:lnTo>
                  <a:lnTo>
                    <a:pt x="852" y="268"/>
                  </a:lnTo>
                  <a:lnTo>
                    <a:pt x="930" y="225"/>
                  </a:lnTo>
                  <a:lnTo>
                    <a:pt x="979" y="247"/>
                  </a:lnTo>
                  <a:lnTo>
                    <a:pt x="989" y="292"/>
                  </a:lnTo>
                  <a:lnTo>
                    <a:pt x="923" y="365"/>
                  </a:lnTo>
                  <a:lnTo>
                    <a:pt x="913" y="386"/>
                  </a:lnTo>
                  <a:lnTo>
                    <a:pt x="861" y="403"/>
                  </a:lnTo>
                  <a:lnTo>
                    <a:pt x="899" y="408"/>
                  </a:lnTo>
                  <a:lnTo>
                    <a:pt x="880" y="474"/>
                  </a:lnTo>
                  <a:lnTo>
                    <a:pt x="866" y="528"/>
                  </a:lnTo>
                  <a:lnTo>
                    <a:pt x="868" y="616"/>
                  </a:lnTo>
                  <a:lnTo>
                    <a:pt x="887" y="666"/>
                  </a:lnTo>
                  <a:lnTo>
                    <a:pt x="861" y="668"/>
                  </a:lnTo>
                  <a:lnTo>
                    <a:pt x="835" y="689"/>
                  </a:lnTo>
                  <a:lnTo>
                    <a:pt x="863" y="727"/>
                  </a:lnTo>
                  <a:lnTo>
                    <a:pt x="868" y="782"/>
                  </a:lnTo>
                  <a:lnTo>
                    <a:pt x="852" y="786"/>
                  </a:lnTo>
                  <a:lnTo>
                    <a:pt x="873" y="841"/>
                  </a:lnTo>
                  <a:lnTo>
                    <a:pt x="835" y="843"/>
                  </a:lnTo>
                  <a:lnTo>
                    <a:pt x="856" y="869"/>
                  </a:lnTo>
                  <a:lnTo>
                    <a:pt x="849" y="888"/>
                  </a:lnTo>
                  <a:lnTo>
                    <a:pt x="828" y="895"/>
                  </a:lnTo>
                  <a:lnTo>
                    <a:pt x="804" y="895"/>
                  </a:lnTo>
                  <a:lnTo>
                    <a:pt x="826" y="933"/>
                  </a:lnTo>
                  <a:lnTo>
                    <a:pt x="826" y="957"/>
                  </a:lnTo>
                  <a:lnTo>
                    <a:pt x="792" y="935"/>
                  </a:lnTo>
                  <a:lnTo>
                    <a:pt x="785" y="950"/>
                  </a:lnTo>
                  <a:lnTo>
                    <a:pt x="807" y="964"/>
                  </a:lnTo>
                  <a:lnTo>
                    <a:pt x="828" y="995"/>
                  </a:lnTo>
                  <a:lnTo>
                    <a:pt x="835" y="1035"/>
                  </a:lnTo>
                  <a:lnTo>
                    <a:pt x="804" y="1044"/>
                  </a:lnTo>
                  <a:lnTo>
                    <a:pt x="792" y="1025"/>
                  </a:lnTo>
                  <a:lnTo>
                    <a:pt x="773" y="997"/>
                  </a:lnTo>
                  <a:lnTo>
                    <a:pt x="778" y="1030"/>
                  </a:lnTo>
                  <a:lnTo>
                    <a:pt x="759" y="1056"/>
                  </a:lnTo>
                  <a:lnTo>
                    <a:pt x="802" y="1059"/>
                  </a:lnTo>
                  <a:lnTo>
                    <a:pt x="823" y="1061"/>
                  </a:lnTo>
                  <a:lnTo>
                    <a:pt x="781" y="1101"/>
                  </a:lnTo>
                  <a:lnTo>
                    <a:pt x="736" y="1137"/>
                  </a:lnTo>
                  <a:lnTo>
                    <a:pt x="688" y="1151"/>
                  </a:lnTo>
                  <a:lnTo>
                    <a:pt x="672" y="1151"/>
                  </a:lnTo>
                  <a:lnTo>
                    <a:pt x="655" y="1167"/>
                  </a:lnTo>
                  <a:lnTo>
                    <a:pt x="632" y="1210"/>
                  </a:lnTo>
                  <a:lnTo>
                    <a:pt x="598" y="1238"/>
                  </a:lnTo>
                  <a:lnTo>
                    <a:pt x="587" y="1241"/>
                  </a:lnTo>
                  <a:lnTo>
                    <a:pt x="565" y="1250"/>
                  </a:lnTo>
                  <a:lnTo>
                    <a:pt x="542" y="1260"/>
                  </a:lnTo>
                  <a:lnTo>
                    <a:pt x="528" y="1283"/>
                  </a:lnTo>
                  <a:lnTo>
                    <a:pt x="528" y="1309"/>
                  </a:lnTo>
                  <a:lnTo>
                    <a:pt x="518" y="1333"/>
                  </a:lnTo>
                  <a:lnTo>
                    <a:pt x="492" y="1362"/>
                  </a:lnTo>
                  <a:lnTo>
                    <a:pt x="499" y="1388"/>
                  </a:lnTo>
                  <a:lnTo>
                    <a:pt x="492" y="1416"/>
                  </a:lnTo>
                  <a:lnTo>
                    <a:pt x="485" y="1449"/>
                  </a:lnTo>
                  <a:lnTo>
                    <a:pt x="461" y="1449"/>
                  </a:lnTo>
                  <a:lnTo>
                    <a:pt x="438" y="1423"/>
                  </a:lnTo>
                  <a:lnTo>
                    <a:pt x="405" y="1423"/>
                  </a:lnTo>
                  <a:lnTo>
                    <a:pt x="388" y="1404"/>
                  </a:lnTo>
                  <a:lnTo>
                    <a:pt x="378" y="1373"/>
                  </a:lnTo>
                  <a:lnTo>
                    <a:pt x="350" y="1328"/>
                  </a:lnTo>
                  <a:lnTo>
                    <a:pt x="343" y="1305"/>
                  </a:lnTo>
                  <a:lnTo>
                    <a:pt x="341" y="1272"/>
                  </a:lnTo>
                  <a:lnTo>
                    <a:pt x="317" y="1234"/>
                  </a:lnTo>
                  <a:lnTo>
                    <a:pt x="324" y="1205"/>
                  </a:lnTo>
                  <a:lnTo>
                    <a:pt x="312" y="1189"/>
                  </a:lnTo>
                  <a:lnTo>
                    <a:pt x="329" y="1141"/>
                  </a:lnTo>
                  <a:lnTo>
                    <a:pt x="352" y="1125"/>
                  </a:lnTo>
                  <a:lnTo>
                    <a:pt x="360" y="1106"/>
                  </a:lnTo>
                  <a:lnTo>
                    <a:pt x="362" y="1070"/>
                  </a:lnTo>
                  <a:lnTo>
                    <a:pt x="343" y="1085"/>
                  </a:lnTo>
                  <a:lnTo>
                    <a:pt x="336" y="1092"/>
                  </a:lnTo>
                  <a:lnTo>
                    <a:pt x="322" y="1099"/>
                  </a:lnTo>
                  <a:lnTo>
                    <a:pt x="300" y="1085"/>
                  </a:lnTo>
                  <a:lnTo>
                    <a:pt x="300" y="1051"/>
                  </a:lnTo>
                  <a:lnTo>
                    <a:pt x="305" y="1028"/>
                  </a:lnTo>
                  <a:lnTo>
                    <a:pt x="322" y="1025"/>
                  </a:lnTo>
                  <a:lnTo>
                    <a:pt x="355" y="1040"/>
                  </a:lnTo>
                  <a:lnTo>
                    <a:pt x="326" y="1006"/>
                  </a:lnTo>
                  <a:lnTo>
                    <a:pt x="312" y="990"/>
                  </a:lnTo>
                  <a:lnTo>
                    <a:pt x="296" y="997"/>
                  </a:lnTo>
                  <a:lnTo>
                    <a:pt x="282" y="985"/>
                  </a:lnTo>
                  <a:lnTo>
                    <a:pt x="300" y="935"/>
                  </a:lnTo>
                  <a:lnTo>
                    <a:pt x="291" y="917"/>
                  </a:lnTo>
                  <a:lnTo>
                    <a:pt x="277" y="876"/>
                  </a:lnTo>
                  <a:lnTo>
                    <a:pt x="258" y="815"/>
                  </a:lnTo>
                  <a:lnTo>
                    <a:pt x="237" y="791"/>
                  </a:lnTo>
                  <a:lnTo>
                    <a:pt x="237" y="763"/>
                  </a:lnTo>
                  <a:lnTo>
                    <a:pt x="194" y="725"/>
                  </a:lnTo>
                  <a:lnTo>
                    <a:pt x="161" y="720"/>
                  </a:lnTo>
                  <a:lnTo>
                    <a:pt x="116" y="722"/>
                  </a:lnTo>
                  <a:lnTo>
                    <a:pt x="78" y="730"/>
                  </a:lnTo>
                  <a:lnTo>
                    <a:pt x="59" y="706"/>
                  </a:lnTo>
                  <a:lnTo>
                    <a:pt x="31" y="663"/>
                  </a:lnTo>
                  <a:lnTo>
                    <a:pt x="73" y="640"/>
                  </a:lnTo>
                  <a:lnTo>
                    <a:pt x="104" y="635"/>
                  </a:lnTo>
                  <a:lnTo>
                    <a:pt x="36" y="616"/>
                  </a:lnTo>
                  <a:lnTo>
                    <a:pt x="0" y="585"/>
                  </a:lnTo>
                  <a:lnTo>
                    <a:pt x="2" y="554"/>
                  </a:lnTo>
                  <a:lnTo>
                    <a:pt x="64" y="516"/>
                  </a:lnTo>
                  <a:lnTo>
                    <a:pt x="123" y="474"/>
                  </a:lnTo>
                  <a:lnTo>
                    <a:pt x="128" y="443"/>
                  </a:lnTo>
                  <a:lnTo>
                    <a:pt x="85" y="410"/>
                  </a:lnTo>
                  <a:lnTo>
                    <a:pt x="99" y="372"/>
                  </a:lnTo>
                  <a:lnTo>
                    <a:pt x="154" y="301"/>
                  </a:lnTo>
                  <a:lnTo>
                    <a:pt x="177" y="289"/>
                  </a:lnTo>
                  <a:lnTo>
                    <a:pt x="170" y="240"/>
                  </a:lnTo>
                  <a:lnTo>
                    <a:pt x="211" y="209"/>
                  </a:lnTo>
                  <a:lnTo>
                    <a:pt x="260" y="192"/>
                  </a:lnTo>
                  <a:lnTo>
                    <a:pt x="310" y="190"/>
                  </a:lnTo>
                  <a:lnTo>
                    <a:pt x="329" y="228"/>
                  </a:lnTo>
                  <a:lnTo>
                    <a:pt x="371" y="161"/>
                  </a:lnTo>
                  <a:lnTo>
                    <a:pt x="409" y="206"/>
                  </a:lnTo>
                  <a:lnTo>
                    <a:pt x="433" y="216"/>
                  </a:lnTo>
                  <a:lnTo>
                    <a:pt x="466" y="251"/>
                  </a:lnTo>
                  <a:lnTo>
                    <a:pt x="426" y="190"/>
                  </a:lnTo>
                  <a:lnTo>
                    <a:pt x="428" y="138"/>
                  </a:lnTo>
                  <a:lnTo>
                    <a:pt x="483" y="60"/>
                  </a:lnTo>
                  <a:lnTo>
                    <a:pt x="539" y="67"/>
                  </a:lnTo>
                  <a:lnTo>
                    <a:pt x="561" y="15"/>
                  </a:lnTo>
                  <a:lnTo>
                    <a:pt x="617" y="0"/>
                  </a:lnTo>
                  <a:lnTo>
                    <a:pt x="747" y="19"/>
                  </a:lnTo>
                  <a:lnTo>
                    <a:pt x="747" y="19"/>
                  </a:lnTo>
                  <a:lnTo>
                    <a:pt x="747" y="1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4" name="Freeform 132">
              <a:extLst>
                <a:ext uri="{FF2B5EF4-FFF2-40B4-BE49-F238E27FC236}">
                  <a16:creationId xmlns:a16="http://schemas.microsoft.com/office/drawing/2014/main" id="{2220DB8D-8B74-4D04-B8F2-71A6724AE018}"/>
                </a:ext>
              </a:extLst>
            </p:cNvPr>
            <p:cNvSpPr>
              <a:spLocks/>
            </p:cNvSpPr>
            <p:nvPr/>
          </p:nvSpPr>
          <p:spPr bwMode="auto">
            <a:xfrm>
              <a:off x="1851786" y="3421672"/>
              <a:ext cx="112487" cy="117601"/>
            </a:xfrm>
            <a:custGeom>
              <a:avLst/>
              <a:gdLst>
                <a:gd name="T0" fmla="*/ 49 w 66"/>
                <a:gd name="T1" fmla="*/ 14 h 69"/>
                <a:gd name="T2" fmla="*/ 49 w 66"/>
                <a:gd name="T3" fmla="*/ 14 h 69"/>
                <a:gd name="T4" fmla="*/ 49 w 66"/>
                <a:gd name="T5" fmla="*/ 33 h 69"/>
                <a:gd name="T6" fmla="*/ 54 w 66"/>
                <a:gd name="T7" fmla="*/ 33 h 69"/>
                <a:gd name="T8" fmla="*/ 59 w 66"/>
                <a:gd name="T9" fmla="*/ 36 h 69"/>
                <a:gd name="T10" fmla="*/ 61 w 66"/>
                <a:gd name="T11" fmla="*/ 33 h 69"/>
                <a:gd name="T12" fmla="*/ 66 w 66"/>
                <a:gd name="T13" fmla="*/ 36 h 69"/>
                <a:gd name="T14" fmla="*/ 56 w 66"/>
                <a:gd name="T15" fmla="*/ 43 h 69"/>
                <a:gd name="T16" fmla="*/ 49 w 66"/>
                <a:gd name="T17" fmla="*/ 48 h 69"/>
                <a:gd name="T18" fmla="*/ 49 w 66"/>
                <a:gd name="T19" fmla="*/ 50 h 69"/>
                <a:gd name="T20" fmla="*/ 52 w 66"/>
                <a:gd name="T21" fmla="*/ 52 h 69"/>
                <a:gd name="T22" fmla="*/ 47 w 66"/>
                <a:gd name="T23" fmla="*/ 57 h 69"/>
                <a:gd name="T24" fmla="*/ 42 w 66"/>
                <a:gd name="T25" fmla="*/ 59 h 69"/>
                <a:gd name="T26" fmla="*/ 44 w 66"/>
                <a:gd name="T27" fmla="*/ 59 h 69"/>
                <a:gd name="T28" fmla="*/ 40 w 66"/>
                <a:gd name="T29" fmla="*/ 62 h 69"/>
                <a:gd name="T30" fmla="*/ 35 w 66"/>
                <a:gd name="T31" fmla="*/ 66 h 69"/>
                <a:gd name="T32" fmla="*/ 35 w 66"/>
                <a:gd name="T33" fmla="*/ 69 h 69"/>
                <a:gd name="T34" fmla="*/ 26 w 66"/>
                <a:gd name="T35" fmla="*/ 66 h 69"/>
                <a:gd name="T36" fmla="*/ 16 w 66"/>
                <a:gd name="T37" fmla="*/ 64 h 69"/>
                <a:gd name="T38" fmla="*/ 9 w 66"/>
                <a:gd name="T39" fmla="*/ 62 h 69"/>
                <a:gd name="T40" fmla="*/ 0 w 66"/>
                <a:gd name="T41" fmla="*/ 55 h 69"/>
                <a:gd name="T42" fmla="*/ 0 w 66"/>
                <a:gd name="T43" fmla="*/ 50 h 69"/>
                <a:gd name="T44" fmla="*/ 2 w 66"/>
                <a:gd name="T45" fmla="*/ 48 h 69"/>
                <a:gd name="T46" fmla="*/ 0 w 66"/>
                <a:gd name="T47" fmla="*/ 43 h 69"/>
                <a:gd name="T48" fmla="*/ 7 w 66"/>
                <a:gd name="T49" fmla="*/ 31 h 69"/>
                <a:gd name="T50" fmla="*/ 28 w 66"/>
                <a:gd name="T51" fmla="*/ 31 h 69"/>
                <a:gd name="T52" fmla="*/ 28 w 66"/>
                <a:gd name="T53" fmla="*/ 24 h 69"/>
                <a:gd name="T54" fmla="*/ 26 w 66"/>
                <a:gd name="T55" fmla="*/ 24 h 69"/>
                <a:gd name="T56" fmla="*/ 23 w 66"/>
                <a:gd name="T57" fmla="*/ 19 h 69"/>
                <a:gd name="T58" fmla="*/ 18 w 66"/>
                <a:gd name="T59" fmla="*/ 17 h 69"/>
                <a:gd name="T60" fmla="*/ 11 w 66"/>
                <a:gd name="T61" fmla="*/ 10 h 69"/>
                <a:gd name="T62" fmla="*/ 18 w 66"/>
                <a:gd name="T63" fmla="*/ 10 h 69"/>
                <a:gd name="T64" fmla="*/ 18 w 66"/>
                <a:gd name="T65" fmla="*/ 0 h 69"/>
                <a:gd name="T66" fmla="*/ 35 w 66"/>
                <a:gd name="T67" fmla="*/ 0 h 69"/>
                <a:gd name="T68" fmla="*/ 52 w 66"/>
                <a:gd name="T69" fmla="*/ 0 h 69"/>
                <a:gd name="T70" fmla="*/ 49 w 66"/>
                <a:gd name="T7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9">
                  <a:moveTo>
                    <a:pt x="49" y="14"/>
                  </a:moveTo>
                  <a:lnTo>
                    <a:pt x="49" y="14"/>
                  </a:lnTo>
                  <a:lnTo>
                    <a:pt x="49" y="33"/>
                  </a:lnTo>
                  <a:lnTo>
                    <a:pt x="54" y="33"/>
                  </a:lnTo>
                  <a:lnTo>
                    <a:pt x="59" y="36"/>
                  </a:lnTo>
                  <a:lnTo>
                    <a:pt x="61" y="33"/>
                  </a:lnTo>
                  <a:lnTo>
                    <a:pt x="66" y="36"/>
                  </a:lnTo>
                  <a:lnTo>
                    <a:pt x="56" y="43"/>
                  </a:lnTo>
                  <a:lnTo>
                    <a:pt x="49" y="48"/>
                  </a:lnTo>
                  <a:lnTo>
                    <a:pt x="49" y="50"/>
                  </a:lnTo>
                  <a:lnTo>
                    <a:pt x="52" y="52"/>
                  </a:lnTo>
                  <a:lnTo>
                    <a:pt x="47" y="57"/>
                  </a:lnTo>
                  <a:lnTo>
                    <a:pt x="42" y="59"/>
                  </a:lnTo>
                  <a:lnTo>
                    <a:pt x="44" y="59"/>
                  </a:lnTo>
                  <a:lnTo>
                    <a:pt x="40" y="62"/>
                  </a:lnTo>
                  <a:lnTo>
                    <a:pt x="35" y="66"/>
                  </a:lnTo>
                  <a:lnTo>
                    <a:pt x="35" y="69"/>
                  </a:lnTo>
                  <a:lnTo>
                    <a:pt x="26" y="66"/>
                  </a:lnTo>
                  <a:lnTo>
                    <a:pt x="16" y="64"/>
                  </a:lnTo>
                  <a:lnTo>
                    <a:pt x="9" y="62"/>
                  </a:lnTo>
                  <a:lnTo>
                    <a:pt x="0" y="55"/>
                  </a:lnTo>
                  <a:lnTo>
                    <a:pt x="0" y="50"/>
                  </a:lnTo>
                  <a:lnTo>
                    <a:pt x="2" y="48"/>
                  </a:lnTo>
                  <a:lnTo>
                    <a:pt x="0" y="43"/>
                  </a:lnTo>
                  <a:lnTo>
                    <a:pt x="7" y="31"/>
                  </a:lnTo>
                  <a:lnTo>
                    <a:pt x="28" y="31"/>
                  </a:lnTo>
                  <a:lnTo>
                    <a:pt x="28" y="24"/>
                  </a:lnTo>
                  <a:lnTo>
                    <a:pt x="26" y="24"/>
                  </a:lnTo>
                  <a:lnTo>
                    <a:pt x="23" y="19"/>
                  </a:lnTo>
                  <a:lnTo>
                    <a:pt x="18" y="17"/>
                  </a:lnTo>
                  <a:lnTo>
                    <a:pt x="11" y="10"/>
                  </a:lnTo>
                  <a:lnTo>
                    <a:pt x="18" y="10"/>
                  </a:lnTo>
                  <a:lnTo>
                    <a:pt x="18" y="0"/>
                  </a:lnTo>
                  <a:lnTo>
                    <a:pt x="35" y="0"/>
                  </a:lnTo>
                  <a:lnTo>
                    <a:pt x="52" y="0"/>
                  </a:lnTo>
                  <a:lnTo>
                    <a:pt x="49" y="14"/>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5" name="Freeform 134">
              <a:extLst>
                <a:ext uri="{FF2B5EF4-FFF2-40B4-BE49-F238E27FC236}">
                  <a16:creationId xmlns:a16="http://schemas.microsoft.com/office/drawing/2014/main" id="{5AE9030D-6821-4701-91AC-906ABF4F7258}"/>
                </a:ext>
              </a:extLst>
            </p:cNvPr>
            <p:cNvSpPr>
              <a:spLocks/>
            </p:cNvSpPr>
            <p:nvPr/>
          </p:nvSpPr>
          <p:spPr bwMode="auto">
            <a:xfrm>
              <a:off x="2702256" y="3687550"/>
              <a:ext cx="136348" cy="197705"/>
            </a:xfrm>
            <a:custGeom>
              <a:avLst/>
              <a:gdLst>
                <a:gd name="T0" fmla="*/ 68 w 80"/>
                <a:gd name="T1" fmla="*/ 41 h 116"/>
                <a:gd name="T2" fmla="*/ 68 w 80"/>
                <a:gd name="T3" fmla="*/ 41 h 116"/>
                <a:gd name="T4" fmla="*/ 66 w 80"/>
                <a:gd name="T5" fmla="*/ 55 h 116"/>
                <a:gd name="T6" fmla="*/ 56 w 80"/>
                <a:gd name="T7" fmla="*/ 60 h 116"/>
                <a:gd name="T8" fmla="*/ 59 w 80"/>
                <a:gd name="T9" fmla="*/ 62 h 116"/>
                <a:gd name="T10" fmla="*/ 54 w 80"/>
                <a:gd name="T11" fmla="*/ 71 h 116"/>
                <a:gd name="T12" fmla="*/ 61 w 80"/>
                <a:gd name="T13" fmla="*/ 83 h 116"/>
                <a:gd name="T14" fmla="*/ 66 w 80"/>
                <a:gd name="T15" fmla="*/ 83 h 116"/>
                <a:gd name="T16" fmla="*/ 68 w 80"/>
                <a:gd name="T17" fmla="*/ 93 h 116"/>
                <a:gd name="T18" fmla="*/ 80 w 80"/>
                <a:gd name="T19" fmla="*/ 107 h 116"/>
                <a:gd name="T20" fmla="*/ 75 w 80"/>
                <a:gd name="T21" fmla="*/ 107 h 116"/>
                <a:gd name="T22" fmla="*/ 66 w 80"/>
                <a:gd name="T23" fmla="*/ 105 h 116"/>
                <a:gd name="T24" fmla="*/ 61 w 80"/>
                <a:gd name="T25" fmla="*/ 109 h 116"/>
                <a:gd name="T26" fmla="*/ 54 w 80"/>
                <a:gd name="T27" fmla="*/ 112 h 116"/>
                <a:gd name="T28" fmla="*/ 49 w 80"/>
                <a:gd name="T29" fmla="*/ 114 h 116"/>
                <a:gd name="T30" fmla="*/ 47 w 80"/>
                <a:gd name="T31" fmla="*/ 116 h 116"/>
                <a:gd name="T32" fmla="*/ 37 w 80"/>
                <a:gd name="T33" fmla="*/ 116 h 116"/>
                <a:gd name="T34" fmla="*/ 28 w 80"/>
                <a:gd name="T35" fmla="*/ 107 h 116"/>
                <a:gd name="T36" fmla="*/ 26 w 80"/>
                <a:gd name="T37" fmla="*/ 100 h 116"/>
                <a:gd name="T38" fmla="*/ 23 w 80"/>
                <a:gd name="T39" fmla="*/ 93 h 116"/>
                <a:gd name="T40" fmla="*/ 26 w 80"/>
                <a:gd name="T41" fmla="*/ 79 h 116"/>
                <a:gd name="T42" fmla="*/ 30 w 80"/>
                <a:gd name="T43" fmla="*/ 71 h 116"/>
                <a:gd name="T44" fmla="*/ 26 w 80"/>
                <a:gd name="T45" fmla="*/ 67 h 116"/>
                <a:gd name="T46" fmla="*/ 21 w 80"/>
                <a:gd name="T47" fmla="*/ 62 h 116"/>
                <a:gd name="T48" fmla="*/ 23 w 80"/>
                <a:gd name="T49" fmla="*/ 55 h 116"/>
                <a:gd name="T50" fmla="*/ 19 w 80"/>
                <a:gd name="T51" fmla="*/ 52 h 116"/>
                <a:gd name="T52" fmla="*/ 11 w 80"/>
                <a:gd name="T53" fmla="*/ 52 h 116"/>
                <a:gd name="T54" fmla="*/ 0 w 80"/>
                <a:gd name="T55" fmla="*/ 41 h 116"/>
                <a:gd name="T56" fmla="*/ 4 w 80"/>
                <a:gd name="T57" fmla="*/ 36 h 116"/>
                <a:gd name="T58" fmla="*/ 4 w 80"/>
                <a:gd name="T59" fmla="*/ 29 h 116"/>
                <a:gd name="T60" fmla="*/ 14 w 80"/>
                <a:gd name="T61" fmla="*/ 26 h 116"/>
                <a:gd name="T62" fmla="*/ 16 w 80"/>
                <a:gd name="T63" fmla="*/ 22 h 116"/>
                <a:gd name="T64" fmla="*/ 11 w 80"/>
                <a:gd name="T65" fmla="*/ 17 h 116"/>
                <a:gd name="T66" fmla="*/ 14 w 80"/>
                <a:gd name="T67" fmla="*/ 10 h 116"/>
                <a:gd name="T68" fmla="*/ 26 w 80"/>
                <a:gd name="T69" fmla="*/ 0 h 116"/>
                <a:gd name="T70" fmla="*/ 37 w 80"/>
                <a:gd name="T71" fmla="*/ 8 h 116"/>
                <a:gd name="T72" fmla="*/ 47 w 80"/>
                <a:gd name="T73" fmla="*/ 17 h 116"/>
                <a:gd name="T74" fmla="*/ 47 w 80"/>
                <a:gd name="T75" fmla="*/ 26 h 116"/>
                <a:gd name="T76" fmla="*/ 54 w 80"/>
                <a:gd name="T77" fmla="*/ 26 h 116"/>
                <a:gd name="T78" fmla="*/ 61 w 80"/>
                <a:gd name="T79" fmla="*/ 34 h 116"/>
                <a:gd name="T80" fmla="*/ 68 w 80"/>
                <a:gd name="T8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116">
                  <a:moveTo>
                    <a:pt x="68" y="41"/>
                  </a:moveTo>
                  <a:lnTo>
                    <a:pt x="68" y="41"/>
                  </a:lnTo>
                  <a:lnTo>
                    <a:pt x="66" y="55"/>
                  </a:lnTo>
                  <a:lnTo>
                    <a:pt x="56" y="60"/>
                  </a:lnTo>
                  <a:lnTo>
                    <a:pt x="59" y="62"/>
                  </a:lnTo>
                  <a:lnTo>
                    <a:pt x="54" y="71"/>
                  </a:lnTo>
                  <a:lnTo>
                    <a:pt x="61" y="83"/>
                  </a:lnTo>
                  <a:lnTo>
                    <a:pt x="66" y="83"/>
                  </a:lnTo>
                  <a:lnTo>
                    <a:pt x="68" y="93"/>
                  </a:lnTo>
                  <a:lnTo>
                    <a:pt x="80" y="107"/>
                  </a:lnTo>
                  <a:lnTo>
                    <a:pt x="75" y="107"/>
                  </a:lnTo>
                  <a:lnTo>
                    <a:pt x="66" y="105"/>
                  </a:lnTo>
                  <a:lnTo>
                    <a:pt x="61" y="109"/>
                  </a:lnTo>
                  <a:lnTo>
                    <a:pt x="54" y="112"/>
                  </a:lnTo>
                  <a:lnTo>
                    <a:pt x="49" y="114"/>
                  </a:lnTo>
                  <a:lnTo>
                    <a:pt x="47" y="116"/>
                  </a:lnTo>
                  <a:lnTo>
                    <a:pt x="37" y="116"/>
                  </a:lnTo>
                  <a:lnTo>
                    <a:pt x="28" y="107"/>
                  </a:lnTo>
                  <a:lnTo>
                    <a:pt x="26" y="100"/>
                  </a:lnTo>
                  <a:lnTo>
                    <a:pt x="23" y="93"/>
                  </a:lnTo>
                  <a:lnTo>
                    <a:pt x="26" y="79"/>
                  </a:lnTo>
                  <a:lnTo>
                    <a:pt x="30" y="71"/>
                  </a:lnTo>
                  <a:lnTo>
                    <a:pt x="26" y="67"/>
                  </a:lnTo>
                  <a:lnTo>
                    <a:pt x="21" y="62"/>
                  </a:lnTo>
                  <a:lnTo>
                    <a:pt x="23" y="55"/>
                  </a:lnTo>
                  <a:lnTo>
                    <a:pt x="19" y="52"/>
                  </a:lnTo>
                  <a:lnTo>
                    <a:pt x="11" y="52"/>
                  </a:lnTo>
                  <a:lnTo>
                    <a:pt x="0" y="41"/>
                  </a:lnTo>
                  <a:lnTo>
                    <a:pt x="4" y="36"/>
                  </a:lnTo>
                  <a:lnTo>
                    <a:pt x="4" y="29"/>
                  </a:lnTo>
                  <a:lnTo>
                    <a:pt x="14" y="26"/>
                  </a:lnTo>
                  <a:lnTo>
                    <a:pt x="16" y="22"/>
                  </a:lnTo>
                  <a:lnTo>
                    <a:pt x="11" y="17"/>
                  </a:lnTo>
                  <a:lnTo>
                    <a:pt x="14" y="10"/>
                  </a:lnTo>
                  <a:lnTo>
                    <a:pt x="26" y="0"/>
                  </a:lnTo>
                  <a:lnTo>
                    <a:pt x="37" y="8"/>
                  </a:lnTo>
                  <a:lnTo>
                    <a:pt x="47" y="17"/>
                  </a:lnTo>
                  <a:lnTo>
                    <a:pt x="47" y="26"/>
                  </a:lnTo>
                  <a:lnTo>
                    <a:pt x="54" y="26"/>
                  </a:lnTo>
                  <a:lnTo>
                    <a:pt x="61" y="34"/>
                  </a:lnTo>
                  <a:lnTo>
                    <a:pt x="68" y="41"/>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6" name="Freeform 136">
              <a:extLst>
                <a:ext uri="{FF2B5EF4-FFF2-40B4-BE49-F238E27FC236}">
                  <a16:creationId xmlns:a16="http://schemas.microsoft.com/office/drawing/2014/main" id="{6BF62AB4-87E5-402F-929C-EC1662C62259}"/>
                </a:ext>
              </a:extLst>
            </p:cNvPr>
            <p:cNvSpPr>
              <a:spLocks/>
            </p:cNvSpPr>
            <p:nvPr/>
          </p:nvSpPr>
          <p:spPr bwMode="auto">
            <a:xfrm>
              <a:off x="1931891" y="3474507"/>
              <a:ext cx="168731" cy="85217"/>
            </a:xfrm>
            <a:custGeom>
              <a:avLst/>
              <a:gdLst>
                <a:gd name="T0" fmla="*/ 59 w 99"/>
                <a:gd name="T1" fmla="*/ 2 h 50"/>
                <a:gd name="T2" fmla="*/ 59 w 99"/>
                <a:gd name="T3" fmla="*/ 2 h 50"/>
                <a:gd name="T4" fmla="*/ 64 w 99"/>
                <a:gd name="T5" fmla="*/ 2 h 50"/>
                <a:gd name="T6" fmla="*/ 66 w 99"/>
                <a:gd name="T7" fmla="*/ 2 h 50"/>
                <a:gd name="T8" fmla="*/ 71 w 99"/>
                <a:gd name="T9" fmla="*/ 0 h 50"/>
                <a:gd name="T10" fmla="*/ 78 w 99"/>
                <a:gd name="T11" fmla="*/ 2 h 50"/>
                <a:gd name="T12" fmla="*/ 80 w 99"/>
                <a:gd name="T13" fmla="*/ 2 h 50"/>
                <a:gd name="T14" fmla="*/ 85 w 99"/>
                <a:gd name="T15" fmla="*/ 7 h 50"/>
                <a:gd name="T16" fmla="*/ 90 w 99"/>
                <a:gd name="T17" fmla="*/ 9 h 50"/>
                <a:gd name="T18" fmla="*/ 97 w 99"/>
                <a:gd name="T19" fmla="*/ 12 h 50"/>
                <a:gd name="T20" fmla="*/ 99 w 99"/>
                <a:gd name="T21" fmla="*/ 17 h 50"/>
                <a:gd name="T22" fmla="*/ 94 w 99"/>
                <a:gd name="T23" fmla="*/ 17 h 50"/>
                <a:gd name="T24" fmla="*/ 92 w 99"/>
                <a:gd name="T25" fmla="*/ 19 h 50"/>
                <a:gd name="T26" fmla="*/ 85 w 99"/>
                <a:gd name="T27" fmla="*/ 21 h 50"/>
                <a:gd name="T28" fmla="*/ 83 w 99"/>
                <a:gd name="T29" fmla="*/ 21 h 50"/>
                <a:gd name="T30" fmla="*/ 78 w 99"/>
                <a:gd name="T31" fmla="*/ 24 h 50"/>
                <a:gd name="T32" fmla="*/ 76 w 99"/>
                <a:gd name="T33" fmla="*/ 21 h 50"/>
                <a:gd name="T34" fmla="*/ 73 w 99"/>
                <a:gd name="T35" fmla="*/ 19 h 50"/>
                <a:gd name="T36" fmla="*/ 71 w 99"/>
                <a:gd name="T37" fmla="*/ 21 h 50"/>
                <a:gd name="T38" fmla="*/ 68 w 99"/>
                <a:gd name="T39" fmla="*/ 24 h 50"/>
                <a:gd name="T40" fmla="*/ 68 w 99"/>
                <a:gd name="T41" fmla="*/ 24 h 50"/>
                <a:gd name="T42" fmla="*/ 68 w 99"/>
                <a:gd name="T43" fmla="*/ 28 h 50"/>
                <a:gd name="T44" fmla="*/ 61 w 99"/>
                <a:gd name="T45" fmla="*/ 33 h 50"/>
                <a:gd name="T46" fmla="*/ 59 w 99"/>
                <a:gd name="T47" fmla="*/ 35 h 50"/>
                <a:gd name="T48" fmla="*/ 57 w 99"/>
                <a:gd name="T49" fmla="*/ 38 h 50"/>
                <a:gd name="T50" fmla="*/ 52 w 99"/>
                <a:gd name="T51" fmla="*/ 33 h 50"/>
                <a:gd name="T52" fmla="*/ 50 w 99"/>
                <a:gd name="T53" fmla="*/ 38 h 50"/>
                <a:gd name="T54" fmla="*/ 45 w 99"/>
                <a:gd name="T55" fmla="*/ 38 h 50"/>
                <a:gd name="T56" fmla="*/ 42 w 99"/>
                <a:gd name="T57" fmla="*/ 38 h 50"/>
                <a:gd name="T58" fmla="*/ 42 w 99"/>
                <a:gd name="T59" fmla="*/ 45 h 50"/>
                <a:gd name="T60" fmla="*/ 40 w 99"/>
                <a:gd name="T61" fmla="*/ 45 h 50"/>
                <a:gd name="T62" fmla="*/ 38 w 99"/>
                <a:gd name="T63" fmla="*/ 50 h 50"/>
                <a:gd name="T64" fmla="*/ 33 w 99"/>
                <a:gd name="T65" fmla="*/ 50 h 50"/>
                <a:gd name="T66" fmla="*/ 31 w 99"/>
                <a:gd name="T67" fmla="*/ 45 h 50"/>
                <a:gd name="T68" fmla="*/ 24 w 99"/>
                <a:gd name="T69" fmla="*/ 45 h 50"/>
                <a:gd name="T70" fmla="*/ 26 w 99"/>
                <a:gd name="T71" fmla="*/ 38 h 50"/>
                <a:gd name="T72" fmla="*/ 24 w 99"/>
                <a:gd name="T73" fmla="*/ 35 h 50"/>
                <a:gd name="T74" fmla="*/ 19 w 99"/>
                <a:gd name="T75" fmla="*/ 35 h 50"/>
                <a:gd name="T76" fmla="*/ 12 w 99"/>
                <a:gd name="T77" fmla="*/ 38 h 50"/>
                <a:gd name="T78" fmla="*/ 12 w 99"/>
                <a:gd name="T79" fmla="*/ 35 h 50"/>
                <a:gd name="T80" fmla="*/ 7 w 99"/>
                <a:gd name="T81" fmla="*/ 31 h 50"/>
                <a:gd name="T82" fmla="*/ 5 w 99"/>
                <a:gd name="T83" fmla="*/ 28 h 50"/>
                <a:gd name="T84" fmla="*/ 0 w 99"/>
                <a:gd name="T85" fmla="*/ 26 h 50"/>
                <a:gd name="T86" fmla="*/ 2 w 99"/>
                <a:gd name="T87" fmla="*/ 21 h 50"/>
                <a:gd name="T88" fmla="*/ 2 w 99"/>
                <a:gd name="T89" fmla="*/ 19 h 50"/>
                <a:gd name="T90" fmla="*/ 2 w 99"/>
                <a:gd name="T91" fmla="*/ 17 h 50"/>
                <a:gd name="T92" fmla="*/ 9 w 99"/>
                <a:gd name="T93" fmla="*/ 12 h 50"/>
                <a:gd name="T94" fmla="*/ 16 w 99"/>
                <a:gd name="T95" fmla="*/ 5 h 50"/>
                <a:gd name="T96" fmla="*/ 19 w 99"/>
                <a:gd name="T97" fmla="*/ 5 h 50"/>
                <a:gd name="T98" fmla="*/ 24 w 99"/>
                <a:gd name="T99" fmla="*/ 2 h 50"/>
                <a:gd name="T100" fmla="*/ 28 w 99"/>
                <a:gd name="T101" fmla="*/ 2 h 50"/>
                <a:gd name="T102" fmla="*/ 28 w 99"/>
                <a:gd name="T103" fmla="*/ 5 h 50"/>
                <a:gd name="T104" fmla="*/ 31 w 99"/>
                <a:gd name="T105" fmla="*/ 2 h 50"/>
                <a:gd name="T106" fmla="*/ 40 w 99"/>
                <a:gd name="T107" fmla="*/ 5 h 50"/>
                <a:gd name="T108" fmla="*/ 47 w 99"/>
                <a:gd name="T109" fmla="*/ 5 h 50"/>
                <a:gd name="T110" fmla="*/ 52 w 99"/>
                <a:gd name="T111" fmla="*/ 2 h 50"/>
                <a:gd name="T112" fmla="*/ 54 w 99"/>
                <a:gd name="T113" fmla="*/ 0 h 50"/>
                <a:gd name="T114" fmla="*/ 59 w 99"/>
                <a:gd name="T11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 h="50">
                  <a:moveTo>
                    <a:pt x="59" y="2"/>
                  </a:moveTo>
                  <a:lnTo>
                    <a:pt x="59" y="2"/>
                  </a:lnTo>
                  <a:lnTo>
                    <a:pt x="64" y="2"/>
                  </a:lnTo>
                  <a:lnTo>
                    <a:pt x="66" y="2"/>
                  </a:lnTo>
                  <a:lnTo>
                    <a:pt x="71" y="0"/>
                  </a:lnTo>
                  <a:lnTo>
                    <a:pt x="78" y="2"/>
                  </a:lnTo>
                  <a:lnTo>
                    <a:pt x="80" y="2"/>
                  </a:lnTo>
                  <a:lnTo>
                    <a:pt x="85" y="7"/>
                  </a:lnTo>
                  <a:lnTo>
                    <a:pt x="90" y="9"/>
                  </a:lnTo>
                  <a:lnTo>
                    <a:pt x="97" y="12"/>
                  </a:lnTo>
                  <a:lnTo>
                    <a:pt x="99" y="17"/>
                  </a:lnTo>
                  <a:lnTo>
                    <a:pt x="94" y="17"/>
                  </a:lnTo>
                  <a:lnTo>
                    <a:pt x="92" y="19"/>
                  </a:lnTo>
                  <a:lnTo>
                    <a:pt x="85" y="21"/>
                  </a:lnTo>
                  <a:lnTo>
                    <a:pt x="83" y="21"/>
                  </a:lnTo>
                  <a:lnTo>
                    <a:pt x="78" y="24"/>
                  </a:lnTo>
                  <a:lnTo>
                    <a:pt x="76" y="21"/>
                  </a:lnTo>
                  <a:lnTo>
                    <a:pt x="73" y="19"/>
                  </a:lnTo>
                  <a:lnTo>
                    <a:pt x="71" y="21"/>
                  </a:lnTo>
                  <a:lnTo>
                    <a:pt x="68" y="24"/>
                  </a:lnTo>
                  <a:lnTo>
                    <a:pt x="68" y="24"/>
                  </a:lnTo>
                  <a:lnTo>
                    <a:pt x="68" y="28"/>
                  </a:lnTo>
                  <a:lnTo>
                    <a:pt x="61" y="33"/>
                  </a:lnTo>
                  <a:lnTo>
                    <a:pt x="59" y="35"/>
                  </a:lnTo>
                  <a:lnTo>
                    <a:pt x="57" y="38"/>
                  </a:lnTo>
                  <a:lnTo>
                    <a:pt x="52" y="33"/>
                  </a:lnTo>
                  <a:lnTo>
                    <a:pt x="50" y="38"/>
                  </a:lnTo>
                  <a:lnTo>
                    <a:pt x="45" y="38"/>
                  </a:lnTo>
                  <a:lnTo>
                    <a:pt x="42" y="38"/>
                  </a:lnTo>
                  <a:lnTo>
                    <a:pt x="42" y="45"/>
                  </a:lnTo>
                  <a:lnTo>
                    <a:pt x="40" y="45"/>
                  </a:lnTo>
                  <a:lnTo>
                    <a:pt x="38" y="50"/>
                  </a:lnTo>
                  <a:lnTo>
                    <a:pt x="33" y="50"/>
                  </a:lnTo>
                  <a:lnTo>
                    <a:pt x="31" y="45"/>
                  </a:lnTo>
                  <a:lnTo>
                    <a:pt x="24" y="45"/>
                  </a:lnTo>
                  <a:lnTo>
                    <a:pt x="26" y="38"/>
                  </a:lnTo>
                  <a:lnTo>
                    <a:pt x="24" y="35"/>
                  </a:lnTo>
                  <a:lnTo>
                    <a:pt x="19" y="35"/>
                  </a:lnTo>
                  <a:lnTo>
                    <a:pt x="12" y="38"/>
                  </a:lnTo>
                  <a:lnTo>
                    <a:pt x="12" y="35"/>
                  </a:lnTo>
                  <a:lnTo>
                    <a:pt x="7" y="31"/>
                  </a:lnTo>
                  <a:lnTo>
                    <a:pt x="5" y="28"/>
                  </a:lnTo>
                  <a:lnTo>
                    <a:pt x="0" y="26"/>
                  </a:lnTo>
                  <a:lnTo>
                    <a:pt x="2" y="21"/>
                  </a:lnTo>
                  <a:lnTo>
                    <a:pt x="2" y="19"/>
                  </a:lnTo>
                  <a:lnTo>
                    <a:pt x="2" y="17"/>
                  </a:lnTo>
                  <a:lnTo>
                    <a:pt x="9" y="12"/>
                  </a:lnTo>
                  <a:lnTo>
                    <a:pt x="16" y="5"/>
                  </a:lnTo>
                  <a:lnTo>
                    <a:pt x="19" y="5"/>
                  </a:lnTo>
                  <a:lnTo>
                    <a:pt x="24" y="2"/>
                  </a:lnTo>
                  <a:lnTo>
                    <a:pt x="28" y="2"/>
                  </a:lnTo>
                  <a:lnTo>
                    <a:pt x="28" y="5"/>
                  </a:lnTo>
                  <a:lnTo>
                    <a:pt x="31" y="2"/>
                  </a:lnTo>
                  <a:lnTo>
                    <a:pt x="40" y="5"/>
                  </a:lnTo>
                  <a:lnTo>
                    <a:pt x="47" y="5"/>
                  </a:lnTo>
                  <a:lnTo>
                    <a:pt x="52" y="2"/>
                  </a:lnTo>
                  <a:lnTo>
                    <a:pt x="54" y="0"/>
                  </a:lnTo>
                  <a:lnTo>
                    <a:pt x="59" y="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7" name="Freeform 138">
              <a:extLst>
                <a:ext uri="{FF2B5EF4-FFF2-40B4-BE49-F238E27FC236}">
                  <a16:creationId xmlns:a16="http://schemas.microsoft.com/office/drawing/2014/main" id="{160130E4-85EC-45A9-9013-CDFA4E3ABACF}"/>
                </a:ext>
              </a:extLst>
            </p:cNvPr>
            <p:cNvSpPr>
              <a:spLocks/>
            </p:cNvSpPr>
            <p:nvPr/>
          </p:nvSpPr>
          <p:spPr bwMode="auto">
            <a:xfrm>
              <a:off x="4773038" y="2477463"/>
              <a:ext cx="158505" cy="153392"/>
            </a:xfrm>
            <a:custGeom>
              <a:avLst/>
              <a:gdLst>
                <a:gd name="T0" fmla="*/ 64 w 93"/>
                <a:gd name="T1" fmla="*/ 12 h 90"/>
                <a:gd name="T2" fmla="*/ 64 w 93"/>
                <a:gd name="T3" fmla="*/ 12 h 90"/>
                <a:gd name="T4" fmla="*/ 78 w 93"/>
                <a:gd name="T5" fmla="*/ 17 h 90"/>
                <a:gd name="T6" fmla="*/ 83 w 93"/>
                <a:gd name="T7" fmla="*/ 15 h 90"/>
                <a:gd name="T8" fmla="*/ 88 w 93"/>
                <a:gd name="T9" fmla="*/ 24 h 90"/>
                <a:gd name="T10" fmla="*/ 93 w 93"/>
                <a:gd name="T11" fmla="*/ 29 h 90"/>
                <a:gd name="T12" fmla="*/ 86 w 93"/>
                <a:gd name="T13" fmla="*/ 38 h 90"/>
                <a:gd name="T14" fmla="*/ 81 w 93"/>
                <a:gd name="T15" fmla="*/ 33 h 90"/>
                <a:gd name="T16" fmla="*/ 69 w 93"/>
                <a:gd name="T17" fmla="*/ 33 h 90"/>
                <a:gd name="T18" fmla="*/ 55 w 93"/>
                <a:gd name="T19" fmla="*/ 29 h 90"/>
                <a:gd name="T20" fmla="*/ 48 w 93"/>
                <a:gd name="T21" fmla="*/ 29 h 90"/>
                <a:gd name="T22" fmla="*/ 43 w 93"/>
                <a:gd name="T23" fmla="*/ 33 h 90"/>
                <a:gd name="T24" fmla="*/ 38 w 93"/>
                <a:gd name="T25" fmla="*/ 29 h 90"/>
                <a:gd name="T26" fmla="*/ 34 w 93"/>
                <a:gd name="T27" fmla="*/ 38 h 90"/>
                <a:gd name="T28" fmla="*/ 43 w 93"/>
                <a:gd name="T29" fmla="*/ 50 h 90"/>
                <a:gd name="T30" fmla="*/ 45 w 93"/>
                <a:gd name="T31" fmla="*/ 57 h 90"/>
                <a:gd name="T32" fmla="*/ 52 w 93"/>
                <a:gd name="T33" fmla="*/ 64 h 90"/>
                <a:gd name="T34" fmla="*/ 60 w 93"/>
                <a:gd name="T35" fmla="*/ 69 h 90"/>
                <a:gd name="T36" fmla="*/ 64 w 93"/>
                <a:gd name="T37" fmla="*/ 78 h 90"/>
                <a:gd name="T38" fmla="*/ 81 w 93"/>
                <a:gd name="T39" fmla="*/ 86 h 90"/>
                <a:gd name="T40" fmla="*/ 78 w 93"/>
                <a:gd name="T41" fmla="*/ 90 h 90"/>
                <a:gd name="T42" fmla="*/ 62 w 93"/>
                <a:gd name="T43" fmla="*/ 83 h 90"/>
                <a:gd name="T44" fmla="*/ 52 w 93"/>
                <a:gd name="T45" fmla="*/ 74 h 90"/>
                <a:gd name="T46" fmla="*/ 38 w 93"/>
                <a:gd name="T47" fmla="*/ 69 h 90"/>
                <a:gd name="T48" fmla="*/ 24 w 93"/>
                <a:gd name="T49" fmla="*/ 52 h 90"/>
                <a:gd name="T50" fmla="*/ 29 w 93"/>
                <a:gd name="T51" fmla="*/ 50 h 90"/>
                <a:gd name="T52" fmla="*/ 19 w 93"/>
                <a:gd name="T53" fmla="*/ 41 h 90"/>
                <a:gd name="T54" fmla="*/ 19 w 93"/>
                <a:gd name="T55" fmla="*/ 33 h 90"/>
                <a:gd name="T56" fmla="*/ 10 w 93"/>
                <a:gd name="T57" fmla="*/ 29 h 90"/>
                <a:gd name="T58" fmla="*/ 5 w 93"/>
                <a:gd name="T59" fmla="*/ 41 h 90"/>
                <a:gd name="T60" fmla="*/ 0 w 93"/>
                <a:gd name="T61" fmla="*/ 31 h 90"/>
                <a:gd name="T62" fmla="*/ 0 w 93"/>
                <a:gd name="T63" fmla="*/ 24 h 90"/>
                <a:gd name="T64" fmla="*/ 0 w 93"/>
                <a:gd name="T65" fmla="*/ 24 h 90"/>
                <a:gd name="T66" fmla="*/ 12 w 93"/>
                <a:gd name="T67" fmla="*/ 24 h 90"/>
                <a:gd name="T68" fmla="*/ 15 w 93"/>
                <a:gd name="T69" fmla="*/ 19 h 90"/>
                <a:gd name="T70" fmla="*/ 19 w 93"/>
                <a:gd name="T71" fmla="*/ 24 h 90"/>
                <a:gd name="T72" fmla="*/ 26 w 93"/>
                <a:gd name="T73" fmla="*/ 24 h 90"/>
                <a:gd name="T74" fmla="*/ 26 w 93"/>
                <a:gd name="T75" fmla="*/ 17 h 90"/>
                <a:gd name="T76" fmla="*/ 34 w 93"/>
                <a:gd name="T77" fmla="*/ 15 h 90"/>
                <a:gd name="T78" fmla="*/ 34 w 93"/>
                <a:gd name="T79" fmla="*/ 7 h 90"/>
                <a:gd name="T80" fmla="*/ 48 w 93"/>
                <a:gd name="T81" fmla="*/ 0 h 90"/>
                <a:gd name="T82" fmla="*/ 52 w 93"/>
                <a:gd name="T83" fmla="*/ 3 h 90"/>
                <a:gd name="T84" fmla="*/ 64 w 93"/>
                <a:gd name="T85"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90">
                  <a:moveTo>
                    <a:pt x="64" y="12"/>
                  </a:moveTo>
                  <a:lnTo>
                    <a:pt x="64" y="12"/>
                  </a:lnTo>
                  <a:lnTo>
                    <a:pt x="78" y="17"/>
                  </a:lnTo>
                  <a:lnTo>
                    <a:pt x="83" y="15"/>
                  </a:lnTo>
                  <a:lnTo>
                    <a:pt x="88" y="24"/>
                  </a:lnTo>
                  <a:lnTo>
                    <a:pt x="93" y="29"/>
                  </a:lnTo>
                  <a:lnTo>
                    <a:pt x="86" y="38"/>
                  </a:lnTo>
                  <a:lnTo>
                    <a:pt x="81" y="33"/>
                  </a:lnTo>
                  <a:lnTo>
                    <a:pt x="69" y="33"/>
                  </a:lnTo>
                  <a:lnTo>
                    <a:pt x="55" y="29"/>
                  </a:lnTo>
                  <a:lnTo>
                    <a:pt x="48" y="29"/>
                  </a:lnTo>
                  <a:lnTo>
                    <a:pt x="43" y="33"/>
                  </a:lnTo>
                  <a:lnTo>
                    <a:pt x="38" y="29"/>
                  </a:lnTo>
                  <a:lnTo>
                    <a:pt x="34" y="38"/>
                  </a:lnTo>
                  <a:lnTo>
                    <a:pt x="43" y="50"/>
                  </a:lnTo>
                  <a:lnTo>
                    <a:pt x="45" y="57"/>
                  </a:lnTo>
                  <a:lnTo>
                    <a:pt x="52" y="64"/>
                  </a:lnTo>
                  <a:lnTo>
                    <a:pt x="60" y="69"/>
                  </a:lnTo>
                  <a:lnTo>
                    <a:pt x="64" y="78"/>
                  </a:lnTo>
                  <a:lnTo>
                    <a:pt x="81" y="86"/>
                  </a:lnTo>
                  <a:lnTo>
                    <a:pt x="78" y="90"/>
                  </a:lnTo>
                  <a:lnTo>
                    <a:pt x="62" y="83"/>
                  </a:lnTo>
                  <a:lnTo>
                    <a:pt x="52" y="74"/>
                  </a:lnTo>
                  <a:lnTo>
                    <a:pt x="38" y="69"/>
                  </a:lnTo>
                  <a:lnTo>
                    <a:pt x="24" y="52"/>
                  </a:lnTo>
                  <a:lnTo>
                    <a:pt x="29" y="50"/>
                  </a:lnTo>
                  <a:lnTo>
                    <a:pt x="19" y="41"/>
                  </a:lnTo>
                  <a:lnTo>
                    <a:pt x="19" y="33"/>
                  </a:lnTo>
                  <a:lnTo>
                    <a:pt x="10" y="29"/>
                  </a:lnTo>
                  <a:lnTo>
                    <a:pt x="5" y="41"/>
                  </a:lnTo>
                  <a:lnTo>
                    <a:pt x="0" y="31"/>
                  </a:lnTo>
                  <a:lnTo>
                    <a:pt x="0" y="24"/>
                  </a:lnTo>
                  <a:lnTo>
                    <a:pt x="0" y="24"/>
                  </a:lnTo>
                  <a:lnTo>
                    <a:pt x="12" y="24"/>
                  </a:lnTo>
                  <a:lnTo>
                    <a:pt x="15" y="19"/>
                  </a:lnTo>
                  <a:lnTo>
                    <a:pt x="19" y="24"/>
                  </a:lnTo>
                  <a:lnTo>
                    <a:pt x="26" y="24"/>
                  </a:lnTo>
                  <a:lnTo>
                    <a:pt x="26" y="17"/>
                  </a:lnTo>
                  <a:lnTo>
                    <a:pt x="34" y="15"/>
                  </a:lnTo>
                  <a:lnTo>
                    <a:pt x="34" y="7"/>
                  </a:lnTo>
                  <a:lnTo>
                    <a:pt x="48" y="0"/>
                  </a:lnTo>
                  <a:lnTo>
                    <a:pt x="52" y="3"/>
                  </a:lnTo>
                  <a:lnTo>
                    <a:pt x="64" y="1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8" name="Freeform 140">
              <a:extLst>
                <a:ext uri="{FF2B5EF4-FFF2-40B4-BE49-F238E27FC236}">
                  <a16:creationId xmlns:a16="http://schemas.microsoft.com/office/drawing/2014/main" id="{7024E222-99C3-45DC-A27A-A55CD5653561}"/>
                </a:ext>
              </a:extLst>
            </p:cNvPr>
            <p:cNvSpPr>
              <a:spLocks/>
            </p:cNvSpPr>
            <p:nvPr/>
          </p:nvSpPr>
          <p:spPr bwMode="auto">
            <a:xfrm>
              <a:off x="2342638" y="3362020"/>
              <a:ext cx="76697" cy="56244"/>
            </a:xfrm>
            <a:custGeom>
              <a:avLst/>
              <a:gdLst>
                <a:gd name="T0" fmla="*/ 40 w 45"/>
                <a:gd name="T1" fmla="*/ 23 h 33"/>
                <a:gd name="T2" fmla="*/ 40 w 45"/>
                <a:gd name="T3" fmla="*/ 23 h 33"/>
                <a:gd name="T4" fmla="*/ 45 w 45"/>
                <a:gd name="T5" fmla="*/ 28 h 33"/>
                <a:gd name="T6" fmla="*/ 43 w 45"/>
                <a:gd name="T7" fmla="*/ 33 h 33"/>
                <a:gd name="T8" fmla="*/ 33 w 45"/>
                <a:gd name="T9" fmla="*/ 30 h 33"/>
                <a:gd name="T10" fmla="*/ 26 w 45"/>
                <a:gd name="T11" fmla="*/ 30 h 33"/>
                <a:gd name="T12" fmla="*/ 17 w 45"/>
                <a:gd name="T13" fmla="*/ 30 h 33"/>
                <a:gd name="T14" fmla="*/ 7 w 45"/>
                <a:gd name="T15" fmla="*/ 33 h 33"/>
                <a:gd name="T16" fmla="*/ 0 w 45"/>
                <a:gd name="T17" fmla="*/ 28 h 33"/>
                <a:gd name="T18" fmla="*/ 0 w 45"/>
                <a:gd name="T19" fmla="*/ 21 h 33"/>
                <a:gd name="T20" fmla="*/ 17 w 45"/>
                <a:gd name="T21" fmla="*/ 26 h 33"/>
                <a:gd name="T22" fmla="*/ 29 w 45"/>
                <a:gd name="T23" fmla="*/ 26 h 33"/>
                <a:gd name="T24" fmla="*/ 33 w 45"/>
                <a:gd name="T25" fmla="*/ 21 h 33"/>
                <a:gd name="T26" fmla="*/ 26 w 45"/>
                <a:gd name="T27" fmla="*/ 14 h 33"/>
                <a:gd name="T28" fmla="*/ 26 w 45"/>
                <a:gd name="T29" fmla="*/ 9 h 33"/>
                <a:gd name="T30" fmla="*/ 17 w 45"/>
                <a:gd name="T31" fmla="*/ 4 h 33"/>
                <a:gd name="T32" fmla="*/ 19 w 45"/>
                <a:gd name="T33" fmla="*/ 0 h 33"/>
                <a:gd name="T34" fmla="*/ 31 w 45"/>
                <a:gd name="T35" fmla="*/ 2 h 33"/>
                <a:gd name="T36" fmla="*/ 43 w 45"/>
                <a:gd name="T37" fmla="*/ 4 h 33"/>
                <a:gd name="T38" fmla="*/ 45 w 45"/>
                <a:gd name="T39" fmla="*/ 14 h 33"/>
                <a:gd name="T40" fmla="*/ 43 w 45"/>
                <a:gd name="T41" fmla="*/ 21 h 33"/>
                <a:gd name="T42" fmla="*/ 40 w 45"/>
                <a:gd name="T4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3">
                  <a:moveTo>
                    <a:pt x="40" y="23"/>
                  </a:moveTo>
                  <a:lnTo>
                    <a:pt x="40" y="23"/>
                  </a:lnTo>
                  <a:lnTo>
                    <a:pt x="45" y="28"/>
                  </a:lnTo>
                  <a:lnTo>
                    <a:pt x="43" y="33"/>
                  </a:lnTo>
                  <a:lnTo>
                    <a:pt x="33" y="30"/>
                  </a:lnTo>
                  <a:lnTo>
                    <a:pt x="26" y="30"/>
                  </a:lnTo>
                  <a:lnTo>
                    <a:pt x="17" y="30"/>
                  </a:lnTo>
                  <a:lnTo>
                    <a:pt x="7" y="33"/>
                  </a:lnTo>
                  <a:lnTo>
                    <a:pt x="0" y="28"/>
                  </a:lnTo>
                  <a:lnTo>
                    <a:pt x="0" y="21"/>
                  </a:lnTo>
                  <a:lnTo>
                    <a:pt x="17" y="26"/>
                  </a:lnTo>
                  <a:lnTo>
                    <a:pt x="29" y="26"/>
                  </a:lnTo>
                  <a:lnTo>
                    <a:pt x="33" y="21"/>
                  </a:lnTo>
                  <a:lnTo>
                    <a:pt x="26" y="14"/>
                  </a:lnTo>
                  <a:lnTo>
                    <a:pt x="26" y="9"/>
                  </a:lnTo>
                  <a:lnTo>
                    <a:pt x="17" y="4"/>
                  </a:lnTo>
                  <a:lnTo>
                    <a:pt x="19" y="0"/>
                  </a:lnTo>
                  <a:lnTo>
                    <a:pt x="31" y="2"/>
                  </a:lnTo>
                  <a:lnTo>
                    <a:pt x="43" y="4"/>
                  </a:lnTo>
                  <a:lnTo>
                    <a:pt x="45" y="14"/>
                  </a:lnTo>
                  <a:lnTo>
                    <a:pt x="43" y="21"/>
                  </a:lnTo>
                  <a:lnTo>
                    <a:pt x="40" y="2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79" name="Freeform 142">
              <a:extLst>
                <a:ext uri="{FF2B5EF4-FFF2-40B4-BE49-F238E27FC236}">
                  <a16:creationId xmlns:a16="http://schemas.microsoft.com/office/drawing/2014/main" id="{CB8CE67C-539F-437C-A32F-6C2B66CF4BA4}"/>
                </a:ext>
              </a:extLst>
            </p:cNvPr>
            <p:cNvSpPr>
              <a:spLocks/>
            </p:cNvSpPr>
            <p:nvPr/>
          </p:nvSpPr>
          <p:spPr bwMode="auto">
            <a:xfrm>
              <a:off x="4842916" y="2388836"/>
              <a:ext cx="180661" cy="117601"/>
            </a:xfrm>
            <a:custGeom>
              <a:avLst/>
              <a:gdLst>
                <a:gd name="T0" fmla="*/ 75 w 106"/>
                <a:gd name="T1" fmla="*/ 0 h 69"/>
                <a:gd name="T2" fmla="*/ 75 w 106"/>
                <a:gd name="T3" fmla="*/ 0 h 69"/>
                <a:gd name="T4" fmla="*/ 92 w 106"/>
                <a:gd name="T5" fmla="*/ 7 h 69"/>
                <a:gd name="T6" fmla="*/ 94 w 106"/>
                <a:gd name="T7" fmla="*/ 5 h 69"/>
                <a:gd name="T8" fmla="*/ 104 w 106"/>
                <a:gd name="T9" fmla="*/ 12 h 69"/>
                <a:gd name="T10" fmla="*/ 106 w 106"/>
                <a:gd name="T11" fmla="*/ 19 h 69"/>
                <a:gd name="T12" fmla="*/ 94 w 106"/>
                <a:gd name="T13" fmla="*/ 24 h 69"/>
                <a:gd name="T14" fmla="*/ 89 w 106"/>
                <a:gd name="T15" fmla="*/ 40 h 69"/>
                <a:gd name="T16" fmla="*/ 78 w 106"/>
                <a:gd name="T17" fmla="*/ 57 h 69"/>
                <a:gd name="T18" fmla="*/ 66 w 106"/>
                <a:gd name="T19" fmla="*/ 62 h 69"/>
                <a:gd name="T20" fmla="*/ 56 w 106"/>
                <a:gd name="T21" fmla="*/ 59 h 69"/>
                <a:gd name="T22" fmla="*/ 45 w 106"/>
                <a:gd name="T23" fmla="*/ 67 h 69"/>
                <a:gd name="T24" fmla="*/ 37 w 106"/>
                <a:gd name="T25" fmla="*/ 69 h 69"/>
                <a:gd name="T26" fmla="*/ 23 w 106"/>
                <a:gd name="T27" fmla="*/ 64 h 69"/>
                <a:gd name="T28" fmla="*/ 11 w 106"/>
                <a:gd name="T29" fmla="*/ 55 h 69"/>
                <a:gd name="T30" fmla="*/ 7 w 106"/>
                <a:gd name="T31" fmla="*/ 52 h 69"/>
                <a:gd name="T32" fmla="*/ 2 w 106"/>
                <a:gd name="T33" fmla="*/ 43 h 69"/>
                <a:gd name="T34" fmla="*/ 0 w 106"/>
                <a:gd name="T35" fmla="*/ 43 h 69"/>
                <a:gd name="T36" fmla="*/ 7 w 106"/>
                <a:gd name="T37" fmla="*/ 29 h 69"/>
                <a:gd name="T38" fmla="*/ 2 w 106"/>
                <a:gd name="T39" fmla="*/ 24 h 69"/>
                <a:gd name="T40" fmla="*/ 11 w 106"/>
                <a:gd name="T41" fmla="*/ 24 h 69"/>
                <a:gd name="T42" fmla="*/ 14 w 106"/>
                <a:gd name="T43" fmla="*/ 14 h 69"/>
                <a:gd name="T44" fmla="*/ 21 w 106"/>
                <a:gd name="T45" fmla="*/ 19 h 69"/>
                <a:gd name="T46" fmla="*/ 28 w 106"/>
                <a:gd name="T47" fmla="*/ 22 h 69"/>
                <a:gd name="T48" fmla="*/ 42 w 106"/>
                <a:gd name="T49" fmla="*/ 19 h 69"/>
                <a:gd name="T50" fmla="*/ 42 w 106"/>
                <a:gd name="T51" fmla="*/ 14 h 69"/>
                <a:gd name="T52" fmla="*/ 49 w 106"/>
                <a:gd name="T53" fmla="*/ 14 h 69"/>
                <a:gd name="T54" fmla="*/ 56 w 106"/>
                <a:gd name="T55" fmla="*/ 10 h 69"/>
                <a:gd name="T56" fmla="*/ 59 w 106"/>
                <a:gd name="T57" fmla="*/ 12 h 69"/>
                <a:gd name="T58" fmla="*/ 66 w 106"/>
                <a:gd name="T59" fmla="*/ 7 h 69"/>
                <a:gd name="T60" fmla="*/ 68 w 106"/>
                <a:gd name="T61" fmla="*/ 3 h 69"/>
                <a:gd name="T62" fmla="*/ 75 w 106"/>
                <a:gd name="T6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69">
                  <a:moveTo>
                    <a:pt x="75" y="0"/>
                  </a:moveTo>
                  <a:lnTo>
                    <a:pt x="75" y="0"/>
                  </a:lnTo>
                  <a:lnTo>
                    <a:pt x="92" y="7"/>
                  </a:lnTo>
                  <a:lnTo>
                    <a:pt x="94" y="5"/>
                  </a:lnTo>
                  <a:lnTo>
                    <a:pt x="104" y="12"/>
                  </a:lnTo>
                  <a:lnTo>
                    <a:pt x="106" y="19"/>
                  </a:lnTo>
                  <a:lnTo>
                    <a:pt x="94" y="24"/>
                  </a:lnTo>
                  <a:lnTo>
                    <a:pt x="89" y="40"/>
                  </a:lnTo>
                  <a:lnTo>
                    <a:pt x="78" y="57"/>
                  </a:lnTo>
                  <a:lnTo>
                    <a:pt x="66" y="62"/>
                  </a:lnTo>
                  <a:lnTo>
                    <a:pt x="56" y="59"/>
                  </a:lnTo>
                  <a:lnTo>
                    <a:pt x="45" y="67"/>
                  </a:lnTo>
                  <a:lnTo>
                    <a:pt x="37" y="69"/>
                  </a:lnTo>
                  <a:lnTo>
                    <a:pt x="23" y="64"/>
                  </a:lnTo>
                  <a:lnTo>
                    <a:pt x="11" y="55"/>
                  </a:lnTo>
                  <a:lnTo>
                    <a:pt x="7" y="52"/>
                  </a:lnTo>
                  <a:lnTo>
                    <a:pt x="2" y="43"/>
                  </a:lnTo>
                  <a:lnTo>
                    <a:pt x="0" y="43"/>
                  </a:lnTo>
                  <a:lnTo>
                    <a:pt x="7" y="29"/>
                  </a:lnTo>
                  <a:lnTo>
                    <a:pt x="2" y="24"/>
                  </a:lnTo>
                  <a:lnTo>
                    <a:pt x="11" y="24"/>
                  </a:lnTo>
                  <a:lnTo>
                    <a:pt x="14" y="14"/>
                  </a:lnTo>
                  <a:lnTo>
                    <a:pt x="21" y="19"/>
                  </a:lnTo>
                  <a:lnTo>
                    <a:pt x="28" y="22"/>
                  </a:lnTo>
                  <a:lnTo>
                    <a:pt x="42" y="19"/>
                  </a:lnTo>
                  <a:lnTo>
                    <a:pt x="42" y="14"/>
                  </a:lnTo>
                  <a:lnTo>
                    <a:pt x="49" y="14"/>
                  </a:lnTo>
                  <a:lnTo>
                    <a:pt x="56" y="10"/>
                  </a:lnTo>
                  <a:lnTo>
                    <a:pt x="59" y="12"/>
                  </a:lnTo>
                  <a:lnTo>
                    <a:pt x="66" y="7"/>
                  </a:lnTo>
                  <a:lnTo>
                    <a:pt x="68" y="3"/>
                  </a:lnTo>
                  <a:lnTo>
                    <a:pt x="75"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0" name="Freeform 144">
              <a:extLst>
                <a:ext uri="{FF2B5EF4-FFF2-40B4-BE49-F238E27FC236}">
                  <a16:creationId xmlns:a16="http://schemas.microsoft.com/office/drawing/2014/main" id="{7ECEE1BA-0F26-4ABE-A311-CCF5D67CDFDD}"/>
                </a:ext>
              </a:extLst>
            </p:cNvPr>
            <p:cNvSpPr>
              <a:spLocks noEditPoints="1"/>
            </p:cNvSpPr>
            <p:nvPr/>
          </p:nvSpPr>
          <p:spPr bwMode="auto">
            <a:xfrm>
              <a:off x="7027890" y="3769359"/>
              <a:ext cx="1261217" cy="434609"/>
            </a:xfrm>
            <a:custGeom>
              <a:avLst/>
              <a:gdLst>
                <a:gd name="T0" fmla="*/ 397 w 740"/>
                <a:gd name="T1" fmla="*/ 239 h 255"/>
                <a:gd name="T2" fmla="*/ 470 w 740"/>
                <a:gd name="T3" fmla="*/ 251 h 255"/>
                <a:gd name="T4" fmla="*/ 480 w 740"/>
                <a:gd name="T5" fmla="*/ 232 h 255"/>
                <a:gd name="T6" fmla="*/ 366 w 740"/>
                <a:gd name="T7" fmla="*/ 218 h 255"/>
                <a:gd name="T8" fmla="*/ 354 w 740"/>
                <a:gd name="T9" fmla="*/ 234 h 255"/>
                <a:gd name="T10" fmla="*/ 447 w 740"/>
                <a:gd name="T11" fmla="*/ 218 h 255"/>
                <a:gd name="T12" fmla="*/ 397 w 740"/>
                <a:gd name="T13" fmla="*/ 225 h 255"/>
                <a:gd name="T14" fmla="*/ 215 w 740"/>
                <a:gd name="T15" fmla="*/ 199 h 255"/>
                <a:gd name="T16" fmla="*/ 286 w 740"/>
                <a:gd name="T17" fmla="*/ 210 h 255"/>
                <a:gd name="T18" fmla="*/ 279 w 740"/>
                <a:gd name="T19" fmla="*/ 225 h 255"/>
                <a:gd name="T20" fmla="*/ 210 w 740"/>
                <a:gd name="T21" fmla="*/ 213 h 255"/>
                <a:gd name="T22" fmla="*/ 194 w 740"/>
                <a:gd name="T23" fmla="*/ 184 h 255"/>
                <a:gd name="T24" fmla="*/ 638 w 740"/>
                <a:gd name="T25" fmla="*/ 187 h 255"/>
                <a:gd name="T26" fmla="*/ 638 w 740"/>
                <a:gd name="T27" fmla="*/ 182 h 255"/>
                <a:gd name="T28" fmla="*/ 499 w 740"/>
                <a:gd name="T29" fmla="*/ 147 h 255"/>
                <a:gd name="T30" fmla="*/ 570 w 740"/>
                <a:gd name="T31" fmla="*/ 139 h 255"/>
                <a:gd name="T32" fmla="*/ 527 w 740"/>
                <a:gd name="T33" fmla="*/ 142 h 255"/>
                <a:gd name="T34" fmla="*/ 629 w 740"/>
                <a:gd name="T35" fmla="*/ 106 h 255"/>
                <a:gd name="T36" fmla="*/ 695 w 740"/>
                <a:gd name="T37" fmla="*/ 116 h 255"/>
                <a:gd name="T38" fmla="*/ 740 w 740"/>
                <a:gd name="T39" fmla="*/ 234 h 255"/>
                <a:gd name="T40" fmla="*/ 690 w 740"/>
                <a:gd name="T41" fmla="*/ 210 h 255"/>
                <a:gd name="T42" fmla="*/ 645 w 740"/>
                <a:gd name="T43" fmla="*/ 161 h 255"/>
                <a:gd name="T44" fmla="*/ 605 w 740"/>
                <a:gd name="T45" fmla="*/ 142 h 255"/>
                <a:gd name="T46" fmla="*/ 598 w 740"/>
                <a:gd name="T47" fmla="*/ 123 h 255"/>
                <a:gd name="T48" fmla="*/ 600 w 740"/>
                <a:gd name="T49" fmla="*/ 94 h 255"/>
                <a:gd name="T50" fmla="*/ 470 w 740"/>
                <a:gd name="T51" fmla="*/ 80 h 255"/>
                <a:gd name="T52" fmla="*/ 399 w 740"/>
                <a:gd name="T53" fmla="*/ 97 h 255"/>
                <a:gd name="T54" fmla="*/ 444 w 740"/>
                <a:gd name="T55" fmla="*/ 104 h 255"/>
                <a:gd name="T56" fmla="*/ 449 w 740"/>
                <a:gd name="T57" fmla="*/ 163 h 255"/>
                <a:gd name="T58" fmla="*/ 428 w 740"/>
                <a:gd name="T59" fmla="*/ 165 h 255"/>
                <a:gd name="T60" fmla="*/ 404 w 740"/>
                <a:gd name="T61" fmla="*/ 135 h 255"/>
                <a:gd name="T62" fmla="*/ 395 w 740"/>
                <a:gd name="T63" fmla="*/ 161 h 255"/>
                <a:gd name="T64" fmla="*/ 388 w 740"/>
                <a:gd name="T65" fmla="*/ 109 h 255"/>
                <a:gd name="T66" fmla="*/ 447 w 740"/>
                <a:gd name="T67" fmla="*/ 75 h 255"/>
                <a:gd name="T68" fmla="*/ 539 w 740"/>
                <a:gd name="T69" fmla="*/ 71 h 255"/>
                <a:gd name="T70" fmla="*/ 529 w 740"/>
                <a:gd name="T71" fmla="*/ 102 h 255"/>
                <a:gd name="T72" fmla="*/ 529 w 740"/>
                <a:gd name="T73" fmla="*/ 61 h 255"/>
                <a:gd name="T74" fmla="*/ 383 w 740"/>
                <a:gd name="T75" fmla="*/ 73 h 255"/>
                <a:gd name="T76" fmla="*/ 343 w 740"/>
                <a:gd name="T77" fmla="*/ 128 h 255"/>
                <a:gd name="T78" fmla="*/ 298 w 740"/>
                <a:gd name="T79" fmla="*/ 144 h 255"/>
                <a:gd name="T80" fmla="*/ 241 w 740"/>
                <a:gd name="T81" fmla="*/ 135 h 255"/>
                <a:gd name="T82" fmla="*/ 222 w 740"/>
                <a:gd name="T83" fmla="*/ 66 h 255"/>
                <a:gd name="T84" fmla="*/ 267 w 740"/>
                <a:gd name="T85" fmla="*/ 73 h 255"/>
                <a:gd name="T86" fmla="*/ 321 w 740"/>
                <a:gd name="T87" fmla="*/ 42 h 255"/>
                <a:gd name="T88" fmla="*/ 357 w 740"/>
                <a:gd name="T89" fmla="*/ 35 h 255"/>
                <a:gd name="T90" fmla="*/ 151 w 740"/>
                <a:gd name="T91" fmla="*/ 184 h 255"/>
                <a:gd name="T92" fmla="*/ 89 w 740"/>
                <a:gd name="T93" fmla="*/ 120 h 255"/>
                <a:gd name="T94" fmla="*/ 37 w 740"/>
                <a:gd name="T95" fmla="*/ 49 h 255"/>
                <a:gd name="T96" fmla="*/ 9 w 740"/>
                <a:gd name="T97" fmla="*/ 0 h 255"/>
                <a:gd name="T98" fmla="*/ 87 w 740"/>
                <a:gd name="T99" fmla="*/ 54 h 255"/>
                <a:gd name="T100" fmla="*/ 132 w 740"/>
                <a:gd name="T101" fmla="*/ 99 h 255"/>
                <a:gd name="T102" fmla="*/ 168 w 740"/>
                <a:gd name="T103"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255">
                  <a:moveTo>
                    <a:pt x="411" y="253"/>
                  </a:moveTo>
                  <a:lnTo>
                    <a:pt x="411" y="253"/>
                  </a:lnTo>
                  <a:lnTo>
                    <a:pt x="404" y="253"/>
                  </a:lnTo>
                  <a:lnTo>
                    <a:pt x="383" y="244"/>
                  </a:lnTo>
                  <a:lnTo>
                    <a:pt x="397" y="239"/>
                  </a:lnTo>
                  <a:lnTo>
                    <a:pt x="406" y="244"/>
                  </a:lnTo>
                  <a:lnTo>
                    <a:pt x="411" y="248"/>
                  </a:lnTo>
                  <a:lnTo>
                    <a:pt x="411" y="253"/>
                  </a:lnTo>
                  <a:close/>
                  <a:moveTo>
                    <a:pt x="470" y="251"/>
                  </a:moveTo>
                  <a:lnTo>
                    <a:pt x="470" y="251"/>
                  </a:lnTo>
                  <a:lnTo>
                    <a:pt x="456" y="255"/>
                  </a:lnTo>
                  <a:lnTo>
                    <a:pt x="456" y="253"/>
                  </a:lnTo>
                  <a:lnTo>
                    <a:pt x="456" y="248"/>
                  </a:lnTo>
                  <a:lnTo>
                    <a:pt x="463" y="239"/>
                  </a:lnTo>
                  <a:lnTo>
                    <a:pt x="480" y="232"/>
                  </a:lnTo>
                  <a:lnTo>
                    <a:pt x="482" y="234"/>
                  </a:lnTo>
                  <a:lnTo>
                    <a:pt x="482" y="239"/>
                  </a:lnTo>
                  <a:lnTo>
                    <a:pt x="470" y="251"/>
                  </a:lnTo>
                  <a:close/>
                  <a:moveTo>
                    <a:pt x="366" y="218"/>
                  </a:moveTo>
                  <a:lnTo>
                    <a:pt x="366" y="218"/>
                  </a:lnTo>
                  <a:lnTo>
                    <a:pt x="371" y="222"/>
                  </a:lnTo>
                  <a:lnTo>
                    <a:pt x="380" y="222"/>
                  </a:lnTo>
                  <a:lnTo>
                    <a:pt x="385" y="229"/>
                  </a:lnTo>
                  <a:lnTo>
                    <a:pt x="366" y="232"/>
                  </a:lnTo>
                  <a:lnTo>
                    <a:pt x="354" y="234"/>
                  </a:lnTo>
                  <a:lnTo>
                    <a:pt x="347" y="234"/>
                  </a:lnTo>
                  <a:lnTo>
                    <a:pt x="352" y="225"/>
                  </a:lnTo>
                  <a:lnTo>
                    <a:pt x="361" y="225"/>
                  </a:lnTo>
                  <a:lnTo>
                    <a:pt x="366" y="218"/>
                  </a:lnTo>
                  <a:close/>
                  <a:moveTo>
                    <a:pt x="447" y="218"/>
                  </a:moveTo>
                  <a:lnTo>
                    <a:pt x="447" y="218"/>
                  </a:lnTo>
                  <a:lnTo>
                    <a:pt x="444" y="229"/>
                  </a:lnTo>
                  <a:lnTo>
                    <a:pt x="418" y="232"/>
                  </a:lnTo>
                  <a:lnTo>
                    <a:pt x="397" y="229"/>
                  </a:lnTo>
                  <a:lnTo>
                    <a:pt x="397" y="225"/>
                  </a:lnTo>
                  <a:lnTo>
                    <a:pt x="411" y="222"/>
                  </a:lnTo>
                  <a:lnTo>
                    <a:pt x="421" y="227"/>
                  </a:lnTo>
                  <a:lnTo>
                    <a:pt x="432" y="225"/>
                  </a:lnTo>
                  <a:lnTo>
                    <a:pt x="447" y="218"/>
                  </a:lnTo>
                  <a:close/>
                  <a:moveTo>
                    <a:pt x="215" y="199"/>
                  </a:moveTo>
                  <a:lnTo>
                    <a:pt x="215" y="199"/>
                  </a:lnTo>
                  <a:lnTo>
                    <a:pt x="246" y="199"/>
                  </a:lnTo>
                  <a:lnTo>
                    <a:pt x="250" y="191"/>
                  </a:lnTo>
                  <a:lnTo>
                    <a:pt x="279" y="201"/>
                  </a:lnTo>
                  <a:lnTo>
                    <a:pt x="286" y="210"/>
                  </a:lnTo>
                  <a:lnTo>
                    <a:pt x="309" y="213"/>
                  </a:lnTo>
                  <a:lnTo>
                    <a:pt x="331" y="222"/>
                  </a:lnTo>
                  <a:lnTo>
                    <a:pt x="312" y="229"/>
                  </a:lnTo>
                  <a:lnTo>
                    <a:pt x="293" y="222"/>
                  </a:lnTo>
                  <a:lnTo>
                    <a:pt x="279" y="225"/>
                  </a:lnTo>
                  <a:lnTo>
                    <a:pt x="262" y="222"/>
                  </a:lnTo>
                  <a:lnTo>
                    <a:pt x="248" y="220"/>
                  </a:lnTo>
                  <a:lnTo>
                    <a:pt x="227" y="213"/>
                  </a:lnTo>
                  <a:lnTo>
                    <a:pt x="217" y="210"/>
                  </a:lnTo>
                  <a:lnTo>
                    <a:pt x="210" y="213"/>
                  </a:lnTo>
                  <a:lnTo>
                    <a:pt x="179" y="208"/>
                  </a:lnTo>
                  <a:lnTo>
                    <a:pt x="177" y="201"/>
                  </a:lnTo>
                  <a:lnTo>
                    <a:pt x="163" y="199"/>
                  </a:lnTo>
                  <a:lnTo>
                    <a:pt x="172" y="184"/>
                  </a:lnTo>
                  <a:lnTo>
                    <a:pt x="194" y="184"/>
                  </a:lnTo>
                  <a:lnTo>
                    <a:pt x="205" y="189"/>
                  </a:lnTo>
                  <a:lnTo>
                    <a:pt x="212" y="191"/>
                  </a:lnTo>
                  <a:lnTo>
                    <a:pt x="215" y="199"/>
                  </a:lnTo>
                  <a:close/>
                  <a:moveTo>
                    <a:pt x="638" y="187"/>
                  </a:moveTo>
                  <a:lnTo>
                    <a:pt x="638" y="187"/>
                  </a:lnTo>
                  <a:lnTo>
                    <a:pt x="629" y="199"/>
                  </a:lnTo>
                  <a:lnTo>
                    <a:pt x="629" y="187"/>
                  </a:lnTo>
                  <a:lnTo>
                    <a:pt x="631" y="182"/>
                  </a:lnTo>
                  <a:lnTo>
                    <a:pt x="634" y="175"/>
                  </a:lnTo>
                  <a:lnTo>
                    <a:pt x="638" y="182"/>
                  </a:lnTo>
                  <a:lnTo>
                    <a:pt x="638" y="187"/>
                  </a:lnTo>
                  <a:close/>
                  <a:moveTo>
                    <a:pt x="518" y="144"/>
                  </a:moveTo>
                  <a:lnTo>
                    <a:pt x="518" y="144"/>
                  </a:lnTo>
                  <a:lnTo>
                    <a:pt x="511" y="149"/>
                  </a:lnTo>
                  <a:lnTo>
                    <a:pt x="499" y="147"/>
                  </a:lnTo>
                  <a:lnTo>
                    <a:pt x="496" y="139"/>
                  </a:lnTo>
                  <a:lnTo>
                    <a:pt x="513" y="139"/>
                  </a:lnTo>
                  <a:lnTo>
                    <a:pt x="518" y="144"/>
                  </a:lnTo>
                  <a:close/>
                  <a:moveTo>
                    <a:pt x="570" y="139"/>
                  </a:moveTo>
                  <a:lnTo>
                    <a:pt x="570" y="139"/>
                  </a:lnTo>
                  <a:lnTo>
                    <a:pt x="574" y="151"/>
                  </a:lnTo>
                  <a:lnTo>
                    <a:pt x="560" y="144"/>
                  </a:lnTo>
                  <a:lnTo>
                    <a:pt x="548" y="142"/>
                  </a:lnTo>
                  <a:lnTo>
                    <a:pt x="539" y="144"/>
                  </a:lnTo>
                  <a:lnTo>
                    <a:pt x="527" y="142"/>
                  </a:lnTo>
                  <a:lnTo>
                    <a:pt x="529" y="135"/>
                  </a:lnTo>
                  <a:lnTo>
                    <a:pt x="551" y="132"/>
                  </a:lnTo>
                  <a:lnTo>
                    <a:pt x="570" y="139"/>
                  </a:lnTo>
                  <a:close/>
                  <a:moveTo>
                    <a:pt x="629" y="106"/>
                  </a:moveTo>
                  <a:lnTo>
                    <a:pt x="629" y="106"/>
                  </a:lnTo>
                  <a:lnTo>
                    <a:pt x="634" y="132"/>
                  </a:lnTo>
                  <a:lnTo>
                    <a:pt x="650" y="142"/>
                  </a:lnTo>
                  <a:lnTo>
                    <a:pt x="662" y="125"/>
                  </a:lnTo>
                  <a:lnTo>
                    <a:pt x="681" y="116"/>
                  </a:lnTo>
                  <a:lnTo>
                    <a:pt x="695" y="116"/>
                  </a:lnTo>
                  <a:lnTo>
                    <a:pt x="712" y="120"/>
                  </a:lnTo>
                  <a:lnTo>
                    <a:pt x="721" y="128"/>
                  </a:lnTo>
                  <a:lnTo>
                    <a:pt x="740" y="130"/>
                  </a:lnTo>
                  <a:lnTo>
                    <a:pt x="740" y="182"/>
                  </a:lnTo>
                  <a:lnTo>
                    <a:pt x="740" y="234"/>
                  </a:lnTo>
                  <a:lnTo>
                    <a:pt x="726" y="222"/>
                  </a:lnTo>
                  <a:lnTo>
                    <a:pt x="709" y="218"/>
                  </a:lnTo>
                  <a:lnTo>
                    <a:pt x="704" y="225"/>
                  </a:lnTo>
                  <a:lnTo>
                    <a:pt x="686" y="225"/>
                  </a:lnTo>
                  <a:lnTo>
                    <a:pt x="690" y="210"/>
                  </a:lnTo>
                  <a:lnTo>
                    <a:pt x="702" y="206"/>
                  </a:lnTo>
                  <a:lnTo>
                    <a:pt x="697" y="189"/>
                  </a:lnTo>
                  <a:lnTo>
                    <a:pt x="690" y="175"/>
                  </a:lnTo>
                  <a:lnTo>
                    <a:pt x="660" y="161"/>
                  </a:lnTo>
                  <a:lnTo>
                    <a:pt x="645" y="161"/>
                  </a:lnTo>
                  <a:lnTo>
                    <a:pt x="619" y="144"/>
                  </a:lnTo>
                  <a:lnTo>
                    <a:pt x="615" y="154"/>
                  </a:lnTo>
                  <a:lnTo>
                    <a:pt x="610" y="154"/>
                  </a:lnTo>
                  <a:lnTo>
                    <a:pt x="605" y="149"/>
                  </a:lnTo>
                  <a:lnTo>
                    <a:pt x="605" y="142"/>
                  </a:lnTo>
                  <a:lnTo>
                    <a:pt x="593" y="135"/>
                  </a:lnTo>
                  <a:lnTo>
                    <a:pt x="610" y="128"/>
                  </a:lnTo>
                  <a:lnTo>
                    <a:pt x="622" y="128"/>
                  </a:lnTo>
                  <a:lnTo>
                    <a:pt x="622" y="123"/>
                  </a:lnTo>
                  <a:lnTo>
                    <a:pt x="598" y="123"/>
                  </a:lnTo>
                  <a:lnTo>
                    <a:pt x="591" y="113"/>
                  </a:lnTo>
                  <a:lnTo>
                    <a:pt x="577" y="111"/>
                  </a:lnTo>
                  <a:lnTo>
                    <a:pt x="570" y="104"/>
                  </a:lnTo>
                  <a:lnTo>
                    <a:pt x="591" y="99"/>
                  </a:lnTo>
                  <a:lnTo>
                    <a:pt x="600" y="94"/>
                  </a:lnTo>
                  <a:lnTo>
                    <a:pt x="626" y="102"/>
                  </a:lnTo>
                  <a:lnTo>
                    <a:pt x="629" y="106"/>
                  </a:lnTo>
                  <a:close/>
                  <a:moveTo>
                    <a:pt x="484" y="66"/>
                  </a:moveTo>
                  <a:lnTo>
                    <a:pt x="484" y="66"/>
                  </a:lnTo>
                  <a:lnTo>
                    <a:pt x="470" y="80"/>
                  </a:lnTo>
                  <a:lnTo>
                    <a:pt x="458" y="85"/>
                  </a:lnTo>
                  <a:lnTo>
                    <a:pt x="442" y="80"/>
                  </a:lnTo>
                  <a:lnTo>
                    <a:pt x="416" y="83"/>
                  </a:lnTo>
                  <a:lnTo>
                    <a:pt x="402" y="85"/>
                  </a:lnTo>
                  <a:lnTo>
                    <a:pt x="399" y="97"/>
                  </a:lnTo>
                  <a:lnTo>
                    <a:pt x="414" y="111"/>
                  </a:lnTo>
                  <a:lnTo>
                    <a:pt x="423" y="104"/>
                  </a:lnTo>
                  <a:lnTo>
                    <a:pt x="454" y="99"/>
                  </a:lnTo>
                  <a:lnTo>
                    <a:pt x="451" y="106"/>
                  </a:lnTo>
                  <a:lnTo>
                    <a:pt x="444" y="104"/>
                  </a:lnTo>
                  <a:lnTo>
                    <a:pt x="437" y="113"/>
                  </a:lnTo>
                  <a:lnTo>
                    <a:pt x="423" y="118"/>
                  </a:lnTo>
                  <a:lnTo>
                    <a:pt x="440" y="139"/>
                  </a:lnTo>
                  <a:lnTo>
                    <a:pt x="435" y="144"/>
                  </a:lnTo>
                  <a:lnTo>
                    <a:pt x="449" y="163"/>
                  </a:lnTo>
                  <a:lnTo>
                    <a:pt x="449" y="175"/>
                  </a:lnTo>
                  <a:lnTo>
                    <a:pt x="442" y="180"/>
                  </a:lnTo>
                  <a:lnTo>
                    <a:pt x="435" y="173"/>
                  </a:lnTo>
                  <a:lnTo>
                    <a:pt x="442" y="161"/>
                  </a:lnTo>
                  <a:lnTo>
                    <a:pt x="428" y="165"/>
                  </a:lnTo>
                  <a:lnTo>
                    <a:pt x="423" y="163"/>
                  </a:lnTo>
                  <a:lnTo>
                    <a:pt x="425" y="156"/>
                  </a:lnTo>
                  <a:lnTo>
                    <a:pt x="414" y="147"/>
                  </a:lnTo>
                  <a:lnTo>
                    <a:pt x="416" y="130"/>
                  </a:lnTo>
                  <a:lnTo>
                    <a:pt x="404" y="135"/>
                  </a:lnTo>
                  <a:lnTo>
                    <a:pt x="406" y="154"/>
                  </a:lnTo>
                  <a:lnTo>
                    <a:pt x="406" y="177"/>
                  </a:lnTo>
                  <a:lnTo>
                    <a:pt x="397" y="180"/>
                  </a:lnTo>
                  <a:lnTo>
                    <a:pt x="388" y="175"/>
                  </a:lnTo>
                  <a:lnTo>
                    <a:pt x="395" y="161"/>
                  </a:lnTo>
                  <a:lnTo>
                    <a:pt x="390" y="144"/>
                  </a:lnTo>
                  <a:lnTo>
                    <a:pt x="385" y="144"/>
                  </a:lnTo>
                  <a:lnTo>
                    <a:pt x="380" y="132"/>
                  </a:lnTo>
                  <a:lnTo>
                    <a:pt x="388" y="123"/>
                  </a:lnTo>
                  <a:lnTo>
                    <a:pt x="388" y="109"/>
                  </a:lnTo>
                  <a:lnTo>
                    <a:pt x="397" y="85"/>
                  </a:lnTo>
                  <a:lnTo>
                    <a:pt x="399" y="80"/>
                  </a:lnTo>
                  <a:lnTo>
                    <a:pt x="414" y="66"/>
                  </a:lnTo>
                  <a:lnTo>
                    <a:pt x="425" y="73"/>
                  </a:lnTo>
                  <a:lnTo>
                    <a:pt x="447" y="75"/>
                  </a:lnTo>
                  <a:lnTo>
                    <a:pt x="466" y="73"/>
                  </a:lnTo>
                  <a:lnTo>
                    <a:pt x="482" y="61"/>
                  </a:lnTo>
                  <a:lnTo>
                    <a:pt x="484" y="66"/>
                  </a:lnTo>
                  <a:close/>
                  <a:moveTo>
                    <a:pt x="539" y="71"/>
                  </a:moveTo>
                  <a:lnTo>
                    <a:pt x="539" y="71"/>
                  </a:lnTo>
                  <a:lnTo>
                    <a:pt x="539" y="85"/>
                  </a:lnTo>
                  <a:lnTo>
                    <a:pt x="529" y="83"/>
                  </a:lnTo>
                  <a:lnTo>
                    <a:pt x="527" y="92"/>
                  </a:lnTo>
                  <a:lnTo>
                    <a:pt x="534" y="102"/>
                  </a:lnTo>
                  <a:lnTo>
                    <a:pt x="529" y="102"/>
                  </a:lnTo>
                  <a:lnTo>
                    <a:pt x="525" y="92"/>
                  </a:lnTo>
                  <a:lnTo>
                    <a:pt x="520" y="73"/>
                  </a:lnTo>
                  <a:lnTo>
                    <a:pt x="522" y="59"/>
                  </a:lnTo>
                  <a:lnTo>
                    <a:pt x="527" y="54"/>
                  </a:lnTo>
                  <a:lnTo>
                    <a:pt x="529" y="61"/>
                  </a:lnTo>
                  <a:lnTo>
                    <a:pt x="539" y="64"/>
                  </a:lnTo>
                  <a:lnTo>
                    <a:pt x="539" y="71"/>
                  </a:lnTo>
                  <a:close/>
                  <a:moveTo>
                    <a:pt x="364" y="59"/>
                  </a:moveTo>
                  <a:lnTo>
                    <a:pt x="364" y="59"/>
                  </a:lnTo>
                  <a:lnTo>
                    <a:pt x="383" y="73"/>
                  </a:lnTo>
                  <a:lnTo>
                    <a:pt x="364" y="75"/>
                  </a:lnTo>
                  <a:lnTo>
                    <a:pt x="359" y="87"/>
                  </a:lnTo>
                  <a:lnTo>
                    <a:pt x="359" y="102"/>
                  </a:lnTo>
                  <a:lnTo>
                    <a:pt x="343" y="111"/>
                  </a:lnTo>
                  <a:lnTo>
                    <a:pt x="343" y="128"/>
                  </a:lnTo>
                  <a:lnTo>
                    <a:pt x="335" y="154"/>
                  </a:lnTo>
                  <a:lnTo>
                    <a:pt x="333" y="147"/>
                  </a:lnTo>
                  <a:lnTo>
                    <a:pt x="317" y="154"/>
                  </a:lnTo>
                  <a:lnTo>
                    <a:pt x="309" y="144"/>
                  </a:lnTo>
                  <a:lnTo>
                    <a:pt x="298" y="144"/>
                  </a:lnTo>
                  <a:lnTo>
                    <a:pt x="291" y="139"/>
                  </a:lnTo>
                  <a:lnTo>
                    <a:pt x="272" y="144"/>
                  </a:lnTo>
                  <a:lnTo>
                    <a:pt x="265" y="137"/>
                  </a:lnTo>
                  <a:lnTo>
                    <a:pt x="253" y="137"/>
                  </a:lnTo>
                  <a:lnTo>
                    <a:pt x="241" y="135"/>
                  </a:lnTo>
                  <a:lnTo>
                    <a:pt x="239" y="113"/>
                  </a:lnTo>
                  <a:lnTo>
                    <a:pt x="229" y="109"/>
                  </a:lnTo>
                  <a:lnTo>
                    <a:pt x="222" y="94"/>
                  </a:lnTo>
                  <a:lnTo>
                    <a:pt x="220" y="80"/>
                  </a:lnTo>
                  <a:lnTo>
                    <a:pt x="222" y="66"/>
                  </a:lnTo>
                  <a:lnTo>
                    <a:pt x="231" y="57"/>
                  </a:lnTo>
                  <a:lnTo>
                    <a:pt x="234" y="66"/>
                  </a:lnTo>
                  <a:lnTo>
                    <a:pt x="246" y="75"/>
                  </a:lnTo>
                  <a:lnTo>
                    <a:pt x="255" y="73"/>
                  </a:lnTo>
                  <a:lnTo>
                    <a:pt x="267" y="73"/>
                  </a:lnTo>
                  <a:lnTo>
                    <a:pt x="276" y="66"/>
                  </a:lnTo>
                  <a:lnTo>
                    <a:pt x="283" y="64"/>
                  </a:lnTo>
                  <a:lnTo>
                    <a:pt x="300" y="68"/>
                  </a:lnTo>
                  <a:lnTo>
                    <a:pt x="312" y="66"/>
                  </a:lnTo>
                  <a:lnTo>
                    <a:pt x="321" y="42"/>
                  </a:lnTo>
                  <a:lnTo>
                    <a:pt x="326" y="38"/>
                  </a:lnTo>
                  <a:lnTo>
                    <a:pt x="333" y="19"/>
                  </a:lnTo>
                  <a:lnTo>
                    <a:pt x="352" y="19"/>
                  </a:lnTo>
                  <a:lnTo>
                    <a:pt x="364" y="21"/>
                  </a:lnTo>
                  <a:lnTo>
                    <a:pt x="357" y="35"/>
                  </a:lnTo>
                  <a:lnTo>
                    <a:pt x="369" y="52"/>
                  </a:lnTo>
                  <a:lnTo>
                    <a:pt x="364" y="59"/>
                  </a:lnTo>
                  <a:close/>
                  <a:moveTo>
                    <a:pt x="170" y="182"/>
                  </a:moveTo>
                  <a:lnTo>
                    <a:pt x="170" y="182"/>
                  </a:lnTo>
                  <a:lnTo>
                    <a:pt x="151" y="184"/>
                  </a:lnTo>
                  <a:lnTo>
                    <a:pt x="139" y="168"/>
                  </a:lnTo>
                  <a:lnTo>
                    <a:pt x="118" y="156"/>
                  </a:lnTo>
                  <a:lnTo>
                    <a:pt x="111" y="147"/>
                  </a:lnTo>
                  <a:lnTo>
                    <a:pt x="99" y="132"/>
                  </a:lnTo>
                  <a:lnTo>
                    <a:pt x="89" y="120"/>
                  </a:lnTo>
                  <a:lnTo>
                    <a:pt x="78" y="99"/>
                  </a:lnTo>
                  <a:lnTo>
                    <a:pt x="63" y="85"/>
                  </a:lnTo>
                  <a:lnTo>
                    <a:pt x="59" y="71"/>
                  </a:lnTo>
                  <a:lnTo>
                    <a:pt x="52" y="59"/>
                  </a:lnTo>
                  <a:lnTo>
                    <a:pt x="37" y="49"/>
                  </a:lnTo>
                  <a:lnTo>
                    <a:pt x="30" y="35"/>
                  </a:lnTo>
                  <a:lnTo>
                    <a:pt x="16" y="26"/>
                  </a:lnTo>
                  <a:lnTo>
                    <a:pt x="0" y="9"/>
                  </a:lnTo>
                  <a:lnTo>
                    <a:pt x="0" y="0"/>
                  </a:lnTo>
                  <a:lnTo>
                    <a:pt x="9" y="0"/>
                  </a:lnTo>
                  <a:lnTo>
                    <a:pt x="35" y="4"/>
                  </a:lnTo>
                  <a:lnTo>
                    <a:pt x="49" y="19"/>
                  </a:lnTo>
                  <a:lnTo>
                    <a:pt x="61" y="31"/>
                  </a:lnTo>
                  <a:lnTo>
                    <a:pt x="71" y="38"/>
                  </a:lnTo>
                  <a:lnTo>
                    <a:pt x="87" y="54"/>
                  </a:lnTo>
                  <a:lnTo>
                    <a:pt x="101" y="54"/>
                  </a:lnTo>
                  <a:lnTo>
                    <a:pt x="116" y="66"/>
                  </a:lnTo>
                  <a:lnTo>
                    <a:pt x="125" y="80"/>
                  </a:lnTo>
                  <a:lnTo>
                    <a:pt x="137" y="87"/>
                  </a:lnTo>
                  <a:lnTo>
                    <a:pt x="132" y="99"/>
                  </a:lnTo>
                  <a:lnTo>
                    <a:pt x="142" y="106"/>
                  </a:lnTo>
                  <a:lnTo>
                    <a:pt x="146" y="106"/>
                  </a:lnTo>
                  <a:lnTo>
                    <a:pt x="149" y="118"/>
                  </a:lnTo>
                  <a:lnTo>
                    <a:pt x="156" y="125"/>
                  </a:lnTo>
                  <a:lnTo>
                    <a:pt x="168" y="128"/>
                  </a:lnTo>
                  <a:lnTo>
                    <a:pt x="175" y="137"/>
                  </a:lnTo>
                  <a:lnTo>
                    <a:pt x="170" y="158"/>
                  </a:lnTo>
                  <a:lnTo>
                    <a:pt x="170" y="18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1" name="Freeform 148">
              <a:extLst>
                <a:ext uri="{FF2B5EF4-FFF2-40B4-BE49-F238E27FC236}">
                  <a16:creationId xmlns:a16="http://schemas.microsoft.com/office/drawing/2014/main" id="{B4A06E98-A433-4806-97D3-708946301A72}"/>
                </a:ext>
              </a:extLst>
            </p:cNvPr>
            <p:cNvSpPr>
              <a:spLocks/>
            </p:cNvSpPr>
            <p:nvPr/>
          </p:nvSpPr>
          <p:spPr bwMode="auto">
            <a:xfrm>
              <a:off x="4120273" y="2102506"/>
              <a:ext cx="109079" cy="158505"/>
            </a:xfrm>
            <a:custGeom>
              <a:avLst/>
              <a:gdLst>
                <a:gd name="T0" fmla="*/ 43 w 64"/>
                <a:gd name="T1" fmla="*/ 14 h 93"/>
                <a:gd name="T2" fmla="*/ 43 w 64"/>
                <a:gd name="T3" fmla="*/ 14 h 93"/>
                <a:gd name="T4" fmla="*/ 40 w 64"/>
                <a:gd name="T5" fmla="*/ 29 h 93"/>
                <a:gd name="T6" fmla="*/ 50 w 64"/>
                <a:gd name="T7" fmla="*/ 29 h 93"/>
                <a:gd name="T8" fmla="*/ 62 w 64"/>
                <a:gd name="T9" fmla="*/ 36 h 93"/>
                <a:gd name="T10" fmla="*/ 64 w 64"/>
                <a:gd name="T11" fmla="*/ 55 h 93"/>
                <a:gd name="T12" fmla="*/ 52 w 64"/>
                <a:gd name="T13" fmla="*/ 78 h 93"/>
                <a:gd name="T14" fmla="*/ 24 w 64"/>
                <a:gd name="T15" fmla="*/ 93 h 93"/>
                <a:gd name="T16" fmla="*/ 0 w 64"/>
                <a:gd name="T17" fmla="*/ 90 h 93"/>
                <a:gd name="T18" fmla="*/ 14 w 64"/>
                <a:gd name="T19" fmla="*/ 62 h 93"/>
                <a:gd name="T20" fmla="*/ 5 w 64"/>
                <a:gd name="T21" fmla="*/ 36 h 93"/>
                <a:gd name="T22" fmla="*/ 29 w 64"/>
                <a:gd name="T23" fmla="*/ 12 h 93"/>
                <a:gd name="T24" fmla="*/ 40 w 64"/>
                <a:gd name="T25" fmla="*/ 0 h 93"/>
                <a:gd name="T26" fmla="*/ 43 w 64"/>
                <a:gd name="T2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93">
                  <a:moveTo>
                    <a:pt x="43" y="14"/>
                  </a:moveTo>
                  <a:lnTo>
                    <a:pt x="43" y="14"/>
                  </a:lnTo>
                  <a:lnTo>
                    <a:pt x="40" y="29"/>
                  </a:lnTo>
                  <a:lnTo>
                    <a:pt x="50" y="29"/>
                  </a:lnTo>
                  <a:lnTo>
                    <a:pt x="62" y="36"/>
                  </a:lnTo>
                  <a:lnTo>
                    <a:pt x="64" y="55"/>
                  </a:lnTo>
                  <a:lnTo>
                    <a:pt x="52" y="78"/>
                  </a:lnTo>
                  <a:lnTo>
                    <a:pt x="24" y="93"/>
                  </a:lnTo>
                  <a:lnTo>
                    <a:pt x="0" y="90"/>
                  </a:lnTo>
                  <a:lnTo>
                    <a:pt x="14" y="62"/>
                  </a:lnTo>
                  <a:lnTo>
                    <a:pt x="5" y="36"/>
                  </a:lnTo>
                  <a:lnTo>
                    <a:pt x="29" y="12"/>
                  </a:lnTo>
                  <a:lnTo>
                    <a:pt x="40" y="0"/>
                  </a:lnTo>
                  <a:lnTo>
                    <a:pt x="43" y="14"/>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2" name="Freeform 154">
              <a:extLst>
                <a:ext uri="{FF2B5EF4-FFF2-40B4-BE49-F238E27FC236}">
                  <a16:creationId xmlns:a16="http://schemas.microsoft.com/office/drawing/2014/main" id="{FC8B5912-F1AD-4071-B448-559E4754ACCB}"/>
                </a:ext>
              </a:extLst>
            </p:cNvPr>
            <p:cNvSpPr>
              <a:spLocks/>
            </p:cNvSpPr>
            <p:nvPr/>
          </p:nvSpPr>
          <p:spPr bwMode="auto">
            <a:xfrm>
              <a:off x="3724865" y="1453150"/>
              <a:ext cx="294853" cy="197705"/>
            </a:xfrm>
            <a:custGeom>
              <a:avLst/>
              <a:gdLst>
                <a:gd name="T0" fmla="*/ 159 w 173"/>
                <a:gd name="T1" fmla="*/ 2 h 116"/>
                <a:gd name="T2" fmla="*/ 159 w 173"/>
                <a:gd name="T3" fmla="*/ 2 h 116"/>
                <a:gd name="T4" fmla="*/ 157 w 173"/>
                <a:gd name="T5" fmla="*/ 29 h 116"/>
                <a:gd name="T6" fmla="*/ 173 w 173"/>
                <a:gd name="T7" fmla="*/ 55 h 116"/>
                <a:gd name="T8" fmla="*/ 152 w 173"/>
                <a:gd name="T9" fmla="*/ 83 h 116"/>
                <a:gd name="T10" fmla="*/ 107 w 173"/>
                <a:gd name="T11" fmla="*/ 109 h 116"/>
                <a:gd name="T12" fmla="*/ 93 w 173"/>
                <a:gd name="T13" fmla="*/ 116 h 116"/>
                <a:gd name="T14" fmla="*/ 71 w 173"/>
                <a:gd name="T15" fmla="*/ 109 h 116"/>
                <a:gd name="T16" fmla="*/ 26 w 173"/>
                <a:gd name="T17" fmla="*/ 100 h 116"/>
                <a:gd name="T18" fmla="*/ 41 w 173"/>
                <a:gd name="T19" fmla="*/ 83 h 116"/>
                <a:gd name="T20" fmla="*/ 8 w 173"/>
                <a:gd name="T21" fmla="*/ 64 h 116"/>
                <a:gd name="T22" fmla="*/ 36 w 173"/>
                <a:gd name="T23" fmla="*/ 57 h 116"/>
                <a:gd name="T24" fmla="*/ 36 w 173"/>
                <a:gd name="T25" fmla="*/ 45 h 116"/>
                <a:gd name="T26" fmla="*/ 0 w 173"/>
                <a:gd name="T27" fmla="*/ 36 h 116"/>
                <a:gd name="T28" fmla="*/ 12 w 173"/>
                <a:gd name="T29" fmla="*/ 12 h 116"/>
                <a:gd name="T30" fmla="*/ 36 w 173"/>
                <a:gd name="T31" fmla="*/ 5 h 116"/>
                <a:gd name="T32" fmla="*/ 62 w 173"/>
                <a:gd name="T33" fmla="*/ 33 h 116"/>
                <a:gd name="T34" fmla="*/ 86 w 173"/>
                <a:gd name="T35" fmla="*/ 10 h 116"/>
                <a:gd name="T36" fmla="*/ 107 w 173"/>
                <a:gd name="T37" fmla="*/ 21 h 116"/>
                <a:gd name="T38" fmla="*/ 133 w 173"/>
                <a:gd name="T39" fmla="*/ 0 h 116"/>
                <a:gd name="T40" fmla="*/ 159 w 173"/>
                <a:gd name="T4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16">
                  <a:moveTo>
                    <a:pt x="159" y="2"/>
                  </a:moveTo>
                  <a:lnTo>
                    <a:pt x="159" y="2"/>
                  </a:lnTo>
                  <a:lnTo>
                    <a:pt x="157" y="29"/>
                  </a:lnTo>
                  <a:lnTo>
                    <a:pt x="173" y="55"/>
                  </a:lnTo>
                  <a:lnTo>
                    <a:pt x="152" y="83"/>
                  </a:lnTo>
                  <a:lnTo>
                    <a:pt x="107" y="109"/>
                  </a:lnTo>
                  <a:lnTo>
                    <a:pt x="93" y="116"/>
                  </a:lnTo>
                  <a:lnTo>
                    <a:pt x="71" y="109"/>
                  </a:lnTo>
                  <a:lnTo>
                    <a:pt x="26" y="100"/>
                  </a:lnTo>
                  <a:lnTo>
                    <a:pt x="41" y="83"/>
                  </a:lnTo>
                  <a:lnTo>
                    <a:pt x="8" y="64"/>
                  </a:lnTo>
                  <a:lnTo>
                    <a:pt x="36" y="57"/>
                  </a:lnTo>
                  <a:lnTo>
                    <a:pt x="36" y="45"/>
                  </a:lnTo>
                  <a:lnTo>
                    <a:pt x="0" y="36"/>
                  </a:lnTo>
                  <a:lnTo>
                    <a:pt x="12" y="12"/>
                  </a:lnTo>
                  <a:lnTo>
                    <a:pt x="36" y="5"/>
                  </a:lnTo>
                  <a:lnTo>
                    <a:pt x="62" y="33"/>
                  </a:lnTo>
                  <a:lnTo>
                    <a:pt x="86" y="10"/>
                  </a:lnTo>
                  <a:lnTo>
                    <a:pt x="107" y="21"/>
                  </a:lnTo>
                  <a:lnTo>
                    <a:pt x="133" y="0"/>
                  </a:lnTo>
                  <a:lnTo>
                    <a:pt x="159" y="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3" name="Freeform 156">
              <a:extLst>
                <a:ext uri="{FF2B5EF4-FFF2-40B4-BE49-F238E27FC236}">
                  <a16:creationId xmlns:a16="http://schemas.microsoft.com/office/drawing/2014/main" id="{EEF2025B-D972-46BB-B11D-12343879B572}"/>
                </a:ext>
              </a:extLst>
            </p:cNvPr>
            <p:cNvSpPr>
              <a:spLocks/>
            </p:cNvSpPr>
            <p:nvPr/>
          </p:nvSpPr>
          <p:spPr bwMode="auto">
            <a:xfrm>
              <a:off x="5342290" y="2954680"/>
              <a:ext cx="44313" cy="115896"/>
            </a:xfrm>
            <a:custGeom>
              <a:avLst/>
              <a:gdLst>
                <a:gd name="T0" fmla="*/ 26 w 26"/>
                <a:gd name="T1" fmla="*/ 0 h 68"/>
                <a:gd name="T2" fmla="*/ 26 w 26"/>
                <a:gd name="T3" fmla="*/ 0 h 68"/>
                <a:gd name="T4" fmla="*/ 26 w 26"/>
                <a:gd name="T5" fmla="*/ 7 h 68"/>
                <a:gd name="T6" fmla="*/ 24 w 26"/>
                <a:gd name="T7" fmla="*/ 9 h 68"/>
                <a:gd name="T8" fmla="*/ 24 w 26"/>
                <a:gd name="T9" fmla="*/ 9 h 68"/>
                <a:gd name="T10" fmla="*/ 21 w 26"/>
                <a:gd name="T11" fmla="*/ 16 h 68"/>
                <a:gd name="T12" fmla="*/ 14 w 26"/>
                <a:gd name="T13" fmla="*/ 14 h 68"/>
                <a:gd name="T14" fmla="*/ 12 w 26"/>
                <a:gd name="T15" fmla="*/ 26 h 68"/>
                <a:gd name="T16" fmla="*/ 16 w 26"/>
                <a:gd name="T17" fmla="*/ 28 h 68"/>
                <a:gd name="T18" fmla="*/ 12 w 26"/>
                <a:gd name="T19" fmla="*/ 30 h 68"/>
                <a:gd name="T20" fmla="*/ 12 w 26"/>
                <a:gd name="T21" fmla="*/ 35 h 68"/>
                <a:gd name="T22" fmla="*/ 19 w 26"/>
                <a:gd name="T23" fmla="*/ 33 h 68"/>
                <a:gd name="T24" fmla="*/ 19 w 26"/>
                <a:gd name="T25" fmla="*/ 40 h 68"/>
                <a:gd name="T26" fmla="*/ 12 w 26"/>
                <a:gd name="T27" fmla="*/ 68 h 68"/>
                <a:gd name="T28" fmla="*/ 0 w 26"/>
                <a:gd name="T29" fmla="*/ 38 h 68"/>
                <a:gd name="T30" fmla="*/ 5 w 26"/>
                <a:gd name="T31" fmla="*/ 30 h 68"/>
                <a:gd name="T32" fmla="*/ 5 w 26"/>
                <a:gd name="T33" fmla="*/ 30 h 68"/>
                <a:gd name="T34" fmla="*/ 9 w 26"/>
                <a:gd name="T35" fmla="*/ 21 h 68"/>
                <a:gd name="T36" fmla="*/ 12 w 26"/>
                <a:gd name="T37" fmla="*/ 7 h 68"/>
                <a:gd name="T38" fmla="*/ 14 w 26"/>
                <a:gd name="T39" fmla="*/ 2 h 68"/>
                <a:gd name="T40" fmla="*/ 14 w 26"/>
                <a:gd name="T41" fmla="*/ 2 h 68"/>
                <a:gd name="T42" fmla="*/ 19 w 26"/>
                <a:gd name="T43" fmla="*/ 2 h 68"/>
                <a:gd name="T44" fmla="*/ 21 w 26"/>
                <a:gd name="T45" fmla="*/ 0 h 68"/>
                <a:gd name="T46" fmla="*/ 26 w 26"/>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68">
                  <a:moveTo>
                    <a:pt x="26" y="0"/>
                  </a:moveTo>
                  <a:lnTo>
                    <a:pt x="26" y="0"/>
                  </a:lnTo>
                  <a:lnTo>
                    <a:pt x="26" y="7"/>
                  </a:lnTo>
                  <a:lnTo>
                    <a:pt x="24" y="9"/>
                  </a:lnTo>
                  <a:lnTo>
                    <a:pt x="24" y="9"/>
                  </a:lnTo>
                  <a:lnTo>
                    <a:pt x="21" y="16"/>
                  </a:lnTo>
                  <a:lnTo>
                    <a:pt x="14" y="14"/>
                  </a:lnTo>
                  <a:lnTo>
                    <a:pt x="12" y="26"/>
                  </a:lnTo>
                  <a:lnTo>
                    <a:pt x="16" y="28"/>
                  </a:lnTo>
                  <a:lnTo>
                    <a:pt x="12" y="30"/>
                  </a:lnTo>
                  <a:lnTo>
                    <a:pt x="12" y="35"/>
                  </a:lnTo>
                  <a:lnTo>
                    <a:pt x="19" y="33"/>
                  </a:lnTo>
                  <a:lnTo>
                    <a:pt x="19" y="40"/>
                  </a:lnTo>
                  <a:lnTo>
                    <a:pt x="12" y="68"/>
                  </a:lnTo>
                  <a:lnTo>
                    <a:pt x="0" y="38"/>
                  </a:lnTo>
                  <a:lnTo>
                    <a:pt x="5" y="30"/>
                  </a:lnTo>
                  <a:lnTo>
                    <a:pt x="5" y="30"/>
                  </a:lnTo>
                  <a:lnTo>
                    <a:pt x="9" y="21"/>
                  </a:lnTo>
                  <a:lnTo>
                    <a:pt x="12" y="7"/>
                  </a:lnTo>
                  <a:lnTo>
                    <a:pt x="14" y="2"/>
                  </a:lnTo>
                  <a:lnTo>
                    <a:pt x="14" y="2"/>
                  </a:lnTo>
                  <a:lnTo>
                    <a:pt x="19" y="2"/>
                  </a:lnTo>
                  <a:lnTo>
                    <a:pt x="21" y="0"/>
                  </a:lnTo>
                  <a:lnTo>
                    <a:pt x="26"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4" name="Freeform 158">
              <a:extLst>
                <a:ext uri="{FF2B5EF4-FFF2-40B4-BE49-F238E27FC236}">
                  <a16:creationId xmlns:a16="http://schemas.microsoft.com/office/drawing/2014/main" id="{688AC4D7-F01C-43D7-8196-F3136DF15E62}"/>
                </a:ext>
              </a:extLst>
            </p:cNvPr>
            <p:cNvSpPr>
              <a:spLocks noEditPoints="1"/>
            </p:cNvSpPr>
            <p:nvPr/>
          </p:nvSpPr>
          <p:spPr bwMode="auto">
            <a:xfrm>
              <a:off x="4583855" y="2453602"/>
              <a:ext cx="322122" cy="386888"/>
            </a:xfrm>
            <a:custGeom>
              <a:avLst/>
              <a:gdLst>
                <a:gd name="T0" fmla="*/ 142 w 189"/>
                <a:gd name="T1" fmla="*/ 194 h 227"/>
                <a:gd name="T2" fmla="*/ 137 w 189"/>
                <a:gd name="T3" fmla="*/ 218 h 227"/>
                <a:gd name="T4" fmla="*/ 121 w 189"/>
                <a:gd name="T5" fmla="*/ 220 h 227"/>
                <a:gd name="T6" fmla="*/ 92 w 189"/>
                <a:gd name="T7" fmla="*/ 206 h 227"/>
                <a:gd name="T8" fmla="*/ 114 w 189"/>
                <a:gd name="T9" fmla="*/ 199 h 227"/>
                <a:gd name="T10" fmla="*/ 142 w 189"/>
                <a:gd name="T11" fmla="*/ 194 h 227"/>
                <a:gd name="T12" fmla="*/ 40 w 189"/>
                <a:gd name="T13" fmla="*/ 133 h 227"/>
                <a:gd name="T14" fmla="*/ 48 w 189"/>
                <a:gd name="T15" fmla="*/ 175 h 227"/>
                <a:gd name="T16" fmla="*/ 33 w 189"/>
                <a:gd name="T17" fmla="*/ 180 h 227"/>
                <a:gd name="T18" fmla="*/ 26 w 189"/>
                <a:gd name="T19" fmla="*/ 149 h 227"/>
                <a:gd name="T20" fmla="*/ 31 w 189"/>
                <a:gd name="T21" fmla="*/ 137 h 227"/>
                <a:gd name="T22" fmla="*/ 90 w 189"/>
                <a:gd name="T23" fmla="*/ 7 h 227"/>
                <a:gd name="T24" fmla="*/ 114 w 189"/>
                <a:gd name="T25" fmla="*/ 14 h 227"/>
                <a:gd name="T26" fmla="*/ 116 w 189"/>
                <a:gd name="T27" fmla="*/ 36 h 227"/>
                <a:gd name="T28" fmla="*/ 90 w 189"/>
                <a:gd name="T29" fmla="*/ 40 h 227"/>
                <a:gd name="T30" fmla="*/ 88 w 189"/>
                <a:gd name="T31" fmla="*/ 57 h 227"/>
                <a:gd name="T32" fmla="*/ 109 w 189"/>
                <a:gd name="T33" fmla="*/ 81 h 227"/>
                <a:gd name="T34" fmla="*/ 135 w 189"/>
                <a:gd name="T35" fmla="*/ 116 h 227"/>
                <a:gd name="T36" fmla="*/ 152 w 189"/>
                <a:gd name="T37" fmla="*/ 121 h 227"/>
                <a:gd name="T38" fmla="*/ 161 w 189"/>
                <a:gd name="T39" fmla="*/ 133 h 227"/>
                <a:gd name="T40" fmla="*/ 187 w 189"/>
                <a:gd name="T41" fmla="*/ 149 h 227"/>
                <a:gd name="T42" fmla="*/ 187 w 189"/>
                <a:gd name="T43" fmla="*/ 161 h 227"/>
                <a:gd name="T44" fmla="*/ 163 w 189"/>
                <a:gd name="T45" fmla="*/ 147 h 227"/>
                <a:gd name="T46" fmla="*/ 168 w 189"/>
                <a:gd name="T47" fmla="*/ 171 h 227"/>
                <a:gd name="T48" fmla="*/ 159 w 189"/>
                <a:gd name="T49" fmla="*/ 182 h 227"/>
                <a:gd name="T50" fmla="*/ 145 w 189"/>
                <a:gd name="T51" fmla="*/ 201 h 227"/>
                <a:gd name="T52" fmla="*/ 147 w 189"/>
                <a:gd name="T53" fmla="*/ 182 h 227"/>
                <a:gd name="T54" fmla="*/ 145 w 189"/>
                <a:gd name="T55" fmla="*/ 166 h 227"/>
                <a:gd name="T56" fmla="*/ 133 w 189"/>
                <a:gd name="T57" fmla="*/ 154 h 227"/>
                <a:gd name="T58" fmla="*/ 116 w 189"/>
                <a:gd name="T59" fmla="*/ 140 h 227"/>
                <a:gd name="T60" fmla="*/ 100 w 189"/>
                <a:gd name="T61" fmla="*/ 130 h 227"/>
                <a:gd name="T62" fmla="*/ 71 w 189"/>
                <a:gd name="T63" fmla="*/ 107 h 227"/>
                <a:gd name="T64" fmla="*/ 55 w 189"/>
                <a:gd name="T65" fmla="*/ 74 h 227"/>
                <a:gd name="T66" fmla="*/ 36 w 189"/>
                <a:gd name="T67" fmla="*/ 62 h 227"/>
                <a:gd name="T68" fmla="*/ 19 w 189"/>
                <a:gd name="T69" fmla="*/ 76 h 227"/>
                <a:gd name="T70" fmla="*/ 12 w 189"/>
                <a:gd name="T71" fmla="*/ 69 h 227"/>
                <a:gd name="T72" fmla="*/ 0 w 189"/>
                <a:gd name="T73" fmla="*/ 47 h 227"/>
                <a:gd name="T74" fmla="*/ 0 w 189"/>
                <a:gd name="T75" fmla="*/ 33 h 227"/>
                <a:gd name="T76" fmla="*/ 7 w 189"/>
                <a:gd name="T77" fmla="*/ 31 h 227"/>
                <a:gd name="T78" fmla="*/ 24 w 189"/>
                <a:gd name="T79" fmla="*/ 21 h 227"/>
                <a:gd name="T80" fmla="*/ 36 w 189"/>
                <a:gd name="T81" fmla="*/ 26 h 227"/>
                <a:gd name="T82" fmla="*/ 52 w 189"/>
                <a:gd name="T83" fmla="*/ 19 h 227"/>
                <a:gd name="T84" fmla="*/ 59 w 189"/>
                <a:gd name="T85" fmla="*/ 5 h 227"/>
                <a:gd name="T86" fmla="*/ 71 w 189"/>
                <a:gd name="T87" fmla="*/ 5 h 227"/>
                <a:gd name="T88" fmla="*/ 90 w 189"/>
                <a:gd name="T89" fmla="*/ 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227">
                  <a:moveTo>
                    <a:pt x="142" y="194"/>
                  </a:moveTo>
                  <a:lnTo>
                    <a:pt x="142" y="194"/>
                  </a:lnTo>
                  <a:lnTo>
                    <a:pt x="135" y="211"/>
                  </a:lnTo>
                  <a:lnTo>
                    <a:pt x="137" y="218"/>
                  </a:lnTo>
                  <a:lnTo>
                    <a:pt x="135" y="227"/>
                  </a:lnTo>
                  <a:lnTo>
                    <a:pt x="121" y="220"/>
                  </a:lnTo>
                  <a:lnTo>
                    <a:pt x="114" y="218"/>
                  </a:lnTo>
                  <a:lnTo>
                    <a:pt x="92" y="206"/>
                  </a:lnTo>
                  <a:lnTo>
                    <a:pt x="92" y="197"/>
                  </a:lnTo>
                  <a:lnTo>
                    <a:pt x="114" y="199"/>
                  </a:lnTo>
                  <a:lnTo>
                    <a:pt x="130" y="197"/>
                  </a:lnTo>
                  <a:lnTo>
                    <a:pt x="142" y="194"/>
                  </a:lnTo>
                  <a:close/>
                  <a:moveTo>
                    <a:pt x="40" y="133"/>
                  </a:moveTo>
                  <a:lnTo>
                    <a:pt x="40" y="133"/>
                  </a:lnTo>
                  <a:lnTo>
                    <a:pt x="50" y="147"/>
                  </a:lnTo>
                  <a:lnTo>
                    <a:pt x="48" y="175"/>
                  </a:lnTo>
                  <a:lnTo>
                    <a:pt x="40" y="173"/>
                  </a:lnTo>
                  <a:lnTo>
                    <a:pt x="33" y="180"/>
                  </a:lnTo>
                  <a:lnTo>
                    <a:pt x="26" y="175"/>
                  </a:lnTo>
                  <a:lnTo>
                    <a:pt x="26" y="149"/>
                  </a:lnTo>
                  <a:lnTo>
                    <a:pt x="22" y="137"/>
                  </a:lnTo>
                  <a:lnTo>
                    <a:pt x="31" y="137"/>
                  </a:lnTo>
                  <a:lnTo>
                    <a:pt x="40" y="133"/>
                  </a:lnTo>
                  <a:close/>
                  <a:moveTo>
                    <a:pt x="90" y="7"/>
                  </a:moveTo>
                  <a:lnTo>
                    <a:pt x="90" y="7"/>
                  </a:lnTo>
                  <a:lnTo>
                    <a:pt x="114" y="14"/>
                  </a:lnTo>
                  <a:lnTo>
                    <a:pt x="111" y="26"/>
                  </a:lnTo>
                  <a:lnTo>
                    <a:pt x="116" y="36"/>
                  </a:lnTo>
                  <a:lnTo>
                    <a:pt x="102" y="31"/>
                  </a:lnTo>
                  <a:lnTo>
                    <a:pt x="90" y="40"/>
                  </a:lnTo>
                  <a:lnTo>
                    <a:pt x="90" y="52"/>
                  </a:lnTo>
                  <a:lnTo>
                    <a:pt x="88" y="57"/>
                  </a:lnTo>
                  <a:lnTo>
                    <a:pt x="95" y="69"/>
                  </a:lnTo>
                  <a:lnTo>
                    <a:pt x="109" y="81"/>
                  </a:lnTo>
                  <a:lnTo>
                    <a:pt x="116" y="100"/>
                  </a:lnTo>
                  <a:lnTo>
                    <a:pt x="135" y="116"/>
                  </a:lnTo>
                  <a:lnTo>
                    <a:pt x="147" y="116"/>
                  </a:lnTo>
                  <a:lnTo>
                    <a:pt x="152" y="121"/>
                  </a:lnTo>
                  <a:lnTo>
                    <a:pt x="147" y="126"/>
                  </a:lnTo>
                  <a:lnTo>
                    <a:pt x="161" y="133"/>
                  </a:lnTo>
                  <a:lnTo>
                    <a:pt x="173" y="140"/>
                  </a:lnTo>
                  <a:lnTo>
                    <a:pt x="187" y="149"/>
                  </a:lnTo>
                  <a:lnTo>
                    <a:pt x="189" y="154"/>
                  </a:lnTo>
                  <a:lnTo>
                    <a:pt x="187" y="161"/>
                  </a:lnTo>
                  <a:lnTo>
                    <a:pt x="178" y="152"/>
                  </a:lnTo>
                  <a:lnTo>
                    <a:pt x="163" y="147"/>
                  </a:lnTo>
                  <a:lnTo>
                    <a:pt x="156" y="161"/>
                  </a:lnTo>
                  <a:lnTo>
                    <a:pt x="168" y="171"/>
                  </a:lnTo>
                  <a:lnTo>
                    <a:pt x="166" y="180"/>
                  </a:lnTo>
                  <a:lnTo>
                    <a:pt x="159" y="182"/>
                  </a:lnTo>
                  <a:lnTo>
                    <a:pt x="152" y="199"/>
                  </a:lnTo>
                  <a:lnTo>
                    <a:pt x="145" y="201"/>
                  </a:lnTo>
                  <a:lnTo>
                    <a:pt x="145" y="194"/>
                  </a:lnTo>
                  <a:lnTo>
                    <a:pt x="147" y="182"/>
                  </a:lnTo>
                  <a:lnTo>
                    <a:pt x="152" y="178"/>
                  </a:lnTo>
                  <a:lnTo>
                    <a:pt x="145" y="166"/>
                  </a:lnTo>
                  <a:lnTo>
                    <a:pt x="140" y="156"/>
                  </a:lnTo>
                  <a:lnTo>
                    <a:pt x="133" y="154"/>
                  </a:lnTo>
                  <a:lnTo>
                    <a:pt x="128" y="145"/>
                  </a:lnTo>
                  <a:lnTo>
                    <a:pt x="116" y="140"/>
                  </a:lnTo>
                  <a:lnTo>
                    <a:pt x="111" y="133"/>
                  </a:lnTo>
                  <a:lnTo>
                    <a:pt x="100" y="130"/>
                  </a:lnTo>
                  <a:lnTo>
                    <a:pt x="88" y="121"/>
                  </a:lnTo>
                  <a:lnTo>
                    <a:pt x="71" y="107"/>
                  </a:lnTo>
                  <a:lnTo>
                    <a:pt x="62" y="95"/>
                  </a:lnTo>
                  <a:lnTo>
                    <a:pt x="55" y="74"/>
                  </a:lnTo>
                  <a:lnTo>
                    <a:pt x="48" y="71"/>
                  </a:lnTo>
                  <a:lnTo>
                    <a:pt x="36" y="62"/>
                  </a:lnTo>
                  <a:lnTo>
                    <a:pt x="26" y="66"/>
                  </a:lnTo>
                  <a:lnTo>
                    <a:pt x="19" y="76"/>
                  </a:lnTo>
                  <a:lnTo>
                    <a:pt x="10" y="78"/>
                  </a:lnTo>
                  <a:lnTo>
                    <a:pt x="12" y="69"/>
                  </a:lnTo>
                  <a:lnTo>
                    <a:pt x="5" y="66"/>
                  </a:lnTo>
                  <a:lnTo>
                    <a:pt x="0" y="47"/>
                  </a:lnTo>
                  <a:lnTo>
                    <a:pt x="5" y="40"/>
                  </a:lnTo>
                  <a:lnTo>
                    <a:pt x="0" y="33"/>
                  </a:lnTo>
                  <a:lnTo>
                    <a:pt x="0" y="26"/>
                  </a:lnTo>
                  <a:lnTo>
                    <a:pt x="7" y="31"/>
                  </a:lnTo>
                  <a:lnTo>
                    <a:pt x="17" y="31"/>
                  </a:lnTo>
                  <a:lnTo>
                    <a:pt x="24" y="21"/>
                  </a:lnTo>
                  <a:lnTo>
                    <a:pt x="29" y="26"/>
                  </a:lnTo>
                  <a:lnTo>
                    <a:pt x="36" y="26"/>
                  </a:lnTo>
                  <a:lnTo>
                    <a:pt x="40" y="14"/>
                  </a:lnTo>
                  <a:lnTo>
                    <a:pt x="52" y="19"/>
                  </a:lnTo>
                  <a:lnTo>
                    <a:pt x="57" y="14"/>
                  </a:lnTo>
                  <a:lnTo>
                    <a:pt x="59" y="5"/>
                  </a:lnTo>
                  <a:lnTo>
                    <a:pt x="69" y="10"/>
                  </a:lnTo>
                  <a:lnTo>
                    <a:pt x="71" y="5"/>
                  </a:lnTo>
                  <a:lnTo>
                    <a:pt x="88" y="0"/>
                  </a:lnTo>
                  <a:lnTo>
                    <a:pt x="90" y="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5" name="Freeform 160">
              <a:extLst>
                <a:ext uri="{FF2B5EF4-FFF2-40B4-BE49-F238E27FC236}">
                  <a16:creationId xmlns:a16="http://schemas.microsoft.com/office/drawing/2014/main" id="{69FAF7F6-4F76-4EC2-8773-58C226C6B551}"/>
                </a:ext>
              </a:extLst>
            </p:cNvPr>
            <p:cNvSpPr>
              <a:spLocks/>
            </p:cNvSpPr>
            <p:nvPr/>
          </p:nvSpPr>
          <p:spPr bwMode="auto">
            <a:xfrm>
              <a:off x="2233559" y="3401220"/>
              <a:ext cx="61357" cy="25566"/>
            </a:xfrm>
            <a:custGeom>
              <a:avLst/>
              <a:gdLst>
                <a:gd name="T0" fmla="*/ 24 w 36"/>
                <a:gd name="T1" fmla="*/ 12 h 15"/>
                <a:gd name="T2" fmla="*/ 24 w 36"/>
                <a:gd name="T3" fmla="*/ 12 h 15"/>
                <a:gd name="T4" fmla="*/ 19 w 36"/>
                <a:gd name="T5" fmla="*/ 15 h 15"/>
                <a:gd name="T6" fmla="*/ 10 w 36"/>
                <a:gd name="T7" fmla="*/ 12 h 15"/>
                <a:gd name="T8" fmla="*/ 0 w 36"/>
                <a:gd name="T9" fmla="*/ 5 h 15"/>
                <a:gd name="T10" fmla="*/ 3 w 36"/>
                <a:gd name="T11" fmla="*/ 3 h 15"/>
                <a:gd name="T12" fmla="*/ 10 w 36"/>
                <a:gd name="T13" fmla="*/ 0 h 15"/>
                <a:gd name="T14" fmla="*/ 14 w 36"/>
                <a:gd name="T15" fmla="*/ 0 h 15"/>
                <a:gd name="T16" fmla="*/ 24 w 36"/>
                <a:gd name="T17" fmla="*/ 3 h 15"/>
                <a:gd name="T18" fmla="*/ 33 w 36"/>
                <a:gd name="T19" fmla="*/ 7 h 15"/>
                <a:gd name="T20" fmla="*/ 36 w 36"/>
                <a:gd name="T21" fmla="*/ 12 h 15"/>
                <a:gd name="T22" fmla="*/ 24 w 36"/>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5">
                  <a:moveTo>
                    <a:pt x="24" y="12"/>
                  </a:moveTo>
                  <a:lnTo>
                    <a:pt x="24" y="12"/>
                  </a:lnTo>
                  <a:lnTo>
                    <a:pt x="19" y="15"/>
                  </a:lnTo>
                  <a:lnTo>
                    <a:pt x="10" y="12"/>
                  </a:lnTo>
                  <a:lnTo>
                    <a:pt x="0" y="5"/>
                  </a:lnTo>
                  <a:lnTo>
                    <a:pt x="3" y="3"/>
                  </a:lnTo>
                  <a:lnTo>
                    <a:pt x="10" y="0"/>
                  </a:lnTo>
                  <a:lnTo>
                    <a:pt x="14" y="0"/>
                  </a:lnTo>
                  <a:lnTo>
                    <a:pt x="24" y="3"/>
                  </a:lnTo>
                  <a:lnTo>
                    <a:pt x="33" y="7"/>
                  </a:lnTo>
                  <a:lnTo>
                    <a:pt x="36" y="12"/>
                  </a:lnTo>
                  <a:lnTo>
                    <a:pt x="24" y="1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6" name="Freeform 164">
              <a:extLst>
                <a:ext uri="{FF2B5EF4-FFF2-40B4-BE49-F238E27FC236}">
                  <a16:creationId xmlns:a16="http://schemas.microsoft.com/office/drawing/2014/main" id="{E1A68479-6D89-4DC5-970E-2558BF0FEA4F}"/>
                </a:ext>
              </a:extLst>
            </p:cNvPr>
            <p:cNvSpPr>
              <a:spLocks/>
            </p:cNvSpPr>
            <p:nvPr/>
          </p:nvSpPr>
          <p:spPr bwMode="auto">
            <a:xfrm>
              <a:off x="8304446" y="2134889"/>
              <a:ext cx="85217" cy="363027"/>
            </a:xfrm>
            <a:custGeom>
              <a:avLst/>
              <a:gdLst>
                <a:gd name="T0" fmla="*/ 50 w 50"/>
                <a:gd name="T1" fmla="*/ 142 h 213"/>
                <a:gd name="T2" fmla="*/ 34 w 50"/>
                <a:gd name="T3" fmla="*/ 97 h 213"/>
                <a:gd name="T4" fmla="*/ 26 w 50"/>
                <a:gd name="T5" fmla="*/ 71 h 213"/>
                <a:gd name="T6" fmla="*/ 26 w 50"/>
                <a:gd name="T7" fmla="*/ 45 h 213"/>
                <a:gd name="T8" fmla="*/ 22 w 50"/>
                <a:gd name="T9" fmla="*/ 19 h 213"/>
                <a:gd name="T10" fmla="*/ 17 w 50"/>
                <a:gd name="T11" fmla="*/ 0 h 213"/>
                <a:gd name="T12" fmla="*/ 10 w 50"/>
                <a:gd name="T13" fmla="*/ 5 h 213"/>
                <a:gd name="T14" fmla="*/ 17 w 50"/>
                <a:gd name="T15" fmla="*/ 19 h 213"/>
                <a:gd name="T16" fmla="*/ 0 w 50"/>
                <a:gd name="T17" fmla="*/ 31 h 213"/>
                <a:gd name="T18" fmla="*/ 0 w 50"/>
                <a:gd name="T19" fmla="*/ 66 h 213"/>
                <a:gd name="T20" fmla="*/ 10 w 50"/>
                <a:gd name="T21" fmla="*/ 92 h 213"/>
                <a:gd name="T22" fmla="*/ 10 w 50"/>
                <a:gd name="T23" fmla="*/ 126 h 213"/>
                <a:gd name="T24" fmla="*/ 5 w 50"/>
                <a:gd name="T25" fmla="*/ 145 h 213"/>
                <a:gd name="T26" fmla="*/ 8 w 50"/>
                <a:gd name="T27" fmla="*/ 171 h 213"/>
                <a:gd name="T28" fmla="*/ 5 w 50"/>
                <a:gd name="T29" fmla="*/ 194 h 213"/>
                <a:gd name="T30" fmla="*/ 8 w 50"/>
                <a:gd name="T31" fmla="*/ 213 h 213"/>
                <a:gd name="T32" fmla="*/ 19 w 50"/>
                <a:gd name="T33" fmla="*/ 194 h 213"/>
                <a:gd name="T34" fmla="*/ 31 w 50"/>
                <a:gd name="T35" fmla="*/ 208 h 213"/>
                <a:gd name="T36" fmla="*/ 31 w 50"/>
                <a:gd name="T37" fmla="*/ 194 h 213"/>
                <a:gd name="T38" fmla="*/ 15 w 50"/>
                <a:gd name="T39" fmla="*/ 168 h 213"/>
                <a:gd name="T40" fmla="*/ 24 w 50"/>
                <a:gd name="T41" fmla="*/ 133 h 213"/>
                <a:gd name="T42" fmla="*/ 50 w 50"/>
                <a:gd name="T43" fmla="*/ 142 h 213"/>
                <a:gd name="T44" fmla="*/ 50 w 50"/>
                <a:gd name="T45" fmla="*/ 142 h 213"/>
                <a:gd name="T46" fmla="*/ 50 w 50"/>
                <a:gd name="T47"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213">
                  <a:moveTo>
                    <a:pt x="50" y="142"/>
                  </a:moveTo>
                  <a:lnTo>
                    <a:pt x="34" y="97"/>
                  </a:lnTo>
                  <a:lnTo>
                    <a:pt x="26" y="71"/>
                  </a:lnTo>
                  <a:lnTo>
                    <a:pt x="26" y="45"/>
                  </a:lnTo>
                  <a:lnTo>
                    <a:pt x="22" y="19"/>
                  </a:lnTo>
                  <a:lnTo>
                    <a:pt x="17" y="0"/>
                  </a:lnTo>
                  <a:lnTo>
                    <a:pt x="10" y="5"/>
                  </a:lnTo>
                  <a:lnTo>
                    <a:pt x="17" y="19"/>
                  </a:lnTo>
                  <a:lnTo>
                    <a:pt x="0" y="31"/>
                  </a:lnTo>
                  <a:lnTo>
                    <a:pt x="0" y="66"/>
                  </a:lnTo>
                  <a:lnTo>
                    <a:pt x="10" y="92"/>
                  </a:lnTo>
                  <a:lnTo>
                    <a:pt x="10" y="126"/>
                  </a:lnTo>
                  <a:lnTo>
                    <a:pt x="5" y="145"/>
                  </a:lnTo>
                  <a:lnTo>
                    <a:pt x="8" y="171"/>
                  </a:lnTo>
                  <a:lnTo>
                    <a:pt x="5" y="194"/>
                  </a:lnTo>
                  <a:lnTo>
                    <a:pt x="8" y="213"/>
                  </a:lnTo>
                  <a:lnTo>
                    <a:pt x="19" y="194"/>
                  </a:lnTo>
                  <a:lnTo>
                    <a:pt x="31" y="208"/>
                  </a:lnTo>
                  <a:lnTo>
                    <a:pt x="31" y="194"/>
                  </a:lnTo>
                  <a:lnTo>
                    <a:pt x="15" y="168"/>
                  </a:lnTo>
                  <a:lnTo>
                    <a:pt x="24" y="133"/>
                  </a:lnTo>
                  <a:lnTo>
                    <a:pt x="50" y="142"/>
                  </a:lnTo>
                  <a:lnTo>
                    <a:pt x="50" y="142"/>
                  </a:lnTo>
                  <a:lnTo>
                    <a:pt x="50" y="14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7" name="Freeform 165">
              <a:extLst>
                <a:ext uri="{FF2B5EF4-FFF2-40B4-BE49-F238E27FC236}">
                  <a16:creationId xmlns:a16="http://schemas.microsoft.com/office/drawing/2014/main" id="{FA106BA9-2A68-4EA9-810D-8165A5481909}"/>
                </a:ext>
              </a:extLst>
            </p:cNvPr>
            <p:cNvSpPr>
              <a:spLocks noEditPoints="1"/>
            </p:cNvSpPr>
            <p:nvPr/>
          </p:nvSpPr>
          <p:spPr bwMode="auto">
            <a:xfrm>
              <a:off x="7966985" y="2514959"/>
              <a:ext cx="446539" cy="507896"/>
            </a:xfrm>
            <a:custGeom>
              <a:avLst/>
              <a:gdLst>
                <a:gd name="T0" fmla="*/ 85 w 262"/>
                <a:gd name="T1" fmla="*/ 239 h 298"/>
                <a:gd name="T2" fmla="*/ 78 w 262"/>
                <a:gd name="T3" fmla="*/ 258 h 298"/>
                <a:gd name="T4" fmla="*/ 64 w 262"/>
                <a:gd name="T5" fmla="*/ 255 h 298"/>
                <a:gd name="T6" fmla="*/ 49 w 262"/>
                <a:gd name="T7" fmla="*/ 262 h 298"/>
                <a:gd name="T8" fmla="*/ 56 w 262"/>
                <a:gd name="T9" fmla="*/ 241 h 298"/>
                <a:gd name="T10" fmla="*/ 73 w 262"/>
                <a:gd name="T11" fmla="*/ 234 h 298"/>
                <a:gd name="T12" fmla="*/ 85 w 262"/>
                <a:gd name="T13" fmla="*/ 239 h 298"/>
                <a:gd name="T14" fmla="*/ 189 w 262"/>
                <a:gd name="T15" fmla="*/ 180 h 298"/>
                <a:gd name="T16" fmla="*/ 182 w 262"/>
                <a:gd name="T17" fmla="*/ 196 h 298"/>
                <a:gd name="T18" fmla="*/ 175 w 262"/>
                <a:gd name="T19" fmla="*/ 220 h 298"/>
                <a:gd name="T20" fmla="*/ 127 w 262"/>
                <a:gd name="T21" fmla="*/ 232 h 298"/>
                <a:gd name="T22" fmla="*/ 94 w 262"/>
                <a:gd name="T23" fmla="*/ 243 h 298"/>
                <a:gd name="T24" fmla="*/ 64 w 262"/>
                <a:gd name="T25" fmla="*/ 234 h 298"/>
                <a:gd name="T26" fmla="*/ 26 w 262"/>
                <a:gd name="T27" fmla="*/ 243 h 298"/>
                <a:gd name="T28" fmla="*/ 30 w 262"/>
                <a:gd name="T29" fmla="*/ 291 h 298"/>
                <a:gd name="T30" fmla="*/ 14 w 262"/>
                <a:gd name="T31" fmla="*/ 291 h 298"/>
                <a:gd name="T32" fmla="*/ 7 w 262"/>
                <a:gd name="T33" fmla="*/ 269 h 298"/>
                <a:gd name="T34" fmla="*/ 16 w 262"/>
                <a:gd name="T35" fmla="*/ 251 h 298"/>
                <a:gd name="T36" fmla="*/ 40 w 262"/>
                <a:gd name="T37" fmla="*/ 227 h 298"/>
                <a:gd name="T38" fmla="*/ 85 w 262"/>
                <a:gd name="T39" fmla="*/ 208 h 298"/>
                <a:gd name="T40" fmla="*/ 118 w 262"/>
                <a:gd name="T41" fmla="*/ 177 h 298"/>
                <a:gd name="T42" fmla="*/ 153 w 262"/>
                <a:gd name="T43" fmla="*/ 165 h 298"/>
                <a:gd name="T44" fmla="*/ 172 w 262"/>
                <a:gd name="T45" fmla="*/ 132 h 298"/>
                <a:gd name="T46" fmla="*/ 177 w 262"/>
                <a:gd name="T47" fmla="*/ 97 h 298"/>
                <a:gd name="T48" fmla="*/ 203 w 262"/>
                <a:gd name="T49" fmla="*/ 123 h 298"/>
                <a:gd name="T50" fmla="*/ 189 w 262"/>
                <a:gd name="T51" fmla="*/ 158 h 298"/>
                <a:gd name="T52" fmla="*/ 189 w 262"/>
                <a:gd name="T53" fmla="*/ 180 h 298"/>
                <a:gd name="T54" fmla="*/ 236 w 262"/>
                <a:gd name="T55" fmla="*/ 30 h 298"/>
                <a:gd name="T56" fmla="*/ 248 w 262"/>
                <a:gd name="T57" fmla="*/ 35 h 298"/>
                <a:gd name="T58" fmla="*/ 262 w 262"/>
                <a:gd name="T59" fmla="*/ 52 h 298"/>
                <a:gd name="T60" fmla="*/ 224 w 262"/>
                <a:gd name="T61" fmla="*/ 78 h 298"/>
                <a:gd name="T62" fmla="*/ 189 w 262"/>
                <a:gd name="T63" fmla="*/ 87 h 298"/>
                <a:gd name="T64" fmla="*/ 170 w 262"/>
                <a:gd name="T65" fmla="*/ 66 h 298"/>
                <a:gd name="T66" fmla="*/ 196 w 262"/>
                <a:gd name="T67" fmla="*/ 49 h 298"/>
                <a:gd name="T68" fmla="*/ 203 w 262"/>
                <a:gd name="T69" fmla="*/ 0 h 298"/>
                <a:gd name="T70" fmla="*/ 236 w 262"/>
                <a:gd name="T71" fmla="*/ 30 h 298"/>
                <a:gd name="T72" fmla="*/ 236 w 262"/>
                <a:gd name="T73" fmla="*/ 3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98">
                  <a:moveTo>
                    <a:pt x="85" y="239"/>
                  </a:moveTo>
                  <a:lnTo>
                    <a:pt x="85" y="239"/>
                  </a:lnTo>
                  <a:lnTo>
                    <a:pt x="87" y="246"/>
                  </a:lnTo>
                  <a:lnTo>
                    <a:pt x="78" y="258"/>
                  </a:lnTo>
                  <a:lnTo>
                    <a:pt x="71" y="251"/>
                  </a:lnTo>
                  <a:lnTo>
                    <a:pt x="64" y="255"/>
                  </a:lnTo>
                  <a:lnTo>
                    <a:pt x="59" y="267"/>
                  </a:lnTo>
                  <a:lnTo>
                    <a:pt x="49" y="262"/>
                  </a:lnTo>
                  <a:lnTo>
                    <a:pt x="49" y="253"/>
                  </a:lnTo>
                  <a:lnTo>
                    <a:pt x="56" y="241"/>
                  </a:lnTo>
                  <a:lnTo>
                    <a:pt x="66" y="243"/>
                  </a:lnTo>
                  <a:lnTo>
                    <a:pt x="73" y="234"/>
                  </a:lnTo>
                  <a:lnTo>
                    <a:pt x="85" y="239"/>
                  </a:lnTo>
                  <a:lnTo>
                    <a:pt x="85" y="239"/>
                  </a:lnTo>
                  <a:lnTo>
                    <a:pt x="85" y="239"/>
                  </a:lnTo>
                  <a:close/>
                  <a:moveTo>
                    <a:pt x="189" y="180"/>
                  </a:moveTo>
                  <a:lnTo>
                    <a:pt x="189" y="180"/>
                  </a:lnTo>
                  <a:lnTo>
                    <a:pt x="182" y="196"/>
                  </a:lnTo>
                  <a:lnTo>
                    <a:pt x="184" y="206"/>
                  </a:lnTo>
                  <a:lnTo>
                    <a:pt x="175" y="220"/>
                  </a:lnTo>
                  <a:lnTo>
                    <a:pt x="156" y="229"/>
                  </a:lnTo>
                  <a:lnTo>
                    <a:pt x="127" y="232"/>
                  </a:lnTo>
                  <a:lnTo>
                    <a:pt x="104" y="253"/>
                  </a:lnTo>
                  <a:lnTo>
                    <a:pt x="94" y="243"/>
                  </a:lnTo>
                  <a:lnTo>
                    <a:pt x="92" y="232"/>
                  </a:lnTo>
                  <a:lnTo>
                    <a:pt x="64" y="234"/>
                  </a:lnTo>
                  <a:lnTo>
                    <a:pt x="45" y="243"/>
                  </a:lnTo>
                  <a:lnTo>
                    <a:pt x="26" y="243"/>
                  </a:lnTo>
                  <a:lnTo>
                    <a:pt x="42" y="260"/>
                  </a:lnTo>
                  <a:lnTo>
                    <a:pt x="30" y="291"/>
                  </a:lnTo>
                  <a:lnTo>
                    <a:pt x="21" y="298"/>
                  </a:lnTo>
                  <a:lnTo>
                    <a:pt x="14" y="291"/>
                  </a:lnTo>
                  <a:lnTo>
                    <a:pt x="16" y="274"/>
                  </a:lnTo>
                  <a:lnTo>
                    <a:pt x="7" y="269"/>
                  </a:lnTo>
                  <a:lnTo>
                    <a:pt x="0" y="255"/>
                  </a:lnTo>
                  <a:lnTo>
                    <a:pt x="16" y="251"/>
                  </a:lnTo>
                  <a:lnTo>
                    <a:pt x="26" y="239"/>
                  </a:lnTo>
                  <a:lnTo>
                    <a:pt x="40" y="227"/>
                  </a:lnTo>
                  <a:lnTo>
                    <a:pt x="52" y="215"/>
                  </a:lnTo>
                  <a:lnTo>
                    <a:pt x="85" y="208"/>
                  </a:lnTo>
                  <a:lnTo>
                    <a:pt x="101" y="213"/>
                  </a:lnTo>
                  <a:lnTo>
                    <a:pt x="118" y="177"/>
                  </a:lnTo>
                  <a:lnTo>
                    <a:pt x="130" y="187"/>
                  </a:lnTo>
                  <a:lnTo>
                    <a:pt x="153" y="165"/>
                  </a:lnTo>
                  <a:lnTo>
                    <a:pt x="163" y="158"/>
                  </a:lnTo>
                  <a:lnTo>
                    <a:pt x="172" y="132"/>
                  </a:lnTo>
                  <a:lnTo>
                    <a:pt x="170" y="111"/>
                  </a:lnTo>
                  <a:lnTo>
                    <a:pt x="177" y="97"/>
                  </a:lnTo>
                  <a:lnTo>
                    <a:pt x="196" y="92"/>
                  </a:lnTo>
                  <a:lnTo>
                    <a:pt x="203" y="123"/>
                  </a:lnTo>
                  <a:lnTo>
                    <a:pt x="203" y="139"/>
                  </a:lnTo>
                  <a:lnTo>
                    <a:pt x="189" y="158"/>
                  </a:lnTo>
                  <a:lnTo>
                    <a:pt x="189" y="180"/>
                  </a:lnTo>
                  <a:lnTo>
                    <a:pt x="189" y="180"/>
                  </a:lnTo>
                  <a:lnTo>
                    <a:pt x="189" y="180"/>
                  </a:lnTo>
                  <a:close/>
                  <a:moveTo>
                    <a:pt x="236" y="30"/>
                  </a:moveTo>
                  <a:lnTo>
                    <a:pt x="236" y="30"/>
                  </a:lnTo>
                  <a:lnTo>
                    <a:pt x="248" y="35"/>
                  </a:lnTo>
                  <a:lnTo>
                    <a:pt x="258" y="26"/>
                  </a:lnTo>
                  <a:lnTo>
                    <a:pt x="262" y="52"/>
                  </a:lnTo>
                  <a:lnTo>
                    <a:pt x="239" y="56"/>
                  </a:lnTo>
                  <a:lnTo>
                    <a:pt x="224" y="78"/>
                  </a:lnTo>
                  <a:lnTo>
                    <a:pt x="198" y="64"/>
                  </a:lnTo>
                  <a:lnTo>
                    <a:pt x="189" y="87"/>
                  </a:lnTo>
                  <a:lnTo>
                    <a:pt x="172" y="87"/>
                  </a:lnTo>
                  <a:lnTo>
                    <a:pt x="170" y="66"/>
                  </a:lnTo>
                  <a:lnTo>
                    <a:pt x="177" y="49"/>
                  </a:lnTo>
                  <a:lnTo>
                    <a:pt x="196" y="49"/>
                  </a:lnTo>
                  <a:lnTo>
                    <a:pt x="198" y="16"/>
                  </a:lnTo>
                  <a:lnTo>
                    <a:pt x="203" y="0"/>
                  </a:lnTo>
                  <a:lnTo>
                    <a:pt x="224" y="23"/>
                  </a:lnTo>
                  <a:lnTo>
                    <a:pt x="236" y="30"/>
                  </a:lnTo>
                  <a:lnTo>
                    <a:pt x="236" y="30"/>
                  </a:lnTo>
                  <a:lnTo>
                    <a:pt x="236" y="3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8" name="Freeform 172">
              <a:extLst>
                <a:ext uri="{FF2B5EF4-FFF2-40B4-BE49-F238E27FC236}">
                  <a16:creationId xmlns:a16="http://schemas.microsoft.com/office/drawing/2014/main" id="{5CAB89F6-5118-4D0F-82CC-3B9AD881A78F}"/>
                </a:ext>
              </a:extLst>
            </p:cNvPr>
            <p:cNvSpPr>
              <a:spLocks/>
            </p:cNvSpPr>
            <p:nvPr/>
          </p:nvSpPr>
          <p:spPr bwMode="auto">
            <a:xfrm>
              <a:off x="7220481" y="3515412"/>
              <a:ext cx="144870" cy="115896"/>
            </a:xfrm>
            <a:custGeom>
              <a:avLst/>
              <a:gdLst>
                <a:gd name="T0" fmla="*/ 83 w 85"/>
                <a:gd name="T1" fmla="*/ 7 h 68"/>
                <a:gd name="T2" fmla="*/ 83 w 85"/>
                <a:gd name="T3" fmla="*/ 7 h 68"/>
                <a:gd name="T4" fmla="*/ 85 w 85"/>
                <a:gd name="T5" fmla="*/ 16 h 68"/>
                <a:gd name="T6" fmla="*/ 83 w 85"/>
                <a:gd name="T7" fmla="*/ 38 h 68"/>
                <a:gd name="T8" fmla="*/ 57 w 85"/>
                <a:gd name="T9" fmla="*/ 49 h 68"/>
                <a:gd name="T10" fmla="*/ 64 w 85"/>
                <a:gd name="T11" fmla="*/ 59 h 68"/>
                <a:gd name="T12" fmla="*/ 47 w 85"/>
                <a:gd name="T13" fmla="*/ 61 h 68"/>
                <a:gd name="T14" fmla="*/ 33 w 85"/>
                <a:gd name="T15" fmla="*/ 68 h 68"/>
                <a:gd name="T16" fmla="*/ 19 w 85"/>
                <a:gd name="T17" fmla="*/ 66 h 68"/>
                <a:gd name="T18" fmla="*/ 14 w 85"/>
                <a:gd name="T19" fmla="*/ 56 h 68"/>
                <a:gd name="T20" fmla="*/ 5 w 85"/>
                <a:gd name="T21" fmla="*/ 40 h 68"/>
                <a:gd name="T22" fmla="*/ 0 w 85"/>
                <a:gd name="T23" fmla="*/ 19 h 68"/>
                <a:gd name="T24" fmla="*/ 12 w 85"/>
                <a:gd name="T25" fmla="*/ 4 h 68"/>
                <a:gd name="T26" fmla="*/ 33 w 85"/>
                <a:gd name="T27" fmla="*/ 2 h 68"/>
                <a:gd name="T28" fmla="*/ 47 w 85"/>
                <a:gd name="T29" fmla="*/ 4 h 68"/>
                <a:gd name="T30" fmla="*/ 62 w 85"/>
                <a:gd name="T31" fmla="*/ 11 h 68"/>
                <a:gd name="T32" fmla="*/ 69 w 85"/>
                <a:gd name="T33" fmla="*/ 0 h 68"/>
                <a:gd name="T34" fmla="*/ 83 w 85"/>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8">
                  <a:moveTo>
                    <a:pt x="83" y="7"/>
                  </a:moveTo>
                  <a:lnTo>
                    <a:pt x="83" y="7"/>
                  </a:lnTo>
                  <a:lnTo>
                    <a:pt x="85" y="16"/>
                  </a:lnTo>
                  <a:lnTo>
                    <a:pt x="83" y="38"/>
                  </a:lnTo>
                  <a:lnTo>
                    <a:pt x="57" y="49"/>
                  </a:lnTo>
                  <a:lnTo>
                    <a:pt x="64" y="59"/>
                  </a:lnTo>
                  <a:lnTo>
                    <a:pt x="47" y="61"/>
                  </a:lnTo>
                  <a:lnTo>
                    <a:pt x="33" y="68"/>
                  </a:lnTo>
                  <a:lnTo>
                    <a:pt x="19" y="66"/>
                  </a:lnTo>
                  <a:lnTo>
                    <a:pt x="14" y="56"/>
                  </a:lnTo>
                  <a:lnTo>
                    <a:pt x="5" y="40"/>
                  </a:lnTo>
                  <a:lnTo>
                    <a:pt x="0" y="19"/>
                  </a:lnTo>
                  <a:lnTo>
                    <a:pt x="12" y="4"/>
                  </a:lnTo>
                  <a:lnTo>
                    <a:pt x="33" y="2"/>
                  </a:lnTo>
                  <a:lnTo>
                    <a:pt x="47" y="4"/>
                  </a:lnTo>
                  <a:lnTo>
                    <a:pt x="62" y="11"/>
                  </a:lnTo>
                  <a:lnTo>
                    <a:pt x="69" y="0"/>
                  </a:lnTo>
                  <a:lnTo>
                    <a:pt x="83" y="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89" name="Freeform 174">
              <a:extLst>
                <a:ext uri="{FF2B5EF4-FFF2-40B4-BE49-F238E27FC236}">
                  <a16:creationId xmlns:a16="http://schemas.microsoft.com/office/drawing/2014/main" id="{06FB88B7-FA67-4331-B584-8EC55081A4BB}"/>
                </a:ext>
              </a:extLst>
            </p:cNvPr>
            <p:cNvSpPr>
              <a:spLocks/>
            </p:cNvSpPr>
            <p:nvPr/>
          </p:nvSpPr>
          <p:spPr bwMode="auto">
            <a:xfrm>
              <a:off x="7876573" y="2761602"/>
              <a:ext cx="92035" cy="141461"/>
            </a:xfrm>
            <a:custGeom>
              <a:avLst/>
              <a:gdLst>
                <a:gd name="T0" fmla="*/ 35 w 54"/>
                <a:gd name="T1" fmla="*/ 0 h 83"/>
                <a:gd name="T2" fmla="*/ 35 w 54"/>
                <a:gd name="T3" fmla="*/ 0 h 83"/>
                <a:gd name="T4" fmla="*/ 49 w 54"/>
                <a:gd name="T5" fmla="*/ 24 h 83"/>
                <a:gd name="T6" fmla="*/ 54 w 54"/>
                <a:gd name="T7" fmla="*/ 38 h 83"/>
                <a:gd name="T8" fmla="*/ 54 w 54"/>
                <a:gd name="T9" fmla="*/ 59 h 83"/>
                <a:gd name="T10" fmla="*/ 47 w 54"/>
                <a:gd name="T11" fmla="*/ 71 h 83"/>
                <a:gd name="T12" fmla="*/ 33 w 54"/>
                <a:gd name="T13" fmla="*/ 73 h 83"/>
                <a:gd name="T14" fmla="*/ 19 w 54"/>
                <a:gd name="T15" fmla="*/ 83 h 83"/>
                <a:gd name="T16" fmla="*/ 4 w 54"/>
                <a:gd name="T17" fmla="*/ 83 h 83"/>
                <a:gd name="T18" fmla="*/ 2 w 54"/>
                <a:gd name="T19" fmla="*/ 73 h 83"/>
                <a:gd name="T20" fmla="*/ 7 w 54"/>
                <a:gd name="T21" fmla="*/ 59 h 83"/>
                <a:gd name="T22" fmla="*/ 0 w 54"/>
                <a:gd name="T23" fmla="*/ 38 h 83"/>
                <a:gd name="T24" fmla="*/ 9 w 54"/>
                <a:gd name="T25" fmla="*/ 36 h 83"/>
                <a:gd name="T26" fmla="*/ 0 w 54"/>
                <a:gd name="T27" fmla="*/ 17 h 83"/>
                <a:gd name="T28" fmla="*/ 0 w 54"/>
                <a:gd name="T29" fmla="*/ 17 h 83"/>
                <a:gd name="T30" fmla="*/ 9 w 54"/>
                <a:gd name="T31" fmla="*/ 17 h 83"/>
                <a:gd name="T32" fmla="*/ 14 w 54"/>
                <a:gd name="T33" fmla="*/ 7 h 83"/>
                <a:gd name="T34" fmla="*/ 26 w 54"/>
                <a:gd name="T35" fmla="*/ 7 h 83"/>
                <a:gd name="T36" fmla="*/ 33 w 54"/>
                <a:gd name="T37" fmla="*/ 5 h 83"/>
                <a:gd name="T38" fmla="*/ 35 w 54"/>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83">
                  <a:moveTo>
                    <a:pt x="35" y="0"/>
                  </a:moveTo>
                  <a:lnTo>
                    <a:pt x="35" y="0"/>
                  </a:lnTo>
                  <a:lnTo>
                    <a:pt x="49" y="24"/>
                  </a:lnTo>
                  <a:lnTo>
                    <a:pt x="54" y="38"/>
                  </a:lnTo>
                  <a:lnTo>
                    <a:pt x="54" y="59"/>
                  </a:lnTo>
                  <a:lnTo>
                    <a:pt x="47" y="71"/>
                  </a:lnTo>
                  <a:lnTo>
                    <a:pt x="33" y="73"/>
                  </a:lnTo>
                  <a:lnTo>
                    <a:pt x="19" y="83"/>
                  </a:lnTo>
                  <a:lnTo>
                    <a:pt x="4" y="83"/>
                  </a:lnTo>
                  <a:lnTo>
                    <a:pt x="2" y="73"/>
                  </a:lnTo>
                  <a:lnTo>
                    <a:pt x="7" y="59"/>
                  </a:lnTo>
                  <a:lnTo>
                    <a:pt x="0" y="38"/>
                  </a:lnTo>
                  <a:lnTo>
                    <a:pt x="9" y="36"/>
                  </a:lnTo>
                  <a:lnTo>
                    <a:pt x="0" y="17"/>
                  </a:lnTo>
                  <a:lnTo>
                    <a:pt x="0" y="17"/>
                  </a:lnTo>
                  <a:lnTo>
                    <a:pt x="9" y="17"/>
                  </a:lnTo>
                  <a:lnTo>
                    <a:pt x="14" y="7"/>
                  </a:lnTo>
                  <a:lnTo>
                    <a:pt x="26" y="7"/>
                  </a:lnTo>
                  <a:lnTo>
                    <a:pt x="33" y="5"/>
                  </a:lnTo>
                  <a:lnTo>
                    <a:pt x="35"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0" name="Freeform 176">
              <a:extLst>
                <a:ext uri="{FF2B5EF4-FFF2-40B4-BE49-F238E27FC236}">
                  <a16:creationId xmlns:a16="http://schemas.microsoft.com/office/drawing/2014/main" id="{66C0B0C3-1538-4DBE-B7E8-A166669B54D2}"/>
                </a:ext>
              </a:extLst>
            </p:cNvPr>
            <p:cNvSpPr>
              <a:spLocks/>
            </p:cNvSpPr>
            <p:nvPr/>
          </p:nvSpPr>
          <p:spPr bwMode="auto">
            <a:xfrm>
              <a:off x="4950290" y="2603585"/>
              <a:ext cx="44313" cy="51131"/>
            </a:xfrm>
            <a:custGeom>
              <a:avLst/>
              <a:gdLst>
                <a:gd name="T0" fmla="*/ 22 w 26"/>
                <a:gd name="T1" fmla="*/ 9 h 30"/>
                <a:gd name="T2" fmla="*/ 22 w 26"/>
                <a:gd name="T3" fmla="*/ 9 h 30"/>
                <a:gd name="T4" fmla="*/ 24 w 26"/>
                <a:gd name="T5" fmla="*/ 12 h 30"/>
                <a:gd name="T6" fmla="*/ 26 w 26"/>
                <a:gd name="T7" fmla="*/ 12 h 30"/>
                <a:gd name="T8" fmla="*/ 26 w 26"/>
                <a:gd name="T9" fmla="*/ 16 h 30"/>
                <a:gd name="T10" fmla="*/ 24 w 26"/>
                <a:gd name="T11" fmla="*/ 21 h 30"/>
                <a:gd name="T12" fmla="*/ 24 w 26"/>
                <a:gd name="T13" fmla="*/ 21 h 30"/>
                <a:gd name="T14" fmla="*/ 22 w 26"/>
                <a:gd name="T15" fmla="*/ 21 h 30"/>
                <a:gd name="T16" fmla="*/ 12 w 26"/>
                <a:gd name="T17" fmla="*/ 26 h 30"/>
                <a:gd name="T18" fmla="*/ 10 w 26"/>
                <a:gd name="T19" fmla="*/ 30 h 30"/>
                <a:gd name="T20" fmla="*/ 8 w 26"/>
                <a:gd name="T21" fmla="*/ 30 h 30"/>
                <a:gd name="T22" fmla="*/ 8 w 26"/>
                <a:gd name="T23" fmla="*/ 21 h 30"/>
                <a:gd name="T24" fmla="*/ 3 w 26"/>
                <a:gd name="T25" fmla="*/ 21 h 30"/>
                <a:gd name="T26" fmla="*/ 0 w 26"/>
                <a:gd name="T27" fmla="*/ 14 h 30"/>
                <a:gd name="T28" fmla="*/ 3 w 26"/>
                <a:gd name="T29" fmla="*/ 9 h 30"/>
                <a:gd name="T30" fmla="*/ 8 w 26"/>
                <a:gd name="T31" fmla="*/ 7 h 30"/>
                <a:gd name="T32" fmla="*/ 10 w 26"/>
                <a:gd name="T33" fmla="*/ 0 h 30"/>
                <a:gd name="T34" fmla="*/ 12 w 26"/>
                <a:gd name="T35" fmla="*/ 0 h 30"/>
                <a:gd name="T36" fmla="*/ 15 w 26"/>
                <a:gd name="T37" fmla="*/ 2 h 30"/>
                <a:gd name="T38" fmla="*/ 17 w 26"/>
                <a:gd name="T39" fmla="*/ 4 h 30"/>
                <a:gd name="T40" fmla="*/ 19 w 26"/>
                <a:gd name="T41" fmla="*/ 7 h 30"/>
                <a:gd name="T42" fmla="*/ 22 w 26"/>
                <a:gd name="T4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0">
                  <a:moveTo>
                    <a:pt x="22" y="9"/>
                  </a:moveTo>
                  <a:lnTo>
                    <a:pt x="22" y="9"/>
                  </a:lnTo>
                  <a:lnTo>
                    <a:pt x="24" y="12"/>
                  </a:lnTo>
                  <a:lnTo>
                    <a:pt x="26" y="12"/>
                  </a:lnTo>
                  <a:lnTo>
                    <a:pt x="26" y="16"/>
                  </a:lnTo>
                  <a:lnTo>
                    <a:pt x="24" y="21"/>
                  </a:lnTo>
                  <a:lnTo>
                    <a:pt x="24" y="21"/>
                  </a:lnTo>
                  <a:lnTo>
                    <a:pt x="22" y="21"/>
                  </a:lnTo>
                  <a:lnTo>
                    <a:pt x="12" y="26"/>
                  </a:lnTo>
                  <a:lnTo>
                    <a:pt x="10" y="30"/>
                  </a:lnTo>
                  <a:lnTo>
                    <a:pt x="8" y="30"/>
                  </a:lnTo>
                  <a:lnTo>
                    <a:pt x="8" y="21"/>
                  </a:lnTo>
                  <a:lnTo>
                    <a:pt x="3" y="21"/>
                  </a:lnTo>
                  <a:lnTo>
                    <a:pt x="0" y="14"/>
                  </a:lnTo>
                  <a:lnTo>
                    <a:pt x="3" y="9"/>
                  </a:lnTo>
                  <a:lnTo>
                    <a:pt x="8" y="7"/>
                  </a:lnTo>
                  <a:lnTo>
                    <a:pt x="10" y="0"/>
                  </a:lnTo>
                  <a:lnTo>
                    <a:pt x="12" y="0"/>
                  </a:lnTo>
                  <a:lnTo>
                    <a:pt x="15" y="2"/>
                  </a:lnTo>
                  <a:lnTo>
                    <a:pt x="17" y="4"/>
                  </a:lnTo>
                  <a:lnTo>
                    <a:pt x="19" y="7"/>
                  </a:lnTo>
                  <a:lnTo>
                    <a:pt x="22" y="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1" name="Freeform 178">
              <a:extLst>
                <a:ext uri="{FF2B5EF4-FFF2-40B4-BE49-F238E27FC236}">
                  <a16:creationId xmlns:a16="http://schemas.microsoft.com/office/drawing/2014/main" id="{F21E84ED-49D5-427A-B915-962EDAA60CD3}"/>
                </a:ext>
              </a:extLst>
            </p:cNvPr>
            <p:cNvSpPr>
              <a:spLocks/>
            </p:cNvSpPr>
            <p:nvPr/>
          </p:nvSpPr>
          <p:spPr bwMode="auto">
            <a:xfrm>
              <a:off x="5681455" y="3055238"/>
              <a:ext cx="51131" cy="47722"/>
            </a:xfrm>
            <a:custGeom>
              <a:avLst/>
              <a:gdLst>
                <a:gd name="T0" fmla="*/ 30 w 30"/>
                <a:gd name="T1" fmla="*/ 28 h 28"/>
                <a:gd name="T2" fmla="*/ 30 w 30"/>
                <a:gd name="T3" fmla="*/ 28 h 28"/>
                <a:gd name="T4" fmla="*/ 19 w 30"/>
                <a:gd name="T5" fmla="*/ 28 h 28"/>
                <a:gd name="T6" fmla="*/ 14 w 30"/>
                <a:gd name="T7" fmla="*/ 21 h 28"/>
                <a:gd name="T8" fmla="*/ 0 w 30"/>
                <a:gd name="T9" fmla="*/ 19 h 28"/>
                <a:gd name="T10" fmla="*/ 11 w 30"/>
                <a:gd name="T11" fmla="*/ 0 h 28"/>
                <a:gd name="T12" fmla="*/ 23 w 30"/>
                <a:gd name="T13" fmla="*/ 2 h 28"/>
                <a:gd name="T14" fmla="*/ 26 w 30"/>
                <a:gd name="T15" fmla="*/ 9 h 28"/>
                <a:gd name="T16" fmla="*/ 26 w 30"/>
                <a:gd name="T17" fmla="*/ 14 h 28"/>
                <a:gd name="T18" fmla="*/ 30 w 30"/>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8">
                  <a:moveTo>
                    <a:pt x="30" y="28"/>
                  </a:moveTo>
                  <a:lnTo>
                    <a:pt x="30" y="28"/>
                  </a:lnTo>
                  <a:lnTo>
                    <a:pt x="19" y="28"/>
                  </a:lnTo>
                  <a:lnTo>
                    <a:pt x="14" y="21"/>
                  </a:lnTo>
                  <a:lnTo>
                    <a:pt x="0" y="19"/>
                  </a:lnTo>
                  <a:lnTo>
                    <a:pt x="11" y="0"/>
                  </a:lnTo>
                  <a:lnTo>
                    <a:pt x="23" y="2"/>
                  </a:lnTo>
                  <a:lnTo>
                    <a:pt x="26" y="9"/>
                  </a:lnTo>
                  <a:lnTo>
                    <a:pt x="26" y="14"/>
                  </a:lnTo>
                  <a:lnTo>
                    <a:pt x="30" y="28"/>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2" name="Freeform 184">
              <a:extLst>
                <a:ext uri="{FF2B5EF4-FFF2-40B4-BE49-F238E27FC236}">
                  <a16:creationId xmlns:a16="http://schemas.microsoft.com/office/drawing/2014/main" id="{08DC11A2-6F34-4ADA-8609-910B554FC2CA}"/>
                </a:ext>
              </a:extLst>
            </p:cNvPr>
            <p:cNvSpPr>
              <a:spLocks/>
            </p:cNvSpPr>
            <p:nvPr/>
          </p:nvSpPr>
          <p:spPr bwMode="auto">
            <a:xfrm>
              <a:off x="4081073" y="3684141"/>
              <a:ext cx="107375" cy="117601"/>
            </a:xfrm>
            <a:custGeom>
              <a:avLst/>
              <a:gdLst>
                <a:gd name="T0" fmla="*/ 37 w 63"/>
                <a:gd name="T1" fmla="*/ 19 h 69"/>
                <a:gd name="T2" fmla="*/ 37 w 63"/>
                <a:gd name="T3" fmla="*/ 19 h 69"/>
                <a:gd name="T4" fmla="*/ 42 w 63"/>
                <a:gd name="T5" fmla="*/ 19 h 69"/>
                <a:gd name="T6" fmla="*/ 45 w 63"/>
                <a:gd name="T7" fmla="*/ 14 h 69"/>
                <a:gd name="T8" fmla="*/ 49 w 63"/>
                <a:gd name="T9" fmla="*/ 14 h 69"/>
                <a:gd name="T10" fmla="*/ 47 w 63"/>
                <a:gd name="T11" fmla="*/ 19 h 69"/>
                <a:gd name="T12" fmla="*/ 49 w 63"/>
                <a:gd name="T13" fmla="*/ 26 h 69"/>
                <a:gd name="T14" fmla="*/ 47 w 63"/>
                <a:gd name="T15" fmla="*/ 33 h 69"/>
                <a:gd name="T16" fmla="*/ 52 w 63"/>
                <a:gd name="T17" fmla="*/ 38 h 69"/>
                <a:gd name="T18" fmla="*/ 56 w 63"/>
                <a:gd name="T19" fmla="*/ 38 h 69"/>
                <a:gd name="T20" fmla="*/ 63 w 63"/>
                <a:gd name="T21" fmla="*/ 45 h 69"/>
                <a:gd name="T22" fmla="*/ 63 w 63"/>
                <a:gd name="T23" fmla="*/ 52 h 69"/>
                <a:gd name="T24" fmla="*/ 61 w 63"/>
                <a:gd name="T25" fmla="*/ 54 h 69"/>
                <a:gd name="T26" fmla="*/ 61 w 63"/>
                <a:gd name="T27" fmla="*/ 66 h 69"/>
                <a:gd name="T28" fmla="*/ 56 w 63"/>
                <a:gd name="T29" fmla="*/ 69 h 69"/>
                <a:gd name="T30" fmla="*/ 40 w 63"/>
                <a:gd name="T31" fmla="*/ 62 h 69"/>
                <a:gd name="T32" fmla="*/ 26 w 63"/>
                <a:gd name="T33" fmla="*/ 47 h 69"/>
                <a:gd name="T34" fmla="*/ 11 w 63"/>
                <a:gd name="T35" fmla="*/ 38 h 69"/>
                <a:gd name="T36" fmla="*/ 0 w 63"/>
                <a:gd name="T37" fmla="*/ 28 h 69"/>
                <a:gd name="T38" fmla="*/ 4 w 63"/>
                <a:gd name="T39" fmla="*/ 24 h 69"/>
                <a:gd name="T40" fmla="*/ 4 w 63"/>
                <a:gd name="T41" fmla="*/ 19 h 69"/>
                <a:gd name="T42" fmla="*/ 11 w 63"/>
                <a:gd name="T43" fmla="*/ 10 h 69"/>
                <a:gd name="T44" fmla="*/ 21 w 63"/>
                <a:gd name="T45" fmla="*/ 2 h 69"/>
                <a:gd name="T46" fmla="*/ 23 w 63"/>
                <a:gd name="T47" fmla="*/ 2 h 69"/>
                <a:gd name="T48" fmla="*/ 28 w 63"/>
                <a:gd name="T49" fmla="*/ 0 h 69"/>
                <a:gd name="T50" fmla="*/ 35 w 63"/>
                <a:gd name="T51" fmla="*/ 10 h 69"/>
                <a:gd name="T52" fmla="*/ 33 w 63"/>
                <a:gd name="T53" fmla="*/ 17 h 69"/>
                <a:gd name="T54" fmla="*/ 37 w 63"/>
                <a:gd name="T55"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69">
                  <a:moveTo>
                    <a:pt x="37" y="19"/>
                  </a:moveTo>
                  <a:lnTo>
                    <a:pt x="37" y="19"/>
                  </a:lnTo>
                  <a:lnTo>
                    <a:pt x="42" y="19"/>
                  </a:lnTo>
                  <a:lnTo>
                    <a:pt x="45" y="14"/>
                  </a:lnTo>
                  <a:lnTo>
                    <a:pt x="49" y="14"/>
                  </a:lnTo>
                  <a:lnTo>
                    <a:pt x="47" y="19"/>
                  </a:lnTo>
                  <a:lnTo>
                    <a:pt x="49" y="26"/>
                  </a:lnTo>
                  <a:lnTo>
                    <a:pt x="47" y="33"/>
                  </a:lnTo>
                  <a:lnTo>
                    <a:pt x="52" y="38"/>
                  </a:lnTo>
                  <a:lnTo>
                    <a:pt x="56" y="38"/>
                  </a:lnTo>
                  <a:lnTo>
                    <a:pt x="63" y="45"/>
                  </a:lnTo>
                  <a:lnTo>
                    <a:pt x="63" y="52"/>
                  </a:lnTo>
                  <a:lnTo>
                    <a:pt x="61" y="54"/>
                  </a:lnTo>
                  <a:lnTo>
                    <a:pt x="61" y="66"/>
                  </a:lnTo>
                  <a:lnTo>
                    <a:pt x="56" y="69"/>
                  </a:lnTo>
                  <a:lnTo>
                    <a:pt x="40" y="62"/>
                  </a:lnTo>
                  <a:lnTo>
                    <a:pt x="26" y="47"/>
                  </a:lnTo>
                  <a:lnTo>
                    <a:pt x="11" y="38"/>
                  </a:lnTo>
                  <a:lnTo>
                    <a:pt x="0" y="28"/>
                  </a:lnTo>
                  <a:lnTo>
                    <a:pt x="4" y="24"/>
                  </a:lnTo>
                  <a:lnTo>
                    <a:pt x="4" y="19"/>
                  </a:lnTo>
                  <a:lnTo>
                    <a:pt x="11" y="10"/>
                  </a:lnTo>
                  <a:lnTo>
                    <a:pt x="21" y="2"/>
                  </a:lnTo>
                  <a:lnTo>
                    <a:pt x="23" y="2"/>
                  </a:lnTo>
                  <a:lnTo>
                    <a:pt x="28" y="0"/>
                  </a:lnTo>
                  <a:lnTo>
                    <a:pt x="35" y="10"/>
                  </a:lnTo>
                  <a:lnTo>
                    <a:pt x="33" y="17"/>
                  </a:lnTo>
                  <a:lnTo>
                    <a:pt x="37" y="1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3" name="Freeform 186">
              <a:extLst>
                <a:ext uri="{FF2B5EF4-FFF2-40B4-BE49-F238E27FC236}">
                  <a16:creationId xmlns:a16="http://schemas.microsoft.com/office/drawing/2014/main" id="{A530641A-636C-415B-814A-9F69EA105C5A}"/>
                </a:ext>
              </a:extLst>
            </p:cNvPr>
            <p:cNvSpPr>
              <a:spLocks/>
            </p:cNvSpPr>
            <p:nvPr/>
          </p:nvSpPr>
          <p:spPr bwMode="auto">
            <a:xfrm>
              <a:off x="4652030" y="2958089"/>
              <a:ext cx="436313" cy="415861"/>
            </a:xfrm>
            <a:custGeom>
              <a:avLst/>
              <a:gdLst>
                <a:gd name="T0" fmla="*/ 36 w 256"/>
                <a:gd name="T1" fmla="*/ 0 h 244"/>
                <a:gd name="T2" fmla="*/ 36 w 256"/>
                <a:gd name="T3" fmla="*/ 0 h 244"/>
                <a:gd name="T4" fmla="*/ 55 w 256"/>
                <a:gd name="T5" fmla="*/ 5 h 244"/>
                <a:gd name="T6" fmla="*/ 62 w 256"/>
                <a:gd name="T7" fmla="*/ 2 h 244"/>
                <a:gd name="T8" fmla="*/ 74 w 256"/>
                <a:gd name="T9" fmla="*/ 7 h 244"/>
                <a:gd name="T10" fmla="*/ 97 w 256"/>
                <a:gd name="T11" fmla="*/ 17 h 244"/>
                <a:gd name="T12" fmla="*/ 105 w 256"/>
                <a:gd name="T13" fmla="*/ 33 h 244"/>
                <a:gd name="T14" fmla="*/ 119 w 256"/>
                <a:gd name="T15" fmla="*/ 36 h 244"/>
                <a:gd name="T16" fmla="*/ 142 w 256"/>
                <a:gd name="T17" fmla="*/ 43 h 244"/>
                <a:gd name="T18" fmla="*/ 159 w 256"/>
                <a:gd name="T19" fmla="*/ 52 h 244"/>
                <a:gd name="T20" fmla="*/ 166 w 256"/>
                <a:gd name="T21" fmla="*/ 47 h 244"/>
                <a:gd name="T22" fmla="*/ 173 w 256"/>
                <a:gd name="T23" fmla="*/ 40 h 244"/>
                <a:gd name="T24" fmla="*/ 171 w 256"/>
                <a:gd name="T25" fmla="*/ 26 h 244"/>
                <a:gd name="T26" fmla="*/ 175 w 256"/>
                <a:gd name="T27" fmla="*/ 17 h 244"/>
                <a:gd name="T28" fmla="*/ 187 w 256"/>
                <a:gd name="T29" fmla="*/ 7 h 244"/>
                <a:gd name="T30" fmla="*/ 199 w 256"/>
                <a:gd name="T31" fmla="*/ 5 h 244"/>
                <a:gd name="T32" fmla="*/ 220 w 256"/>
                <a:gd name="T33" fmla="*/ 7 h 244"/>
                <a:gd name="T34" fmla="*/ 225 w 256"/>
                <a:gd name="T35" fmla="*/ 17 h 244"/>
                <a:gd name="T36" fmla="*/ 232 w 256"/>
                <a:gd name="T37" fmla="*/ 17 h 244"/>
                <a:gd name="T38" fmla="*/ 237 w 256"/>
                <a:gd name="T39" fmla="*/ 21 h 244"/>
                <a:gd name="T40" fmla="*/ 254 w 256"/>
                <a:gd name="T41" fmla="*/ 21 h 244"/>
                <a:gd name="T42" fmla="*/ 256 w 256"/>
                <a:gd name="T43" fmla="*/ 28 h 244"/>
                <a:gd name="T44" fmla="*/ 251 w 256"/>
                <a:gd name="T45" fmla="*/ 38 h 244"/>
                <a:gd name="T46" fmla="*/ 254 w 256"/>
                <a:gd name="T47" fmla="*/ 45 h 244"/>
                <a:gd name="T48" fmla="*/ 251 w 256"/>
                <a:gd name="T49" fmla="*/ 57 h 244"/>
                <a:gd name="T50" fmla="*/ 254 w 256"/>
                <a:gd name="T51" fmla="*/ 71 h 244"/>
                <a:gd name="T52" fmla="*/ 254 w 256"/>
                <a:gd name="T53" fmla="*/ 137 h 244"/>
                <a:gd name="T54" fmla="*/ 254 w 256"/>
                <a:gd name="T55" fmla="*/ 201 h 244"/>
                <a:gd name="T56" fmla="*/ 254 w 256"/>
                <a:gd name="T57" fmla="*/ 234 h 244"/>
                <a:gd name="T58" fmla="*/ 237 w 256"/>
                <a:gd name="T59" fmla="*/ 234 h 244"/>
                <a:gd name="T60" fmla="*/ 237 w 256"/>
                <a:gd name="T61" fmla="*/ 244 h 244"/>
                <a:gd name="T62" fmla="*/ 171 w 256"/>
                <a:gd name="T63" fmla="*/ 211 h 244"/>
                <a:gd name="T64" fmla="*/ 107 w 256"/>
                <a:gd name="T65" fmla="*/ 178 h 244"/>
                <a:gd name="T66" fmla="*/ 90 w 256"/>
                <a:gd name="T67" fmla="*/ 187 h 244"/>
                <a:gd name="T68" fmla="*/ 78 w 256"/>
                <a:gd name="T69" fmla="*/ 192 h 244"/>
                <a:gd name="T70" fmla="*/ 69 w 256"/>
                <a:gd name="T71" fmla="*/ 185 h 244"/>
                <a:gd name="T72" fmla="*/ 43 w 256"/>
                <a:gd name="T73" fmla="*/ 175 h 244"/>
                <a:gd name="T74" fmla="*/ 36 w 256"/>
                <a:gd name="T75" fmla="*/ 166 h 244"/>
                <a:gd name="T76" fmla="*/ 24 w 256"/>
                <a:gd name="T77" fmla="*/ 156 h 244"/>
                <a:gd name="T78" fmla="*/ 17 w 256"/>
                <a:gd name="T79" fmla="*/ 159 h 244"/>
                <a:gd name="T80" fmla="*/ 10 w 256"/>
                <a:gd name="T81" fmla="*/ 149 h 244"/>
                <a:gd name="T82" fmla="*/ 10 w 256"/>
                <a:gd name="T83" fmla="*/ 142 h 244"/>
                <a:gd name="T84" fmla="*/ 0 w 256"/>
                <a:gd name="T85" fmla="*/ 128 h 244"/>
                <a:gd name="T86" fmla="*/ 8 w 256"/>
                <a:gd name="T87" fmla="*/ 123 h 244"/>
                <a:gd name="T88" fmla="*/ 5 w 256"/>
                <a:gd name="T89" fmla="*/ 109 h 244"/>
                <a:gd name="T90" fmla="*/ 8 w 256"/>
                <a:gd name="T91" fmla="*/ 99 h 244"/>
                <a:gd name="T92" fmla="*/ 8 w 256"/>
                <a:gd name="T93" fmla="*/ 92 h 244"/>
                <a:gd name="T94" fmla="*/ 10 w 256"/>
                <a:gd name="T95" fmla="*/ 78 h 244"/>
                <a:gd name="T96" fmla="*/ 10 w 256"/>
                <a:gd name="T97" fmla="*/ 69 h 244"/>
                <a:gd name="T98" fmla="*/ 3 w 256"/>
                <a:gd name="T99" fmla="*/ 52 h 244"/>
                <a:gd name="T100" fmla="*/ 10 w 256"/>
                <a:gd name="T101" fmla="*/ 47 h 244"/>
                <a:gd name="T102" fmla="*/ 12 w 256"/>
                <a:gd name="T103" fmla="*/ 40 h 244"/>
                <a:gd name="T104" fmla="*/ 10 w 256"/>
                <a:gd name="T105" fmla="*/ 33 h 244"/>
                <a:gd name="T106" fmla="*/ 22 w 256"/>
                <a:gd name="T107" fmla="*/ 24 h 244"/>
                <a:gd name="T108" fmla="*/ 26 w 256"/>
                <a:gd name="T109" fmla="*/ 19 h 244"/>
                <a:gd name="T110" fmla="*/ 36 w 256"/>
                <a:gd name="T111" fmla="*/ 14 h 244"/>
                <a:gd name="T112" fmla="*/ 36 w 256"/>
                <a:gd name="T11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244">
                  <a:moveTo>
                    <a:pt x="36" y="0"/>
                  </a:moveTo>
                  <a:lnTo>
                    <a:pt x="36" y="0"/>
                  </a:lnTo>
                  <a:lnTo>
                    <a:pt x="55" y="5"/>
                  </a:lnTo>
                  <a:lnTo>
                    <a:pt x="62" y="2"/>
                  </a:lnTo>
                  <a:lnTo>
                    <a:pt x="74" y="7"/>
                  </a:lnTo>
                  <a:lnTo>
                    <a:pt x="97" y="17"/>
                  </a:lnTo>
                  <a:lnTo>
                    <a:pt x="105" y="33"/>
                  </a:lnTo>
                  <a:lnTo>
                    <a:pt x="119" y="36"/>
                  </a:lnTo>
                  <a:lnTo>
                    <a:pt x="142" y="43"/>
                  </a:lnTo>
                  <a:lnTo>
                    <a:pt x="159" y="52"/>
                  </a:lnTo>
                  <a:lnTo>
                    <a:pt x="166" y="47"/>
                  </a:lnTo>
                  <a:lnTo>
                    <a:pt x="173" y="40"/>
                  </a:lnTo>
                  <a:lnTo>
                    <a:pt x="171" y="26"/>
                  </a:lnTo>
                  <a:lnTo>
                    <a:pt x="175" y="17"/>
                  </a:lnTo>
                  <a:lnTo>
                    <a:pt x="187" y="7"/>
                  </a:lnTo>
                  <a:lnTo>
                    <a:pt x="199" y="5"/>
                  </a:lnTo>
                  <a:lnTo>
                    <a:pt x="220" y="7"/>
                  </a:lnTo>
                  <a:lnTo>
                    <a:pt x="225" y="17"/>
                  </a:lnTo>
                  <a:lnTo>
                    <a:pt x="232" y="17"/>
                  </a:lnTo>
                  <a:lnTo>
                    <a:pt x="237" y="21"/>
                  </a:lnTo>
                  <a:lnTo>
                    <a:pt x="254" y="21"/>
                  </a:lnTo>
                  <a:lnTo>
                    <a:pt x="256" y="28"/>
                  </a:lnTo>
                  <a:lnTo>
                    <a:pt x="251" y="38"/>
                  </a:lnTo>
                  <a:lnTo>
                    <a:pt x="254" y="45"/>
                  </a:lnTo>
                  <a:lnTo>
                    <a:pt x="251" y="57"/>
                  </a:lnTo>
                  <a:lnTo>
                    <a:pt x="254" y="71"/>
                  </a:lnTo>
                  <a:lnTo>
                    <a:pt x="254" y="137"/>
                  </a:lnTo>
                  <a:lnTo>
                    <a:pt x="254" y="201"/>
                  </a:lnTo>
                  <a:lnTo>
                    <a:pt x="254" y="234"/>
                  </a:lnTo>
                  <a:lnTo>
                    <a:pt x="237" y="234"/>
                  </a:lnTo>
                  <a:lnTo>
                    <a:pt x="237" y="244"/>
                  </a:lnTo>
                  <a:lnTo>
                    <a:pt x="171" y="211"/>
                  </a:lnTo>
                  <a:lnTo>
                    <a:pt x="107" y="178"/>
                  </a:lnTo>
                  <a:lnTo>
                    <a:pt x="90" y="187"/>
                  </a:lnTo>
                  <a:lnTo>
                    <a:pt x="78" y="192"/>
                  </a:lnTo>
                  <a:lnTo>
                    <a:pt x="69" y="185"/>
                  </a:lnTo>
                  <a:lnTo>
                    <a:pt x="43" y="175"/>
                  </a:lnTo>
                  <a:lnTo>
                    <a:pt x="36" y="166"/>
                  </a:lnTo>
                  <a:lnTo>
                    <a:pt x="24" y="156"/>
                  </a:lnTo>
                  <a:lnTo>
                    <a:pt x="17" y="159"/>
                  </a:lnTo>
                  <a:lnTo>
                    <a:pt x="10" y="149"/>
                  </a:lnTo>
                  <a:lnTo>
                    <a:pt x="10" y="142"/>
                  </a:lnTo>
                  <a:lnTo>
                    <a:pt x="0" y="128"/>
                  </a:lnTo>
                  <a:lnTo>
                    <a:pt x="8" y="123"/>
                  </a:lnTo>
                  <a:lnTo>
                    <a:pt x="5" y="109"/>
                  </a:lnTo>
                  <a:lnTo>
                    <a:pt x="8" y="99"/>
                  </a:lnTo>
                  <a:lnTo>
                    <a:pt x="8" y="92"/>
                  </a:lnTo>
                  <a:lnTo>
                    <a:pt x="10" y="78"/>
                  </a:lnTo>
                  <a:lnTo>
                    <a:pt x="10" y="69"/>
                  </a:lnTo>
                  <a:lnTo>
                    <a:pt x="3" y="52"/>
                  </a:lnTo>
                  <a:lnTo>
                    <a:pt x="10" y="47"/>
                  </a:lnTo>
                  <a:lnTo>
                    <a:pt x="12" y="40"/>
                  </a:lnTo>
                  <a:lnTo>
                    <a:pt x="10" y="33"/>
                  </a:lnTo>
                  <a:lnTo>
                    <a:pt x="22" y="24"/>
                  </a:lnTo>
                  <a:lnTo>
                    <a:pt x="26" y="19"/>
                  </a:lnTo>
                  <a:lnTo>
                    <a:pt x="36" y="14"/>
                  </a:lnTo>
                  <a:lnTo>
                    <a:pt x="36"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4" name="Freeform 188">
              <a:extLst>
                <a:ext uri="{FF2B5EF4-FFF2-40B4-BE49-F238E27FC236}">
                  <a16:creationId xmlns:a16="http://schemas.microsoft.com/office/drawing/2014/main" id="{B50C51B6-9F2A-40E9-9939-0C3279833536}"/>
                </a:ext>
              </a:extLst>
            </p:cNvPr>
            <p:cNvSpPr>
              <a:spLocks/>
            </p:cNvSpPr>
            <p:nvPr/>
          </p:nvSpPr>
          <p:spPr bwMode="auto">
            <a:xfrm>
              <a:off x="6596690" y="3648351"/>
              <a:ext cx="56244" cy="109079"/>
            </a:xfrm>
            <a:custGeom>
              <a:avLst/>
              <a:gdLst>
                <a:gd name="T0" fmla="*/ 23 w 33"/>
                <a:gd name="T1" fmla="*/ 59 h 64"/>
                <a:gd name="T2" fmla="*/ 23 w 33"/>
                <a:gd name="T3" fmla="*/ 59 h 64"/>
                <a:gd name="T4" fmla="*/ 9 w 33"/>
                <a:gd name="T5" fmla="*/ 64 h 64"/>
                <a:gd name="T6" fmla="*/ 2 w 33"/>
                <a:gd name="T7" fmla="*/ 49 h 64"/>
                <a:gd name="T8" fmla="*/ 0 w 33"/>
                <a:gd name="T9" fmla="*/ 26 h 64"/>
                <a:gd name="T10" fmla="*/ 7 w 33"/>
                <a:gd name="T11" fmla="*/ 0 h 64"/>
                <a:gd name="T12" fmla="*/ 18 w 33"/>
                <a:gd name="T13" fmla="*/ 9 h 64"/>
                <a:gd name="T14" fmla="*/ 26 w 33"/>
                <a:gd name="T15" fmla="*/ 21 h 64"/>
                <a:gd name="T16" fmla="*/ 33 w 33"/>
                <a:gd name="T17" fmla="*/ 38 h 64"/>
                <a:gd name="T18" fmla="*/ 30 w 33"/>
                <a:gd name="T19" fmla="*/ 54 h 64"/>
                <a:gd name="T20" fmla="*/ 23 w 33"/>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4">
                  <a:moveTo>
                    <a:pt x="23" y="59"/>
                  </a:moveTo>
                  <a:lnTo>
                    <a:pt x="23" y="59"/>
                  </a:lnTo>
                  <a:lnTo>
                    <a:pt x="9" y="64"/>
                  </a:lnTo>
                  <a:lnTo>
                    <a:pt x="2" y="49"/>
                  </a:lnTo>
                  <a:lnTo>
                    <a:pt x="0" y="26"/>
                  </a:lnTo>
                  <a:lnTo>
                    <a:pt x="7" y="0"/>
                  </a:lnTo>
                  <a:lnTo>
                    <a:pt x="18" y="9"/>
                  </a:lnTo>
                  <a:lnTo>
                    <a:pt x="26" y="21"/>
                  </a:lnTo>
                  <a:lnTo>
                    <a:pt x="33" y="38"/>
                  </a:lnTo>
                  <a:lnTo>
                    <a:pt x="30" y="54"/>
                  </a:lnTo>
                  <a:lnTo>
                    <a:pt x="23" y="5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5" name="Freeform 193">
              <a:extLst>
                <a:ext uri="{FF2B5EF4-FFF2-40B4-BE49-F238E27FC236}">
                  <a16:creationId xmlns:a16="http://schemas.microsoft.com/office/drawing/2014/main" id="{00983522-04C1-4759-B7D9-87D45ED57352}"/>
                </a:ext>
              </a:extLst>
            </p:cNvPr>
            <p:cNvSpPr>
              <a:spLocks/>
            </p:cNvSpPr>
            <p:nvPr/>
          </p:nvSpPr>
          <p:spPr bwMode="auto">
            <a:xfrm>
              <a:off x="4551473" y="2329185"/>
              <a:ext cx="17044" cy="27269"/>
            </a:xfrm>
            <a:custGeom>
              <a:avLst/>
              <a:gdLst>
                <a:gd name="T0" fmla="*/ 10 w 10"/>
                <a:gd name="T1" fmla="*/ 16 h 16"/>
                <a:gd name="T2" fmla="*/ 10 w 10"/>
                <a:gd name="T3" fmla="*/ 16 h 16"/>
                <a:gd name="T4" fmla="*/ 5 w 10"/>
                <a:gd name="T5" fmla="*/ 16 h 16"/>
                <a:gd name="T6" fmla="*/ 0 w 10"/>
                <a:gd name="T7" fmla="*/ 14 h 16"/>
                <a:gd name="T8" fmla="*/ 3 w 10"/>
                <a:gd name="T9" fmla="*/ 0 h 16"/>
                <a:gd name="T10" fmla="*/ 7 w 10"/>
                <a:gd name="T11" fmla="*/ 0 h 16"/>
                <a:gd name="T12" fmla="*/ 10 w 10"/>
                <a:gd name="T13" fmla="*/ 4 h 16"/>
                <a:gd name="T14" fmla="*/ 10 w 1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6">
                  <a:moveTo>
                    <a:pt x="10" y="16"/>
                  </a:moveTo>
                  <a:lnTo>
                    <a:pt x="10" y="16"/>
                  </a:lnTo>
                  <a:lnTo>
                    <a:pt x="5" y="16"/>
                  </a:lnTo>
                  <a:lnTo>
                    <a:pt x="0" y="14"/>
                  </a:lnTo>
                  <a:lnTo>
                    <a:pt x="3" y="0"/>
                  </a:lnTo>
                  <a:lnTo>
                    <a:pt x="7" y="0"/>
                  </a:lnTo>
                  <a:lnTo>
                    <a:pt x="10" y="4"/>
                  </a:lnTo>
                  <a:lnTo>
                    <a:pt x="10" y="16"/>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6" name="Freeform 195">
              <a:extLst>
                <a:ext uri="{FF2B5EF4-FFF2-40B4-BE49-F238E27FC236}">
                  <a16:creationId xmlns:a16="http://schemas.microsoft.com/office/drawing/2014/main" id="{93C98CD8-243B-4EE9-ADAA-B45B9EFFB472}"/>
                </a:ext>
              </a:extLst>
            </p:cNvPr>
            <p:cNvSpPr>
              <a:spLocks/>
            </p:cNvSpPr>
            <p:nvPr/>
          </p:nvSpPr>
          <p:spPr bwMode="auto">
            <a:xfrm>
              <a:off x="4979265" y="1961046"/>
              <a:ext cx="197705" cy="117601"/>
            </a:xfrm>
            <a:custGeom>
              <a:avLst/>
              <a:gdLst>
                <a:gd name="T0" fmla="*/ 109 w 116"/>
                <a:gd name="T1" fmla="*/ 22 h 69"/>
                <a:gd name="T2" fmla="*/ 109 w 116"/>
                <a:gd name="T3" fmla="*/ 22 h 69"/>
                <a:gd name="T4" fmla="*/ 109 w 116"/>
                <a:gd name="T5" fmla="*/ 36 h 69"/>
                <a:gd name="T6" fmla="*/ 116 w 116"/>
                <a:gd name="T7" fmla="*/ 52 h 69"/>
                <a:gd name="T8" fmla="*/ 97 w 116"/>
                <a:gd name="T9" fmla="*/ 64 h 69"/>
                <a:gd name="T10" fmla="*/ 88 w 116"/>
                <a:gd name="T11" fmla="*/ 69 h 69"/>
                <a:gd name="T12" fmla="*/ 71 w 116"/>
                <a:gd name="T13" fmla="*/ 55 h 69"/>
                <a:gd name="T14" fmla="*/ 64 w 116"/>
                <a:gd name="T15" fmla="*/ 52 h 69"/>
                <a:gd name="T16" fmla="*/ 62 w 116"/>
                <a:gd name="T17" fmla="*/ 48 h 69"/>
                <a:gd name="T18" fmla="*/ 45 w 116"/>
                <a:gd name="T19" fmla="*/ 50 h 69"/>
                <a:gd name="T20" fmla="*/ 19 w 116"/>
                <a:gd name="T21" fmla="*/ 48 h 69"/>
                <a:gd name="T22" fmla="*/ 0 w 116"/>
                <a:gd name="T23" fmla="*/ 57 h 69"/>
                <a:gd name="T24" fmla="*/ 0 w 116"/>
                <a:gd name="T25" fmla="*/ 36 h 69"/>
                <a:gd name="T26" fmla="*/ 7 w 116"/>
                <a:gd name="T27" fmla="*/ 17 h 69"/>
                <a:gd name="T28" fmla="*/ 24 w 116"/>
                <a:gd name="T29" fmla="*/ 5 h 69"/>
                <a:gd name="T30" fmla="*/ 36 w 116"/>
                <a:gd name="T31" fmla="*/ 29 h 69"/>
                <a:gd name="T32" fmla="*/ 50 w 116"/>
                <a:gd name="T33" fmla="*/ 26 h 69"/>
                <a:gd name="T34" fmla="*/ 52 w 116"/>
                <a:gd name="T35" fmla="*/ 5 h 69"/>
                <a:gd name="T36" fmla="*/ 66 w 116"/>
                <a:gd name="T37" fmla="*/ 0 h 69"/>
                <a:gd name="T38" fmla="*/ 73 w 116"/>
                <a:gd name="T39" fmla="*/ 3 h 69"/>
                <a:gd name="T40" fmla="*/ 88 w 116"/>
                <a:gd name="T41" fmla="*/ 15 h 69"/>
                <a:gd name="T42" fmla="*/ 99 w 116"/>
                <a:gd name="T43" fmla="*/ 15 h 69"/>
                <a:gd name="T44" fmla="*/ 109 w 116"/>
                <a:gd name="T4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69">
                  <a:moveTo>
                    <a:pt x="109" y="22"/>
                  </a:moveTo>
                  <a:lnTo>
                    <a:pt x="109" y="22"/>
                  </a:lnTo>
                  <a:lnTo>
                    <a:pt x="109" y="36"/>
                  </a:lnTo>
                  <a:lnTo>
                    <a:pt x="116" y="52"/>
                  </a:lnTo>
                  <a:lnTo>
                    <a:pt x="97" y="64"/>
                  </a:lnTo>
                  <a:lnTo>
                    <a:pt x="88" y="69"/>
                  </a:lnTo>
                  <a:lnTo>
                    <a:pt x="71" y="55"/>
                  </a:lnTo>
                  <a:lnTo>
                    <a:pt x="64" y="52"/>
                  </a:lnTo>
                  <a:lnTo>
                    <a:pt x="62" y="48"/>
                  </a:lnTo>
                  <a:lnTo>
                    <a:pt x="45" y="50"/>
                  </a:lnTo>
                  <a:lnTo>
                    <a:pt x="19" y="48"/>
                  </a:lnTo>
                  <a:lnTo>
                    <a:pt x="0" y="57"/>
                  </a:lnTo>
                  <a:lnTo>
                    <a:pt x="0" y="36"/>
                  </a:lnTo>
                  <a:lnTo>
                    <a:pt x="7" y="17"/>
                  </a:lnTo>
                  <a:lnTo>
                    <a:pt x="24" y="5"/>
                  </a:lnTo>
                  <a:lnTo>
                    <a:pt x="36" y="29"/>
                  </a:lnTo>
                  <a:lnTo>
                    <a:pt x="50" y="26"/>
                  </a:lnTo>
                  <a:lnTo>
                    <a:pt x="52" y="5"/>
                  </a:lnTo>
                  <a:lnTo>
                    <a:pt x="66" y="0"/>
                  </a:lnTo>
                  <a:lnTo>
                    <a:pt x="73" y="3"/>
                  </a:lnTo>
                  <a:lnTo>
                    <a:pt x="88" y="15"/>
                  </a:lnTo>
                  <a:lnTo>
                    <a:pt x="99" y="15"/>
                  </a:lnTo>
                  <a:lnTo>
                    <a:pt x="109" y="2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7" name="Freeform 200">
              <a:extLst>
                <a:ext uri="{FF2B5EF4-FFF2-40B4-BE49-F238E27FC236}">
                  <a16:creationId xmlns:a16="http://schemas.microsoft.com/office/drawing/2014/main" id="{48DE516D-82AF-4001-ABAA-126E9C4C11DE}"/>
                </a:ext>
              </a:extLst>
            </p:cNvPr>
            <p:cNvSpPr>
              <a:spLocks/>
            </p:cNvSpPr>
            <p:nvPr/>
          </p:nvSpPr>
          <p:spPr bwMode="auto">
            <a:xfrm>
              <a:off x="5596238" y="4250698"/>
              <a:ext cx="201113" cy="390296"/>
            </a:xfrm>
            <a:custGeom>
              <a:avLst/>
              <a:gdLst>
                <a:gd name="T0" fmla="*/ 111 w 118"/>
                <a:gd name="T1" fmla="*/ 23 h 229"/>
                <a:gd name="T2" fmla="*/ 111 w 118"/>
                <a:gd name="T3" fmla="*/ 23 h 229"/>
                <a:gd name="T4" fmla="*/ 114 w 118"/>
                <a:gd name="T5" fmla="*/ 45 h 229"/>
                <a:gd name="T6" fmla="*/ 118 w 118"/>
                <a:gd name="T7" fmla="*/ 52 h 229"/>
                <a:gd name="T8" fmla="*/ 116 w 118"/>
                <a:gd name="T9" fmla="*/ 59 h 229"/>
                <a:gd name="T10" fmla="*/ 114 w 118"/>
                <a:gd name="T11" fmla="*/ 66 h 229"/>
                <a:gd name="T12" fmla="*/ 109 w 118"/>
                <a:gd name="T13" fmla="*/ 54 h 229"/>
                <a:gd name="T14" fmla="*/ 104 w 118"/>
                <a:gd name="T15" fmla="*/ 59 h 229"/>
                <a:gd name="T16" fmla="*/ 109 w 118"/>
                <a:gd name="T17" fmla="*/ 73 h 229"/>
                <a:gd name="T18" fmla="*/ 107 w 118"/>
                <a:gd name="T19" fmla="*/ 80 h 229"/>
                <a:gd name="T20" fmla="*/ 102 w 118"/>
                <a:gd name="T21" fmla="*/ 83 h 229"/>
                <a:gd name="T22" fmla="*/ 102 w 118"/>
                <a:gd name="T23" fmla="*/ 97 h 229"/>
                <a:gd name="T24" fmla="*/ 95 w 118"/>
                <a:gd name="T25" fmla="*/ 118 h 229"/>
                <a:gd name="T26" fmla="*/ 88 w 118"/>
                <a:gd name="T27" fmla="*/ 142 h 229"/>
                <a:gd name="T28" fmla="*/ 78 w 118"/>
                <a:gd name="T29" fmla="*/ 173 h 229"/>
                <a:gd name="T30" fmla="*/ 71 w 118"/>
                <a:gd name="T31" fmla="*/ 199 h 229"/>
                <a:gd name="T32" fmla="*/ 64 w 118"/>
                <a:gd name="T33" fmla="*/ 218 h 229"/>
                <a:gd name="T34" fmla="*/ 50 w 118"/>
                <a:gd name="T35" fmla="*/ 222 h 229"/>
                <a:gd name="T36" fmla="*/ 36 w 118"/>
                <a:gd name="T37" fmla="*/ 229 h 229"/>
                <a:gd name="T38" fmla="*/ 26 w 118"/>
                <a:gd name="T39" fmla="*/ 225 h 229"/>
                <a:gd name="T40" fmla="*/ 14 w 118"/>
                <a:gd name="T41" fmla="*/ 220 h 229"/>
                <a:gd name="T42" fmla="*/ 10 w 118"/>
                <a:gd name="T43" fmla="*/ 208 h 229"/>
                <a:gd name="T44" fmla="*/ 10 w 118"/>
                <a:gd name="T45" fmla="*/ 194 h 229"/>
                <a:gd name="T46" fmla="*/ 3 w 118"/>
                <a:gd name="T47" fmla="*/ 180 h 229"/>
                <a:gd name="T48" fmla="*/ 0 w 118"/>
                <a:gd name="T49" fmla="*/ 168 h 229"/>
                <a:gd name="T50" fmla="*/ 5 w 118"/>
                <a:gd name="T51" fmla="*/ 156 h 229"/>
                <a:gd name="T52" fmla="*/ 12 w 118"/>
                <a:gd name="T53" fmla="*/ 151 h 229"/>
                <a:gd name="T54" fmla="*/ 12 w 118"/>
                <a:gd name="T55" fmla="*/ 147 h 229"/>
                <a:gd name="T56" fmla="*/ 19 w 118"/>
                <a:gd name="T57" fmla="*/ 132 h 229"/>
                <a:gd name="T58" fmla="*/ 21 w 118"/>
                <a:gd name="T59" fmla="*/ 123 h 229"/>
                <a:gd name="T60" fmla="*/ 17 w 118"/>
                <a:gd name="T61" fmla="*/ 113 h 229"/>
                <a:gd name="T62" fmla="*/ 14 w 118"/>
                <a:gd name="T63" fmla="*/ 104 h 229"/>
                <a:gd name="T64" fmla="*/ 12 w 118"/>
                <a:gd name="T65" fmla="*/ 87 h 229"/>
                <a:gd name="T66" fmla="*/ 19 w 118"/>
                <a:gd name="T67" fmla="*/ 80 h 229"/>
                <a:gd name="T68" fmla="*/ 21 w 118"/>
                <a:gd name="T69" fmla="*/ 68 h 229"/>
                <a:gd name="T70" fmla="*/ 29 w 118"/>
                <a:gd name="T71" fmla="*/ 68 h 229"/>
                <a:gd name="T72" fmla="*/ 38 w 118"/>
                <a:gd name="T73" fmla="*/ 64 h 229"/>
                <a:gd name="T74" fmla="*/ 43 w 118"/>
                <a:gd name="T75" fmla="*/ 61 h 229"/>
                <a:gd name="T76" fmla="*/ 50 w 118"/>
                <a:gd name="T77" fmla="*/ 61 h 229"/>
                <a:gd name="T78" fmla="*/ 62 w 118"/>
                <a:gd name="T79" fmla="*/ 52 h 229"/>
                <a:gd name="T80" fmla="*/ 74 w 118"/>
                <a:gd name="T81" fmla="*/ 42 h 229"/>
                <a:gd name="T82" fmla="*/ 78 w 118"/>
                <a:gd name="T83" fmla="*/ 33 h 229"/>
                <a:gd name="T84" fmla="*/ 76 w 118"/>
                <a:gd name="T85" fmla="*/ 26 h 229"/>
                <a:gd name="T86" fmla="*/ 83 w 118"/>
                <a:gd name="T87" fmla="*/ 28 h 229"/>
                <a:gd name="T88" fmla="*/ 92 w 118"/>
                <a:gd name="T89" fmla="*/ 16 h 229"/>
                <a:gd name="T90" fmla="*/ 92 w 118"/>
                <a:gd name="T91" fmla="*/ 7 h 229"/>
                <a:gd name="T92" fmla="*/ 97 w 118"/>
                <a:gd name="T93" fmla="*/ 0 h 229"/>
                <a:gd name="T94" fmla="*/ 104 w 118"/>
                <a:gd name="T95" fmla="*/ 7 h 229"/>
                <a:gd name="T96" fmla="*/ 107 w 118"/>
                <a:gd name="T97" fmla="*/ 14 h 229"/>
                <a:gd name="T98" fmla="*/ 111 w 118"/>
                <a:gd name="T99" fmla="*/ 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29">
                  <a:moveTo>
                    <a:pt x="111" y="23"/>
                  </a:moveTo>
                  <a:lnTo>
                    <a:pt x="111" y="23"/>
                  </a:lnTo>
                  <a:lnTo>
                    <a:pt x="114" y="45"/>
                  </a:lnTo>
                  <a:lnTo>
                    <a:pt x="118" y="52"/>
                  </a:lnTo>
                  <a:lnTo>
                    <a:pt x="116" y="59"/>
                  </a:lnTo>
                  <a:lnTo>
                    <a:pt x="114" y="66"/>
                  </a:lnTo>
                  <a:lnTo>
                    <a:pt x="109" y="54"/>
                  </a:lnTo>
                  <a:lnTo>
                    <a:pt x="104" y="59"/>
                  </a:lnTo>
                  <a:lnTo>
                    <a:pt x="109" y="73"/>
                  </a:lnTo>
                  <a:lnTo>
                    <a:pt x="107" y="80"/>
                  </a:lnTo>
                  <a:lnTo>
                    <a:pt x="102" y="83"/>
                  </a:lnTo>
                  <a:lnTo>
                    <a:pt x="102" y="97"/>
                  </a:lnTo>
                  <a:lnTo>
                    <a:pt x="95" y="118"/>
                  </a:lnTo>
                  <a:lnTo>
                    <a:pt x="88" y="142"/>
                  </a:lnTo>
                  <a:lnTo>
                    <a:pt x="78" y="173"/>
                  </a:lnTo>
                  <a:lnTo>
                    <a:pt x="71" y="199"/>
                  </a:lnTo>
                  <a:lnTo>
                    <a:pt x="64" y="218"/>
                  </a:lnTo>
                  <a:lnTo>
                    <a:pt x="50" y="222"/>
                  </a:lnTo>
                  <a:lnTo>
                    <a:pt x="36" y="229"/>
                  </a:lnTo>
                  <a:lnTo>
                    <a:pt x="26" y="225"/>
                  </a:lnTo>
                  <a:lnTo>
                    <a:pt x="14" y="220"/>
                  </a:lnTo>
                  <a:lnTo>
                    <a:pt x="10" y="208"/>
                  </a:lnTo>
                  <a:lnTo>
                    <a:pt x="10" y="194"/>
                  </a:lnTo>
                  <a:lnTo>
                    <a:pt x="3" y="180"/>
                  </a:lnTo>
                  <a:lnTo>
                    <a:pt x="0" y="168"/>
                  </a:lnTo>
                  <a:lnTo>
                    <a:pt x="5" y="156"/>
                  </a:lnTo>
                  <a:lnTo>
                    <a:pt x="12" y="151"/>
                  </a:lnTo>
                  <a:lnTo>
                    <a:pt x="12" y="147"/>
                  </a:lnTo>
                  <a:lnTo>
                    <a:pt x="19" y="132"/>
                  </a:lnTo>
                  <a:lnTo>
                    <a:pt x="21" y="123"/>
                  </a:lnTo>
                  <a:lnTo>
                    <a:pt x="17" y="113"/>
                  </a:lnTo>
                  <a:lnTo>
                    <a:pt x="14" y="104"/>
                  </a:lnTo>
                  <a:lnTo>
                    <a:pt x="12" y="87"/>
                  </a:lnTo>
                  <a:lnTo>
                    <a:pt x="19" y="80"/>
                  </a:lnTo>
                  <a:lnTo>
                    <a:pt x="21" y="68"/>
                  </a:lnTo>
                  <a:lnTo>
                    <a:pt x="29" y="68"/>
                  </a:lnTo>
                  <a:lnTo>
                    <a:pt x="38" y="64"/>
                  </a:lnTo>
                  <a:lnTo>
                    <a:pt x="43" y="61"/>
                  </a:lnTo>
                  <a:lnTo>
                    <a:pt x="50" y="61"/>
                  </a:lnTo>
                  <a:lnTo>
                    <a:pt x="62" y="52"/>
                  </a:lnTo>
                  <a:lnTo>
                    <a:pt x="74" y="42"/>
                  </a:lnTo>
                  <a:lnTo>
                    <a:pt x="78" y="33"/>
                  </a:lnTo>
                  <a:lnTo>
                    <a:pt x="76" y="26"/>
                  </a:lnTo>
                  <a:lnTo>
                    <a:pt x="83" y="28"/>
                  </a:lnTo>
                  <a:lnTo>
                    <a:pt x="92" y="16"/>
                  </a:lnTo>
                  <a:lnTo>
                    <a:pt x="92" y="7"/>
                  </a:lnTo>
                  <a:lnTo>
                    <a:pt x="97" y="0"/>
                  </a:lnTo>
                  <a:lnTo>
                    <a:pt x="104" y="7"/>
                  </a:lnTo>
                  <a:lnTo>
                    <a:pt x="107" y="14"/>
                  </a:lnTo>
                  <a:lnTo>
                    <a:pt x="111" y="2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8" name="Freeform 202">
              <a:extLst>
                <a:ext uri="{FF2B5EF4-FFF2-40B4-BE49-F238E27FC236}">
                  <a16:creationId xmlns:a16="http://schemas.microsoft.com/office/drawing/2014/main" id="{6098BB0F-849B-470D-88EB-4F992D53EA88}"/>
                </a:ext>
              </a:extLst>
            </p:cNvPr>
            <p:cNvSpPr>
              <a:spLocks/>
            </p:cNvSpPr>
            <p:nvPr/>
          </p:nvSpPr>
          <p:spPr bwMode="auto">
            <a:xfrm>
              <a:off x="1164935" y="2970020"/>
              <a:ext cx="835130" cy="545391"/>
            </a:xfrm>
            <a:custGeom>
              <a:avLst/>
              <a:gdLst>
                <a:gd name="T0" fmla="*/ 97 w 490"/>
                <a:gd name="T1" fmla="*/ 26 h 320"/>
                <a:gd name="T2" fmla="*/ 142 w 490"/>
                <a:gd name="T3" fmla="*/ 19 h 320"/>
                <a:gd name="T4" fmla="*/ 185 w 490"/>
                <a:gd name="T5" fmla="*/ 31 h 320"/>
                <a:gd name="T6" fmla="*/ 204 w 490"/>
                <a:gd name="T7" fmla="*/ 59 h 320"/>
                <a:gd name="T8" fmla="*/ 237 w 490"/>
                <a:gd name="T9" fmla="*/ 57 h 320"/>
                <a:gd name="T10" fmla="*/ 270 w 490"/>
                <a:gd name="T11" fmla="*/ 76 h 320"/>
                <a:gd name="T12" fmla="*/ 289 w 490"/>
                <a:gd name="T13" fmla="*/ 109 h 320"/>
                <a:gd name="T14" fmla="*/ 317 w 490"/>
                <a:gd name="T15" fmla="*/ 128 h 320"/>
                <a:gd name="T16" fmla="*/ 315 w 490"/>
                <a:gd name="T17" fmla="*/ 154 h 320"/>
                <a:gd name="T18" fmla="*/ 315 w 490"/>
                <a:gd name="T19" fmla="*/ 197 h 320"/>
                <a:gd name="T20" fmla="*/ 334 w 490"/>
                <a:gd name="T21" fmla="*/ 230 h 320"/>
                <a:gd name="T22" fmla="*/ 360 w 490"/>
                <a:gd name="T23" fmla="*/ 253 h 320"/>
                <a:gd name="T24" fmla="*/ 393 w 490"/>
                <a:gd name="T25" fmla="*/ 253 h 320"/>
                <a:gd name="T26" fmla="*/ 426 w 490"/>
                <a:gd name="T27" fmla="*/ 242 h 320"/>
                <a:gd name="T28" fmla="*/ 436 w 490"/>
                <a:gd name="T29" fmla="*/ 211 h 320"/>
                <a:gd name="T30" fmla="*/ 478 w 490"/>
                <a:gd name="T31" fmla="*/ 204 h 320"/>
                <a:gd name="T32" fmla="*/ 490 w 490"/>
                <a:gd name="T33" fmla="*/ 213 h 320"/>
                <a:gd name="T34" fmla="*/ 481 w 490"/>
                <a:gd name="T35" fmla="*/ 239 h 320"/>
                <a:gd name="T36" fmla="*/ 471 w 490"/>
                <a:gd name="T37" fmla="*/ 253 h 320"/>
                <a:gd name="T38" fmla="*/ 457 w 490"/>
                <a:gd name="T39" fmla="*/ 265 h 320"/>
                <a:gd name="T40" fmla="*/ 452 w 490"/>
                <a:gd name="T41" fmla="*/ 265 h 320"/>
                <a:gd name="T42" fmla="*/ 421 w 490"/>
                <a:gd name="T43" fmla="*/ 275 h 320"/>
                <a:gd name="T44" fmla="*/ 426 w 490"/>
                <a:gd name="T45" fmla="*/ 284 h 320"/>
                <a:gd name="T46" fmla="*/ 431 w 490"/>
                <a:gd name="T47" fmla="*/ 296 h 320"/>
                <a:gd name="T48" fmla="*/ 405 w 490"/>
                <a:gd name="T49" fmla="*/ 313 h 320"/>
                <a:gd name="T50" fmla="*/ 384 w 490"/>
                <a:gd name="T51" fmla="*/ 303 h 320"/>
                <a:gd name="T52" fmla="*/ 355 w 490"/>
                <a:gd name="T53" fmla="*/ 294 h 320"/>
                <a:gd name="T54" fmla="*/ 322 w 490"/>
                <a:gd name="T55" fmla="*/ 298 h 320"/>
                <a:gd name="T56" fmla="*/ 282 w 490"/>
                <a:gd name="T57" fmla="*/ 284 h 320"/>
                <a:gd name="T58" fmla="*/ 246 w 490"/>
                <a:gd name="T59" fmla="*/ 265 h 320"/>
                <a:gd name="T60" fmla="*/ 213 w 490"/>
                <a:gd name="T61" fmla="*/ 251 h 320"/>
                <a:gd name="T62" fmla="*/ 185 w 490"/>
                <a:gd name="T63" fmla="*/ 223 h 320"/>
                <a:gd name="T64" fmla="*/ 192 w 490"/>
                <a:gd name="T65" fmla="*/ 211 h 320"/>
                <a:gd name="T66" fmla="*/ 185 w 490"/>
                <a:gd name="T67" fmla="*/ 189 h 320"/>
                <a:gd name="T68" fmla="*/ 149 w 490"/>
                <a:gd name="T69" fmla="*/ 149 h 320"/>
                <a:gd name="T70" fmla="*/ 123 w 490"/>
                <a:gd name="T71" fmla="*/ 128 h 320"/>
                <a:gd name="T72" fmla="*/ 109 w 490"/>
                <a:gd name="T73" fmla="*/ 104 h 320"/>
                <a:gd name="T74" fmla="*/ 86 w 490"/>
                <a:gd name="T75" fmla="*/ 81 h 320"/>
                <a:gd name="T76" fmla="*/ 69 w 490"/>
                <a:gd name="T77" fmla="*/ 50 h 320"/>
                <a:gd name="T78" fmla="*/ 52 w 490"/>
                <a:gd name="T79" fmla="*/ 21 h 320"/>
                <a:gd name="T80" fmla="*/ 34 w 490"/>
                <a:gd name="T81" fmla="*/ 26 h 320"/>
                <a:gd name="T82" fmla="*/ 45 w 490"/>
                <a:gd name="T83" fmla="*/ 57 h 320"/>
                <a:gd name="T84" fmla="*/ 62 w 490"/>
                <a:gd name="T85" fmla="*/ 73 h 320"/>
                <a:gd name="T86" fmla="*/ 69 w 490"/>
                <a:gd name="T87" fmla="*/ 92 h 320"/>
                <a:gd name="T88" fmla="*/ 88 w 490"/>
                <a:gd name="T89" fmla="*/ 111 h 320"/>
                <a:gd name="T90" fmla="*/ 105 w 490"/>
                <a:gd name="T91" fmla="*/ 144 h 320"/>
                <a:gd name="T92" fmla="*/ 119 w 490"/>
                <a:gd name="T93" fmla="*/ 163 h 320"/>
                <a:gd name="T94" fmla="*/ 116 w 490"/>
                <a:gd name="T95" fmla="*/ 180 h 320"/>
                <a:gd name="T96" fmla="*/ 100 w 490"/>
                <a:gd name="T97" fmla="*/ 159 h 320"/>
                <a:gd name="T98" fmla="*/ 81 w 490"/>
                <a:gd name="T99" fmla="*/ 133 h 320"/>
                <a:gd name="T100" fmla="*/ 60 w 490"/>
                <a:gd name="T101" fmla="*/ 109 h 320"/>
                <a:gd name="T102" fmla="*/ 43 w 490"/>
                <a:gd name="T103" fmla="*/ 104 h 320"/>
                <a:gd name="T104" fmla="*/ 41 w 490"/>
                <a:gd name="T105" fmla="*/ 92 h 320"/>
                <a:gd name="T106" fmla="*/ 34 w 490"/>
                <a:gd name="T107" fmla="*/ 64 h 320"/>
                <a:gd name="T108" fmla="*/ 15 w 490"/>
                <a:gd name="T109" fmla="*/ 36 h 320"/>
                <a:gd name="T110" fmla="*/ 17 w 490"/>
                <a:gd name="T111" fmla="*/ 2 h 320"/>
                <a:gd name="T112" fmla="*/ 62 w 490"/>
                <a:gd name="T113" fmla="*/ 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0" h="320">
                  <a:moveTo>
                    <a:pt x="62" y="12"/>
                  </a:moveTo>
                  <a:lnTo>
                    <a:pt x="62" y="12"/>
                  </a:lnTo>
                  <a:lnTo>
                    <a:pt x="97" y="26"/>
                  </a:lnTo>
                  <a:lnTo>
                    <a:pt x="131" y="26"/>
                  </a:lnTo>
                  <a:lnTo>
                    <a:pt x="142" y="26"/>
                  </a:lnTo>
                  <a:lnTo>
                    <a:pt x="142" y="19"/>
                  </a:lnTo>
                  <a:lnTo>
                    <a:pt x="171" y="19"/>
                  </a:lnTo>
                  <a:lnTo>
                    <a:pt x="178" y="26"/>
                  </a:lnTo>
                  <a:lnTo>
                    <a:pt x="185" y="31"/>
                  </a:lnTo>
                  <a:lnTo>
                    <a:pt x="197" y="40"/>
                  </a:lnTo>
                  <a:lnTo>
                    <a:pt x="201" y="50"/>
                  </a:lnTo>
                  <a:lnTo>
                    <a:pt x="204" y="59"/>
                  </a:lnTo>
                  <a:lnTo>
                    <a:pt x="213" y="64"/>
                  </a:lnTo>
                  <a:lnTo>
                    <a:pt x="225" y="71"/>
                  </a:lnTo>
                  <a:lnTo>
                    <a:pt x="237" y="57"/>
                  </a:lnTo>
                  <a:lnTo>
                    <a:pt x="251" y="55"/>
                  </a:lnTo>
                  <a:lnTo>
                    <a:pt x="261" y="64"/>
                  </a:lnTo>
                  <a:lnTo>
                    <a:pt x="270" y="76"/>
                  </a:lnTo>
                  <a:lnTo>
                    <a:pt x="275" y="88"/>
                  </a:lnTo>
                  <a:lnTo>
                    <a:pt x="284" y="97"/>
                  </a:lnTo>
                  <a:lnTo>
                    <a:pt x="289" y="109"/>
                  </a:lnTo>
                  <a:lnTo>
                    <a:pt x="291" y="118"/>
                  </a:lnTo>
                  <a:lnTo>
                    <a:pt x="306" y="123"/>
                  </a:lnTo>
                  <a:lnTo>
                    <a:pt x="317" y="128"/>
                  </a:lnTo>
                  <a:lnTo>
                    <a:pt x="324" y="126"/>
                  </a:lnTo>
                  <a:lnTo>
                    <a:pt x="317" y="142"/>
                  </a:lnTo>
                  <a:lnTo>
                    <a:pt x="315" y="154"/>
                  </a:lnTo>
                  <a:lnTo>
                    <a:pt x="313" y="178"/>
                  </a:lnTo>
                  <a:lnTo>
                    <a:pt x="310" y="187"/>
                  </a:lnTo>
                  <a:lnTo>
                    <a:pt x="315" y="197"/>
                  </a:lnTo>
                  <a:lnTo>
                    <a:pt x="320" y="206"/>
                  </a:lnTo>
                  <a:lnTo>
                    <a:pt x="322" y="218"/>
                  </a:lnTo>
                  <a:lnTo>
                    <a:pt x="334" y="230"/>
                  </a:lnTo>
                  <a:lnTo>
                    <a:pt x="336" y="239"/>
                  </a:lnTo>
                  <a:lnTo>
                    <a:pt x="343" y="249"/>
                  </a:lnTo>
                  <a:lnTo>
                    <a:pt x="360" y="253"/>
                  </a:lnTo>
                  <a:lnTo>
                    <a:pt x="367" y="260"/>
                  </a:lnTo>
                  <a:lnTo>
                    <a:pt x="381" y="256"/>
                  </a:lnTo>
                  <a:lnTo>
                    <a:pt x="393" y="253"/>
                  </a:lnTo>
                  <a:lnTo>
                    <a:pt x="405" y="251"/>
                  </a:lnTo>
                  <a:lnTo>
                    <a:pt x="417" y="249"/>
                  </a:lnTo>
                  <a:lnTo>
                    <a:pt x="426" y="242"/>
                  </a:lnTo>
                  <a:lnTo>
                    <a:pt x="431" y="230"/>
                  </a:lnTo>
                  <a:lnTo>
                    <a:pt x="431" y="215"/>
                  </a:lnTo>
                  <a:lnTo>
                    <a:pt x="436" y="211"/>
                  </a:lnTo>
                  <a:lnTo>
                    <a:pt x="445" y="206"/>
                  </a:lnTo>
                  <a:lnTo>
                    <a:pt x="462" y="204"/>
                  </a:lnTo>
                  <a:lnTo>
                    <a:pt x="478" y="204"/>
                  </a:lnTo>
                  <a:lnTo>
                    <a:pt x="488" y="201"/>
                  </a:lnTo>
                  <a:lnTo>
                    <a:pt x="490" y="206"/>
                  </a:lnTo>
                  <a:lnTo>
                    <a:pt x="490" y="213"/>
                  </a:lnTo>
                  <a:lnTo>
                    <a:pt x="481" y="225"/>
                  </a:lnTo>
                  <a:lnTo>
                    <a:pt x="478" y="234"/>
                  </a:lnTo>
                  <a:lnTo>
                    <a:pt x="481" y="239"/>
                  </a:lnTo>
                  <a:lnTo>
                    <a:pt x="478" y="246"/>
                  </a:lnTo>
                  <a:lnTo>
                    <a:pt x="474" y="258"/>
                  </a:lnTo>
                  <a:lnTo>
                    <a:pt x="471" y="253"/>
                  </a:lnTo>
                  <a:lnTo>
                    <a:pt x="466" y="253"/>
                  </a:lnTo>
                  <a:lnTo>
                    <a:pt x="464" y="253"/>
                  </a:lnTo>
                  <a:lnTo>
                    <a:pt x="457" y="265"/>
                  </a:lnTo>
                  <a:lnTo>
                    <a:pt x="455" y="263"/>
                  </a:lnTo>
                  <a:lnTo>
                    <a:pt x="452" y="263"/>
                  </a:lnTo>
                  <a:lnTo>
                    <a:pt x="452" y="265"/>
                  </a:lnTo>
                  <a:lnTo>
                    <a:pt x="438" y="265"/>
                  </a:lnTo>
                  <a:lnTo>
                    <a:pt x="421" y="265"/>
                  </a:lnTo>
                  <a:lnTo>
                    <a:pt x="421" y="275"/>
                  </a:lnTo>
                  <a:lnTo>
                    <a:pt x="417" y="275"/>
                  </a:lnTo>
                  <a:lnTo>
                    <a:pt x="421" y="282"/>
                  </a:lnTo>
                  <a:lnTo>
                    <a:pt x="426" y="284"/>
                  </a:lnTo>
                  <a:lnTo>
                    <a:pt x="429" y="289"/>
                  </a:lnTo>
                  <a:lnTo>
                    <a:pt x="431" y="289"/>
                  </a:lnTo>
                  <a:lnTo>
                    <a:pt x="431" y="296"/>
                  </a:lnTo>
                  <a:lnTo>
                    <a:pt x="410" y="296"/>
                  </a:lnTo>
                  <a:lnTo>
                    <a:pt x="403" y="308"/>
                  </a:lnTo>
                  <a:lnTo>
                    <a:pt x="405" y="313"/>
                  </a:lnTo>
                  <a:lnTo>
                    <a:pt x="403" y="315"/>
                  </a:lnTo>
                  <a:lnTo>
                    <a:pt x="403" y="320"/>
                  </a:lnTo>
                  <a:lnTo>
                    <a:pt x="384" y="303"/>
                  </a:lnTo>
                  <a:lnTo>
                    <a:pt x="377" y="298"/>
                  </a:lnTo>
                  <a:lnTo>
                    <a:pt x="362" y="294"/>
                  </a:lnTo>
                  <a:lnTo>
                    <a:pt x="355" y="294"/>
                  </a:lnTo>
                  <a:lnTo>
                    <a:pt x="341" y="301"/>
                  </a:lnTo>
                  <a:lnTo>
                    <a:pt x="334" y="303"/>
                  </a:lnTo>
                  <a:lnTo>
                    <a:pt x="322" y="298"/>
                  </a:lnTo>
                  <a:lnTo>
                    <a:pt x="308" y="294"/>
                  </a:lnTo>
                  <a:lnTo>
                    <a:pt x="294" y="287"/>
                  </a:lnTo>
                  <a:lnTo>
                    <a:pt x="282" y="284"/>
                  </a:lnTo>
                  <a:lnTo>
                    <a:pt x="263" y="277"/>
                  </a:lnTo>
                  <a:lnTo>
                    <a:pt x="251" y="268"/>
                  </a:lnTo>
                  <a:lnTo>
                    <a:pt x="246" y="265"/>
                  </a:lnTo>
                  <a:lnTo>
                    <a:pt x="237" y="263"/>
                  </a:lnTo>
                  <a:lnTo>
                    <a:pt x="220" y="258"/>
                  </a:lnTo>
                  <a:lnTo>
                    <a:pt x="213" y="251"/>
                  </a:lnTo>
                  <a:lnTo>
                    <a:pt x="197" y="239"/>
                  </a:lnTo>
                  <a:lnTo>
                    <a:pt x="187" y="230"/>
                  </a:lnTo>
                  <a:lnTo>
                    <a:pt x="185" y="223"/>
                  </a:lnTo>
                  <a:lnTo>
                    <a:pt x="190" y="220"/>
                  </a:lnTo>
                  <a:lnTo>
                    <a:pt x="187" y="215"/>
                  </a:lnTo>
                  <a:lnTo>
                    <a:pt x="192" y="211"/>
                  </a:lnTo>
                  <a:lnTo>
                    <a:pt x="192" y="204"/>
                  </a:lnTo>
                  <a:lnTo>
                    <a:pt x="187" y="197"/>
                  </a:lnTo>
                  <a:lnTo>
                    <a:pt x="185" y="189"/>
                  </a:lnTo>
                  <a:lnTo>
                    <a:pt x="178" y="180"/>
                  </a:lnTo>
                  <a:lnTo>
                    <a:pt x="166" y="163"/>
                  </a:lnTo>
                  <a:lnTo>
                    <a:pt x="149" y="149"/>
                  </a:lnTo>
                  <a:lnTo>
                    <a:pt x="140" y="140"/>
                  </a:lnTo>
                  <a:lnTo>
                    <a:pt x="128" y="133"/>
                  </a:lnTo>
                  <a:lnTo>
                    <a:pt x="123" y="128"/>
                  </a:lnTo>
                  <a:lnTo>
                    <a:pt x="126" y="116"/>
                  </a:lnTo>
                  <a:lnTo>
                    <a:pt x="119" y="111"/>
                  </a:lnTo>
                  <a:lnTo>
                    <a:pt x="109" y="104"/>
                  </a:lnTo>
                  <a:lnTo>
                    <a:pt x="105" y="90"/>
                  </a:lnTo>
                  <a:lnTo>
                    <a:pt x="95" y="90"/>
                  </a:lnTo>
                  <a:lnTo>
                    <a:pt x="86" y="81"/>
                  </a:lnTo>
                  <a:lnTo>
                    <a:pt x="79" y="71"/>
                  </a:lnTo>
                  <a:lnTo>
                    <a:pt x="79" y="64"/>
                  </a:lnTo>
                  <a:lnTo>
                    <a:pt x="69" y="50"/>
                  </a:lnTo>
                  <a:lnTo>
                    <a:pt x="64" y="36"/>
                  </a:lnTo>
                  <a:lnTo>
                    <a:pt x="64" y="31"/>
                  </a:lnTo>
                  <a:lnTo>
                    <a:pt x="52" y="21"/>
                  </a:lnTo>
                  <a:lnTo>
                    <a:pt x="48" y="24"/>
                  </a:lnTo>
                  <a:lnTo>
                    <a:pt x="38" y="17"/>
                  </a:lnTo>
                  <a:lnTo>
                    <a:pt x="34" y="26"/>
                  </a:lnTo>
                  <a:lnTo>
                    <a:pt x="38" y="33"/>
                  </a:lnTo>
                  <a:lnTo>
                    <a:pt x="38" y="47"/>
                  </a:lnTo>
                  <a:lnTo>
                    <a:pt x="45" y="57"/>
                  </a:lnTo>
                  <a:lnTo>
                    <a:pt x="57" y="69"/>
                  </a:lnTo>
                  <a:lnTo>
                    <a:pt x="60" y="73"/>
                  </a:lnTo>
                  <a:lnTo>
                    <a:pt x="62" y="73"/>
                  </a:lnTo>
                  <a:lnTo>
                    <a:pt x="64" y="81"/>
                  </a:lnTo>
                  <a:lnTo>
                    <a:pt x="67" y="81"/>
                  </a:lnTo>
                  <a:lnTo>
                    <a:pt x="69" y="92"/>
                  </a:lnTo>
                  <a:lnTo>
                    <a:pt x="76" y="97"/>
                  </a:lnTo>
                  <a:lnTo>
                    <a:pt x="79" y="104"/>
                  </a:lnTo>
                  <a:lnTo>
                    <a:pt x="88" y="111"/>
                  </a:lnTo>
                  <a:lnTo>
                    <a:pt x="95" y="128"/>
                  </a:lnTo>
                  <a:lnTo>
                    <a:pt x="100" y="137"/>
                  </a:lnTo>
                  <a:lnTo>
                    <a:pt x="105" y="144"/>
                  </a:lnTo>
                  <a:lnTo>
                    <a:pt x="105" y="154"/>
                  </a:lnTo>
                  <a:lnTo>
                    <a:pt x="112" y="154"/>
                  </a:lnTo>
                  <a:lnTo>
                    <a:pt x="119" y="163"/>
                  </a:lnTo>
                  <a:lnTo>
                    <a:pt x="123" y="171"/>
                  </a:lnTo>
                  <a:lnTo>
                    <a:pt x="123" y="173"/>
                  </a:lnTo>
                  <a:lnTo>
                    <a:pt x="116" y="180"/>
                  </a:lnTo>
                  <a:lnTo>
                    <a:pt x="114" y="180"/>
                  </a:lnTo>
                  <a:lnTo>
                    <a:pt x="112" y="168"/>
                  </a:lnTo>
                  <a:lnTo>
                    <a:pt x="100" y="159"/>
                  </a:lnTo>
                  <a:lnTo>
                    <a:pt x="88" y="152"/>
                  </a:lnTo>
                  <a:lnTo>
                    <a:pt x="81" y="147"/>
                  </a:lnTo>
                  <a:lnTo>
                    <a:pt x="81" y="133"/>
                  </a:lnTo>
                  <a:lnTo>
                    <a:pt x="79" y="123"/>
                  </a:lnTo>
                  <a:lnTo>
                    <a:pt x="69" y="118"/>
                  </a:lnTo>
                  <a:lnTo>
                    <a:pt x="60" y="109"/>
                  </a:lnTo>
                  <a:lnTo>
                    <a:pt x="57" y="114"/>
                  </a:lnTo>
                  <a:lnTo>
                    <a:pt x="52" y="109"/>
                  </a:lnTo>
                  <a:lnTo>
                    <a:pt x="43" y="104"/>
                  </a:lnTo>
                  <a:lnTo>
                    <a:pt x="34" y="92"/>
                  </a:lnTo>
                  <a:lnTo>
                    <a:pt x="34" y="92"/>
                  </a:lnTo>
                  <a:lnTo>
                    <a:pt x="41" y="92"/>
                  </a:lnTo>
                  <a:lnTo>
                    <a:pt x="48" y="85"/>
                  </a:lnTo>
                  <a:lnTo>
                    <a:pt x="48" y="78"/>
                  </a:lnTo>
                  <a:lnTo>
                    <a:pt x="34" y="64"/>
                  </a:lnTo>
                  <a:lnTo>
                    <a:pt x="26" y="59"/>
                  </a:lnTo>
                  <a:lnTo>
                    <a:pt x="19" y="47"/>
                  </a:lnTo>
                  <a:lnTo>
                    <a:pt x="15" y="36"/>
                  </a:lnTo>
                  <a:lnTo>
                    <a:pt x="5" y="21"/>
                  </a:lnTo>
                  <a:lnTo>
                    <a:pt x="0" y="5"/>
                  </a:lnTo>
                  <a:lnTo>
                    <a:pt x="17" y="2"/>
                  </a:lnTo>
                  <a:lnTo>
                    <a:pt x="38" y="0"/>
                  </a:lnTo>
                  <a:lnTo>
                    <a:pt x="36" y="5"/>
                  </a:lnTo>
                  <a:lnTo>
                    <a:pt x="62" y="12"/>
                  </a:lnTo>
                  <a:lnTo>
                    <a:pt x="62" y="12"/>
                  </a:lnTo>
                  <a:lnTo>
                    <a:pt x="62" y="1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399" name="Freeform 203">
              <a:extLst>
                <a:ext uri="{FF2B5EF4-FFF2-40B4-BE49-F238E27FC236}">
                  <a16:creationId xmlns:a16="http://schemas.microsoft.com/office/drawing/2014/main" id="{B207A9FE-6B4C-4F2B-8E88-D971E69AA328}"/>
                </a:ext>
              </a:extLst>
            </p:cNvPr>
            <p:cNvSpPr>
              <a:spLocks/>
            </p:cNvSpPr>
            <p:nvPr/>
          </p:nvSpPr>
          <p:spPr bwMode="auto">
            <a:xfrm>
              <a:off x="4963925" y="2639376"/>
              <a:ext cx="68174" cy="52835"/>
            </a:xfrm>
            <a:custGeom>
              <a:avLst/>
              <a:gdLst>
                <a:gd name="T0" fmla="*/ 37 w 40"/>
                <a:gd name="T1" fmla="*/ 7 h 31"/>
                <a:gd name="T2" fmla="*/ 37 w 40"/>
                <a:gd name="T3" fmla="*/ 7 h 31"/>
                <a:gd name="T4" fmla="*/ 40 w 40"/>
                <a:gd name="T5" fmla="*/ 21 h 31"/>
                <a:gd name="T6" fmla="*/ 35 w 40"/>
                <a:gd name="T7" fmla="*/ 21 h 31"/>
                <a:gd name="T8" fmla="*/ 33 w 40"/>
                <a:gd name="T9" fmla="*/ 24 h 31"/>
                <a:gd name="T10" fmla="*/ 26 w 40"/>
                <a:gd name="T11" fmla="*/ 24 h 31"/>
                <a:gd name="T12" fmla="*/ 18 w 40"/>
                <a:gd name="T13" fmla="*/ 28 h 31"/>
                <a:gd name="T14" fmla="*/ 9 w 40"/>
                <a:gd name="T15" fmla="*/ 31 h 31"/>
                <a:gd name="T16" fmla="*/ 2 w 40"/>
                <a:gd name="T17" fmla="*/ 26 h 31"/>
                <a:gd name="T18" fmla="*/ 0 w 40"/>
                <a:gd name="T19" fmla="*/ 17 h 31"/>
                <a:gd name="T20" fmla="*/ 2 w 40"/>
                <a:gd name="T21" fmla="*/ 9 h 31"/>
                <a:gd name="T22" fmla="*/ 2 w 40"/>
                <a:gd name="T23" fmla="*/ 9 h 31"/>
                <a:gd name="T24" fmla="*/ 4 w 40"/>
                <a:gd name="T25" fmla="*/ 5 h 31"/>
                <a:gd name="T26" fmla="*/ 14 w 40"/>
                <a:gd name="T27" fmla="*/ 2 h 31"/>
                <a:gd name="T28" fmla="*/ 16 w 40"/>
                <a:gd name="T29" fmla="*/ 0 h 31"/>
                <a:gd name="T30" fmla="*/ 23 w 40"/>
                <a:gd name="T31" fmla="*/ 0 h 31"/>
                <a:gd name="T32" fmla="*/ 30 w 40"/>
                <a:gd name="T33" fmla="*/ 0 h 31"/>
                <a:gd name="T34" fmla="*/ 37 w 40"/>
                <a:gd name="T3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1">
                  <a:moveTo>
                    <a:pt x="37" y="7"/>
                  </a:moveTo>
                  <a:lnTo>
                    <a:pt x="37" y="7"/>
                  </a:lnTo>
                  <a:lnTo>
                    <a:pt x="40" y="21"/>
                  </a:lnTo>
                  <a:lnTo>
                    <a:pt x="35" y="21"/>
                  </a:lnTo>
                  <a:lnTo>
                    <a:pt x="33" y="24"/>
                  </a:lnTo>
                  <a:lnTo>
                    <a:pt x="26" y="24"/>
                  </a:lnTo>
                  <a:lnTo>
                    <a:pt x="18" y="28"/>
                  </a:lnTo>
                  <a:lnTo>
                    <a:pt x="9" y="31"/>
                  </a:lnTo>
                  <a:lnTo>
                    <a:pt x="2" y="26"/>
                  </a:lnTo>
                  <a:lnTo>
                    <a:pt x="0" y="17"/>
                  </a:lnTo>
                  <a:lnTo>
                    <a:pt x="2" y="9"/>
                  </a:lnTo>
                  <a:lnTo>
                    <a:pt x="2" y="9"/>
                  </a:lnTo>
                  <a:lnTo>
                    <a:pt x="4" y="5"/>
                  </a:lnTo>
                  <a:lnTo>
                    <a:pt x="14" y="2"/>
                  </a:lnTo>
                  <a:lnTo>
                    <a:pt x="16" y="0"/>
                  </a:lnTo>
                  <a:lnTo>
                    <a:pt x="23" y="0"/>
                  </a:lnTo>
                  <a:lnTo>
                    <a:pt x="30" y="0"/>
                  </a:lnTo>
                  <a:lnTo>
                    <a:pt x="37" y="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0" name="Freeform 208">
              <a:extLst>
                <a:ext uri="{FF2B5EF4-FFF2-40B4-BE49-F238E27FC236}">
                  <a16:creationId xmlns:a16="http://schemas.microsoft.com/office/drawing/2014/main" id="{A6E41F62-1FCB-40D6-855B-69EB56E9D911}"/>
                </a:ext>
              </a:extLst>
            </p:cNvPr>
            <p:cNvSpPr>
              <a:spLocks/>
            </p:cNvSpPr>
            <p:nvPr/>
          </p:nvSpPr>
          <p:spPr bwMode="auto">
            <a:xfrm>
              <a:off x="6942672" y="3108072"/>
              <a:ext cx="245426" cy="535166"/>
            </a:xfrm>
            <a:custGeom>
              <a:avLst/>
              <a:gdLst>
                <a:gd name="T0" fmla="*/ 104 w 144"/>
                <a:gd name="T1" fmla="*/ 16 h 314"/>
                <a:gd name="T2" fmla="*/ 104 w 144"/>
                <a:gd name="T3" fmla="*/ 45 h 314"/>
                <a:gd name="T4" fmla="*/ 87 w 144"/>
                <a:gd name="T5" fmla="*/ 80 h 314"/>
                <a:gd name="T6" fmla="*/ 109 w 144"/>
                <a:gd name="T7" fmla="*/ 94 h 314"/>
                <a:gd name="T8" fmla="*/ 113 w 144"/>
                <a:gd name="T9" fmla="*/ 111 h 314"/>
                <a:gd name="T10" fmla="*/ 132 w 144"/>
                <a:gd name="T11" fmla="*/ 120 h 314"/>
                <a:gd name="T12" fmla="*/ 144 w 144"/>
                <a:gd name="T13" fmla="*/ 123 h 314"/>
                <a:gd name="T14" fmla="*/ 128 w 144"/>
                <a:gd name="T15" fmla="*/ 142 h 314"/>
                <a:gd name="T16" fmla="*/ 109 w 144"/>
                <a:gd name="T17" fmla="*/ 151 h 314"/>
                <a:gd name="T18" fmla="*/ 90 w 144"/>
                <a:gd name="T19" fmla="*/ 170 h 314"/>
                <a:gd name="T20" fmla="*/ 92 w 144"/>
                <a:gd name="T21" fmla="*/ 189 h 314"/>
                <a:gd name="T22" fmla="*/ 109 w 144"/>
                <a:gd name="T23" fmla="*/ 213 h 314"/>
                <a:gd name="T24" fmla="*/ 97 w 144"/>
                <a:gd name="T25" fmla="*/ 229 h 314"/>
                <a:gd name="T26" fmla="*/ 111 w 144"/>
                <a:gd name="T27" fmla="*/ 250 h 314"/>
                <a:gd name="T28" fmla="*/ 113 w 144"/>
                <a:gd name="T29" fmla="*/ 267 h 314"/>
                <a:gd name="T30" fmla="*/ 111 w 144"/>
                <a:gd name="T31" fmla="*/ 298 h 314"/>
                <a:gd name="T32" fmla="*/ 99 w 144"/>
                <a:gd name="T33" fmla="*/ 303 h 314"/>
                <a:gd name="T34" fmla="*/ 99 w 144"/>
                <a:gd name="T35" fmla="*/ 281 h 314"/>
                <a:gd name="T36" fmla="*/ 95 w 144"/>
                <a:gd name="T37" fmla="*/ 255 h 314"/>
                <a:gd name="T38" fmla="*/ 87 w 144"/>
                <a:gd name="T39" fmla="*/ 213 h 314"/>
                <a:gd name="T40" fmla="*/ 69 w 144"/>
                <a:gd name="T41" fmla="*/ 208 h 314"/>
                <a:gd name="T42" fmla="*/ 43 w 144"/>
                <a:gd name="T43" fmla="*/ 220 h 314"/>
                <a:gd name="T44" fmla="*/ 38 w 144"/>
                <a:gd name="T45" fmla="*/ 194 h 314"/>
                <a:gd name="T46" fmla="*/ 21 w 144"/>
                <a:gd name="T47" fmla="*/ 158 h 314"/>
                <a:gd name="T48" fmla="*/ 12 w 144"/>
                <a:gd name="T49" fmla="*/ 151 h 314"/>
                <a:gd name="T50" fmla="*/ 0 w 144"/>
                <a:gd name="T51" fmla="*/ 123 h 314"/>
                <a:gd name="T52" fmla="*/ 7 w 144"/>
                <a:gd name="T53" fmla="*/ 113 h 314"/>
                <a:gd name="T54" fmla="*/ 12 w 144"/>
                <a:gd name="T55" fmla="*/ 101 h 314"/>
                <a:gd name="T56" fmla="*/ 16 w 144"/>
                <a:gd name="T57" fmla="*/ 78 h 314"/>
                <a:gd name="T58" fmla="*/ 38 w 144"/>
                <a:gd name="T59" fmla="*/ 66 h 314"/>
                <a:gd name="T60" fmla="*/ 47 w 144"/>
                <a:gd name="T61" fmla="*/ 42 h 314"/>
                <a:gd name="T62" fmla="*/ 66 w 144"/>
                <a:gd name="T63" fmla="*/ 19 h 314"/>
                <a:gd name="T64" fmla="*/ 78 w 144"/>
                <a:gd name="T65" fmla="*/ 11 h 314"/>
                <a:gd name="T66" fmla="*/ 83 w 144"/>
                <a:gd name="T67" fmla="*/ 2 h 314"/>
                <a:gd name="T68" fmla="*/ 97 w 144"/>
                <a:gd name="T69" fmla="*/ 1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314">
                  <a:moveTo>
                    <a:pt x="104" y="16"/>
                  </a:moveTo>
                  <a:lnTo>
                    <a:pt x="104" y="16"/>
                  </a:lnTo>
                  <a:lnTo>
                    <a:pt x="104" y="30"/>
                  </a:lnTo>
                  <a:lnTo>
                    <a:pt x="104" y="45"/>
                  </a:lnTo>
                  <a:lnTo>
                    <a:pt x="90" y="59"/>
                  </a:lnTo>
                  <a:lnTo>
                    <a:pt x="87" y="80"/>
                  </a:lnTo>
                  <a:lnTo>
                    <a:pt x="104" y="78"/>
                  </a:lnTo>
                  <a:lnTo>
                    <a:pt x="109" y="94"/>
                  </a:lnTo>
                  <a:lnTo>
                    <a:pt x="118" y="97"/>
                  </a:lnTo>
                  <a:lnTo>
                    <a:pt x="113" y="111"/>
                  </a:lnTo>
                  <a:lnTo>
                    <a:pt x="125" y="118"/>
                  </a:lnTo>
                  <a:lnTo>
                    <a:pt x="132" y="120"/>
                  </a:lnTo>
                  <a:lnTo>
                    <a:pt x="144" y="116"/>
                  </a:lnTo>
                  <a:lnTo>
                    <a:pt x="144" y="123"/>
                  </a:lnTo>
                  <a:lnTo>
                    <a:pt x="130" y="134"/>
                  </a:lnTo>
                  <a:lnTo>
                    <a:pt x="128" y="142"/>
                  </a:lnTo>
                  <a:lnTo>
                    <a:pt x="118" y="144"/>
                  </a:lnTo>
                  <a:lnTo>
                    <a:pt x="109" y="151"/>
                  </a:lnTo>
                  <a:lnTo>
                    <a:pt x="97" y="153"/>
                  </a:lnTo>
                  <a:lnTo>
                    <a:pt x="90" y="170"/>
                  </a:lnTo>
                  <a:lnTo>
                    <a:pt x="83" y="175"/>
                  </a:lnTo>
                  <a:lnTo>
                    <a:pt x="92" y="189"/>
                  </a:lnTo>
                  <a:lnTo>
                    <a:pt x="102" y="201"/>
                  </a:lnTo>
                  <a:lnTo>
                    <a:pt x="109" y="213"/>
                  </a:lnTo>
                  <a:lnTo>
                    <a:pt x="102" y="227"/>
                  </a:lnTo>
                  <a:lnTo>
                    <a:pt x="97" y="229"/>
                  </a:lnTo>
                  <a:lnTo>
                    <a:pt x="99" y="239"/>
                  </a:lnTo>
                  <a:lnTo>
                    <a:pt x="111" y="250"/>
                  </a:lnTo>
                  <a:lnTo>
                    <a:pt x="113" y="260"/>
                  </a:lnTo>
                  <a:lnTo>
                    <a:pt x="113" y="267"/>
                  </a:lnTo>
                  <a:lnTo>
                    <a:pt x="118" y="284"/>
                  </a:lnTo>
                  <a:lnTo>
                    <a:pt x="111" y="298"/>
                  </a:lnTo>
                  <a:lnTo>
                    <a:pt x="102" y="314"/>
                  </a:lnTo>
                  <a:lnTo>
                    <a:pt x="99" y="303"/>
                  </a:lnTo>
                  <a:lnTo>
                    <a:pt x="106" y="291"/>
                  </a:lnTo>
                  <a:lnTo>
                    <a:pt x="99" y="281"/>
                  </a:lnTo>
                  <a:lnTo>
                    <a:pt x="102" y="262"/>
                  </a:lnTo>
                  <a:lnTo>
                    <a:pt x="95" y="255"/>
                  </a:lnTo>
                  <a:lnTo>
                    <a:pt x="90" y="234"/>
                  </a:lnTo>
                  <a:lnTo>
                    <a:pt x="87" y="213"/>
                  </a:lnTo>
                  <a:lnTo>
                    <a:pt x="80" y="201"/>
                  </a:lnTo>
                  <a:lnTo>
                    <a:pt x="69" y="208"/>
                  </a:lnTo>
                  <a:lnTo>
                    <a:pt x="50" y="220"/>
                  </a:lnTo>
                  <a:lnTo>
                    <a:pt x="43" y="220"/>
                  </a:lnTo>
                  <a:lnTo>
                    <a:pt x="33" y="215"/>
                  </a:lnTo>
                  <a:lnTo>
                    <a:pt x="38" y="194"/>
                  </a:lnTo>
                  <a:lnTo>
                    <a:pt x="33" y="177"/>
                  </a:lnTo>
                  <a:lnTo>
                    <a:pt x="21" y="158"/>
                  </a:lnTo>
                  <a:lnTo>
                    <a:pt x="24" y="153"/>
                  </a:lnTo>
                  <a:lnTo>
                    <a:pt x="12" y="151"/>
                  </a:lnTo>
                  <a:lnTo>
                    <a:pt x="2" y="137"/>
                  </a:lnTo>
                  <a:lnTo>
                    <a:pt x="0" y="123"/>
                  </a:lnTo>
                  <a:lnTo>
                    <a:pt x="7" y="125"/>
                  </a:lnTo>
                  <a:lnTo>
                    <a:pt x="7" y="113"/>
                  </a:lnTo>
                  <a:lnTo>
                    <a:pt x="14" y="108"/>
                  </a:lnTo>
                  <a:lnTo>
                    <a:pt x="12" y="101"/>
                  </a:lnTo>
                  <a:lnTo>
                    <a:pt x="16" y="94"/>
                  </a:lnTo>
                  <a:lnTo>
                    <a:pt x="16" y="78"/>
                  </a:lnTo>
                  <a:lnTo>
                    <a:pt x="31" y="80"/>
                  </a:lnTo>
                  <a:lnTo>
                    <a:pt x="38" y="66"/>
                  </a:lnTo>
                  <a:lnTo>
                    <a:pt x="38" y="59"/>
                  </a:lnTo>
                  <a:lnTo>
                    <a:pt x="47" y="42"/>
                  </a:lnTo>
                  <a:lnTo>
                    <a:pt x="47" y="33"/>
                  </a:lnTo>
                  <a:lnTo>
                    <a:pt x="66" y="19"/>
                  </a:lnTo>
                  <a:lnTo>
                    <a:pt x="80" y="23"/>
                  </a:lnTo>
                  <a:lnTo>
                    <a:pt x="78" y="11"/>
                  </a:lnTo>
                  <a:lnTo>
                    <a:pt x="83" y="9"/>
                  </a:lnTo>
                  <a:lnTo>
                    <a:pt x="83" y="2"/>
                  </a:lnTo>
                  <a:lnTo>
                    <a:pt x="92" y="0"/>
                  </a:lnTo>
                  <a:lnTo>
                    <a:pt x="97" y="11"/>
                  </a:lnTo>
                  <a:lnTo>
                    <a:pt x="104" y="16"/>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1" name="Freeform 216">
              <a:extLst>
                <a:ext uri="{FF2B5EF4-FFF2-40B4-BE49-F238E27FC236}">
                  <a16:creationId xmlns:a16="http://schemas.microsoft.com/office/drawing/2014/main" id="{439B8F47-C62F-4498-A543-3EF78E05CC9D}"/>
                </a:ext>
              </a:extLst>
            </p:cNvPr>
            <p:cNvSpPr>
              <a:spLocks/>
            </p:cNvSpPr>
            <p:nvPr/>
          </p:nvSpPr>
          <p:spPr bwMode="auto">
            <a:xfrm>
              <a:off x="3922568" y="3140454"/>
              <a:ext cx="339166" cy="374957"/>
            </a:xfrm>
            <a:custGeom>
              <a:avLst/>
              <a:gdLst>
                <a:gd name="T0" fmla="*/ 138 w 199"/>
                <a:gd name="T1" fmla="*/ 0 h 220"/>
                <a:gd name="T2" fmla="*/ 138 w 199"/>
                <a:gd name="T3" fmla="*/ 0 h 220"/>
                <a:gd name="T4" fmla="*/ 199 w 199"/>
                <a:gd name="T5" fmla="*/ 42 h 220"/>
                <a:gd name="T6" fmla="*/ 173 w 199"/>
                <a:gd name="T7" fmla="*/ 42 h 220"/>
                <a:gd name="T8" fmla="*/ 180 w 199"/>
                <a:gd name="T9" fmla="*/ 118 h 220"/>
                <a:gd name="T10" fmla="*/ 190 w 199"/>
                <a:gd name="T11" fmla="*/ 191 h 220"/>
                <a:gd name="T12" fmla="*/ 192 w 199"/>
                <a:gd name="T13" fmla="*/ 194 h 220"/>
                <a:gd name="T14" fmla="*/ 190 w 199"/>
                <a:gd name="T15" fmla="*/ 205 h 220"/>
                <a:gd name="T16" fmla="*/ 123 w 199"/>
                <a:gd name="T17" fmla="*/ 205 h 220"/>
                <a:gd name="T18" fmla="*/ 121 w 199"/>
                <a:gd name="T19" fmla="*/ 208 h 220"/>
                <a:gd name="T20" fmla="*/ 114 w 199"/>
                <a:gd name="T21" fmla="*/ 208 h 220"/>
                <a:gd name="T22" fmla="*/ 104 w 199"/>
                <a:gd name="T23" fmla="*/ 210 h 220"/>
                <a:gd name="T24" fmla="*/ 95 w 199"/>
                <a:gd name="T25" fmla="*/ 205 h 220"/>
                <a:gd name="T26" fmla="*/ 88 w 199"/>
                <a:gd name="T27" fmla="*/ 208 h 220"/>
                <a:gd name="T28" fmla="*/ 85 w 199"/>
                <a:gd name="T29" fmla="*/ 217 h 220"/>
                <a:gd name="T30" fmla="*/ 81 w 199"/>
                <a:gd name="T31" fmla="*/ 220 h 220"/>
                <a:gd name="T32" fmla="*/ 69 w 199"/>
                <a:gd name="T33" fmla="*/ 208 h 220"/>
                <a:gd name="T34" fmla="*/ 59 w 199"/>
                <a:gd name="T35" fmla="*/ 196 h 220"/>
                <a:gd name="T36" fmla="*/ 50 w 199"/>
                <a:gd name="T37" fmla="*/ 191 h 220"/>
                <a:gd name="T38" fmla="*/ 43 w 199"/>
                <a:gd name="T39" fmla="*/ 187 h 220"/>
                <a:gd name="T40" fmla="*/ 31 w 199"/>
                <a:gd name="T41" fmla="*/ 187 h 220"/>
                <a:gd name="T42" fmla="*/ 24 w 199"/>
                <a:gd name="T43" fmla="*/ 191 h 220"/>
                <a:gd name="T44" fmla="*/ 17 w 199"/>
                <a:gd name="T45" fmla="*/ 189 h 220"/>
                <a:gd name="T46" fmla="*/ 12 w 199"/>
                <a:gd name="T47" fmla="*/ 194 h 220"/>
                <a:gd name="T48" fmla="*/ 10 w 199"/>
                <a:gd name="T49" fmla="*/ 187 h 220"/>
                <a:gd name="T50" fmla="*/ 15 w 199"/>
                <a:gd name="T51" fmla="*/ 177 h 220"/>
                <a:gd name="T52" fmla="*/ 17 w 199"/>
                <a:gd name="T53" fmla="*/ 160 h 220"/>
                <a:gd name="T54" fmla="*/ 15 w 199"/>
                <a:gd name="T55" fmla="*/ 144 h 220"/>
                <a:gd name="T56" fmla="*/ 12 w 199"/>
                <a:gd name="T57" fmla="*/ 137 h 220"/>
                <a:gd name="T58" fmla="*/ 15 w 199"/>
                <a:gd name="T59" fmla="*/ 127 h 220"/>
                <a:gd name="T60" fmla="*/ 10 w 199"/>
                <a:gd name="T61" fmla="*/ 120 h 220"/>
                <a:gd name="T62" fmla="*/ 0 w 199"/>
                <a:gd name="T63" fmla="*/ 113 h 220"/>
                <a:gd name="T64" fmla="*/ 5 w 199"/>
                <a:gd name="T65" fmla="*/ 106 h 220"/>
                <a:gd name="T66" fmla="*/ 69 w 199"/>
                <a:gd name="T67" fmla="*/ 106 h 220"/>
                <a:gd name="T68" fmla="*/ 64 w 199"/>
                <a:gd name="T69" fmla="*/ 80 h 220"/>
                <a:gd name="T70" fmla="*/ 69 w 199"/>
                <a:gd name="T71" fmla="*/ 73 h 220"/>
                <a:gd name="T72" fmla="*/ 83 w 199"/>
                <a:gd name="T73" fmla="*/ 71 h 220"/>
                <a:gd name="T74" fmla="*/ 83 w 199"/>
                <a:gd name="T75" fmla="*/ 26 h 220"/>
                <a:gd name="T76" fmla="*/ 138 w 199"/>
                <a:gd name="T77" fmla="*/ 26 h 220"/>
                <a:gd name="T78" fmla="*/ 138 w 199"/>
                <a:gd name="T79" fmla="*/ 0 h 220"/>
                <a:gd name="T80" fmla="*/ 138 w 199"/>
                <a:gd name="T81" fmla="*/ 0 h 220"/>
                <a:gd name="T82" fmla="*/ 138 w 199"/>
                <a:gd name="T8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20">
                  <a:moveTo>
                    <a:pt x="138" y="0"/>
                  </a:moveTo>
                  <a:lnTo>
                    <a:pt x="138" y="0"/>
                  </a:lnTo>
                  <a:lnTo>
                    <a:pt x="199" y="42"/>
                  </a:lnTo>
                  <a:lnTo>
                    <a:pt x="173" y="42"/>
                  </a:lnTo>
                  <a:lnTo>
                    <a:pt x="180" y="118"/>
                  </a:lnTo>
                  <a:lnTo>
                    <a:pt x="190" y="191"/>
                  </a:lnTo>
                  <a:lnTo>
                    <a:pt x="192" y="194"/>
                  </a:lnTo>
                  <a:lnTo>
                    <a:pt x="190" y="205"/>
                  </a:lnTo>
                  <a:lnTo>
                    <a:pt x="123" y="205"/>
                  </a:lnTo>
                  <a:lnTo>
                    <a:pt x="121" y="208"/>
                  </a:lnTo>
                  <a:lnTo>
                    <a:pt x="114" y="208"/>
                  </a:lnTo>
                  <a:lnTo>
                    <a:pt x="104" y="210"/>
                  </a:lnTo>
                  <a:lnTo>
                    <a:pt x="95" y="205"/>
                  </a:lnTo>
                  <a:lnTo>
                    <a:pt x="88" y="208"/>
                  </a:lnTo>
                  <a:lnTo>
                    <a:pt x="85" y="217"/>
                  </a:lnTo>
                  <a:lnTo>
                    <a:pt x="81" y="220"/>
                  </a:lnTo>
                  <a:lnTo>
                    <a:pt x="69" y="208"/>
                  </a:lnTo>
                  <a:lnTo>
                    <a:pt x="59" y="196"/>
                  </a:lnTo>
                  <a:lnTo>
                    <a:pt x="50" y="191"/>
                  </a:lnTo>
                  <a:lnTo>
                    <a:pt x="43" y="187"/>
                  </a:lnTo>
                  <a:lnTo>
                    <a:pt x="31" y="187"/>
                  </a:lnTo>
                  <a:lnTo>
                    <a:pt x="24" y="191"/>
                  </a:lnTo>
                  <a:lnTo>
                    <a:pt x="17" y="189"/>
                  </a:lnTo>
                  <a:lnTo>
                    <a:pt x="12" y="194"/>
                  </a:lnTo>
                  <a:lnTo>
                    <a:pt x="10" y="187"/>
                  </a:lnTo>
                  <a:lnTo>
                    <a:pt x="15" y="177"/>
                  </a:lnTo>
                  <a:lnTo>
                    <a:pt x="17" y="160"/>
                  </a:lnTo>
                  <a:lnTo>
                    <a:pt x="15" y="144"/>
                  </a:lnTo>
                  <a:lnTo>
                    <a:pt x="12" y="137"/>
                  </a:lnTo>
                  <a:lnTo>
                    <a:pt x="15" y="127"/>
                  </a:lnTo>
                  <a:lnTo>
                    <a:pt x="10" y="120"/>
                  </a:lnTo>
                  <a:lnTo>
                    <a:pt x="0" y="113"/>
                  </a:lnTo>
                  <a:lnTo>
                    <a:pt x="5" y="106"/>
                  </a:lnTo>
                  <a:lnTo>
                    <a:pt x="69" y="106"/>
                  </a:lnTo>
                  <a:lnTo>
                    <a:pt x="64" y="80"/>
                  </a:lnTo>
                  <a:lnTo>
                    <a:pt x="69" y="73"/>
                  </a:lnTo>
                  <a:lnTo>
                    <a:pt x="83" y="71"/>
                  </a:lnTo>
                  <a:lnTo>
                    <a:pt x="83" y="26"/>
                  </a:lnTo>
                  <a:lnTo>
                    <a:pt x="138" y="26"/>
                  </a:lnTo>
                  <a:lnTo>
                    <a:pt x="138" y="0"/>
                  </a:lnTo>
                  <a:lnTo>
                    <a:pt x="138" y="0"/>
                  </a:lnTo>
                  <a:lnTo>
                    <a:pt x="138"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2" name="Freeform 219">
              <a:extLst>
                <a:ext uri="{FF2B5EF4-FFF2-40B4-BE49-F238E27FC236}">
                  <a16:creationId xmlns:a16="http://schemas.microsoft.com/office/drawing/2014/main" id="{7D520AA3-16C6-49AF-8E22-2BCB729BCB35}"/>
                </a:ext>
              </a:extLst>
            </p:cNvPr>
            <p:cNvSpPr>
              <a:spLocks noEditPoints="1"/>
            </p:cNvSpPr>
            <p:nvPr/>
          </p:nvSpPr>
          <p:spPr bwMode="auto">
            <a:xfrm>
              <a:off x="7160829" y="3728454"/>
              <a:ext cx="528348" cy="168731"/>
            </a:xfrm>
            <a:custGeom>
              <a:avLst/>
              <a:gdLst>
                <a:gd name="T0" fmla="*/ 14 w 310"/>
                <a:gd name="T1" fmla="*/ 12 h 99"/>
                <a:gd name="T2" fmla="*/ 28 w 310"/>
                <a:gd name="T3" fmla="*/ 19 h 99"/>
                <a:gd name="T4" fmla="*/ 35 w 310"/>
                <a:gd name="T5" fmla="*/ 14 h 99"/>
                <a:gd name="T6" fmla="*/ 52 w 310"/>
                <a:gd name="T7" fmla="*/ 33 h 99"/>
                <a:gd name="T8" fmla="*/ 52 w 310"/>
                <a:gd name="T9" fmla="*/ 52 h 99"/>
                <a:gd name="T10" fmla="*/ 54 w 310"/>
                <a:gd name="T11" fmla="*/ 66 h 99"/>
                <a:gd name="T12" fmla="*/ 66 w 310"/>
                <a:gd name="T13" fmla="*/ 85 h 99"/>
                <a:gd name="T14" fmla="*/ 54 w 310"/>
                <a:gd name="T15" fmla="*/ 92 h 99"/>
                <a:gd name="T16" fmla="*/ 19 w 310"/>
                <a:gd name="T17" fmla="*/ 69 h 99"/>
                <a:gd name="T18" fmla="*/ 9 w 310"/>
                <a:gd name="T19" fmla="*/ 50 h 99"/>
                <a:gd name="T20" fmla="*/ 0 w 310"/>
                <a:gd name="T21" fmla="*/ 26 h 99"/>
                <a:gd name="T22" fmla="*/ 0 w 310"/>
                <a:gd name="T23" fmla="*/ 7 h 99"/>
                <a:gd name="T24" fmla="*/ 14 w 310"/>
                <a:gd name="T25" fmla="*/ 12 h 99"/>
                <a:gd name="T26" fmla="*/ 300 w 310"/>
                <a:gd name="T27" fmla="*/ 40 h 99"/>
                <a:gd name="T28" fmla="*/ 274 w 310"/>
                <a:gd name="T29" fmla="*/ 43 h 99"/>
                <a:gd name="T30" fmla="*/ 248 w 310"/>
                <a:gd name="T31" fmla="*/ 62 h 99"/>
                <a:gd name="T32" fmla="*/ 234 w 310"/>
                <a:gd name="T33" fmla="*/ 90 h 99"/>
                <a:gd name="T34" fmla="*/ 205 w 310"/>
                <a:gd name="T35" fmla="*/ 88 h 99"/>
                <a:gd name="T36" fmla="*/ 189 w 310"/>
                <a:gd name="T37" fmla="*/ 97 h 99"/>
                <a:gd name="T38" fmla="*/ 168 w 310"/>
                <a:gd name="T39" fmla="*/ 99 h 99"/>
                <a:gd name="T40" fmla="*/ 153 w 310"/>
                <a:gd name="T41" fmla="*/ 81 h 99"/>
                <a:gd name="T42" fmla="*/ 177 w 310"/>
                <a:gd name="T43" fmla="*/ 83 h 99"/>
                <a:gd name="T44" fmla="*/ 189 w 310"/>
                <a:gd name="T45" fmla="*/ 66 h 99"/>
                <a:gd name="T46" fmla="*/ 220 w 310"/>
                <a:gd name="T47" fmla="*/ 50 h 99"/>
                <a:gd name="T48" fmla="*/ 234 w 310"/>
                <a:gd name="T49" fmla="*/ 47 h 99"/>
                <a:gd name="T50" fmla="*/ 246 w 310"/>
                <a:gd name="T51" fmla="*/ 43 h 99"/>
                <a:gd name="T52" fmla="*/ 248 w 310"/>
                <a:gd name="T53" fmla="*/ 24 h 99"/>
                <a:gd name="T54" fmla="*/ 269 w 310"/>
                <a:gd name="T55" fmla="*/ 0 h 99"/>
                <a:gd name="T56" fmla="*/ 283 w 310"/>
                <a:gd name="T57" fmla="*/ 10 h 99"/>
                <a:gd name="T58" fmla="*/ 295 w 310"/>
                <a:gd name="T59" fmla="*/ 19 h 99"/>
                <a:gd name="T60" fmla="*/ 307 w 310"/>
                <a:gd name="T61" fmla="*/ 31 h 99"/>
                <a:gd name="T62" fmla="*/ 300 w 310"/>
                <a:gd name="T63" fmla="*/ 4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99">
                  <a:moveTo>
                    <a:pt x="14" y="12"/>
                  </a:moveTo>
                  <a:lnTo>
                    <a:pt x="14" y="12"/>
                  </a:lnTo>
                  <a:lnTo>
                    <a:pt x="16" y="21"/>
                  </a:lnTo>
                  <a:lnTo>
                    <a:pt x="28" y="19"/>
                  </a:lnTo>
                  <a:lnTo>
                    <a:pt x="30" y="12"/>
                  </a:lnTo>
                  <a:lnTo>
                    <a:pt x="35" y="14"/>
                  </a:lnTo>
                  <a:lnTo>
                    <a:pt x="45" y="24"/>
                  </a:lnTo>
                  <a:lnTo>
                    <a:pt x="52" y="33"/>
                  </a:lnTo>
                  <a:lnTo>
                    <a:pt x="54" y="45"/>
                  </a:lnTo>
                  <a:lnTo>
                    <a:pt x="52" y="52"/>
                  </a:lnTo>
                  <a:lnTo>
                    <a:pt x="52" y="57"/>
                  </a:lnTo>
                  <a:lnTo>
                    <a:pt x="54" y="66"/>
                  </a:lnTo>
                  <a:lnTo>
                    <a:pt x="59" y="71"/>
                  </a:lnTo>
                  <a:lnTo>
                    <a:pt x="66" y="85"/>
                  </a:lnTo>
                  <a:lnTo>
                    <a:pt x="66" y="92"/>
                  </a:lnTo>
                  <a:lnTo>
                    <a:pt x="54" y="92"/>
                  </a:lnTo>
                  <a:lnTo>
                    <a:pt x="40" y="81"/>
                  </a:lnTo>
                  <a:lnTo>
                    <a:pt x="19" y="69"/>
                  </a:lnTo>
                  <a:lnTo>
                    <a:pt x="19" y="59"/>
                  </a:lnTo>
                  <a:lnTo>
                    <a:pt x="9" y="50"/>
                  </a:lnTo>
                  <a:lnTo>
                    <a:pt x="7" y="36"/>
                  </a:lnTo>
                  <a:lnTo>
                    <a:pt x="0" y="26"/>
                  </a:lnTo>
                  <a:lnTo>
                    <a:pt x="2" y="14"/>
                  </a:lnTo>
                  <a:lnTo>
                    <a:pt x="0" y="7"/>
                  </a:lnTo>
                  <a:lnTo>
                    <a:pt x="2" y="5"/>
                  </a:lnTo>
                  <a:lnTo>
                    <a:pt x="14" y="12"/>
                  </a:lnTo>
                  <a:close/>
                  <a:moveTo>
                    <a:pt x="300" y="40"/>
                  </a:moveTo>
                  <a:lnTo>
                    <a:pt x="300" y="40"/>
                  </a:lnTo>
                  <a:lnTo>
                    <a:pt x="288" y="45"/>
                  </a:lnTo>
                  <a:lnTo>
                    <a:pt x="274" y="43"/>
                  </a:lnTo>
                  <a:lnTo>
                    <a:pt x="255" y="43"/>
                  </a:lnTo>
                  <a:lnTo>
                    <a:pt x="248" y="62"/>
                  </a:lnTo>
                  <a:lnTo>
                    <a:pt x="243" y="66"/>
                  </a:lnTo>
                  <a:lnTo>
                    <a:pt x="234" y="90"/>
                  </a:lnTo>
                  <a:lnTo>
                    <a:pt x="222" y="92"/>
                  </a:lnTo>
                  <a:lnTo>
                    <a:pt x="205" y="88"/>
                  </a:lnTo>
                  <a:lnTo>
                    <a:pt x="198" y="90"/>
                  </a:lnTo>
                  <a:lnTo>
                    <a:pt x="189" y="97"/>
                  </a:lnTo>
                  <a:lnTo>
                    <a:pt x="177" y="97"/>
                  </a:lnTo>
                  <a:lnTo>
                    <a:pt x="168" y="99"/>
                  </a:lnTo>
                  <a:lnTo>
                    <a:pt x="156" y="90"/>
                  </a:lnTo>
                  <a:lnTo>
                    <a:pt x="153" y="81"/>
                  </a:lnTo>
                  <a:lnTo>
                    <a:pt x="165" y="85"/>
                  </a:lnTo>
                  <a:lnTo>
                    <a:pt x="177" y="83"/>
                  </a:lnTo>
                  <a:lnTo>
                    <a:pt x="182" y="69"/>
                  </a:lnTo>
                  <a:lnTo>
                    <a:pt x="189" y="66"/>
                  </a:lnTo>
                  <a:lnTo>
                    <a:pt x="208" y="62"/>
                  </a:lnTo>
                  <a:lnTo>
                    <a:pt x="220" y="50"/>
                  </a:lnTo>
                  <a:lnTo>
                    <a:pt x="229" y="38"/>
                  </a:lnTo>
                  <a:lnTo>
                    <a:pt x="234" y="47"/>
                  </a:lnTo>
                  <a:lnTo>
                    <a:pt x="239" y="43"/>
                  </a:lnTo>
                  <a:lnTo>
                    <a:pt x="246" y="43"/>
                  </a:lnTo>
                  <a:lnTo>
                    <a:pt x="246" y="33"/>
                  </a:lnTo>
                  <a:lnTo>
                    <a:pt x="248" y="24"/>
                  </a:lnTo>
                  <a:lnTo>
                    <a:pt x="260" y="14"/>
                  </a:lnTo>
                  <a:lnTo>
                    <a:pt x="269" y="0"/>
                  </a:lnTo>
                  <a:lnTo>
                    <a:pt x="274" y="0"/>
                  </a:lnTo>
                  <a:lnTo>
                    <a:pt x="283" y="10"/>
                  </a:lnTo>
                  <a:lnTo>
                    <a:pt x="283" y="14"/>
                  </a:lnTo>
                  <a:lnTo>
                    <a:pt x="295" y="19"/>
                  </a:lnTo>
                  <a:lnTo>
                    <a:pt x="310" y="24"/>
                  </a:lnTo>
                  <a:lnTo>
                    <a:pt x="307" y="31"/>
                  </a:lnTo>
                  <a:lnTo>
                    <a:pt x="295" y="33"/>
                  </a:lnTo>
                  <a:lnTo>
                    <a:pt x="300" y="4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3" name="Freeform 224">
              <a:extLst>
                <a:ext uri="{FF2B5EF4-FFF2-40B4-BE49-F238E27FC236}">
                  <a16:creationId xmlns:a16="http://schemas.microsoft.com/office/drawing/2014/main" id="{35D3A469-9DE9-48A3-9850-453039613367}"/>
                </a:ext>
              </a:extLst>
            </p:cNvPr>
            <p:cNvSpPr>
              <a:spLocks/>
            </p:cNvSpPr>
            <p:nvPr/>
          </p:nvSpPr>
          <p:spPr bwMode="auto">
            <a:xfrm>
              <a:off x="8926533" y="4483480"/>
              <a:ext cx="80105" cy="68174"/>
            </a:xfrm>
            <a:custGeom>
              <a:avLst/>
              <a:gdLst>
                <a:gd name="T0" fmla="*/ 47 w 47"/>
                <a:gd name="T1" fmla="*/ 35 h 40"/>
                <a:gd name="T2" fmla="*/ 47 w 47"/>
                <a:gd name="T3" fmla="*/ 35 h 40"/>
                <a:gd name="T4" fmla="*/ 42 w 47"/>
                <a:gd name="T5" fmla="*/ 40 h 40"/>
                <a:gd name="T6" fmla="*/ 33 w 47"/>
                <a:gd name="T7" fmla="*/ 35 h 40"/>
                <a:gd name="T8" fmla="*/ 21 w 47"/>
                <a:gd name="T9" fmla="*/ 26 h 40"/>
                <a:gd name="T10" fmla="*/ 11 w 47"/>
                <a:gd name="T11" fmla="*/ 16 h 40"/>
                <a:gd name="T12" fmla="*/ 2 w 47"/>
                <a:gd name="T13" fmla="*/ 4 h 40"/>
                <a:gd name="T14" fmla="*/ 0 w 47"/>
                <a:gd name="T15" fmla="*/ 0 h 40"/>
                <a:gd name="T16" fmla="*/ 4 w 47"/>
                <a:gd name="T17" fmla="*/ 0 h 40"/>
                <a:gd name="T18" fmla="*/ 14 w 47"/>
                <a:gd name="T19" fmla="*/ 4 h 40"/>
                <a:gd name="T20" fmla="*/ 21 w 47"/>
                <a:gd name="T21" fmla="*/ 12 h 40"/>
                <a:gd name="T22" fmla="*/ 26 w 47"/>
                <a:gd name="T23" fmla="*/ 16 h 40"/>
                <a:gd name="T24" fmla="*/ 40 w 47"/>
                <a:gd name="T25" fmla="*/ 26 h 40"/>
                <a:gd name="T26" fmla="*/ 47 w 47"/>
                <a:gd name="T2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47" y="35"/>
                  </a:moveTo>
                  <a:lnTo>
                    <a:pt x="47" y="35"/>
                  </a:lnTo>
                  <a:lnTo>
                    <a:pt x="42" y="40"/>
                  </a:lnTo>
                  <a:lnTo>
                    <a:pt x="33" y="35"/>
                  </a:lnTo>
                  <a:lnTo>
                    <a:pt x="21" y="26"/>
                  </a:lnTo>
                  <a:lnTo>
                    <a:pt x="11" y="16"/>
                  </a:lnTo>
                  <a:lnTo>
                    <a:pt x="2" y="4"/>
                  </a:lnTo>
                  <a:lnTo>
                    <a:pt x="0" y="0"/>
                  </a:lnTo>
                  <a:lnTo>
                    <a:pt x="4" y="0"/>
                  </a:lnTo>
                  <a:lnTo>
                    <a:pt x="14" y="4"/>
                  </a:lnTo>
                  <a:lnTo>
                    <a:pt x="21" y="12"/>
                  </a:lnTo>
                  <a:lnTo>
                    <a:pt x="26" y="16"/>
                  </a:lnTo>
                  <a:lnTo>
                    <a:pt x="40" y="26"/>
                  </a:lnTo>
                  <a:lnTo>
                    <a:pt x="47" y="3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4" name="Freeform 230">
              <a:extLst>
                <a:ext uri="{FF2B5EF4-FFF2-40B4-BE49-F238E27FC236}">
                  <a16:creationId xmlns:a16="http://schemas.microsoft.com/office/drawing/2014/main" id="{06F14FE0-7DC7-43E6-9B05-5BBB94CD9C8C}"/>
                </a:ext>
              </a:extLst>
            </p:cNvPr>
            <p:cNvSpPr>
              <a:spLocks/>
            </p:cNvSpPr>
            <p:nvPr/>
          </p:nvSpPr>
          <p:spPr bwMode="auto">
            <a:xfrm>
              <a:off x="1976204" y="3503481"/>
              <a:ext cx="124418" cy="121010"/>
            </a:xfrm>
            <a:custGeom>
              <a:avLst/>
              <a:gdLst>
                <a:gd name="T0" fmla="*/ 71 w 73"/>
                <a:gd name="T1" fmla="*/ 7 h 71"/>
                <a:gd name="T2" fmla="*/ 71 w 73"/>
                <a:gd name="T3" fmla="*/ 7 h 71"/>
                <a:gd name="T4" fmla="*/ 73 w 73"/>
                <a:gd name="T5" fmla="*/ 11 h 71"/>
                <a:gd name="T6" fmla="*/ 71 w 73"/>
                <a:gd name="T7" fmla="*/ 18 h 71"/>
                <a:gd name="T8" fmla="*/ 68 w 73"/>
                <a:gd name="T9" fmla="*/ 23 h 71"/>
                <a:gd name="T10" fmla="*/ 68 w 73"/>
                <a:gd name="T11" fmla="*/ 30 h 71"/>
                <a:gd name="T12" fmla="*/ 68 w 73"/>
                <a:gd name="T13" fmla="*/ 35 h 71"/>
                <a:gd name="T14" fmla="*/ 68 w 73"/>
                <a:gd name="T15" fmla="*/ 42 h 71"/>
                <a:gd name="T16" fmla="*/ 66 w 73"/>
                <a:gd name="T17" fmla="*/ 45 h 71"/>
                <a:gd name="T18" fmla="*/ 64 w 73"/>
                <a:gd name="T19" fmla="*/ 52 h 71"/>
                <a:gd name="T20" fmla="*/ 66 w 73"/>
                <a:gd name="T21" fmla="*/ 56 h 71"/>
                <a:gd name="T22" fmla="*/ 61 w 73"/>
                <a:gd name="T23" fmla="*/ 61 h 71"/>
                <a:gd name="T24" fmla="*/ 64 w 73"/>
                <a:gd name="T25" fmla="*/ 66 h 71"/>
                <a:gd name="T26" fmla="*/ 66 w 73"/>
                <a:gd name="T27" fmla="*/ 68 h 71"/>
                <a:gd name="T28" fmla="*/ 61 w 73"/>
                <a:gd name="T29" fmla="*/ 71 h 71"/>
                <a:gd name="T30" fmla="*/ 57 w 73"/>
                <a:gd name="T31" fmla="*/ 68 h 71"/>
                <a:gd name="T32" fmla="*/ 54 w 73"/>
                <a:gd name="T33" fmla="*/ 66 h 71"/>
                <a:gd name="T34" fmla="*/ 50 w 73"/>
                <a:gd name="T35" fmla="*/ 66 h 71"/>
                <a:gd name="T36" fmla="*/ 45 w 73"/>
                <a:gd name="T37" fmla="*/ 68 h 71"/>
                <a:gd name="T38" fmla="*/ 35 w 73"/>
                <a:gd name="T39" fmla="*/ 63 h 71"/>
                <a:gd name="T40" fmla="*/ 33 w 73"/>
                <a:gd name="T41" fmla="*/ 66 h 71"/>
                <a:gd name="T42" fmla="*/ 26 w 73"/>
                <a:gd name="T43" fmla="*/ 59 h 71"/>
                <a:gd name="T44" fmla="*/ 19 w 73"/>
                <a:gd name="T45" fmla="*/ 52 h 71"/>
                <a:gd name="T46" fmla="*/ 16 w 73"/>
                <a:gd name="T47" fmla="*/ 47 h 71"/>
                <a:gd name="T48" fmla="*/ 9 w 73"/>
                <a:gd name="T49" fmla="*/ 42 h 71"/>
                <a:gd name="T50" fmla="*/ 0 w 73"/>
                <a:gd name="T51" fmla="*/ 35 h 71"/>
                <a:gd name="T52" fmla="*/ 2 w 73"/>
                <a:gd name="T53" fmla="*/ 33 h 71"/>
                <a:gd name="T54" fmla="*/ 5 w 73"/>
                <a:gd name="T55" fmla="*/ 35 h 71"/>
                <a:gd name="T56" fmla="*/ 7 w 73"/>
                <a:gd name="T57" fmla="*/ 33 h 71"/>
                <a:gd name="T58" fmla="*/ 12 w 73"/>
                <a:gd name="T59" fmla="*/ 33 h 71"/>
                <a:gd name="T60" fmla="*/ 14 w 73"/>
                <a:gd name="T61" fmla="*/ 30 h 71"/>
                <a:gd name="T62" fmla="*/ 16 w 73"/>
                <a:gd name="T63" fmla="*/ 30 h 71"/>
                <a:gd name="T64" fmla="*/ 16 w 73"/>
                <a:gd name="T65" fmla="*/ 21 h 71"/>
                <a:gd name="T66" fmla="*/ 19 w 73"/>
                <a:gd name="T67" fmla="*/ 21 h 71"/>
                <a:gd name="T68" fmla="*/ 24 w 73"/>
                <a:gd name="T69" fmla="*/ 21 h 71"/>
                <a:gd name="T70" fmla="*/ 26 w 73"/>
                <a:gd name="T71" fmla="*/ 16 h 71"/>
                <a:gd name="T72" fmla="*/ 31 w 73"/>
                <a:gd name="T73" fmla="*/ 21 h 71"/>
                <a:gd name="T74" fmla="*/ 33 w 73"/>
                <a:gd name="T75" fmla="*/ 18 h 71"/>
                <a:gd name="T76" fmla="*/ 35 w 73"/>
                <a:gd name="T77" fmla="*/ 16 h 71"/>
                <a:gd name="T78" fmla="*/ 42 w 73"/>
                <a:gd name="T79" fmla="*/ 11 h 71"/>
                <a:gd name="T80" fmla="*/ 42 w 73"/>
                <a:gd name="T81" fmla="*/ 9 h 71"/>
                <a:gd name="T82" fmla="*/ 42 w 73"/>
                <a:gd name="T83" fmla="*/ 9 h 71"/>
                <a:gd name="T84" fmla="*/ 45 w 73"/>
                <a:gd name="T85" fmla="*/ 4 h 71"/>
                <a:gd name="T86" fmla="*/ 47 w 73"/>
                <a:gd name="T87" fmla="*/ 4 h 71"/>
                <a:gd name="T88" fmla="*/ 50 w 73"/>
                <a:gd name="T89" fmla="*/ 7 h 71"/>
                <a:gd name="T90" fmla="*/ 54 w 73"/>
                <a:gd name="T91" fmla="*/ 7 h 71"/>
                <a:gd name="T92" fmla="*/ 57 w 73"/>
                <a:gd name="T93" fmla="*/ 4 h 71"/>
                <a:gd name="T94" fmla="*/ 59 w 73"/>
                <a:gd name="T95" fmla="*/ 4 h 71"/>
                <a:gd name="T96" fmla="*/ 66 w 73"/>
                <a:gd name="T97" fmla="*/ 2 h 71"/>
                <a:gd name="T98" fmla="*/ 68 w 73"/>
                <a:gd name="T99" fmla="*/ 0 h 71"/>
                <a:gd name="T100" fmla="*/ 73 w 73"/>
                <a:gd name="T101" fmla="*/ 0 h 71"/>
                <a:gd name="T102" fmla="*/ 73 w 73"/>
                <a:gd name="T103" fmla="*/ 2 h 71"/>
                <a:gd name="T104" fmla="*/ 71 w 73"/>
                <a:gd name="T105"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71">
                  <a:moveTo>
                    <a:pt x="71" y="7"/>
                  </a:moveTo>
                  <a:lnTo>
                    <a:pt x="71" y="7"/>
                  </a:lnTo>
                  <a:lnTo>
                    <a:pt x="73" y="11"/>
                  </a:lnTo>
                  <a:lnTo>
                    <a:pt x="71" y="18"/>
                  </a:lnTo>
                  <a:lnTo>
                    <a:pt x="68" y="23"/>
                  </a:lnTo>
                  <a:lnTo>
                    <a:pt x="68" y="30"/>
                  </a:lnTo>
                  <a:lnTo>
                    <a:pt x="68" y="35"/>
                  </a:lnTo>
                  <a:lnTo>
                    <a:pt x="68" y="42"/>
                  </a:lnTo>
                  <a:lnTo>
                    <a:pt x="66" y="45"/>
                  </a:lnTo>
                  <a:lnTo>
                    <a:pt x="64" y="52"/>
                  </a:lnTo>
                  <a:lnTo>
                    <a:pt x="66" y="56"/>
                  </a:lnTo>
                  <a:lnTo>
                    <a:pt x="61" y="61"/>
                  </a:lnTo>
                  <a:lnTo>
                    <a:pt x="64" y="66"/>
                  </a:lnTo>
                  <a:lnTo>
                    <a:pt x="66" y="68"/>
                  </a:lnTo>
                  <a:lnTo>
                    <a:pt x="61" y="71"/>
                  </a:lnTo>
                  <a:lnTo>
                    <a:pt x="57" y="68"/>
                  </a:lnTo>
                  <a:lnTo>
                    <a:pt x="54" y="66"/>
                  </a:lnTo>
                  <a:lnTo>
                    <a:pt x="50" y="66"/>
                  </a:lnTo>
                  <a:lnTo>
                    <a:pt x="45" y="68"/>
                  </a:lnTo>
                  <a:lnTo>
                    <a:pt x="35" y="63"/>
                  </a:lnTo>
                  <a:lnTo>
                    <a:pt x="33" y="66"/>
                  </a:lnTo>
                  <a:lnTo>
                    <a:pt x="26" y="59"/>
                  </a:lnTo>
                  <a:lnTo>
                    <a:pt x="19" y="52"/>
                  </a:lnTo>
                  <a:lnTo>
                    <a:pt x="16" y="47"/>
                  </a:lnTo>
                  <a:lnTo>
                    <a:pt x="9" y="42"/>
                  </a:lnTo>
                  <a:lnTo>
                    <a:pt x="0" y="35"/>
                  </a:lnTo>
                  <a:lnTo>
                    <a:pt x="2" y="33"/>
                  </a:lnTo>
                  <a:lnTo>
                    <a:pt x="5" y="35"/>
                  </a:lnTo>
                  <a:lnTo>
                    <a:pt x="7" y="33"/>
                  </a:lnTo>
                  <a:lnTo>
                    <a:pt x="12" y="33"/>
                  </a:lnTo>
                  <a:lnTo>
                    <a:pt x="14" y="30"/>
                  </a:lnTo>
                  <a:lnTo>
                    <a:pt x="16" y="30"/>
                  </a:lnTo>
                  <a:lnTo>
                    <a:pt x="16" y="21"/>
                  </a:lnTo>
                  <a:lnTo>
                    <a:pt x="19" y="21"/>
                  </a:lnTo>
                  <a:lnTo>
                    <a:pt x="24" y="21"/>
                  </a:lnTo>
                  <a:lnTo>
                    <a:pt x="26" y="16"/>
                  </a:lnTo>
                  <a:lnTo>
                    <a:pt x="31" y="21"/>
                  </a:lnTo>
                  <a:lnTo>
                    <a:pt x="33" y="18"/>
                  </a:lnTo>
                  <a:lnTo>
                    <a:pt x="35" y="16"/>
                  </a:lnTo>
                  <a:lnTo>
                    <a:pt x="42" y="11"/>
                  </a:lnTo>
                  <a:lnTo>
                    <a:pt x="42" y="9"/>
                  </a:lnTo>
                  <a:lnTo>
                    <a:pt x="42" y="9"/>
                  </a:lnTo>
                  <a:lnTo>
                    <a:pt x="45" y="4"/>
                  </a:lnTo>
                  <a:lnTo>
                    <a:pt x="47" y="4"/>
                  </a:lnTo>
                  <a:lnTo>
                    <a:pt x="50" y="7"/>
                  </a:lnTo>
                  <a:lnTo>
                    <a:pt x="54" y="7"/>
                  </a:lnTo>
                  <a:lnTo>
                    <a:pt x="57" y="4"/>
                  </a:lnTo>
                  <a:lnTo>
                    <a:pt x="59" y="4"/>
                  </a:lnTo>
                  <a:lnTo>
                    <a:pt x="66" y="2"/>
                  </a:lnTo>
                  <a:lnTo>
                    <a:pt x="68" y="0"/>
                  </a:lnTo>
                  <a:lnTo>
                    <a:pt x="73" y="0"/>
                  </a:lnTo>
                  <a:lnTo>
                    <a:pt x="73" y="2"/>
                  </a:lnTo>
                  <a:lnTo>
                    <a:pt x="71" y="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5" name="Freeform 234">
              <a:extLst>
                <a:ext uri="{FF2B5EF4-FFF2-40B4-BE49-F238E27FC236}">
                  <a16:creationId xmlns:a16="http://schemas.microsoft.com/office/drawing/2014/main" id="{F87520F4-6709-4B6D-85C8-14832E4BFC91}"/>
                </a:ext>
              </a:extLst>
            </p:cNvPr>
            <p:cNvSpPr>
              <a:spLocks/>
            </p:cNvSpPr>
            <p:nvPr/>
          </p:nvSpPr>
          <p:spPr bwMode="auto">
            <a:xfrm>
              <a:off x="4536134" y="1106313"/>
              <a:ext cx="726052" cy="855583"/>
            </a:xfrm>
            <a:custGeom>
              <a:avLst/>
              <a:gdLst>
                <a:gd name="T0" fmla="*/ 374 w 426"/>
                <a:gd name="T1" fmla="*/ 0 h 502"/>
                <a:gd name="T2" fmla="*/ 374 w 426"/>
                <a:gd name="T3" fmla="*/ 0 h 502"/>
                <a:gd name="T4" fmla="*/ 426 w 426"/>
                <a:gd name="T5" fmla="*/ 35 h 502"/>
                <a:gd name="T6" fmla="*/ 404 w 426"/>
                <a:gd name="T7" fmla="*/ 47 h 502"/>
                <a:gd name="T8" fmla="*/ 421 w 426"/>
                <a:gd name="T9" fmla="*/ 78 h 502"/>
                <a:gd name="T10" fmla="*/ 395 w 426"/>
                <a:gd name="T11" fmla="*/ 97 h 502"/>
                <a:gd name="T12" fmla="*/ 381 w 426"/>
                <a:gd name="T13" fmla="*/ 99 h 502"/>
                <a:gd name="T14" fmla="*/ 388 w 426"/>
                <a:gd name="T15" fmla="*/ 68 h 502"/>
                <a:gd name="T16" fmla="*/ 366 w 426"/>
                <a:gd name="T17" fmla="*/ 50 h 502"/>
                <a:gd name="T18" fmla="*/ 343 w 426"/>
                <a:gd name="T19" fmla="*/ 64 h 502"/>
                <a:gd name="T20" fmla="*/ 333 w 426"/>
                <a:gd name="T21" fmla="*/ 99 h 502"/>
                <a:gd name="T22" fmla="*/ 319 w 426"/>
                <a:gd name="T23" fmla="*/ 118 h 502"/>
                <a:gd name="T24" fmla="*/ 303 w 426"/>
                <a:gd name="T25" fmla="*/ 106 h 502"/>
                <a:gd name="T26" fmla="*/ 279 w 426"/>
                <a:gd name="T27" fmla="*/ 109 h 502"/>
                <a:gd name="T28" fmla="*/ 262 w 426"/>
                <a:gd name="T29" fmla="*/ 85 h 502"/>
                <a:gd name="T30" fmla="*/ 253 w 426"/>
                <a:gd name="T31" fmla="*/ 99 h 502"/>
                <a:gd name="T32" fmla="*/ 243 w 426"/>
                <a:gd name="T33" fmla="*/ 99 h 502"/>
                <a:gd name="T34" fmla="*/ 241 w 426"/>
                <a:gd name="T35" fmla="*/ 128 h 502"/>
                <a:gd name="T36" fmla="*/ 210 w 426"/>
                <a:gd name="T37" fmla="*/ 121 h 502"/>
                <a:gd name="T38" fmla="*/ 206 w 426"/>
                <a:gd name="T39" fmla="*/ 147 h 502"/>
                <a:gd name="T40" fmla="*/ 189 w 426"/>
                <a:gd name="T41" fmla="*/ 144 h 502"/>
                <a:gd name="T42" fmla="*/ 180 w 426"/>
                <a:gd name="T43" fmla="*/ 175 h 502"/>
                <a:gd name="T44" fmla="*/ 163 w 426"/>
                <a:gd name="T45" fmla="*/ 222 h 502"/>
                <a:gd name="T46" fmla="*/ 137 w 426"/>
                <a:gd name="T47" fmla="*/ 274 h 502"/>
                <a:gd name="T48" fmla="*/ 144 w 426"/>
                <a:gd name="T49" fmla="*/ 289 h 502"/>
                <a:gd name="T50" fmla="*/ 137 w 426"/>
                <a:gd name="T51" fmla="*/ 303 h 502"/>
                <a:gd name="T52" fmla="*/ 123 w 426"/>
                <a:gd name="T53" fmla="*/ 303 h 502"/>
                <a:gd name="T54" fmla="*/ 111 w 426"/>
                <a:gd name="T55" fmla="*/ 336 h 502"/>
                <a:gd name="T56" fmla="*/ 113 w 426"/>
                <a:gd name="T57" fmla="*/ 383 h 502"/>
                <a:gd name="T58" fmla="*/ 123 w 426"/>
                <a:gd name="T59" fmla="*/ 400 h 502"/>
                <a:gd name="T60" fmla="*/ 118 w 426"/>
                <a:gd name="T61" fmla="*/ 438 h 502"/>
                <a:gd name="T62" fmla="*/ 104 w 426"/>
                <a:gd name="T63" fmla="*/ 461 h 502"/>
                <a:gd name="T64" fmla="*/ 97 w 426"/>
                <a:gd name="T65" fmla="*/ 478 h 502"/>
                <a:gd name="T66" fmla="*/ 85 w 426"/>
                <a:gd name="T67" fmla="*/ 459 h 502"/>
                <a:gd name="T68" fmla="*/ 54 w 426"/>
                <a:gd name="T69" fmla="*/ 495 h 502"/>
                <a:gd name="T70" fmla="*/ 33 w 426"/>
                <a:gd name="T71" fmla="*/ 502 h 502"/>
                <a:gd name="T72" fmla="*/ 9 w 426"/>
                <a:gd name="T73" fmla="*/ 487 h 502"/>
                <a:gd name="T74" fmla="*/ 5 w 426"/>
                <a:gd name="T75" fmla="*/ 452 h 502"/>
                <a:gd name="T76" fmla="*/ 0 w 426"/>
                <a:gd name="T77" fmla="*/ 379 h 502"/>
                <a:gd name="T78" fmla="*/ 14 w 426"/>
                <a:gd name="T79" fmla="*/ 355 h 502"/>
                <a:gd name="T80" fmla="*/ 57 w 426"/>
                <a:gd name="T81" fmla="*/ 324 h 502"/>
                <a:gd name="T82" fmla="*/ 90 w 426"/>
                <a:gd name="T83" fmla="*/ 286 h 502"/>
                <a:gd name="T84" fmla="*/ 118 w 426"/>
                <a:gd name="T85" fmla="*/ 234 h 502"/>
                <a:gd name="T86" fmla="*/ 158 w 426"/>
                <a:gd name="T87" fmla="*/ 154 h 502"/>
                <a:gd name="T88" fmla="*/ 184 w 426"/>
                <a:gd name="T89" fmla="*/ 121 h 502"/>
                <a:gd name="T90" fmla="*/ 229 w 426"/>
                <a:gd name="T91" fmla="*/ 66 h 502"/>
                <a:gd name="T92" fmla="*/ 265 w 426"/>
                <a:gd name="T93" fmla="*/ 45 h 502"/>
                <a:gd name="T94" fmla="*/ 291 w 426"/>
                <a:gd name="T95" fmla="*/ 47 h 502"/>
                <a:gd name="T96" fmla="*/ 314 w 426"/>
                <a:gd name="T97" fmla="*/ 7 h 502"/>
                <a:gd name="T98" fmla="*/ 345 w 426"/>
                <a:gd name="T99" fmla="*/ 9 h 502"/>
                <a:gd name="T100" fmla="*/ 374 w 426"/>
                <a:gd name="T10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502">
                  <a:moveTo>
                    <a:pt x="374" y="0"/>
                  </a:moveTo>
                  <a:lnTo>
                    <a:pt x="374" y="0"/>
                  </a:lnTo>
                  <a:lnTo>
                    <a:pt x="426" y="35"/>
                  </a:lnTo>
                  <a:lnTo>
                    <a:pt x="404" y="47"/>
                  </a:lnTo>
                  <a:lnTo>
                    <a:pt x="421" y="78"/>
                  </a:lnTo>
                  <a:lnTo>
                    <a:pt x="395" y="97"/>
                  </a:lnTo>
                  <a:lnTo>
                    <a:pt x="381" y="99"/>
                  </a:lnTo>
                  <a:lnTo>
                    <a:pt x="388" y="68"/>
                  </a:lnTo>
                  <a:lnTo>
                    <a:pt x="366" y="50"/>
                  </a:lnTo>
                  <a:lnTo>
                    <a:pt x="343" y="64"/>
                  </a:lnTo>
                  <a:lnTo>
                    <a:pt x="333" y="99"/>
                  </a:lnTo>
                  <a:lnTo>
                    <a:pt x="319" y="118"/>
                  </a:lnTo>
                  <a:lnTo>
                    <a:pt x="303" y="106"/>
                  </a:lnTo>
                  <a:lnTo>
                    <a:pt x="279" y="109"/>
                  </a:lnTo>
                  <a:lnTo>
                    <a:pt x="262" y="85"/>
                  </a:lnTo>
                  <a:lnTo>
                    <a:pt x="253" y="99"/>
                  </a:lnTo>
                  <a:lnTo>
                    <a:pt x="243" y="99"/>
                  </a:lnTo>
                  <a:lnTo>
                    <a:pt x="241" y="128"/>
                  </a:lnTo>
                  <a:lnTo>
                    <a:pt x="210" y="121"/>
                  </a:lnTo>
                  <a:lnTo>
                    <a:pt x="206" y="147"/>
                  </a:lnTo>
                  <a:lnTo>
                    <a:pt x="189" y="144"/>
                  </a:lnTo>
                  <a:lnTo>
                    <a:pt x="180" y="175"/>
                  </a:lnTo>
                  <a:lnTo>
                    <a:pt x="163" y="222"/>
                  </a:lnTo>
                  <a:lnTo>
                    <a:pt x="137" y="274"/>
                  </a:lnTo>
                  <a:lnTo>
                    <a:pt x="144" y="289"/>
                  </a:lnTo>
                  <a:lnTo>
                    <a:pt x="137" y="303"/>
                  </a:lnTo>
                  <a:lnTo>
                    <a:pt x="123" y="303"/>
                  </a:lnTo>
                  <a:lnTo>
                    <a:pt x="111" y="336"/>
                  </a:lnTo>
                  <a:lnTo>
                    <a:pt x="113" y="383"/>
                  </a:lnTo>
                  <a:lnTo>
                    <a:pt x="123" y="400"/>
                  </a:lnTo>
                  <a:lnTo>
                    <a:pt x="118" y="438"/>
                  </a:lnTo>
                  <a:lnTo>
                    <a:pt x="104" y="461"/>
                  </a:lnTo>
                  <a:lnTo>
                    <a:pt x="97" y="478"/>
                  </a:lnTo>
                  <a:lnTo>
                    <a:pt x="85" y="459"/>
                  </a:lnTo>
                  <a:lnTo>
                    <a:pt x="54" y="495"/>
                  </a:lnTo>
                  <a:lnTo>
                    <a:pt x="33" y="502"/>
                  </a:lnTo>
                  <a:lnTo>
                    <a:pt x="9" y="487"/>
                  </a:lnTo>
                  <a:lnTo>
                    <a:pt x="5" y="452"/>
                  </a:lnTo>
                  <a:lnTo>
                    <a:pt x="0" y="379"/>
                  </a:lnTo>
                  <a:lnTo>
                    <a:pt x="14" y="355"/>
                  </a:lnTo>
                  <a:lnTo>
                    <a:pt x="57" y="324"/>
                  </a:lnTo>
                  <a:lnTo>
                    <a:pt x="90" y="286"/>
                  </a:lnTo>
                  <a:lnTo>
                    <a:pt x="118" y="234"/>
                  </a:lnTo>
                  <a:lnTo>
                    <a:pt x="158" y="154"/>
                  </a:lnTo>
                  <a:lnTo>
                    <a:pt x="184" y="121"/>
                  </a:lnTo>
                  <a:lnTo>
                    <a:pt x="229" y="66"/>
                  </a:lnTo>
                  <a:lnTo>
                    <a:pt x="265" y="45"/>
                  </a:lnTo>
                  <a:lnTo>
                    <a:pt x="291" y="47"/>
                  </a:lnTo>
                  <a:lnTo>
                    <a:pt x="314" y="7"/>
                  </a:lnTo>
                  <a:lnTo>
                    <a:pt x="345" y="9"/>
                  </a:lnTo>
                  <a:lnTo>
                    <a:pt x="374"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6" name="Freeform 238">
              <a:extLst>
                <a:ext uri="{FF2B5EF4-FFF2-40B4-BE49-F238E27FC236}">
                  <a16:creationId xmlns:a16="http://schemas.microsoft.com/office/drawing/2014/main" id="{B897A917-56A1-43AA-B802-F4D45B903CF5}"/>
                </a:ext>
              </a:extLst>
            </p:cNvPr>
            <p:cNvSpPr>
              <a:spLocks noEditPoints="1"/>
            </p:cNvSpPr>
            <p:nvPr/>
          </p:nvSpPr>
          <p:spPr bwMode="auto">
            <a:xfrm>
              <a:off x="8991298" y="4926611"/>
              <a:ext cx="328940" cy="439722"/>
            </a:xfrm>
            <a:custGeom>
              <a:avLst/>
              <a:gdLst>
                <a:gd name="T0" fmla="*/ 106 w 193"/>
                <a:gd name="T1" fmla="*/ 133 h 258"/>
                <a:gd name="T2" fmla="*/ 120 w 193"/>
                <a:gd name="T3" fmla="*/ 133 h 258"/>
                <a:gd name="T4" fmla="*/ 125 w 193"/>
                <a:gd name="T5" fmla="*/ 149 h 258"/>
                <a:gd name="T6" fmla="*/ 108 w 193"/>
                <a:gd name="T7" fmla="*/ 175 h 258"/>
                <a:gd name="T8" fmla="*/ 106 w 193"/>
                <a:gd name="T9" fmla="*/ 194 h 258"/>
                <a:gd name="T10" fmla="*/ 80 w 193"/>
                <a:gd name="T11" fmla="*/ 204 h 258"/>
                <a:gd name="T12" fmla="*/ 66 w 193"/>
                <a:gd name="T13" fmla="*/ 242 h 258"/>
                <a:gd name="T14" fmla="*/ 44 w 193"/>
                <a:gd name="T15" fmla="*/ 258 h 258"/>
                <a:gd name="T16" fmla="*/ 21 w 193"/>
                <a:gd name="T17" fmla="*/ 251 h 258"/>
                <a:gd name="T18" fmla="*/ 0 w 193"/>
                <a:gd name="T19" fmla="*/ 239 h 258"/>
                <a:gd name="T20" fmla="*/ 28 w 193"/>
                <a:gd name="T21" fmla="*/ 201 h 258"/>
                <a:gd name="T22" fmla="*/ 52 w 193"/>
                <a:gd name="T23" fmla="*/ 189 h 258"/>
                <a:gd name="T24" fmla="*/ 75 w 193"/>
                <a:gd name="T25" fmla="*/ 166 h 258"/>
                <a:gd name="T26" fmla="*/ 89 w 193"/>
                <a:gd name="T27" fmla="*/ 144 h 258"/>
                <a:gd name="T28" fmla="*/ 101 w 193"/>
                <a:gd name="T29" fmla="*/ 123 h 258"/>
                <a:gd name="T30" fmla="*/ 132 w 193"/>
                <a:gd name="T31" fmla="*/ 33 h 258"/>
                <a:gd name="T32" fmla="*/ 144 w 193"/>
                <a:gd name="T33" fmla="*/ 55 h 258"/>
                <a:gd name="T34" fmla="*/ 151 w 193"/>
                <a:gd name="T35" fmla="*/ 45 h 258"/>
                <a:gd name="T36" fmla="*/ 167 w 193"/>
                <a:gd name="T37" fmla="*/ 69 h 258"/>
                <a:gd name="T38" fmla="*/ 186 w 193"/>
                <a:gd name="T39" fmla="*/ 62 h 258"/>
                <a:gd name="T40" fmla="*/ 191 w 193"/>
                <a:gd name="T41" fmla="*/ 83 h 258"/>
                <a:gd name="T42" fmla="*/ 172 w 193"/>
                <a:gd name="T43" fmla="*/ 95 h 258"/>
                <a:gd name="T44" fmla="*/ 170 w 193"/>
                <a:gd name="T45" fmla="*/ 109 h 258"/>
                <a:gd name="T46" fmla="*/ 163 w 193"/>
                <a:gd name="T47" fmla="*/ 126 h 258"/>
                <a:gd name="T48" fmla="*/ 141 w 193"/>
                <a:gd name="T49" fmla="*/ 147 h 258"/>
                <a:gd name="T50" fmla="*/ 132 w 193"/>
                <a:gd name="T51" fmla="*/ 140 h 258"/>
                <a:gd name="T52" fmla="*/ 137 w 193"/>
                <a:gd name="T53" fmla="*/ 109 h 258"/>
                <a:gd name="T54" fmla="*/ 120 w 193"/>
                <a:gd name="T55" fmla="*/ 95 h 258"/>
                <a:gd name="T56" fmla="*/ 134 w 193"/>
                <a:gd name="T57" fmla="*/ 71 h 258"/>
                <a:gd name="T58" fmla="*/ 125 w 193"/>
                <a:gd name="T59" fmla="*/ 45 h 258"/>
                <a:gd name="T60" fmla="*/ 120 w 193"/>
                <a:gd name="T61" fmla="*/ 33 h 258"/>
                <a:gd name="T62" fmla="*/ 99 w 193"/>
                <a:gd name="T63" fmla="*/ 0 h 258"/>
                <a:gd name="T64" fmla="*/ 113 w 193"/>
                <a:gd name="T65" fmla="*/ 12 h 258"/>
                <a:gd name="T66" fmla="*/ 132 w 193"/>
                <a:gd name="T67" fmla="*/ 3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258">
                  <a:moveTo>
                    <a:pt x="106" y="133"/>
                  </a:moveTo>
                  <a:lnTo>
                    <a:pt x="106" y="133"/>
                  </a:lnTo>
                  <a:lnTo>
                    <a:pt x="108" y="140"/>
                  </a:lnTo>
                  <a:lnTo>
                    <a:pt x="120" y="133"/>
                  </a:lnTo>
                  <a:lnTo>
                    <a:pt x="125" y="140"/>
                  </a:lnTo>
                  <a:lnTo>
                    <a:pt x="125" y="149"/>
                  </a:lnTo>
                  <a:lnTo>
                    <a:pt x="120" y="159"/>
                  </a:lnTo>
                  <a:lnTo>
                    <a:pt x="108" y="175"/>
                  </a:lnTo>
                  <a:lnTo>
                    <a:pt x="101" y="185"/>
                  </a:lnTo>
                  <a:lnTo>
                    <a:pt x="106" y="194"/>
                  </a:lnTo>
                  <a:lnTo>
                    <a:pt x="94" y="194"/>
                  </a:lnTo>
                  <a:lnTo>
                    <a:pt x="80" y="204"/>
                  </a:lnTo>
                  <a:lnTo>
                    <a:pt x="75" y="218"/>
                  </a:lnTo>
                  <a:lnTo>
                    <a:pt x="66" y="242"/>
                  </a:lnTo>
                  <a:lnTo>
                    <a:pt x="54" y="253"/>
                  </a:lnTo>
                  <a:lnTo>
                    <a:pt x="44" y="258"/>
                  </a:lnTo>
                  <a:lnTo>
                    <a:pt x="30" y="258"/>
                  </a:lnTo>
                  <a:lnTo>
                    <a:pt x="21" y="251"/>
                  </a:lnTo>
                  <a:lnTo>
                    <a:pt x="2" y="249"/>
                  </a:lnTo>
                  <a:lnTo>
                    <a:pt x="0" y="239"/>
                  </a:lnTo>
                  <a:lnTo>
                    <a:pt x="9" y="223"/>
                  </a:lnTo>
                  <a:lnTo>
                    <a:pt x="28" y="201"/>
                  </a:lnTo>
                  <a:lnTo>
                    <a:pt x="40" y="197"/>
                  </a:lnTo>
                  <a:lnTo>
                    <a:pt x="52" y="189"/>
                  </a:lnTo>
                  <a:lnTo>
                    <a:pt x="66" y="175"/>
                  </a:lnTo>
                  <a:lnTo>
                    <a:pt x="75" y="166"/>
                  </a:lnTo>
                  <a:lnTo>
                    <a:pt x="82" y="149"/>
                  </a:lnTo>
                  <a:lnTo>
                    <a:pt x="89" y="144"/>
                  </a:lnTo>
                  <a:lnTo>
                    <a:pt x="92" y="133"/>
                  </a:lnTo>
                  <a:lnTo>
                    <a:pt x="101" y="123"/>
                  </a:lnTo>
                  <a:lnTo>
                    <a:pt x="106" y="133"/>
                  </a:lnTo>
                  <a:close/>
                  <a:moveTo>
                    <a:pt x="132" y="33"/>
                  </a:moveTo>
                  <a:lnTo>
                    <a:pt x="132" y="33"/>
                  </a:lnTo>
                  <a:lnTo>
                    <a:pt x="144" y="55"/>
                  </a:lnTo>
                  <a:lnTo>
                    <a:pt x="144" y="40"/>
                  </a:lnTo>
                  <a:lnTo>
                    <a:pt x="151" y="45"/>
                  </a:lnTo>
                  <a:lnTo>
                    <a:pt x="153" y="62"/>
                  </a:lnTo>
                  <a:lnTo>
                    <a:pt x="167" y="69"/>
                  </a:lnTo>
                  <a:lnTo>
                    <a:pt x="177" y="71"/>
                  </a:lnTo>
                  <a:lnTo>
                    <a:pt x="186" y="62"/>
                  </a:lnTo>
                  <a:lnTo>
                    <a:pt x="193" y="64"/>
                  </a:lnTo>
                  <a:lnTo>
                    <a:pt x="191" y="83"/>
                  </a:lnTo>
                  <a:lnTo>
                    <a:pt x="186" y="95"/>
                  </a:lnTo>
                  <a:lnTo>
                    <a:pt x="172" y="95"/>
                  </a:lnTo>
                  <a:lnTo>
                    <a:pt x="170" y="99"/>
                  </a:lnTo>
                  <a:lnTo>
                    <a:pt x="170" y="109"/>
                  </a:lnTo>
                  <a:lnTo>
                    <a:pt x="167" y="114"/>
                  </a:lnTo>
                  <a:lnTo>
                    <a:pt x="163" y="126"/>
                  </a:lnTo>
                  <a:lnTo>
                    <a:pt x="153" y="140"/>
                  </a:lnTo>
                  <a:lnTo>
                    <a:pt x="141" y="147"/>
                  </a:lnTo>
                  <a:lnTo>
                    <a:pt x="139" y="142"/>
                  </a:lnTo>
                  <a:lnTo>
                    <a:pt x="132" y="140"/>
                  </a:lnTo>
                  <a:lnTo>
                    <a:pt x="141" y="121"/>
                  </a:lnTo>
                  <a:lnTo>
                    <a:pt x="137" y="109"/>
                  </a:lnTo>
                  <a:lnTo>
                    <a:pt x="118" y="102"/>
                  </a:lnTo>
                  <a:lnTo>
                    <a:pt x="120" y="95"/>
                  </a:lnTo>
                  <a:lnTo>
                    <a:pt x="130" y="88"/>
                  </a:lnTo>
                  <a:lnTo>
                    <a:pt x="134" y="71"/>
                  </a:lnTo>
                  <a:lnTo>
                    <a:pt x="132" y="57"/>
                  </a:lnTo>
                  <a:lnTo>
                    <a:pt x="125" y="45"/>
                  </a:lnTo>
                  <a:lnTo>
                    <a:pt x="127" y="40"/>
                  </a:lnTo>
                  <a:lnTo>
                    <a:pt x="120" y="33"/>
                  </a:lnTo>
                  <a:lnTo>
                    <a:pt x="106" y="14"/>
                  </a:lnTo>
                  <a:lnTo>
                    <a:pt x="99" y="0"/>
                  </a:lnTo>
                  <a:lnTo>
                    <a:pt x="106" y="0"/>
                  </a:lnTo>
                  <a:lnTo>
                    <a:pt x="113" y="12"/>
                  </a:lnTo>
                  <a:lnTo>
                    <a:pt x="127" y="17"/>
                  </a:lnTo>
                  <a:lnTo>
                    <a:pt x="132" y="3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7" name="Freeform 242">
              <a:extLst>
                <a:ext uri="{FF2B5EF4-FFF2-40B4-BE49-F238E27FC236}">
                  <a16:creationId xmlns:a16="http://schemas.microsoft.com/office/drawing/2014/main" id="{5EF47612-A127-4990-830F-A3161D2BF251}"/>
                </a:ext>
              </a:extLst>
            </p:cNvPr>
            <p:cNvSpPr>
              <a:spLocks/>
            </p:cNvSpPr>
            <p:nvPr/>
          </p:nvSpPr>
          <p:spPr bwMode="auto">
            <a:xfrm>
              <a:off x="6075159" y="2821741"/>
              <a:ext cx="468696" cy="426087"/>
            </a:xfrm>
            <a:custGeom>
              <a:avLst/>
              <a:gdLst>
                <a:gd name="T0" fmla="*/ 275 w 275"/>
                <a:gd name="T1" fmla="*/ 33 h 250"/>
                <a:gd name="T2" fmla="*/ 242 w 275"/>
                <a:gd name="T3" fmla="*/ 52 h 250"/>
                <a:gd name="T4" fmla="*/ 209 w 275"/>
                <a:gd name="T5" fmla="*/ 56 h 250"/>
                <a:gd name="T6" fmla="*/ 220 w 275"/>
                <a:gd name="T7" fmla="*/ 85 h 250"/>
                <a:gd name="T8" fmla="*/ 220 w 275"/>
                <a:gd name="T9" fmla="*/ 106 h 250"/>
                <a:gd name="T10" fmla="*/ 204 w 275"/>
                <a:gd name="T11" fmla="*/ 139 h 250"/>
                <a:gd name="T12" fmla="*/ 178 w 275"/>
                <a:gd name="T13" fmla="*/ 177 h 250"/>
                <a:gd name="T14" fmla="*/ 140 w 275"/>
                <a:gd name="T15" fmla="*/ 194 h 250"/>
                <a:gd name="T16" fmla="*/ 154 w 275"/>
                <a:gd name="T17" fmla="*/ 215 h 250"/>
                <a:gd name="T18" fmla="*/ 166 w 275"/>
                <a:gd name="T19" fmla="*/ 241 h 250"/>
                <a:gd name="T20" fmla="*/ 119 w 275"/>
                <a:gd name="T21" fmla="*/ 250 h 250"/>
                <a:gd name="T22" fmla="*/ 102 w 275"/>
                <a:gd name="T23" fmla="*/ 234 h 250"/>
                <a:gd name="T24" fmla="*/ 60 w 275"/>
                <a:gd name="T25" fmla="*/ 224 h 250"/>
                <a:gd name="T26" fmla="*/ 10 w 275"/>
                <a:gd name="T27" fmla="*/ 227 h 250"/>
                <a:gd name="T28" fmla="*/ 41 w 275"/>
                <a:gd name="T29" fmla="*/ 198 h 250"/>
                <a:gd name="T30" fmla="*/ 31 w 275"/>
                <a:gd name="T31" fmla="*/ 187 h 250"/>
                <a:gd name="T32" fmla="*/ 15 w 275"/>
                <a:gd name="T33" fmla="*/ 163 h 250"/>
                <a:gd name="T34" fmla="*/ 0 w 275"/>
                <a:gd name="T35" fmla="*/ 142 h 250"/>
                <a:gd name="T36" fmla="*/ 45 w 275"/>
                <a:gd name="T37" fmla="*/ 149 h 250"/>
                <a:gd name="T38" fmla="*/ 57 w 275"/>
                <a:gd name="T39" fmla="*/ 146 h 250"/>
                <a:gd name="T40" fmla="*/ 90 w 275"/>
                <a:gd name="T41" fmla="*/ 142 h 250"/>
                <a:gd name="T42" fmla="*/ 100 w 275"/>
                <a:gd name="T43" fmla="*/ 113 h 250"/>
                <a:gd name="T44" fmla="*/ 114 w 275"/>
                <a:gd name="T45" fmla="*/ 108 h 250"/>
                <a:gd name="T46" fmla="*/ 130 w 275"/>
                <a:gd name="T47" fmla="*/ 108 h 250"/>
                <a:gd name="T48" fmla="*/ 135 w 275"/>
                <a:gd name="T49" fmla="*/ 92 h 250"/>
                <a:gd name="T50" fmla="*/ 154 w 275"/>
                <a:gd name="T51" fmla="*/ 75 h 250"/>
                <a:gd name="T52" fmla="*/ 164 w 275"/>
                <a:gd name="T53" fmla="*/ 63 h 250"/>
                <a:gd name="T54" fmla="*/ 166 w 275"/>
                <a:gd name="T55" fmla="*/ 47 h 250"/>
                <a:gd name="T56" fmla="*/ 173 w 275"/>
                <a:gd name="T57" fmla="*/ 30 h 250"/>
                <a:gd name="T58" fmla="*/ 178 w 275"/>
                <a:gd name="T59" fmla="*/ 14 h 250"/>
                <a:gd name="T60" fmla="*/ 213 w 275"/>
                <a:gd name="T61" fmla="*/ 7 h 250"/>
                <a:gd name="T62" fmla="*/ 232 w 275"/>
                <a:gd name="T63" fmla="*/ 0 h 250"/>
                <a:gd name="T64" fmla="*/ 249 w 275"/>
                <a:gd name="T65" fmla="*/ 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250">
                  <a:moveTo>
                    <a:pt x="275" y="33"/>
                  </a:moveTo>
                  <a:lnTo>
                    <a:pt x="275" y="33"/>
                  </a:lnTo>
                  <a:lnTo>
                    <a:pt x="261" y="49"/>
                  </a:lnTo>
                  <a:lnTo>
                    <a:pt x="242" y="52"/>
                  </a:lnTo>
                  <a:lnTo>
                    <a:pt x="216" y="47"/>
                  </a:lnTo>
                  <a:lnTo>
                    <a:pt x="209" y="56"/>
                  </a:lnTo>
                  <a:lnTo>
                    <a:pt x="216" y="73"/>
                  </a:lnTo>
                  <a:lnTo>
                    <a:pt x="220" y="85"/>
                  </a:lnTo>
                  <a:lnTo>
                    <a:pt x="235" y="97"/>
                  </a:lnTo>
                  <a:lnTo>
                    <a:pt x="220" y="106"/>
                  </a:lnTo>
                  <a:lnTo>
                    <a:pt x="220" y="120"/>
                  </a:lnTo>
                  <a:lnTo>
                    <a:pt x="204" y="139"/>
                  </a:lnTo>
                  <a:lnTo>
                    <a:pt x="194" y="158"/>
                  </a:lnTo>
                  <a:lnTo>
                    <a:pt x="178" y="177"/>
                  </a:lnTo>
                  <a:lnTo>
                    <a:pt x="159" y="175"/>
                  </a:lnTo>
                  <a:lnTo>
                    <a:pt x="140" y="194"/>
                  </a:lnTo>
                  <a:lnTo>
                    <a:pt x="152" y="203"/>
                  </a:lnTo>
                  <a:lnTo>
                    <a:pt x="154" y="215"/>
                  </a:lnTo>
                  <a:lnTo>
                    <a:pt x="161" y="224"/>
                  </a:lnTo>
                  <a:lnTo>
                    <a:pt x="166" y="241"/>
                  </a:lnTo>
                  <a:lnTo>
                    <a:pt x="130" y="241"/>
                  </a:lnTo>
                  <a:lnTo>
                    <a:pt x="119" y="250"/>
                  </a:lnTo>
                  <a:lnTo>
                    <a:pt x="107" y="248"/>
                  </a:lnTo>
                  <a:lnTo>
                    <a:pt x="102" y="234"/>
                  </a:lnTo>
                  <a:lnTo>
                    <a:pt x="90" y="222"/>
                  </a:lnTo>
                  <a:lnTo>
                    <a:pt x="60" y="224"/>
                  </a:lnTo>
                  <a:lnTo>
                    <a:pt x="34" y="224"/>
                  </a:lnTo>
                  <a:lnTo>
                    <a:pt x="10" y="227"/>
                  </a:lnTo>
                  <a:lnTo>
                    <a:pt x="17" y="205"/>
                  </a:lnTo>
                  <a:lnTo>
                    <a:pt x="41" y="198"/>
                  </a:lnTo>
                  <a:lnTo>
                    <a:pt x="38" y="189"/>
                  </a:lnTo>
                  <a:lnTo>
                    <a:pt x="31" y="187"/>
                  </a:lnTo>
                  <a:lnTo>
                    <a:pt x="31" y="170"/>
                  </a:lnTo>
                  <a:lnTo>
                    <a:pt x="15" y="163"/>
                  </a:lnTo>
                  <a:lnTo>
                    <a:pt x="7" y="151"/>
                  </a:lnTo>
                  <a:lnTo>
                    <a:pt x="0" y="142"/>
                  </a:lnTo>
                  <a:lnTo>
                    <a:pt x="29" y="151"/>
                  </a:lnTo>
                  <a:lnTo>
                    <a:pt x="45" y="149"/>
                  </a:lnTo>
                  <a:lnTo>
                    <a:pt x="55" y="151"/>
                  </a:lnTo>
                  <a:lnTo>
                    <a:pt x="57" y="146"/>
                  </a:lnTo>
                  <a:lnTo>
                    <a:pt x="69" y="149"/>
                  </a:lnTo>
                  <a:lnTo>
                    <a:pt x="90" y="142"/>
                  </a:lnTo>
                  <a:lnTo>
                    <a:pt x="90" y="125"/>
                  </a:lnTo>
                  <a:lnTo>
                    <a:pt x="100" y="113"/>
                  </a:lnTo>
                  <a:lnTo>
                    <a:pt x="112" y="113"/>
                  </a:lnTo>
                  <a:lnTo>
                    <a:pt x="114" y="108"/>
                  </a:lnTo>
                  <a:lnTo>
                    <a:pt x="126" y="106"/>
                  </a:lnTo>
                  <a:lnTo>
                    <a:pt x="130" y="108"/>
                  </a:lnTo>
                  <a:lnTo>
                    <a:pt x="138" y="101"/>
                  </a:lnTo>
                  <a:lnTo>
                    <a:pt x="135" y="92"/>
                  </a:lnTo>
                  <a:lnTo>
                    <a:pt x="145" y="78"/>
                  </a:lnTo>
                  <a:lnTo>
                    <a:pt x="154" y="75"/>
                  </a:lnTo>
                  <a:lnTo>
                    <a:pt x="147" y="61"/>
                  </a:lnTo>
                  <a:lnTo>
                    <a:pt x="164" y="63"/>
                  </a:lnTo>
                  <a:lnTo>
                    <a:pt x="166" y="56"/>
                  </a:lnTo>
                  <a:lnTo>
                    <a:pt x="166" y="47"/>
                  </a:lnTo>
                  <a:lnTo>
                    <a:pt x="175" y="40"/>
                  </a:lnTo>
                  <a:lnTo>
                    <a:pt x="173" y="30"/>
                  </a:lnTo>
                  <a:lnTo>
                    <a:pt x="168" y="21"/>
                  </a:lnTo>
                  <a:lnTo>
                    <a:pt x="178" y="14"/>
                  </a:lnTo>
                  <a:lnTo>
                    <a:pt x="197" y="9"/>
                  </a:lnTo>
                  <a:lnTo>
                    <a:pt x="213" y="7"/>
                  </a:lnTo>
                  <a:lnTo>
                    <a:pt x="223" y="2"/>
                  </a:lnTo>
                  <a:lnTo>
                    <a:pt x="232" y="0"/>
                  </a:lnTo>
                  <a:lnTo>
                    <a:pt x="244" y="9"/>
                  </a:lnTo>
                  <a:lnTo>
                    <a:pt x="249" y="26"/>
                  </a:lnTo>
                  <a:lnTo>
                    <a:pt x="275" y="3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8" name="Freeform 244">
              <a:extLst>
                <a:ext uri="{FF2B5EF4-FFF2-40B4-BE49-F238E27FC236}">
                  <a16:creationId xmlns:a16="http://schemas.microsoft.com/office/drawing/2014/main" id="{1084110C-8894-4255-A1DE-9CAD313052DF}"/>
                </a:ext>
              </a:extLst>
            </p:cNvPr>
            <p:cNvSpPr>
              <a:spLocks/>
            </p:cNvSpPr>
            <p:nvPr/>
          </p:nvSpPr>
          <p:spPr bwMode="auto">
            <a:xfrm>
              <a:off x="2105734" y="3655167"/>
              <a:ext cx="160209" cy="64766"/>
            </a:xfrm>
            <a:custGeom>
              <a:avLst/>
              <a:gdLst>
                <a:gd name="T0" fmla="*/ 80 w 94"/>
                <a:gd name="T1" fmla="*/ 5 h 38"/>
                <a:gd name="T2" fmla="*/ 80 w 94"/>
                <a:gd name="T3" fmla="*/ 5 h 38"/>
                <a:gd name="T4" fmla="*/ 85 w 94"/>
                <a:gd name="T5" fmla="*/ 10 h 38"/>
                <a:gd name="T6" fmla="*/ 92 w 94"/>
                <a:gd name="T7" fmla="*/ 15 h 38"/>
                <a:gd name="T8" fmla="*/ 89 w 94"/>
                <a:gd name="T9" fmla="*/ 17 h 38"/>
                <a:gd name="T10" fmla="*/ 94 w 94"/>
                <a:gd name="T11" fmla="*/ 27 h 38"/>
                <a:gd name="T12" fmla="*/ 89 w 94"/>
                <a:gd name="T13" fmla="*/ 31 h 38"/>
                <a:gd name="T14" fmla="*/ 85 w 94"/>
                <a:gd name="T15" fmla="*/ 31 h 38"/>
                <a:gd name="T16" fmla="*/ 82 w 94"/>
                <a:gd name="T17" fmla="*/ 38 h 38"/>
                <a:gd name="T18" fmla="*/ 78 w 94"/>
                <a:gd name="T19" fmla="*/ 34 h 38"/>
                <a:gd name="T20" fmla="*/ 73 w 94"/>
                <a:gd name="T21" fmla="*/ 24 h 38"/>
                <a:gd name="T22" fmla="*/ 78 w 94"/>
                <a:gd name="T23" fmla="*/ 19 h 38"/>
                <a:gd name="T24" fmla="*/ 73 w 94"/>
                <a:gd name="T25" fmla="*/ 19 h 38"/>
                <a:gd name="T26" fmla="*/ 71 w 94"/>
                <a:gd name="T27" fmla="*/ 15 h 38"/>
                <a:gd name="T28" fmla="*/ 63 w 94"/>
                <a:gd name="T29" fmla="*/ 10 h 38"/>
                <a:gd name="T30" fmla="*/ 56 w 94"/>
                <a:gd name="T31" fmla="*/ 10 h 38"/>
                <a:gd name="T32" fmla="*/ 52 w 94"/>
                <a:gd name="T33" fmla="*/ 17 h 38"/>
                <a:gd name="T34" fmla="*/ 45 w 94"/>
                <a:gd name="T35" fmla="*/ 19 h 38"/>
                <a:gd name="T36" fmla="*/ 42 w 94"/>
                <a:gd name="T37" fmla="*/ 22 h 38"/>
                <a:gd name="T38" fmla="*/ 42 w 94"/>
                <a:gd name="T39" fmla="*/ 24 h 38"/>
                <a:gd name="T40" fmla="*/ 49 w 94"/>
                <a:gd name="T41" fmla="*/ 34 h 38"/>
                <a:gd name="T42" fmla="*/ 45 w 94"/>
                <a:gd name="T43" fmla="*/ 36 h 38"/>
                <a:gd name="T44" fmla="*/ 42 w 94"/>
                <a:gd name="T45" fmla="*/ 38 h 38"/>
                <a:gd name="T46" fmla="*/ 35 w 94"/>
                <a:gd name="T47" fmla="*/ 38 h 38"/>
                <a:gd name="T48" fmla="*/ 30 w 94"/>
                <a:gd name="T49" fmla="*/ 29 h 38"/>
                <a:gd name="T50" fmla="*/ 30 w 94"/>
                <a:gd name="T51" fmla="*/ 31 h 38"/>
                <a:gd name="T52" fmla="*/ 23 w 94"/>
                <a:gd name="T53" fmla="*/ 31 h 38"/>
                <a:gd name="T54" fmla="*/ 21 w 94"/>
                <a:gd name="T55" fmla="*/ 24 h 38"/>
                <a:gd name="T56" fmla="*/ 14 w 94"/>
                <a:gd name="T57" fmla="*/ 22 h 38"/>
                <a:gd name="T58" fmla="*/ 9 w 94"/>
                <a:gd name="T59" fmla="*/ 22 h 38"/>
                <a:gd name="T60" fmla="*/ 2 w 94"/>
                <a:gd name="T61" fmla="*/ 22 h 38"/>
                <a:gd name="T62" fmla="*/ 2 w 94"/>
                <a:gd name="T63" fmla="*/ 24 h 38"/>
                <a:gd name="T64" fmla="*/ 0 w 94"/>
                <a:gd name="T65" fmla="*/ 22 h 38"/>
                <a:gd name="T66" fmla="*/ 2 w 94"/>
                <a:gd name="T67" fmla="*/ 19 h 38"/>
                <a:gd name="T68" fmla="*/ 2 w 94"/>
                <a:gd name="T69" fmla="*/ 17 h 38"/>
                <a:gd name="T70" fmla="*/ 2 w 94"/>
                <a:gd name="T71" fmla="*/ 12 h 38"/>
                <a:gd name="T72" fmla="*/ 4 w 94"/>
                <a:gd name="T73" fmla="*/ 10 h 38"/>
                <a:gd name="T74" fmla="*/ 2 w 94"/>
                <a:gd name="T75" fmla="*/ 8 h 38"/>
                <a:gd name="T76" fmla="*/ 2 w 94"/>
                <a:gd name="T77" fmla="*/ 3 h 38"/>
                <a:gd name="T78" fmla="*/ 7 w 94"/>
                <a:gd name="T79" fmla="*/ 0 h 38"/>
                <a:gd name="T80" fmla="*/ 11 w 94"/>
                <a:gd name="T81" fmla="*/ 5 h 38"/>
                <a:gd name="T82" fmla="*/ 11 w 94"/>
                <a:gd name="T83" fmla="*/ 10 h 38"/>
                <a:gd name="T84" fmla="*/ 18 w 94"/>
                <a:gd name="T85" fmla="*/ 10 h 38"/>
                <a:gd name="T86" fmla="*/ 21 w 94"/>
                <a:gd name="T87" fmla="*/ 10 h 38"/>
                <a:gd name="T88" fmla="*/ 26 w 94"/>
                <a:gd name="T89" fmla="*/ 12 h 38"/>
                <a:gd name="T90" fmla="*/ 33 w 94"/>
                <a:gd name="T91" fmla="*/ 12 h 38"/>
                <a:gd name="T92" fmla="*/ 40 w 94"/>
                <a:gd name="T93" fmla="*/ 8 h 38"/>
                <a:gd name="T94" fmla="*/ 49 w 94"/>
                <a:gd name="T95" fmla="*/ 5 h 38"/>
                <a:gd name="T96" fmla="*/ 56 w 94"/>
                <a:gd name="T97" fmla="*/ 0 h 38"/>
                <a:gd name="T98" fmla="*/ 63 w 94"/>
                <a:gd name="T99" fmla="*/ 0 h 38"/>
                <a:gd name="T100" fmla="*/ 63 w 94"/>
                <a:gd name="T101" fmla="*/ 3 h 38"/>
                <a:gd name="T102" fmla="*/ 73 w 94"/>
                <a:gd name="T103" fmla="*/ 3 h 38"/>
                <a:gd name="T104" fmla="*/ 80 w 94"/>
                <a:gd name="T105"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38">
                  <a:moveTo>
                    <a:pt x="80" y="5"/>
                  </a:moveTo>
                  <a:lnTo>
                    <a:pt x="80" y="5"/>
                  </a:lnTo>
                  <a:lnTo>
                    <a:pt x="85" y="10"/>
                  </a:lnTo>
                  <a:lnTo>
                    <a:pt x="92" y="15"/>
                  </a:lnTo>
                  <a:lnTo>
                    <a:pt x="89" y="17"/>
                  </a:lnTo>
                  <a:lnTo>
                    <a:pt x="94" y="27"/>
                  </a:lnTo>
                  <a:lnTo>
                    <a:pt x="89" y="31"/>
                  </a:lnTo>
                  <a:lnTo>
                    <a:pt x="85" y="31"/>
                  </a:lnTo>
                  <a:lnTo>
                    <a:pt x="82" y="38"/>
                  </a:lnTo>
                  <a:lnTo>
                    <a:pt x="78" y="34"/>
                  </a:lnTo>
                  <a:lnTo>
                    <a:pt x="73" y="24"/>
                  </a:lnTo>
                  <a:lnTo>
                    <a:pt x="78" y="19"/>
                  </a:lnTo>
                  <a:lnTo>
                    <a:pt x="73" y="19"/>
                  </a:lnTo>
                  <a:lnTo>
                    <a:pt x="71" y="15"/>
                  </a:lnTo>
                  <a:lnTo>
                    <a:pt x="63" y="10"/>
                  </a:lnTo>
                  <a:lnTo>
                    <a:pt x="56" y="10"/>
                  </a:lnTo>
                  <a:lnTo>
                    <a:pt x="52" y="17"/>
                  </a:lnTo>
                  <a:lnTo>
                    <a:pt x="45" y="19"/>
                  </a:lnTo>
                  <a:lnTo>
                    <a:pt x="42" y="22"/>
                  </a:lnTo>
                  <a:lnTo>
                    <a:pt x="42" y="24"/>
                  </a:lnTo>
                  <a:lnTo>
                    <a:pt x="49" y="34"/>
                  </a:lnTo>
                  <a:lnTo>
                    <a:pt x="45" y="36"/>
                  </a:lnTo>
                  <a:lnTo>
                    <a:pt x="42" y="38"/>
                  </a:lnTo>
                  <a:lnTo>
                    <a:pt x="35" y="38"/>
                  </a:lnTo>
                  <a:lnTo>
                    <a:pt x="30" y="29"/>
                  </a:lnTo>
                  <a:lnTo>
                    <a:pt x="30" y="31"/>
                  </a:lnTo>
                  <a:lnTo>
                    <a:pt x="23" y="31"/>
                  </a:lnTo>
                  <a:lnTo>
                    <a:pt x="21" y="24"/>
                  </a:lnTo>
                  <a:lnTo>
                    <a:pt x="14" y="22"/>
                  </a:lnTo>
                  <a:lnTo>
                    <a:pt x="9" y="22"/>
                  </a:lnTo>
                  <a:lnTo>
                    <a:pt x="2" y="22"/>
                  </a:lnTo>
                  <a:lnTo>
                    <a:pt x="2" y="24"/>
                  </a:lnTo>
                  <a:lnTo>
                    <a:pt x="0" y="22"/>
                  </a:lnTo>
                  <a:lnTo>
                    <a:pt x="2" y="19"/>
                  </a:lnTo>
                  <a:lnTo>
                    <a:pt x="2" y="17"/>
                  </a:lnTo>
                  <a:lnTo>
                    <a:pt x="2" y="12"/>
                  </a:lnTo>
                  <a:lnTo>
                    <a:pt x="4" y="10"/>
                  </a:lnTo>
                  <a:lnTo>
                    <a:pt x="2" y="8"/>
                  </a:lnTo>
                  <a:lnTo>
                    <a:pt x="2" y="3"/>
                  </a:lnTo>
                  <a:lnTo>
                    <a:pt x="7" y="0"/>
                  </a:lnTo>
                  <a:lnTo>
                    <a:pt x="11" y="5"/>
                  </a:lnTo>
                  <a:lnTo>
                    <a:pt x="11" y="10"/>
                  </a:lnTo>
                  <a:lnTo>
                    <a:pt x="18" y="10"/>
                  </a:lnTo>
                  <a:lnTo>
                    <a:pt x="21" y="10"/>
                  </a:lnTo>
                  <a:lnTo>
                    <a:pt x="26" y="12"/>
                  </a:lnTo>
                  <a:lnTo>
                    <a:pt x="33" y="12"/>
                  </a:lnTo>
                  <a:lnTo>
                    <a:pt x="40" y="8"/>
                  </a:lnTo>
                  <a:lnTo>
                    <a:pt x="49" y="5"/>
                  </a:lnTo>
                  <a:lnTo>
                    <a:pt x="56" y="0"/>
                  </a:lnTo>
                  <a:lnTo>
                    <a:pt x="63" y="0"/>
                  </a:lnTo>
                  <a:lnTo>
                    <a:pt x="63" y="3"/>
                  </a:lnTo>
                  <a:lnTo>
                    <a:pt x="73" y="3"/>
                  </a:lnTo>
                  <a:lnTo>
                    <a:pt x="80" y="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09" name="Freeform 246">
              <a:extLst>
                <a:ext uri="{FF2B5EF4-FFF2-40B4-BE49-F238E27FC236}">
                  <a16:creationId xmlns:a16="http://schemas.microsoft.com/office/drawing/2014/main" id="{3066D102-6F63-4CFF-BDC1-F286B392922F}"/>
                </a:ext>
              </a:extLst>
            </p:cNvPr>
            <p:cNvSpPr>
              <a:spLocks/>
            </p:cNvSpPr>
            <p:nvPr/>
          </p:nvSpPr>
          <p:spPr bwMode="auto">
            <a:xfrm>
              <a:off x="2150047" y="3922750"/>
              <a:ext cx="349392" cy="507896"/>
            </a:xfrm>
            <a:custGeom>
              <a:avLst/>
              <a:gdLst>
                <a:gd name="T0" fmla="*/ 134 w 205"/>
                <a:gd name="T1" fmla="*/ 35 h 298"/>
                <a:gd name="T2" fmla="*/ 156 w 205"/>
                <a:gd name="T3" fmla="*/ 33 h 298"/>
                <a:gd name="T4" fmla="*/ 172 w 205"/>
                <a:gd name="T5" fmla="*/ 33 h 298"/>
                <a:gd name="T6" fmla="*/ 172 w 205"/>
                <a:gd name="T7" fmla="*/ 59 h 298"/>
                <a:gd name="T8" fmla="*/ 186 w 205"/>
                <a:gd name="T9" fmla="*/ 66 h 298"/>
                <a:gd name="T10" fmla="*/ 170 w 205"/>
                <a:gd name="T11" fmla="*/ 68 h 298"/>
                <a:gd name="T12" fmla="*/ 137 w 205"/>
                <a:gd name="T13" fmla="*/ 83 h 298"/>
                <a:gd name="T14" fmla="*/ 132 w 205"/>
                <a:gd name="T15" fmla="*/ 97 h 298"/>
                <a:gd name="T16" fmla="*/ 125 w 205"/>
                <a:gd name="T17" fmla="*/ 109 h 298"/>
                <a:gd name="T18" fmla="*/ 120 w 205"/>
                <a:gd name="T19" fmla="*/ 120 h 298"/>
                <a:gd name="T20" fmla="*/ 134 w 205"/>
                <a:gd name="T21" fmla="*/ 144 h 298"/>
                <a:gd name="T22" fmla="*/ 144 w 205"/>
                <a:gd name="T23" fmla="*/ 151 h 298"/>
                <a:gd name="T24" fmla="*/ 163 w 205"/>
                <a:gd name="T25" fmla="*/ 161 h 298"/>
                <a:gd name="T26" fmla="*/ 177 w 205"/>
                <a:gd name="T27" fmla="*/ 175 h 298"/>
                <a:gd name="T28" fmla="*/ 191 w 205"/>
                <a:gd name="T29" fmla="*/ 175 h 298"/>
                <a:gd name="T30" fmla="*/ 203 w 205"/>
                <a:gd name="T31" fmla="*/ 208 h 298"/>
                <a:gd name="T32" fmla="*/ 201 w 205"/>
                <a:gd name="T33" fmla="*/ 232 h 298"/>
                <a:gd name="T34" fmla="*/ 198 w 205"/>
                <a:gd name="T35" fmla="*/ 246 h 298"/>
                <a:gd name="T36" fmla="*/ 201 w 205"/>
                <a:gd name="T37" fmla="*/ 267 h 298"/>
                <a:gd name="T38" fmla="*/ 186 w 205"/>
                <a:gd name="T39" fmla="*/ 293 h 298"/>
                <a:gd name="T40" fmla="*/ 163 w 205"/>
                <a:gd name="T41" fmla="*/ 288 h 298"/>
                <a:gd name="T42" fmla="*/ 130 w 205"/>
                <a:gd name="T43" fmla="*/ 265 h 298"/>
                <a:gd name="T44" fmla="*/ 87 w 205"/>
                <a:gd name="T45" fmla="*/ 236 h 298"/>
                <a:gd name="T46" fmla="*/ 85 w 205"/>
                <a:gd name="T47" fmla="*/ 217 h 298"/>
                <a:gd name="T48" fmla="*/ 54 w 205"/>
                <a:gd name="T49" fmla="*/ 165 h 298"/>
                <a:gd name="T50" fmla="*/ 33 w 205"/>
                <a:gd name="T51" fmla="*/ 125 h 298"/>
                <a:gd name="T52" fmla="*/ 14 w 205"/>
                <a:gd name="T53" fmla="*/ 104 h 298"/>
                <a:gd name="T54" fmla="*/ 9 w 205"/>
                <a:gd name="T55" fmla="*/ 90 h 298"/>
                <a:gd name="T56" fmla="*/ 7 w 205"/>
                <a:gd name="T57" fmla="*/ 64 h 298"/>
                <a:gd name="T58" fmla="*/ 21 w 205"/>
                <a:gd name="T59" fmla="*/ 59 h 298"/>
                <a:gd name="T60" fmla="*/ 16 w 205"/>
                <a:gd name="T61" fmla="*/ 68 h 298"/>
                <a:gd name="T62" fmla="*/ 30 w 205"/>
                <a:gd name="T63" fmla="*/ 68 h 298"/>
                <a:gd name="T64" fmla="*/ 45 w 205"/>
                <a:gd name="T65" fmla="*/ 71 h 298"/>
                <a:gd name="T66" fmla="*/ 59 w 205"/>
                <a:gd name="T67" fmla="*/ 45 h 298"/>
                <a:gd name="T68" fmla="*/ 94 w 205"/>
                <a:gd name="T69" fmla="*/ 23 h 298"/>
                <a:gd name="T70" fmla="*/ 99 w 205"/>
                <a:gd name="T71" fmla="*/ 0 h 298"/>
                <a:gd name="T72" fmla="*/ 113 w 205"/>
                <a:gd name="T73" fmla="*/ 7 h 298"/>
                <a:gd name="T74" fmla="*/ 125 w 205"/>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298">
                  <a:moveTo>
                    <a:pt x="134" y="35"/>
                  </a:moveTo>
                  <a:lnTo>
                    <a:pt x="134" y="35"/>
                  </a:lnTo>
                  <a:lnTo>
                    <a:pt x="146" y="38"/>
                  </a:lnTo>
                  <a:lnTo>
                    <a:pt x="156" y="33"/>
                  </a:lnTo>
                  <a:lnTo>
                    <a:pt x="160" y="35"/>
                  </a:lnTo>
                  <a:lnTo>
                    <a:pt x="172" y="33"/>
                  </a:lnTo>
                  <a:lnTo>
                    <a:pt x="184" y="42"/>
                  </a:lnTo>
                  <a:lnTo>
                    <a:pt x="172" y="59"/>
                  </a:lnTo>
                  <a:lnTo>
                    <a:pt x="179" y="59"/>
                  </a:lnTo>
                  <a:lnTo>
                    <a:pt x="186" y="66"/>
                  </a:lnTo>
                  <a:lnTo>
                    <a:pt x="172" y="66"/>
                  </a:lnTo>
                  <a:lnTo>
                    <a:pt x="170" y="68"/>
                  </a:lnTo>
                  <a:lnTo>
                    <a:pt x="156" y="71"/>
                  </a:lnTo>
                  <a:lnTo>
                    <a:pt x="137" y="83"/>
                  </a:lnTo>
                  <a:lnTo>
                    <a:pt x="137" y="90"/>
                  </a:lnTo>
                  <a:lnTo>
                    <a:pt x="132" y="97"/>
                  </a:lnTo>
                  <a:lnTo>
                    <a:pt x="134" y="106"/>
                  </a:lnTo>
                  <a:lnTo>
                    <a:pt x="125" y="109"/>
                  </a:lnTo>
                  <a:lnTo>
                    <a:pt x="125" y="116"/>
                  </a:lnTo>
                  <a:lnTo>
                    <a:pt x="120" y="120"/>
                  </a:lnTo>
                  <a:lnTo>
                    <a:pt x="127" y="135"/>
                  </a:lnTo>
                  <a:lnTo>
                    <a:pt x="134" y="144"/>
                  </a:lnTo>
                  <a:lnTo>
                    <a:pt x="132" y="151"/>
                  </a:lnTo>
                  <a:lnTo>
                    <a:pt x="144" y="151"/>
                  </a:lnTo>
                  <a:lnTo>
                    <a:pt x="149" y="161"/>
                  </a:lnTo>
                  <a:lnTo>
                    <a:pt x="163" y="161"/>
                  </a:lnTo>
                  <a:lnTo>
                    <a:pt x="177" y="151"/>
                  </a:lnTo>
                  <a:lnTo>
                    <a:pt x="177" y="175"/>
                  </a:lnTo>
                  <a:lnTo>
                    <a:pt x="182" y="177"/>
                  </a:lnTo>
                  <a:lnTo>
                    <a:pt x="191" y="175"/>
                  </a:lnTo>
                  <a:lnTo>
                    <a:pt x="205" y="201"/>
                  </a:lnTo>
                  <a:lnTo>
                    <a:pt x="203" y="208"/>
                  </a:lnTo>
                  <a:lnTo>
                    <a:pt x="201" y="217"/>
                  </a:lnTo>
                  <a:lnTo>
                    <a:pt x="201" y="232"/>
                  </a:lnTo>
                  <a:lnTo>
                    <a:pt x="196" y="241"/>
                  </a:lnTo>
                  <a:lnTo>
                    <a:pt x="198" y="246"/>
                  </a:lnTo>
                  <a:lnTo>
                    <a:pt x="194" y="253"/>
                  </a:lnTo>
                  <a:lnTo>
                    <a:pt x="201" y="267"/>
                  </a:lnTo>
                  <a:lnTo>
                    <a:pt x="191" y="286"/>
                  </a:lnTo>
                  <a:lnTo>
                    <a:pt x="186" y="293"/>
                  </a:lnTo>
                  <a:lnTo>
                    <a:pt x="179" y="298"/>
                  </a:lnTo>
                  <a:lnTo>
                    <a:pt x="163" y="288"/>
                  </a:lnTo>
                  <a:lnTo>
                    <a:pt x="160" y="281"/>
                  </a:lnTo>
                  <a:lnTo>
                    <a:pt x="130" y="265"/>
                  </a:lnTo>
                  <a:lnTo>
                    <a:pt x="101" y="246"/>
                  </a:lnTo>
                  <a:lnTo>
                    <a:pt x="87" y="236"/>
                  </a:lnTo>
                  <a:lnTo>
                    <a:pt x="80" y="222"/>
                  </a:lnTo>
                  <a:lnTo>
                    <a:pt x="85" y="217"/>
                  </a:lnTo>
                  <a:lnTo>
                    <a:pt x="71" y="196"/>
                  </a:lnTo>
                  <a:lnTo>
                    <a:pt x="54" y="165"/>
                  </a:lnTo>
                  <a:lnTo>
                    <a:pt x="37" y="132"/>
                  </a:lnTo>
                  <a:lnTo>
                    <a:pt x="33" y="125"/>
                  </a:lnTo>
                  <a:lnTo>
                    <a:pt x="28" y="113"/>
                  </a:lnTo>
                  <a:lnTo>
                    <a:pt x="14" y="104"/>
                  </a:lnTo>
                  <a:lnTo>
                    <a:pt x="2" y="97"/>
                  </a:lnTo>
                  <a:lnTo>
                    <a:pt x="9" y="90"/>
                  </a:lnTo>
                  <a:lnTo>
                    <a:pt x="0" y="73"/>
                  </a:lnTo>
                  <a:lnTo>
                    <a:pt x="7" y="64"/>
                  </a:lnTo>
                  <a:lnTo>
                    <a:pt x="19" y="52"/>
                  </a:lnTo>
                  <a:lnTo>
                    <a:pt x="21" y="59"/>
                  </a:lnTo>
                  <a:lnTo>
                    <a:pt x="16" y="64"/>
                  </a:lnTo>
                  <a:lnTo>
                    <a:pt x="16" y="68"/>
                  </a:lnTo>
                  <a:lnTo>
                    <a:pt x="23" y="68"/>
                  </a:lnTo>
                  <a:lnTo>
                    <a:pt x="30" y="68"/>
                  </a:lnTo>
                  <a:lnTo>
                    <a:pt x="35" y="78"/>
                  </a:lnTo>
                  <a:lnTo>
                    <a:pt x="45" y="71"/>
                  </a:lnTo>
                  <a:lnTo>
                    <a:pt x="49" y="61"/>
                  </a:lnTo>
                  <a:lnTo>
                    <a:pt x="59" y="45"/>
                  </a:lnTo>
                  <a:lnTo>
                    <a:pt x="78" y="40"/>
                  </a:lnTo>
                  <a:lnTo>
                    <a:pt x="94" y="23"/>
                  </a:lnTo>
                  <a:lnTo>
                    <a:pt x="101" y="12"/>
                  </a:lnTo>
                  <a:lnTo>
                    <a:pt x="99" y="0"/>
                  </a:lnTo>
                  <a:lnTo>
                    <a:pt x="101" y="0"/>
                  </a:lnTo>
                  <a:lnTo>
                    <a:pt x="113" y="7"/>
                  </a:lnTo>
                  <a:lnTo>
                    <a:pt x="118" y="14"/>
                  </a:lnTo>
                  <a:lnTo>
                    <a:pt x="125" y="19"/>
                  </a:lnTo>
                  <a:lnTo>
                    <a:pt x="134" y="3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0" name="Freeform 248">
              <a:extLst>
                <a:ext uri="{FF2B5EF4-FFF2-40B4-BE49-F238E27FC236}">
                  <a16:creationId xmlns:a16="http://schemas.microsoft.com/office/drawing/2014/main" id="{3E965044-D870-4A1D-9946-FDA36DBB4546}"/>
                </a:ext>
              </a:extLst>
            </p:cNvPr>
            <p:cNvSpPr>
              <a:spLocks noEditPoints="1"/>
            </p:cNvSpPr>
            <p:nvPr/>
          </p:nvSpPr>
          <p:spPr bwMode="auto">
            <a:xfrm>
              <a:off x="7631229" y="3401220"/>
              <a:ext cx="259061" cy="368139"/>
            </a:xfrm>
            <a:custGeom>
              <a:avLst/>
              <a:gdLst>
                <a:gd name="T0" fmla="*/ 147 w 152"/>
                <a:gd name="T1" fmla="*/ 168 h 216"/>
                <a:gd name="T2" fmla="*/ 152 w 152"/>
                <a:gd name="T3" fmla="*/ 190 h 216"/>
                <a:gd name="T4" fmla="*/ 140 w 152"/>
                <a:gd name="T5" fmla="*/ 187 h 216"/>
                <a:gd name="T6" fmla="*/ 138 w 152"/>
                <a:gd name="T7" fmla="*/ 206 h 216"/>
                <a:gd name="T8" fmla="*/ 114 w 152"/>
                <a:gd name="T9" fmla="*/ 204 h 216"/>
                <a:gd name="T10" fmla="*/ 114 w 152"/>
                <a:gd name="T11" fmla="*/ 185 h 216"/>
                <a:gd name="T12" fmla="*/ 97 w 152"/>
                <a:gd name="T13" fmla="*/ 185 h 216"/>
                <a:gd name="T14" fmla="*/ 78 w 152"/>
                <a:gd name="T15" fmla="*/ 194 h 216"/>
                <a:gd name="T16" fmla="*/ 83 w 152"/>
                <a:gd name="T17" fmla="*/ 176 h 216"/>
                <a:gd name="T18" fmla="*/ 102 w 152"/>
                <a:gd name="T19" fmla="*/ 164 h 216"/>
                <a:gd name="T20" fmla="*/ 119 w 152"/>
                <a:gd name="T21" fmla="*/ 166 h 216"/>
                <a:gd name="T22" fmla="*/ 133 w 152"/>
                <a:gd name="T23" fmla="*/ 159 h 216"/>
                <a:gd name="T24" fmla="*/ 145 w 152"/>
                <a:gd name="T25" fmla="*/ 154 h 216"/>
                <a:gd name="T26" fmla="*/ 147 w 152"/>
                <a:gd name="T27" fmla="*/ 168 h 216"/>
                <a:gd name="T28" fmla="*/ 109 w 152"/>
                <a:gd name="T29" fmla="*/ 138 h 216"/>
                <a:gd name="T30" fmla="*/ 97 w 152"/>
                <a:gd name="T31" fmla="*/ 154 h 216"/>
                <a:gd name="T32" fmla="*/ 83 w 152"/>
                <a:gd name="T33" fmla="*/ 147 h 216"/>
                <a:gd name="T34" fmla="*/ 90 w 152"/>
                <a:gd name="T35" fmla="*/ 138 h 216"/>
                <a:gd name="T36" fmla="*/ 102 w 152"/>
                <a:gd name="T37" fmla="*/ 128 h 216"/>
                <a:gd name="T38" fmla="*/ 112 w 152"/>
                <a:gd name="T39" fmla="*/ 123 h 216"/>
                <a:gd name="T40" fmla="*/ 22 w 152"/>
                <a:gd name="T41" fmla="*/ 154 h 216"/>
                <a:gd name="T42" fmla="*/ 0 w 152"/>
                <a:gd name="T43" fmla="*/ 171 h 216"/>
                <a:gd name="T44" fmla="*/ 19 w 152"/>
                <a:gd name="T45" fmla="*/ 147 h 216"/>
                <a:gd name="T46" fmla="*/ 36 w 152"/>
                <a:gd name="T47" fmla="*/ 121 h 216"/>
                <a:gd name="T48" fmla="*/ 29 w 152"/>
                <a:gd name="T49" fmla="*/ 142 h 216"/>
                <a:gd name="T50" fmla="*/ 76 w 152"/>
                <a:gd name="T51" fmla="*/ 112 h 216"/>
                <a:gd name="T52" fmla="*/ 86 w 152"/>
                <a:gd name="T53" fmla="*/ 116 h 216"/>
                <a:gd name="T54" fmla="*/ 95 w 152"/>
                <a:gd name="T55" fmla="*/ 123 h 216"/>
                <a:gd name="T56" fmla="*/ 78 w 152"/>
                <a:gd name="T57" fmla="*/ 135 h 216"/>
                <a:gd name="T58" fmla="*/ 78 w 152"/>
                <a:gd name="T59" fmla="*/ 119 h 216"/>
                <a:gd name="T60" fmla="*/ 133 w 152"/>
                <a:gd name="T61" fmla="*/ 107 h 216"/>
                <a:gd name="T62" fmla="*/ 138 w 152"/>
                <a:gd name="T63" fmla="*/ 126 h 216"/>
                <a:gd name="T64" fmla="*/ 126 w 152"/>
                <a:gd name="T65" fmla="*/ 128 h 216"/>
                <a:gd name="T66" fmla="*/ 123 w 152"/>
                <a:gd name="T67" fmla="*/ 140 h 216"/>
                <a:gd name="T68" fmla="*/ 116 w 152"/>
                <a:gd name="T69" fmla="*/ 128 h 216"/>
                <a:gd name="T70" fmla="*/ 123 w 152"/>
                <a:gd name="T71" fmla="*/ 119 h 216"/>
                <a:gd name="T72" fmla="*/ 114 w 152"/>
                <a:gd name="T73" fmla="*/ 100 h 216"/>
                <a:gd name="T74" fmla="*/ 133 w 152"/>
                <a:gd name="T75" fmla="*/ 107 h 216"/>
                <a:gd name="T76" fmla="*/ 69 w 152"/>
                <a:gd name="T77" fmla="*/ 93 h 216"/>
                <a:gd name="T78" fmla="*/ 60 w 152"/>
                <a:gd name="T79" fmla="*/ 97 h 216"/>
                <a:gd name="T80" fmla="*/ 64 w 152"/>
                <a:gd name="T81" fmla="*/ 86 h 216"/>
                <a:gd name="T82" fmla="*/ 67 w 152"/>
                <a:gd name="T83" fmla="*/ 0 h 216"/>
                <a:gd name="T84" fmla="*/ 76 w 152"/>
                <a:gd name="T85" fmla="*/ 5 h 216"/>
                <a:gd name="T86" fmla="*/ 83 w 152"/>
                <a:gd name="T87" fmla="*/ 5 h 216"/>
                <a:gd name="T88" fmla="*/ 86 w 152"/>
                <a:gd name="T89" fmla="*/ 24 h 216"/>
                <a:gd name="T90" fmla="*/ 71 w 152"/>
                <a:gd name="T91" fmla="*/ 45 h 216"/>
                <a:gd name="T92" fmla="*/ 74 w 152"/>
                <a:gd name="T93" fmla="*/ 71 h 216"/>
                <a:gd name="T94" fmla="*/ 88 w 152"/>
                <a:gd name="T95" fmla="*/ 71 h 216"/>
                <a:gd name="T96" fmla="*/ 107 w 152"/>
                <a:gd name="T97" fmla="*/ 90 h 216"/>
                <a:gd name="T98" fmla="*/ 112 w 152"/>
                <a:gd name="T99" fmla="*/ 102 h 216"/>
                <a:gd name="T100" fmla="*/ 93 w 152"/>
                <a:gd name="T101" fmla="*/ 86 h 216"/>
                <a:gd name="T102" fmla="*/ 78 w 152"/>
                <a:gd name="T103" fmla="*/ 81 h 216"/>
                <a:gd name="T104" fmla="*/ 55 w 152"/>
                <a:gd name="T105" fmla="*/ 78 h 216"/>
                <a:gd name="T106" fmla="*/ 62 w 152"/>
                <a:gd name="T107" fmla="*/ 67 h 216"/>
                <a:gd name="T108" fmla="*/ 55 w 152"/>
                <a:gd name="T109" fmla="*/ 69 h 216"/>
                <a:gd name="T110" fmla="*/ 43 w 152"/>
                <a:gd name="T111" fmla="*/ 52 h 216"/>
                <a:gd name="T112" fmla="*/ 50 w 152"/>
                <a:gd name="T113" fmla="*/ 43 h 216"/>
                <a:gd name="T114" fmla="*/ 57 w 152"/>
                <a:gd name="T11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216">
                  <a:moveTo>
                    <a:pt x="147" y="168"/>
                  </a:moveTo>
                  <a:lnTo>
                    <a:pt x="147" y="168"/>
                  </a:lnTo>
                  <a:lnTo>
                    <a:pt x="149" y="180"/>
                  </a:lnTo>
                  <a:lnTo>
                    <a:pt x="152" y="190"/>
                  </a:lnTo>
                  <a:lnTo>
                    <a:pt x="145" y="204"/>
                  </a:lnTo>
                  <a:lnTo>
                    <a:pt x="140" y="187"/>
                  </a:lnTo>
                  <a:lnTo>
                    <a:pt x="130" y="194"/>
                  </a:lnTo>
                  <a:lnTo>
                    <a:pt x="138" y="206"/>
                  </a:lnTo>
                  <a:lnTo>
                    <a:pt x="133" y="216"/>
                  </a:lnTo>
                  <a:lnTo>
                    <a:pt x="114" y="204"/>
                  </a:lnTo>
                  <a:lnTo>
                    <a:pt x="109" y="194"/>
                  </a:lnTo>
                  <a:lnTo>
                    <a:pt x="114" y="185"/>
                  </a:lnTo>
                  <a:lnTo>
                    <a:pt x="104" y="178"/>
                  </a:lnTo>
                  <a:lnTo>
                    <a:pt x="97" y="185"/>
                  </a:lnTo>
                  <a:lnTo>
                    <a:pt x="90" y="185"/>
                  </a:lnTo>
                  <a:lnTo>
                    <a:pt x="78" y="194"/>
                  </a:lnTo>
                  <a:lnTo>
                    <a:pt x="76" y="190"/>
                  </a:lnTo>
                  <a:lnTo>
                    <a:pt x="83" y="176"/>
                  </a:lnTo>
                  <a:lnTo>
                    <a:pt x="93" y="171"/>
                  </a:lnTo>
                  <a:lnTo>
                    <a:pt x="102" y="164"/>
                  </a:lnTo>
                  <a:lnTo>
                    <a:pt x="107" y="171"/>
                  </a:lnTo>
                  <a:lnTo>
                    <a:pt x="119" y="166"/>
                  </a:lnTo>
                  <a:lnTo>
                    <a:pt x="123" y="159"/>
                  </a:lnTo>
                  <a:lnTo>
                    <a:pt x="133" y="159"/>
                  </a:lnTo>
                  <a:lnTo>
                    <a:pt x="133" y="147"/>
                  </a:lnTo>
                  <a:lnTo>
                    <a:pt x="145" y="154"/>
                  </a:lnTo>
                  <a:lnTo>
                    <a:pt x="147" y="161"/>
                  </a:lnTo>
                  <a:lnTo>
                    <a:pt x="147" y="168"/>
                  </a:lnTo>
                  <a:close/>
                  <a:moveTo>
                    <a:pt x="109" y="138"/>
                  </a:moveTo>
                  <a:lnTo>
                    <a:pt x="109" y="138"/>
                  </a:lnTo>
                  <a:lnTo>
                    <a:pt x="104" y="142"/>
                  </a:lnTo>
                  <a:lnTo>
                    <a:pt x="97" y="154"/>
                  </a:lnTo>
                  <a:lnTo>
                    <a:pt x="93" y="159"/>
                  </a:lnTo>
                  <a:lnTo>
                    <a:pt x="83" y="147"/>
                  </a:lnTo>
                  <a:lnTo>
                    <a:pt x="86" y="142"/>
                  </a:lnTo>
                  <a:lnTo>
                    <a:pt x="90" y="138"/>
                  </a:lnTo>
                  <a:lnTo>
                    <a:pt x="93" y="128"/>
                  </a:lnTo>
                  <a:lnTo>
                    <a:pt x="102" y="128"/>
                  </a:lnTo>
                  <a:lnTo>
                    <a:pt x="100" y="138"/>
                  </a:lnTo>
                  <a:lnTo>
                    <a:pt x="112" y="123"/>
                  </a:lnTo>
                  <a:lnTo>
                    <a:pt x="109" y="138"/>
                  </a:lnTo>
                  <a:close/>
                  <a:moveTo>
                    <a:pt x="22" y="154"/>
                  </a:moveTo>
                  <a:lnTo>
                    <a:pt x="22" y="154"/>
                  </a:lnTo>
                  <a:lnTo>
                    <a:pt x="0" y="171"/>
                  </a:lnTo>
                  <a:lnTo>
                    <a:pt x="7" y="157"/>
                  </a:lnTo>
                  <a:lnTo>
                    <a:pt x="19" y="147"/>
                  </a:lnTo>
                  <a:lnTo>
                    <a:pt x="29" y="138"/>
                  </a:lnTo>
                  <a:lnTo>
                    <a:pt x="36" y="121"/>
                  </a:lnTo>
                  <a:lnTo>
                    <a:pt x="41" y="133"/>
                  </a:lnTo>
                  <a:lnTo>
                    <a:pt x="29" y="142"/>
                  </a:lnTo>
                  <a:lnTo>
                    <a:pt x="22" y="154"/>
                  </a:lnTo>
                  <a:close/>
                  <a:moveTo>
                    <a:pt x="76" y="112"/>
                  </a:moveTo>
                  <a:lnTo>
                    <a:pt x="76" y="112"/>
                  </a:lnTo>
                  <a:lnTo>
                    <a:pt x="86" y="116"/>
                  </a:lnTo>
                  <a:lnTo>
                    <a:pt x="95" y="116"/>
                  </a:lnTo>
                  <a:lnTo>
                    <a:pt x="95" y="123"/>
                  </a:lnTo>
                  <a:lnTo>
                    <a:pt x="88" y="131"/>
                  </a:lnTo>
                  <a:lnTo>
                    <a:pt x="78" y="135"/>
                  </a:lnTo>
                  <a:lnTo>
                    <a:pt x="78" y="128"/>
                  </a:lnTo>
                  <a:lnTo>
                    <a:pt x="78" y="119"/>
                  </a:lnTo>
                  <a:lnTo>
                    <a:pt x="76" y="112"/>
                  </a:lnTo>
                  <a:close/>
                  <a:moveTo>
                    <a:pt x="133" y="107"/>
                  </a:moveTo>
                  <a:lnTo>
                    <a:pt x="133" y="107"/>
                  </a:lnTo>
                  <a:lnTo>
                    <a:pt x="138" y="126"/>
                  </a:lnTo>
                  <a:lnTo>
                    <a:pt x="126" y="121"/>
                  </a:lnTo>
                  <a:lnTo>
                    <a:pt x="126" y="128"/>
                  </a:lnTo>
                  <a:lnTo>
                    <a:pt x="130" y="138"/>
                  </a:lnTo>
                  <a:lnTo>
                    <a:pt x="123" y="140"/>
                  </a:lnTo>
                  <a:lnTo>
                    <a:pt x="121" y="128"/>
                  </a:lnTo>
                  <a:lnTo>
                    <a:pt x="116" y="128"/>
                  </a:lnTo>
                  <a:lnTo>
                    <a:pt x="114" y="119"/>
                  </a:lnTo>
                  <a:lnTo>
                    <a:pt x="123" y="119"/>
                  </a:lnTo>
                  <a:lnTo>
                    <a:pt x="123" y="114"/>
                  </a:lnTo>
                  <a:lnTo>
                    <a:pt x="114" y="100"/>
                  </a:lnTo>
                  <a:lnTo>
                    <a:pt x="128" y="102"/>
                  </a:lnTo>
                  <a:lnTo>
                    <a:pt x="133" y="107"/>
                  </a:lnTo>
                  <a:close/>
                  <a:moveTo>
                    <a:pt x="69" y="93"/>
                  </a:moveTo>
                  <a:lnTo>
                    <a:pt x="69" y="93"/>
                  </a:lnTo>
                  <a:lnTo>
                    <a:pt x="64" y="107"/>
                  </a:lnTo>
                  <a:lnTo>
                    <a:pt x="60" y="97"/>
                  </a:lnTo>
                  <a:lnTo>
                    <a:pt x="50" y="86"/>
                  </a:lnTo>
                  <a:lnTo>
                    <a:pt x="64" y="86"/>
                  </a:lnTo>
                  <a:lnTo>
                    <a:pt x="69" y="93"/>
                  </a:lnTo>
                  <a:close/>
                  <a:moveTo>
                    <a:pt x="67" y="0"/>
                  </a:moveTo>
                  <a:lnTo>
                    <a:pt x="67" y="0"/>
                  </a:lnTo>
                  <a:lnTo>
                    <a:pt x="76" y="5"/>
                  </a:lnTo>
                  <a:lnTo>
                    <a:pt x="81" y="0"/>
                  </a:lnTo>
                  <a:lnTo>
                    <a:pt x="83" y="5"/>
                  </a:lnTo>
                  <a:lnTo>
                    <a:pt x="81" y="12"/>
                  </a:lnTo>
                  <a:lnTo>
                    <a:pt x="86" y="24"/>
                  </a:lnTo>
                  <a:lnTo>
                    <a:pt x="81" y="38"/>
                  </a:lnTo>
                  <a:lnTo>
                    <a:pt x="71" y="45"/>
                  </a:lnTo>
                  <a:lnTo>
                    <a:pt x="69" y="60"/>
                  </a:lnTo>
                  <a:lnTo>
                    <a:pt x="74" y="71"/>
                  </a:lnTo>
                  <a:lnTo>
                    <a:pt x="81" y="74"/>
                  </a:lnTo>
                  <a:lnTo>
                    <a:pt x="88" y="71"/>
                  </a:lnTo>
                  <a:lnTo>
                    <a:pt x="109" y="81"/>
                  </a:lnTo>
                  <a:lnTo>
                    <a:pt x="107" y="90"/>
                  </a:lnTo>
                  <a:lnTo>
                    <a:pt x="112" y="93"/>
                  </a:lnTo>
                  <a:lnTo>
                    <a:pt x="112" y="102"/>
                  </a:lnTo>
                  <a:lnTo>
                    <a:pt x="97" y="93"/>
                  </a:lnTo>
                  <a:lnTo>
                    <a:pt x="93" y="86"/>
                  </a:lnTo>
                  <a:lnTo>
                    <a:pt x="88" y="90"/>
                  </a:lnTo>
                  <a:lnTo>
                    <a:pt x="78" y="81"/>
                  </a:lnTo>
                  <a:lnTo>
                    <a:pt x="62" y="83"/>
                  </a:lnTo>
                  <a:lnTo>
                    <a:pt x="55" y="78"/>
                  </a:lnTo>
                  <a:lnTo>
                    <a:pt x="57" y="71"/>
                  </a:lnTo>
                  <a:lnTo>
                    <a:pt x="62" y="67"/>
                  </a:lnTo>
                  <a:lnTo>
                    <a:pt x="57" y="64"/>
                  </a:lnTo>
                  <a:lnTo>
                    <a:pt x="55" y="69"/>
                  </a:lnTo>
                  <a:lnTo>
                    <a:pt x="48" y="62"/>
                  </a:lnTo>
                  <a:lnTo>
                    <a:pt x="43" y="52"/>
                  </a:lnTo>
                  <a:lnTo>
                    <a:pt x="43" y="38"/>
                  </a:lnTo>
                  <a:lnTo>
                    <a:pt x="50" y="43"/>
                  </a:lnTo>
                  <a:lnTo>
                    <a:pt x="52" y="17"/>
                  </a:lnTo>
                  <a:lnTo>
                    <a:pt x="57" y="0"/>
                  </a:lnTo>
                  <a:lnTo>
                    <a:pt x="67"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1" name="Freeform 250">
              <a:extLst>
                <a:ext uri="{FF2B5EF4-FFF2-40B4-BE49-F238E27FC236}">
                  <a16:creationId xmlns:a16="http://schemas.microsoft.com/office/drawing/2014/main" id="{DA6EEB0E-F13C-488C-8E88-1A5273D7D9EB}"/>
                </a:ext>
              </a:extLst>
            </p:cNvPr>
            <p:cNvSpPr>
              <a:spLocks noEditPoints="1"/>
            </p:cNvSpPr>
            <p:nvPr/>
          </p:nvSpPr>
          <p:spPr bwMode="auto">
            <a:xfrm>
              <a:off x="8289107" y="3987516"/>
              <a:ext cx="415861" cy="228383"/>
            </a:xfrm>
            <a:custGeom>
              <a:avLst/>
              <a:gdLst>
                <a:gd name="T0" fmla="*/ 241 w 244"/>
                <a:gd name="T1" fmla="*/ 71 h 134"/>
                <a:gd name="T2" fmla="*/ 229 w 244"/>
                <a:gd name="T3" fmla="*/ 66 h 134"/>
                <a:gd name="T4" fmla="*/ 218 w 244"/>
                <a:gd name="T5" fmla="*/ 42 h 134"/>
                <a:gd name="T6" fmla="*/ 222 w 244"/>
                <a:gd name="T7" fmla="*/ 47 h 134"/>
                <a:gd name="T8" fmla="*/ 234 w 244"/>
                <a:gd name="T9" fmla="*/ 59 h 134"/>
                <a:gd name="T10" fmla="*/ 241 w 244"/>
                <a:gd name="T11" fmla="*/ 71 h 134"/>
                <a:gd name="T12" fmla="*/ 177 w 244"/>
                <a:gd name="T13" fmla="*/ 49 h 134"/>
                <a:gd name="T14" fmla="*/ 168 w 244"/>
                <a:gd name="T15" fmla="*/ 54 h 134"/>
                <a:gd name="T16" fmla="*/ 149 w 244"/>
                <a:gd name="T17" fmla="*/ 61 h 134"/>
                <a:gd name="T18" fmla="*/ 128 w 244"/>
                <a:gd name="T19" fmla="*/ 56 h 134"/>
                <a:gd name="T20" fmla="*/ 118 w 244"/>
                <a:gd name="T21" fmla="*/ 47 h 134"/>
                <a:gd name="T22" fmla="*/ 142 w 244"/>
                <a:gd name="T23" fmla="*/ 49 h 134"/>
                <a:gd name="T24" fmla="*/ 147 w 244"/>
                <a:gd name="T25" fmla="*/ 40 h 134"/>
                <a:gd name="T26" fmla="*/ 158 w 244"/>
                <a:gd name="T27" fmla="*/ 47 h 134"/>
                <a:gd name="T28" fmla="*/ 173 w 244"/>
                <a:gd name="T29" fmla="*/ 37 h 134"/>
                <a:gd name="T30" fmla="*/ 180 w 244"/>
                <a:gd name="T31" fmla="*/ 26 h 134"/>
                <a:gd name="T32" fmla="*/ 182 w 244"/>
                <a:gd name="T33" fmla="*/ 37 h 134"/>
                <a:gd name="T34" fmla="*/ 99 w 244"/>
                <a:gd name="T35" fmla="*/ 80 h 134"/>
                <a:gd name="T36" fmla="*/ 113 w 244"/>
                <a:gd name="T37" fmla="*/ 90 h 134"/>
                <a:gd name="T38" fmla="*/ 135 w 244"/>
                <a:gd name="T39" fmla="*/ 106 h 134"/>
                <a:gd name="T40" fmla="*/ 147 w 244"/>
                <a:gd name="T41" fmla="*/ 118 h 134"/>
                <a:gd name="T42" fmla="*/ 158 w 244"/>
                <a:gd name="T43" fmla="*/ 127 h 134"/>
                <a:gd name="T44" fmla="*/ 147 w 244"/>
                <a:gd name="T45" fmla="*/ 134 h 134"/>
                <a:gd name="T46" fmla="*/ 128 w 244"/>
                <a:gd name="T47" fmla="*/ 127 h 134"/>
                <a:gd name="T48" fmla="*/ 99 w 244"/>
                <a:gd name="T49" fmla="*/ 113 h 134"/>
                <a:gd name="T50" fmla="*/ 80 w 244"/>
                <a:gd name="T51" fmla="*/ 90 h 134"/>
                <a:gd name="T52" fmla="*/ 47 w 244"/>
                <a:gd name="T53" fmla="*/ 87 h 134"/>
                <a:gd name="T54" fmla="*/ 38 w 244"/>
                <a:gd name="T55" fmla="*/ 106 h 134"/>
                <a:gd name="T56" fmla="*/ 17 w 244"/>
                <a:gd name="T57" fmla="*/ 108 h 134"/>
                <a:gd name="T58" fmla="*/ 0 w 244"/>
                <a:gd name="T59" fmla="*/ 54 h 134"/>
                <a:gd name="T60" fmla="*/ 28 w 244"/>
                <a:gd name="T61" fmla="*/ 11 h 134"/>
                <a:gd name="T62" fmla="*/ 69 w 244"/>
                <a:gd name="T63" fmla="*/ 30 h 134"/>
                <a:gd name="T64" fmla="*/ 80 w 244"/>
                <a:gd name="T65" fmla="*/ 49 h 134"/>
                <a:gd name="T66" fmla="*/ 111 w 244"/>
                <a:gd name="T67" fmla="*/ 66 h 134"/>
                <a:gd name="T68" fmla="*/ 99 w 244"/>
                <a:gd name="T69" fmla="*/ 80 h 134"/>
                <a:gd name="T70" fmla="*/ 196 w 244"/>
                <a:gd name="T71" fmla="*/ 33 h 134"/>
                <a:gd name="T72" fmla="*/ 187 w 244"/>
                <a:gd name="T73" fmla="*/ 28 h 134"/>
                <a:gd name="T74" fmla="*/ 177 w 244"/>
                <a:gd name="T75" fmla="*/ 16 h 134"/>
                <a:gd name="T76" fmla="*/ 156 w 244"/>
                <a:gd name="T77" fmla="*/ 4 h 134"/>
                <a:gd name="T78" fmla="*/ 168 w 244"/>
                <a:gd name="T79" fmla="*/ 4 h 134"/>
                <a:gd name="T80" fmla="*/ 182 w 244"/>
                <a:gd name="T81" fmla="*/ 11 h 134"/>
                <a:gd name="T82" fmla="*/ 194 w 244"/>
                <a:gd name="T83" fmla="*/ 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4" h="134">
                  <a:moveTo>
                    <a:pt x="241" y="71"/>
                  </a:moveTo>
                  <a:lnTo>
                    <a:pt x="241" y="71"/>
                  </a:lnTo>
                  <a:lnTo>
                    <a:pt x="236" y="73"/>
                  </a:lnTo>
                  <a:lnTo>
                    <a:pt x="229" y="66"/>
                  </a:lnTo>
                  <a:lnTo>
                    <a:pt x="222" y="54"/>
                  </a:lnTo>
                  <a:lnTo>
                    <a:pt x="218" y="42"/>
                  </a:lnTo>
                  <a:lnTo>
                    <a:pt x="220" y="40"/>
                  </a:lnTo>
                  <a:lnTo>
                    <a:pt x="222" y="47"/>
                  </a:lnTo>
                  <a:lnTo>
                    <a:pt x="227" y="49"/>
                  </a:lnTo>
                  <a:lnTo>
                    <a:pt x="234" y="59"/>
                  </a:lnTo>
                  <a:lnTo>
                    <a:pt x="244" y="66"/>
                  </a:lnTo>
                  <a:lnTo>
                    <a:pt x="241" y="71"/>
                  </a:lnTo>
                  <a:close/>
                  <a:moveTo>
                    <a:pt x="177" y="49"/>
                  </a:moveTo>
                  <a:lnTo>
                    <a:pt x="177" y="49"/>
                  </a:lnTo>
                  <a:lnTo>
                    <a:pt x="168" y="49"/>
                  </a:lnTo>
                  <a:lnTo>
                    <a:pt x="168" y="54"/>
                  </a:lnTo>
                  <a:lnTo>
                    <a:pt x="158" y="59"/>
                  </a:lnTo>
                  <a:lnTo>
                    <a:pt x="149" y="61"/>
                  </a:lnTo>
                  <a:lnTo>
                    <a:pt x="139" y="61"/>
                  </a:lnTo>
                  <a:lnTo>
                    <a:pt x="128" y="56"/>
                  </a:lnTo>
                  <a:lnTo>
                    <a:pt x="118" y="54"/>
                  </a:lnTo>
                  <a:lnTo>
                    <a:pt x="118" y="47"/>
                  </a:lnTo>
                  <a:lnTo>
                    <a:pt x="135" y="49"/>
                  </a:lnTo>
                  <a:lnTo>
                    <a:pt x="142" y="49"/>
                  </a:lnTo>
                  <a:lnTo>
                    <a:pt x="144" y="40"/>
                  </a:lnTo>
                  <a:lnTo>
                    <a:pt x="147" y="40"/>
                  </a:lnTo>
                  <a:lnTo>
                    <a:pt x="149" y="49"/>
                  </a:lnTo>
                  <a:lnTo>
                    <a:pt x="158" y="47"/>
                  </a:lnTo>
                  <a:lnTo>
                    <a:pt x="163" y="42"/>
                  </a:lnTo>
                  <a:lnTo>
                    <a:pt x="173" y="37"/>
                  </a:lnTo>
                  <a:lnTo>
                    <a:pt x="170" y="28"/>
                  </a:lnTo>
                  <a:lnTo>
                    <a:pt x="180" y="26"/>
                  </a:lnTo>
                  <a:lnTo>
                    <a:pt x="182" y="28"/>
                  </a:lnTo>
                  <a:lnTo>
                    <a:pt x="182" y="37"/>
                  </a:lnTo>
                  <a:lnTo>
                    <a:pt x="177" y="49"/>
                  </a:lnTo>
                  <a:close/>
                  <a:moveTo>
                    <a:pt x="99" y="80"/>
                  </a:moveTo>
                  <a:lnTo>
                    <a:pt x="99" y="80"/>
                  </a:lnTo>
                  <a:lnTo>
                    <a:pt x="113" y="90"/>
                  </a:lnTo>
                  <a:lnTo>
                    <a:pt x="125" y="106"/>
                  </a:lnTo>
                  <a:lnTo>
                    <a:pt x="135" y="106"/>
                  </a:lnTo>
                  <a:lnTo>
                    <a:pt x="135" y="113"/>
                  </a:lnTo>
                  <a:lnTo>
                    <a:pt x="147" y="118"/>
                  </a:lnTo>
                  <a:lnTo>
                    <a:pt x="139" y="120"/>
                  </a:lnTo>
                  <a:lnTo>
                    <a:pt x="158" y="127"/>
                  </a:lnTo>
                  <a:lnTo>
                    <a:pt x="156" y="132"/>
                  </a:lnTo>
                  <a:lnTo>
                    <a:pt x="147" y="134"/>
                  </a:lnTo>
                  <a:lnTo>
                    <a:pt x="142" y="130"/>
                  </a:lnTo>
                  <a:lnTo>
                    <a:pt x="128" y="127"/>
                  </a:lnTo>
                  <a:lnTo>
                    <a:pt x="111" y="125"/>
                  </a:lnTo>
                  <a:lnTo>
                    <a:pt x="99" y="113"/>
                  </a:lnTo>
                  <a:lnTo>
                    <a:pt x="90" y="106"/>
                  </a:lnTo>
                  <a:lnTo>
                    <a:pt x="80" y="90"/>
                  </a:lnTo>
                  <a:lnTo>
                    <a:pt x="59" y="82"/>
                  </a:lnTo>
                  <a:lnTo>
                    <a:pt x="47" y="87"/>
                  </a:lnTo>
                  <a:lnTo>
                    <a:pt x="35" y="94"/>
                  </a:lnTo>
                  <a:lnTo>
                    <a:pt x="38" y="106"/>
                  </a:lnTo>
                  <a:lnTo>
                    <a:pt x="26" y="111"/>
                  </a:lnTo>
                  <a:lnTo>
                    <a:pt x="17" y="108"/>
                  </a:lnTo>
                  <a:lnTo>
                    <a:pt x="0" y="106"/>
                  </a:lnTo>
                  <a:lnTo>
                    <a:pt x="0" y="54"/>
                  </a:lnTo>
                  <a:lnTo>
                    <a:pt x="0" y="2"/>
                  </a:lnTo>
                  <a:lnTo>
                    <a:pt x="28" y="11"/>
                  </a:lnTo>
                  <a:lnTo>
                    <a:pt x="57" y="23"/>
                  </a:lnTo>
                  <a:lnTo>
                    <a:pt x="69" y="30"/>
                  </a:lnTo>
                  <a:lnTo>
                    <a:pt x="78" y="37"/>
                  </a:lnTo>
                  <a:lnTo>
                    <a:pt x="80" y="49"/>
                  </a:lnTo>
                  <a:lnTo>
                    <a:pt x="106" y="59"/>
                  </a:lnTo>
                  <a:lnTo>
                    <a:pt x="111" y="66"/>
                  </a:lnTo>
                  <a:lnTo>
                    <a:pt x="97" y="68"/>
                  </a:lnTo>
                  <a:lnTo>
                    <a:pt x="99" y="80"/>
                  </a:lnTo>
                  <a:close/>
                  <a:moveTo>
                    <a:pt x="196" y="33"/>
                  </a:moveTo>
                  <a:lnTo>
                    <a:pt x="196" y="33"/>
                  </a:lnTo>
                  <a:lnTo>
                    <a:pt x="192" y="37"/>
                  </a:lnTo>
                  <a:lnTo>
                    <a:pt x="187" y="28"/>
                  </a:lnTo>
                  <a:lnTo>
                    <a:pt x="184" y="21"/>
                  </a:lnTo>
                  <a:lnTo>
                    <a:pt x="177" y="16"/>
                  </a:lnTo>
                  <a:lnTo>
                    <a:pt x="168" y="9"/>
                  </a:lnTo>
                  <a:lnTo>
                    <a:pt x="156" y="4"/>
                  </a:lnTo>
                  <a:lnTo>
                    <a:pt x="161" y="0"/>
                  </a:lnTo>
                  <a:lnTo>
                    <a:pt x="168" y="4"/>
                  </a:lnTo>
                  <a:lnTo>
                    <a:pt x="175" y="7"/>
                  </a:lnTo>
                  <a:lnTo>
                    <a:pt x="182" y="11"/>
                  </a:lnTo>
                  <a:lnTo>
                    <a:pt x="187" y="19"/>
                  </a:lnTo>
                  <a:lnTo>
                    <a:pt x="194" y="23"/>
                  </a:lnTo>
                  <a:lnTo>
                    <a:pt x="196" y="33"/>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2" name="Freeform 254">
              <a:extLst>
                <a:ext uri="{FF2B5EF4-FFF2-40B4-BE49-F238E27FC236}">
                  <a16:creationId xmlns:a16="http://schemas.microsoft.com/office/drawing/2014/main" id="{4BD0588A-0870-4E0C-8279-BF3580DFFB8D}"/>
                </a:ext>
              </a:extLst>
            </p:cNvPr>
            <p:cNvSpPr>
              <a:spLocks/>
            </p:cNvSpPr>
            <p:nvPr/>
          </p:nvSpPr>
          <p:spPr bwMode="auto">
            <a:xfrm>
              <a:off x="2540342" y="3401220"/>
              <a:ext cx="44313" cy="17044"/>
            </a:xfrm>
            <a:custGeom>
              <a:avLst/>
              <a:gdLst>
                <a:gd name="T0" fmla="*/ 26 w 26"/>
                <a:gd name="T1" fmla="*/ 5 h 10"/>
                <a:gd name="T2" fmla="*/ 26 w 26"/>
                <a:gd name="T3" fmla="*/ 5 h 10"/>
                <a:gd name="T4" fmla="*/ 24 w 26"/>
                <a:gd name="T5" fmla="*/ 10 h 10"/>
                <a:gd name="T6" fmla="*/ 9 w 26"/>
                <a:gd name="T7" fmla="*/ 10 h 10"/>
                <a:gd name="T8" fmla="*/ 0 w 26"/>
                <a:gd name="T9" fmla="*/ 10 h 10"/>
                <a:gd name="T10" fmla="*/ 0 w 26"/>
                <a:gd name="T11" fmla="*/ 3 h 10"/>
                <a:gd name="T12" fmla="*/ 2 w 26"/>
                <a:gd name="T13" fmla="*/ 0 h 10"/>
                <a:gd name="T14" fmla="*/ 17 w 26"/>
                <a:gd name="T15" fmla="*/ 0 h 10"/>
                <a:gd name="T16" fmla="*/ 24 w 26"/>
                <a:gd name="T17" fmla="*/ 3 h 10"/>
                <a:gd name="T18" fmla="*/ 26 w 26"/>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26" y="5"/>
                  </a:moveTo>
                  <a:lnTo>
                    <a:pt x="26" y="5"/>
                  </a:lnTo>
                  <a:lnTo>
                    <a:pt x="24" y="10"/>
                  </a:lnTo>
                  <a:lnTo>
                    <a:pt x="9" y="10"/>
                  </a:lnTo>
                  <a:lnTo>
                    <a:pt x="0" y="10"/>
                  </a:lnTo>
                  <a:lnTo>
                    <a:pt x="0" y="3"/>
                  </a:lnTo>
                  <a:lnTo>
                    <a:pt x="2" y="0"/>
                  </a:lnTo>
                  <a:lnTo>
                    <a:pt x="17" y="0"/>
                  </a:lnTo>
                  <a:lnTo>
                    <a:pt x="24" y="3"/>
                  </a:lnTo>
                  <a:lnTo>
                    <a:pt x="26" y="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3" name="Freeform 256">
              <a:extLst>
                <a:ext uri="{FF2B5EF4-FFF2-40B4-BE49-F238E27FC236}">
                  <a16:creationId xmlns:a16="http://schemas.microsoft.com/office/drawing/2014/main" id="{21C379C0-65AA-4B22-99AB-93DBBA2EE011}"/>
                </a:ext>
              </a:extLst>
            </p:cNvPr>
            <p:cNvSpPr>
              <a:spLocks/>
            </p:cNvSpPr>
            <p:nvPr/>
          </p:nvSpPr>
          <p:spPr bwMode="auto">
            <a:xfrm>
              <a:off x="7825524" y="2610157"/>
              <a:ext cx="180661" cy="189183"/>
            </a:xfrm>
            <a:custGeom>
              <a:avLst/>
              <a:gdLst>
                <a:gd name="T0" fmla="*/ 104 w 106"/>
                <a:gd name="T1" fmla="*/ 12 h 111"/>
                <a:gd name="T2" fmla="*/ 104 w 106"/>
                <a:gd name="T3" fmla="*/ 12 h 111"/>
                <a:gd name="T4" fmla="*/ 106 w 106"/>
                <a:gd name="T5" fmla="*/ 16 h 111"/>
                <a:gd name="T6" fmla="*/ 99 w 106"/>
                <a:gd name="T7" fmla="*/ 14 h 111"/>
                <a:gd name="T8" fmla="*/ 92 w 106"/>
                <a:gd name="T9" fmla="*/ 21 h 111"/>
                <a:gd name="T10" fmla="*/ 87 w 106"/>
                <a:gd name="T11" fmla="*/ 28 h 111"/>
                <a:gd name="T12" fmla="*/ 87 w 106"/>
                <a:gd name="T13" fmla="*/ 45 h 111"/>
                <a:gd name="T14" fmla="*/ 80 w 106"/>
                <a:gd name="T15" fmla="*/ 50 h 111"/>
                <a:gd name="T16" fmla="*/ 76 w 106"/>
                <a:gd name="T17" fmla="*/ 52 h 111"/>
                <a:gd name="T18" fmla="*/ 71 w 106"/>
                <a:gd name="T19" fmla="*/ 59 h 111"/>
                <a:gd name="T20" fmla="*/ 59 w 106"/>
                <a:gd name="T21" fmla="*/ 61 h 111"/>
                <a:gd name="T22" fmla="*/ 52 w 106"/>
                <a:gd name="T23" fmla="*/ 66 h 111"/>
                <a:gd name="T24" fmla="*/ 52 w 106"/>
                <a:gd name="T25" fmla="*/ 78 h 111"/>
                <a:gd name="T26" fmla="*/ 50 w 106"/>
                <a:gd name="T27" fmla="*/ 78 h 111"/>
                <a:gd name="T28" fmla="*/ 57 w 106"/>
                <a:gd name="T29" fmla="*/ 83 h 111"/>
                <a:gd name="T30" fmla="*/ 66 w 106"/>
                <a:gd name="T31" fmla="*/ 92 h 111"/>
                <a:gd name="T32" fmla="*/ 64 w 106"/>
                <a:gd name="T33" fmla="*/ 97 h 111"/>
                <a:gd name="T34" fmla="*/ 57 w 106"/>
                <a:gd name="T35" fmla="*/ 97 h 111"/>
                <a:gd name="T36" fmla="*/ 47 w 106"/>
                <a:gd name="T37" fmla="*/ 97 h 111"/>
                <a:gd name="T38" fmla="*/ 40 w 106"/>
                <a:gd name="T39" fmla="*/ 109 h 111"/>
                <a:gd name="T40" fmla="*/ 31 w 106"/>
                <a:gd name="T41" fmla="*/ 106 h 111"/>
                <a:gd name="T42" fmla="*/ 31 w 106"/>
                <a:gd name="T43" fmla="*/ 109 h 111"/>
                <a:gd name="T44" fmla="*/ 24 w 106"/>
                <a:gd name="T45" fmla="*/ 104 h 111"/>
                <a:gd name="T46" fmla="*/ 21 w 106"/>
                <a:gd name="T47" fmla="*/ 109 h 111"/>
                <a:gd name="T48" fmla="*/ 16 w 106"/>
                <a:gd name="T49" fmla="*/ 111 h 111"/>
                <a:gd name="T50" fmla="*/ 16 w 106"/>
                <a:gd name="T51" fmla="*/ 106 h 111"/>
                <a:gd name="T52" fmla="*/ 12 w 106"/>
                <a:gd name="T53" fmla="*/ 104 h 111"/>
                <a:gd name="T54" fmla="*/ 7 w 106"/>
                <a:gd name="T55" fmla="*/ 102 h 111"/>
                <a:gd name="T56" fmla="*/ 12 w 106"/>
                <a:gd name="T57" fmla="*/ 92 h 111"/>
                <a:gd name="T58" fmla="*/ 16 w 106"/>
                <a:gd name="T59" fmla="*/ 90 h 111"/>
                <a:gd name="T60" fmla="*/ 14 w 106"/>
                <a:gd name="T61" fmla="*/ 85 h 111"/>
                <a:gd name="T62" fmla="*/ 19 w 106"/>
                <a:gd name="T63" fmla="*/ 76 h 111"/>
                <a:gd name="T64" fmla="*/ 16 w 106"/>
                <a:gd name="T65" fmla="*/ 71 h 111"/>
                <a:gd name="T66" fmla="*/ 7 w 106"/>
                <a:gd name="T67" fmla="*/ 68 h 111"/>
                <a:gd name="T68" fmla="*/ 0 w 106"/>
                <a:gd name="T69" fmla="*/ 64 h 111"/>
                <a:gd name="T70" fmla="*/ 14 w 106"/>
                <a:gd name="T71" fmla="*/ 52 h 111"/>
                <a:gd name="T72" fmla="*/ 31 w 106"/>
                <a:gd name="T73" fmla="*/ 40 h 111"/>
                <a:gd name="T74" fmla="*/ 43 w 106"/>
                <a:gd name="T75" fmla="*/ 23 h 111"/>
                <a:gd name="T76" fmla="*/ 50 w 106"/>
                <a:gd name="T77" fmla="*/ 31 h 111"/>
                <a:gd name="T78" fmla="*/ 64 w 106"/>
                <a:gd name="T79" fmla="*/ 31 h 111"/>
                <a:gd name="T80" fmla="*/ 61 w 106"/>
                <a:gd name="T81" fmla="*/ 21 h 111"/>
                <a:gd name="T82" fmla="*/ 87 w 106"/>
                <a:gd name="T83" fmla="*/ 12 h 111"/>
                <a:gd name="T84" fmla="*/ 92 w 106"/>
                <a:gd name="T85" fmla="*/ 0 h 111"/>
                <a:gd name="T86" fmla="*/ 104 w 106"/>
                <a:gd name="T87" fmla="*/ 1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111">
                  <a:moveTo>
                    <a:pt x="104" y="12"/>
                  </a:moveTo>
                  <a:lnTo>
                    <a:pt x="104" y="12"/>
                  </a:lnTo>
                  <a:lnTo>
                    <a:pt x="106" y="16"/>
                  </a:lnTo>
                  <a:lnTo>
                    <a:pt x="99" y="14"/>
                  </a:lnTo>
                  <a:lnTo>
                    <a:pt x="92" y="21"/>
                  </a:lnTo>
                  <a:lnTo>
                    <a:pt x="87" y="28"/>
                  </a:lnTo>
                  <a:lnTo>
                    <a:pt x="87" y="45"/>
                  </a:lnTo>
                  <a:lnTo>
                    <a:pt x="80" y="50"/>
                  </a:lnTo>
                  <a:lnTo>
                    <a:pt x="76" y="52"/>
                  </a:lnTo>
                  <a:lnTo>
                    <a:pt x="71" y="59"/>
                  </a:lnTo>
                  <a:lnTo>
                    <a:pt x="59" y="61"/>
                  </a:lnTo>
                  <a:lnTo>
                    <a:pt x="52" y="66"/>
                  </a:lnTo>
                  <a:lnTo>
                    <a:pt x="52" y="78"/>
                  </a:lnTo>
                  <a:lnTo>
                    <a:pt x="50" y="78"/>
                  </a:lnTo>
                  <a:lnTo>
                    <a:pt x="57" y="83"/>
                  </a:lnTo>
                  <a:lnTo>
                    <a:pt x="66" y="92"/>
                  </a:lnTo>
                  <a:lnTo>
                    <a:pt x="64" y="97"/>
                  </a:lnTo>
                  <a:lnTo>
                    <a:pt x="57" y="97"/>
                  </a:lnTo>
                  <a:lnTo>
                    <a:pt x="47" y="97"/>
                  </a:lnTo>
                  <a:lnTo>
                    <a:pt x="40" y="109"/>
                  </a:lnTo>
                  <a:lnTo>
                    <a:pt x="31" y="106"/>
                  </a:lnTo>
                  <a:lnTo>
                    <a:pt x="31" y="109"/>
                  </a:lnTo>
                  <a:lnTo>
                    <a:pt x="24" y="104"/>
                  </a:lnTo>
                  <a:lnTo>
                    <a:pt x="21" y="109"/>
                  </a:lnTo>
                  <a:lnTo>
                    <a:pt x="16" y="111"/>
                  </a:lnTo>
                  <a:lnTo>
                    <a:pt x="16" y="106"/>
                  </a:lnTo>
                  <a:lnTo>
                    <a:pt x="12" y="104"/>
                  </a:lnTo>
                  <a:lnTo>
                    <a:pt x="7" y="102"/>
                  </a:lnTo>
                  <a:lnTo>
                    <a:pt x="12" y="92"/>
                  </a:lnTo>
                  <a:lnTo>
                    <a:pt x="16" y="90"/>
                  </a:lnTo>
                  <a:lnTo>
                    <a:pt x="14" y="85"/>
                  </a:lnTo>
                  <a:lnTo>
                    <a:pt x="19" y="76"/>
                  </a:lnTo>
                  <a:lnTo>
                    <a:pt x="16" y="71"/>
                  </a:lnTo>
                  <a:lnTo>
                    <a:pt x="7" y="68"/>
                  </a:lnTo>
                  <a:lnTo>
                    <a:pt x="0" y="64"/>
                  </a:lnTo>
                  <a:lnTo>
                    <a:pt x="14" y="52"/>
                  </a:lnTo>
                  <a:lnTo>
                    <a:pt x="31" y="40"/>
                  </a:lnTo>
                  <a:lnTo>
                    <a:pt x="43" y="23"/>
                  </a:lnTo>
                  <a:lnTo>
                    <a:pt x="50" y="31"/>
                  </a:lnTo>
                  <a:lnTo>
                    <a:pt x="64" y="31"/>
                  </a:lnTo>
                  <a:lnTo>
                    <a:pt x="61" y="21"/>
                  </a:lnTo>
                  <a:lnTo>
                    <a:pt x="87" y="12"/>
                  </a:lnTo>
                  <a:lnTo>
                    <a:pt x="92" y="0"/>
                  </a:lnTo>
                  <a:lnTo>
                    <a:pt x="104" y="1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4" name="Freeform 258">
              <a:extLst>
                <a:ext uri="{FF2B5EF4-FFF2-40B4-BE49-F238E27FC236}">
                  <a16:creationId xmlns:a16="http://schemas.microsoft.com/office/drawing/2014/main" id="{5134EC6C-7CF2-4FD8-8626-E99261AC7CF3}"/>
                </a:ext>
              </a:extLst>
            </p:cNvPr>
            <p:cNvSpPr>
              <a:spLocks/>
            </p:cNvSpPr>
            <p:nvPr/>
          </p:nvSpPr>
          <p:spPr bwMode="auto">
            <a:xfrm>
              <a:off x="4132203" y="2639376"/>
              <a:ext cx="88626" cy="194296"/>
            </a:xfrm>
            <a:custGeom>
              <a:avLst/>
              <a:gdLst>
                <a:gd name="T0" fmla="*/ 22 w 52"/>
                <a:gd name="T1" fmla="*/ 0 h 114"/>
                <a:gd name="T2" fmla="*/ 22 w 52"/>
                <a:gd name="T3" fmla="*/ 0 h 114"/>
                <a:gd name="T4" fmla="*/ 26 w 52"/>
                <a:gd name="T5" fmla="*/ 9 h 114"/>
                <a:gd name="T6" fmla="*/ 36 w 52"/>
                <a:gd name="T7" fmla="*/ 9 h 114"/>
                <a:gd name="T8" fmla="*/ 38 w 52"/>
                <a:gd name="T9" fmla="*/ 7 h 114"/>
                <a:gd name="T10" fmla="*/ 48 w 52"/>
                <a:gd name="T11" fmla="*/ 7 h 114"/>
                <a:gd name="T12" fmla="*/ 52 w 52"/>
                <a:gd name="T13" fmla="*/ 19 h 114"/>
                <a:gd name="T14" fmla="*/ 43 w 52"/>
                <a:gd name="T15" fmla="*/ 24 h 114"/>
                <a:gd name="T16" fmla="*/ 43 w 52"/>
                <a:gd name="T17" fmla="*/ 43 h 114"/>
                <a:gd name="T18" fmla="*/ 41 w 52"/>
                <a:gd name="T19" fmla="*/ 45 h 114"/>
                <a:gd name="T20" fmla="*/ 41 w 52"/>
                <a:gd name="T21" fmla="*/ 54 h 114"/>
                <a:gd name="T22" fmla="*/ 33 w 52"/>
                <a:gd name="T23" fmla="*/ 57 h 114"/>
                <a:gd name="T24" fmla="*/ 41 w 52"/>
                <a:gd name="T25" fmla="*/ 69 h 114"/>
                <a:gd name="T26" fmla="*/ 36 w 52"/>
                <a:gd name="T27" fmla="*/ 83 h 114"/>
                <a:gd name="T28" fmla="*/ 41 w 52"/>
                <a:gd name="T29" fmla="*/ 88 h 114"/>
                <a:gd name="T30" fmla="*/ 38 w 52"/>
                <a:gd name="T31" fmla="*/ 95 h 114"/>
                <a:gd name="T32" fmla="*/ 33 w 52"/>
                <a:gd name="T33" fmla="*/ 102 h 114"/>
                <a:gd name="T34" fmla="*/ 33 w 52"/>
                <a:gd name="T35" fmla="*/ 109 h 114"/>
                <a:gd name="T36" fmla="*/ 29 w 52"/>
                <a:gd name="T37" fmla="*/ 114 h 114"/>
                <a:gd name="T38" fmla="*/ 19 w 52"/>
                <a:gd name="T39" fmla="*/ 111 h 114"/>
                <a:gd name="T40" fmla="*/ 10 w 52"/>
                <a:gd name="T41" fmla="*/ 111 h 114"/>
                <a:gd name="T42" fmla="*/ 15 w 52"/>
                <a:gd name="T43" fmla="*/ 97 h 114"/>
                <a:gd name="T44" fmla="*/ 12 w 52"/>
                <a:gd name="T45" fmla="*/ 85 h 114"/>
                <a:gd name="T46" fmla="*/ 5 w 52"/>
                <a:gd name="T47" fmla="*/ 83 h 114"/>
                <a:gd name="T48" fmla="*/ 0 w 52"/>
                <a:gd name="T49" fmla="*/ 76 h 114"/>
                <a:gd name="T50" fmla="*/ 3 w 52"/>
                <a:gd name="T51" fmla="*/ 62 h 114"/>
                <a:gd name="T52" fmla="*/ 10 w 52"/>
                <a:gd name="T53" fmla="*/ 54 h 114"/>
                <a:gd name="T54" fmla="*/ 10 w 52"/>
                <a:gd name="T55" fmla="*/ 45 h 114"/>
                <a:gd name="T56" fmla="*/ 12 w 52"/>
                <a:gd name="T57" fmla="*/ 33 h 114"/>
                <a:gd name="T58" fmla="*/ 12 w 52"/>
                <a:gd name="T59" fmla="*/ 24 h 114"/>
                <a:gd name="T60" fmla="*/ 10 w 52"/>
                <a:gd name="T61" fmla="*/ 17 h 114"/>
                <a:gd name="T62" fmla="*/ 10 w 52"/>
                <a:gd name="T63" fmla="*/ 7 h 114"/>
                <a:gd name="T64" fmla="*/ 15 w 52"/>
                <a:gd name="T65" fmla="*/ 2 h 114"/>
                <a:gd name="T66" fmla="*/ 22 w 52"/>
                <a:gd name="T6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4">
                  <a:moveTo>
                    <a:pt x="22" y="0"/>
                  </a:moveTo>
                  <a:lnTo>
                    <a:pt x="22" y="0"/>
                  </a:lnTo>
                  <a:lnTo>
                    <a:pt x="26" y="9"/>
                  </a:lnTo>
                  <a:lnTo>
                    <a:pt x="36" y="9"/>
                  </a:lnTo>
                  <a:lnTo>
                    <a:pt x="38" y="7"/>
                  </a:lnTo>
                  <a:lnTo>
                    <a:pt x="48" y="7"/>
                  </a:lnTo>
                  <a:lnTo>
                    <a:pt x="52" y="19"/>
                  </a:lnTo>
                  <a:lnTo>
                    <a:pt x="43" y="24"/>
                  </a:lnTo>
                  <a:lnTo>
                    <a:pt x="43" y="43"/>
                  </a:lnTo>
                  <a:lnTo>
                    <a:pt x="41" y="45"/>
                  </a:lnTo>
                  <a:lnTo>
                    <a:pt x="41" y="54"/>
                  </a:lnTo>
                  <a:lnTo>
                    <a:pt x="33" y="57"/>
                  </a:lnTo>
                  <a:lnTo>
                    <a:pt x="41" y="69"/>
                  </a:lnTo>
                  <a:lnTo>
                    <a:pt x="36" y="83"/>
                  </a:lnTo>
                  <a:lnTo>
                    <a:pt x="41" y="88"/>
                  </a:lnTo>
                  <a:lnTo>
                    <a:pt x="38" y="95"/>
                  </a:lnTo>
                  <a:lnTo>
                    <a:pt x="33" y="102"/>
                  </a:lnTo>
                  <a:lnTo>
                    <a:pt x="33" y="109"/>
                  </a:lnTo>
                  <a:lnTo>
                    <a:pt x="29" y="114"/>
                  </a:lnTo>
                  <a:lnTo>
                    <a:pt x="19" y="111"/>
                  </a:lnTo>
                  <a:lnTo>
                    <a:pt x="10" y="111"/>
                  </a:lnTo>
                  <a:lnTo>
                    <a:pt x="15" y="97"/>
                  </a:lnTo>
                  <a:lnTo>
                    <a:pt x="12" y="85"/>
                  </a:lnTo>
                  <a:lnTo>
                    <a:pt x="5" y="83"/>
                  </a:lnTo>
                  <a:lnTo>
                    <a:pt x="0" y="76"/>
                  </a:lnTo>
                  <a:lnTo>
                    <a:pt x="3" y="62"/>
                  </a:lnTo>
                  <a:lnTo>
                    <a:pt x="10" y="54"/>
                  </a:lnTo>
                  <a:lnTo>
                    <a:pt x="10" y="45"/>
                  </a:lnTo>
                  <a:lnTo>
                    <a:pt x="12" y="33"/>
                  </a:lnTo>
                  <a:lnTo>
                    <a:pt x="12" y="24"/>
                  </a:lnTo>
                  <a:lnTo>
                    <a:pt x="10" y="17"/>
                  </a:lnTo>
                  <a:lnTo>
                    <a:pt x="10" y="7"/>
                  </a:lnTo>
                  <a:lnTo>
                    <a:pt x="15" y="2"/>
                  </a:lnTo>
                  <a:lnTo>
                    <a:pt x="22"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5" name="Freeform 264">
              <a:extLst>
                <a:ext uri="{FF2B5EF4-FFF2-40B4-BE49-F238E27FC236}">
                  <a16:creationId xmlns:a16="http://schemas.microsoft.com/office/drawing/2014/main" id="{C2E5CD47-A0CD-46CA-B5F9-F88B86E5063C}"/>
                </a:ext>
              </a:extLst>
            </p:cNvPr>
            <p:cNvSpPr>
              <a:spLocks/>
            </p:cNvSpPr>
            <p:nvPr/>
          </p:nvSpPr>
          <p:spPr bwMode="auto">
            <a:xfrm>
              <a:off x="5797351" y="3179655"/>
              <a:ext cx="23861" cy="44313"/>
            </a:xfrm>
            <a:custGeom>
              <a:avLst/>
              <a:gdLst>
                <a:gd name="T0" fmla="*/ 10 w 14"/>
                <a:gd name="T1" fmla="*/ 24 h 26"/>
                <a:gd name="T2" fmla="*/ 10 w 14"/>
                <a:gd name="T3" fmla="*/ 24 h 26"/>
                <a:gd name="T4" fmla="*/ 5 w 14"/>
                <a:gd name="T5" fmla="*/ 26 h 26"/>
                <a:gd name="T6" fmla="*/ 0 w 14"/>
                <a:gd name="T7" fmla="*/ 21 h 26"/>
                <a:gd name="T8" fmla="*/ 0 w 14"/>
                <a:gd name="T9" fmla="*/ 10 h 26"/>
                <a:gd name="T10" fmla="*/ 3 w 14"/>
                <a:gd name="T11" fmla="*/ 0 h 26"/>
                <a:gd name="T12" fmla="*/ 7 w 14"/>
                <a:gd name="T13" fmla="*/ 0 h 26"/>
                <a:gd name="T14" fmla="*/ 14 w 14"/>
                <a:gd name="T15" fmla="*/ 5 h 26"/>
                <a:gd name="T16" fmla="*/ 14 w 14"/>
                <a:gd name="T17" fmla="*/ 14 h 26"/>
                <a:gd name="T18" fmla="*/ 10 w 14"/>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10" y="24"/>
                  </a:moveTo>
                  <a:lnTo>
                    <a:pt x="10" y="24"/>
                  </a:lnTo>
                  <a:lnTo>
                    <a:pt x="5" y="26"/>
                  </a:lnTo>
                  <a:lnTo>
                    <a:pt x="0" y="21"/>
                  </a:lnTo>
                  <a:lnTo>
                    <a:pt x="0" y="10"/>
                  </a:lnTo>
                  <a:lnTo>
                    <a:pt x="3" y="0"/>
                  </a:lnTo>
                  <a:lnTo>
                    <a:pt x="7" y="0"/>
                  </a:lnTo>
                  <a:lnTo>
                    <a:pt x="14" y="5"/>
                  </a:lnTo>
                  <a:lnTo>
                    <a:pt x="14" y="14"/>
                  </a:lnTo>
                  <a:lnTo>
                    <a:pt x="10" y="24"/>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6" name="Freeform 270">
              <a:extLst>
                <a:ext uri="{FF2B5EF4-FFF2-40B4-BE49-F238E27FC236}">
                  <a16:creationId xmlns:a16="http://schemas.microsoft.com/office/drawing/2014/main" id="{A7EB62F0-2FA6-42A8-B72D-E32D333CEA9A}"/>
                </a:ext>
              </a:extLst>
            </p:cNvPr>
            <p:cNvSpPr>
              <a:spLocks/>
            </p:cNvSpPr>
            <p:nvPr/>
          </p:nvSpPr>
          <p:spPr bwMode="auto">
            <a:xfrm>
              <a:off x="3922568" y="3131933"/>
              <a:ext cx="238609" cy="201113"/>
            </a:xfrm>
            <a:custGeom>
              <a:avLst/>
              <a:gdLst>
                <a:gd name="T0" fmla="*/ 138 w 140"/>
                <a:gd name="T1" fmla="*/ 5 h 118"/>
                <a:gd name="T2" fmla="*/ 138 w 140"/>
                <a:gd name="T3" fmla="*/ 5 h 118"/>
                <a:gd name="T4" fmla="*/ 138 w 140"/>
                <a:gd name="T5" fmla="*/ 31 h 118"/>
                <a:gd name="T6" fmla="*/ 83 w 140"/>
                <a:gd name="T7" fmla="*/ 31 h 118"/>
                <a:gd name="T8" fmla="*/ 85 w 140"/>
                <a:gd name="T9" fmla="*/ 76 h 118"/>
                <a:gd name="T10" fmla="*/ 71 w 140"/>
                <a:gd name="T11" fmla="*/ 78 h 118"/>
                <a:gd name="T12" fmla="*/ 67 w 140"/>
                <a:gd name="T13" fmla="*/ 85 h 118"/>
                <a:gd name="T14" fmla="*/ 69 w 140"/>
                <a:gd name="T15" fmla="*/ 111 h 118"/>
                <a:gd name="T16" fmla="*/ 5 w 140"/>
                <a:gd name="T17" fmla="*/ 111 h 118"/>
                <a:gd name="T18" fmla="*/ 0 w 140"/>
                <a:gd name="T19" fmla="*/ 118 h 118"/>
                <a:gd name="T20" fmla="*/ 3 w 140"/>
                <a:gd name="T21" fmla="*/ 109 h 118"/>
                <a:gd name="T22" fmla="*/ 3 w 140"/>
                <a:gd name="T23" fmla="*/ 109 h 118"/>
                <a:gd name="T24" fmla="*/ 38 w 140"/>
                <a:gd name="T25" fmla="*/ 109 h 118"/>
                <a:gd name="T26" fmla="*/ 41 w 140"/>
                <a:gd name="T27" fmla="*/ 104 h 118"/>
                <a:gd name="T28" fmla="*/ 48 w 140"/>
                <a:gd name="T29" fmla="*/ 94 h 118"/>
                <a:gd name="T30" fmla="*/ 52 w 140"/>
                <a:gd name="T31" fmla="*/ 71 h 118"/>
                <a:gd name="T32" fmla="*/ 76 w 140"/>
                <a:gd name="T33" fmla="*/ 52 h 118"/>
                <a:gd name="T34" fmla="*/ 83 w 140"/>
                <a:gd name="T35" fmla="*/ 28 h 118"/>
                <a:gd name="T36" fmla="*/ 88 w 140"/>
                <a:gd name="T37" fmla="*/ 28 h 118"/>
                <a:gd name="T38" fmla="*/ 95 w 140"/>
                <a:gd name="T39" fmla="*/ 14 h 118"/>
                <a:gd name="T40" fmla="*/ 107 w 140"/>
                <a:gd name="T41" fmla="*/ 12 h 118"/>
                <a:gd name="T42" fmla="*/ 114 w 140"/>
                <a:gd name="T43" fmla="*/ 14 h 118"/>
                <a:gd name="T44" fmla="*/ 121 w 140"/>
                <a:gd name="T45" fmla="*/ 14 h 118"/>
                <a:gd name="T46" fmla="*/ 126 w 140"/>
                <a:gd name="T47" fmla="*/ 9 h 118"/>
                <a:gd name="T48" fmla="*/ 138 w 140"/>
                <a:gd name="T49" fmla="*/ 9 h 118"/>
                <a:gd name="T50" fmla="*/ 135 w 140"/>
                <a:gd name="T51" fmla="*/ 0 h 118"/>
                <a:gd name="T52" fmla="*/ 140 w 140"/>
                <a:gd name="T53" fmla="*/ 0 h 118"/>
                <a:gd name="T54" fmla="*/ 140 w 140"/>
                <a:gd name="T55" fmla="*/ 0 h 118"/>
                <a:gd name="T56" fmla="*/ 138 w 140"/>
                <a:gd name="T5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18">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close/>
                </a:path>
              </a:pathLst>
            </a:custGeom>
            <a:solidFill>
              <a:srgbClr val="000000">
                <a:alpha val="15000"/>
              </a:srgbClr>
            </a:solidFill>
            <a:ln>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7" name="Freeform 271">
              <a:extLst>
                <a:ext uri="{FF2B5EF4-FFF2-40B4-BE49-F238E27FC236}">
                  <a16:creationId xmlns:a16="http://schemas.microsoft.com/office/drawing/2014/main" id="{7D57A834-707D-41C7-90E8-2F7632FE4CE1}"/>
                </a:ext>
              </a:extLst>
            </p:cNvPr>
            <p:cNvSpPr>
              <a:spLocks/>
            </p:cNvSpPr>
            <p:nvPr/>
          </p:nvSpPr>
          <p:spPr bwMode="auto">
            <a:xfrm>
              <a:off x="3922568" y="3131933"/>
              <a:ext cx="238609" cy="201113"/>
            </a:xfrm>
            <a:custGeom>
              <a:avLst/>
              <a:gdLst>
                <a:gd name="T0" fmla="*/ 138 w 140"/>
                <a:gd name="T1" fmla="*/ 5 h 118"/>
                <a:gd name="T2" fmla="*/ 138 w 140"/>
                <a:gd name="T3" fmla="*/ 5 h 118"/>
                <a:gd name="T4" fmla="*/ 138 w 140"/>
                <a:gd name="T5" fmla="*/ 31 h 118"/>
                <a:gd name="T6" fmla="*/ 83 w 140"/>
                <a:gd name="T7" fmla="*/ 31 h 118"/>
                <a:gd name="T8" fmla="*/ 85 w 140"/>
                <a:gd name="T9" fmla="*/ 76 h 118"/>
                <a:gd name="T10" fmla="*/ 71 w 140"/>
                <a:gd name="T11" fmla="*/ 78 h 118"/>
                <a:gd name="T12" fmla="*/ 67 w 140"/>
                <a:gd name="T13" fmla="*/ 85 h 118"/>
                <a:gd name="T14" fmla="*/ 69 w 140"/>
                <a:gd name="T15" fmla="*/ 111 h 118"/>
                <a:gd name="T16" fmla="*/ 5 w 140"/>
                <a:gd name="T17" fmla="*/ 111 h 118"/>
                <a:gd name="T18" fmla="*/ 0 w 140"/>
                <a:gd name="T19" fmla="*/ 118 h 118"/>
                <a:gd name="T20" fmla="*/ 3 w 140"/>
                <a:gd name="T21" fmla="*/ 109 h 118"/>
                <a:gd name="T22" fmla="*/ 3 w 140"/>
                <a:gd name="T23" fmla="*/ 109 h 118"/>
                <a:gd name="T24" fmla="*/ 38 w 140"/>
                <a:gd name="T25" fmla="*/ 109 h 118"/>
                <a:gd name="T26" fmla="*/ 41 w 140"/>
                <a:gd name="T27" fmla="*/ 104 h 118"/>
                <a:gd name="T28" fmla="*/ 48 w 140"/>
                <a:gd name="T29" fmla="*/ 94 h 118"/>
                <a:gd name="T30" fmla="*/ 52 w 140"/>
                <a:gd name="T31" fmla="*/ 71 h 118"/>
                <a:gd name="T32" fmla="*/ 76 w 140"/>
                <a:gd name="T33" fmla="*/ 52 h 118"/>
                <a:gd name="T34" fmla="*/ 83 w 140"/>
                <a:gd name="T35" fmla="*/ 28 h 118"/>
                <a:gd name="T36" fmla="*/ 88 w 140"/>
                <a:gd name="T37" fmla="*/ 28 h 118"/>
                <a:gd name="T38" fmla="*/ 95 w 140"/>
                <a:gd name="T39" fmla="*/ 14 h 118"/>
                <a:gd name="T40" fmla="*/ 107 w 140"/>
                <a:gd name="T41" fmla="*/ 12 h 118"/>
                <a:gd name="T42" fmla="*/ 114 w 140"/>
                <a:gd name="T43" fmla="*/ 14 h 118"/>
                <a:gd name="T44" fmla="*/ 121 w 140"/>
                <a:gd name="T45" fmla="*/ 14 h 118"/>
                <a:gd name="T46" fmla="*/ 126 w 140"/>
                <a:gd name="T47" fmla="*/ 9 h 118"/>
                <a:gd name="T48" fmla="*/ 138 w 140"/>
                <a:gd name="T49" fmla="*/ 9 h 118"/>
                <a:gd name="T50" fmla="*/ 135 w 140"/>
                <a:gd name="T51" fmla="*/ 0 h 118"/>
                <a:gd name="T52" fmla="*/ 140 w 140"/>
                <a:gd name="T53" fmla="*/ 0 h 118"/>
                <a:gd name="T54" fmla="*/ 140 w 140"/>
                <a:gd name="T55" fmla="*/ 0 h 118"/>
                <a:gd name="T56" fmla="*/ 138 w 140"/>
                <a:gd name="T5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18">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18" name="Freeform 276">
              <a:extLst>
                <a:ext uri="{FF2B5EF4-FFF2-40B4-BE49-F238E27FC236}">
                  <a16:creationId xmlns:a16="http://schemas.microsoft.com/office/drawing/2014/main" id="{2A89EF37-0E79-485F-B762-93FB479BCC32}"/>
                </a:ext>
              </a:extLst>
            </p:cNvPr>
            <p:cNvSpPr>
              <a:spLocks/>
            </p:cNvSpPr>
            <p:nvPr/>
          </p:nvSpPr>
          <p:spPr bwMode="auto">
            <a:xfrm>
              <a:off x="3910637" y="3459168"/>
              <a:ext cx="170435" cy="121010"/>
            </a:xfrm>
            <a:custGeom>
              <a:avLst/>
              <a:gdLst>
                <a:gd name="T0" fmla="*/ 50 w 100"/>
                <a:gd name="T1" fmla="*/ 0 h 71"/>
                <a:gd name="T2" fmla="*/ 50 w 100"/>
                <a:gd name="T3" fmla="*/ 0 h 71"/>
                <a:gd name="T4" fmla="*/ 57 w 100"/>
                <a:gd name="T5" fmla="*/ 4 h 71"/>
                <a:gd name="T6" fmla="*/ 69 w 100"/>
                <a:gd name="T7" fmla="*/ 9 h 71"/>
                <a:gd name="T8" fmla="*/ 76 w 100"/>
                <a:gd name="T9" fmla="*/ 21 h 71"/>
                <a:gd name="T10" fmla="*/ 88 w 100"/>
                <a:gd name="T11" fmla="*/ 33 h 71"/>
                <a:gd name="T12" fmla="*/ 90 w 100"/>
                <a:gd name="T13" fmla="*/ 42 h 71"/>
                <a:gd name="T14" fmla="*/ 92 w 100"/>
                <a:gd name="T15" fmla="*/ 52 h 71"/>
                <a:gd name="T16" fmla="*/ 97 w 100"/>
                <a:gd name="T17" fmla="*/ 59 h 71"/>
                <a:gd name="T18" fmla="*/ 100 w 100"/>
                <a:gd name="T19" fmla="*/ 63 h 71"/>
                <a:gd name="T20" fmla="*/ 100 w 100"/>
                <a:gd name="T21" fmla="*/ 68 h 71"/>
                <a:gd name="T22" fmla="*/ 97 w 100"/>
                <a:gd name="T23" fmla="*/ 71 h 71"/>
                <a:gd name="T24" fmla="*/ 88 w 100"/>
                <a:gd name="T25" fmla="*/ 68 h 71"/>
                <a:gd name="T26" fmla="*/ 85 w 100"/>
                <a:gd name="T27" fmla="*/ 71 h 71"/>
                <a:gd name="T28" fmla="*/ 83 w 100"/>
                <a:gd name="T29" fmla="*/ 71 h 71"/>
                <a:gd name="T30" fmla="*/ 71 w 100"/>
                <a:gd name="T31" fmla="*/ 66 h 71"/>
                <a:gd name="T32" fmla="*/ 64 w 100"/>
                <a:gd name="T33" fmla="*/ 66 h 71"/>
                <a:gd name="T34" fmla="*/ 33 w 100"/>
                <a:gd name="T35" fmla="*/ 66 h 71"/>
                <a:gd name="T36" fmla="*/ 29 w 100"/>
                <a:gd name="T37" fmla="*/ 68 h 71"/>
                <a:gd name="T38" fmla="*/ 24 w 100"/>
                <a:gd name="T39" fmla="*/ 66 h 71"/>
                <a:gd name="T40" fmla="*/ 14 w 100"/>
                <a:gd name="T41" fmla="*/ 71 h 71"/>
                <a:gd name="T42" fmla="*/ 12 w 100"/>
                <a:gd name="T43" fmla="*/ 56 h 71"/>
                <a:gd name="T44" fmla="*/ 26 w 100"/>
                <a:gd name="T45" fmla="*/ 59 h 71"/>
                <a:gd name="T46" fmla="*/ 31 w 100"/>
                <a:gd name="T47" fmla="*/ 56 h 71"/>
                <a:gd name="T48" fmla="*/ 33 w 100"/>
                <a:gd name="T49" fmla="*/ 56 h 71"/>
                <a:gd name="T50" fmla="*/ 40 w 100"/>
                <a:gd name="T51" fmla="*/ 52 h 71"/>
                <a:gd name="T52" fmla="*/ 48 w 100"/>
                <a:gd name="T53" fmla="*/ 54 h 71"/>
                <a:gd name="T54" fmla="*/ 55 w 100"/>
                <a:gd name="T55" fmla="*/ 56 h 71"/>
                <a:gd name="T56" fmla="*/ 62 w 100"/>
                <a:gd name="T57" fmla="*/ 52 h 71"/>
                <a:gd name="T58" fmla="*/ 57 w 100"/>
                <a:gd name="T59" fmla="*/ 47 h 71"/>
                <a:gd name="T60" fmla="*/ 52 w 100"/>
                <a:gd name="T61" fmla="*/ 49 h 71"/>
                <a:gd name="T62" fmla="*/ 48 w 100"/>
                <a:gd name="T63" fmla="*/ 49 h 71"/>
                <a:gd name="T64" fmla="*/ 40 w 100"/>
                <a:gd name="T65" fmla="*/ 44 h 71"/>
                <a:gd name="T66" fmla="*/ 36 w 100"/>
                <a:gd name="T67" fmla="*/ 44 h 71"/>
                <a:gd name="T68" fmla="*/ 31 w 100"/>
                <a:gd name="T69" fmla="*/ 49 h 71"/>
                <a:gd name="T70" fmla="*/ 14 w 100"/>
                <a:gd name="T71" fmla="*/ 49 h 71"/>
                <a:gd name="T72" fmla="*/ 7 w 100"/>
                <a:gd name="T73" fmla="*/ 37 h 71"/>
                <a:gd name="T74" fmla="*/ 0 w 100"/>
                <a:gd name="T75" fmla="*/ 30 h 71"/>
                <a:gd name="T76" fmla="*/ 7 w 100"/>
                <a:gd name="T77" fmla="*/ 28 h 71"/>
                <a:gd name="T78" fmla="*/ 14 w 100"/>
                <a:gd name="T79" fmla="*/ 16 h 71"/>
                <a:gd name="T80" fmla="*/ 19 w 100"/>
                <a:gd name="T81" fmla="*/ 7 h 71"/>
                <a:gd name="T82" fmla="*/ 24 w 100"/>
                <a:gd name="T83" fmla="*/ 2 h 71"/>
                <a:gd name="T84" fmla="*/ 31 w 100"/>
                <a:gd name="T85" fmla="*/ 2 h 71"/>
                <a:gd name="T86" fmla="*/ 40 w 100"/>
                <a:gd name="T87" fmla="*/ 0 h 71"/>
                <a:gd name="T88" fmla="*/ 50 w 100"/>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71">
                  <a:moveTo>
                    <a:pt x="50" y="0"/>
                  </a:moveTo>
                  <a:lnTo>
                    <a:pt x="50" y="0"/>
                  </a:lnTo>
                  <a:lnTo>
                    <a:pt x="57" y="4"/>
                  </a:lnTo>
                  <a:lnTo>
                    <a:pt x="69" y="9"/>
                  </a:lnTo>
                  <a:lnTo>
                    <a:pt x="76" y="21"/>
                  </a:lnTo>
                  <a:lnTo>
                    <a:pt x="88" y="33"/>
                  </a:lnTo>
                  <a:lnTo>
                    <a:pt x="90" y="42"/>
                  </a:lnTo>
                  <a:lnTo>
                    <a:pt x="92" y="52"/>
                  </a:lnTo>
                  <a:lnTo>
                    <a:pt x="97" y="59"/>
                  </a:lnTo>
                  <a:lnTo>
                    <a:pt x="100" y="63"/>
                  </a:lnTo>
                  <a:lnTo>
                    <a:pt x="100" y="68"/>
                  </a:lnTo>
                  <a:lnTo>
                    <a:pt x="97" y="71"/>
                  </a:lnTo>
                  <a:lnTo>
                    <a:pt x="88" y="68"/>
                  </a:lnTo>
                  <a:lnTo>
                    <a:pt x="85" y="71"/>
                  </a:lnTo>
                  <a:lnTo>
                    <a:pt x="83" y="71"/>
                  </a:lnTo>
                  <a:lnTo>
                    <a:pt x="71" y="66"/>
                  </a:lnTo>
                  <a:lnTo>
                    <a:pt x="64" y="66"/>
                  </a:lnTo>
                  <a:lnTo>
                    <a:pt x="33" y="66"/>
                  </a:lnTo>
                  <a:lnTo>
                    <a:pt x="29" y="68"/>
                  </a:lnTo>
                  <a:lnTo>
                    <a:pt x="24" y="66"/>
                  </a:lnTo>
                  <a:lnTo>
                    <a:pt x="14" y="71"/>
                  </a:lnTo>
                  <a:lnTo>
                    <a:pt x="12" y="56"/>
                  </a:lnTo>
                  <a:lnTo>
                    <a:pt x="26" y="59"/>
                  </a:lnTo>
                  <a:lnTo>
                    <a:pt x="31" y="56"/>
                  </a:lnTo>
                  <a:lnTo>
                    <a:pt x="33" y="56"/>
                  </a:lnTo>
                  <a:lnTo>
                    <a:pt x="40" y="52"/>
                  </a:lnTo>
                  <a:lnTo>
                    <a:pt x="48" y="54"/>
                  </a:lnTo>
                  <a:lnTo>
                    <a:pt x="55" y="56"/>
                  </a:lnTo>
                  <a:lnTo>
                    <a:pt x="62" y="52"/>
                  </a:lnTo>
                  <a:lnTo>
                    <a:pt x="57" y="47"/>
                  </a:lnTo>
                  <a:lnTo>
                    <a:pt x="52" y="49"/>
                  </a:lnTo>
                  <a:lnTo>
                    <a:pt x="48" y="49"/>
                  </a:lnTo>
                  <a:lnTo>
                    <a:pt x="40" y="44"/>
                  </a:lnTo>
                  <a:lnTo>
                    <a:pt x="36" y="44"/>
                  </a:lnTo>
                  <a:lnTo>
                    <a:pt x="31" y="49"/>
                  </a:lnTo>
                  <a:lnTo>
                    <a:pt x="14" y="49"/>
                  </a:lnTo>
                  <a:lnTo>
                    <a:pt x="7" y="37"/>
                  </a:lnTo>
                  <a:lnTo>
                    <a:pt x="0" y="30"/>
                  </a:lnTo>
                  <a:lnTo>
                    <a:pt x="7" y="28"/>
                  </a:lnTo>
                  <a:lnTo>
                    <a:pt x="14" y="16"/>
                  </a:lnTo>
                  <a:lnTo>
                    <a:pt x="19" y="7"/>
                  </a:lnTo>
                  <a:lnTo>
                    <a:pt x="24" y="2"/>
                  </a:lnTo>
                  <a:lnTo>
                    <a:pt x="31" y="2"/>
                  </a:lnTo>
                  <a:lnTo>
                    <a:pt x="40" y="0"/>
                  </a:lnTo>
                  <a:lnTo>
                    <a:pt x="50"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grpSp>
          <p:nvGrpSpPr>
            <p:cNvPr id="419" name="Group 465">
              <a:extLst>
                <a:ext uri="{FF2B5EF4-FFF2-40B4-BE49-F238E27FC236}">
                  <a16:creationId xmlns:a16="http://schemas.microsoft.com/office/drawing/2014/main" id="{7B3057DB-BBC8-4414-85D1-5D44141E59AF}"/>
                </a:ext>
              </a:extLst>
            </p:cNvPr>
            <p:cNvGrpSpPr/>
            <p:nvPr/>
          </p:nvGrpSpPr>
          <p:grpSpPr>
            <a:xfrm>
              <a:off x="4684412" y="-116555"/>
              <a:ext cx="4959651" cy="2796836"/>
              <a:chOff x="6245882" y="-155406"/>
              <a:chExt cx="6612868" cy="3729114"/>
            </a:xfrm>
            <a:solidFill>
              <a:srgbClr val="000000">
                <a:alpha val="15000"/>
              </a:srgbClr>
            </a:solidFill>
          </p:grpSpPr>
          <p:sp>
            <p:nvSpPr>
              <p:cNvPr id="440" name="Freeform 464">
                <a:extLst>
                  <a:ext uri="{FF2B5EF4-FFF2-40B4-BE49-F238E27FC236}">
                    <a16:creationId xmlns:a16="http://schemas.microsoft.com/office/drawing/2014/main" id="{9503EEFA-7F58-4FEB-A452-06DB93774324}"/>
                  </a:ext>
                </a:extLst>
              </p:cNvPr>
              <p:cNvSpPr>
                <a:spLocks/>
              </p:cNvSpPr>
              <p:nvPr/>
            </p:nvSpPr>
            <p:spPr bwMode="auto">
              <a:xfrm>
                <a:off x="6852085" y="567238"/>
                <a:ext cx="6006665" cy="3006470"/>
              </a:xfrm>
              <a:custGeom>
                <a:avLst/>
                <a:gdLst>
                  <a:gd name="connsiteX0" fmla="*/ 1791129 w 6006665"/>
                  <a:gd name="connsiteY0" fmla="*/ 817622 h 3006470"/>
                  <a:gd name="connsiteX1" fmla="*/ 1782156 w 6006665"/>
                  <a:gd name="connsiteY1" fmla="*/ 881716 h 3006470"/>
                  <a:gd name="connsiteX2" fmla="*/ 1809554 w 6006665"/>
                  <a:gd name="connsiteY2" fmla="*/ 895415 h 3006470"/>
                  <a:gd name="connsiteX3" fmla="*/ 2838307 w 6006665"/>
                  <a:gd name="connsiteY3" fmla="*/ 0 h 3006470"/>
                  <a:gd name="connsiteX4" fmla="*/ 2844246 w 6006665"/>
                  <a:gd name="connsiteY4" fmla="*/ 4711 h 3006470"/>
                  <a:gd name="connsiteX5" fmla="*/ 2850213 w 6006665"/>
                  <a:gd name="connsiteY5" fmla="*/ 0 h 3006470"/>
                  <a:gd name="connsiteX6" fmla="*/ 2916115 w 6006665"/>
                  <a:gd name="connsiteY6" fmla="*/ 52267 h 3006470"/>
                  <a:gd name="connsiteX7" fmla="*/ 2861576 w 6006665"/>
                  <a:gd name="connsiteY7" fmla="*/ 90899 h 3006470"/>
                  <a:gd name="connsiteX8" fmla="*/ 2947929 w 6006665"/>
                  <a:gd name="connsiteY8" fmla="*/ 118168 h 3006470"/>
                  <a:gd name="connsiteX9" fmla="*/ 2957621 w 6006665"/>
                  <a:gd name="connsiteY9" fmla="*/ 186006 h 3006470"/>
                  <a:gd name="connsiteX10" fmla="*/ 2979199 w 6006665"/>
                  <a:gd name="connsiteY10" fmla="*/ 161345 h 3006470"/>
                  <a:gd name="connsiteX11" fmla="*/ 2991106 w 6006665"/>
                  <a:gd name="connsiteY11" fmla="*/ 161345 h 3006470"/>
                  <a:gd name="connsiteX12" fmla="*/ 3086005 w 6006665"/>
                  <a:gd name="connsiteY12" fmla="*/ 161345 h 3006470"/>
                  <a:gd name="connsiteX13" fmla="*/ 3097912 w 6006665"/>
                  <a:gd name="connsiteY13" fmla="*/ 161345 h 3006470"/>
                  <a:gd name="connsiteX14" fmla="*/ 3179721 w 6006665"/>
                  <a:gd name="connsiteY14" fmla="*/ 236336 h 3006470"/>
                  <a:gd name="connsiteX15" fmla="*/ 3211535 w 6006665"/>
                  <a:gd name="connsiteY15" fmla="*/ 295420 h 3006470"/>
                  <a:gd name="connsiteX16" fmla="*/ 3200173 w 6006665"/>
                  <a:gd name="connsiteY16" fmla="*/ 370412 h 3006470"/>
                  <a:gd name="connsiteX17" fmla="*/ 3161541 w 6006665"/>
                  <a:gd name="connsiteY17" fmla="*/ 413589 h 3006470"/>
                  <a:gd name="connsiteX18" fmla="*/ 3066097 w 6006665"/>
                  <a:gd name="connsiteY18" fmla="*/ 488580 h 3006470"/>
                  <a:gd name="connsiteX19" fmla="*/ 3034283 w 6006665"/>
                  <a:gd name="connsiteY19" fmla="*/ 531757 h 3006470"/>
                  <a:gd name="connsiteX20" fmla="*/ 3082005 w 6006665"/>
                  <a:gd name="connsiteY20" fmla="*/ 547664 h 3006470"/>
                  <a:gd name="connsiteX21" fmla="*/ 3129459 w 6006665"/>
                  <a:gd name="connsiteY21" fmla="*/ 575345 h 3006470"/>
                  <a:gd name="connsiteX22" fmla="*/ 3156451 w 6006665"/>
                  <a:gd name="connsiteY22" fmla="*/ 552209 h 3006470"/>
                  <a:gd name="connsiteX23" fmla="*/ 3158460 w 6006665"/>
                  <a:gd name="connsiteY23" fmla="*/ 560693 h 3006470"/>
                  <a:gd name="connsiteX24" fmla="*/ 3168359 w 6006665"/>
                  <a:gd name="connsiteY24" fmla="*/ 552209 h 3006470"/>
                  <a:gd name="connsiteX25" fmla="*/ 3184984 w 6006665"/>
                  <a:gd name="connsiteY25" fmla="*/ 622402 h 3006470"/>
                  <a:gd name="connsiteX26" fmla="*/ 3192811 w 6006665"/>
                  <a:gd name="connsiteY26" fmla="*/ 606748 h 3006470"/>
                  <a:gd name="connsiteX27" fmla="*/ 3251895 w 6006665"/>
                  <a:gd name="connsiteY27" fmla="*/ 586296 h 3006470"/>
                  <a:gd name="connsiteX28" fmla="*/ 3259833 w 6006665"/>
                  <a:gd name="connsiteY28" fmla="*/ 587670 h 3006470"/>
                  <a:gd name="connsiteX29" fmla="*/ 3263802 w 6006665"/>
                  <a:gd name="connsiteY29" fmla="*/ 586296 h 3006470"/>
                  <a:gd name="connsiteX30" fmla="*/ 3381970 w 6006665"/>
                  <a:gd name="connsiteY30" fmla="*/ 606748 h 3006470"/>
                  <a:gd name="connsiteX31" fmla="*/ 3388787 w 6006665"/>
                  <a:gd name="connsiteY31" fmla="*/ 665832 h 3006470"/>
                  <a:gd name="connsiteX32" fmla="*/ 3531529 w 6006665"/>
                  <a:gd name="connsiteY32" fmla="*/ 686823 h 3006470"/>
                  <a:gd name="connsiteX33" fmla="*/ 3538225 w 6006665"/>
                  <a:gd name="connsiteY33" fmla="*/ 590841 h 3006470"/>
                  <a:gd name="connsiteX34" fmla="*/ 3549910 w 6006665"/>
                  <a:gd name="connsiteY34" fmla="*/ 594028 h 3006470"/>
                  <a:gd name="connsiteX35" fmla="*/ 3550132 w 6006665"/>
                  <a:gd name="connsiteY35" fmla="*/ 590841 h 3006470"/>
                  <a:gd name="connsiteX36" fmla="*/ 3625123 w 6006665"/>
                  <a:gd name="connsiteY36" fmla="*/ 611293 h 3006470"/>
                  <a:gd name="connsiteX37" fmla="*/ 3672301 w 6006665"/>
                  <a:gd name="connsiteY37" fmla="*/ 611293 h 3006470"/>
                  <a:gd name="connsiteX38" fmla="*/ 3684207 w 6006665"/>
                  <a:gd name="connsiteY38" fmla="*/ 611293 h 3006470"/>
                  <a:gd name="connsiteX39" fmla="*/ 3743291 w 6006665"/>
                  <a:gd name="connsiteY39" fmla="*/ 677194 h 3006470"/>
                  <a:gd name="connsiteX40" fmla="*/ 3759199 w 6006665"/>
                  <a:gd name="connsiteY40" fmla="*/ 756731 h 3006470"/>
                  <a:gd name="connsiteX41" fmla="*/ 3738747 w 6006665"/>
                  <a:gd name="connsiteY41" fmla="*/ 806725 h 3006470"/>
                  <a:gd name="connsiteX42" fmla="*/ 3786469 w 6006665"/>
                  <a:gd name="connsiteY42" fmla="*/ 897623 h 3006470"/>
                  <a:gd name="connsiteX43" fmla="*/ 3835603 w 6006665"/>
                  <a:gd name="connsiteY43" fmla="*/ 933529 h 3006470"/>
                  <a:gd name="connsiteX44" fmla="*/ 3865460 w 6006665"/>
                  <a:gd name="connsiteY44" fmla="*/ 822632 h 3006470"/>
                  <a:gd name="connsiteX45" fmla="*/ 3875077 w 6006665"/>
                  <a:gd name="connsiteY45" fmla="*/ 831139 h 3006470"/>
                  <a:gd name="connsiteX46" fmla="*/ 3877367 w 6006665"/>
                  <a:gd name="connsiteY46" fmla="*/ 822632 h 3006470"/>
                  <a:gd name="connsiteX47" fmla="*/ 3932151 w 6006665"/>
                  <a:gd name="connsiteY47" fmla="*/ 871095 h 3006470"/>
                  <a:gd name="connsiteX48" fmla="*/ 3988173 w 6006665"/>
                  <a:gd name="connsiteY48" fmla="*/ 843084 h 3006470"/>
                  <a:gd name="connsiteX49" fmla="*/ 3993852 w 6006665"/>
                  <a:gd name="connsiteY49" fmla="*/ 846199 h 3006470"/>
                  <a:gd name="connsiteX50" fmla="*/ 4000080 w 6006665"/>
                  <a:gd name="connsiteY50" fmla="*/ 843084 h 3006470"/>
                  <a:gd name="connsiteX51" fmla="*/ 4062426 w 6006665"/>
                  <a:gd name="connsiteY51" fmla="*/ 877274 h 3006470"/>
                  <a:gd name="connsiteX52" fmla="*/ 4085889 w 6006665"/>
                  <a:gd name="connsiteY52" fmla="*/ 849902 h 3006470"/>
                  <a:gd name="connsiteX53" fmla="*/ 4095563 w 6006665"/>
                  <a:gd name="connsiteY53" fmla="*/ 852506 h 3006470"/>
                  <a:gd name="connsiteX54" fmla="*/ 4097796 w 6006665"/>
                  <a:gd name="connsiteY54" fmla="*/ 849902 h 3006470"/>
                  <a:gd name="connsiteX55" fmla="*/ 4144150 w 6006665"/>
                  <a:gd name="connsiteY55" fmla="*/ 862382 h 3006470"/>
                  <a:gd name="connsiteX56" fmla="*/ 4117703 w 6006665"/>
                  <a:gd name="connsiteY56" fmla="*/ 752186 h 3006470"/>
                  <a:gd name="connsiteX57" fmla="*/ 4165425 w 6006665"/>
                  <a:gd name="connsiteY57" fmla="*/ 697647 h 3006470"/>
                  <a:gd name="connsiteX58" fmla="*/ 4175231 w 6006665"/>
                  <a:gd name="connsiteY58" fmla="*/ 700048 h 3006470"/>
                  <a:gd name="connsiteX59" fmla="*/ 4177332 w 6006665"/>
                  <a:gd name="connsiteY59" fmla="*/ 697647 h 3006470"/>
                  <a:gd name="connsiteX60" fmla="*/ 4511384 w 6006665"/>
                  <a:gd name="connsiteY60" fmla="*/ 779455 h 3006470"/>
                  <a:gd name="connsiteX61" fmla="*/ 4543199 w 6006665"/>
                  <a:gd name="connsiteY61" fmla="*/ 849902 h 3006470"/>
                  <a:gd name="connsiteX62" fmla="*/ 4639242 w 6006665"/>
                  <a:gd name="connsiteY62" fmla="*/ 932544 h 3006470"/>
                  <a:gd name="connsiteX63" fmla="*/ 4774445 w 6006665"/>
                  <a:gd name="connsiteY63" fmla="*/ 913531 h 3006470"/>
                  <a:gd name="connsiteX64" fmla="*/ 4778496 w 6006665"/>
                  <a:gd name="connsiteY64" fmla="*/ 914635 h 3006470"/>
                  <a:gd name="connsiteX65" fmla="*/ 4786352 w 6006665"/>
                  <a:gd name="connsiteY65" fmla="*/ 913531 h 3006470"/>
                  <a:gd name="connsiteX66" fmla="*/ 4861343 w 6006665"/>
                  <a:gd name="connsiteY66" fmla="*/ 933983 h 3006470"/>
                  <a:gd name="connsiteX67" fmla="*/ 4893158 w 6006665"/>
                  <a:gd name="connsiteY67" fmla="*/ 977160 h 3006470"/>
                  <a:gd name="connsiteX68" fmla="*/ 4888613 w 6006665"/>
                  <a:gd name="connsiteY68" fmla="*/ 1058968 h 3006470"/>
                  <a:gd name="connsiteX69" fmla="*/ 4927677 w 6006665"/>
                  <a:gd name="connsiteY69" fmla="*/ 1083640 h 3006470"/>
                  <a:gd name="connsiteX70" fmla="*/ 4967605 w 6006665"/>
                  <a:gd name="connsiteY70" fmla="*/ 1070331 h 3006470"/>
                  <a:gd name="connsiteX71" fmla="*/ 5038051 w 6006665"/>
                  <a:gd name="connsiteY71" fmla="*/ 1063513 h 3006470"/>
                  <a:gd name="connsiteX72" fmla="*/ 5040730 w 6006665"/>
                  <a:gd name="connsiteY72" fmla="*/ 1064406 h 3006470"/>
                  <a:gd name="connsiteX73" fmla="*/ 5049958 w 6006665"/>
                  <a:gd name="connsiteY73" fmla="*/ 1063513 h 3006470"/>
                  <a:gd name="connsiteX74" fmla="*/ 5114249 w 6006665"/>
                  <a:gd name="connsiteY74" fmla="*/ 1084944 h 3006470"/>
                  <a:gd name="connsiteX75" fmla="*/ 5176671 w 6006665"/>
                  <a:gd name="connsiteY75" fmla="*/ 1074876 h 3006470"/>
                  <a:gd name="connsiteX76" fmla="*/ 5177801 w 6006665"/>
                  <a:gd name="connsiteY76" fmla="*/ 1076614 h 3006470"/>
                  <a:gd name="connsiteX77" fmla="*/ 5188578 w 6006665"/>
                  <a:gd name="connsiteY77" fmla="*/ 1074876 h 3006470"/>
                  <a:gd name="connsiteX78" fmla="*/ 5243719 w 6006665"/>
                  <a:gd name="connsiteY78" fmla="*/ 1159707 h 3006470"/>
                  <a:gd name="connsiteX79" fmla="*/ 5283477 w 6006665"/>
                  <a:gd name="connsiteY79" fmla="*/ 1129415 h 3006470"/>
                  <a:gd name="connsiteX80" fmla="*/ 5258480 w 6006665"/>
                  <a:gd name="connsiteY80" fmla="*/ 1063513 h 3006470"/>
                  <a:gd name="connsiteX81" fmla="*/ 5267570 w 6006665"/>
                  <a:gd name="connsiteY81" fmla="*/ 1015792 h 3006470"/>
                  <a:gd name="connsiteX82" fmla="*/ 5278896 w 6006665"/>
                  <a:gd name="connsiteY82" fmla="*/ 1018841 h 3006470"/>
                  <a:gd name="connsiteX83" fmla="*/ 5279477 w 6006665"/>
                  <a:gd name="connsiteY83" fmla="*/ 1015792 h 3006470"/>
                  <a:gd name="connsiteX84" fmla="*/ 5395510 w 6006665"/>
                  <a:gd name="connsiteY84" fmla="*/ 1047031 h 3006470"/>
                  <a:gd name="connsiteX85" fmla="*/ 5463001 w 6006665"/>
                  <a:gd name="connsiteY85" fmla="*/ 1043061 h 3006470"/>
                  <a:gd name="connsiteX86" fmla="*/ 5464386 w 6006665"/>
                  <a:gd name="connsiteY86" fmla="*/ 1043680 h 3006470"/>
                  <a:gd name="connsiteX87" fmla="*/ 5474909 w 6006665"/>
                  <a:gd name="connsiteY87" fmla="*/ 1043061 h 3006470"/>
                  <a:gd name="connsiteX88" fmla="*/ 5581715 w 6006665"/>
                  <a:gd name="connsiteY88" fmla="*/ 1090783 h 3006470"/>
                  <a:gd name="connsiteX89" fmla="*/ 5633981 w 6006665"/>
                  <a:gd name="connsiteY89" fmla="*/ 1133960 h 3006470"/>
                  <a:gd name="connsiteX90" fmla="*/ 5720335 w 6006665"/>
                  <a:gd name="connsiteY90" fmla="*/ 1213496 h 3006470"/>
                  <a:gd name="connsiteX91" fmla="*/ 5822595 w 6006665"/>
                  <a:gd name="connsiteY91" fmla="*/ 1311212 h 3006470"/>
                  <a:gd name="connsiteX92" fmla="*/ 5818051 w 6006665"/>
                  <a:gd name="connsiteY92" fmla="*/ 1365751 h 3006470"/>
                  <a:gd name="connsiteX93" fmla="*/ 5825679 w 6006665"/>
                  <a:gd name="connsiteY93" fmla="*/ 1373379 h 3006470"/>
                  <a:gd name="connsiteX94" fmla="*/ 5822051 w 6006665"/>
                  <a:gd name="connsiteY94" fmla="*/ 1322574 h 3006470"/>
                  <a:gd name="connsiteX95" fmla="*/ 5834092 w 6006665"/>
                  <a:gd name="connsiteY95" fmla="*/ 1324447 h 3006470"/>
                  <a:gd name="connsiteX96" fmla="*/ 5833958 w 6006665"/>
                  <a:gd name="connsiteY96" fmla="*/ 1322574 h 3006470"/>
                  <a:gd name="connsiteX97" fmla="*/ 5936219 w 6006665"/>
                  <a:gd name="connsiteY97" fmla="*/ 1338481 h 3006470"/>
                  <a:gd name="connsiteX98" fmla="*/ 6006665 w 6006665"/>
                  <a:gd name="connsiteY98" fmla="*/ 1418018 h 3006470"/>
                  <a:gd name="connsiteX99" fmla="*/ 5968033 w 6006665"/>
                  <a:gd name="connsiteY99" fmla="*/ 1456650 h 3006470"/>
                  <a:gd name="connsiteX100" fmla="*/ 5908949 w 6006665"/>
                  <a:gd name="connsiteY100" fmla="*/ 1468012 h 3006470"/>
                  <a:gd name="connsiteX101" fmla="*/ 5908949 w 6006665"/>
                  <a:gd name="connsiteY101" fmla="*/ 1554366 h 3006470"/>
                  <a:gd name="connsiteX102" fmla="*/ 5893042 w 6006665"/>
                  <a:gd name="connsiteY102" fmla="*/ 1570273 h 3006470"/>
                  <a:gd name="connsiteX103" fmla="*/ 5881135 w 6006665"/>
                  <a:gd name="connsiteY103" fmla="*/ 1570273 h 3006470"/>
                  <a:gd name="connsiteX104" fmla="*/ 5861227 w 6006665"/>
                  <a:gd name="connsiteY104" fmla="*/ 1570273 h 3006470"/>
                  <a:gd name="connsiteX105" fmla="*/ 5849321 w 6006665"/>
                  <a:gd name="connsiteY105" fmla="*/ 1570273 h 3006470"/>
                  <a:gd name="connsiteX106" fmla="*/ 5817506 w 6006665"/>
                  <a:gd name="connsiteY106" fmla="*/ 1536186 h 3006470"/>
                  <a:gd name="connsiteX107" fmla="*/ 5767511 w 6006665"/>
                  <a:gd name="connsiteY107" fmla="*/ 1511189 h 3006470"/>
                  <a:gd name="connsiteX108" fmla="*/ 5762967 w 6006665"/>
                  <a:gd name="connsiteY108" fmla="*/ 1477102 h 3006470"/>
                  <a:gd name="connsiteX109" fmla="*/ 5729132 w 6006665"/>
                  <a:gd name="connsiteY109" fmla="*/ 1463170 h 3006470"/>
                  <a:gd name="connsiteX110" fmla="*/ 5695337 w 6006665"/>
                  <a:gd name="connsiteY110" fmla="*/ 1472557 h 3006470"/>
                  <a:gd name="connsiteX111" fmla="*/ 5693366 w 6006665"/>
                  <a:gd name="connsiteY111" fmla="*/ 1469797 h 3006470"/>
                  <a:gd name="connsiteX112" fmla="*/ 5683431 w 6006665"/>
                  <a:gd name="connsiteY112" fmla="*/ 1472557 h 3006470"/>
                  <a:gd name="connsiteX113" fmla="*/ 5660706 w 6006665"/>
                  <a:gd name="connsiteY113" fmla="*/ 1440742 h 3006470"/>
                  <a:gd name="connsiteX114" fmla="*/ 5669644 w 6006665"/>
                  <a:gd name="connsiteY114" fmla="*/ 1415717 h 3006470"/>
                  <a:gd name="connsiteX115" fmla="*/ 5640799 w 6006665"/>
                  <a:gd name="connsiteY115" fmla="*/ 1429380 h 3006470"/>
                  <a:gd name="connsiteX116" fmla="*/ 5656705 w 6006665"/>
                  <a:gd name="connsiteY116" fmla="*/ 1472557 h 3006470"/>
                  <a:gd name="connsiteX117" fmla="*/ 5633981 w 6006665"/>
                  <a:gd name="connsiteY117" fmla="*/ 1511189 h 3006470"/>
                  <a:gd name="connsiteX118" fmla="*/ 5586259 w 6006665"/>
                  <a:gd name="connsiteY118" fmla="*/ 1547548 h 3006470"/>
                  <a:gd name="connsiteX119" fmla="*/ 5575676 w 6006665"/>
                  <a:gd name="connsiteY119" fmla="*/ 1546540 h 3006470"/>
                  <a:gd name="connsiteX120" fmla="*/ 5574353 w 6006665"/>
                  <a:gd name="connsiteY120" fmla="*/ 1547548 h 3006470"/>
                  <a:gd name="connsiteX121" fmla="*/ 5539436 w 6006665"/>
                  <a:gd name="connsiteY121" fmla="*/ 1544223 h 3006470"/>
                  <a:gd name="connsiteX122" fmla="*/ 5570352 w 6006665"/>
                  <a:gd name="connsiteY122" fmla="*/ 1586180 h 3006470"/>
                  <a:gd name="connsiteX123" fmla="*/ 5593077 w 6006665"/>
                  <a:gd name="connsiteY123" fmla="*/ 1649809 h 3006470"/>
                  <a:gd name="connsiteX124" fmla="*/ 5608984 w 6006665"/>
                  <a:gd name="connsiteY124" fmla="*/ 1677079 h 3006470"/>
                  <a:gd name="connsiteX125" fmla="*/ 5613529 w 6006665"/>
                  <a:gd name="connsiteY125" fmla="*/ 1708893 h 3006470"/>
                  <a:gd name="connsiteX126" fmla="*/ 5608984 w 6006665"/>
                  <a:gd name="connsiteY126" fmla="*/ 1731618 h 3006470"/>
                  <a:gd name="connsiteX127" fmla="*/ 5597799 w 6006665"/>
                  <a:gd name="connsiteY127" fmla="*/ 1728009 h 3006470"/>
                  <a:gd name="connsiteX128" fmla="*/ 5597077 w 6006665"/>
                  <a:gd name="connsiteY128" fmla="*/ 1731618 h 3006470"/>
                  <a:gd name="connsiteX129" fmla="*/ 5534271 w 6006665"/>
                  <a:gd name="connsiteY129" fmla="*/ 1711358 h 3006470"/>
                  <a:gd name="connsiteX130" fmla="*/ 5436277 w 6006665"/>
                  <a:gd name="connsiteY130" fmla="*/ 1767977 h 3006470"/>
                  <a:gd name="connsiteX131" fmla="*/ 5397645 w 6006665"/>
                  <a:gd name="connsiteY131" fmla="*/ 1779340 h 3006470"/>
                  <a:gd name="connsiteX132" fmla="*/ 5345378 w 6006665"/>
                  <a:gd name="connsiteY132" fmla="*/ 1833879 h 3006470"/>
                  <a:gd name="connsiteX133" fmla="*/ 5290839 w 6006665"/>
                  <a:gd name="connsiteY133" fmla="*/ 1881600 h 3006470"/>
                  <a:gd name="connsiteX134" fmla="*/ 5274932 w 6006665"/>
                  <a:gd name="connsiteY134" fmla="*/ 1913415 h 3006470"/>
                  <a:gd name="connsiteX135" fmla="*/ 5267238 w 6006665"/>
                  <a:gd name="connsiteY135" fmla="*/ 1904988 h 3006470"/>
                  <a:gd name="connsiteX136" fmla="*/ 5263025 w 6006665"/>
                  <a:gd name="connsiteY136" fmla="*/ 1913415 h 3006470"/>
                  <a:gd name="connsiteX137" fmla="*/ 5219538 w 6006665"/>
                  <a:gd name="connsiteY137" fmla="*/ 1865787 h 3006470"/>
                  <a:gd name="connsiteX138" fmla="*/ 5129494 w 6006665"/>
                  <a:gd name="connsiteY138" fmla="*/ 1920232 h 3006470"/>
                  <a:gd name="connsiteX139" fmla="*/ 5126389 w 6006665"/>
                  <a:gd name="connsiteY139" fmla="*/ 1914910 h 3006470"/>
                  <a:gd name="connsiteX140" fmla="*/ 5117587 w 6006665"/>
                  <a:gd name="connsiteY140" fmla="*/ 1920232 h 3006470"/>
                  <a:gd name="connsiteX141" fmla="*/ 5105544 w 6006665"/>
                  <a:gd name="connsiteY141" fmla="*/ 1899586 h 3006470"/>
                  <a:gd name="connsiteX142" fmla="*/ 5074955 w 6006665"/>
                  <a:gd name="connsiteY142" fmla="*/ 1924777 h 3006470"/>
                  <a:gd name="connsiteX143" fmla="*/ 5065718 w 6006665"/>
                  <a:gd name="connsiteY143" fmla="*/ 1922578 h 3006470"/>
                  <a:gd name="connsiteX144" fmla="*/ 5063048 w 6006665"/>
                  <a:gd name="connsiteY144" fmla="*/ 1924777 h 3006470"/>
                  <a:gd name="connsiteX145" fmla="*/ 5026594 w 6006665"/>
                  <a:gd name="connsiteY145" fmla="*/ 1916098 h 3006470"/>
                  <a:gd name="connsiteX146" fmla="*/ 5015871 w 6006665"/>
                  <a:gd name="connsiteY146" fmla="*/ 1961137 h 3006470"/>
                  <a:gd name="connsiteX147" fmla="*/ 4974967 w 6006665"/>
                  <a:gd name="connsiteY147" fmla="*/ 2027038 h 3006470"/>
                  <a:gd name="connsiteX148" fmla="*/ 4974967 w 6006665"/>
                  <a:gd name="connsiteY148" fmla="*/ 2058853 h 3006470"/>
                  <a:gd name="connsiteX149" fmla="*/ 5015871 w 6006665"/>
                  <a:gd name="connsiteY149" fmla="*/ 2074760 h 3006470"/>
                  <a:gd name="connsiteX150" fmla="*/ 5011326 w 6006665"/>
                  <a:gd name="connsiteY150" fmla="*/ 2172476 h 3006470"/>
                  <a:gd name="connsiteX151" fmla="*/ 4999419 w 6006665"/>
                  <a:gd name="connsiteY151" fmla="*/ 2172476 h 3006470"/>
                  <a:gd name="connsiteX152" fmla="*/ 4974967 w 6006665"/>
                  <a:gd name="connsiteY152" fmla="*/ 2172476 h 3006470"/>
                  <a:gd name="connsiteX153" fmla="*/ 4963605 w 6006665"/>
                  <a:gd name="connsiteY153" fmla="*/ 2224742 h 3006470"/>
                  <a:gd name="connsiteX154" fmla="*/ 4974967 w 6006665"/>
                  <a:gd name="connsiteY154" fmla="*/ 2252012 h 3006470"/>
                  <a:gd name="connsiteX155" fmla="*/ 4909065 w 6006665"/>
                  <a:gd name="connsiteY155" fmla="*/ 2286099 h 3006470"/>
                  <a:gd name="connsiteX156" fmla="*/ 4897703 w 6006665"/>
                  <a:gd name="connsiteY156" fmla="*/ 2354273 h 3006470"/>
                  <a:gd name="connsiteX157" fmla="*/ 4845437 w 6006665"/>
                  <a:gd name="connsiteY157" fmla="*/ 2370180 h 3006470"/>
                  <a:gd name="connsiteX158" fmla="*/ 4834074 w 6006665"/>
                  <a:gd name="connsiteY158" fmla="*/ 2429264 h 3006470"/>
                  <a:gd name="connsiteX159" fmla="*/ 4779535 w 6006665"/>
                  <a:gd name="connsiteY159" fmla="*/ 2488348 h 3006470"/>
                  <a:gd name="connsiteX160" fmla="*/ 4777225 w 6006665"/>
                  <a:gd name="connsiteY160" fmla="*/ 2477952 h 3006470"/>
                  <a:gd name="connsiteX161" fmla="*/ 4767628 w 6006665"/>
                  <a:gd name="connsiteY161" fmla="*/ 2488348 h 3006470"/>
                  <a:gd name="connsiteX162" fmla="*/ 4758538 w 6006665"/>
                  <a:gd name="connsiteY162" fmla="*/ 2447444 h 3006470"/>
                  <a:gd name="connsiteX163" fmla="*/ 4742631 w 6006665"/>
                  <a:gd name="connsiteY163" fmla="*/ 2361090 h 3006470"/>
                  <a:gd name="connsiteX164" fmla="*/ 4715361 w 6006665"/>
                  <a:gd name="connsiteY164" fmla="*/ 2220198 h 3006470"/>
                  <a:gd name="connsiteX165" fmla="*/ 4735813 w 6006665"/>
                  <a:gd name="connsiteY165" fmla="*/ 2129299 h 3006470"/>
                  <a:gd name="connsiteX166" fmla="*/ 4767628 w 6006665"/>
                  <a:gd name="connsiteY166" fmla="*/ 2086122 h 3006470"/>
                  <a:gd name="connsiteX167" fmla="*/ 4767628 w 6006665"/>
                  <a:gd name="connsiteY167" fmla="*/ 2058853 h 3006470"/>
                  <a:gd name="connsiteX168" fmla="*/ 4826712 w 6006665"/>
                  <a:gd name="connsiteY168" fmla="*/ 2042945 h 3006470"/>
                  <a:gd name="connsiteX169" fmla="*/ 4892613 w 6006665"/>
                  <a:gd name="connsiteY169" fmla="*/ 1952047 h 3006470"/>
                  <a:gd name="connsiteX170" fmla="*/ 4956243 w 6006665"/>
                  <a:gd name="connsiteY170" fmla="*/ 1877056 h 3006470"/>
                  <a:gd name="connsiteX171" fmla="*/ 5022143 w 6006665"/>
                  <a:gd name="connsiteY171" fmla="*/ 1817971 h 3006470"/>
                  <a:gd name="connsiteX172" fmla="*/ 5046694 w 6006665"/>
                  <a:gd name="connsiteY172" fmla="*/ 1710844 h 3006470"/>
                  <a:gd name="connsiteX173" fmla="*/ 5015871 w 6006665"/>
                  <a:gd name="connsiteY173" fmla="*/ 1715711 h 3006470"/>
                  <a:gd name="connsiteX174" fmla="*/ 4995419 w 6006665"/>
                  <a:gd name="connsiteY174" fmla="*/ 1779340 h 3006470"/>
                  <a:gd name="connsiteX175" fmla="*/ 4904521 w 6006665"/>
                  <a:gd name="connsiteY175" fmla="*/ 1865693 h 3006470"/>
                  <a:gd name="connsiteX176" fmla="*/ 4901708 w 6006665"/>
                  <a:gd name="connsiteY176" fmla="*/ 1857053 h 3006470"/>
                  <a:gd name="connsiteX177" fmla="*/ 4892613 w 6006665"/>
                  <a:gd name="connsiteY177" fmla="*/ 1865693 h 3006470"/>
                  <a:gd name="connsiteX178" fmla="*/ 4861835 w 6006665"/>
                  <a:gd name="connsiteY178" fmla="*/ 1771159 h 3006470"/>
                  <a:gd name="connsiteX179" fmla="*/ 4779535 w 6006665"/>
                  <a:gd name="connsiteY179" fmla="*/ 1795247 h 3006470"/>
                  <a:gd name="connsiteX180" fmla="*/ 4684091 w 6006665"/>
                  <a:gd name="connsiteY180" fmla="*/ 1920232 h 3006470"/>
                  <a:gd name="connsiteX181" fmla="*/ 4715906 w 6006665"/>
                  <a:gd name="connsiteY181" fmla="*/ 1967954 h 3006470"/>
                  <a:gd name="connsiteX182" fmla="*/ 4636369 w 6006665"/>
                  <a:gd name="connsiteY182" fmla="*/ 1983861 h 3006470"/>
                  <a:gd name="connsiteX183" fmla="*/ 4577285 w 6006665"/>
                  <a:gd name="connsiteY183" fmla="*/ 1988406 h 3006470"/>
                  <a:gd name="connsiteX184" fmla="*/ 4577373 w 6006665"/>
                  <a:gd name="connsiteY184" fmla="*/ 1987484 h 3006470"/>
                  <a:gd name="connsiteX185" fmla="*/ 4565379 w 6006665"/>
                  <a:gd name="connsiteY185" fmla="*/ 1988406 h 3006470"/>
                  <a:gd name="connsiteX186" fmla="*/ 4569923 w 6006665"/>
                  <a:gd name="connsiteY186" fmla="*/ 1940685 h 3006470"/>
                  <a:gd name="connsiteX187" fmla="*/ 4520081 w 6006665"/>
                  <a:gd name="connsiteY187" fmla="*/ 1931099 h 3006470"/>
                  <a:gd name="connsiteX188" fmla="*/ 4475025 w 6006665"/>
                  <a:gd name="connsiteY188" fmla="*/ 1961137 h 3006470"/>
                  <a:gd name="connsiteX189" fmla="*/ 4464394 w 6006665"/>
                  <a:gd name="connsiteY189" fmla="*/ 1960286 h 3006470"/>
                  <a:gd name="connsiteX190" fmla="*/ 4463118 w 6006665"/>
                  <a:gd name="connsiteY190" fmla="*/ 1961137 h 3006470"/>
                  <a:gd name="connsiteX191" fmla="*/ 4357637 w 6006665"/>
                  <a:gd name="connsiteY191" fmla="*/ 1952698 h 3006470"/>
                  <a:gd name="connsiteX192" fmla="*/ 4243233 w 6006665"/>
                  <a:gd name="connsiteY192" fmla="*/ 1972499 h 3006470"/>
                  <a:gd name="connsiteX193" fmla="*/ 4125065 w 6006665"/>
                  <a:gd name="connsiteY193" fmla="*/ 2106574 h 3006470"/>
                  <a:gd name="connsiteX194" fmla="*/ 3984173 w 6006665"/>
                  <a:gd name="connsiteY194" fmla="*/ 2263374 h 3006470"/>
                  <a:gd name="connsiteX195" fmla="*/ 4038712 w 6006665"/>
                  <a:gd name="connsiteY195" fmla="*/ 2267919 h 3006470"/>
                  <a:gd name="connsiteX196" fmla="*/ 4059164 w 6006665"/>
                  <a:gd name="connsiteY196" fmla="*/ 2311096 h 3006470"/>
                  <a:gd name="connsiteX197" fmla="*/ 4087782 w 6006665"/>
                  <a:gd name="connsiteY197" fmla="*/ 2319513 h 3006470"/>
                  <a:gd name="connsiteX198" fmla="*/ 4106341 w 6006665"/>
                  <a:gd name="connsiteY198" fmla="*/ 2290644 h 3006470"/>
                  <a:gd name="connsiteX199" fmla="*/ 4117411 w 6006665"/>
                  <a:gd name="connsiteY199" fmla="*/ 2291946 h 3006470"/>
                  <a:gd name="connsiteX200" fmla="*/ 4118248 w 6006665"/>
                  <a:gd name="connsiteY200" fmla="*/ 2290644 h 3006470"/>
                  <a:gd name="connsiteX201" fmla="*/ 4156880 w 6006665"/>
                  <a:gd name="connsiteY201" fmla="*/ 2295189 h 3006470"/>
                  <a:gd name="connsiteX202" fmla="*/ 4211419 w 6006665"/>
                  <a:gd name="connsiteY202" fmla="*/ 2365635 h 3006470"/>
                  <a:gd name="connsiteX203" fmla="*/ 4215964 w 6006665"/>
                  <a:gd name="connsiteY203" fmla="*/ 2413357 h 3006470"/>
                  <a:gd name="connsiteX204" fmla="*/ 4184149 w 6006665"/>
                  <a:gd name="connsiteY204" fmla="*/ 2472441 h 3006470"/>
                  <a:gd name="connsiteX205" fmla="*/ 4177332 w 6006665"/>
                  <a:gd name="connsiteY205" fmla="*/ 2542887 h 3006470"/>
                  <a:gd name="connsiteX206" fmla="*/ 4161425 w 6006665"/>
                  <a:gd name="connsiteY206" fmla="*/ 2629241 h 3006470"/>
                  <a:gd name="connsiteX207" fmla="*/ 4109158 w 6006665"/>
                  <a:gd name="connsiteY207" fmla="*/ 2708777 h 3006470"/>
                  <a:gd name="connsiteX208" fmla="*/ 4097796 w 6006665"/>
                  <a:gd name="connsiteY208" fmla="*/ 2747409 h 3006470"/>
                  <a:gd name="connsiteX209" fmla="*/ 4043257 w 6006665"/>
                  <a:gd name="connsiteY209" fmla="*/ 2806493 h 3006470"/>
                  <a:gd name="connsiteX210" fmla="*/ 3995535 w 6006665"/>
                  <a:gd name="connsiteY210" fmla="*/ 2865577 h 3006470"/>
                  <a:gd name="connsiteX211" fmla="*/ 3975083 w 6006665"/>
                  <a:gd name="connsiteY211" fmla="*/ 2897392 h 3006470"/>
                  <a:gd name="connsiteX212" fmla="*/ 3925089 w 6006665"/>
                  <a:gd name="connsiteY212" fmla="*/ 2924661 h 3006470"/>
                  <a:gd name="connsiteX213" fmla="*/ 3913182 w 6006665"/>
                  <a:gd name="connsiteY213" fmla="*/ 2924661 h 3006470"/>
                  <a:gd name="connsiteX214" fmla="*/ 3904637 w 6006665"/>
                  <a:gd name="connsiteY214" fmla="*/ 2924661 h 3006470"/>
                  <a:gd name="connsiteX215" fmla="*/ 3892729 w 6006665"/>
                  <a:gd name="connsiteY215" fmla="*/ 2924661 h 3006470"/>
                  <a:gd name="connsiteX216" fmla="*/ 3871063 w 6006665"/>
                  <a:gd name="connsiteY216" fmla="*/ 2908412 h 3006470"/>
                  <a:gd name="connsiteX217" fmla="*/ 3829645 w 6006665"/>
                  <a:gd name="connsiteY217" fmla="*/ 2936024 h 3006470"/>
                  <a:gd name="connsiteX218" fmla="*/ 3822828 w 6006665"/>
                  <a:gd name="connsiteY218" fmla="*/ 2956476 h 3006470"/>
                  <a:gd name="connsiteX219" fmla="*/ 3818283 w 6006665"/>
                  <a:gd name="connsiteY219" fmla="*/ 2947386 h 3006470"/>
                  <a:gd name="connsiteX220" fmla="*/ 3818283 w 6006665"/>
                  <a:gd name="connsiteY220" fmla="*/ 2935660 h 3006470"/>
                  <a:gd name="connsiteX221" fmla="*/ 3817738 w 6006665"/>
                  <a:gd name="connsiteY221" fmla="*/ 2936024 h 3006470"/>
                  <a:gd name="connsiteX222" fmla="*/ 3810921 w 6006665"/>
                  <a:gd name="connsiteY222" fmla="*/ 2956476 h 3006470"/>
                  <a:gd name="connsiteX223" fmla="*/ 3806376 w 6006665"/>
                  <a:gd name="connsiteY223" fmla="*/ 2947386 h 3006470"/>
                  <a:gd name="connsiteX224" fmla="*/ 3806376 w 6006665"/>
                  <a:gd name="connsiteY224" fmla="*/ 2920116 h 3006470"/>
                  <a:gd name="connsiteX225" fmla="*/ 3818283 w 6006665"/>
                  <a:gd name="connsiteY225" fmla="*/ 2920116 h 3006470"/>
                  <a:gd name="connsiteX226" fmla="*/ 3826828 w 6006665"/>
                  <a:gd name="connsiteY226" fmla="*/ 2920116 h 3006470"/>
                  <a:gd name="connsiteX227" fmla="*/ 3833645 w 6006665"/>
                  <a:gd name="connsiteY227" fmla="*/ 2861032 h 3006470"/>
                  <a:gd name="connsiteX228" fmla="*/ 3822283 w 6006665"/>
                  <a:gd name="connsiteY228" fmla="*/ 2817856 h 3006470"/>
                  <a:gd name="connsiteX229" fmla="*/ 3849553 w 6006665"/>
                  <a:gd name="connsiteY229" fmla="*/ 2795131 h 3006470"/>
                  <a:gd name="connsiteX230" fmla="*/ 3858814 w 6006665"/>
                  <a:gd name="connsiteY230" fmla="*/ 2797336 h 3006470"/>
                  <a:gd name="connsiteX231" fmla="*/ 3861460 w 6006665"/>
                  <a:gd name="connsiteY231" fmla="*/ 2795131 h 3006470"/>
                  <a:gd name="connsiteX232" fmla="*/ 3898487 w 6006665"/>
                  <a:gd name="connsiteY232" fmla="*/ 2803947 h 3006470"/>
                  <a:gd name="connsiteX233" fmla="*/ 3919999 w 6006665"/>
                  <a:gd name="connsiteY233" fmla="*/ 2758772 h 3006470"/>
                  <a:gd name="connsiteX234" fmla="*/ 3935906 w 6006665"/>
                  <a:gd name="connsiteY234" fmla="*/ 2699687 h 3006470"/>
                  <a:gd name="connsiteX235" fmla="*/ 3947269 w 6006665"/>
                  <a:gd name="connsiteY235" fmla="*/ 2676963 h 3006470"/>
                  <a:gd name="connsiteX236" fmla="*/ 3966292 w 6006665"/>
                  <a:gd name="connsiteY236" fmla="*/ 2632575 h 3006470"/>
                  <a:gd name="connsiteX237" fmla="*/ 3915999 w 6006665"/>
                  <a:gd name="connsiteY237" fmla="*/ 2645148 h 3006470"/>
                  <a:gd name="connsiteX238" fmla="*/ 3888729 w 6006665"/>
                  <a:gd name="connsiteY238" fmla="*/ 2667873 h 3006470"/>
                  <a:gd name="connsiteX239" fmla="*/ 3876822 w 6006665"/>
                  <a:gd name="connsiteY239" fmla="*/ 2667873 h 3006470"/>
                  <a:gd name="connsiteX240" fmla="*/ 3829645 w 6006665"/>
                  <a:gd name="connsiteY240" fmla="*/ 2667873 h 3006470"/>
                  <a:gd name="connsiteX241" fmla="*/ 3817738 w 6006665"/>
                  <a:gd name="connsiteY241" fmla="*/ 2667873 h 3006470"/>
                  <a:gd name="connsiteX242" fmla="*/ 3801831 w 6006665"/>
                  <a:gd name="connsiteY242" fmla="*/ 2613334 h 3006470"/>
                  <a:gd name="connsiteX243" fmla="*/ 3758654 w 6006665"/>
                  <a:gd name="connsiteY243" fmla="*/ 2574702 h 3006470"/>
                  <a:gd name="connsiteX244" fmla="*/ 3692753 w 6006665"/>
                  <a:gd name="connsiteY244" fmla="*/ 2558795 h 3006470"/>
                  <a:gd name="connsiteX245" fmla="*/ 3683663 w 6006665"/>
                  <a:gd name="connsiteY245" fmla="*/ 2499711 h 3006470"/>
                  <a:gd name="connsiteX246" fmla="*/ 3672301 w 6006665"/>
                  <a:gd name="connsiteY246" fmla="*/ 2467896 h 3006470"/>
                  <a:gd name="connsiteX247" fmla="*/ 3656393 w 6006665"/>
                  <a:gd name="connsiteY247" fmla="*/ 2440627 h 3006470"/>
                  <a:gd name="connsiteX248" fmla="*/ 3633669 w 6006665"/>
                  <a:gd name="connsiteY248" fmla="*/ 2381542 h 3006470"/>
                  <a:gd name="connsiteX249" fmla="*/ 3601854 w 6006665"/>
                  <a:gd name="connsiteY249" fmla="*/ 2361090 h 3006470"/>
                  <a:gd name="connsiteX250" fmla="*/ 3545995 w 6006665"/>
                  <a:gd name="connsiteY250" fmla="*/ 2339606 h 3006470"/>
                  <a:gd name="connsiteX251" fmla="*/ 3506955 w 6006665"/>
                  <a:gd name="connsiteY251" fmla="*/ 2345183 h 3006470"/>
                  <a:gd name="connsiteX252" fmla="*/ 3463779 w 6006665"/>
                  <a:gd name="connsiteY252" fmla="*/ 2354273 h 3006470"/>
                  <a:gd name="connsiteX253" fmla="*/ 3431964 w 6006665"/>
                  <a:gd name="connsiteY253" fmla="*/ 2381542 h 3006470"/>
                  <a:gd name="connsiteX254" fmla="*/ 3452416 w 6006665"/>
                  <a:gd name="connsiteY254" fmla="*/ 2397450 h 3006470"/>
                  <a:gd name="connsiteX255" fmla="*/ 3452416 w 6006665"/>
                  <a:gd name="connsiteY255" fmla="*/ 2429264 h 3006470"/>
                  <a:gd name="connsiteX256" fmla="*/ 3431964 w 6006665"/>
                  <a:gd name="connsiteY256" fmla="*/ 2451989 h 3006470"/>
                  <a:gd name="connsiteX257" fmla="*/ 3400150 w 6006665"/>
                  <a:gd name="connsiteY257" fmla="*/ 2511073 h 3006470"/>
                  <a:gd name="connsiteX258" fmla="*/ 3400150 w 6006665"/>
                  <a:gd name="connsiteY258" fmla="*/ 2538343 h 3006470"/>
                  <a:gd name="connsiteX259" fmla="*/ 3350155 w 6006665"/>
                  <a:gd name="connsiteY259" fmla="*/ 2570157 h 3006470"/>
                  <a:gd name="connsiteX260" fmla="*/ 3342342 w 6006665"/>
                  <a:gd name="connsiteY260" fmla="*/ 2567553 h 3006470"/>
                  <a:gd name="connsiteX261" fmla="*/ 3338249 w 6006665"/>
                  <a:gd name="connsiteY261" fmla="*/ 2570157 h 3006470"/>
                  <a:gd name="connsiteX262" fmla="*/ 3290527 w 6006665"/>
                  <a:gd name="connsiteY262" fmla="*/ 2554250 h 3006470"/>
                  <a:gd name="connsiteX263" fmla="*/ 3259257 w 6006665"/>
                  <a:gd name="connsiteY263" fmla="*/ 2554250 h 3006470"/>
                  <a:gd name="connsiteX264" fmla="*/ 3247350 w 6006665"/>
                  <a:gd name="connsiteY264" fmla="*/ 2554250 h 3006470"/>
                  <a:gd name="connsiteX265" fmla="*/ 3231443 w 6006665"/>
                  <a:gd name="connsiteY265" fmla="*/ 2538343 h 3006470"/>
                  <a:gd name="connsiteX266" fmla="*/ 3213271 w 6006665"/>
                  <a:gd name="connsiteY266" fmla="*/ 2533799 h 3006470"/>
                  <a:gd name="connsiteX267" fmla="*/ 3168359 w 6006665"/>
                  <a:gd name="connsiteY267" fmla="*/ 2570157 h 3006470"/>
                  <a:gd name="connsiteX268" fmla="*/ 3120637 w 6006665"/>
                  <a:gd name="connsiteY268" fmla="*/ 2581519 h 3006470"/>
                  <a:gd name="connsiteX269" fmla="*/ 3082005 w 6006665"/>
                  <a:gd name="connsiteY269" fmla="*/ 2597427 h 3006470"/>
                  <a:gd name="connsiteX270" fmla="*/ 3074460 w 6006665"/>
                  <a:gd name="connsiteY270" fmla="*/ 2595630 h 3006470"/>
                  <a:gd name="connsiteX271" fmla="*/ 3070098 w 6006665"/>
                  <a:gd name="connsiteY271" fmla="*/ 2597427 h 3006470"/>
                  <a:gd name="connsiteX272" fmla="*/ 3022376 w 6006665"/>
                  <a:gd name="connsiteY272" fmla="*/ 2586064 h 3006470"/>
                  <a:gd name="connsiteX273" fmla="*/ 3000196 w 6006665"/>
                  <a:gd name="connsiteY273" fmla="*/ 2586064 h 3006470"/>
                  <a:gd name="connsiteX274" fmla="*/ 2988289 w 6006665"/>
                  <a:gd name="connsiteY274" fmla="*/ 2586064 h 3006470"/>
                  <a:gd name="connsiteX275" fmla="*/ 2967837 w 6006665"/>
                  <a:gd name="connsiteY275" fmla="*/ 2554250 h 3006470"/>
                  <a:gd name="connsiteX276" fmla="*/ 2929205 w 6006665"/>
                  <a:gd name="connsiteY276" fmla="*/ 2526980 h 3006470"/>
                  <a:gd name="connsiteX277" fmla="*/ 2902153 w 6006665"/>
                  <a:gd name="connsiteY277" fmla="*/ 2523116 h 3006470"/>
                  <a:gd name="connsiteX278" fmla="*/ 2861576 w 6006665"/>
                  <a:gd name="connsiteY278" fmla="*/ 2526980 h 3006470"/>
                  <a:gd name="connsiteX279" fmla="*/ 2822944 w 6006665"/>
                  <a:gd name="connsiteY279" fmla="*/ 2538343 h 3006470"/>
                  <a:gd name="connsiteX280" fmla="*/ 2818139 w 6006665"/>
                  <a:gd name="connsiteY280" fmla="*/ 2536254 h 3006470"/>
                  <a:gd name="connsiteX281" fmla="*/ 2811037 w 6006665"/>
                  <a:gd name="connsiteY281" fmla="*/ 2538343 h 3006470"/>
                  <a:gd name="connsiteX282" fmla="*/ 2758770 w 6006665"/>
                  <a:gd name="connsiteY282" fmla="*/ 2515618 h 3006470"/>
                  <a:gd name="connsiteX283" fmla="*/ 2751953 w 6006665"/>
                  <a:gd name="connsiteY283" fmla="*/ 2472441 h 3006470"/>
                  <a:gd name="connsiteX284" fmla="*/ 2708776 w 6006665"/>
                  <a:gd name="connsiteY284" fmla="*/ 2456534 h 3006470"/>
                  <a:gd name="connsiteX285" fmla="*/ 2676962 w 6006665"/>
                  <a:gd name="connsiteY285" fmla="*/ 2451989 h 3006470"/>
                  <a:gd name="connsiteX286" fmla="*/ 2642534 w 6006665"/>
                  <a:gd name="connsiteY286" fmla="*/ 2430245 h 3006470"/>
                  <a:gd name="connsiteX287" fmla="*/ 2609333 w 6006665"/>
                  <a:gd name="connsiteY287" fmla="*/ 2488348 h 3006470"/>
                  <a:gd name="connsiteX288" fmla="*/ 2625240 w 6006665"/>
                  <a:gd name="connsiteY288" fmla="*/ 2522435 h 3006470"/>
                  <a:gd name="connsiteX289" fmla="*/ 2586608 w 6006665"/>
                  <a:gd name="connsiteY289" fmla="*/ 2558795 h 3006470"/>
                  <a:gd name="connsiteX290" fmla="*/ 2577105 w 6006665"/>
                  <a:gd name="connsiteY290" fmla="*/ 2556532 h 3006470"/>
                  <a:gd name="connsiteX291" fmla="*/ 2574701 w 6006665"/>
                  <a:gd name="connsiteY291" fmla="*/ 2558795 h 3006470"/>
                  <a:gd name="connsiteX292" fmla="*/ 2526979 w 6006665"/>
                  <a:gd name="connsiteY292" fmla="*/ 2547432 h 3006470"/>
                  <a:gd name="connsiteX293" fmla="*/ 2490620 w 6006665"/>
                  <a:gd name="connsiteY293" fmla="*/ 2542887 h 3006470"/>
                  <a:gd name="connsiteX294" fmla="*/ 2463350 w 6006665"/>
                  <a:gd name="connsiteY294" fmla="*/ 2515618 h 3006470"/>
                  <a:gd name="connsiteX295" fmla="*/ 2436625 w 6006665"/>
                  <a:gd name="connsiteY295" fmla="*/ 2515618 h 3006470"/>
                  <a:gd name="connsiteX296" fmla="*/ 2424718 w 6006665"/>
                  <a:gd name="connsiteY296" fmla="*/ 2515618 h 3006470"/>
                  <a:gd name="connsiteX297" fmla="*/ 2398858 w 6006665"/>
                  <a:gd name="connsiteY297" fmla="*/ 2502687 h 3006470"/>
                  <a:gd name="connsiteX298" fmla="*/ 2350272 w 6006665"/>
                  <a:gd name="connsiteY298" fmla="*/ 2526980 h 3006470"/>
                  <a:gd name="connsiteX299" fmla="*/ 2282098 w 6006665"/>
                  <a:gd name="connsiteY299" fmla="*/ 2574702 h 3006470"/>
                  <a:gd name="connsiteX300" fmla="*/ 2238921 w 6006665"/>
                  <a:gd name="connsiteY300" fmla="*/ 2586064 h 3006470"/>
                  <a:gd name="connsiteX301" fmla="*/ 2227559 w 6006665"/>
                  <a:gd name="connsiteY301" fmla="*/ 2590609 h 3006470"/>
                  <a:gd name="connsiteX302" fmla="*/ 2225178 w 6006665"/>
                  <a:gd name="connsiteY302" fmla="*/ 2586799 h 3006470"/>
                  <a:gd name="connsiteX303" fmla="*/ 2215652 w 6006665"/>
                  <a:gd name="connsiteY303" fmla="*/ 2590609 h 3006470"/>
                  <a:gd name="connsiteX304" fmla="*/ 2193596 w 6006665"/>
                  <a:gd name="connsiteY304" fmla="*/ 2555320 h 3006470"/>
                  <a:gd name="connsiteX305" fmla="*/ 2157112 w 6006665"/>
                  <a:gd name="connsiteY305" fmla="*/ 2558795 h 3006470"/>
                  <a:gd name="connsiteX306" fmla="*/ 2156291 w 6006665"/>
                  <a:gd name="connsiteY306" fmla="*/ 2557739 h 3006470"/>
                  <a:gd name="connsiteX307" fmla="*/ 2145205 w 6006665"/>
                  <a:gd name="connsiteY307" fmla="*/ 2558795 h 3006470"/>
                  <a:gd name="connsiteX308" fmla="*/ 2129298 w 6006665"/>
                  <a:gd name="connsiteY308" fmla="*/ 2538343 h 3006470"/>
                  <a:gd name="connsiteX309" fmla="*/ 2102029 w 6006665"/>
                  <a:gd name="connsiteY309" fmla="*/ 2526980 h 3006470"/>
                  <a:gd name="connsiteX310" fmla="*/ 2086121 w 6006665"/>
                  <a:gd name="connsiteY310" fmla="*/ 2495166 h 3006470"/>
                  <a:gd name="connsiteX311" fmla="*/ 2070005 w 6006665"/>
                  <a:gd name="connsiteY311" fmla="*/ 2486212 h 3006470"/>
                  <a:gd name="connsiteX312" fmla="*/ 2027582 w 6006665"/>
                  <a:gd name="connsiteY312" fmla="*/ 2499711 h 3006470"/>
                  <a:gd name="connsiteX313" fmla="*/ 2023845 w 6006665"/>
                  <a:gd name="connsiteY313" fmla="*/ 2497111 h 3006470"/>
                  <a:gd name="connsiteX314" fmla="*/ 2015675 w 6006665"/>
                  <a:gd name="connsiteY314" fmla="*/ 2499711 h 3006470"/>
                  <a:gd name="connsiteX315" fmla="*/ 1971363 w 6006665"/>
                  <a:gd name="connsiteY315" fmla="*/ 2468885 h 3006470"/>
                  <a:gd name="connsiteX316" fmla="*/ 1952591 w 6006665"/>
                  <a:gd name="connsiteY316" fmla="*/ 2495166 h 3006470"/>
                  <a:gd name="connsiteX317" fmla="*/ 1947518 w 6006665"/>
                  <a:gd name="connsiteY317" fmla="*/ 2485599 h 3006470"/>
                  <a:gd name="connsiteX318" fmla="*/ 1940684 w 6006665"/>
                  <a:gd name="connsiteY318" fmla="*/ 2495166 h 3006470"/>
                  <a:gd name="connsiteX319" fmla="*/ 1861147 w 6006665"/>
                  <a:gd name="connsiteY319" fmla="*/ 2345183 h 3006470"/>
                  <a:gd name="connsiteX320" fmla="*/ 1811153 w 6006665"/>
                  <a:gd name="connsiteY320" fmla="*/ 2295189 h 3006470"/>
                  <a:gd name="connsiteX321" fmla="*/ 1813950 w 6006665"/>
                  <a:gd name="connsiteY321" fmla="*/ 2292043 h 3006470"/>
                  <a:gd name="connsiteX322" fmla="*/ 1748069 w 6006665"/>
                  <a:gd name="connsiteY322" fmla="*/ 2333821 h 3006470"/>
                  <a:gd name="connsiteX323" fmla="*/ 1711709 w 6006665"/>
                  <a:gd name="connsiteY323" fmla="*/ 2338366 h 3006470"/>
                  <a:gd name="connsiteX324" fmla="*/ 1711926 w 6006665"/>
                  <a:gd name="connsiteY324" fmla="*/ 2336850 h 3006470"/>
                  <a:gd name="connsiteX325" fmla="*/ 1699803 w 6006665"/>
                  <a:gd name="connsiteY325" fmla="*/ 2338366 h 3006470"/>
                  <a:gd name="connsiteX326" fmla="*/ 1704347 w 6006665"/>
                  <a:gd name="connsiteY326" fmla="*/ 2306551 h 3006470"/>
                  <a:gd name="connsiteX327" fmla="*/ 1662460 w 6006665"/>
                  <a:gd name="connsiteY327" fmla="*/ 2288600 h 3006470"/>
                  <a:gd name="connsiteX328" fmla="*/ 1629901 w 6006665"/>
                  <a:gd name="connsiteY328" fmla="*/ 2302006 h 3006470"/>
                  <a:gd name="connsiteX329" fmla="*/ 1629300 w 6006665"/>
                  <a:gd name="connsiteY329" fmla="*/ 2297351 h 3006470"/>
                  <a:gd name="connsiteX330" fmla="*/ 1617994 w 6006665"/>
                  <a:gd name="connsiteY330" fmla="*/ 2302006 h 3006470"/>
                  <a:gd name="connsiteX331" fmla="*/ 1608904 w 6006665"/>
                  <a:gd name="connsiteY331" fmla="*/ 2231560 h 3006470"/>
                  <a:gd name="connsiteX332" fmla="*/ 1552684 w 6006665"/>
                  <a:gd name="connsiteY332" fmla="*/ 2221867 h 3006470"/>
                  <a:gd name="connsiteX333" fmla="*/ 1518550 w 6006665"/>
                  <a:gd name="connsiteY333" fmla="*/ 2247467 h 3006470"/>
                  <a:gd name="connsiteX334" fmla="*/ 1425379 w 6006665"/>
                  <a:gd name="connsiteY334" fmla="*/ 2267919 h 3006470"/>
                  <a:gd name="connsiteX335" fmla="*/ 1409472 w 6006665"/>
                  <a:gd name="connsiteY335" fmla="*/ 2286099 h 3006470"/>
                  <a:gd name="connsiteX336" fmla="*/ 1270852 w 6006665"/>
                  <a:gd name="connsiteY336" fmla="*/ 2306551 h 3006470"/>
                  <a:gd name="connsiteX337" fmla="*/ 1254945 w 6006665"/>
                  <a:gd name="connsiteY337" fmla="*/ 2327003 h 3006470"/>
                  <a:gd name="connsiteX338" fmla="*/ 1282214 w 6006665"/>
                  <a:gd name="connsiteY338" fmla="*/ 2370180 h 3006470"/>
                  <a:gd name="connsiteX339" fmla="*/ 1243582 w 6006665"/>
                  <a:gd name="connsiteY339" fmla="*/ 2386087 h 3006470"/>
                  <a:gd name="connsiteX340" fmla="*/ 1254945 w 6006665"/>
                  <a:gd name="connsiteY340" fmla="*/ 2404267 h 3006470"/>
                  <a:gd name="connsiteX341" fmla="*/ 1216313 w 6006665"/>
                  <a:gd name="connsiteY341" fmla="*/ 2429264 h 3006470"/>
                  <a:gd name="connsiteX342" fmla="*/ 1275397 w 6006665"/>
                  <a:gd name="connsiteY342" fmla="*/ 2472441 h 3006470"/>
                  <a:gd name="connsiteX343" fmla="*/ 1270852 w 6006665"/>
                  <a:gd name="connsiteY343" fmla="*/ 2499711 h 3006470"/>
                  <a:gd name="connsiteX344" fmla="*/ 1259108 w 6006665"/>
                  <a:gd name="connsiteY344" fmla="*/ 2498732 h 3006470"/>
                  <a:gd name="connsiteX345" fmla="*/ 1258945 w 6006665"/>
                  <a:gd name="connsiteY345" fmla="*/ 2499711 h 3006470"/>
                  <a:gd name="connsiteX346" fmla="*/ 1215644 w 6006665"/>
                  <a:gd name="connsiteY346" fmla="*/ 2496102 h 3006470"/>
                  <a:gd name="connsiteX347" fmla="*/ 1204950 w 6006665"/>
                  <a:gd name="connsiteY347" fmla="*/ 2511073 h 3006470"/>
                  <a:gd name="connsiteX348" fmla="*/ 1196495 w 6006665"/>
                  <a:gd name="connsiteY348" fmla="*/ 2506241 h 3006470"/>
                  <a:gd name="connsiteX349" fmla="*/ 1193043 w 6006665"/>
                  <a:gd name="connsiteY349" fmla="*/ 2511073 h 3006470"/>
                  <a:gd name="connsiteX350" fmla="*/ 1145322 w 6006665"/>
                  <a:gd name="connsiteY350" fmla="*/ 2483803 h 3006470"/>
                  <a:gd name="connsiteX351" fmla="*/ 1098145 w 6006665"/>
                  <a:gd name="connsiteY351" fmla="*/ 2483803 h 3006470"/>
                  <a:gd name="connsiteX352" fmla="*/ 1061785 w 6006665"/>
                  <a:gd name="connsiteY352" fmla="*/ 2511073 h 3006470"/>
                  <a:gd name="connsiteX353" fmla="*/ 1055322 w 6006665"/>
                  <a:gd name="connsiteY353" fmla="*/ 2506990 h 3006470"/>
                  <a:gd name="connsiteX354" fmla="*/ 1049878 w 6006665"/>
                  <a:gd name="connsiteY354" fmla="*/ 2511073 h 3006470"/>
                  <a:gd name="connsiteX355" fmla="*/ 1006701 w 6006665"/>
                  <a:gd name="connsiteY355" fmla="*/ 2483803 h 3006470"/>
                  <a:gd name="connsiteX356" fmla="*/ 924893 w 6006665"/>
                  <a:gd name="connsiteY356" fmla="*/ 2447444 h 3006470"/>
                  <a:gd name="connsiteX357" fmla="*/ 877716 w 6006665"/>
                  <a:gd name="connsiteY357" fmla="*/ 2447444 h 3006470"/>
                  <a:gd name="connsiteX358" fmla="*/ 802724 w 6006665"/>
                  <a:gd name="connsiteY358" fmla="*/ 2511073 h 3006470"/>
                  <a:gd name="connsiteX359" fmla="*/ 798179 w 6006665"/>
                  <a:gd name="connsiteY359" fmla="*/ 2554250 h 3006470"/>
                  <a:gd name="connsiteX360" fmla="*/ 787406 w 6006665"/>
                  <a:gd name="connsiteY360" fmla="*/ 2543477 h 3006470"/>
                  <a:gd name="connsiteX361" fmla="*/ 786272 w 6006665"/>
                  <a:gd name="connsiteY361" fmla="*/ 2554250 h 3006470"/>
                  <a:gd name="connsiteX362" fmla="*/ 756063 w 6006665"/>
                  <a:gd name="connsiteY362" fmla="*/ 2524040 h 3006470"/>
                  <a:gd name="connsiteX363" fmla="*/ 732278 w 6006665"/>
                  <a:gd name="connsiteY363" fmla="*/ 2581519 h 3006470"/>
                  <a:gd name="connsiteX364" fmla="*/ 743640 w 6006665"/>
                  <a:gd name="connsiteY364" fmla="*/ 2590609 h 3006470"/>
                  <a:gd name="connsiteX365" fmla="*/ 723188 w 6006665"/>
                  <a:gd name="connsiteY365" fmla="*/ 2633786 h 3006470"/>
                  <a:gd name="connsiteX366" fmla="*/ 747026 w 6006665"/>
                  <a:gd name="connsiteY366" fmla="*/ 2670627 h 3006470"/>
                  <a:gd name="connsiteX367" fmla="*/ 763548 w 6006665"/>
                  <a:gd name="connsiteY367" fmla="*/ 2667873 h 3006470"/>
                  <a:gd name="connsiteX368" fmla="*/ 764871 w 6006665"/>
                  <a:gd name="connsiteY368" fmla="*/ 2669637 h 3006470"/>
                  <a:gd name="connsiteX369" fmla="*/ 775455 w 6006665"/>
                  <a:gd name="connsiteY369" fmla="*/ 2667873 h 3006470"/>
                  <a:gd name="connsiteX370" fmla="*/ 802724 w 6006665"/>
                  <a:gd name="connsiteY370" fmla="*/ 2704232 h 3006470"/>
                  <a:gd name="connsiteX371" fmla="*/ 798179 w 6006665"/>
                  <a:gd name="connsiteY371" fmla="*/ 2731502 h 3006470"/>
                  <a:gd name="connsiteX372" fmla="*/ 818632 w 6006665"/>
                  <a:gd name="connsiteY372" fmla="*/ 2742864 h 3006470"/>
                  <a:gd name="connsiteX373" fmla="*/ 802724 w 6006665"/>
                  <a:gd name="connsiteY373" fmla="*/ 2774679 h 3006470"/>
                  <a:gd name="connsiteX374" fmla="*/ 766365 w 6006665"/>
                  <a:gd name="connsiteY374" fmla="*/ 2779224 h 3006470"/>
                  <a:gd name="connsiteX375" fmla="*/ 727733 w 6006665"/>
                  <a:gd name="connsiteY375" fmla="*/ 2838308 h 3006470"/>
                  <a:gd name="connsiteX376" fmla="*/ 759548 w 6006665"/>
                  <a:gd name="connsiteY376" fmla="*/ 2881485 h 3006470"/>
                  <a:gd name="connsiteX377" fmla="*/ 759548 w 6006665"/>
                  <a:gd name="connsiteY377" fmla="*/ 2920116 h 3006470"/>
                  <a:gd name="connsiteX378" fmla="*/ 798179 w 6006665"/>
                  <a:gd name="connsiteY378" fmla="*/ 2979201 h 3006470"/>
                  <a:gd name="connsiteX379" fmla="*/ 775455 w 6006665"/>
                  <a:gd name="connsiteY379" fmla="*/ 2995108 h 3006470"/>
                  <a:gd name="connsiteX380" fmla="*/ 770910 w 6006665"/>
                  <a:gd name="connsiteY380" fmla="*/ 3006470 h 3006470"/>
                  <a:gd name="connsiteX381" fmla="*/ 759003 w 6006665"/>
                  <a:gd name="connsiteY381" fmla="*/ 3006470 h 3006470"/>
                  <a:gd name="connsiteX382" fmla="*/ 755003 w 6006665"/>
                  <a:gd name="connsiteY382" fmla="*/ 3006470 h 3006470"/>
                  <a:gd name="connsiteX383" fmla="*/ 743096 w 6006665"/>
                  <a:gd name="connsiteY383" fmla="*/ 3006470 h 3006470"/>
                  <a:gd name="connsiteX384" fmla="*/ 715826 w 6006665"/>
                  <a:gd name="connsiteY384" fmla="*/ 2972383 h 3006470"/>
                  <a:gd name="connsiteX385" fmla="*/ 704464 w 6006665"/>
                  <a:gd name="connsiteY385" fmla="*/ 2972383 h 3006470"/>
                  <a:gd name="connsiteX386" fmla="*/ 684012 w 6006665"/>
                  <a:gd name="connsiteY386" fmla="*/ 2963293 h 3006470"/>
                  <a:gd name="connsiteX387" fmla="*/ 672649 w 6006665"/>
                  <a:gd name="connsiteY387" fmla="*/ 2940569 h 3006470"/>
                  <a:gd name="connsiteX388" fmla="*/ 645222 w 6006665"/>
                  <a:gd name="connsiteY388" fmla="*/ 2932732 h 3006470"/>
                  <a:gd name="connsiteX389" fmla="*/ 625472 w 6006665"/>
                  <a:gd name="connsiteY389" fmla="*/ 2936024 h 3006470"/>
                  <a:gd name="connsiteX390" fmla="*/ 623771 w 6006665"/>
                  <a:gd name="connsiteY390" fmla="*/ 2934323 h 3006470"/>
                  <a:gd name="connsiteX391" fmla="*/ 613565 w 6006665"/>
                  <a:gd name="connsiteY391" fmla="*/ 2936024 h 3006470"/>
                  <a:gd name="connsiteX392" fmla="*/ 609020 w 6006665"/>
                  <a:gd name="connsiteY392" fmla="*/ 2931479 h 3006470"/>
                  <a:gd name="connsiteX393" fmla="*/ 559026 w 6006665"/>
                  <a:gd name="connsiteY393" fmla="*/ 2904209 h 3006470"/>
                  <a:gd name="connsiteX394" fmla="*/ 506760 w 6006665"/>
                  <a:gd name="connsiteY394" fmla="*/ 2897392 h 3006470"/>
                  <a:gd name="connsiteX395" fmla="*/ 483280 w 6006665"/>
                  <a:gd name="connsiteY395" fmla="*/ 2890683 h 3006470"/>
                  <a:gd name="connsiteX396" fmla="*/ 480035 w 6006665"/>
                  <a:gd name="connsiteY396" fmla="*/ 2892847 h 3006470"/>
                  <a:gd name="connsiteX397" fmla="*/ 475042 w 6006665"/>
                  <a:gd name="connsiteY397" fmla="*/ 2888329 h 3006470"/>
                  <a:gd name="connsiteX398" fmla="*/ 474945 w 6006665"/>
                  <a:gd name="connsiteY398" fmla="*/ 2888302 h 3006470"/>
                  <a:gd name="connsiteX399" fmla="*/ 468128 w 6006665"/>
                  <a:gd name="connsiteY399" fmla="*/ 2892847 h 3006470"/>
                  <a:gd name="connsiteX400" fmla="*/ 420406 w 6006665"/>
                  <a:gd name="connsiteY400" fmla="*/ 2849670 h 3006470"/>
                  <a:gd name="connsiteX401" fmla="*/ 381774 w 6006665"/>
                  <a:gd name="connsiteY401" fmla="*/ 2833763 h 3006470"/>
                  <a:gd name="connsiteX402" fmla="*/ 349960 w 6006665"/>
                  <a:gd name="connsiteY402" fmla="*/ 2801948 h 3006470"/>
                  <a:gd name="connsiteX403" fmla="*/ 377229 w 6006665"/>
                  <a:gd name="connsiteY403" fmla="*/ 2795131 h 3006470"/>
                  <a:gd name="connsiteX404" fmla="*/ 404499 w 6006665"/>
                  <a:gd name="connsiteY404" fmla="*/ 2747409 h 3006470"/>
                  <a:gd name="connsiteX405" fmla="*/ 388591 w 6006665"/>
                  <a:gd name="connsiteY405" fmla="*/ 2731502 h 3006470"/>
                  <a:gd name="connsiteX406" fmla="*/ 440858 w 6006665"/>
                  <a:gd name="connsiteY406" fmla="*/ 2704232 h 3006470"/>
                  <a:gd name="connsiteX407" fmla="*/ 440858 w 6006665"/>
                  <a:gd name="connsiteY407" fmla="*/ 2701176 h 3006470"/>
                  <a:gd name="connsiteX408" fmla="*/ 416406 w 6006665"/>
                  <a:gd name="connsiteY408" fmla="*/ 2704232 h 3006470"/>
                  <a:gd name="connsiteX409" fmla="*/ 416406 w 6006665"/>
                  <a:gd name="connsiteY409" fmla="*/ 2702744 h 3006470"/>
                  <a:gd name="connsiteX410" fmla="*/ 404499 w 6006665"/>
                  <a:gd name="connsiteY410" fmla="*/ 2704232 h 3006470"/>
                  <a:gd name="connsiteX411" fmla="*/ 404499 w 6006665"/>
                  <a:gd name="connsiteY411" fmla="*/ 2683780 h 3006470"/>
                  <a:gd name="connsiteX412" fmla="*/ 424951 w 6006665"/>
                  <a:gd name="connsiteY412" fmla="*/ 2667873 h 3006470"/>
                  <a:gd name="connsiteX413" fmla="*/ 463583 w 6006665"/>
                  <a:gd name="connsiteY413" fmla="*/ 2661056 h 3006470"/>
                  <a:gd name="connsiteX414" fmla="*/ 468128 w 6006665"/>
                  <a:gd name="connsiteY414" fmla="*/ 2645148 h 3006470"/>
                  <a:gd name="connsiteX415" fmla="*/ 456765 w 6006665"/>
                  <a:gd name="connsiteY415" fmla="*/ 2613334 h 3006470"/>
                  <a:gd name="connsiteX416" fmla="*/ 474945 w 6006665"/>
                  <a:gd name="connsiteY416" fmla="*/ 2586064 h 3006470"/>
                  <a:gd name="connsiteX417" fmla="*/ 474945 w 6006665"/>
                  <a:gd name="connsiteY417" fmla="*/ 2565612 h 3006470"/>
                  <a:gd name="connsiteX418" fmla="*/ 420406 w 6006665"/>
                  <a:gd name="connsiteY418" fmla="*/ 2547432 h 3006470"/>
                  <a:gd name="connsiteX419" fmla="*/ 409588 w 6006665"/>
                  <a:gd name="connsiteY419" fmla="*/ 2547432 h 3006470"/>
                  <a:gd name="connsiteX420" fmla="*/ 397681 w 6006665"/>
                  <a:gd name="connsiteY420" fmla="*/ 2547432 h 3006470"/>
                  <a:gd name="connsiteX421" fmla="*/ 379485 w 6006665"/>
                  <a:gd name="connsiteY421" fmla="*/ 2525193 h 3006470"/>
                  <a:gd name="connsiteX422" fmla="*/ 357322 w 6006665"/>
                  <a:gd name="connsiteY422" fmla="*/ 2531525 h 3006470"/>
                  <a:gd name="connsiteX423" fmla="*/ 352842 w 6006665"/>
                  <a:gd name="connsiteY423" fmla="*/ 2529403 h 3006470"/>
                  <a:gd name="connsiteX424" fmla="*/ 345415 w 6006665"/>
                  <a:gd name="connsiteY424" fmla="*/ 2531525 h 3006470"/>
                  <a:gd name="connsiteX425" fmla="*/ 302238 w 6006665"/>
                  <a:gd name="connsiteY425" fmla="*/ 2511073 h 3006470"/>
                  <a:gd name="connsiteX426" fmla="*/ 302238 w 6006665"/>
                  <a:gd name="connsiteY426" fmla="*/ 2499711 h 3006470"/>
                  <a:gd name="connsiteX427" fmla="*/ 286331 w 6006665"/>
                  <a:gd name="connsiteY427" fmla="*/ 2472441 h 3006470"/>
                  <a:gd name="connsiteX428" fmla="*/ 270968 w 6006665"/>
                  <a:gd name="connsiteY428" fmla="*/ 2472441 h 3006470"/>
                  <a:gd name="connsiteX429" fmla="*/ 259061 w 6006665"/>
                  <a:gd name="connsiteY429" fmla="*/ 2472441 h 3006470"/>
                  <a:gd name="connsiteX430" fmla="*/ 254516 w 6006665"/>
                  <a:gd name="connsiteY430" fmla="*/ 2456534 h 3006470"/>
                  <a:gd name="connsiteX431" fmla="*/ 263606 w 6006665"/>
                  <a:gd name="connsiteY431" fmla="*/ 2440627 h 3006470"/>
                  <a:gd name="connsiteX432" fmla="*/ 243991 w 6006665"/>
                  <a:gd name="connsiteY432" fmla="*/ 2410114 h 3006470"/>
                  <a:gd name="connsiteX433" fmla="*/ 216429 w 6006665"/>
                  <a:gd name="connsiteY433" fmla="*/ 2413357 h 3006470"/>
                  <a:gd name="connsiteX434" fmla="*/ 212956 w 6006665"/>
                  <a:gd name="connsiteY434" fmla="*/ 2412365 h 3006470"/>
                  <a:gd name="connsiteX435" fmla="*/ 204522 w 6006665"/>
                  <a:gd name="connsiteY435" fmla="*/ 2413357 h 3006470"/>
                  <a:gd name="connsiteX436" fmla="*/ 199623 w 6006665"/>
                  <a:gd name="connsiteY436" fmla="*/ 2411957 h 3006470"/>
                  <a:gd name="connsiteX437" fmla="*/ 195977 w 6006665"/>
                  <a:gd name="connsiteY437" fmla="*/ 2424719 h 3006470"/>
                  <a:gd name="connsiteX438" fmla="*/ 184968 w 6006665"/>
                  <a:gd name="connsiteY438" fmla="*/ 2421574 h 3006470"/>
                  <a:gd name="connsiteX439" fmla="*/ 184070 w 6006665"/>
                  <a:gd name="connsiteY439" fmla="*/ 2424719 h 3006470"/>
                  <a:gd name="connsiteX440" fmla="*/ 168163 w 6006665"/>
                  <a:gd name="connsiteY440" fmla="*/ 2420174 h 3006470"/>
                  <a:gd name="connsiteX441" fmla="*/ 156800 w 6006665"/>
                  <a:gd name="connsiteY441" fmla="*/ 2381542 h 3006470"/>
                  <a:gd name="connsiteX442" fmla="*/ 152255 w 6006665"/>
                  <a:gd name="connsiteY442" fmla="*/ 2365635 h 3006470"/>
                  <a:gd name="connsiteX443" fmla="*/ 156800 w 6006665"/>
                  <a:gd name="connsiteY443" fmla="*/ 2361090 h 3006470"/>
                  <a:gd name="connsiteX444" fmla="*/ 168707 w 6006665"/>
                  <a:gd name="connsiteY444" fmla="*/ 2361090 h 3006470"/>
                  <a:gd name="connsiteX445" fmla="*/ 188615 w 6006665"/>
                  <a:gd name="connsiteY445" fmla="*/ 2361090 h 3006470"/>
                  <a:gd name="connsiteX446" fmla="*/ 199977 w 6006665"/>
                  <a:gd name="connsiteY446" fmla="*/ 2349728 h 3006470"/>
                  <a:gd name="connsiteX447" fmla="*/ 188615 w 6006665"/>
                  <a:gd name="connsiteY447" fmla="*/ 2327003 h 3006470"/>
                  <a:gd name="connsiteX448" fmla="*/ 168163 w 6006665"/>
                  <a:gd name="connsiteY448" fmla="*/ 2317914 h 3006470"/>
                  <a:gd name="connsiteX449" fmla="*/ 168163 w 6006665"/>
                  <a:gd name="connsiteY449" fmla="*/ 2311096 h 3006470"/>
                  <a:gd name="connsiteX450" fmla="*/ 152255 w 6006665"/>
                  <a:gd name="connsiteY450" fmla="*/ 2295189 h 3006470"/>
                  <a:gd name="connsiteX451" fmla="*/ 129531 w 6006665"/>
                  <a:gd name="connsiteY451" fmla="*/ 2258829 h 3006470"/>
                  <a:gd name="connsiteX452" fmla="*/ 140893 w 6006665"/>
                  <a:gd name="connsiteY452" fmla="*/ 2236105 h 3006470"/>
                  <a:gd name="connsiteX453" fmla="*/ 136348 w 6006665"/>
                  <a:gd name="connsiteY453" fmla="*/ 2208835 h 3006470"/>
                  <a:gd name="connsiteX454" fmla="*/ 103789 w 6006665"/>
                  <a:gd name="connsiteY454" fmla="*/ 2195428 h 3006470"/>
                  <a:gd name="connsiteX455" fmla="*/ 93716 w 6006665"/>
                  <a:gd name="connsiteY455" fmla="*/ 2199745 h 3006470"/>
                  <a:gd name="connsiteX456" fmla="*/ 91868 w 6006665"/>
                  <a:gd name="connsiteY456" fmla="*/ 2195434 h 3006470"/>
                  <a:gd name="connsiteX457" fmla="*/ 81809 w 6006665"/>
                  <a:gd name="connsiteY457" fmla="*/ 2199745 h 3006470"/>
                  <a:gd name="connsiteX458" fmla="*/ 74992 w 6006665"/>
                  <a:gd name="connsiteY458" fmla="*/ 2183838 h 3006470"/>
                  <a:gd name="connsiteX459" fmla="*/ 34087 w 6006665"/>
                  <a:gd name="connsiteY459" fmla="*/ 2172476 h 3006470"/>
                  <a:gd name="connsiteX460" fmla="*/ 22725 w 6006665"/>
                  <a:gd name="connsiteY460" fmla="*/ 2129299 h 3006470"/>
                  <a:gd name="connsiteX461" fmla="*/ 22725 w 6006665"/>
                  <a:gd name="connsiteY461" fmla="*/ 2097484 h 3006470"/>
                  <a:gd name="connsiteX462" fmla="*/ 0 w 6006665"/>
                  <a:gd name="connsiteY462" fmla="*/ 2081577 h 3006470"/>
                  <a:gd name="connsiteX463" fmla="*/ 15907 w 6006665"/>
                  <a:gd name="connsiteY463" fmla="*/ 2058853 h 3006470"/>
                  <a:gd name="connsiteX464" fmla="*/ 6818 w 6006665"/>
                  <a:gd name="connsiteY464" fmla="*/ 1995224 h 3006470"/>
                  <a:gd name="connsiteX465" fmla="*/ 34087 w 6006665"/>
                  <a:gd name="connsiteY465" fmla="*/ 1952047 h 3006470"/>
                  <a:gd name="connsiteX466" fmla="*/ 27270 w 6006665"/>
                  <a:gd name="connsiteY466" fmla="*/ 1940685 h 3006470"/>
                  <a:gd name="connsiteX467" fmla="*/ 70447 w 6006665"/>
                  <a:gd name="connsiteY467" fmla="*/ 1902053 h 3006470"/>
                  <a:gd name="connsiteX468" fmla="*/ 27270 w 6006665"/>
                  <a:gd name="connsiteY468" fmla="*/ 1865693 h 3006470"/>
                  <a:gd name="connsiteX469" fmla="*/ 109078 w 6006665"/>
                  <a:gd name="connsiteY469" fmla="*/ 1767977 h 3006470"/>
                  <a:gd name="connsiteX470" fmla="*/ 145438 w 6006665"/>
                  <a:gd name="connsiteY470" fmla="*/ 1724800 h 3006470"/>
                  <a:gd name="connsiteX471" fmla="*/ 156800 w 6006665"/>
                  <a:gd name="connsiteY471" fmla="*/ 1681624 h 3006470"/>
                  <a:gd name="connsiteX472" fmla="*/ 102261 w 6006665"/>
                  <a:gd name="connsiteY472" fmla="*/ 1629357 h 3006470"/>
                  <a:gd name="connsiteX473" fmla="*/ 118168 w 6006665"/>
                  <a:gd name="connsiteY473" fmla="*/ 1574818 h 3006470"/>
                  <a:gd name="connsiteX474" fmla="*/ 86354 w 6006665"/>
                  <a:gd name="connsiteY474" fmla="*/ 1511189 h 3006470"/>
                  <a:gd name="connsiteX475" fmla="*/ 109078 w 6006665"/>
                  <a:gd name="connsiteY475" fmla="*/ 1436197 h 3006470"/>
                  <a:gd name="connsiteX476" fmla="*/ 70447 w 6006665"/>
                  <a:gd name="connsiteY476" fmla="*/ 1333936 h 3006470"/>
                  <a:gd name="connsiteX477" fmla="*/ 102261 w 6006665"/>
                  <a:gd name="connsiteY477" fmla="*/ 1263490 h 3006470"/>
                  <a:gd name="connsiteX478" fmla="*/ 43177 w 6006665"/>
                  <a:gd name="connsiteY478" fmla="*/ 1197589 h 3006470"/>
                  <a:gd name="connsiteX479" fmla="*/ 49994 w 6006665"/>
                  <a:gd name="connsiteY479" fmla="*/ 1122597 h 3006470"/>
                  <a:gd name="connsiteX480" fmla="*/ 81809 w 6006665"/>
                  <a:gd name="connsiteY480" fmla="*/ 1118052 h 3006470"/>
                  <a:gd name="connsiteX481" fmla="*/ 145438 w 6006665"/>
                  <a:gd name="connsiteY481" fmla="*/ 1074876 h 3006470"/>
                  <a:gd name="connsiteX482" fmla="*/ 184070 w 6006665"/>
                  <a:gd name="connsiteY482" fmla="*/ 1036244 h 3006470"/>
                  <a:gd name="connsiteX483" fmla="*/ 189699 w 6006665"/>
                  <a:gd name="connsiteY483" fmla="*/ 1042522 h 3006470"/>
                  <a:gd name="connsiteX484" fmla="*/ 195977 w 6006665"/>
                  <a:gd name="connsiteY484" fmla="*/ 1036244 h 3006470"/>
                  <a:gd name="connsiteX485" fmla="*/ 255061 w 6006665"/>
                  <a:gd name="connsiteY485" fmla="*/ 1102145 h 3006470"/>
                  <a:gd name="connsiteX486" fmla="*/ 350504 w 6006665"/>
                  <a:gd name="connsiteY486" fmla="*/ 1122597 h 3006470"/>
                  <a:gd name="connsiteX487" fmla="*/ 491397 w 6006665"/>
                  <a:gd name="connsiteY487" fmla="*/ 1236221 h 3006470"/>
                  <a:gd name="connsiteX488" fmla="*/ 523211 w 6006665"/>
                  <a:gd name="connsiteY488" fmla="*/ 1283942 h 3006470"/>
                  <a:gd name="connsiteX489" fmla="*/ 523211 w 6006665"/>
                  <a:gd name="connsiteY489" fmla="*/ 1343026 h 3006470"/>
                  <a:gd name="connsiteX490" fmla="*/ 486852 w 6006665"/>
                  <a:gd name="connsiteY490" fmla="*/ 1397565 h 3006470"/>
                  <a:gd name="connsiteX491" fmla="*/ 420951 w 6006665"/>
                  <a:gd name="connsiteY491" fmla="*/ 1418018 h 3006470"/>
                  <a:gd name="connsiteX492" fmla="*/ 415909 w 6006665"/>
                  <a:gd name="connsiteY492" fmla="*/ 1415887 h 3006470"/>
                  <a:gd name="connsiteX493" fmla="*/ 409044 w 6006665"/>
                  <a:gd name="connsiteY493" fmla="*/ 1418018 h 3006470"/>
                  <a:gd name="connsiteX494" fmla="*/ 252950 w 6006665"/>
                  <a:gd name="connsiteY494" fmla="*/ 1352062 h 3006470"/>
                  <a:gd name="connsiteX495" fmla="*/ 232336 w 6006665"/>
                  <a:gd name="connsiteY495" fmla="*/ 1358934 h 3006470"/>
                  <a:gd name="connsiteX496" fmla="*/ 291420 w 6006665"/>
                  <a:gd name="connsiteY496" fmla="*/ 1429380 h 3006470"/>
                  <a:gd name="connsiteX497" fmla="*/ 291420 w 6006665"/>
                  <a:gd name="connsiteY497" fmla="*/ 1468012 h 3006470"/>
                  <a:gd name="connsiteX498" fmla="*/ 298238 w 6006665"/>
                  <a:gd name="connsiteY498" fmla="*/ 1554366 h 3006470"/>
                  <a:gd name="connsiteX499" fmla="*/ 345959 w 6006665"/>
                  <a:gd name="connsiteY499" fmla="*/ 1586180 h 3006470"/>
                  <a:gd name="connsiteX500" fmla="*/ 362087 w 6006665"/>
                  <a:gd name="connsiteY500" fmla="*/ 1595588 h 3006470"/>
                  <a:gd name="connsiteX501" fmla="*/ 365867 w 6006665"/>
                  <a:gd name="connsiteY501" fmla="*/ 1563455 h 3006470"/>
                  <a:gd name="connsiteX502" fmla="*/ 345415 w 6006665"/>
                  <a:gd name="connsiteY502" fmla="*/ 1527096 h 3006470"/>
                  <a:gd name="connsiteX503" fmla="*/ 365867 w 6006665"/>
                  <a:gd name="connsiteY503" fmla="*/ 1495281 h 3006470"/>
                  <a:gd name="connsiteX504" fmla="*/ 374560 w 6006665"/>
                  <a:gd name="connsiteY504" fmla="*/ 1500280 h 3006470"/>
                  <a:gd name="connsiteX505" fmla="*/ 377774 w 6006665"/>
                  <a:gd name="connsiteY505" fmla="*/ 1495281 h 3006470"/>
                  <a:gd name="connsiteX506" fmla="*/ 461933 w 6006665"/>
                  <a:gd name="connsiteY506" fmla="*/ 1543673 h 3006470"/>
                  <a:gd name="connsiteX507" fmla="*/ 484035 w 6006665"/>
                  <a:gd name="connsiteY507" fmla="*/ 1527096 h 3006470"/>
                  <a:gd name="connsiteX508" fmla="*/ 463583 w 6006665"/>
                  <a:gd name="connsiteY508" fmla="*/ 1461194 h 3006470"/>
                  <a:gd name="connsiteX509" fmla="*/ 549936 w 6006665"/>
                  <a:gd name="connsiteY509" fmla="*/ 1374841 h 3006470"/>
                  <a:gd name="connsiteX510" fmla="*/ 559742 w 6006665"/>
                  <a:gd name="connsiteY510" fmla="*/ 1376942 h 3006470"/>
                  <a:gd name="connsiteX511" fmla="*/ 561843 w 6006665"/>
                  <a:gd name="connsiteY511" fmla="*/ 1374841 h 3006470"/>
                  <a:gd name="connsiteX512" fmla="*/ 593658 w 6006665"/>
                  <a:gd name="connsiteY512" fmla="*/ 1381658 h 3006470"/>
                  <a:gd name="connsiteX513" fmla="*/ 620945 w 6006665"/>
                  <a:gd name="connsiteY513" fmla="*/ 1405535 h 3006470"/>
                  <a:gd name="connsiteX514" fmla="*/ 640835 w 6006665"/>
                  <a:gd name="connsiteY514" fmla="*/ 1349844 h 3006470"/>
                  <a:gd name="connsiteX515" fmla="*/ 609020 w 6006665"/>
                  <a:gd name="connsiteY515" fmla="*/ 1295305 h 3006470"/>
                  <a:gd name="connsiteX516" fmla="*/ 624928 w 6006665"/>
                  <a:gd name="connsiteY516" fmla="*/ 1236221 h 3006470"/>
                  <a:gd name="connsiteX517" fmla="*/ 597658 w 6006665"/>
                  <a:gd name="connsiteY517" fmla="*/ 1177136 h 3006470"/>
                  <a:gd name="connsiteX518" fmla="*/ 611562 w 6006665"/>
                  <a:gd name="connsiteY518" fmla="*/ 1181462 h 3006470"/>
                  <a:gd name="connsiteX519" fmla="*/ 609565 w 6006665"/>
                  <a:gd name="connsiteY519" fmla="*/ 1177136 h 3006470"/>
                  <a:gd name="connsiteX520" fmla="*/ 711826 w 6006665"/>
                  <a:gd name="connsiteY520" fmla="*/ 1208951 h 3006470"/>
                  <a:gd name="connsiteX521" fmla="*/ 732278 w 6006665"/>
                  <a:gd name="connsiteY521" fmla="*/ 1263490 h 3006470"/>
                  <a:gd name="connsiteX522" fmla="*/ 684556 w 6006665"/>
                  <a:gd name="connsiteY522" fmla="*/ 1274852 h 3006470"/>
                  <a:gd name="connsiteX523" fmla="*/ 684556 w 6006665"/>
                  <a:gd name="connsiteY523" fmla="*/ 1327119 h 3006470"/>
                  <a:gd name="connsiteX524" fmla="*/ 713309 w 6006665"/>
                  <a:gd name="connsiteY524" fmla="*/ 1355872 h 3006470"/>
                  <a:gd name="connsiteX525" fmla="*/ 763548 w 6006665"/>
                  <a:gd name="connsiteY525" fmla="*/ 1338481 h 3006470"/>
                  <a:gd name="connsiteX526" fmla="*/ 770365 w 6006665"/>
                  <a:gd name="connsiteY526" fmla="*/ 1279397 h 3006470"/>
                  <a:gd name="connsiteX527" fmla="*/ 845357 w 6006665"/>
                  <a:gd name="connsiteY527" fmla="*/ 1231676 h 3006470"/>
                  <a:gd name="connsiteX528" fmla="*/ 972614 w 6006665"/>
                  <a:gd name="connsiteY528" fmla="*/ 1145322 h 3006470"/>
                  <a:gd name="connsiteX529" fmla="*/ 982566 w 6006665"/>
                  <a:gd name="connsiteY529" fmla="*/ 1146649 h 3006470"/>
                  <a:gd name="connsiteX530" fmla="*/ 984521 w 6006665"/>
                  <a:gd name="connsiteY530" fmla="*/ 1145322 h 3006470"/>
                  <a:gd name="connsiteX531" fmla="*/ 1018608 w 6006665"/>
                  <a:gd name="connsiteY531" fmla="*/ 1149867 h 3006470"/>
                  <a:gd name="connsiteX532" fmla="*/ 979977 w 6006665"/>
                  <a:gd name="connsiteY532" fmla="*/ 1213496 h 3006470"/>
                  <a:gd name="connsiteX533" fmla="*/ 1012666 w 6006665"/>
                  <a:gd name="connsiteY533" fmla="*/ 1218657 h 3006470"/>
                  <a:gd name="connsiteX534" fmla="*/ 1038516 w 6006665"/>
                  <a:gd name="connsiteY534" fmla="*/ 1188499 h 3006470"/>
                  <a:gd name="connsiteX535" fmla="*/ 1050423 w 6006665"/>
                  <a:gd name="connsiteY535" fmla="*/ 1188499 h 3006470"/>
                  <a:gd name="connsiteX536" fmla="*/ 1108962 w 6006665"/>
                  <a:gd name="connsiteY536" fmla="*/ 1188499 h 3006470"/>
                  <a:gd name="connsiteX537" fmla="*/ 1161229 w 6006665"/>
                  <a:gd name="connsiteY537" fmla="*/ 1145322 h 3006470"/>
                  <a:gd name="connsiteX538" fmla="*/ 1165711 w 6006665"/>
                  <a:gd name="connsiteY538" fmla="*/ 1151456 h 3006470"/>
                  <a:gd name="connsiteX539" fmla="*/ 1173136 w 6006665"/>
                  <a:gd name="connsiteY539" fmla="*/ 1145322 h 3006470"/>
                  <a:gd name="connsiteX540" fmla="*/ 1210035 w 6006665"/>
                  <a:gd name="connsiteY540" fmla="*/ 1195815 h 3006470"/>
                  <a:gd name="connsiteX541" fmla="*/ 1247583 w 6006665"/>
                  <a:gd name="connsiteY541" fmla="*/ 1138505 h 3006470"/>
                  <a:gd name="connsiteX542" fmla="*/ 1211223 w 6006665"/>
                  <a:gd name="connsiteY542" fmla="*/ 1079421 h 3006470"/>
                  <a:gd name="connsiteX543" fmla="*/ 1227130 w 6006665"/>
                  <a:gd name="connsiteY543" fmla="*/ 1043061 h 3006470"/>
                  <a:gd name="connsiteX544" fmla="*/ 1237665 w 6006665"/>
                  <a:gd name="connsiteY544" fmla="*/ 1046199 h 3006470"/>
                  <a:gd name="connsiteX545" fmla="*/ 1239037 w 6006665"/>
                  <a:gd name="connsiteY545" fmla="*/ 1043061 h 3006470"/>
                  <a:gd name="connsiteX546" fmla="*/ 1345843 w 6006665"/>
                  <a:gd name="connsiteY546" fmla="*/ 1074876 h 3006470"/>
                  <a:gd name="connsiteX547" fmla="*/ 1400382 w 6006665"/>
                  <a:gd name="connsiteY547" fmla="*/ 1106690 h 3006470"/>
                  <a:gd name="connsiteX548" fmla="*/ 1519756 w 6006665"/>
                  <a:gd name="connsiteY548" fmla="*/ 1213274 h 3006470"/>
                  <a:gd name="connsiteX549" fmla="*/ 1543003 w 6006665"/>
                  <a:gd name="connsiteY549" fmla="*/ 1172592 h 3006470"/>
                  <a:gd name="connsiteX550" fmla="*/ 1506643 w 6006665"/>
                  <a:gd name="connsiteY550" fmla="*/ 1118052 h 3006470"/>
                  <a:gd name="connsiteX551" fmla="*/ 1506643 w 6006665"/>
                  <a:gd name="connsiteY551" fmla="*/ 1095328 h 3006470"/>
                  <a:gd name="connsiteX552" fmla="*/ 1463467 w 6006665"/>
                  <a:gd name="connsiteY552" fmla="*/ 1086238 h 3006470"/>
                  <a:gd name="connsiteX553" fmla="*/ 1472556 w 6006665"/>
                  <a:gd name="connsiteY553" fmla="*/ 1036244 h 3006470"/>
                  <a:gd name="connsiteX554" fmla="*/ 1452104 w 6006665"/>
                  <a:gd name="connsiteY554" fmla="*/ 949890 h 3006470"/>
                  <a:gd name="connsiteX555" fmla="*/ 1452104 w 6006665"/>
                  <a:gd name="connsiteY555" fmla="*/ 913531 h 3006470"/>
                  <a:gd name="connsiteX556" fmla="*/ 1522551 w 6006665"/>
                  <a:gd name="connsiteY556" fmla="*/ 811270 h 3006470"/>
                  <a:gd name="connsiteX557" fmla="*/ 1543003 w 6006665"/>
                  <a:gd name="connsiteY557" fmla="*/ 697647 h 3006470"/>
                  <a:gd name="connsiteX558" fmla="*/ 1570272 w 6006665"/>
                  <a:gd name="connsiteY558" fmla="*/ 677194 h 3006470"/>
                  <a:gd name="connsiteX559" fmla="*/ 1578688 w 6006665"/>
                  <a:gd name="connsiteY559" fmla="*/ 679813 h 3006470"/>
                  <a:gd name="connsiteX560" fmla="*/ 1582179 w 6006665"/>
                  <a:gd name="connsiteY560" fmla="*/ 677194 h 3006470"/>
                  <a:gd name="connsiteX561" fmla="*/ 1684440 w 6006665"/>
                  <a:gd name="connsiteY561" fmla="*/ 709009 h 3006470"/>
                  <a:gd name="connsiteX562" fmla="*/ 1688985 w 6006665"/>
                  <a:gd name="connsiteY562" fmla="*/ 779455 h 3006470"/>
                  <a:gd name="connsiteX563" fmla="*/ 1652625 w 6006665"/>
                  <a:gd name="connsiteY563" fmla="*/ 870354 h 3006470"/>
                  <a:gd name="connsiteX564" fmla="*/ 1679895 w 6006665"/>
                  <a:gd name="connsiteY564" fmla="*/ 908986 h 3006470"/>
                  <a:gd name="connsiteX565" fmla="*/ 1688985 w 6006665"/>
                  <a:gd name="connsiteY565" fmla="*/ 983977 h 3006470"/>
                  <a:gd name="connsiteX566" fmla="*/ 1679895 w 6006665"/>
                  <a:gd name="connsiteY566" fmla="*/ 1129415 h 3006470"/>
                  <a:gd name="connsiteX567" fmla="*/ 1723072 w 6006665"/>
                  <a:gd name="connsiteY567" fmla="*/ 1193044 h 3006470"/>
                  <a:gd name="connsiteX568" fmla="*/ 1704892 w 6006665"/>
                  <a:gd name="connsiteY568" fmla="*/ 1256673 h 3006470"/>
                  <a:gd name="connsiteX569" fmla="*/ 1636718 w 6006665"/>
                  <a:gd name="connsiteY569" fmla="*/ 1393021 h 3006470"/>
                  <a:gd name="connsiteX570" fmla="*/ 1662494 w 6006665"/>
                  <a:gd name="connsiteY570" fmla="*/ 1399465 h 3006470"/>
                  <a:gd name="connsiteX571" fmla="*/ 1677078 w 6006665"/>
                  <a:gd name="connsiteY571" fmla="*/ 1370296 h 3006470"/>
                  <a:gd name="connsiteX572" fmla="*/ 1720255 w 6006665"/>
                  <a:gd name="connsiteY572" fmla="*/ 1349844 h 3006470"/>
                  <a:gd name="connsiteX573" fmla="*/ 1731617 w 6006665"/>
                  <a:gd name="connsiteY573" fmla="*/ 1299850 h 3006470"/>
                  <a:gd name="connsiteX574" fmla="*/ 1758887 w 6006665"/>
                  <a:gd name="connsiteY574" fmla="*/ 1256673 h 3006470"/>
                  <a:gd name="connsiteX575" fmla="*/ 1736162 w 6006665"/>
                  <a:gd name="connsiteY575" fmla="*/ 1197589 h 3006470"/>
                  <a:gd name="connsiteX576" fmla="*/ 1758887 w 6006665"/>
                  <a:gd name="connsiteY576" fmla="*/ 1133960 h 3006470"/>
                  <a:gd name="connsiteX577" fmla="*/ 1715710 w 6006665"/>
                  <a:gd name="connsiteY577" fmla="*/ 1122597 h 3006470"/>
                  <a:gd name="connsiteX578" fmla="*/ 1704347 w 6006665"/>
                  <a:gd name="connsiteY578" fmla="*/ 1070331 h 3006470"/>
                  <a:gd name="connsiteX579" fmla="*/ 1736162 w 6006665"/>
                  <a:gd name="connsiteY579" fmla="*/ 961252 h 3006470"/>
                  <a:gd name="connsiteX580" fmla="*/ 1688440 w 6006665"/>
                  <a:gd name="connsiteY580" fmla="*/ 865809 h 3006470"/>
                  <a:gd name="connsiteX581" fmla="*/ 1752069 w 6006665"/>
                  <a:gd name="connsiteY581" fmla="*/ 788545 h 3006470"/>
                  <a:gd name="connsiteX582" fmla="*/ 1747524 w 6006665"/>
                  <a:gd name="connsiteY582" fmla="*/ 704464 h 3006470"/>
                  <a:gd name="connsiteX583" fmla="*/ 1763431 w 6006665"/>
                  <a:gd name="connsiteY583" fmla="*/ 697647 h 3006470"/>
                  <a:gd name="connsiteX584" fmla="*/ 1764877 w 6006665"/>
                  <a:gd name="connsiteY584" fmla="*/ 702130 h 3006470"/>
                  <a:gd name="connsiteX585" fmla="*/ 1775339 w 6006665"/>
                  <a:gd name="connsiteY585" fmla="*/ 697647 h 3006470"/>
                  <a:gd name="connsiteX586" fmla="*/ 1798063 w 6006665"/>
                  <a:gd name="connsiteY586" fmla="*/ 768093 h 3006470"/>
                  <a:gd name="connsiteX587" fmla="*/ 1791454 w 6006665"/>
                  <a:gd name="connsiteY587" fmla="*/ 815304 h 3006470"/>
                  <a:gd name="connsiteX588" fmla="*/ 1854330 w 6006665"/>
                  <a:gd name="connsiteY588" fmla="*/ 772638 h 3006470"/>
                  <a:gd name="connsiteX589" fmla="*/ 1931594 w 6006665"/>
                  <a:gd name="connsiteY589" fmla="*/ 763548 h 3006470"/>
                  <a:gd name="connsiteX590" fmla="*/ 1932772 w 6006665"/>
                  <a:gd name="connsiteY590" fmla="*/ 764810 h 3006470"/>
                  <a:gd name="connsiteX591" fmla="*/ 1943501 w 6006665"/>
                  <a:gd name="connsiteY591" fmla="*/ 763548 h 3006470"/>
                  <a:gd name="connsiteX592" fmla="*/ 1988608 w 6006665"/>
                  <a:gd name="connsiteY592" fmla="*/ 811877 h 3006470"/>
                  <a:gd name="connsiteX593" fmla="*/ 1963408 w 6006665"/>
                  <a:gd name="connsiteY593" fmla="*/ 736278 h 3006470"/>
                  <a:gd name="connsiteX594" fmla="*/ 1963408 w 6006665"/>
                  <a:gd name="connsiteY594" fmla="*/ 595386 h 3006470"/>
                  <a:gd name="connsiteX595" fmla="*/ 2027037 w 6006665"/>
                  <a:gd name="connsiteY595" fmla="*/ 574934 h 3006470"/>
                  <a:gd name="connsiteX596" fmla="*/ 2037269 w 6006665"/>
                  <a:gd name="connsiteY596" fmla="*/ 575472 h 3006470"/>
                  <a:gd name="connsiteX597" fmla="*/ 2038944 w 6006665"/>
                  <a:gd name="connsiteY597" fmla="*/ 574934 h 3006470"/>
                  <a:gd name="connsiteX598" fmla="*/ 2115414 w 6006665"/>
                  <a:gd name="connsiteY598" fmla="*/ 578958 h 3006470"/>
                  <a:gd name="connsiteX599" fmla="*/ 2192927 w 6006665"/>
                  <a:gd name="connsiteY599" fmla="*/ 559026 h 3006470"/>
                  <a:gd name="connsiteX600" fmla="*/ 2167930 w 6006665"/>
                  <a:gd name="connsiteY600" fmla="*/ 493125 h 3006470"/>
                  <a:gd name="connsiteX601" fmla="*/ 2204289 w 6006665"/>
                  <a:gd name="connsiteY601" fmla="*/ 402226 h 3006470"/>
                  <a:gd name="connsiteX602" fmla="*/ 2247466 w 6006665"/>
                  <a:gd name="connsiteY602" fmla="*/ 397681 h 3006470"/>
                  <a:gd name="connsiteX603" fmla="*/ 2317913 w 6006665"/>
                  <a:gd name="connsiteY603" fmla="*/ 322690 h 3006470"/>
                  <a:gd name="connsiteX604" fmla="*/ 2420173 w 6006665"/>
                  <a:gd name="connsiteY604" fmla="*/ 304510 h 3006470"/>
                  <a:gd name="connsiteX605" fmla="*/ 2429263 w 6006665"/>
                  <a:gd name="connsiteY605" fmla="*/ 263606 h 3006470"/>
                  <a:gd name="connsiteX606" fmla="*/ 2526979 w 6006665"/>
                  <a:gd name="connsiteY606" fmla="*/ 252244 h 3006470"/>
                  <a:gd name="connsiteX607" fmla="*/ 2528058 w 6006665"/>
                  <a:gd name="connsiteY607" fmla="*/ 253503 h 3006470"/>
                  <a:gd name="connsiteX608" fmla="*/ 2538886 w 6006665"/>
                  <a:gd name="connsiteY608" fmla="*/ 252244 h 3006470"/>
                  <a:gd name="connsiteX609" fmla="*/ 2560820 w 6006665"/>
                  <a:gd name="connsiteY609" fmla="*/ 277833 h 3006470"/>
                  <a:gd name="connsiteX610" fmla="*/ 2640602 w 6006665"/>
                  <a:gd name="connsiteY610" fmla="*/ 202249 h 3006470"/>
                  <a:gd name="connsiteX611" fmla="*/ 2652509 w 6006665"/>
                  <a:gd name="connsiteY611" fmla="*/ 202249 h 3006470"/>
                  <a:gd name="connsiteX612" fmla="*/ 2704231 w 6006665"/>
                  <a:gd name="connsiteY612" fmla="*/ 202249 h 3006470"/>
                  <a:gd name="connsiteX613" fmla="*/ 2715593 w 6006665"/>
                  <a:gd name="connsiteY613" fmla="*/ 134075 h 3006470"/>
                  <a:gd name="connsiteX614" fmla="*/ 2751953 w 6006665"/>
                  <a:gd name="connsiteY614" fmla="*/ 68174 h 300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Lst>
                <a:rect l="l" t="t" r="r" b="b"/>
                <a:pathLst>
                  <a:path w="6006665" h="3006470">
                    <a:moveTo>
                      <a:pt x="1791129" y="817622"/>
                    </a:moveTo>
                    <a:lnTo>
                      <a:pt x="1782156" y="881716"/>
                    </a:lnTo>
                    <a:lnTo>
                      <a:pt x="1809554" y="895415"/>
                    </a:lnTo>
                    <a:close/>
                    <a:moveTo>
                      <a:pt x="2838307" y="0"/>
                    </a:moveTo>
                    <a:lnTo>
                      <a:pt x="2844246" y="4711"/>
                    </a:lnTo>
                    <a:lnTo>
                      <a:pt x="2850213" y="0"/>
                    </a:lnTo>
                    <a:lnTo>
                      <a:pt x="2916115" y="52267"/>
                    </a:lnTo>
                    <a:lnTo>
                      <a:pt x="2861576" y="90899"/>
                    </a:lnTo>
                    <a:lnTo>
                      <a:pt x="2947929" y="118168"/>
                    </a:lnTo>
                    <a:lnTo>
                      <a:pt x="2957621" y="186006"/>
                    </a:lnTo>
                    <a:lnTo>
                      <a:pt x="2979199" y="161345"/>
                    </a:lnTo>
                    <a:lnTo>
                      <a:pt x="2991106" y="161345"/>
                    </a:lnTo>
                    <a:lnTo>
                      <a:pt x="3086005" y="161345"/>
                    </a:lnTo>
                    <a:lnTo>
                      <a:pt x="3097912" y="161345"/>
                    </a:lnTo>
                    <a:lnTo>
                      <a:pt x="3179721" y="236336"/>
                    </a:lnTo>
                    <a:lnTo>
                      <a:pt x="3211535" y="295420"/>
                    </a:lnTo>
                    <a:lnTo>
                      <a:pt x="3200173" y="370412"/>
                    </a:lnTo>
                    <a:lnTo>
                      <a:pt x="3161541" y="413589"/>
                    </a:lnTo>
                    <a:lnTo>
                      <a:pt x="3066097" y="488580"/>
                    </a:lnTo>
                    <a:lnTo>
                      <a:pt x="3034283" y="531757"/>
                    </a:lnTo>
                    <a:lnTo>
                      <a:pt x="3082005" y="547664"/>
                    </a:lnTo>
                    <a:lnTo>
                      <a:pt x="3129459" y="575345"/>
                    </a:lnTo>
                    <a:lnTo>
                      <a:pt x="3156451" y="552209"/>
                    </a:lnTo>
                    <a:lnTo>
                      <a:pt x="3158460" y="560693"/>
                    </a:lnTo>
                    <a:lnTo>
                      <a:pt x="3168359" y="552209"/>
                    </a:lnTo>
                    <a:lnTo>
                      <a:pt x="3184984" y="622402"/>
                    </a:lnTo>
                    <a:lnTo>
                      <a:pt x="3192811" y="606748"/>
                    </a:lnTo>
                    <a:lnTo>
                      <a:pt x="3251895" y="586296"/>
                    </a:lnTo>
                    <a:lnTo>
                      <a:pt x="3259833" y="587670"/>
                    </a:lnTo>
                    <a:lnTo>
                      <a:pt x="3263802" y="586296"/>
                    </a:lnTo>
                    <a:lnTo>
                      <a:pt x="3381970" y="606748"/>
                    </a:lnTo>
                    <a:lnTo>
                      <a:pt x="3388787" y="665832"/>
                    </a:lnTo>
                    <a:lnTo>
                      <a:pt x="3531529" y="686823"/>
                    </a:lnTo>
                    <a:lnTo>
                      <a:pt x="3538225" y="590841"/>
                    </a:lnTo>
                    <a:lnTo>
                      <a:pt x="3549910" y="594028"/>
                    </a:lnTo>
                    <a:lnTo>
                      <a:pt x="3550132" y="590841"/>
                    </a:lnTo>
                    <a:lnTo>
                      <a:pt x="3625123" y="611293"/>
                    </a:lnTo>
                    <a:lnTo>
                      <a:pt x="3672301" y="611293"/>
                    </a:lnTo>
                    <a:lnTo>
                      <a:pt x="3684207" y="611293"/>
                    </a:lnTo>
                    <a:lnTo>
                      <a:pt x="3743291" y="677194"/>
                    </a:lnTo>
                    <a:lnTo>
                      <a:pt x="3759199" y="756731"/>
                    </a:lnTo>
                    <a:lnTo>
                      <a:pt x="3738747" y="806725"/>
                    </a:lnTo>
                    <a:lnTo>
                      <a:pt x="3786469" y="897623"/>
                    </a:lnTo>
                    <a:lnTo>
                      <a:pt x="3835603" y="933529"/>
                    </a:lnTo>
                    <a:lnTo>
                      <a:pt x="3865460" y="822632"/>
                    </a:lnTo>
                    <a:lnTo>
                      <a:pt x="3875077" y="831139"/>
                    </a:lnTo>
                    <a:lnTo>
                      <a:pt x="3877367" y="822632"/>
                    </a:lnTo>
                    <a:lnTo>
                      <a:pt x="3932151" y="871095"/>
                    </a:lnTo>
                    <a:lnTo>
                      <a:pt x="3988173" y="843084"/>
                    </a:lnTo>
                    <a:lnTo>
                      <a:pt x="3993852" y="846199"/>
                    </a:lnTo>
                    <a:lnTo>
                      <a:pt x="4000080" y="843084"/>
                    </a:lnTo>
                    <a:lnTo>
                      <a:pt x="4062426" y="877274"/>
                    </a:lnTo>
                    <a:lnTo>
                      <a:pt x="4085889" y="849902"/>
                    </a:lnTo>
                    <a:lnTo>
                      <a:pt x="4095563" y="852506"/>
                    </a:lnTo>
                    <a:lnTo>
                      <a:pt x="4097796" y="849902"/>
                    </a:lnTo>
                    <a:lnTo>
                      <a:pt x="4144150" y="862382"/>
                    </a:lnTo>
                    <a:lnTo>
                      <a:pt x="4117703" y="752186"/>
                    </a:lnTo>
                    <a:lnTo>
                      <a:pt x="4165425" y="697647"/>
                    </a:lnTo>
                    <a:lnTo>
                      <a:pt x="4175231" y="700048"/>
                    </a:lnTo>
                    <a:lnTo>
                      <a:pt x="4177332" y="697647"/>
                    </a:lnTo>
                    <a:lnTo>
                      <a:pt x="4511384" y="779455"/>
                    </a:lnTo>
                    <a:lnTo>
                      <a:pt x="4543199" y="849902"/>
                    </a:lnTo>
                    <a:lnTo>
                      <a:pt x="4639242" y="932544"/>
                    </a:lnTo>
                    <a:lnTo>
                      <a:pt x="4774445" y="913531"/>
                    </a:lnTo>
                    <a:lnTo>
                      <a:pt x="4778496" y="914635"/>
                    </a:lnTo>
                    <a:lnTo>
                      <a:pt x="4786352" y="913531"/>
                    </a:lnTo>
                    <a:lnTo>
                      <a:pt x="4861343" y="933983"/>
                    </a:lnTo>
                    <a:lnTo>
                      <a:pt x="4893158" y="977160"/>
                    </a:lnTo>
                    <a:lnTo>
                      <a:pt x="4888613" y="1058968"/>
                    </a:lnTo>
                    <a:lnTo>
                      <a:pt x="4927677" y="1083640"/>
                    </a:lnTo>
                    <a:lnTo>
                      <a:pt x="4967605" y="1070331"/>
                    </a:lnTo>
                    <a:lnTo>
                      <a:pt x="5038051" y="1063513"/>
                    </a:lnTo>
                    <a:lnTo>
                      <a:pt x="5040730" y="1064406"/>
                    </a:lnTo>
                    <a:lnTo>
                      <a:pt x="5049958" y="1063513"/>
                    </a:lnTo>
                    <a:lnTo>
                      <a:pt x="5114249" y="1084944"/>
                    </a:lnTo>
                    <a:lnTo>
                      <a:pt x="5176671" y="1074876"/>
                    </a:lnTo>
                    <a:lnTo>
                      <a:pt x="5177801" y="1076614"/>
                    </a:lnTo>
                    <a:lnTo>
                      <a:pt x="5188578" y="1074876"/>
                    </a:lnTo>
                    <a:lnTo>
                      <a:pt x="5243719" y="1159707"/>
                    </a:lnTo>
                    <a:lnTo>
                      <a:pt x="5283477" y="1129415"/>
                    </a:lnTo>
                    <a:lnTo>
                      <a:pt x="5258480" y="1063513"/>
                    </a:lnTo>
                    <a:lnTo>
                      <a:pt x="5267570" y="1015792"/>
                    </a:lnTo>
                    <a:lnTo>
                      <a:pt x="5278896" y="1018841"/>
                    </a:lnTo>
                    <a:lnTo>
                      <a:pt x="5279477" y="1015792"/>
                    </a:lnTo>
                    <a:lnTo>
                      <a:pt x="5395510" y="1047031"/>
                    </a:lnTo>
                    <a:lnTo>
                      <a:pt x="5463001" y="1043061"/>
                    </a:lnTo>
                    <a:lnTo>
                      <a:pt x="5464386" y="1043680"/>
                    </a:lnTo>
                    <a:lnTo>
                      <a:pt x="5474909" y="1043061"/>
                    </a:lnTo>
                    <a:lnTo>
                      <a:pt x="5581715" y="1090783"/>
                    </a:lnTo>
                    <a:lnTo>
                      <a:pt x="5633981" y="1133960"/>
                    </a:lnTo>
                    <a:lnTo>
                      <a:pt x="5720335" y="1213496"/>
                    </a:lnTo>
                    <a:lnTo>
                      <a:pt x="5822595" y="1311212"/>
                    </a:lnTo>
                    <a:lnTo>
                      <a:pt x="5818051" y="1365751"/>
                    </a:lnTo>
                    <a:lnTo>
                      <a:pt x="5825679" y="1373379"/>
                    </a:lnTo>
                    <a:lnTo>
                      <a:pt x="5822051" y="1322574"/>
                    </a:lnTo>
                    <a:lnTo>
                      <a:pt x="5834092" y="1324447"/>
                    </a:lnTo>
                    <a:lnTo>
                      <a:pt x="5833958" y="1322574"/>
                    </a:lnTo>
                    <a:lnTo>
                      <a:pt x="5936219" y="1338481"/>
                    </a:lnTo>
                    <a:lnTo>
                      <a:pt x="6006665" y="1418018"/>
                    </a:lnTo>
                    <a:lnTo>
                      <a:pt x="5968033" y="1456650"/>
                    </a:lnTo>
                    <a:lnTo>
                      <a:pt x="5908949" y="1468012"/>
                    </a:lnTo>
                    <a:lnTo>
                      <a:pt x="5908949" y="1554366"/>
                    </a:lnTo>
                    <a:lnTo>
                      <a:pt x="5893042" y="1570273"/>
                    </a:lnTo>
                    <a:lnTo>
                      <a:pt x="5881135" y="1570273"/>
                    </a:lnTo>
                    <a:lnTo>
                      <a:pt x="5861227" y="1570273"/>
                    </a:lnTo>
                    <a:lnTo>
                      <a:pt x="5849321" y="1570273"/>
                    </a:lnTo>
                    <a:lnTo>
                      <a:pt x="5817506" y="1536186"/>
                    </a:lnTo>
                    <a:lnTo>
                      <a:pt x="5767511" y="1511189"/>
                    </a:lnTo>
                    <a:lnTo>
                      <a:pt x="5762967" y="1477102"/>
                    </a:lnTo>
                    <a:lnTo>
                      <a:pt x="5729132" y="1463170"/>
                    </a:lnTo>
                    <a:lnTo>
                      <a:pt x="5695337" y="1472557"/>
                    </a:lnTo>
                    <a:lnTo>
                      <a:pt x="5693366" y="1469797"/>
                    </a:lnTo>
                    <a:lnTo>
                      <a:pt x="5683431" y="1472557"/>
                    </a:lnTo>
                    <a:lnTo>
                      <a:pt x="5660706" y="1440742"/>
                    </a:lnTo>
                    <a:lnTo>
                      <a:pt x="5669644" y="1415717"/>
                    </a:lnTo>
                    <a:lnTo>
                      <a:pt x="5640799" y="1429380"/>
                    </a:lnTo>
                    <a:lnTo>
                      <a:pt x="5656705" y="1472557"/>
                    </a:lnTo>
                    <a:lnTo>
                      <a:pt x="5633981" y="1511189"/>
                    </a:lnTo>
                    <a:lnTo>
                      <a:pt x="5586259" y="1547548"/>
                    </a:lnTo>
                    <a:lnTo>
                      <a:pt x="5575676" y="1546540"/>
                    </a:lnTo>
                    <a:lnTo>
                      <a:pt x="5574353" y="1547548"/>
                    </a:lnTo>
                    <a:lnTo>
                      <a:pt x="5539436" y="1544223"/>
                    </a:lnTo>
                    <a:lnTo>
                      <a:pt x="5570352" y="1586180"/>
                    </a:lnTo>
                    <a:lnTo>
                      <a:pt x="5593077" y="1649809"/>
                    </a:lnTo>
                    <a:lnTo>
                      <a:pt x="5608984" y="1677079"/>
                    </a:lnTo>
                    <a:lnTo>
                      <a:pt x="5613529" y="1708893"/>
                    </a:lnTo>
                    <a:lnTo>
                      <a:pt x="5608984" y="1731618"/>
                    </a:lnTo>
                    <a:lnTo>
                      <a:pt x="5597799" y="1728009"/>
                    </a:lnTo>
                    <a:lnTo>
                      <a:pt x="5597077" y="1731618"/>
                    </a:lnTo>
                    <a:lnTo>
                      <a:pt x="5534271" y="1711358"/>
                    </a:lnTo>
                    <a:lnTo>
                      <a:pt x="5436277" y="1767977"/>
                    </a:lnTo>
                    <a:lnTo>
                      <a:pt x="5397645" y="1779340"/>
                    </a:lnTo>
                    <a:lnTo>
                      <a:pt x="5345378" y="1833879"/>
                    </a:lnTo>
                    <a:lnTo>
                      <a:pt x="5290839" y="1881600"/>
                    </a:lnTo>
                    <a:lnTo>
                      <a:pt x="5274932" y="1913415"/>
                    </a:lnTo>
                    <a:lnTo>
                      <a:pt x="5267238" y="1904988"/>
                    </a:lnTo>
                    <a:lnTo>
                      <a:pt x="5263025" y="1913415"/>
                    </a:lnTo>
                    <a:lnTo>
                      <a:pt x="5219538" y="1865787"/>
                    </a:lnTo>
                    <a:lnTo>
                      <a:pt x="5129494" y="1920232"/>
                    </a:lnTo>
                    <a:lnTo>
                      <a:pt x="5126389" y="1914910"/>
                    </a:lnTo>
                    <a:lnTo>
                      <a:pt x="5117587" y="1920232"/>
                    </a:lnTo>
                    <a:lnTo>
                      <a:pt x="5105544" y="1899586"/>
                    </a:lnTo>
                    <a:lnTo>
                      <a:pt x="5074955" y="1924777"/>
                    </a:lnTo>
                    <a:lnTo>
                      <a:pt x="5065718" y="1922578"/>
                    </a:lnTo>
                    <a:lnTo>
                      <a:pt x="5063048" y="1924777"/>
                    </a:lnTo>
                    <a:lnTo>
                      <a:pt x="5026594" y="1916098"/>
                    </a:lnTo>
                    <a:lnTo>
                      <a:pt x="5015871" y="1961137"/>
                    </a:lnTo>
                    <a:lnTo>
                      <a:pt x="4974967" y="2027038"/>
                    </a:lnTo>
                    <a:lnTo>
                      <a:pt x="4974967" y="2058853"/>
                    </a:lnTo>
                    <a:lnTo>
                      <a:pt x="5015871" y="2074760"/>
                    </a:lnTo>
                    <a:lnTo>
                      <a:pt x="5011326" y="2172476"/>
                    </a:lnTo>
                    <a:lnTo>
                      <a:pt x="4999419" y="2172476"/>
                    </a:lnTo>
                    <a:lnTo>
                      <a:pt x="4974967" y="2172476"/>
                    </a:lnTo>
                    <a:lnTo>
                      <a:pt x="4963605" y="2224742"/>
                    </a:lnTo>
                    <a:lnTo>
                      <a:pt x="4974967" y="2252012"/>
                    </a:lnTo>
                    <a:lnTo>
                      <a:pt x="4909065" y="2286099"/>
                    </a:lnTo>
                    <a:lnTo>
                      <a:pt x="4897703" y="2354273"/>
                    </a:lnTo>
                    <a:lnTo>
                      <a:pt x="4845437" y="2370180"/>
                    </a:lnTo>
                    <a:lnTo>
                      <a:pt x="4834074" y="2429264"/>
                    </a:lnTo>
                    <a:lnTo>
                      <a:pt x="4779535" y="2488348"/>
                    </a:lnTo>
                    <a:lnTo>
                      <a:pt x="4777225" y="2477952"/>
                    </a:lnTo>
                    <a:lnTo>
                      <a:pt x="4767628" y="2488348"/>
                    </a:lnTo>
                    <a:lnTo>
                      <a:pt x="4758538" y="2447444"/>
                    </a:lnTo>
                    <a:lnTo>
                      <a:pt x="4742631" y="2361090"/>
                    </a:lnTo>
                    <a:lnTo>
                      <a:pt x="4715361" y="2220198"/>
                    </a:lnTo>
                    <a:lnTo>
                      <a:pt x="4735813" y="2129299"/>
                    </a:lnTo>
                    <a:lnTo>
                      <a:pt x="4767628" y="2086122"/>
                    </a:lnTo>
                    <a:lnTo>
                      <a:pt x="4767628" y="2058853"/>
                    </a:lnTo>
                    <a:lnTo>
                      <a:pt x="4826712" y="2042945"/>
                    </a:lnTo>
                    <a:lnTo>
                      <a:pt x="4892613" y="1952047"/>
                    </a:lnTo>
                    <a:lnTo>
                      <a:pt x="4956243" y="1877056"/>
                    </a:lnTo>
                    <a:lnTo>
                      <a:pt x="5022143" y="1817971"/>
                    </a:lnTo>
                    <a:lnTo>
                      <a:pt x="5046694" y="1710844"/>
                    </a:lnTo>
                    <a:lnTo>
                      <a:pt x="5015871" y="1715711"/>
                    </a:lnTo>
                    <a:lnTo>
                      <a:pt x="4995419" y="1779340"/>
                    </a:lnTo>
                    <a:lnTo>
                      <a:pt x="4904521" y="1865693"/>
                    </a:lnTo>
                    <a:lnTo>
                      <a:pt x="4901708" y="1857053"/>
                    </a:lnTo>
                    <a:lnTo>
                      <a:pt x="4892613" y="1865693"/>
                    </a:lnTo>
                    <a:lnTo>
                      <a:pt x="4861835" y="1771159"/>
                    </a:lnTo>
                    <a:lnTo>
                      <a:pt x="4779535" y="1795247"/>
                    </a:lnTo>
                    <a:lnTo>
                      <a:pt x="4684091" y="1920232"/>
                    </a:lnTo>
                    <a:lnTo>
                      <a:pt x="4715906" y="1967954"/>
                    </a:lnTo>
                    <a:lnTo>
                      <a:pt x="4636369" y="1983861"/>
                    </a:lnTo>
                    <a:lnTo>
                      <a:pt x="4577285" y="1988406"/>
                    </a:lnTo>
                    <a:lnTo>
                      <a:pt x="4577373" y="1987484"/>
                    </a:lnTo>
                    <a:lnTo>
                      <a:pt x="4565379" y="1988406"/>
                    </a:lnTo>
                    <a:lnTo>
                      <a:pt x="4569923" y="1940685"/>
                    </a:lnTo>
                    <a:lnTo>
                      <a:pt x="4520081" y="1931099"/>
                    </a:lnTo>
                    <a:lnTo>
                      <a:pt x="4475025" y="1961137"/>
                    </a:lnTo>
                    <a:lnTo>
                      <a:pt x="4464394" y="1960286"/>
                    </a:lnTo>
                    <a:lnTo>
                      <a:pt x="4463118" y="1961137"/>
                    </a:lnTo>
                    <a:lnTo>
                      <a:pt x="4357637" y="1952698"/>
                    </a:lnTo>
                    <a:lnTo>
                      <a:pt x="4243233" y="1972499"/>
                    </a:lnTo>
                    <a:lnTo>
                      <a:pt x="4125065" y="2106574"/>
                    </a:lnTo>
                    <a:lnTo>
                      <a:pt x="3984173" y="2263374"/>
                    </a:lnTo>
                    <a:lnTo>
                      <a:pt x="4038712" y="2267919"/>
                    </a:lnTo>
                    <a:lnTo>
                      <a:pt x="4059164" y="2311096"/>
                    </a:lnTo>
                    <a:lnTo>
                      <a:pt x="4087782" y="2319513"/>
                    </a:lnTo>
                    <a:lnTo>
                      <a:pt x="4106341" y="2290644"/>
                    </a:lnTo>
                    <a:lnTo>
                      <a:pt x="4117411" y="2291946"/>
                    </a:lnTo>
                    <a:lnTo>
                      <a:pt x="4118248" y="2290644"/>
                    </a:lnTo>
                    <a:lnTo>
                      <a:pt x="4156880" y="2295189"/>
                    </a:lnTo>
                    <a:lnTo>
                      <a:pt x="4211419" y="2365635"/>
                    </a:lnTo>
                    <a:lnTo>
                      <a:pt x="4215964" y="2413357"/>
                    </a:lnTo>
                    <a:lnTo>
                      <a:pt x="4184149" y="2472441"/>
                    </a:lnTo>
                    <a:lnTo>
                      <a:pt x="4177332" y="2542887"/>
                    </a:lnTo>
                    <a:lnTo>
                      <a:pt x="4161425" y="2629241"/>
                    </a:lnTo>
                    <a:lnTo>
                      <a:pt x="4109158" y="2708777"/>
                    </a:lnTo>
                    <a:lnTo>
                      <a:pt x="4097796" y="2747409"/>
                    </a:lnTo>
                    <a:lnTo>
                      <a:pt x="4043257" y="2806493"/>
                    </a:lnTo>
                    <a:lnTo>
                      <a:pt x="3995535" y="2865577"/>
                    </a:lnTo>
                    <a:lnTo>
                      <a:pt x="3975083" y="2897392"/>
                    </a:lnTo>
                    <a:lnTo>
                      <a:pt x="3925089" y="2924661"/>
                    </a:lnTo>
                    <a:lnTo>
                      <a:pt x="3913182" y="2924661"/>
                    </a:lnTo>
                    <a:lnTo>
                      <a:pt x="3904637" y="2924661"/>
                    </a:lnTo>
                    <a:lnTo>
                      <a:pt x="3892729" y="2924661"/>
                    </a:lnTo>
                    <a:lnTo>
                      <a:pt x="3871063" y="2908412"/>
                    </a:lnTo>
                    <a:lnTo>
                      <a:pt x="3829645" y="2936024"/>
                    </a:lnTo>
                    <a:lnTo>
                      <a:pt x="3822828" y="2956476"/>
                    </a:lnTo>
                    <a:lnTo>
                      <a:pt x="3818283" y="2947386"/>
                    </a:lnTo>
                    <a:lnTo>
                      <a:pt x="3818283" y="2935660"/>
                    </a:lnTo>
                    <a:lnTo>
                      <a:pt x="3817738" y="2936024"/>
                    </a:lnTo>
                    <a:lnTo>
                      <a:pt x="3810921" y="2956476"/>
                    </a:lnTo>
                    <a:lnTo>
                      <a:pt x="3806376" y="2947386"/>
                    </a:lnTo>
                    <a:lnTo>
                      <a:pt x="3806376" y="2920116"/>
                    </a:lnTo>
                    <a:lnTo>
                      <a:pt x="3818283" y="2920116"/>
                    </a:lnTo>
                    <a:lnTo>
                      <a:pt x="3826828" y="2920116"/>
                    </a:lnTo>
                    <a:lnTo>
                      <a:pt x="3833645" y="2861032"/>
                    </a:lnTo>
                    <a:lnTo>
                      <a:pt x="3822283" y="2817856"/>
                    </a:lnTo>
                    <a:lnTo>
                      <a:pt x="3849553" y="2795131"/>
                    </a:lnTo>
                    <a:lnTo>
                      <a:pt x="3858814" y="2797336"/>
                    </a:lnTo>
                    <a:lnTo>
                      <a:pt x="3861460" y="2795131"/>
                    </a:lnTo>
                    <a:lnTo>
                      <a:pt x="3898487" y="2803947"/>
                    </a:lnTo>
                    <a:lnTo>
                      <a:pt x="3919999" y="2758772"/>
                    </a:lnTo>
                    <a:lnTo>
                      <a:pt x="3935906" y="2699687"/>
                    </a:lnTo>
                    <a:lnTo>
                      <a:pt x="3947269" y="2676963"/>
                    </a:lnTo>
                    <a:lnTo>
                      <a:pt x="3966292" y="2632575"/>
                    </a:lnTo>
                    <a:lnTo>
                      <a:pt x="3915999" y="2645148"/>
                    </a:lnTo>
                    <a:lnTo>
                      <a:pt x="3888729" y="2667873"/>
                    </a:lnTo>
                    <a:lnTo>
                      <a:pt x="3876822" y="2667873"/>
                    </a:lnTo>
                    <a:lnTo>
                      <a:pt x="3829645" y="2667873"/>
                    </a:lnTo>
                    <a:lnTo>
                      <a:pt x="3817738" y="2667873"/>
                    </a:lnTo>
                    <a:lnTo>
                      <a:pt x="3801831" y="2613334"/>
                    </a:lnTo>
                    <a:lnTo>
                      <a:pt x="3758654" y="2574702"/>
                    </a:lnTo>
                    <a:lnTo>
                      <a:pt x="3692753" y="2558795"/>
                    </a:lnTo>
                    <a:lnTo>
                      <a:pt x="3683663" y="2499711"/>
                    </a:lnTo>
                    <a:lnTo>
                      <a:pt x="3672301" y="2467896"/>
                    </a:lnTo>
                    <a:lnTo>
                      <a:pt x="3656393" y="2440627"/>
                    </a:lnTo>
                    <a:lnTo>
                      <a:pt x="3633669" y="2381542"/>
                    </a:lnTo>
                    <a:lnTo>
                      <a:pt x="3601854" y="2361090"/>
                    </a:lnTo>
                    <a:lnTo>
                      <a:pt x="3545995" y="2339606"/>
                    </a:lnTo>
                    <a:lnTo>
                      <a:pt x="3506955" y="2345183"/>
                    </a:lnTo>
                    <a:lnTo>
                      <a:pt x="3463779" y="2354273"/>
                    </a:lnTo>
                    <a:lnTo>
                      <a:pt x="3431964" y="2381542"/>
                    </a:lnTo>
                    <a:lnTo>
                      <a:pt x="3452416" y="2397450"/>
                    </a:lnTo>
                    <a:lnTo>
                      <a:pt x="3452416" y="2429264"/>
                    </a:lnTo>
                    <a:lnTo>
                      <a:pt x="3431964" y="2451989"/>
                    </a:lnTo>
                    <a:lnTo>
                      <a:pt x="3400150" y="2511073"/>
                    </a:lnTo>
                    <a:lnTo>
                      <a:pt x="3400150" y="2538343"/>
                    </a:lnTo>
                    <a:lnTo>
                      <a:pt x="3350155" y="2570157"/>
                    </a:lnTo>
                    <a:lnTo>
                      <a:pt x="3342342" y="2567553"/>
                    </a:lnTo>
                    <a:lnTo>
                      <a:pt x="3338249" y="2570157"/>
                    </a:lnTo>
                    <a:lnTo>
                      <a:pt x="3290527" y="2554250"/>
                    </a:lnTo>
                    <a:lnTo>
                      <a:pt x="3259257" y="2554250"/>
                    </a:lnTo>
                    <a:lnTo>
                      <a:pt x="3247350" y="2554250"/>
                    </a:lnTo>
                    <a:lnTo>
                      <a:pt x="3231443" y="2538343"/>
                    </a:lnTo>
                    <a:lnTo>
                      <a:pt x="3213271" y="2533799"/>
                    </a:lnTo>
                    <a:lnTo>
                      <a:pt x="3168359" y="2570157"/>
                    </a:lnTo>
                    <a:lnTo>
                      <a:pt x="3120637" y="2581519"/>
                    </a:lnTo>
                    <a:lnTo>
                      <a:pt x="3082005" y="2597427"/>
                    </a:lnTo>
                    <a:lnTo>
                      <a:pt x="3074460" y="2595630"/>
                    </a:lnTo>
                    <a:lnTo>
                      <a:pt x="3070098" y="2597427"/>
                    </a:lnTo>
                    <a:lnTo>
                      <a:pt x="3022376" y="2586064"/>
                    </a:lnTo>
                    <a:lnTo>
                      <a:pt x="3000196" y="2586064"/>
                    </a:lnTo>
                    <a:lnTo>
                      <a:pt x="2988289" y="2586064"/>
                    </a:lnTo>
                    <a:lnTo>
                      <a:pt x="2967837" y="2554250"/>
                    </a:lnTo>
                    <a:lnTo>
                      <a:pt x="2929205" y="2526980"/>
                    </a:lnTo>
                    <a:lnTo>
                      <a:pt x="2902153" y="2523116"/>
                    </a:lnTo>
                    <a:lnTo>
                      <a:pt x="2861576" y="2526980"/>
                    </a:lnTo>
                    <a:lnTo>
                      <a:pt x="2822944" y="2538343"/>
                    </a:lnTo>
                    <a:lnTo>
                      <a:pt x="2818139" y="2536254"/>
                    </a:lnTo>
                    <a:lnTo>
                      <a:pt x="2811037" y="2538343"/>
                    </a:lnTo>
                    <a:lnTo>
                      <a:pt x="2758770" y="2515618"/>
                    </a:lnTo>
                    <a:lnTo>
                      <a:pt x="2751953" y="2472441"/>
                    </a:lnTo>
                    <a:lnTo>
                      <a:pt x="2708776" y="2456534"/>
                    </a:lnTo>
                    <a:lnTo>
                      <a:pt x="2676962" y="2451989"/>
                    </a:lnTo>
                    <a:lnTo>
                      <a:pt x="2642534" y="2430245"/>
                    </a:lnTo>
                    <a:lnTo>
                      <a:pt x="2609333" y="2488348"/>
                    </a:lnTo>
                    <a:lnTo>
                      <a:pt x="2625240" y="2522435"/>
                    </a:lnTo>
                    <a:lnTo>
                      <a:pt x="2586608" y="2558795"/>
                    </a:lnTo>
                    <a:lnTo>
                      <a:pt x="2577105" y="2556532"/>
                    </a:lnTo>
                    <a:lnTo>
                      <a:pt x="2574701" y="2558795"/>
                    </a:lnTo>
                    <a:lnTo>
                      <a:pt x="2526979" y="2547432"/>
                    </a:lnTo>
                    <a:lnTo>
                      <a:pt x="2490620" y="2542887"/>
                    </a:lnTo>
                    <a:lnTo>
                      <a:pt x="2463350" y="2515618"/>
                    </a:lnTo>
                    <a:lnTo>
                      <a:pt x="2436625" y="2515618"/>
                    </a:lnTo>
                    <a:lnTo>
                      <a:pt x="2424718" y="2515618"/>
                    </a:lnTo>
                    <a:lnTo>
                      <a:pt x="2398858" y="2502687"/>
                    </a:lnTo>
                    <a:lnTo>
                      <a:pt x="2350272" y="2526980"/>
                    </a:lnTo>
                    <a:lnTo>
                      <a:pt x="2282098" y="2574702"/>
                    </a:lnTo>
                    <a:lnTo>
                      <a:pt x="2238921" y="2586064"/>
                    </a:lnTo>
                    <a:lnTo>
                      <a:pt x="2227559" y="2590609"/>
                    </a:lnTo>
                    <a:lnTo>
                      <a:pt x="2225178" y="2586799"/>
                    </a:lnTo>
                    <a:lnTo>
                      <a:pt x="2215652" y="2590609"/>
                    </a:lnTo>
                    <a:lnTo>
                      <a:pt x="2193596" y="2555320"/>
                    </a:lnTo>
                    <a:lnTo>
                      <a:pt x="2157112" y="2558795"/>
                    </a:lnTo>
                    <a:lnTo>
                      <a:pt x="2156291" y="2557739"/>
                    </a:lnTo>
                    <a:lnTo>
                      <a:pt x="2145205" y="2558795"/>
                    </a:lnTo>
                    <a:lnTo>
                      <a:pt x="2129298" y="2538343"/>
                    </a:lnTo>
                    <a:lnTo>
                      <a:pt x="2102029" y="2526980"/>
                    </a:lnTo>
                    <a:lnTo>
                      <a:pt x="2086121" y="2495166"/>
                    </a:lnTo>
                    <a:lnTo>
                      <a:pt x="2070005" y="2486212"/>
                    </a:lnTo>
                    <a:lnTo>
                      <a:pt x="2027582" y="2499711"/>
                    </a:lnTo>
                    <a:lnTo>
                      <a:pt x="2023845" y="2497111"/>
                    </a:lnTo>
                    <a:lnTo>
                      <a:pt x="2015675" y="2499711"/>
                    </a:lnTo>
                    <a:lnTo>
                      <a:pt x="1971363" y="2468885"/>
                    </a:lnTo>
                    <a:lnTo>
                      <a:pt x="1952591" y="2495166"/>
                    </a:lnTo>
                    <a:lnTo>
                      <a:pt x="1947518" y="2485599"/>
                    </a:lnTo>
                    <a:lnTo>
                      <a:pt x="1940684" y="2495166"/>
                    </a:lnTo>
                    <a:lnTo>
                      <a:pt x="1861147" y="2345183"/>
                    </a:lnTo>
                    <a:lnTo>
                      <a:pt x="1811153" y="2295189"/>
                    </a:lnTo>
                    <a:lnTo>
                      <a:pt x="1813950" y="2292043"/>
                    </a:lnTo>
                    <a:lnTo>
                      <a:pt x="1748069" y="2333821"/>
                    </a:lnTo>
                    <a:lnTo>
                      <a:pt x="1711709" y="2338366"/>
                    </a:lnTo>
                    <a:lnTo>
                      <a:pt x="1711926" y="2336850"/>
                    </a:lnTo>
                    <a:lnTo>
                      <a:pt x="1699803" y="2338366"/>
                    </a:lnTo>
                    <a:lnTo>
                      <a:pt x="1704347" y="2306551"/>
                    </a:lnTo>
                    <a:lnTo>
                      <a:pt x="1662460" y="2288600"/>
                    </a:lnTo>
                    <a:lnTo>
                      <a:pt x="1629901" y="2302006"/>
                    </a:lnTo>
                    <a:lnTo>
                      <a:pt x="1629300" y="2297351"/>
                    </a:lnTo>
                    <a:lnTo>
                      <a:pt x="1617994" y="2302006"/>
                    </a:lnTo>
                    <a:lnTo>
                      <a:pt x="1608904" y="2231560"/>
                    </a:lnTo>
                    <a:lnTo>
                      <a:pt x="1552684" y="2221867"/>
                    </a:lnTo>
                    <a:lnTo>
                      <a:pt x="1518550" y="2247467"/>
                    </a:lnTo>
                    <a:lnTo>
                      <a:pt x="1425379" y="2267919"/>
                    </a:lnTo>
                    <a:lnTo>
                      <a:pt x="1409472" y="2286099"/>
                    </a:lnTo>
                    <a:lnTo>
                      <a:pt x="1270852" y="2306551"/>
                    </a:lnTo>
                    <a:lnTo>
                      <a:pt x="1254945" y="2327003"/>
                    </a:lnTo>
                    <a:lnTo>
                      <a:pt x="1282214" y="2370180"/>
                    </a:lnTo>
                    <a:lnTo>
                      <a:pt x="1243582" y="2386087"/>
                    </a:lnTo>
                    <a:lnTo>
                      <a:pt x="1254945" y="2404267"/>
                    </a:lnTo>
                    <a:lnTo>
                      <a:pt x="1216313" y="2429264"/>
                    </a:lnTo>
                    <a:lnTo>
                      <a:pt x="1275397" y="2472441"/>
                    </a:lnTo>
                    <a:lnTo>
                      <a:pt x="1270852" y="2499711"/>
                    </a:lnTo>
                    <a:lnTo>
                      <a:pt x="1259108" y="2498732"/>
                    </a:lnTo>
                    <a:lnTo>
                      <a:pt x="1258945" y="2499711"/>
                    </a:lnTo>
                    <a:lnTo>
                      <a:pt x="1215644" y="2496102"/>
                    </a:lnTo>
                    <a:lnTo>
                      <a:pt x="1204950" y="2511073"/>
                    </a:lnTo>
                    <a:lnTo>
                      <a:pt x="1196495" y="2506241"/>
                    </a:lnTo>
                    <a:lnTo>
                      <a:pt x="1193043" y="2511073"/>
                    </a:lnTo>
                    <a:lnTo>
                      <a:pt x="1145322" y="2483803"/>
                    </a:lnTo>
                    <a:lnTo>
                      <a:pt x="1098145" y="2483803"/>
                    </a:lnTo>
                    <a:lnTo>
                      <a:pt x="1061785" y="2511073"/>
                    </a:lnTo>
                    <a:lnTo>
                      <a:pt x="1055322" y="2506990"/>
                    </a:lnTo>
                    <a:lnTo>
                      <a:pt x="1049878" y="2511073"/>
                    </a:lnTo>
                    <a:lnTo>
                      <a:pt x="1006701" y="2483803"/>
                    </a:lnTo>
                    <a:lnTo>
                      <a:pt x="924893" y="2447444"/>
                    </a:lnTo>
                    <a:lnTo>
                      <a:pt x="877716" y="2447444"/>
                    </a:lnTo>
                    <a:lnTo>
                      <a:pt x="802724" y="2511073"/>
                    </a:lnTo>
                    <a:lnTo>
                      <a:pt x="798179" y="2554250"/>
                    </a:lnTo>
                    <a:lnTo>
                      <a:pt x="787406" y="2543477"/>
                    </a:lnTo>
                    <a:lnTo>
                      <a:pt x="786272" y="2554250"/>
                    </a:lnTo>
                    <a:lnTo>
                      <a:pt x="756063" y="2524040"/>
                    </a:lnTo>
                    <a:lnTo>
                      <a:pt x="732278" y="2581519"/>
                    </a:lnTo>
                    <a:lnTo>
                      <a:pt x="743640" y="2590609"/>
                    </a:lnTo>
                    <a:lnTo>
                      <a:pt x="723188" y="2633786"/>
                    </a:lnTo>
                    <a:lnTo>
                      <a:pt x="747026" y="2670627"/>
                    </a:lnTo>
                    <a:lnTo>
                      <a:pt x="763548" y="2667873"/>
                    </a:lnTo>
                    <a:lnTo>
                      <a:pt x="764871" y="2669637"/>
                    </a:lnTo>
                    <a:lnTo>
                      <a:pt x="775455" y="2667873"/>
                    </a:lnTo>
                    <a:lnTo>
                      <a:pt x="802724" y="2704232"/>
                    </a:lnTo>
                    <a:lnTo>
                      <a:pt x="798179" y="2731502"/>
                    </a:lnTo>
                    <a:lnTo>
                      <a:pt x="818632" y="2742864"/>
                    </a:lnTo>
                    <a:lnTo>
                      <a:pt x="802724" y="2774679"/>
                    </a:lnTo>
                    <a:lnTo>
                      <a:pt x="766365" y="2779224"/>
                    </a:lnTo>
                    <a:lnTo>
                      <a:pt x="727733" y="2838308"/>
                    </a:lnTo>
                    <a:lnTo>
                      <a:pt x="759548" y="2881485"/>
                    </a:lnTo>
                    <a:lnTo>
                      <a:pt x="759548" y="2920116"/>
                    </a:lnTo>
                    <a:lnTo>
                      <a:pt x="798179" y="2979201"/>
                    </a:lnTo>
                    <a:lnTo>
                      <a:pt x="775455" y="2995108"/>
                    </a:lnTo>
                    <a:lnTo>
                      <a:pt x="770910" y="3006470"/>
                    </a:lnTo>
                    <a:lnTo>
                      <a:pt x="759003" y="3006470"/>
                    </a:lnTo>
                    <a:lnTo>
                      <a:pt x="755003" y="3006470"/>
                    </a:lnTo>
                    <a:lnTo>
                      <a:pt x="743096" y="3006470"/>
                    </a:lnTo>
                    <a:lnTo>
                      <a:pt x="715826" y="2972383"/>
                    </a:lnTo>
                    <a:lnTo>
                      <a:pt x="704464" y="2972383"/>
                    </a:lnTo>
                    <a:lnTo>
                      <a:pt x="684012" y="2963293"/>
                    </a:lnTo>
                    <a:lnTo>
                      <a:pt x="672649" y="2940569"/>
                    </a:lnTo>
                    <a:lnTo>
                      <a:pt x="645222" y="2932732"/>
                    </a:lnTo>
                    <a:lnTo>
                      <a:pt x="625472" y="2936024"/>
                    </a:lnTo>
                    <a:lnTo>
                      <a:pt x="623771" y="2934323"/>
                    </a:lnTo>
                    <a:lnTo>
                      <a:pt x="613565" y="2936024"/>
                    </a:lnTo>
                    <a:lnTo>
                      <a:pt x="609020" y="2931479"/>
                    </a:lnTo>
                    <a:lnTo>
                      <a:pt x="559026" y="2904209"/>
                    </a:lnTo>
                    <a:lnTo>
                      <a:pt x="506760" y="2897392"/>
                    </a:lnTo>
                    <a:lnTo>
                      <a:pt x="483280" y="2890683"/>
                    </a:lnTo>
                    <a:lnTo>
                      <a:pt x="480035" y="2892847"/>
                    </a:lnTo>
                    <a:lnTo>
                      <a:pt x="475042" y="2888329"/>
                    </a:lnTo>
                    <a:lnTo>
                      <a:pt x="474945" y="2888302"/>
                    </a:lnTo>
                    <a:lnTo>
                      <a:pt x="468128" y="2892847"/>
                    </a:lnTo>
                    <a:lnTo>
                      <a:pt x="420406" y="2849670"/>
                    </a:lnTo>
                    <a:lnTo>
                      <a:pt x="381774" y="2833763"/>
                    </a:lnTo>
                    <a:lnTo>
                      <a:pt x="349960" y="2801948"/>
                    </a:lnTo>
                    <a:lnTo>
                      <a:pt x="377229" y="2795131"/>
                    </a:lnTo>
                    <a:lnTo>
                      <a:pt x="404499" y="2747409"/>
                    </a:lnTo>
                    <a:lnTo>
                      <a:pt x="388591" y="2731502"/>
                    </a:lnTo>
                    <a:lnTo>
                      <a:pt x="440858" y="2704232"/>
                    </a:lnTo>
                    <a:lnTo>
                      <a:pt x="440858" y="2701176"/>
                    </a:lnTo>
                    <a:lnTo>
                      <a:pt x="416406" y="2704232"/>
                    </a:lnTo>
                    <a:lnTo>
                      <a:pt x="416406" y="2702744"/>
                    </a:lnTo>
                    <a:lnTo>
                      <a:pt x="404499" y="2704232"/>
                    </a:lnTo>
                    <a:lnTo>
                      <a:pt x="404499" y="2683780"/>
                    </a:lnTo>
                    <a:lnTo>
                      <a:pt x="424951" y="2667873"/>
                    </a:lnTo>
                    <a:lnTo>
                      <a:pt x="463583" y="2661056"/>
                    </a:lnTo>
                    <a:lnTo>
                      <a:pt x="468128" y="2645148"/>
                    </a:lnTo>
                    <a:lnTo>
                      <a:pt x="456765" y="2613334"/>
                    </a:lnTo>
                    <a:lnTo>
                      <a:pt x="474945" y="2586064"/>
                    </a:lnTo>
                    <a:lnTo>
                      <a:pt x="474945" y="2565612"/>
                    </a:lnTo>
                    <a:lnTo>
                      <a:pt x="420406" y="2547432"/>
                    </a:lnTo>
                    <a:lnTo>
                      <a:pt x="409588" y="2547432"/>
                    </a:lnTo>
                    <a:lnTo>
                      <a:pt x="397681" y="2547432"/>
                    </a:lnTo>
                    <a:lnTo>
                      <a:pt x="379485" y="2525193"/>
                    </a:lnTo>
                    <a:lnTo>
                      <a:pt x="357322" y="2531525"/>
                    </a:lnTo>
                    <a:lnTo>
                      <a:pt x="352842" y="2529403"/>
                    </a:lnTo>
                    <a:lnTo>
                      <a:pt x="345415" y="2531525"/>
                    </a:lnTo>
                    <a:lnTo>
                      <a:pt x="302238" y="2511073"/>
                    </a:lnTo>
                    <a:lnTo>
                      <a:pt x="302238" y="2499711"/>
                    </a:lnTo>
                    <a:lnTo>
                      <a:pt x="286331" y="2472441"/>
                    </a:lnTo>
                    <a:lnTo>
                      <a:pt x="270968" y="2472441"/>
                    </a:lnTo>
                    <a:lnTo>
                      <a:pt x="259061" y="2472441"/>
                    </a:lnTo>
                    <a:lnTo>
                      <a:pt x="254516" y="2456534"/>
                    </a:lnTo>
                    <a:lnTo>
                      <a:pt x="263606" y="2440627"/>
                    </a:lnTo>
                    <a:lnTo>
                      <a:pt x="243991" y="2410114"/>
                    </a:lnTo>
                    <a:lnTo>
                      <a:pt x="216429" y="2413357"/>
                    </a:lnTo>
                    <a:lnTo>
                      <a:pt x="212956" y="2412365"/>
                    </a:lnTo>
                    <a:lnTo>
                      <a:pt x="204522" y="2413357"/>
                    </a:lnTo>
                    <a:lnTo>
                      <a:pt x="199623" y="2411957"/>
                    </a:lnTo>
                    <a:lnTo>
                      <a:pt x="195977" y="2424719"/>
                    </a:lnTo>
                    <a:lnTo>
                      <a:pt x="184968" y="2421574"/>
                    </a:lnTo>
                    <a:lnTo>
                      <a:pt x="184070" y="2424719"/>
                    </a:lnTo>
                    <a:lnTo>
                      <a:pt x="168163" y="2420174"/>
                    </a:lnTo>
                    <a:lnTo>
                      <a:pt x="156800" y="2381542"/>
                    </a:lnTo>
                    <a:lnTo>
                      <a:pt x="152255" y="2365635"/>
                    </a:lnTo>
                    <a:lnTo>
                      <a:pt x="156800" y="2361090"/>
                    </a:lnTo>
                    <a:lnTo>
                      <a:pt x="168707" y="2361090"/>
                    </a:lnTo>
                    <a:lnTo>
                      <a:pt x="188615" y="2361090"/>
                    </a:lnTo>
                    <a:lnTo>
                      <a:pt x="199977" y="2349728"/>
                    </a:lnTo>
                    <a:lnTo>
                      <a:pt x="188615" y="2327003"/>
                    </a:lnTo>
                    <a:lnTo>
                      <a:pt x="168163" y="2317914"/>
                    </a:lnTo>
                    <a:lnTo>
                      <a:pt x="168163" y="2311096"/>
                    </a:lnTo>
                    <a:lnTo>
                      <a:pt x="152255" y="2295189"/>
                    </a:lnTo>
                    <a:lnTo>
                      <a:pt x="129531" y="2258829"/>
                    </a:lnTo>
                    <a:lnTo>
                      <a:pt x="140893" y="2236105"/>
                    </a:lnTo>
                    <a:lnTo>
                      <a:pt x="136348" y="2208835"/>
                    </a:lnTo>
                    <a:lnTo>
                      <a:pt x="103789" y="2195428"/>
                    </a:lnTo>
                    <a:lnTo>
                      <a:pt x="93716" y="2199745"/>
                    </a:lnTo>
                    <a:lnTo>
                      <a:pt x="91868" y="2195434"/>
                    </a:lnTo>
                    <a:lnTo>
                      <a:pt x="81809" y="2199745"/>
                    </a:lnTo>
                    <a:lnTo>
                      <a:pt x="74992" y="2183838"/>
                    </a:lnTo>
                    <a:lnTo>
                      <a:pt x="34087" y="2172476"/>
                    </a:lnTo>
                    <a:lnTo>
                      <a:pt x="22725" y="2129299"/>
                    </a:lnTo>
                    <a:lnTo>
                      <a:pt x="22725" y="2097484"/>
                    </a:lnTo>
                    <a:lnTo>
                      <a:pt x="0" y="2081577"/>
                    </a:lnTo>
                    <a:lnTo>
                      <a:pt x="15907" y="2058853"/>
                    </a:lnTo>
                    <a:lnTo>
                      <a:pt x="6818" y="1995224"/>
                    </a:lnTo>
                    <a:lnTo>
                      <a:pt x="34087" y="1952047"/>
                    </a:lnTo>
                    <a:lnTo>
                      <a:pt x="27270" y="1940685"/>
                    </a:lnTo>
                    <a:lnTo>
                      <a:pt x="70447" y="1902053"/>
                    </a:lnTo>
                    <a:lnTo>
                      <a:pt x="27270" y="1865693"/>
                    </a:lnTo>
                    <a:lnTo>
                      <a:pt x="109078" y="1767977"/>
                    </a:lnTo>
                    <a:lnTo>
                      <a:pt x="145438" y="1724800"/>
                    </a:lnTo>
                    <a:lnTo>
                      <a:pt x="156800" y="1681624"/>
                    </a:lnTo>
                    <a:lnTo>
                      <a:pt x="102261" y="1629357"/>
                    </a:lnTo>
                    <a:lnTo>
                      <a:pt x="118168" y="1574818"/>
                    </a:lnTo>
                    <a:lnTo>
                      <a:pt x="86354" y="1511189"/>
                    </a:lnTo>
                    <a:lnTo>
                      <a:pt x="109078" y="1436197"/>
                    </a:lnTo>
                    <a:lnTo>
                      <a:pt x="70447" y="1333936"/>
                    </a:lnTo>
                    <a:lnTo>
                      <a:pt x="102261" y="1263490"/>
                    </a:lnTo>
                    <a:lnTo>
                      <a:pt x="43177" y="1197589"/>
                    </a:lnTo>
                    <a:lnTo>
                      <a:pt x="49994" y="1122597"/>
                    </a:lnTo>
                    <a:lnTo>
                      <a:pt x="81809" y="1118052"/>
                    </a:lnTo>
                    <a:lnTo>
                      <a:pt x="145438" y="1074876"/>
                    </a:lnTo>
                    <a:lnTo>
                      <a:pt x="184070" y="1036244"/>
                    </a:lnTo>
                    <a:lnTo>
                      <a:pt x="189699" y="1042522"/>
                    </a:lnTo>
                    <a:lnTo>
                      <a:pt x="195977" y="1036244"/>
                    </a:lnTo>
                    <a:lnTo>
                      <a:pt x="255061" y="1102145"/>
                    </a:lnTo>
                    <a:lnTo>
                      <a:pt x="350504" y="1122597"/>
                    </a:lnTo>
                    <a:lnTo>
                      <a:pt x="491397" y="1236221"/>
                    </a:lnTo>
                    <a:lnTo>
                      <a:pt x="523211" y="1283942"/>
                    </a:lnTo>
                    <a:lnTo>
                      <a:pt x="523211" y="1343026"/>
                    </a:lnTo>
                    <a:lnTo>
                      <a:pt x="486852" y="1397565"/>
                    </a:lnTo>
                    <a:lnTo>
                      <a:pt x="420951" y="1418018"/>
                    </a:lnTo>
                    <a:lnTo>
                      <a:pt x="415909" y="1415887"/>
                    </a:lnTo>
                    <a:lnTo>
                      <a:pt x="409044" y="1418018"/>
                    </a:lnTo>
                    <a:lnTo>
                      <a:pt x="252950" y="1352062"/>
                    </a:lnTo>
                    <a:lnTo>
                      <a:pt x="232336" y="1358934"/>
                    </a:lnTo>
                    <a:lnTo>
                      <a:pt x="291420" y="1429380"/>
                    </a:lnTo>
                    <a:lnTo>
                      <a:pt x="291420" y="1468012"/>
                    </a:lnTo>
                    <a:lnTo>
                      <a:pt x="298238" y="1554366"/>
                    </a:lnTo>
                    <a:lnTo>
                      <a:pt x="345959" y="1586180"/>
                    </a:lnTo>
                    <a:lnTo>
                      <a:pt x="362087" y="1595588"/>
                    </a:lnTo>
                    <a:lnTo>
                      <a:pt x="365867" y="1563455"/>
                    </a:lnTo>
                    <a:lnTo>
                      <a:pt x="345415" y="1527096"/>
                    </a:lnTo>
                    <a:lnTo>
                      <a:pt x="365867" y="1495281"/>
                    </a:lnTo>
                    <a:lnTo>
                      <a:pt x="374560" y="1500280"/>
                    </a:lnTo>
                    <a:lnTo>
                      <a:pt x="377774" y="1495281"/>
                    </a:lnTo>
                    <a:lnTo>
                      <a:pt x="461933" y="1543673"/>
                    </a:lnTo>
                    <a:lnTo>
                      <a:pt x="484035" y="1527096"/>
                    </a:lnTo>
                    <a:lnTo>
                      <a:pt x="463583" y="1461194"/>
                    </a:lnTo>
                    <a:lnTo>
                      <a:pt x="549936" y="1374841"/>
                    </a:lnTo>
                    <a:lnTo>
                      <a:pt x="559742" y="1376942"/>
                    </a:lnTo>
                    <a:lnTo>
                      <a:pt x="561843" y="1374841"/>
                    </a:lnTo>
                    <a:lnTo>
                      <a:pt x="593658" y="1381658"/>
                    </a:lnTo>
                    <a:lnTo>
                      <a:pt x="620945" y="1405535"/>
                    </a:lnTo>
                    <a:lnTo>
                      <a:pt x="640835" y="1349844"/>
                    </a:lnTo>
                    <a:lnTo>
                      <a:pt x="609020" y="1295305"/>
                    </a:lnTo>
                    <a:lnTo>
                      <a:pt x="624928" y="1236221"/>
                    </a:lnTo>
                    <a:lnTo>
                      <a:pt x="597658" y="1177136"/>
                    </a:lnTo>
                    <a:lnTo>
                      <a:pt x="611562" y="1181462"/>
                    </a:lnTo>
                    <a:lnTo>
                      <a:pt x="609565" y="1177136"/>
                    </a:lnTo>
                    <a:lnTo>
                      <a:pt x="711826" y="1208951"/>
                    </a:lnTo>
                    <a:lnTo>
                      <a:pt x="732278" y="1263490"/>
                    </a:lnTo>
                    <a:lnTo>
                      <a:pt x="684556" y="1274852"/>
                    </a:lnTo>
                    <a:lnTo>
                      <a:pt x="684556" y="1327119"/>
                    </a:lnTo>
                    <a:lnTo>
                      <a:pt x="713309" y="1355872"/>
                    </a:lnTo>
                    <a:lnTo>
                      <a:pt x="763548" y="1338481"/>
                    </a:lnTo>
                    <a:lnTo>
                      <a:pt x="770365" y="1279397"/>
                    </a:lnTo>
                    <a:lnTo>
                      <a:pt x="845357" y="1231676"/>
                    </a:lnTo>
                    <a:lnTo>
                      <a:pt x="972614" y="1145322"/>
                    </a:lnTo>
                    <a:lnTo>
                      <a:pt x="982566" y="1146649"/>
                    </a:lnTo>
                    <a:lnTo>
                      <a:pt x="984521" y="1145322"/>
                    </a:lnTo>
                    <a:lnTo>
                      <a:pt x="1018608" y="1149867"/>
                    </a:lnTo>
                    <a:lnTo>
                      <a:pt x="979977" y="1213496"/>
                    </a:lnTo>
                    <a:lnTo>
                      <a:pt x="1012666" y="1218657"/>
                    </a:lnTo>
                    <a:lnTo>
                      <a:pt x="1038516" y="1188499"/>
                    </a:lnTo>
                    <a:lnTo>
                      <a:pt x="1050423" y="1188499"/>
                    </a:lnTo>
                    <a:lnTo>
                      <a:pt x="1108962" y="1188499"/>
                    </a:lnTo>
                    <a:lnTo>
                      <a:pt x="1161229" y="1145322"/>
                    </a:lnTo>
                    <a:lnTo>
                      <a:pt x="1165711" y="1151456"/>
                    </a:lnTo>
                    <a:lnTo>
                      <a:pt x="1173136" y="1145322"/>
                    </a:lnTo>
                    <a:lnTo>
                      <a:pt x="1210035" y="1195815"/>
                    </a:lnTo>
                    <a:lnTo>
                      <a:pt x="1247583" y="1138505"/>
                    </a:lnTo>
                    <a:lnTo>
                      <a:pt x="1211223" y="1079421"/>
                    </a:lnTo>
                    <a:lnTo>
                      <a:pt x="1227130" y="1043061"/>
                    </a:lnTo>
                    <a:lnTo>
                      <a:pt x="1237665" y="1046199"/>
                    </a:lnTo>
                    <a:lnTo>
                      <a:pt x="1239037" y="1043061"/>
                    </a:lnTo>
                    <a:lnTo>
                      <a:pt x="1345843" y="1074876"/>
                    </a:lnTo>
                    <a:lnTo>
                      <a:pt x="1400382" y="1106690"/>
                    </a:lnTo>
                    <a:lnTo>
                      <a:pt x="1519756" y="1213274"/>
                    </a:lnTo>
                    <a:lnTo>
                      <a:pt x="1543003" y="1172592"/>
                    </a:lnTo>
                    <a:lnTo>
                      <a:pt x="1506643" y="1118052"/>
                    </a:lnTo>
                    <a:lnTo>
                      <a:pt x="1506643" y="1095328"/>
                    </a:lnTo>
                    <a:lnTo>
                      <a:pt x="1463467" y="1086238"/>
                    </a:lnTo>
                    <a:lnTo>
                      <a:pt x="1472556" y="1036244"/>
                    </a:lnTo>
                    <a:lnTo>
                      <a:pt x="1452104" y="949890"/>
                    </a:lnTo>
                    <a:lnTo>
                      <a:pt x="1452104" y="913531"/>
                    </a:lnTo>
                    <a:lnTo>
                      <a:pt x="1522551" y="811270"/>
                    </a:lnTo>
                    <a:lnTo>
                      <a:pt x="1543003" y="697647"/>
                    </a:lnTo>
                    <a:lnTo>
                      <a:pt x="1570272" y="677194"/>
                    </a:lnTo>
                    <a:lnTo>
                      <a:pt x="1578688" y="679813"/>
                    </a:lnTo>
                    <a:lnTo>
                      <a:pt x="1582179" y="677194"/>
                    </a:lnTo>
                    <a:lnTo>
                      <a:pt x="1684440" y="709009"/>
                    </a:lnTo>
                    <a:lnTo>
                      <a:pt x="1688985" y="779455"/>
                    </a:lnTo>
                    <a:lnTo>
                      <a:pt x="1652625" y="870354"/>
                    </a:lnTo>
                    <a:lnTo>
                      <a:pt x="1679895" y="908986"/>
                    </a:lnTo>
                    <a:lnTo>
                      <a:pt x="1688985" y="983977"/>
                    </a:lnTo>
                    <a:lnTo>
                      <a:pt x="1679895" y="1129415"/>
                    </a:lnTo>
                    <a:lnTo>
                      <a:pt x="1723072" y="1193044"/>
                    </a:lnTo>
                    <a:lnTo>
                      <a:pt x="1704892" y="1256673"/>
                    </a:lnTo>
                    <a:lnTo>
                      <a:pt x="1636718" y="1393021"/>
                    </a:lnTo>
                    <a:lnTo>
                      <a:pt x="1662494" y="1399465"/>
                    </a:lnTo>
                    <a:lnTo>
                      <a:pt x="1677078" y="1370296"/>
                    </a:lnTo>
                    <a:lnTo>
                      <a:pt x="1720255" y="1349844"/>
                    </a:lnTo>
                    <a:lnTo>
                      <a:pt x="1731617" y="1299850"/>
                    </a:lnTo>
                    <a:lnTo>
                      <a:pt x="1758887" y="1256673"/>
                    </a:lnTo>
                    <a:lnTo>
                      <a:pt x="1736162" y="1197589"/>
                    </a:lnTo>
                    <a:lnTo>
                      <a:pt x="1758887" y="1133960"/>
                    </a:lnTo>
                    <a:lnTo>
                      <a:pt x="1715710" y="1122597"/>
                    </a:lnTo>
                    <a:lnTo>
                      <a:pt x="1704347" y="1070331"/>
                    </a:lnTo>
                    <a:lnTo>
                      <a:pt x="1736162" y="961252"/>
                    </a:lnTo>
                    <a:lnTo>
                      <a:pt x="1688440" y="865809"/>
                    </a:lnTo>
                    <a:lnTo>
                      <a:pt x="1752069" y="788545"/>
                    </a:lnTo>
                    <a:lnTo>
                      <a:pt x="1747524" y="704464"/>
                    </a:lnTo>
                    <a:lnTo>
                      <a:pt x="1763431" y="697647"/>
                    </a:lnTo>
                    <a:lnTo>
                      <a:pt x="1764877" y="702130"/>
                    </a:lnTo>
                    <a:lnTo>
                      <a:pt x="1775339" y="697647"/>
                    </a:lnTo>
                    <a:lnTo>
                      <a:pt x="1798063" y="768093"/>
                    </a:lnTo>
                    <a:lnTo>
                      <a:pt x="1791454" y="815304"/>
                    </a:lnTo>
                    <a:lnTo>
                      <a:pt x="1854330" y="772638"/>
                    </a:lnTo>
                    <a:lnTo>
                      <a:pt x="1931594" y="763548"/>
                    </a:lnTo>
                    <a:lnTo>
                      <a:pt x="1932772" y="764810"/>
                    </a:lnTo>
                    <a:lnTo>
                      <a:pt x="1943501" y="763548"/>
                    </a:lnTo>
                    <a:lnTo>
                      <a:pt x="1988608" y="811877"/>
                    </a:lnTo>
                    <a:lnTo>
                      <a:pt x="1963408" y="736278"/>
                    </a:lnTo>
                    <a:lnTo>
                      <a:pt x="1963408" y="595386"/>
                    </a:lnTo>
                    <a:lnTo>
                      <a:pt x="2027037" y="574934"/>
                    </a:lnTo>
                    <a:lnTo>
                      <a:pt x="2037269" y="575472"/>
                    </a:lnTo>
                    <a:lnTo>
                      <a:pt x="2038944" y="574934"/>
                    </a:lnTo>
                    <a:lnTo>
                      <a:pt x="2115414" y="578958"/>
                    </a:lnTo>
                    <a:lnTo>
                      <a:pt x="2192927" y="559026"/>
                    </a:lnTo>
                    <a:lnTo>
                      <a:pt x="2167930" y="493125"/>
                    </a:lnTo>
                    <a:lnTo>
                      <a:pt x="2204289" y="402226"/>
                    </a:lnTo>
                    <a:lnTo>
                      <a:pt x="2247466" y="397681"/>
                    </a:lnTo>
                    <a:lnTo>
                      <a:pt x="2317913" y="322690"/>
                    </a:lnTo>
                    <a:lnTo>
                      <a:pt x="2420173" y="304510"/>
                    </a:lnTo>
                    <a:lnTo>
                      <a:pt x="2429263" y="263606"/>
                    </a:lnTo>
                    <a:lnTo>
                      <a:pt x="2526979" y="252244"/>
                    </a:lnTo>
                    <a:lnTo>
                      <a:pt x="2528058" y="253503"/>
                    </a:lnTo>
                    <a:lnTo>
                      <a:pt x="2538886" y="252244"/>
                    </a:lnTo>
                    <a:lnTo>
                      <a:pt x="2560820" y="277833"/>
                    </a:lnTo>
                    <a:lnTo>
                      <a:pt x="2640602" y="202249"/>
                    </a:lnTo>
                    <a:lnTo>
                      <a:pt x="2652509" y="202249"/>
                    </a:lnTo>
                    <a:lnTo>
                      <a:pt x="2704231" y="202249"/>
                    </a:lnTo>
                    <a:lnTo>
                      <a:pt x="2715593" y="134075"/>
                    </a:lnTo>
                    <a:lnTo>
                      <a:pt x="2751953" y="68174"/>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1" name="Freeform 278">
                <a:extLst>
                  <a:ext uri="{FF2B5EF4-FFF2-40B4-BE49-F238E27FC236}">
                    <a16:creationId xmlns:a16="http://schemas.microsoft.com/office/drawing/2014/main" id="{06B3661C-980F-4A21-B93B-D666AB8CC52D}"/>
                  </a:ext>
                </a:extLst>
              </p:cNvPr>
              <p:cNvSpPr>
                <a:spLocks/>
              </p:cNvSpPr>
              <p:nvPr/>
            </p:nvSpPr>
            <p:spPr bwMode="auto">
              <a:xfrm>
                <a:off x="10902160" y="812664"/>
                <a:ext cx="299965" cy="227246"/>
              </a:xfrm>
              <a:custGeom>
                <a:avLst/>
                <a:gdLst>
                  <a:gd name="T0" fmla="*/ 59 w 132"/>
                  <a:gd name="T1" fmla="*/ 83 h 100"/>
                  <a:gd name="T2" fmla="*/ 120 w 132"/>
                  <a:gd name="T3" fmla="*/ 86 h 100"/>
                  <a:gd name="T4" fmla="*/ 132 w 132"/>
                  <a:gd name="T5" fmla="*/ 38 h 100"/>
                  <a:gd name="T6" fmla="*/ 73 w 132"/>
                  <a:gd name="T7" fmla="*/ 5 h 100"/>
                  <a:gd name="T8" fmla="*/ 30 w 132"/>
                  <a:gd name="T9" fmla="*/ 0 h 100"/>
                  <a:gd name="T10" fmla="*/ 9 w 132"/>
                  <a:gd name="T11" fmla="*/ 15 h 100"/>
                  <a:gd name="T12" fmla="*/ 0 w 132"/>
                  <a:gd name="T13" fmla="*/ 57 h 100"/>
                  <a:gd name="T14" fmla="*/ 33 w 132"/>
                  <a:gd name="T15" fmla="*/ 100 h 100"/>
                  <a:gd name="T16" fmla="*/ 59 w 132"/>
                  <a:gd name="T17" fmla="*/ 83 h 100"/>
                  <a:gd name="T18" fmla="*/ 59 w 132"/>
                  <a:gd name="T19" fmla="*/ 83 h 100"/>
                  <a:gd name="T20" fmla="*/ 59 w 132"/>
                  <a:gd name="T21"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00">
                    <a:moveTo>
                      <a:pt x="59" y="83"/>
                    </a:moveTo>
                    <a:lnTo>
                      <a:pt x="120" y="86"/>
                    </a:lnTo>
                    <a:lnTo>
                      <a:pt x="132" y="38"/>
                    </a:lnTo>
                    <a:lnTo>
                      <a:pt x="73" y="5"/>
                    </a:lnTo>
                    <a:lnTo>
                      <a:pt x="30" y="0"/>
                    </a:lnTo>
                    <a:lnTo>
                      <a:pt x="9" y="15"/>
                    </a:lnTo>
                    <a:lnTo>
                      <a:pt x="0" y="57"/>
                    </a:lnTo>
                    <a:lnTo>
                      <a:pt x="33" y="100"/>
                    </a:lnTo>
                    <a:lnTo>
                      <a:pt x="59" y="83"/>
                    </a:lnTo>
                    <a:lnTo>
                      <a:pt x="59" y="83"/>
                    </a:lnTo>
                    <a:lnTo>
                      <a:pt x="59" y="83"/>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2" name="Freeform 279">
                <a:extLst>
                  <a:ext uri="{FF2B5EF4-FFF2-40B4-BE49-F238E27FC236}">
                    <a16:creationId xmlns:a16="http://schemas.microsoft.com/office/drawing/2014/main" id="{E3219826-78A5-4FBF-9467-40EE049D59A5}"/>
                  </a:ext>
                </a:extLst>
              </p:cNvPr>
              <p:cNvSpPr>
                <a:spLocks/>
              </p:cNvSpPr>
              <p:nvPr/>
            </p:nvSpPr>
            <p:spPr bwMode="auto">
              <a:xfrm>
                <a:off x="11008965" y="1142170"/>
                <a:ext cx="140893" cy="79537"/>
              </a:xfrm>
              <a:custGeom>
                <a:avLst/>
                <a:gdLst>
                  <a:gd name="T0" fmla="*/ 17 w 62"/>
                  <a:gd name="T1" fmla="*/ 5 h 35"/>
                  <a:gd name="T2" fmla="*/ 0 w 62"/>
                  <a:gd name="T3" fmla="*/ 26 h 35"/>
                  <a:gd name="T4" fmla="*/ 2 w 62"/>
                  <a:gd name="T5" fmla="*/ 31 h 35"/>
                  <a:gd name="T6" fmla="*/ 36 w 62"/>
                  <a:gd name="T7" fmla="*/ 35 h 35"/>
                  <a:gd name="T8" fmla="*/ 62 w 62"/>
                  <a:gd name="T9" fmla="*/ 35 h 35"/>
                  <a:gd name="T10" fmla="*/ 59 w 62"/>
                  <a:gd name="T11" fmla="*/ 21 h 35"/>
                  <a:gd name="T12" fmla="*/ 36 w 62"/>
                  <a:gd name="T13" fmla="*/ 0 h 35"/>
                  <a:gd name="T14" fmla="*/ 17 w 62"/>
                  <a:gd name="T15" fmla="*/ 5 h 35"/>
                  <a:gd name="T16" fmla="*/ 17 w 62"/>
                  <a:gd name="T17" fmla="*/ 5 h 35"/>
                  <a:gd name="T18" fmla="*/ 17 w 62"/>
                  <a:gd name="T1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5">
                    <a:moveTo>
                      <a:pt x="17" y="5"/>
                    </a:moveTo>
                    <a:lnTo>
                      <a:pt x="0" y="26"/>
                    </a:lnTo>
                    <a:lnTo>
                      <a:pt x="2" y="31"/>
                    </a:lnTo>
                    <a:lnTo>
                      <a:pt x="36" y="35"/>
                    </a:lnTo>
                    <a:lnTo>
                      <a:pt x="62" y="35"/>
                    </a:lnTo>
                    <a:lnTo>
                      <a:pt x="59" y="21"/>
                    </a:lnTo>
                    <a:lnTo>
                      <a:pt x="36" y="0"/>
                    </a:lnTo>
                    <a:lnTo>
                      <a:pt x="17" y="5"/>
                    </a:lnTo>
                    <a:lnTo>
                      <a:pt x="17" y="5"/>
                    </a:lnTo>
                    <a:lnTo>
                      <a:pt x="17" y="5"/>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3" name="Freeform 280">
                <a:extLst>
                  <a:ext uri="{FF2B5EF4-FFF2-40B4-BE49-F238E27FC236}">
                    <a16:creationId xmlns:a16="http://schemas.microsoft.com/office/drawing/2014/main" id="{32476BAF-0B78-49CF-A645-5334491AF4BF}"/>
                  </a:ext>
                </a:extLst>
              </p:cNvPr>
              <p:cNvSpPr>
                <a:spLocks/>
              </p:cNvSpPr>
              <p:nvPr/>
            </p:nvSpPr>
            <p:spPr bwMode="auto">
              <a:xfrm>
                <a:off x="9520502" y="264999"/>
                <a:ext cx="220430" cy="259061"/>
              </a:xfrm>
              <a:custGeom>
                <a:avLst/>
                <a:gdLst>
                  <a:gd name="T0" fmla="*/ 92 w 97"/>
                  <a:gd name="T1" fmla="*/ 85 h 114"/>
                  <a:gd name="T2" fmla="*/ 97 w 97"/>
                  <a:gd name="T3" fmla="*/ 52 h 114"/>
                  <a:gd name="T4" fmla="*/ 57 w 97"/>
                  <a:gd name="T5" fmla="*/ 5 h 114"/>
                  <a:gd name="T6" fmla="*/ 42 w 97"/>
                  <a:gd name="T7" fmla="*/ 0 h 114"/>
                  <a:gd name="T8" fmla="*/ 31 w 97"/>
                  <a:gd name="T9" fmla="*/ 7 h 114"/>
                  <a:gd name="T10" fmla="*/ 0 w 97"/>
                  <a:gd name="T11" fmla="*/ 114 h 114"/>
                  <a:gd name="T12" fmla="*/ 92 w 97"/>
                  <a:gd name="T13" fmla="*/ 85 h 114"/>
                  <a:gd name="T14" fmla="*/ 92 w 97"/>
                  <a:gd name="T15" fmla="*/ 85 h 114"/>
                  <a:gd name="T16" fmla="*/ 92 w 97"/>
                  <a:gd name="T17" fmla="*/ 8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4">
                    <a:moveTo>
                      <a:pt x="92" y="85"/>
                    </a:moveTo>
                    <a:lnTo>
                      <a:pt x="97" y="52"/>
                    </a:lnTo>
                    <a:lnTo>
                      <a:pt x="57" y="5"/>
                    </a:lnTo>
                    <a:lnTo>
                      <a:pt x="42" y="0"/>
                    </a:lnTo>
                    <a:lnTo>
                      <a:pt x="31" y="7"/>
                    </a:lnTo>
                    <a:lnTo>
                      <a:pt x="0" y="114"/>
                    </a:lnTo>
                    <a:lnTo>
                      <a:pt x="92" y="85"/>
                    </a:lnTo>
                    <a:lnTo>
                      <a:pt x="92" y="85"/>
                    </a:lnTo>
                    <a:lnTo>
                      <a:pt x="92" y="85"/>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4" name="Freeform 281">
                <a:extLst>
                  <a:ext uri="{FF2B5EF4-FFF2-40B4-BE49-F238E27FC236}">
                    <a16:creationId xmlns:a16="http://schemas.microsoft.com/office/drawing/2014/main" id="{A6D43BB9-38DF-4B3B-A643-51F39C64A46F}"/>
                  </a:ext>
                </a:extLst>
              </p:cNvPr>
              <p:cNvSpPr>
                <a:spLocks/>
              </p:cNvSpPr>
              <p:nvPr/>
            </p:nvSpPr>
            <p:spPr bwMode="auto">
              <a:xfrm>
                <a:off x="11233940" y="910379"/>
                <a:ext cx="172707" cy="118168"/>
              </a:xfrm>
              <a:custGeom>
                <a:avLst/>
                <a:gdLst>
                  <a:gd name="T0" fmla="*/ 57 w 76"/>
                  <a:gd name="T1" fmla="*/ 52 h 52"/>
                  <a:gd name="T2" fmla="*/ 76 w 76"/>
                  <a:gd name="T3" fmla="*/ 26 h 52"/>
                  <a:gd name="T4" fmla="*/ 36 w 76"/>
                  <a:gd name="T5" fmla="*/ 9 h 52"/>
                  <a:gd name="T6" fmla="*/ 5 w 76"/>
                  <a:gd name="T7" fmla="*/ 0 h 52"/>
                  <a:gd name="T8" fmla="*/ 0 w 76"/>
                  <a:gd name="T9" fmla="*/ 21 h 52"/>
                  <a:gd name="T10" fmla="*/ 31 w 76"/>
                  <a:gd name="T11" fmla="*/ 45 h 52"/>
                  <a:gd name="T12" fmla="*/ 57 w 76"/>
                  <a:gd name="T13" fmla="*/ 52 h 52"/>
                  <a:gd name="T14" fmla="*/ 57 w 76"/>
                  <a:gd name="T15" fmla="*/ 52 h 52"/>
                  <a:gd name="T16" fmla="*/ 57 w 76"/>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57" y="52"/>
                    </a:moveTo>
                    <a:lnTo>
                      <a:pt x="76" y="26"/>
                    </a:lnTo>
                    <a:lnTo>
                      <a:pt x="36" y="9"/>
                    </a:lnTo>
                    <a:lnTo>
                      <a:pt x="5" y="0"/>
                    </a:lnTo>
                    <a:lnTo>
                      <a:pt x="0" y="21"/>
                    </a:lnTo>
                    <a:lnTo>
                      <a:pt x="31" y="45"/>
                    </a:lnTo>
                    <a:lnTo>
                      <a:pt x="57" y="52"/>
                    </a:lnTo>
                    <a:lnTo>
                      <a:pt x="57" y="52"/>
                    </a:lnTo>
                    <a:lnTo>
                      <a:pt x="57" y="52"/>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5" name="Freeform 282">
                <a:extLst>
                  <a:ext uri="{FF2B5EF4-FFF2-40B4-BE49-F238E27FC236}">
                    <a16:creationId xmlns:a16="http://schemas.microsoft.com/office/drawing/2014/main" id="{8483A3AD-22C6-4E4D-BE60-196FE1E16CE6}"/>
                  </a:ext>
                </a:extLst>
              </p:cNvPr>
              <p:cNvSpPr>
                <a:spLocks/>
              </p:cNvSpPr>
              <p:nvPr/>
            </p:nvSpPr>
            <p:spPr bwMode="auto">
              <a:xfrm>
                <a:off x="12438345" y="1421684"/>
                <a:ext cx="134076" cy="86354"/>
              </a:xfrm>
              <a:custGeom>
                <a:avLst/>
                <a:gdLst>
                  <a:gd name="T0" fmla="*/ 21 w 59"/>
                  <a:gd name="T1" fmla="*/ 35 h 38"/>
                  <a:gd name="T2" fmla="*/ 40 w 59"/>
                  <a:gd name="T3" fmla="*/ 33 h 38"/>
                  <a:gd name="T4" fmla="*/ 57 w 59"/>
                  <a:gd name="T5" fmla="*/ 21 h 38"/>
                  <a:gd name="T6" fmla="*/ 59 w 59"/>
                  <a:gd name="T7" fmla="*/ 14 h 38"/>
                  <a:gd name="T8" fmla="*/ 36 w 59"/>
                  <a:gd name="T9" fmla="*/ 0 h 38"/>
                  <a:gd name="T10" fmla="*/ 24 w 59"/>
                  <a:gd name="T11" fmla="*/ 0 h 38"/>
                  <a:gd name="T12" fmla="*/ 21 w 59"/>
                  <a:gd name="T13" fmla="*/ 2 h 38"/>
                  <a:gd name="T14" fmla="*/ 0 w 59"/>
                  <a:gd name="T15" fmla="*/ 24 h 38"/>
                  <a:gd name="T16" fmla="*/ 3 w 59"/>
                  <a:gd name="T17" fmla="*/ 38 h 38"/>
                  <a:gd name="T18" fmla="*/ 21 w 59"/>
                  <a:gd name="T19" fmla="*/ 35 h 38"/>
                  <a:gd name="T20" fmla="*/ 21 w 59"/>
                  <a:gd name="T21" fmla="*/ 35 h 38"/>
                  <a:gd name="T22" fmla="*/ 21 w 59"/>
                  <a:gd name="T2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38">
                    <a:moveTo>
                      <a:pt x="21" y="35"/>
                    </a:moveTo>
                    <a:lnTo>
                      <a:pt x="40" y="33"/>
                    </a:lnTo>
                    <a:lnTo>
                      <a:pt x="57" y="21"/>
                    </a:lnTo>
                    <a:lnTo>
                      <a:pt x="59" y="14"/>
                    </a:lnTo>
                    <a:lnTo>
                      <a:pt x="36" y="0"/>
                    </a:lnTo>
                    <a:lnTo>
                      <a:pt x="24" y="0"/>
                    </a:lnTo>
                    <a:lnTo>
                      <a:pt x="21" y="2"/>
                    </a:lnTo>
                    <a:lnTo>
                      <a:pt x="0" y="24"/>
                    </a:lnTo>
                    <a:lnTo>
                      <a:pt x="3" y="38"/>
                    </a:lnTo>
                    <a:lnTo>
                      <a:pt x="21" y="35"/>
                    </a:lnTo>
                    <a:lnTo>
                      <a:pt x="21" y="35"/>
                    </a:lnTo>
                    <a:lnTo>
                      <a:pt x="21" y="35"/>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6" name="Freeform 283">
                <a:extLst>
                  <a:ext uri="{FF2B5EF4-FFF2-40B4-BE49-F238E27FC236}">
                    <a16:creationId xmlns:a16="http://schemas.microsoft.com/office/drawing/2014/main" id="{2C29E77F-A7D5-452A-AC4E-0FCD921915DD}"/>
                  </a:ext>
                </a:extLst>
              </p:cNvPr>
              <p:cNvSpPr>
                <a:spLocks/>
              </p:cNvSpPr>
              <p:nvPr/>
            </p:nvSpPr>
            <p:spPr bwMode="auto">
              <a:xfrm>
                <a:off x="9218264" y="-155406"/>
                <a:ext cx="334053" cy="534030"/>
              </a:xfrm>
              <a:custGeom>
                <a:avLst/>
                <a:gdLst>
                  <a:gd name="T0" fmla="*/ 33 w 147"/>
                  <a:gd name="T1" fmla="*/ 178 h 235"/>
                  <a:gd name="T2" fmla="*/ 62 w 147"/>
                  <a:gd name="T3" fmla="*/ 209 h 235"/>
                  <a:gd name="T4" fmla="*/ 107 w 147"/>
                  <a:gd name="T5" fmla="*/ 235 h 235"/>
                  <a:gd name="T6" fmla="*/ 142 w 147"/>
                  <a:gd name="T7" fmla="*/ 223 h 235"/>
                  <a:gd name="T8" fmla="*/ 147 w 147"/>
                  <a:gd name="T9" fmla="*/ 145 h 235"/>
                  <a:gd name="T10" fmla="*/ 109 w 147"/>
                  <a:gd name="T11" fmla="*/ 52 h 235"/>
                  <a:gd name="T12" fmla="*/ 76 w 147"/>
                  <a:gd name="T13" fmla="*/ 0 h 235"/>
                  <a:gd name="T14" fmla="*/ 43 w 147"/>
                  <a:gd name="T15" fmla="*/ 24 h 235"/>
                  <a:gd name="T16" fmla="*/ 0 w 147"/>
                  <a:gd name="T17" fmla="*/ 93 h 235"/>
                  <a:gd name="T18" fmla="*/ 22 w 147"/>
                  <a:gd name="T19" fmla="*/ 112 h 235"/>
                  <a:gd name="T20" fmla="*/ 33 w 147"/>
                  <a:gd name="T21" fmla="*/ 178 h 235"/>
                  <a:gd name="T22" fmla="*/ 33 w 147"/>
                  <a:gd name="T23" fmla="*/ 178 h 235"/>
                  <a:gd name="T24" fmla="*/ 33 w 147"/>
                  <a:gd name="T25" fmla="*/ 17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35">
                    <a:moveTo>
                      <a:pt x="33" y="178"/>
                    </a:moveTo>
                    <a:lnTo>
                      <a:pt x="62" y="209"/>
                    </a:lnTo>
                    <a:lnTo>
                      <a:pt x="107" y="235"/>
                    </a:lnTo>
                    <a:lnTo>
                      <a:pt x="142" y="223"/>
                    </a:lnTo>
                    <a:lnTo>
                      <a:pt x="147" y="145"/>
                    </a:lnTo>
                    <a:lnTo>
                      <a:pt x="109" y="52"/>
                    </a:lnTo>
                    <a:lnTo>
                      <a:pt x="76" y="0"/>
                    </a:lnTo>
                    <a:lnTo>
                      <a:pt x="43" y="24"/>
                    </a:lnTo>
                    <a:lnTo>
                      <a:pt x="0" y="93"/>
                    </a:lnTo>
                    <a:lnTo>
                      <a:pt x="22" y="112"/>
                    </a:lnTo>
                    <a:lnTo>
                      <a:pt x="33" y="178"/>
                    </a:lnTo>
                    <a:lnTo>
                      <a:pt x="33" y="178"/>
                    </a:lnTo>
                    <a:lnTo>
                      <a:pt x="33" y="178"/>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7" name="Freeform 285">
                <a:extLst>
                  <a:ext uri="{FF2B5EF4-FFF2-40B4-BE49-F238E27FC236}">
                    <a16:creationId xmlns:a16="http://schemas.microsoft.com/office/drawing/2014/main" id="{86AA54EB-C600-4B52-A884-9A3EF61F915B}"/>
                  </a:ext>
                </a:extLst>
              </p:cNvPr>
              <p:cNvSpPr>
                <a:spLocks/>
              </p:cNvSpPr>
              <p:nvPr/>
            </p:nvSpPr>
            <p:spPr bwMode="auto">
              <a:xfrm>
                <a:off x="7757071" y="689951"/>
                <a:ext cx="638563" cy="838540"/>
              </a:xfrm>
              <a:custGeom>
                <a:avLst/>
                <a:gdLst>
                  <a:gd name="T0" fmla="*/ 17 w 281"/>
                  <a:gd name="T1" fmla="*/ 289 h 369"/>
                  <a:gd name="T2" fmla="*/ 0 w 281"/>
                  <a:gd name="T3" fmla="*/ 298 h 369"/>
                  <a:gd name="T4" fmla="*/ 2 w 281"/>
                  <a:gd name="T5" fmla="*/ 327 h 369"/>
                  <a:gd name="T6" fmla="*/ 31 w 281"/>
                  <a:gd name="T7" fmla="*/ 338 h 369"/>
                  <a:gd name="T8" fmla="*/ 35 w 281"/>
                  <a:gd name="T9" fmla="*/ 362 h 369"/>
                  <a:gd name="T10" fmla="*/ 88 w 281"/>
                  <a:gd name="T11" fmla="*/ 369 h 369"/>
                  <a:gd name="T12" fmla="*/ 97 w 281"/>
                  <a:gd name="T13" fmla="*/ 364 h 369"/>
                  <a:gd name="T14" fmla="*/ 66 w 281"/>
                  <a:gd name="T15" fmla="*/ 322 h 369"/>
                  <a:gd name="T16" fmla="*/ 64 w 281"/>
                  <a:gd name="T17" fmla="*/ 279 h 369"/>
                  <a:gd name="T18" fmla="*/ 90 w 281"/>
                  <a:gd name="T19" fmla="*/ 227 h 369"/>
                  <a:gd name="T20" fmla="*/ 114 w 281"/>
                  <a:gd name="T21" fmla="*/ 170 h 369"/>
                  <a:gd name="T22" fmla="*/ 163 w 281"/>
                  <a:gd name="T23" fmla="*/ 114 h 369"/>
                  <a:gd name="T24" fmla="*/ 213 w 281"/>
                  <a:gd name="T25" fmla="*/ 83 h 369"/>
                  <a:gd name="T26" fmla="*/ 270 w 281"/>
                  <a:gd name="T27" fmla="*/ 50 h 369"/>
                  <a:gd name="T28" fmla="*/ 281 w 281"/>
                  <a:gd name="T29" fmla="*/ 28 h 369"/>
                  <a:gd name="T30" fmla="*/ 270 w 281"/>
                  <a:gd name="T31" fmla="*/ 0 h 369"/>
                  <a:gd name="T32" fmla="*/ 239 w 281"/>
                  <a:gd name="T33" fmla="*/ 9 h 369"/>
                  <a:gd name="T34" fmla="*/ 211 w 281"/>
                  <a:gd name="T35" fmla="*/ 35 h 369"/>
                  <a:gd name="T36" fmla="*/ 158 w 281"/>
                  <a:gd name="T37" fmla="*/ 47 h 369"/>
                  <a:gd name="T38" fmla="*/ 104 w 281"/>
                  <a:gd name="T39" fmla="*/ 90 h 369"/>
                  <a:gd name="T40" fmla="*/ 66 w 281"/>
                  <a:gd name="T41" fmla="*/ 125 h 369"/>
                  <a:gd name="T42" fmla="*/ 71 w 281"/>
                  <a:gd name="T43" fmla="*/ 151 h 369"/>
                  <a:gd name="T44" fmla="*/ 33 w 281"/>
                  <a:gd name="T45" fmla="*/ 204 h 369"/>
                  <a:gd name="T46" fmla="*/ 47 w 281"/>
                  <a:gd name="T47" fmla="*/ 211 h 369"/>
                  <a:gd name="T48" fmla="*/ 17 w 281"/>
                  <a:gd name="T49" fmla="*/ 258 h 369"/>
                  <a:gd name="T50" fmla="*/ 17 w 281"/>
                  <a:gd name="T51" fmla="*/ 289 h 369"/>
                  <a:gd name="T52" fmla="*/ 17 w 281"/>
                  <a:gd name="T53" fmla="*/ 289 h 369"/>
                  <a:gd name="T54" fmla="*/ 17 w 281"/>
                  <a:gd name="T55" fmla="*/ 2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369">
                    <a:moveTo>
                      <a:pt x="17" y="289"/>
                    </a:moveTo>
                    <a:lnTo>
                      <a:pt x="0" y="298"/>
                    </a:lnTo>
                    <a:lnTo>
                      <a:pt x="2" y="327"/>
                    </a:lnTo>
                    <a:lnTo>
                      <a:pt x="31" y="338"/>
                    </a:lnTo>
                    <a:lnTo>
                      <a:pt x="35" y="362"/>
                    </a:lnTo>
                    <a:lnTo>
                      <a:pt x="88" y="369"/>
                    </a:lnTo>
                    <a:lnTo>
                      <a:pt x="97" y="364"/>
                    </a:lnTo>
                    <a:lnTo>
                      <a:pt x="66" y="322"/>
                    </a:lnTo>
                    <a:lnTo>
                      <a:pt x="64" y="279"/>
                    </a:lnTo>
                    <a:lnTo>
                      <a:pt x="90" y="227"/>
                    </a:lnTo>
                    <a:lnTo>
                      <a:pt x="114" y="170"/>
                    </a:lnTo>
                    <a:lnTo>
                      <a:pt x="163" y="114"/>
                    </a:lnTo>
                    <a:lnTo>
                      <a:pt x="213" y="83"/>
                    </a:lnTo>
                    <a:lnTo>
                      <a:pt x="270" y="50"/>
                    </a:lnTo>
                    <a:lnTo>
                      <a:pt x="281" y="28"/>
                    </a:lnTo>
                    <a:lnTo>
                      <a:pt x="270" y="0"/>
                    </a:lnTo>
                    <a:lnTo>
                      <a:pt x="239" y="9"/>
                    </a:lnTo>
                    <a:lnTo>
                      <a:pt x="211" y="35"/>
                    </a:lnTo>
                    <a:lnTo>
                      <a:pt x="158" y="47"/>
                    </a:lnTo>
                    <a:lnTo>
                      <a:pt x="104" y="90"/>
                    </a:lnTo>
                    <a:lnTo>
                      <a:pt x="66" y="125"/>
                    </a:lnTo>
                    <a:lnTo>
                      <a:pt x="71" y="151"/>
                    </a:lnTo>
                    <a:lnTo>
                      <a:pt x="33" y="204"/>
                    </a:lnTo>
                    <a:lnTo>
                      <a:pt x="47" y="211"/>
                    </a:lnTo>
                    <a:lnTo>
                      <a:pt x="17" y="258"/>
                    </a:lnTo>
                    <a:lnTo>
                      <a:pt x="17" y="289"/>
                    </a:lnTo>
                    <a:lnTo>
                      <a:pt x="17" y="289"/>
                    </a:lnTo>
                    <a:lnTo>
                      <a:pt x="17" y="289"/>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8" name="Freeform 286">
                <a:extLst>
                  <a:ext uri="{FF2B5EF4-FFF2-40B4-BE49-F238E27FC236}">
                    <a16:creationId xmlns:a16="http://schemas.microsoft.com/office/drawing/2014/main" id="{7BB5F040-6FDE-449C-81E2-FC0BA849E154}"/>
                  </a:ext>
                </a:extLst>
              </p:cNvPr>
              <p:cNvSpPr>
                <a:spLocks/>
              </p:cNvSpPr>
              <p:nvPr/>
            </p:nvSpPr>
            <p:spPr bwMode="auto">
              <a:xfrm>
                <a:off x="7516190" y="-73597"/>
                <a:ext cx="240881" cy="197705"/>
              </a:xfrm>
              <a:custGeom>
                <a:avLst/>
                <a:gdLst>
                  <a:gd name="T0" fmla="*/ 26 w 106"/>
                  <a:gd name="T1" fmla="*/ 66 h 87"/>
                  <a:gd name="T2" fmla="*/ 42 w 106"/>
                  <a:gd name="T3" fmla="*/ 87 h 87"/>
                  <a:gd name="T4" fmla="*/ 61 w 106"/>
                  <a:gd name="T5" fmla="*/ 73 h 87"/>
                  <a:gd name="T6" fmla="*/ 63 w 106"/>
                  <a:gd name="T7" fmla="*/ 57 h 87"/>
                  <a:gd name="T8" fmla="*/ 78 w 106"/>
                  <a:gd name="T9" fmla="*/ 50 h 87"/>
                  <a:gd name="T10" fmla="*/ 99 w 106"/>
                  <a:gd name="T11" fmla="*/ 35 h 87"/>
                  <a:gd name="T12" fmla="*/ 106 w 106"/>
                  <a:gd name="T13" fmla="*/ 21 h 87"/>
                  <a:gd name="T14" fmla="*/ 82 w 106"/>
                  <a:gd name="T15" fmla="*/ 0 h 87"/>
                  <a:gd name="T16" fmla="*/ 66 w 106"/>
                  <a:gd name="T17" fmla="*/ 16 h 87"/>
                  <a:gd name="T18" fmla="*/ 59 w 106"/>
                  <a:gd name="T19" fmla="*/ 40 h 87"/>
                  <a:gd name="T20" fmla="*/ 54 w 106"/>
                  <a:gd name="T21" fmla="*/ 14 h 87"/>
                  <a:gd name="T22" fmla="*/ 30 w 106"/>
                  <a:gd name="T23" fmla="*/ 14 h 87"/>
                  <a:gd name="T24" fmla="*/ 0 w 106"/>
                  <a:gd name="T25" fmla="*/ 31 h 87"/>
                  <a:gd name="T26" fmla="*/ 35 w 106"/>
                  <a:gd name="T27" fmla="*/ 35 h 87"/>
                  <a:gd name="T28" fmla="*/ 26 w 106"/>
                  <a:gd name="T29" fmla="*/ 66 h 87"/>
                  <a:gd name="T30" fmla="*/ 26 w 106"/>
                  <a:gd name="T31" fmla="*/ 66 h 87"/>
                  <a:gd name="T32" fmla="*/ 26 w 106"/>
                  <a:gd name="T33" fmla="*/ 6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7">
                    <a:moveTo>
                      <a:pt x="26" y="66"/>
                    </a:moveTo>
                    <a:lnTo>
                      <a:pt x="42" y="87"/>
                    </a:lnTo>
                    <a:lnTo>
                      <a:pt x="61" y="73"/>
                    </a:lnTo>
                    <a:lnTo>
                      <a:pt x="63" y="57"/>
                    </a:lnTo>
                    <a:lnTo>
                      <a:pt x="78" y="50"/>
                    </a:lnTo>
                    <a:lnTo>
                      <a:pt x="99" y="35"/>
                    </a:lnTo>
                    <a:lnTo>
                      <a:pt x="106" y="21"/>
                    </a:lnTo>
                    <a:lnTo>
                      <a:pt x="82" y="0"/>
                    </a:lnTo>
                    <a:lnTo>
                      <a:pt x="66" y="16"/>
                    </a:lnTo>
                    <a:lnTo>
                      <a:pt x="59" y="40"/>
                    </a:lnTo>
                    <a:lnTo>
                      <a:pt x="54" y="14"/>
                    </a:lnTo>
                    <a:lnTo>
                      <a:pt x="30" y="14"/>
                    </a:lnTo>
                    <a:lnTo>
                      <a:pt x="0" y="31"/>
                    </a:lnTo>
                    <a:lnTo>
                      <a:pt x="35" y="35"/>
                    </a:lnTo>
                    <a:lnTo>
                      <a:pt x="26" y="66"/>
                    </a:lnTo>
                    <a:lnTo>
                      <a:pt x="26" y="66"/>
                    </a:lnTo>
                    <a:lnTo>
                      <a:pt x="26" y="66"/>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49" name="Freeform 287">
                <a:extLst>
                  <a:ext uri="{FF2B5EF4-FFF2-40B4-BE49-F238E27FC236}">
                    <a16:creationId xmlns:a16="http://schemas.microsoft.com/office/drawing/2014/main" id="{CFAAD9CC-3694-462C-AB96-3F2C716C29B9}"/>
                  </a:ext>
                </a:extLst>
              </p:cNvPr>
              <p:cNvSpPr>
                <a:spLocks noEditPoints="1"/>
              </p:cNvSpPr>
              <p:nvPr/>
            </p:nvSpPr>
            <p:spPr bwMode="auto">
              <a:xfrm>
                <a:off x="6245882" y="-14513"/>
                <a:ext cx="624928" cy="731733"/>
              </a:xfrm>
              <a:custGeom>
                <a:avLst/>
                <a:gdLst>
                  <a:gd name="T0" fmla="*/ 232 w 275"/>
                  <a:gd name="T1" fmla="*/ 244 h 322"/>
                  <a:gd name="T2" fmla="*/ 232 w 275"/>
                  <a:gd name="T3" fmla="*/ 244 h 322"/>
                  <a:gd name="T4" fmla="*/ 197 w 275"/>
                  <a:gd name="T5" fmla="*/ 272 h 322"/>
                  <a:gd name="T6" fmla="*/ 168 w 275"/>
                  <a:gd name="T7" fmla="*/ 256 h 322"/>
                  <a:gd name="T8" fmla="*/ 178 w 275"/>
                  <a:gd name="T9" fmla="*/ 237 h 322"/>
                  <a:gd name="T10" fmla="*/ 168 w 275"/>
                  <a:gd name="T11" fmla="*/ 211 h 322"/>
                  <a:gd name="T12" fmla="*/ 201 w 275"/>
                  <a:gd name="T13" fmla="*/ 196 h 322"/>
                  <a:gd name="T14" fmla="*/ 209 w 275"/>
                  <a:gd name="T15" fmla="*/ 225 h 322"/>
                  <a:gd name="T16" fmla="*/ 232 w 275"/>
                  <a:gd name="T17" fmla="*/ 244 h 322"/>
                  <a:gd name="T18" fmla="*/ 126 w 275"/>
                  <a:gd name="T19" fmla="*/ 90 h 322"/>
                  <a:gd name="T20" fmla="*/ 126 w 275"/>
                  <a:gd name="T21" fmla="*/ 90 h 322"/>
                  <a:gd name="T22" fmla="*/ 180 w 275"/>
                  <a:gd name="T23" fmla="*/ 154 h 322"/>
                  <a:gd name="T24" fmla="*/ 140 w 275"/>
                  <a:gd name="T25" fmla="*/ 187 h 322"/>
                  <a:gd name="T26" fmla="*/ 130 w 275"/>
                  <a:gd name="T27" fmla="*/ 244 h 322"/>
                  <a:gd name="T28" fmla="*/ 116 w 275"/>
                  <a:gd name="T29" fmla="*/ 258 h 322"/>
                  <a:gd name="T30" fmla="*/ 109 w 275"/>
                  <a:gd name="T31" fmla="*/ 319 h 322"/>
                  <a:gd name="T32" fmla="*/ 88 w 275"/>
                  <a:gd name="T33" fmla="*/ 322 h 322"/>
                  <a:gd name="T34" fmla="*/ 55 w 275"/>
                  <a:gd name="T35" fmla="*/ 277 h 322"/>
                  <a:gd name="T36" fmla="*/ 69 w 275"/>
                  <a:gd name="T37" fmla="*/ 251 h 322"/>
                  <a:gd name="T38" fmla="*/ 45 w 275"/>
                  <a:gd name="T39" fmla="*/ 230 h 322"/>
                  <a:gd name="T40" fmla="*/ 12 w 275"/>
                  <a:gd name="T41" fmla="*/ 161 h 322"/>
                  <a:gd name="T42" fmla="*/ 0 w 275"/>
                  <a:gd name="T43" fmla="*/ 95 h 322"/>
                  <a:gd name="T44" fmla="*/ 45 w 275"/>
                  <a:gd name="T45" fmla="*/ 61 h 322"/>
                  <a:gd name="T46" fmla="*/ 52 w 275"/>
                  <a:gd name="T47" fmla="*/ 95 h 322"/>
                  <a:gd name="T48" fmla="*/ 76 w 275"/>
                  <a:gd name="T49" fmla="*/ 92 h 322"/>
                  <a:gd name="T50" fmla="*/ 83 w 275"/>
                  <a:gd name="T51" fmla="*/ 61 h 322"/>
                  <a:gd name="T52" fmla="*/ 107 w 275"/>
                  <a:gd name="T53" fmla="*/ 57 h 322"/>
                  <a:gd name="T54" fmla="*/ 126 w 275"/>
                  <a:gd name="T55" fmla="*/ 90 h 322"/>
                  <a:gd name="T56" fmla="*/ 244 w 275"/>
                  <a:gd name="T57" fmla="*/ 24 h 322"/>
                  <a:gd name="T58" fmla="*/ 244 w 275"/>
                  <a:gd name="T59" fmla="*/ 24 h 322"/>
                  <a:gd name="T60" fmla="*/ 275 w 275"/>
                  <a:gd name="T61" fmla="*/ 57 h 322"/>
                  <a:gd name="T62" fmla="*/ 251 w 275"/>
                  <a:gd name="T63" fmla="*/ 106 h 322"/>
                  <a:gd name="T64" fmla="*/ 204 w 275"/>
                  <a:gd name="T65" fmla="*/ 116 h 322"/>
                  <a:gd name="T66" fmla="*/ 156 w 275"/>
                  <a:gd name="T67" fmla="*/ 102 h 322"/>
                  <a:gd name="T68" fmla="*/ 154 w 275"/>
                  <a:gd name="T69" fmla="*/ 76 h 322"/>
                  <a:gd name="T70" fmla="*/ 130 w 275"/>
                  <a:gd name="T71" fmla="*/ 73 h 322"/>
                  <a:gd name="T72" fmla="*/ 112 w 275"/>
                  <a:gd name="T73" fmla="*/ 31 h 322"/>
                  <a:gd name="T74" fmla="*/ 164 w 275"/>
                  <a:gd name="T75" fmla="*/ 5 h 322"/>
                  <a:gd name="T76" fmla="*/ 187 w 275"/>
                  <a:gd name="T77" fmla="*/ 28 h 322"/>
                  <a:gd name="T78" fmla="*/ 201 w 275"/>
                  <a:gd name="T79" fmla="*/ 0 h 322"/>
                  <a:gd name="T80" fmla="*/ 244 w 275"/>
                  <a:gd name="T81" fmla="*/ 2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5" h="322">
                    <a:moveTo>
                      <a:pt x="232" y="244"/>
                    </a:moveTo>
                    <a:lnTo>
                      <a:pt x="232" y="244"/>
                    </a:lnTo>
                    <a:lnTo>
                      <a:pt x="197" y="272"/>
                    </a:lnTo>
                    <a:lnTo>
                      <a:pt x="168" y="256"/>
                    </a:lnTo>
                    <a:lnTo>
                      <a:pt x="178" y="237"/>
                    </a:lnTo>
                    <a:lnTo>
                      <a:pt x="168" y="211"/>
                    </a:lnTo>
                    <a:lnTo>
                      <a:pt x="201" y="196"/>
                    </a:lnTo>
                    <a:lnTo>
                      <a:pt x="209" y="225"/>
                    </a:lnTo>
                    <a:lnTo>
                      <a:pt x="232" y="244"/>
                    </a:lnTo>
                    <a:close/>
                    <a:moveTo>
                      <a:pt x="126" y="90"/>
                    </a:moveTo>
                    <a:lnTo>
                      <a:pt x="126" y="90"/>
                    </a:lnTo>
                    <a:lnTo>
                      <a:pt x="180" y="154"/>
                    </a:lnTo>
                    <a:lnTo>
                      <a:pt x="140" y="187"/>
                    </a:lnTo>
                    <a:lnTo>
                      <a:pt x="130" y="244"/>
                    </a:lnTo>
                    <a:lnTo>
                      <a:pt x="116" y="258"/>
                    </a:lnTo>
                    <a:lnTo>
                      <a:pt x="109" y="319"/>
                    </a:lnTo>
                    <a:lnTo>
                      <a:pt x="88" y="322"/>
                    </a:lnTo>
                    <a:lnTo>
                      <a:pt x="55" y="277"/>
                    </a:lnTo>
                    <a:lnTo>
                      <a:pt x="69" y="251"/>
                    </a:lnTo>
                    <a:lnTo>
                      <a:pt x="45" y="230"/>
                    </a:lnTo>
                    <a:lnTo>
                      <a:pt x="12" y="161"/>
                    </a:lnTo>
                    <a:lnTo>
                      <a:pt x="0" y="95"/>
                    </a:lnTo>
                    <a:lnTo>
                      <a:pt x="45" y="61"/>
                    </a:lnTo>
                    <a:lnTo>
                      <a:pt x="52" y="95"/>
                    </a:lnTo>
                    <a:lnTo>
                      <a:pt x="76" y="92"/>
                    </a:lnTo>
                    <a:lnTo>
                      <a:pt x="83" y="61"/>
                    </a:lnTo>
                    <a:lnTo>
                      <a:pt x="107" y="57"/>
                    </a:lnTo>
                    <a:lnTo>
                      <a:pt x="126" y="90"/>
                    </a:lnTo>
                    <a:close/>
                    <a:moveTo>
                      <a:pt x="244" y="24"/>
                    </a:moveTo>
                    <a:lnTo>
                      <a:pt x="244" y="24"/>
                    </a:lnTo>
                    <a:lnTo>
                      <a:pt x="275" y="57"/>
                    </a:lnTo>
                    <a:lnTo>
                      <a:pt x="251" y="106"/>
                    </a:lnTo>
                    <a:lnTo>
                      <a:pt x="204" y="116"/>
                    </a:lnTo>
                    <a:lnTo>
                      <a:pt x="156" y="102"/>
                    </a:lnTo>
                    <a:lnTo>
                      <a:pt x="154" y="76"/>
                    </a:lnTo>
                    <a:lnTo>
                      <a:pt x="130" y="73"/>
                    </a:lnTo>
                    <a:lnTo>
                      <a:pt x="112" y="31"/>
                    </a:lnTo>
                    <a:lnTo>
                      <a:pt x="164" y="5"/>
                    </a:lnTo>
                    <a:lnTo>
                      <a:pt x="187" y="28"/>
                    </a:lnTo>
                    <a:lnTo>
                      <a:pt x="201" y="0"/>
                    </a:lnTo>
                    <a:lnTo>
                      <a:pt x="244" y="24"/>
                    </a:lnTo>
                    <a:close/>
                  </a:path>
                </a:pathLst>
              </a:custGeom>
              <a:grp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grpSp>
        <p:sp>
          <p:nvSpPr>
            <p:cNvPr id="420" name="Freeform 289">
              <a:extLst>
                <a:ext uri="{FF2B5EF4-FFF2-40B4-BE49-F238E27FC236}">
                  <a16:creationId xmlns:a16="http://schemas.microsoft.com/office/drawing/2014/main" id="{35E5A538-D742-4DEE-A214-F016F872F632}"/>
                </a:ext>
              </a:extLst>
            </p:cNvPr>
            <p:cNvSpPr>
              <a:spLocks noEditPoints="1"/>
            </p:cNvSpPr>
            <p:nvPr/>
          </p:nvSpPr>
          <p:spPr bwMode="auto">
            <a:xfrm>
              <a:off x="8716898" y="4100002"/>
              <a:ext cx="160209" cy="115896"/>
            </a:xfrm>
            <a:custGeom>
              <a:avLst/>
              <a:gdLst>
                <a:gd name="T0" fmla="*/ 90 w 94"/>
                <a:gd name="T1" fmla="*/ 64 h 68"/>
                <a:gd name="T2" fmla="*/ 90 w 94"/>
                <a:gd name="T3" fmla="*/ 64 h 68"/>
                <a:gd name="T4" fmla="*/ 94 w 94"/>
                <a:gd name="T5" fmla="*/ 68 h 68"/>
                <a:gd name="T6" fmla="*/ 82 w 94"/>
                <a:gd name="T7" fmla="*/ 68 h 68"/>
                <a:gd name="T8" fmla="*/ 78 w 94"/>
                <a:gd name="T9" fmla="*/ 59 h 68"/>
                <a:gd name="T10" fmla="*/ 87 w 94"/>
                <a:gd name="T11" fmla="*/ 64 h 68"/>
                <a:gd name="T12" fmla="*/ 90 w 94"/>
                <a:gd name="T13" fmla="*/ 64 h 68"/>
                <a:gd name="T14" fmla="*/ 71 w 94"/>
                <a:gd name="T15" fmla="*/ 54 h 68"/>
                <a:gd name="T16" fmla="*/ 71 w 94"/>
                <a:gd name="T17" fmla="*/ 54 h 68"/>
                <a:gd name="T18" fmla="*/ 64 w 94"/>
                <a:gd name="T19" fmla="*/ 54 h 68"/>
                <a:gd name="T20" fmla="*/ 54 w 94"/>
                <a:gd name="T21" fmla="*/ 52 h 68"/>
                <a:gd name="T22" fmla="*/ 49 w 94"/>
                <a:gd name="T23" fmla="*/ 50 h 68"/>
                <a:gd name="T24" fmla="*/ 52 w 94"/>
                <a:gd name="T25" fmla="*/ 42 h 68"/>
                <a:gd name="T26" fmla="*/ 61 w 94"/>
                <a:gd name="T27" fmla="*/ 47 h 68"/>
                <a:gd name="T28" fmla="*/ 68 w 94"/>
                <a:gd name="T29" fmla="*/ 50 h 68"/>
                <a:gd name="T30" fmla="*/ 71 w 94"/>
                <a:gd name="T31" fmla="*/ 54 h 68"/>
                <a:gd name="T32" fmla="*/ 82 w 94"/>
                <a:gd name="T33" fmla="*/ 50 h 68"/>
                <a:gd name="T34" fmla="*/ 82 w 94"/>
                <a:gd name="T35" fmla="*/ 50 h 68"/>
                <a:gd name="T36" fmla="*/ 80 w 94"/>
                <a:gd name="T37" fmla="*/ 52 h 68"/>
                <a:gd name="T38" fmla="*/ 68 w 94"/>
                <a:gd name="T39" fmla="*/ 38 h 68"/>
                <a:gd name="T40" fmla="*/ 66 w 94"/>
                <a:gd name="T41" fmla="*/ 28 h 68"/>
                <a:gd name="T42" fmla="*/ 71 w 94"/>
                <a:gd name="T43" fmla="*/ 28 h 68"/>
                <a:gd name="T44" fmla="*/ 78 w 94"/>
                <a:gd name="T45" fmla="*/ 40 h 68"/>
                <a:gd name="T46" fmla="*/ 82 w 94"/>
                <a:gd name="T47" fmla="*/ 50 h 68"/>
                <a:gd name="T48" fmla="*/ 54 w 94"/>
                <a:gd name="T49" fmla="*/ 28 h 68"/>
                <a:gd name="T50" fmla="*/ 54 w 94"/>
                <a:gd name="T51" fmla="*/ 28 h 68"/>
                <a:gd name="T52" fmla="*/ 54 w 94"/>
                <a:gd name="T53" fmla="*/ 33 h 68"/>
                <a:gd name="T54" fmla="*/ 42 w 94"/>
                <a:gd name="T55" fmla="*/ 26 h 68"/>
                <a:gd name="T56" fmla="*/ 33 w 94"/>
                <a:gd name="T57" fmla="*/ 19 h 68"/>
                <a:gd name="T58" fmla="*/ 28 w 94"/>
                <a:gd name="T59" fmla="*/ 14 h 68"/>
                <a:gd name="T60" fmla="*/ 30 w 94"/>
                <a:gd name="T61" fmla="*/ 12 h 68"/>
                <a:gd name="T62" fmla="*/ 38 w 94"/>
                <a:gd name="T63" fmla="*/ 16 h 68"/>
                <a:gd name="T64" fmla="*/ 49 w 94"/>
                <a:gd name="T65" fmla="*/ 24 h 68"/>
                <a:gd name="T66" fmla="*/ 54 w 94"/>
                <a:gd name="T67" fmla="*/ 28 h 68"/>
                <a:gd name="T68" fmla="*/ 16 w 94"/>
                <a:gd name="T69" fmla="*/ 12 h 68"/>
                <a:gd name="T70" fmla="*/ 16 w 94"/>
                <a:gd name="T71" fmla="*/ 12 h 68"/>
                <a:gd name="T72" fmla="*/ 14 w 94"/>
                <a:gd name="T73" fmla="*/ 14 h 68"/>
                <a:gd name="T74" fmla="*/ 7 w 94"/>
                <a:gd name="T75" fmla="*/ 9 h 68"/>
                <a:gd name="T76" fmla="*/ 0 w 94"/>
                <a:gd name="T77" fmla="*/ 2 h 68"/>
                <a:gd name="T78" fmla="*/ 0 w 94"/>
                <a:gd name="T79" fmla="*/ 0 h 68"/>
                <a:gd name="T80" fmla="*/ 9 w 94"/>
                <a:gd name="T81" fmla="*/ 7 h 68"/>
                <a:gd name="T82" fmla="*/ 16 w 94"/>
                <a:gd name="T8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68">
                  <a:moveTo>
                    <a:pt x="90" y="64"/>
                  </a:moveTo>
                  <a:lnTo>
                    <a:pt x="90" y="64"/>
                  </a:lnTo>
                  <a:lnTo>
                    <a:pt x="94" y="68"/>
                  </a:lnTo>
                  <a:lnTo>
                    <a:pt x="82" y="68"/>
                  </a:lnTo>
                  <a:lnTo>
                    <a:pt x="78" y="59"/>
                  </a:lnTo>
                  <a:lnTo>
                    <a:pt x="87" y="64"/>
                  </a:lnTo>
                  <a:lnTo>
                    <a:pt x="90" y="64"/>
                  </a:lnTo>
                  <a:close/>
                  <a:moveTo>
                    <a:pt x="71" y="54"/>
                  </a:moveTo>
                  <a:lnTo>
                    <a:pt x="71" y="54"/>
                  </a:lnTo>
                  <a:lnTo>
                    <a:pt x="64" y="54"/>
                  </a:lnTo>
                  <a:lnTo>
                    <a:pt x="54" y="52"/>
                  </a:lnTo>
                  <a:lnTo>
                    <a:pt x="49" y="50"/>
                  </a:lnTo>
                  <a:lnTo>
                    <a:pt x="52" y="42"/>
                  </a:lnTo>
                  <a:lnTo>
                    <a:pt x="61" y="47"/>
                  </a:lnTo>
                  <a:lnTo>
                    <a:pt x="68" y="50"/>
                  </a:lnTo>
                  <a:lnTo>
                    <a:pt x="71" y="54"/>
                  </a:lnTo>
                  <a:close/>
                  <a:moveTo>
                    <a:pt x="82" y="50"/>
                  </a:moveTo>
                  <a:lnTo>
                    <a:pt x="82" y="50"/>
                  </a:lnTo>
                  <a:lnTo>
                    <a:pt x="80" y="52"/>
                  </a:lnTo>
                  <a:lnTo>
                    <a:pt x="68" y="38"/>
                  </a:lnTo>
                  <a:lnTo>
                    <a:pt x="66" y="28"/>
                  </a:lnTo>
                  <a:lnTo>
                    <a:pt x="71" y="28"/>
                  </a:lnTo>
                  <a:lnTo>
                    <a:pt x="78" y="40"/>
                  </a:lnTo>
                  <a:lnTo>
                    <a:pt x="82" y="50"/>
                  </a:lnTo>
                  <a:close/>
                  <a:moveTo>
                    <a:pt x="54" y="28"/>
                  </a:moveTo>
                  <a:lnTo>
                    <a:pt x="54" y="28"/>
                  </a:lnTo>
                  <a:lnTo>
                    <a:pt x="54" y="33"/>
                  </a:lnTo>
                  <a:lnTo>
                    <a:pt x="42" y="26"/>
                  </a:lnTo>
                  <a:lnTo>
                    <a:pt x="33" y="19"/>
                  </a:lnTo>
                  <a:lnTo>
                    <a:pt x="28" y="14"/>
                  </a:lnTo>
                  <a:lnTo>
                    <a:pt x="30" y="12"/>
                  </a:lnTo>
                  <a:lnTo>
                    <a:pt x="38" y="16"/>
                  </a:lnTo>
                  <a:lnTo>
                    <a:pt x="49" y="24"/>
                  </a:lnTo>
                  <a:lnTo>
                    <a:pt x="54" y="28"/>
                  </a:lnTo>
                  <a:close/>
                  <a:moveTo>
                    <a:pt x="16" y="12"/>
                  </a:moveTo>
                  <a:lnTo>
                    <a:pt x="16" y="12"/>
                  </a:lnTo>
                  <a:lnTo>
                    <a:pt x="14" y="14"/>
                  </a:lnTo>
                  <a:lnTo>
                    <a:pt x="7" y="9"/>
                  </a:lnTo>
                  <a:lnTo>
                    <a:pt x="0" y="2"/>
                  </a:lnTo>
                  <a:lnTo>
                    <a:pt x="0" y="0"/>
                  </a:lnTo>
                  <a:lnTo>
                    <a:pt x="9" y="7"/>
                  </a:lnTo>
                  <a:lnTo>
                    <a:pt x="16" y="1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1" name="Freeform 293">
              <a:extLst>
                <a:ext uri="{FF2B5EF4-FFF2-40B4-BE49-F238E27FC236}">
                  <a16:creationId xmlns:a16="http://schemas.microsoft.com/office/drawing/2014/main" id="{8500B953-3760-49F5-A58F-6E241C7C51CD}"/>
                </a:ext>
              </a:extLst>
            </p:cNvPr>
            <p:cNvSpPr>
              <a:spLocks/>
            </p:cNvSpPr>
            <p:nvPr/>
          </p:nvSpPr>
          <p:spPr bwMode="auto">
            <a:xfrm>
              <a:off x="1911439" y="3518819"/>
              <a:ext cx="64766" cy="35792"/>
            </a:xfrm>
            <a:custGeom>
              <a:avLst/>
              <a:gdLst>
                <a:gd name="T0" fmla="*/ 24 w 38"/>
                <a:gd name="T1" fmla="*/ 7 h 21"/>
                <a:gd name="T2" fmla="*/ 24 w 38"/>
                <a:gd name="T3" fmla="*/ 7 h 21"/>
                <a:gd name="T4" fmla="*/ 26 w 38"/>
                <a:gd name="T5" fmla="*/ 9 h 21"/>
                <a:gd name="T6" fmla="*/ 33 w 38"/>
                <a:gd name="T7" fmla="*/ 7 h 21"/>
                <a:gd name="T8" fmla="*/ 36 w 38"/>
                <a:gd name="T9" fmla="*/ 9 h 21"/>
                <a:gd name="T10" fmla="*/ 38 w 38"/>
                <a:gd name="T11" fmla="*/ 12 h 21"/>
                <a:gd name="T12" fmla="*/ 36 w 38"/>
                <a:gd name="T13" fmla="*/ 19 h 21"/>
                <a:gd name="T14" fmla="*/ 36 w 38"/>
                <a:gd name="T15" fmla="*/ 21 h 21"/>
                <a:gd name="T16" fmla="*/ 26 w 38"/>
                <a:gd name="T17" fmla="*/ 21 h 21"/>
                <a:gd name="T18" fmla="*/ 19 w 38"/>
                <a:gd name="T19" fmla="*/ 19 h 21"/>
                <a:gd name="T20" fmla="*/ 14 w 38"/>
                <a:gd name="T21" fmla="*/ 17 h 21"/>
                <a:gd name="T22" fmla="*/ 5 w 38"/>
                <a:gd name="T23" fmla="*/ 14 h 21"/>
                <a:gd name="T24" fmla="*/ 0 w 38"/>
                <a:gd name="T25" fmla="*/ 12 h 21"/>
                <a:gd name="T26" fmla="*/ 0 w 38"/>
                <a:gd name="T27" fmla="*/ 9 h 21"/>
                <a:gd name="T28" fmla="*/ 5 w 38"/>
                <a:gd name="T29" fmla="*/ 5 h 21"/>
                <a:gd name="T30" fmla="*/ 9 w 38"/>
                <a:gd name="T31" fmla="*/ 2 h 21"/>
                <a:gd name="T32" fmla="*/ 7 w 38"/>
                <a:gd name="T33" fmla="*/ 2 h 21"/>
                <a:gd name="T34" fmla="*/ 12 w 38"/>
                <a:gd name="T35" fmla="*/ 0 h 21"/>
                <a:gd name="T36" fmla="*/ 17 w 38"/>
                <a:gd name="T37" fmla="*/ 2 h 21"/>
                <a:gd name="T38" fmla="*/ 19 w 38"/>
                <a:gd name="T39" fmla="*/ 5 h 21"/>
                <a:gd name="T40" fmla="*/ 24 w 38"/>
                <a:gd name="T4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1">
                  <a:moveTo>
                    <a:pt x="24" y="7"/>
                  </a:moveTo>
                  <a:lnTo>
                    <a:pt x="24" y="7"/>
                  </a:lnTo>
                  <a:lnTo>
                    <a:pt x="26" y="9"/>
                  </a:lnTo>
                  <a:lnTo>
                    <a:pt x="33" y="7"/>
                  </a:lnTo>
                  <a:lnTo>
                    <a:pt x="36" y="9"/>
                  </a:lnTo>
                  <a:lnTo>
                    <a:pt x="38" y="12"/>
                  </a:lnTo>
                  <a:lnTo>
                    <a:pt x="36" y="19"/>
                  </a:lnTo>
                  <a:lnTo>
                    <a:pt x="36" y="21"/>
                  </a:lnTo>
                  <a:lnTo>
                    <a:pt x="26" y="21"/>
                  </a:lnTo>
                  <a:lnTo>
                    <a:pt x="19" y="19"/>
                  </a:lnTo>
                  <a:lnTo>
                    <a:pt x="14" y="17"/>
                  </a:lnTo>
                  <a:lnTo>
                    <a:pt x="5" y="14"/>
                  </a:lnTo>
                  <a:lnTo>
                    <a:pt x="0" y="12"/>
                  </a:lnTo>
                  <a:lnTo>
                    <a:pt x="0" y="9"/>
                  </a:lnTo>
                  <a:lnTo>
                    <a:pt x="5" y="5"/>
                  </a:lnTo>
                  <a:lnTo>
                    <a:pt x="9" y="2"/>
                  </a:lnTo>
                  <a:lnTo>
                    <a:pt x="7" y="2"/>
                  </a:lnTo>
                  <a:lnTo>
                    <a:pt x="12" y="0"/>
                  </a:lnTo>
                  <a:lnTo>
                    <a:pt x="17" y="2"/>
                  </a:lnTo>
                  <a:lnTo>
                    <a:pt x="19" y="5"/>
                  </a:lnTo>
                  <a:lnTo>
                    <a:pt x="24" y="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2" name="Freeform 298">
              <a:extLst>
                <a:ext uri="{FF2B5EF4-FFF2-40B4-BE49-F238E27FC236}">
                  <a16:creationId xmlns:a16="http://schemas.microsoft.com/office/drawing/2014/main" id="{634B7443-3309-4138-A715-A992D2CFDCF0}"/>
                </a:ext>
              </a:extLst>
            </p:cNvPr>
            <p:cNvSpPr>
              <a:spLocks/>
            </p:cNvSpPr>
            <p:nvPr/>
          </p:nvSpPr>
          <p:spPr bwMode="auto">
            <a:xfrm>
              <a:off x="5520920" y="3586993"/>
              <a:ext cx="281218" cy="380070"/>
            </a:xfrm>
            <a:custGeom>
              <a:avLst/>
              <a:gdLst>
                <a:gd name="T0" fmla="*/ 12 w 165"/>
                <a:gd name="T1" fmla="*/ 218 h 223"/>
                <a:gd name="T2" fmla="*/ 12 w 165"/>
                <a:gd name="T3" fmla="*/ 218 h 223"/>
                <a:gd name="T4" fmla="*/ 9 w 165"/>
                <a:gd name="T5" fmla="*/ 223 h 223"/>
                <a:gd name="T6" fmla="*/ 0 w 165"/>
                <a:gd name="T7" fmla="*/ 209 h 223"/>
                <a:gd name="T8" fmla="*/ 0 w 165"/>
                <a:gd name="T9" fmla="*/ 149 h 223"/>
                <a:gd name="T10" fmla="*/ 14 w 165"/>
                <a:gd name="T11" fmla="*/ 133 h 223"/>
                <a:gd name="T12" fmla="*/ 19 w 165"/>
                <a:gd name="T13" fmla="*/ 126 h 223"/>
                <a:gd name="T14" fmla="*/ 28 w 165"/>
                <a:gd name="T15" fmla="*/ 126 h 223"/>
                <a:gd name="T16" fmla="*/ 42 w 165"/>
                <a:gd name="T17" fmla="*/ 116 h 223"/>
                <a:gd name="T18" fmla="*/ 64 w 165"/>
                <a:gd name="T19" fmla="*/ 114 h 223"/>
                <a:gd name="T20" fmla="*/ 111 w 165"/>
                <a:gd name="T21" fmla="*/ 67 h 223"/>
                <a:gd name="T22" fmla="*/ 120 w 165"/>
                <a:gd name="T23" fmla="*/ 52 h 223"/>
                <a:gd name="T24" fmla="*/ 130 w 165"/>
                <a:gd name="T25" fmla="*/ 43 h 223"/>
                <a:gd name="T26" fmla="*/ 130 w 165"/>
                <a:gd name="T27" fmla="*/ 33 h 223"/>
                <a:gd name="T28" fmla="*/ 130 w 165"/>
                <a:gd name="T29" fmla="*/ 17 h 223"/>
                <a:gd name="T30" fmla="*/ 130 w 165"/>
                <a:gd name="T31" fmla="*/ 10 h 223"/>
                <a:gd name="T32" fmla="*/ 130 w 165"/>
                <a:gd name="T33" fmla="*/ 10 h 223"/>
                <a:gd name="T34" fmla="*/ 135 w 165"/>
                <a:gd name="T35" fmla="*/ 10 h 223"/>
                <a:gd name="T36" fmla="*/ 142 w 165"/>
                <a:gd name="T37" fmla="*/ 7 h 223"/>
                <a:gd name="T38" fmla="*/ 149 w 165"/>
                <a:gd name="T39" fmla="*/ 5 h 223"/>
                <a:gd name="T40" fmla="*/ 158 w 165"/>
                <a:gd name="T41" fmla="*/ 0 h 223"/>
                <a:gd name="T42" fmla="*/ 165 w 165"/>
                <a:gd name="T43" fmla="*/ 0 h 223"/>
                <a:gd name="T44" fmla="*/ 165 w 165"/>
                <a:gd name="T45" fmla="*/ 5 h 223"/>
                <a:gd name="T46" fmla="*/ 163 w 165"/>
                <a:gd name="T47" fmla="*/ 14 h 223"/>
                <a:gd name="T48" fmla="*/ 163 w 165"/>
                <a:gd name="T49" fmla="*/ 24 h 223"/>
                <a:gd name="T50" fmla="*/ 161 w 165"/>
                <a:gd name="T51" fmla="*/ 29 h 223"/>
                <a:gd name="T52" fmla="*/ 156 w 165"/>
                <a:gd name="T53" fmla="*/ 45 h 223"/>
                <a:gd name="T54" fmla="*/ 146 w 165"/>
                <a:gd name="T55" fmla="*/ 64 h 223"/>
                <a:gd name="T56" fmla="*/ 137 w 165"/>
                <a:gd name="T57" fmla="*/ 85 h 223"/>
                <a:gd name="T58" fmla="*/ 123 w 165"/>
                <a:gd name="T59" fmla="*/ 109 h 223"/>
                <a:gd name="T60" fmla="*/ 109 w 165"/>
                <a:gd name="T61" fmla="*/ 128 h 223"/>
                <a:gd name="T62" fmla="*/ 90 w 165"/>
                <a:gd name="T63" fmla="*/ 149 h 223"/>
                <a:gd name="T64" fmla="*/ 73 w 165"/>
                <a:gd name="T65" fmla="*/ 164 h 223"/>
                <a:gd name="T66" fmla="*/ 49 w 165"/>
                <a:gd name="T67" fmla="*/ 178 h 223"/>
                <a:gd name="T68" fmla="*/ 35 w 165"/>
                <a:gd name="T69" fmla="*/ 192 h 223"/>
                <a:gd name="T70" fmla="*/ 16 w 165"/>
                <a:gd name="T71" fmla="*/ 211 h 223"/>
                <a:gd name="T72" fmla="*/ 12 w 165"/>
                <a:gd name="T73" fmla="*/ 21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23">
                  <a:moveTo>
                    <a:pt x="12" y="218"/>
                  </a:moveTo>
                  <a:lnTo>
                    <a:pt x="12" y="218"/>
                  </a:lnTo>
                  <a:lnTo>
                    <a:pt x="9" y="223"/>
                  </a:lnTo>
                  <a:lnTo>
                    <a:pt x="0" y="209"/>
                  </a:lnTo>
                  <a:lnTo>
                    <a:pt x="0" y="149"/>
                  </a:lnTo>
                  <a:lnTo>
                    <a:pt x="14" y="133"/>
                  </a:lnTo>
                  <a:lnTo>
                    <a:pt x="19" y="126"/>
                  </a:lnTo>
                  <a:lnTo>
                    <a:pt x="28" y="126"/>
                  </a:lnTo>
                  <a:lnTo>
                    <a:pt x="42" y="116"/>
                  </a:lnTo>
                  <a:lnTo>
                    <a:pt x="64" y="114"/>
                  </a:lnTo>
                  <a:lnTo>
                    <a:pt x="111" y="67"/>
                  </a:lnTo>
                  <a:lnTo>
                    <a:pt x="120" y="52"/>
                  </a:lnTo>
                  <a:lnTo>
                    <a:pt x="130" y="43"/>
                  </a:lnTo>
                  <a:lnTo>
                    <a:pt x="130" y="33"/>
                  </a:lnTo>
                  <a:lnTo>
                    <a:pt x="130" y="17"/>
                  </a:lnTo>
                  <a:lnTo>
                    <a:pt x="130" y="10"/>
                  </a:lnTo>
                  <a:lnTo>
                    <a:pt x="130" y="10"/>
                  </a:lnTo>
                  <a:lnTo>
                    <a:pt x="135" y="10"/>
                  </a:lnTo>
                  <a:lnTo>
                    <a:pt x="142" y="7"/>
                  </a:lnTo>
                  <a:lnTo>
                    <a:pt x="149" y="5"/>
                  </a:lnTo>
                  <a:lnTo>
                    <a:pt x="158" y="0"/>
                  </a:lnTo>
                  <a:lnTo>
                    <a:pt x="165" y="0"/>
                  </a:lnTo>
                  <a:lnTo>
                    <a:pt x="165" y="5"/>
                  </a:lnTo>
                  <a:lnTo>
                    <a:pt x="163" y="14"/>
                  </a:lnTo>
                  <a:lnTo>
                    <a:pt x="163" y="24"/>
                  </a:lnTo>
                  <a:lnTo>
                    <a:pt x="161" y="29"/>
                  </a:lnTo>
                  <a:lnTo>
                    <a:pt x="156" y="45"/>
                  </a:lnTo>
                  <a:lnTo>
                    <a:pt x="146" y="64"/>
                  </a:lnTo>
                  <a:lnTo>
                    <a:pt x="137" y="85"/>
                  </a:lnTo>
                  <a:lnTo>
                    <a:pt x="123" y="109"/>
                  </a:lnTo>
                  <a:lnTo>
                    <a:pt x="109" y="128"/>
                  </a:lnTo>
                  <a:lnTo>
                    <a:pt x="90" y="149"/>
                  </a:lnTo>
                  <a:lnTo>
                    <a:pt x="73" y="164"/>
                  </a:lnTo>
                  <a:lnTo>
                    <a:pt x="49" y="178"/>
                  </a:lnTo>
                  <a:lnTo>
                    <a:pt x="35" y="192"/>
                  </a:lnTo>
                  <a:lnTo>
                    <a:pt x="16" y="211"/>
                  </a:lnTo>
                  <a:lnTo>
                    <a:pt x="12" y="218"/>
                  </a:lnTo>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3" name="Freeform 301">
              <a:extLst>
                <a:ext uri="{FF2B5EF4-FFF2-40B4-BE49-F238E27FC236}">
                  <a16:creationId xmlns:a16="http://schemas.microsoft.com/office/drawing/2014/main" id="{0D3A1EF9-8461-4EE0-AF59-841C9BC95497}"/>
                </a:ext>
              </a:extLst>
            </p:cNvPr>
            <p:cNvSpPr>
              <a:spLocks/>
            </p:cNvSpPr>
            <p:nvPr/>
          </p:nvSpPr>
          <p:spPr bwMode="auto">
            <a:xfrm>
              <a:off x="2794291" y="3752316"/>
              <a:ext cx="112487" cy="117601"/>
            </a:xfrm>
            <a:custGeom>
              <a:avLst/>
              <a:gdLst>
                <a:gd name="T0" fmla="*/ 50 w 66"/>
                <a:gd name="T1" fmla="*/ 0 h 69"/>
                <a:gd name="T2" fmla="*/ 50 w 66"/>
                <a:gd name="T3" fmla="*/ 0 h 69"/>
                <a:gd name="T4" fmla="*/ 66 w 66"/>
                <a:gd name="T5" fmla="*/ 5 h 69"/>
                <a:gd name="T6" fmla="*/ 57 w 66"/>
                <a:gd name="T7" fmla="*/ 19 h 69"/>
                <a:gd name="T8" fmla="*/ 59 w 66"/>
                <a:gd name="T9" fmla="*/ 31 h 69"/>
                <a:gd name="T10" fmla="*/ 66 w 66"/>
                <a:gd name="T11" fmla="*/ 38 h 69"/>
                <a:gd name="T12" fmla="*/ 64 w 66"/>
                <a:gd name="T13" fmla="*/ 48 h 69"/>
                <a:gd name="T14" fmla="*/ 62 w 66"/>
                <a:gd name="T15" fmla="*/ 55 h 69"/>
                <a:gd name="T16" fmla="*/ 57 w 66"/>
                <a:gd name="T17" fmla="*/ 59 h 69"/>
                <a:gd name="T18" fmla="*/ 47 w 66"/>
                <a:gd name="T19" fmla="*/ 57 h 69"/>
                <a:gd name="T20" fmla="*/ 40 w 66"/>
                <a:gd name="T21" fmla="*/ 59 h 69"/>
                <a:gd name="T22" fmla="*/ 33 w 66"/>
                <a:gd name="T23" fmla="*/ 57 h 69"/>
                <a:gd name="T24" fmla="*/ 31 w 66"/>
                <a:gd name="T25" fmla="*/ 62 h 69"/>
                <a:gd name="T26" fmla="*/ 36 w 66"/>
                <a:gd name="T27" fmla="*/ 64 h 69"/>
                <a:gd name="T28" fmla="*/ 33 w 66"/>
                <a:gd name="T29" fmla="*/ 69 h 69"/>
                <a:gd name="T30" fmla="*/ 26 w 66"/>
                <a:gd name="T31" fmla="*/ 67 h 69"/>
                <a:gd name="T32" fmla="*/ 14 w 66"/>
                <a:gd name="T33" fmla="*/ 55 h 69"/>
                <a:gd name="T34" fmla="*/ 12 w 66"/>
                <a:gd name="T35" fmla="*/ 43 h 69"/>
                <a:gd name="T36" fmla="*/ 7 w 66"/>
                <a:gd name="T37" fmla="*/ 43 h 69"/>
                <a:gd name="T38" fmla="*/ 0 w 66"/>
                <a:gd name="T39" fmla="*/ 33 h 69"/>
                <a:gd name="T40" fmla="*/ 2 w 66"/>
                <a:gd name="T41" fmla="*/ 24 h 69"/>
                <a:gd name="T42" fmla="*/ 2 w 66"/>
                <a:gd name="T43" fmla="*/ 22 h 69"/>
                <a:gd name="T44" fmla="*/ 12 w 66"/>
                <a:gd name="T45" fmla="*/ 17 h 69"/>
                <a:gd name="T46" fmla="*/ 14 w 66"/>
                <a:gd name="T47" fmla="*/ 3 h 69"/>
                <a:gd name="T48" fmla="*/ 33 w 66"/>
                <a:gd name="T49" fmla="*/ 5 h 69"/>
                <a:gd name="T50" fmla="*/ 36 w 66"/>
                <a:gd name="T51" fmla="*/ 3 h 69"/>
                <a:gd name="T52" fmla="*/ 50 w 66"/>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69">
                  <a:moveTo>
                    <a:pt x="50" y="0"/>
                  </a:moveTo>
                  <a:lnTo>
                    <a:pt x="50" y="0"/>
                  </a:lnTo>
                  <a:lnTo>
                    <a:pt x="66" y="5"/>
                  </a:lnTo>
                  <a:lnTo>
                    <a:pt x="57" y="19"/>
                  </a:lnTo>
                  <a:lnTo>
                    <a:pt x="59" y="31"/>
                  </a:lnTo>
                  <a:lnTo>
                    <a:pt x="66" y="38"/>
                  </a:lnTo>
                  <a:lnTo>
                    <a:pt x="64" y="48"/>
                  </a:lnTo>
                  <a:lnTo>
                    <a:pt x="62" y="55"/>
                  </a:lnTo>
                  <a:lnTo>
                    <a:pt x="57" y="59"/>
                  </a:lnTo>
                  <a:lnTo>
                    <a:pt x="47" y="57"/>
                  </a:lnTo>
                  <a:lnTo>
                    <a:pt x="40" y="59"/>
                  </a:lnTo>
                  <a:lnTo>
                    <a:pt x="33" y="57"/>
                  </a:lnTo>
                  <a:lnTo>
                    <a:pt x="31" y="62"/>
                  </a:lnTo>
                  <a:lnTo>
                    <a:pt x="36" y="64"/>
                  </a:lnTo>
                  <a:lnTo>
                    <a:pt x="33" y="69"/>
                  </a:lnTo>
                  <a:lnTo>
                    <a:pt x="26" y="67"/>
                  </a:lnTo>
                  <a:lnTo>
                    <a:pt x="14" y="55"/>
                  </a:lnTo>
                  <a:lnTo>
                    <a:pt x="12" y="43"/>
                  </a:lnTo>
                  <a:lnTo>
                    <a:pt x="7" y="43"/>
                  </a:lnTo>
                  <a:lnTo>
                    <a:pt x="0" y="33"/>
                  </a:lnTo>
                  <a:lnTo>
                    <a:pt x="2" y="24"/>
                  </a:lnTo>
                  <a:lnTo>
                    <a:pt x="2" y="22"/>
                  </a:lnTo>
                  <a:lnTo>
                    <a:pt x="12" y="17"/>
                  </a:lnTo>
                  <a:lnTo>
                    <a:pt x="14" y="3"/>
                  </a:lnTo>
                  <a:lnTo>
                    <a:pt x="33" y="5"/>
                  </a:lnTo>
                  <a:lnTo>
                    <a:pt x="36" y="3"/>
                  </a:lnTo>
                  <a:lnTo>
                    <a:pt x="50"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4" name="Freeform 303">
              <a:extLst>
                <a:ext uri="{FF2B5EF4-FFF2-40B4-BE49-F238E27FC236}">
                  <a16:creationId xmlns:a16="http://schemas.microsoft.com/office/drawing/2014/main" id="{C7D9B2D6-C1A1-4E13-969D-24962FDB4109}"/>
                </a:ext>
              </a:extLst>
            </p:cNvPr>
            <p:cNvSpPr>
              <a:spLocks/>
            </p:cNvSpPr>
            <p:nvPr/>
          </p:nvSpPr>
          <p:spPr bwMode="auto">
            <a:xfrm>
              <a:off x="4861664" y="2353045"/>
              <a:ext cx="158505" cy="73288"/>
            </a:xfrm>
            <a:custGeom>
              <a:avLst/>
              <a:gdLst>
                <a:gd name="T0" fmla="*/ 41 w 93"/>
                <a:gd name="T1" fmla="*/ 0 h 43"/>
                <a:gd name="T2" fmla="*/ 41 w 93"/>
                <a:gd name="T3" fmla="*/ 0 h 43"/>
                <a:gd name="T4" fmla="*/ 48 w 93"/>
                <a:gd name="T5" fmla="*/ 9 h 43"/>
                <a:gd name="T6" fmla="*/ 57 w 93"/>
                <a:gd name="T7" fmla="*/ 2 h 43"/>
                <a:gd name="T8" fmla="*/ 64 w 93"/>
                <a:gd name="T9" fmla="*/ 5 h 43"/>
                <a:gd name="T10" fmla="*/ 76 w 93"/>
                <a:gd name="T11" fmla="*/ 2 h 43"/>
                <a:gd name="T12" fmla="*/ 93 w 93"/>
                <a:gd name="T13" fmla="*/ 12 h 43"/>
                <a:gd name="T14" fmla="*/ 88 w 93"/>
                <a:gd name="T15" fmla="*/ 17 h 43"/>
                <a:gd name="T16" fmla="*/ 86 w 93"/>
                <a:gd name="T17" fmla="*/ 28 h 43"/>
                <a:gd name="T18" fmla="*/ 81 w 93"/>
                <a:gd name="T19" fmla="*/ 31 h 43"/>
                <a:gd name="T20" fmla="*/ 64 w 93"/>
                <a:gd name="T21" fmla="*/ 24 h 43"/>
                <a:gd name="T22" fmla="*/ 60 w 93"/>
                <a:gd name="T23" fmla="*/ 24 h 43"/>
                <a:gd name="T24" fmla="*/ 55 w 93"/>
                <a:gd name="T25" fmla="*/ 31 h 43"/>
                <a:gd name="T26" fmla="*/ 48 w 93"/>
                <a:gd name="T27" fmla="*/ 33 h 43"/>
                <a:gd name="T28" fmla="*/ 45 w 93"/>
                <a:gd name="T29" fmla="*/ 31 h 43"/>
                <a:gd name="T30" fmla="*/ 38 w 93"/>
                <a:gd name="T31" fmla="*/ 35 h 43"/>
                <a:gd name="T32" fmla="*/ 31 w 93"/>
                <a:gd name="T33" fmla="*/ 35 h 43"/>
                <a:gd name="T34" fmla="*/ 29 w 93"/>
                <a:gd name="T35" fmla="*/ 40 h 43"/>
                <a:gd name="T36" fmla="*/ 17 w 93"/>
                <a:gd name="T37" fmla="*/ 43 h 43"/>
                <a:gd name="T38" fmla="*/ 10 w 93"/>
                <a:gd name="T39" fmla="*/ 40 h 43"/>
                <a:gd name="T40" fmla="*/ 0 w 93"/>
                <a:gd name="T41" fmla="*/ 35 h 43"/>
                <a:gd name="T42" fmla="*/ 0 w 93"/>
                <a:gd name="T43" fmla="*/ 26 h 43"/>
                <a:gd name="T44" fmla="*/ 0 w 93"/>
                <a:gd name="T45" fmla="*/ 24 h 43"/>
                <a:gd name="T46" fmla="*/ 3 w 93"/>
                <a:gd name="T47" fmla="*/ 19 h 43"/>
                <a:gd name="T48" fmla="*/ 10 w 93"/>
                <a:gd name="T49" fmla="*/ 19 h 43"/>
                <a:gd name="T50" fmla="*/ 17 w 93"/>
                <a:gd name="T51" fmla="*/ 17 h 43"/>
                <a:gd name="T52" fmla="*/ 17 w 93"/>
                <a:gd name="T53" fmla="*/ 14 h 43"/>
                <a:gd name="T54" fmla="*/ 19 w 93"/>
                <a:gd name="T55" fmla="*/ 12 h 43"/>
                <a:gd name="T56" fmla="*/ 22 w 93"/>
                <a:gd name="T57" fmla="*/ 7 h 43"/>
                <a:gd name="T58" fmla="*/ 24 w 93"/>
                <a:gd name="T59" fmla="*/ 7 h 43"/>
                <a:gd name="T60" fmla="*/ 26 w 93"/>
                <a:gd name="T61" fmla="*/ 2 h 43"/>
                <a:gd name="T62" fmla="*/ 31 w 93"/>
                <a:gd name="T63" fmla="*/ 0 h 43"/>
                <a:gd name="T64" fmla="*/ 34 w 93"/>
                <a:gd name="T65" fmla="*/ 2 h 43"/>
                <a:gd name="T66" fmla="*/ 41 w 93"/>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43">
                  <a:moveTo>
                    <a:pt x="41" y="0"/>
                  </a:moveTo>
                  <a:lnTo>
                    <a:pt x="41" y="0"/>
                  </a:lnTo>
                  <a:lnTo>
                    <a:pt x="48" y="9"/>
                  </a:lnTo>
                  <a:lnTo>
                    <a:pt x="57" y="2"/>
                  </a:lnTo>
                  <a:lnTo>
                    <a:pt x="64" y="5"/>
                  </a:lnTo>
                  <a:lnTo>
                    <a:pt x="76" y="2"/>
                  </a:lnTo>
                  <a:lnTo>
                    <a:pt x="93" y="12"/>
                  </a:lnTo>
                  <a:lnTo>
                    <a:pt x="88" y="17"/>
                  </a:lnTo>
                  <a:lnTo>
                    <a:pt x="86" y="28"/>
                  </a:lnTo>
                  <a:lnTo>
                    <a:pt x="81" y="31"/>
                  </a:lnTo>
                  <a:lnTo>
                    <a:pt x="64" y="24"/>
                  </a:lnTo>
                  <a:lnTo>
                    <a:pt x="60" y="24"/>
                  </a:lnTo>
                  <a:lnTo>
                    <a:pt x="55" y="31"/>
                  </a:lnTo>
                  <a:lnTo>
                    <a:pt x="48" y="33"/>
                  </a:lnTo>
                  <a:lnTo>
                    <a:pt x="45" y="31"/>
                  </a:lnTo>
                  <a:lnTo>
                    <a:pt x="38" y="35"/>
                  </a:lnTo>
                  <a:lnTo>
                    <a:pt x="31" y="35"/>
                  </a:lnTo>
                  <a:lnTo>
                    <a:pt x="29" y="40"/>
                  </a:lnTo>
                  <a:lnTo>
                    <a:pt x="17" y="43"/>
                  </a:lnTo>
                  <a:lnTo>
                    <a:pt x="10" y="40"/>
                  </a:lnTo>
                  <a:lnTo>
                    <a:pt x="0" y="35"/>
                  </a:lnTo>
                  <a:lnTo>
                    <a:pt x="0" y="26"/>
                  </a:lnTo>
                  <a:lnTo>
                    <a:pt x="0" y="24"/>
                  </a:lnTo>
                  <a:lnTo>
                    <a:pt x="3" y="19"/>
                  </a:lnTo>
                  <a:lnTo>
                    <a:pt x="10" y="19"/>
                  </a:lnTo>
                  <a:lnTo>
                    <a:pt x="17" y="17"/>
                  </a:lnTo>
                  <a:lnTo>
                    <a:pt x="17" y="14"/>
                  </a:lnTo>
                  <a:lnTo>
                    <a:pt x="19" y="12"/>
                  </a:lnTo>
                  <a:lnTo>
                    <a:pt x="22" y="7"/>
                  </a:lnTo>
                  <a:lnTo>
                    <a:pt x="24" y="7"/>
                  </a:lnTo>
                  <a:lnTo>
                    <a:pt x="26" y="2"/>
                  </a:lnTo>
                  <a:lnTo>
                    <a:pt x="31" y="0"/>
                  </a:lnTo>
                  <a:lnTo>
                    <a:pt x="34" y="2"/>
                  </a:lnTo>
                  <a:lnTo>
                    <a:pt x="41"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5" name="Freeform 305">
              <a:extLst>
                <a:ext uri="{FF2B5EF4-FFF2-40B4-BE49-F238E27FC236}">
                  <a16:creationId xmlns:a16="http://schemas.microsoft.com/office/drawing/2014/main" id="{B8D267C6-DA91-49DE-9AEF-98376BC17723}"/>
                </a:ext>
              </a:extLst>
            </p:cNvPr>
            <p:cNvSpPr>
              <a:spLocks/>
            </p:cNvSpPr>
            <p:nvPr/>
          </p:nvSpPr>
          <p:spPr bwMode="auto">
            <a:xfrm>
              <a:off x="4773038" y="2462123"/>
              <a:ext cx="81809" cy="56244"/>
            </a:xfrm>
            <a:custGeom>
              <a:avLst/>
              <a:gdLst>
                <a:gd name="T0" fmla="*/ 48 w 48"/>
                <a:gd name="T1" fmla="*/ 9 h 33"/>
                <a:gd name="T2" fmla="*/ 48 w 48"/>
                <a:gd name="T3" fmla="*/ 9 h 33"/>
                <a:gd name="T4" fmla="*/ 34 w 48"/>
                <a:gd name="T5" fmla="*/ 14 h 33"/>
                <a:gd name="T6" fmla="*/ 34 w 48"/>
                <a:gd name="T7" fmla="*/ 24 h 33"/>
                <a:gd name="T8" fmla="*/ 26 w 48"/>
                <a:gd name="T9" fmla="*/ 26 h 33"/>
                <a:gd name="T10" fmla="*/ 26 w 48"/>
                <a:gd name="T11" fmla="*/ 33 h 33"/>
                <a:gd name="T12" fmla="*/ 22 w 48"/>
                <a:gd name="T13" fmla="*/ 33 h 33"/>
                <a:gd name="T14" fmla="*/ 15 w 48"/>
                <a:gd name="T15" fmla="*/ 28 h 33"/>
                <a:gd name="T16" fmla="*/ 12 w 48"/>
                <a:gd name="T17" fmla="*/ 33 h 33"/>
                <a:gd name="T18" fmla="*/ 0 w 48"/>
                <a:gd name="T19" fmla="*/ 33 h 33"/>
                <a:gd name="T20" fmla="*/ 5 w 48"/>
                <a:gd name="T21" fmla="*/ 31 h 33"/>
                <a:gd name="T22" fmla="*/ 0 w 48"/>
                <a:gd name="T23" fmla="*/ 21 h 33"/>
                <a:gd name="T24" fmla="*/ 3 w 48"/>
                <a:gd name="T25" fmla="*/ 9 h 33"/>
                <a:gd name="T26" fmla="*/ 17 w 48"/>
                <a:gd name="T27" fmla="*/ 9 h 33"/>
                <a:gd name="T28" fmla="*/ 24 w 48"/>
                <a:gd name="T29" fmla="*/ 5 h 33"/>
                <a:gd name="T30" fmla="*/ 38 w 48"/>
                <a:gd name="T31" fmla="*/ 5 h 33"/>
                <a:gd name="T32" fmla="*/ 41 w 48"/>
                <a:gd name="T33" fmla="*/ 0 h 33"/>
                <a:gd name="T34" fmla="*/ 43 w 48"/>
                <a:gd name="T35" fmla="*/ 0 h 33"/>
                <a:gd name="T36" fmla="*/ 48 w 48"/>
                <a:gd name="T3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9"/>
                  </a:moveTo>
                  <a:lnTo>
                    <a:pt x="48" y="9"/>
                  </a:lnTo>
                  <a:lnTo>
                    <a:pt x="34" y="14"/>
                  </a:lnTo>
                  <a:lnTo>
                    <a:pt x="34" y="24"/>
                  </a:lnTo>
                  <a:lnTo>
                    <a:pt x="26" y="26"/>
                  </a:lnTo>
                  <a:lnTo>
                    <a:pt x="26" y="33"/>
                  </a:lnTo>
                  <a:lnTo>
                    <a:pt x="22" y="33"/>
                  </a:lnTo>
                  <a:lnTo>
                    <a:pt x="15" y="28"/>
                  </a:lnTo>
                  <a:lnTo>
                    <a:pt x="12" y="33"/>
                  </a:lnTo>
                  <a:lnTo>
                    <a:pt x="0" y="33"/>
                  </a:lnTo>
                  <a:lnTo>
                    <a:pt x="5" y="31"/>
                  </a:lnTo>
                  <a:lnTo>
                    <a:pt x="0" y="21"/>
                  </a:lnTo>
                  <a:lnTo>
                    <a:pt x="3" y="9"/>
                  </a:lnTo>
                  <a:lnTo>
                    <a:pt x="17" y="9"/>
                  </a:lnTo>
                  <a:lnTo>
                    <a:pt x="24" y="5"/>
                  </a:lnTo>
                  <a:lnTo>
                    <a:pt x="38" y="5"/>
                  </a:lnTo>
                  <a:lnTo>
                    <a:pt x="41" y="0"/>
                  </a:lnTo>
                  <a:lnTo>
                    <a:pt x="43" y="0"/>
                  </a:lnTo>
                  <a:lnTo>
                    <a:pt x="48" y="9"/>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6" name="Freeform 307">
              <a:extLst>
                <a:ext uri="{FF2B5EF4-FFF2-40B4-BE49-F238E27FC236}">
                  <a16:creationId xmlns:a16="http://schemas.microsoft.com/office/drawing/2014/main" id="{4F586828-FD8F-4A72-B186-9C66B57A743A}"/>
                </a:ext>
              </a:extLst>
            </p:cNvPr>
            <p:cNvSpPr>
              <a:spLocks/>
            </p:cNvSpPr>
            <p:nvPr/>
          </p:nvSpPr>
          <p:spPr bwMode="auto">
            <a:xfrm>
              <a:off x="4701455" y="1263967"/>
              <a:ext cx="354504" cy="826610"/>
            </a:xfrm>
            <a:custGeom>
              <a:avLst/>
              <a:gdLst>
                <a:gd name="T0" fmla="*/ 177 w 208"/>
                <a:gd name="T1" fmla="*/ 21 h 485"/>
                <a:gd name="T2" fmla="*/ 177 w 208"/>
                <a:gd name="T3" fmla="*/ 21 h 485"/>
                <a:gd name="T4" fmla="*/ 203 w 208"/>
                <a:gd name="T5" fmla="*/ 52 h 485"/>
                <a:gd name="T6" fmla="*/ 203 w 208"/>
                <a:gd name="T7" fmla="*/ 116 h 485"/>
                <a:gd name="T8" fmla="*/ 208 w 208"/>
                <a:gd name="T9" fmla="*/ 130 h 485"/>
                <a:gd name="T10" fmla="*/ 182 w 208"/>
                <a:gd name="T11" fmla="*/ 142 h 485"/>
                <a:gd name="T12" fmla="*/ 165 w 208"/>
                <a:gd name="T13" fmla="*/ 170 h 485"/>
                <a:gd name="T14" fmla="*/ 168 w 208"/>
                <a:gd name="T15" fmla="*/ 192 h 485"/>
                <a:gd name="T16" fmla="*/ 142 w 208"/>
                <a:gd name="T17" fmla="*/ 222 h 485"/>
                <a:gd name="T18" fmla="*/ 111 w 208"/>
                <a:gd name="T19" fmla="*/ 253 h 485"/>
                <a:gd name="T20" fmla="*/ 99 w 208"/>
                <a:gd name="T21" fmla="*/ 300 h 485"/>
                <a:gd name="T22" fmla="*/ 111 w 208"/>
                <a:gd name="T23" fmla="*/ 324 h 485"/>
                <a:gd name="T24" fmla="*/ 125 w 208"/>
                <a:gd name="T25" fmla="*/ 343 h 485"/>
                <a:gd name="T26" fmla="*/ 111 w 208"/>
                <a:gd name="T27" fmla="*/ 379 h 485"/>
                <a:gd name="T28" fmla="*/ 94 w 208"/>
                <a:gd name="T29" fmla="*/ 386 h 485"/>
                <a:gd name="T30" fmla="*/ 87 w 208"/>
                <a:gd name="T31" fmla="*/ 435 h 485"/>
                <a:gd name="T32" fmla="*/ 78 w 208"/>
                <a:gd name="T33" fmla="*/ 464 h 485"/>
                <a:gd name="T34" fmla="*/ 59 w 208"/>
                <a:gd name="T35" fmla="*/ 461 h 485"/>
                <a:gd name="T36" fmla="*/ 49 w 208"/>
                <a:gd name="T37" fmla="*/ 483 h 485"/>
                <a:gd name="T38" fmla="*/ 31 w 208"/>
                <a:gd name="T39" fmla="*/ 485 h 485"/>
                <a:gd name="T40" fmla="*/ 26 w 208"/>
                <a:gd name="T41" fmla="*/ 457 h 485"/>
                <a:gd name="T42" fmla="*/ 12 w 208"/>
                <a:gd name="T43" fmla="*/ 424 h 485"/>
                <a:gd name="T44" fmla="*/ 0 w 208"/>
                <a:gd name="T45" fmla="*/ 381 h 485"/>
                <a:gd name="T46" fmla="*/ 7 w 208"/>
                <a:gd name="T47" fmla="*/ 362 h 485"/>
                <a:gd name="T48" fmla="*/ 19 w 208"/>
                <a:gd name="T49" fmla="*/ 341 h 485"/>
                <a:gd name="T50" fmla="*/ 26 w 208"/>
                <a:gd name="T51" fmla="*/ 303 h 485"/>
                <a:gd name="T52" fmla="*/ 14 w 208"/>
                <a:gd name="T53" fmla="*/ 286 h 485"/>
                <a:gd name="T54" fmla="*/ 14 w 208"/>
                <a:gd name="T55" fmla="*/ 239 h 485"/>
                <a:gd name="T56" fmla="*/ 26 w 208"/>
                <a:gd name="T57" fmla="*/ 206 h 485"/>
                <a:gd name="T58" fmla="*/ 40 w 208"/>
                <a:gd name="T59" fmla="*/ 206 h 485"/>
                <a:gd name="T60" fmla="*/ 45 w 208"/>
                <a:gd name="T61" fmla="*/ 192 h 485"/>
                <a:gd name="T62" fmla="*/ 40 w 208"/>
                <a:gd name="T63" fmla="*/ 177 h 485"/>
                <a:gd name="T64" fmla="*/ 66 w 208"/>
                <a:gd name="T65" fmla="*/ 125 h 485"/>
                <a:gd name="T66" fmla="*/ 83 w 208"/>
                <a:gd name="T67" fmla="*/ 78 h 485"/>
                <a:gd name="T68" fmla="*/ 92 w 208"/>
                <a:gd name="T69" fmla="*/ 47 h 485"/>
                <a:gd name="T70" fmla="*/ 109 w 208"/>
                <a:gd name="T71" fmla="*/ 50 h 485"/>
                <a:gd name="T72" fmla="*/ 113 w 208"/>
                <a:gd name="T73" fmla="*/ 24 h 485"/>
                <a:gd name="T74" fmla="*/ 144 w 208"/>
                <a:gd name="T75" fmla="*/ 31 h 485"/>
                <a:gd name="T76" fmla="*/ 146 w 208"/>
                <a:gd name="T77" fmla="*/ 2 h 485"/>
                <a:gd name="T78" fmla="*/ 156 w 208"/>
                <a:gd name="T79" fmla="*/ 0 h 485"/>
                <a:gd name="T80" fmla="*/ 177 w 208"/>
                <a:gd name="T81" fmla="*/ 2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485">
                  <a:moveTo>
                    <a:pt x="177" y="21"/>
                  </a:moveTo>
                  <a:lnTo>
                    <a:pt x="177" y="21"/>
                  </a:lnTo>
                  <a:lnTo>
                    <a:pt x="203" y="52"/>
                  </a:lnTo>
                  <a:lnTo>
                    <a:pt x="203" y="116"/>
                  </a:lnTo>
                  <a:lnTo>
                    <a:pt x="208" y="130"/>
                  </a:lnTo>
                  <a:lnTo>
                    <a:pt x="182" y="142"/>
                  </a:lnTo>
                  <a:lnTo>
                    <a:pt x="165" y="170"/>
                  </a:lnTo>
                  <a:lnTo>
                    <a:pt x="168" y="192"/>
                  </a:lnTo>
                  <a:lnTo>
                    <a:pt x="142" y="222"/>
                  </a:lnTo>
                  <a:lnTo>
                    <a:pt x="111" y="253"/>
                  </a:lnTo>
                  <a:lnTo>
                    <a:pt x="99" y="300"/>
                  </a:lnTo>
                  <a:lnTo>
                    <a:pt x="111" y="324"/>
                  </a:lnTo>
                  <a:lnTo>
                    <a:pt x="125" y="343"/>
                  </a:lnTo>
                  <a:lnTo>
                    <a:pt x="111" y="379"/>
                  </a:lnTo>
                  <a:lnTo>
                    <a:pt x="94" y="386"/>
                  </a:lnTo>
                  <a:lnTo>
                    <a:pt x="87" y="435"/>
                  </a:lnTo>
                  <a:lnTo>
                    <a:pt x="78" y="464"/>
                  </a:lnTo>
                  <a:lnTo>
                    <a:pt x="59" y="461"/>
                  </a:lnTo>
                  <a:lnTo>
                    <a:pt x="49" y="483"/>
                  </a:lnTo>
                  <a:lnTo>
                    <a:pt x="31" y="485"/>
                  </a:lnTo>
                  <a:lnTo>
                    <a:pt x="26" y="457"/>
                  </a:lnTo>
                  <a:lnTo>
                    <a:pt x="12" y="424"/>
                  </a:lnTo>
                  <a:lnTo>
                    <a:pt x="0" y="381"/>
                  </a:lnTo>
                  <a:lnTo>
                    <a:pt x="7" y="362"/>
                  </a:lnTo>
                  <a:lnTo>
                    <a:pt x="19" y="341"/>
                  </a:lnTo>
                  <a:lnTo>
                    <a:pt x="26" y="303"/>
                  </a:lnTo>
                  <a:lnTo>
                    <a:pt x="14" y="286"/>
                  </a:lnTo>
                  <a:lnTo>
                    <a:pt x="14" y="239"/>
                  </a:lnTo>
                  <a:lnTo>
                    <a:pt x="26" y="206"/>
                  </a:lnTo>
                  <a:lnTo>
                    <a:pt x="40" y="206"/>
                  </a:lnTo>
                  <a:lnTo>
                    <a:pt x="45" y="192"/>
                  </a:lnTo>
                  <a:lnTo>
                    <a:pt x="40" y="177"/>
                  </a:lnTo>
                  <a:lnTo>
                    <a:pt x="66" y="125"/>
                  </a:lnTo>
                  <a:lnTo>
                    <a:pt x="83" y="78"/>
                  </a:lnTo>
                  <a:lnTo>
                    <a:pt x="92" y="47"/>
                  </a:lnTo>
                  <a:lnTo>
                    <a:pt x="109" y="50"/>
                  </a:lnTo>
                  <a:lnTo>
                    <a:pt x="113" y="24"/>
                  </a:lnTo>
                  <a:lnTo>
                    <a:pt x="144" y="31"/>
                  </a:lnTo>
                  <a:lnTo>
                    <a:pt x="146" y="2"/>
                  </a:lnTo>
                  <a:lnTo>
                    <a:pt x="156" y="0"/>
                  </a:lnTo>
                  <a:lnTo>
                    <a:pt x="177" y="21"/>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7" name="Freeform 441">
              <a:extLst>
                <a:ext uri="{FF2B5EF4-FFF2-40B4-BE49-F238E27FC236}">
                  <a16:creationId xmlns:a16="http://schemas.microsoft.com/office/drawing/2014/main" id="{02690DF0-A37D-4429-BDF9-D5A59816311E}"/>
                </a:ext>
              </a:extLst>
            </p:cNvPr>
            <p:cNvSpPr>
              <a:spLocks/>
            </p:cNvSpPr>
            <p:nvPr/>
          </p:nvSpPr>
          <p:spPr bwMode="auto">
            <a:xfrm>
              <a:off x="5241733" y="4648802"/>
              <a:ext cx="40986" cy="53079"/>
            </a:xfrm>
            <a:custGeom>
              <a:avLst/>
              <a:gdLst>
                <a:gd name="connsiteX0" fmla="*/ 15908 w 54648"/>
                <a:gd name="connsiteY0" fmla="*/ 0 h 70772"/>
                <a:gd name="connsiteX1" fmla="*/ 27270 w 54648"/>
                <a:gd name="connsiteY1" fmla="*/ 0 h 70772"/>
                <a:gd name="connsiteX2" fmla="*/ 47722 w 54648"/>
                <a:gd name="connsiteY2" fmla="*/ 4545 h 70772"/>
                <a:gd name="connsiteX3" fmla="*/ 49107 w 54648"/>
                <a:gd name="connsiteY3" fmla="*/ 11467 h 70772"/>
                <a:gd name="connsiteX4" fmla="*/ 50103 w 54648"/>
                <a:gd name="connsiteY4" fmla="*/ 11688 h 70772"/>
                <a:gd name="connsiteX5" fmla="*/ 54648 w 54648"/>
                <a:gd name="connsiteY5" fmla="*/ 34413 h 70772"/>
                <a:gd name="connsiteX6" fmla="*/ 54648 w 54648"/>
                <a:gd name="connsiteY6" fmla="*/ 50320 h 70772"/>
                <a:gd name="connsiteX7" fmla="*/ 50103 w 54648"/>
                <a:gd name="connsiteY7" fmla="*/ 66227 h 70772"/>
                <a:gd name="connsiteX8" fmla="*/ 29651 w 54648"/>
                <a:gd name="connsiteY8" fmla="*/ 70772 h 70772"/>
                <a:gd name="connsiteX9" fmla="*/ 2381 w 54648"/>
                <a:gd name="connsiteY9" fmla="*/ 50320 h 70772"/>
                <a:gd name="connsiteX10" fmla="*/ 2381 w 54648"/>
                <a:gd name="connsiteY10" fmla="*/ 44963 h 70772"/>
                <a:gd name="connsiteX11" fmla="*/ 0 w 54648"/>
                <a:gd name="connsiteY11" fmla="*/ 43177 h 70772"/>
                <a:gd name="connsiteX12" fmla="*/ 0 w 54648"/>
                <a:gd name="connsiteY12" fmla="*/ 31815 h 70772"/>
                <a:gd name="connsiteX13" fmla="*/ 11363 w 54648"/>
                <a:gd name="connsiteY13" fmla="*/ 15907 h 7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48" h="70772">
                  <a:moveTo>
                    <a:pt x="15908" y="0"/>
                  </a:moveTo>
                  <a:lnTo>
                    <a:pt x="27270" y="0"/>
                  </a:lnTo>
                  <a:lnTo>
                    <a:pt x="47722" y="4545"/>
                  </a:lnTo>
                  <a:lnTo>
                    <a:pt x="49107" y="11467"/>
                  </a:lnTo>
                  <a:lnTo>
                    <a:pt x="50103" y="11688"/>
                  </a:lnTo>
                  <a:lnTo>
                    <a:pt x="54648" y="34413"/>
                  </a:lnTo>
                  <a:lnTo>
                    <a:pt x="54648" y="50320"/>
                  </a:lnTo>
                  <a:lnTo>
                    <a:pt x="50103" y="66227"/>
                  </a:lnTo>
                  <a:lnTo>
                    <a:pt x="29651" y="70772"/>
                  </a:lnTo>
                  <a:lnTo>
                    <a:pt x="2381" y="50320"/>
                  </a:lnTo>
                  <a:lnTo>
                    <a:pt x="2381" y="44963"/>
                  </a:lnTo>
                  <a:lnTo>
                    <a:pt x="0" y="43177"/>
                  </a:lnTo>
                  <a:lnTo>
                    <a:pt x="0" y="31815"/>
                  </a:lnTo>
                  <a:lnTo>
                    <a:pt x="11363" y="1590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8" name="Freeform 313">
              <a:extLst>
                <a:ext uri="{FF2B5EF4-FFF2-40B4-BE49-F238E27FC236}">
                  <a16:creationId xmlns:a16="http://schemas.microsoft.com/office/drawing/2014/main" id="{42009E29-5472-41B3-A9F5-AB8BF8BF5189}"/>
                </a:ext>
              </a:extLst>
            </p:cNvPr>
            <p:cNvSpPr>
              <a:spLocks/>
            </p:cNvSpPr>
            <p:nvPr/>
          </p:nvSpPr>
          <p:spPr bwMode="auto">
            <a:xfrm>
              <a:off x="4769629" y="3261463"/>
              <a:ext cx="286331" cy="455062"/>
            </a:xfrm>
            <a:custGeom>
              <a:avLst/>
              <a:gdLst>
                <a:gd name="T0" fmla="*/ 168 w 168"/>
                <a:gd name="T1" fmla="*/ 66 h 267"/>
                <a:gd name="T2" fmla="*/ 168 w 168"/>
                <a:gd name="T3" fmla="*/ 66 h 267"/>
                <a:gd name="T4" fmla="*/ 168 w 168"/>
                <a:gd name="T5" fmla="*/ 132 h 267"/>
                <a:gd name="T6" fmla="*/ 154 w 168"/>
                <a:gd name="T7" fmla="*/ 130 h 267"/>
                <a:gd name="T8" fmla="*/ 147 w 168"/>
                <a:gd name="T9" fmla="*/ 144 h 267"/>
                <a:gd name="T10" fmla="*/ 142 w 168"/>
                <a:gd name="T11" fmla="*/ 153 h 267"/>
                <a:gd name="T12" fmla="*/ 144 w 168"/>
                <a:gd name="T13" fmla="*/ 158 h 267"/>
                <a:gd name="T14" fmla="*/ 140 w 168"/>
                <a:gd name="T15" fmla="*/ 163 h 267"/>
                <a:gd name="T16" fmla="*/ 142 w 168"/>
                <a:gd name="T17" fmla="*/ 170 h 267"/>
                <a:gd name="T18" fmla="*/ 137 w 168"/>
                <a:gd name="T19" fmla="*/ 177 h 267"/>
                <a:gd name="T20" fmla="*/ 135 w 168"/>
                <a:gd name="T21" fmla="*/ 182 h 267"/>
                <a:gd name="T22" fmla="*/ 142 w 168"/>
                <a:gd name="T23" fmla="*/ 182 h 267"/>
                <a:gd name="T24" fmla="*/ 144 w 168"/>
                <a:gd name="T25" fmla="*/ 189 h 267"/>
                <a:gd name="T26" fmla="*/ 144 w 168"/>
                <a:gd name="T27" fmla="*/ 196 h 267"/>
                <a:gd name="T28" fmla="*/ 151 w 168"/>
                <a:gd name="T29" fmla="*/ 203 h 267"/>
                <a:gd name="T30" fmla="*/ 151 w 168"/>
                <a:gd name="T31" fmla="*/ 205 h 267"/>
                <a:gd name="T32" fmla="*/ 140 w 168"/>
                <a:gd name="T33" fmla="*/ 210 h 267"/>
                <a:gd name="T34" fmla="*/ 132 w 168"/>
                <a:gd name="T35" fmla="*/ 215 h 267"/>
                <a:gd name="T36" fmla="*/ 121 w 168"/>
                <a:gd name="T37" fmla="*/ 234 h 267"/>
                <a:gd name="T38" fmla="*/ 106 w 168"/>
                <a:gd name="T39" fmla="*/ 241 h 267"/>
                <a:gd name="T40" fmla="*/ 90 w 168"/>
                <a:gd name="T41" fmla="*/ 239 h 267"/>
                <a:gd name="T42" fmla="*/ 85 w 168"/>
                <a:gd name="T43" fmla="*/ 241 h 267"/>
                <a:gd name="T44" fmla="*/ 88 w 168"/>
                <a:gd name="T45" fmla="*/ 248 h 267"/>
                <a:gd name="T46" fmla="*/ 78 w 168"/>
                <a:gd name="T47" fmla="*/ 253 h 267"/>
                <a:gd name="T48" fmla="*/ 73 w 168"/>
                <a:gd name="T49" fmla="*/ 260 h 267"/>
                <a:gd name="T50" fmla="*/ 52 w 168"/>
                <a:gd name="T51" fmla="*/ 265 h 267"/>
                <a:gd name="T52" fmla="*/ 47 w 168"/>
                <a:gd name="T53" fmla="*/ 262 h 267"/>
                <a:gd name="T54" fmla="*/ 45 w 168"/>
                <a:gd name="T55" fmla="*/ 262 h 267"/>
                <a:gd name="T56" fmla="*/ 43 w 168"/>
                <a:gd name="T57" fmla="*/ 265 h 267"/>
                <a:gd name="T58" fmla="*/ 28 w 168"/>
                <a:gd name="T59" fmla="*/ 267 h 267"/>
                <a:gd name="T60" fmla="*/ 31 w 168"/>
                <a:gd name="T61" fmla="*/ 262 h 267"/>
                <a:gd name="T62" fmla="*/ 26 w 168"/>
                <a:gd name="T63" fmla="*/ 250 h 267"/>
                <a:gd name="T64" fmla="*/ 24 w 168"/>
                <a:gd name="T65" fmla="*/ 243 h 267"/>
                <a:gd name="T66" fmla="*/ 17 w 168"/>
                <a:gd name="T67" fmla="*/ 241 h 267"/>
                <a:gd name="T68" fmla="*/ 7 w 168"/>
                <a:gd name="T69" fmla="*/ 231 h 267"/>
                <a:gd name="T70" fmla="*/ 9 w 168"/>
                <a:gd name="T71" fmla="*/ 224 h 267"/>
                <a:gd name="T72" fmla="*/ 19 w 168"/>
                <a:gd name="T73" fmla="*/ 227 h 267"/>
                <a:gd name="T74" fmla="*/ 21 w 168"/>
                <a:gd name="T75" fmla="*/ 224 h 267"/>
                <a:gd name="T76" fmla="*/ 31 w 168"/>
                <a:gd name="T77" fmla="*/ 224 h 267"/>
                <a:gd name="T78" fmla="*/ 21 w 168"/>
                <a:gd name="T79" fmla="*/ 210 h 267"/>
                <a:gd name="T80" fmla="*/ 24 w 168"/>
                <a:gd name="T81" fmla="*/ 198 h 267"/>
                <a:gd name="T82" fmla="*/ 21 w 168"/>
                <a:gd name="T83" fmla="*/ 189 h 267"/>
                <a:gd name="T84" fmla="*/ 17 w 168"/>
                <a:gd name="T85" fmla="*/ 177 h 267"/>
                <a:gd name="T86" fmla="*/ 17 w 168"/>
                <a:gd name="T87" fmla="*/ 170 h 267"/>
                <a:gd name="T88" fmla="*/ 7 w 168"/>
                <a:gd name="T89" fmla="*/ 170 h 267"/>
                <a:gd name="T90" fmla="*/ 7 w 168"/>
                <a:gd name="T91" fmla="*/ 158 h 267"/>
                <a:gd name="T92" fmla="*/ 0 w 168"/>
                <a:gd name="T93" fmla="*/ 153 h 267"/>
                <a:gd name="T94" fmla="*/ 7 w 168"/>
                <a:gd name="T95" fmla="*/ 130 h 267"/>
                <a:gd name="T96" fmla="*/ 28 w 168"/>
                <a:gd name="T97" fmla="*/ 116 h 267"/>
                <a:gd name="T98" fmla="*/ 28 w 168"/>
                <a:gd name="T99" fmla="*/ 94 h 267"/>
                <a:gd name="T100" fmla="*/ 36 w 168"/>
                <a:gd name="T101" fmla="*/ 59 h 267"/>
                <a:gd name="T102" fmla="*/ 38 w 168"/>
                <a:gd name="T103" fmla="*/ 52 h 267"/>
                <a:gd name="T104" fmla="*/ 31 w 168"/>
                <a:gd name="T105" fmla="*/ 44 h 267"/>
                <a:gd name="T106" fmla="*/ 31 w 168"/>
                <a:gd name="T107" fmla="*/ 40 h 267"/>
                <a:gd name="T108" fmla="*/ 26 w 168"/>
                <a:gd name="T109" fmla="*/ 35 h 267"/>
                <a:gd name="T110" fmla="*/ 21 w 168"/>
                <a:gd name="T111" fmla="*/ 9 h 267"/>
                <a:gd name="T112" fmla="*/ 38 w 168"/>
                <a:gd name="T113" fmla="*/ 0 h 267"/>
                <a:gd name="T114" fmla="*/ 102 w 168"/>
                <a:gd name="T115" fmla="*/ 33 h 267"/>
                <a:gd name="T116" fmla="*/ 168 w 168"/>
                <a:gd name="T117" fmla="*/ 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267">
                  <a:moveTo>
                    <a:pt x="168" y="66"/>
                  </a:moveTo>
                  <a:lnTo>
                    <a:pt x="168" y="66"/>
                  </a:lnTo>
                  <a:lnTo>
                    <a:pt x="168" y="132"/>
                  </a:lnTo>
                  <a:lnTo>
                    <a:pt x="154" y="130"/>
                  </a:lnTo>
                  <a:lnTo>
                    <a:pt x="147" y="144"/>
                  </a:lnTo>
                  <a:lnTo>
                    <a:pt x="142" y="153"/>
                  </a:lnTo>
                  <a:lnTo>
                    <a:pt x="144" y="158"/>
                  </a:lnTo>
                  <a:lnTo>
                    <a:pt x="140" y="163"/>
                  </a:lnTo>
                  <a:lnTo>
                    <a:pt x="142" y="170"/>
                  </a:lnTo>
                  <a:lnTo>
                    <a:pt x="137" y="177"/>
                  </a:lnTo>
                  <a:lnTo>
                    <a:pt x="135" y="182"/>
                  </a:lnTo>
                  <a:lnTo>
                    <a:pt x="142" y="182"/>
                  </a:lnTo>
                  <a:lnTo>
                    <a:pt x="144" y="189"/>
                  </a:lnTo>
                  <a:lnTo>
                    <a:pt x="144" y="196"/>
                  </a:lnTo>
                  <a:lnTo>
                    <a:pt x="151" y="203"/>
                  </a:lnTo>
                  <a:lnTo>
                    <a:pt x="151" y="205"/>
                  </a:lnTo>
                  <a:lnTo>
                    <a:pt x="140" y="210"/>
                  </a:lnTo>
                  <a:lnTo>
                    <a:pt x="132" y="215"/>
                  </a:lnTo>
                  <a:lnTo>
                    <a:pt x="121" y="234"/>
                  </a:lnTo>
                  <a:lnTo>
                    <a:pt x="106" y="241"/>
                  </a:lnTo>
                  <a:lnTo>
                    <a:pt x="90" y="239"/>
                  </a:lnTo>
                  <a:lnTo>
                    <a:pt x="85" y="241"/>
                  </a:lnTo>
                  <a:lnTo>
                    <a:pt x="88" y="248"/>
                  </a:lnTo>
                  <a:lnTo>
                    <a:pt x="78" y="253"/>
                  </a:lnTo>
                  <a:lnTo>
                    <a:pt x="73" y="260"/>
                  </a:lnTo>
                  <a:lnTo>
                    <a:pt x="52" y="265"/>
                  </a:lnTo>
                  <a:lnTo>
                    <a:pt x="47" y="262"/>
                  </a:lnTo>
                  <a:lnTo>
                    <a:pt x="45" y="262"/>
                  </a:lnTo>
                  <a:lnTo>
                    <a:pt x="43" y="265"/>
                  </a:lnTo>
                  <a:lnTo>
                    <a:pt x="28" y="267"/>
                  </a:lnTo>
                  <a:lnTo>
                    <a:pt x="31" y="262"/>
                  </a:lnTo>
                  <a:lnTo>
                    <a:pt x="26" y="250"/>
                  </a:lnTo>
                  <a:lnTo>
                    <a:pt x="24" y="243"/>
                  </a:lnTo>
                  <a:lnTo>
                    <a:pt x="17" y="241"/>
                  </a:lnTo>
                  <a:lnTo>
                    <a:pt x="7" y="231"/>
                  </a:lnTo>
                  <a:lnTo>
                    <a:pt x="9" y="224"/>
                  </a:lnTo>
                  <a:lnTo>
                    <a:pt x="19" y="227"/>
                  </a:lnTo>
                  <a:lnTo>
                    <a:pt x="21" y="224"/>
                  </a:lnTo>
                  <a:lnTo>
                    <a:pt x="31" y="224"/>
                  </a:lnTo>
                  <a:lnTo>
                    <a:pt x="21" y="210"/>
                  </a:lnTo>
                  <a:lnTo>
                    <a:pt x="24" y="198"/>
                  </a:lnTo>
                  <a:lnTo>
                    <a:pt x="21" y="189"/>
                  </a:lnTo>
                  <a:lnTo>
                    <a:pt x="17" y="177"/>
                  </a:lnTo>
                  <a:lnTo>
                    <a:pt x="17" y="170"/>
                  </a:lnTo>
                  <a:lnTo>
                    <a:pt x="7" y="170"/>
                  </a:lnTo>
                  <a:lnTo>
                    <a:pt x="7" y="158"/>
                  </a:lnTo>
                  <a:lnTo>
                    <a:pt x="0" y="153"/>
                  </a:lnTo>
                  <a:lnTo>
                    <a:pt x="7" y="130"/>
                  </a:lnTo>
                  <a:lnTo>
                    <a:pt x="28" y="116"/>
                  </a:lnTo>
                  <a:lnTo>
                    <a:pt x="28" y="94"/>
                  </a:lnTo>
                  <a:lnTo>
                    <a:pt x="36" y="59"/>
                  </a:lnTo>
                  <a:lnTo>
                    <a:pt x="38" y="52"/>
                  </a:lnTo>
                  <a:lnTo>
                    <a:pt x="31" y="44"/>
                  </a:lnTo>
                  <a:lnTo>
                    <a:pt x="31" y="40"/>
                  </a:lnTo>
                  <a:lnTo>
                    <a:pt x="26" y="35"/>
                  </a:lnTo>
                  <a:lnTo>
                    <a:pt x="21" y="9"/>
                  </a:lnTo>
                  <a:lnTo>
                    <a:pt x="38" y="0"/>
                  </a:lnTo>
                  <a:lnTo>
                    <a:pt x="102" y="33"/>
                  </a:lnTo>
                  <a:lnTo>
                    <a:pt x="168" y="66"/>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29" name="Freeform 323">
              <a:extLst>
                <a:ext uri="{FF2B5EF4-FFF2-40B4-BE49-F238E27FC236}">
                  <a16:creationId xmlns:a16="http://schemas.microsoft.com/office/drawing/2014/main" id="{3EE1A85F-C13B-463C-A44C-9D49939A2680}"/>
                </a:ext>
              </a:extLst>
            </p:cNvPr>
            <p:cNvSpPr>
              <a:spLocks/>
            </p:cNvSpPr>
            <p:nvPr/>
          </p:nvSpPr>
          <p:spPr bwMode="auto">
            <a:xfrm>
              <a:off x="7845977" y="4147724"/>
              <a:ext cx="64766" cy="28975"/>
            </a:xfrm>
            <a:custGeom>
              <a:avLst/>
              <a:gdLst>
                <a:gd name="T0" fmla="*/ 14 w 38"/>
                <a:gd name="T1" fmla="*/ 12 h 17"/>
                <a:gd name="T2" fmla="*/ 14 w 38"/>
                <a:gd name="T3" fmla="*/ 12 h 17"/>
                <a:gd name="T4" fmla="*/ 2 w 38"/>
                <a:gd name="T5" fmla="*/ 17 h 17"/>
                <a:gd name="T6" fmla="*/ 2 w 38"/>
                <a:gd name="T7" fmla="*/ 12 h 17"/>
                <a:gd name="T8" fmla="*/ 0 w 38"/>
                <a:gd name="T9" fmla="*/ 10 h 17"/>
                <a:gd name="T10" fmla="*/ 2 w 38"/>
                <a:gd name="T11" fmla="*/ 5 h 17"/>
                <a:gd name="T12" fmla="*/ 16 w 38"/>
                <a:gd name="T13" fmla="*/ 3 h 17"/>
                <a:gd name="T14" fmla="*/ 26 w 38"/>
                <a:gd name="T15" fmla="*/ 0 h 17"/>
                <a:gd name="T16" fmla="*/ 33 w 38"/>
                <a:gd name="T17" fmla="*/ 0 h 17"/>
                <a:gd name="T18" fmla="*/ 38 w 38"/>
                <a:gd name="T19" fmla="*/ 0 h 17"/>
                <a:gd name="T20" fmla="*/ 33 w 38"/>
                <a:gd name="T21" fmla="*/ 5 h 17"/>
                <a:gd name="T22" fmla="*/ 14 w 38"/>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7">
                  <a:moveTo>
                    <a:pt x="14" y="12"/>
                  </a:moveTo>
                  <a:lnTo>
                    <a:pt x="14" y="12"/>
                  </a:lnTo>
                  <a:lnTo>
                    <a:pt x="2" y="17"/>
                  </a:lnTo>
                  <a:lnTo>
                    <a:pt x="2" y="12"/>
                  </a:lnTo>
                  <a:lnTo>
                    <a:pt x="0" y="10"/>
                  </a:lnTo>
                  <a:lnTo>
                    <a:pt x="2" y="5"/>
                  </a:lnTo>
                  <a:lnTo>
                    <a:pt x="16" y="3"/>
                  </a:lnTo>
                  <a:lnTo>
                    <a:pt x="26" y="0"/>
                  </a:lnTo>
                  <a:lnTo>
                    <a:pt x="33" y="0"/>
                  </a:lnTo>
                  <a:lnTo>
                    <a:pt x="38" y="0"/>
                  </a:lnTo>
                  <a:lnTo>
                    <a:pt x="33" y="5"/>
                  </a:lnTo>
                  <a:lnTo>
                    <a:pt x="14" y="1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0" name="Freeform 325">
              <a:extLst>
                <a:ext uri="{FF2B5EF4-FFF2-40B4-BE49-F238E27FC236}">
                  <a16:creationId xmlns:a16="http://schemas.microsoft.com/office/drawing/2014/main" id="{8AFADBEE-6249-4A62-8A7C-B211C2BED4AA}"/>
                </a:ext>
              </a:extLst>
            </p:cNvPr>
            <p:cNvSpPr>
              <a:spLocks/>
            </p:cNvSpPr>
            <p:nvPr/>
          </p:nvSpPr>
          <p:spPr bwMode="auto">
            <a:xfrm>
              <a:off x="4604308" y="2813219"/>
              <a:ext cx="109079" cy="233496"/>
            </a:xfrm>
            <a:custGeom>
              <a:avLst/>
              <a:gdLst>
                <a:gd name="T0" fmla="*/ 43 w 64"/>
                <a:gd name="T1" fmla="*/ 2 h 137"/>
                <a:gd name="T2" fmla="*/ 43 w 64"/>
                <a:gd name="T3" fmla="*/ 2 h 137"/>
                <a:gd name="T4" fmla="*/ 43 w 64"/>
                <a:gd name="T5" fmla="*/ 14 h 137"/>
                <a:gd name="T6" fmla="*/ 57 w 64"/>
                <a:gd name="T7" fmla="*/ 7 h 137"/>
                <a:gd name="T8" fmla="*/ 57 w 64"/>
                <a:gd name="T9" fmla="*/ 9 h 137"/>
                <a:gd name="T10" fmla="*/ 50 w 64"/>
                <a:gd name="T11" fmla="*/ 21 h 137"/>
                <a:gd name="T12" fmla="*/ 50 w 64"/>
                <a:gd name="T13" fmla="*/ 28 h 137"/>
                <a:gd name="T14" fmla="*/ 54 w 64"/>
                <a:gd name="T15" fmla="*/ 33 h 137"/>
                <a:gd name="T16" fmla="*/ 52 w 64"/>
                <a:gd name="T17" fmla="*/ 52 h 137"/>
                <a:gd name="T18" fmla="*/ 43 w 64"/>
                <a:gd name="T19" fmla="*/ 61 h 137"/>
                <a:gd name="T20" fmla="*/ 45 w 64"/>
                <a:gd name="T21" fmla="*/ 71 h 137"/>
                <a:gd name="T22" fmla="*/ 54 w 64"/>
                <a:gd name="T23" fmla="*/ 71 h 137"/>
                <a:gd name="T24" fmla="*/ 57 w 64"/>
                <a:gd name="T25" fmla="*/ 80 h 137"/>
                <a:gd name="T26" fmla="*/ 64 w 64"/>
                <a:gd name="T27" fmla="*/ 85 h 137"/>
                <a:gd name="T28" fmla="*/ 62 w 64"/>
                <a:gd name="T29" fmla="*/ 99 h 137"/>
                <a:gd name="T30" fmla="*/ 54 w 64"/>
                <a:gd name="T31" fmla="*/ 104 h 137"/>
                <a:gd name="T32" fmla="*/ 50 w 64"/>
                <a:gd name="T33" fmla="*/ 109 h 137"/>
                <a:gd name="T34" fmla="*/ 38 w 64"/>
                <a:gd name="T35" fmla="*/ 118 h 137"/>
                <a:gd name="T36" fmla="*/ 40 w 64"/>
                <a:gd name="T37" fmla="*/ 125 h 137"/>
                <a:gd name="T38" fmla="*/ 38 w 64"/>
                <a:gd name="T39" fmla="*/ 132 h 137"/>
                <a:gd name="T40" fmla="*/ 31 w 64"/>
                <a:gd name="T41" fmla="*/ 137 h 137"/>
                <a:gd name="T42" fmla="*/ 24 w 64"/>
                <a:gd name="T43" fmla="*/ 104 h 137"/>
                <a:gd name="T44" fmla="*/ 14 w 64"/>
                <a:gd name="T45" fmla="*/ 97 h 137"/>
                <a:gd name="T46" fmla="*/ 14 w 64"/>
                <a:gd name="T47" fmla="*/ 92 h 137"/>
                <a:gd name="T48" fmla="*/ 2 w 64"/>
                <a:gd name="T49" fmla="*/ 80 h 137"/>
                <a:gd name="T50" fmla="*/ 0 w 64"/>
                <a:gd name="T51" fmla="*/ 66 h 137"/>
                <a:gd name="T52" fmla="*/ 10 w 64"/>
                <a:gd name="T53" fmla="*/ 54 h 137"/>
                <a:gd name="T54" fmla="*/ 14 w 64"/>
                <a:gd name="T55" fmla="*/ 38 h 137"/>
                <a:gd name="T56" fmla="*/ 10 w 64"/>
                <a:gd name="T57" fmla="*/ 19 h 137"/>
                <a:gd name="T58" fmla="*/ 14 w 64"/>
                <a:gd name="T59" fmla="*/ 9 h 137"/>
                <a:gd name="T60" fmla="*/ 33 w 64"/>
                <a:gd name="T61" fmla="*/ 0 h 137"/>
                <a:gd name="T62" fmla="*/ 43 w 64"/>
                <a:gd name="T63"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137">
                  <a:moveTo>
                    <a:pt x="43" y="2"/>
                  </a:moveTo>
                  <a:lnTo>
                    <a:pt x="43" y="2"/>
                  </a:lnTo>
                  <a:lnTo>
                    <a:pt x="43" y="14"/>
                  </a:lnTo>
                  <a:lnTo>
                    <a:pt x="57" y="7"/>
                  </a:lnTo>
                  <a:lnTo>
                    <a:pt x="57" y="9"/>
                  </a:lnTo>
                  <a:lnTo>
                    <a:pt x="50" y="21"/>
                  </a:lnTo>
                  <a:lnTo>
                    <a:pt x="50" y="28"/>
                  </a:lnTo>
                  <a:lnTo>
                    <a:pt x="54" y="33"/>
                  </a:lnTo>
                  <a:lnTo>
                    <a:pt x="52" y="52"/>
                  </a:lnTo>
                  <a:lnTo>
                    <a:pt x="43" y="61"/>
                  </a:lnTo>
                  <a:lnTo>
                    <a:pt x="45" y="71"/>
                  </a:lnTo>
                  <a:lnTo>
                    <a:pt x="54" y="71"/>
                  </a:lnTo>
                  <a:lnTo>
                    <a:pt x="57" y="80"/>
                  </a:lnTo>
                  <a:lnTo>
                    <a:pt x="64" y="85"/>
                  </a:lnTo>
                  <a:lnTo>
                    <a:pt x="62" y="99"/>
                  </a:lnTo>
                  <a:lnTo>
                    <a:pt x="54" y="104"/>
                  </a:lnTo>
                  <a:lnTo>
                    <a:pt x="50" y="109"/>
                  </a:lnTo>
                  <a:lnTo>
                    <a:pt x="38" y="118"/>
                  </a:lnTo>
                  <a:lnTo>
                    <a:pt x="40" y="125"/>
                  </a:lnTo>
                  <a:lnTo>
                    <a:pt x="38" y="132"/>
                  </a:lnTo>
                  <a:lnTo>
                    <a:pt x="31" y="137"/>
                  </a:lnTo>
                  <a:lnTo>
                    <a:pt x="24" y="104"/>
                  </a:lnTo>
                  <a:lnTo>
                    <a:pt x="14" y="97"/>
                  </a:lnTo>
                  <a:lnTo>
                    <a:pt x="14" y="92"/>
                  </a:lnTo>
                  <a:lnTo>
                    <a:pt x="2" y="80"/>
                  </a:lnTo>
                  <a:lnTo>
                    <a:pt x="0" y="66"/>
                  </a:lnTo>
                  <a:lnTo>
                    <a:pt x="10" y="54"/>
                  </a:lnTo>
                  <a:lnTo>
                    <a:pt x="14" y="38"/>
                  </a:lnTo>
                  <a:lnTo>
                    <a:pt x="10" y="19"/>
                  </a:lnTo>
                  <a:lnTo>
                    <a:pt x="14" y="9"/>
                  </a:lnTo>
                  <a:lnTo>
                    <a:pt x="33" y="0"/>
                  </a:lnTo>
                  <a:lnTo>
                    <a:pt x="43" y="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1" name="Freeform 327">
              <a:extLst>
                <a:ext uri="{FF2B5EF4-FFF2-40B4-BE49-F238E27FC236}">
                  <a16:creationId xmlns:a16="http://schemas.microsoft.com/office/drawing/2014/main" id="{17445DE0-56FD-4D64-A7CA-46F79B308881}"/>
                </a:ext>
              </a:extLst>
            </p:cNvPr>
            <p:cNvSpPr>
              <a:spLocks noEditPoints="1"/>
            </p:cNvSpPr>
            <p:nvPr/>
          </p:nvSpPr>
          <p:spPr bwMode="auto">
            <a:xfrm>
              <a:off x="5115612" y="2642784"/>
              <a:ext cx="516418" cy="223270"/>
            </a:xfrm>
            <a:custGeom>
              <a:avLst/>
              <a:gdLst>
                <a:gd name="T0" fmla="*/ 175 w 303"/>
                <a:gd name="T1" fmla="*/ 19 h 131"/>
                <a:gd name="T2" fmla="*/ 218 w 303"/>
                <a:gd name="T3" fmla="*/ 24 h 131"/>
                <a:gd name="T4" fmla="*/ 251 w 303"/>
                <a:gd name="T5" fmla="*/ 15 h 131"/>
                <a:gd name="T6" fmla="*/ 284 w 303"/>
                <a:gd name="T7" fmla="*/ 24 h 131"/>
                <a:gd name="T8" fmla="*/ 284 w 303"/>
                <a:gd name="T9" fmla="*/ 41 h 131"/>
                <a:gd name="T10" fmla="*/ 303 w 303"/>
                <a:gd name="T11" fmla="*/ 52 h 131"/>
                <a:gd name="T12" fmla="*/ 296 w 303"/>
                <a:gd name="T13" fmla="*/ 83 h 131"/>
                <a:gd name="T14" fmla="*/ 301 w 303"/>
                <a:gd name="T15" fmla="*/ 105 h 131"/>
                <a:gd name="T16" fmla="*/ 289 w 303"/>
                <a:gd name="T17" fmla="*/ 102 h 131"/>
                <a:gd name="T18" fmla="*/ 263 w 303"/>
                <a:gd name="T19" fmla="*/ 105 h 131"/>
                <a:gd name="T20" fmla="*/ 237 w 303"/>
                <a:gd name="T21" fmla="*/ 107 h 131"/>
                <a:gd name="T22" fmla="*/ 204 w 303"/>
                <a:gd name="T23" fmla="*/ 114 h 131"/>
                <a:gd name="T24" fmla="*/ 178 w 303"/>
                <a:gd name="T25" fmla="*/ 116 h 131"/>
                <a:gd name="T26" fmla="*/ 171 w 303"/>
                <a:gd name="T27" fmla="*/ 123 h 131"/>
                <a:gd name="T28" fmla="*/ 164 w 303"/>
                <a:gd name="T29" fmla="*/ 131 h 131"/>
                <a:gd name="T30" fmla="*/ 164 w 303"/>
                <a:gd name="T31" fmla="*/ 114 h 131"/>
                <a:gd name="T32" fmla="*/ 140 w 303"/>
                <a:gd name="T33" fmla="*/ 112 h 131"/>
                <a:gd name="T34" fmla="*/ 105 w 303"/>
                <a:gd name="T35" fmla="*/ 126 h 131"/>
                <a:gd name="T36" fmla="*/ 74 w 303"/>
                <a:gd name="T37" fmla="*/ 114 h 131"/>
                <a:gd name="T38" fmla="*/ 60 w 303"/>
                <a:gd name="T39" fmla="*/ 126 h 131"/>
                <a:gd name="T40" fmla="*/ 26 w 303"/>
                <a:gd name="T41" fmla="*/ 114 h 131"/>
                <a:gd name="T42" fmla="*/ 5 w 303"/>
                <a:gd name="T43" fmla="*/ 83 h 131"/>
                <a:gd name="T44" fmla="*/ 0 w 303"/>
                <a:gd name="T45" fmla="*/ 57 h 131"/>
                <a:gd name="T46" fmla="*/ 45 w 303"/>
                <a:gd name="T47" fmla="*/ 36 h 131"/>
                <a:gd name="T48" fmla="*/ 83 w 303"/>
                <a:gd name="T49" fmla="*/ 24 h 131"/>
                <a:gd name="T50" fmla="*/ 121 w 303"/>
                <a:gd name="T51" fmla="*/ 5 h 131"/>
                <a:gd name="T52" fmla="*/ 175 w 303"/>
                <a:gd name="T53" fmla="*/ 19 h 131"/>
                <a:gd name="T54" fmla="*/ 17 w 303"/>
                <a:gd name="T55" fmla="*/ 31 h 131"/>
                <a:gd name="T56" fmla="*/ 0 w 303"/>
                <a:gd name="T57" fmla="*/ 34 h 131"/>
                <a:gd name="T58" fmla="*/ 3 w 303"/>
                <a:gd name="T59" fmla="*/ 26 h 131"/>
                <a:gd name="T60" fmla="*/ 0 w 303"/>
                <a:gd name="T61" fmla="*/ 7 h 131"/>
                <a:gd name="T62" fmla="*/ 31 w 303"/>
                <a:gd name="T63" fmla="*/ 5 h 131"/>
                <a:gd name="T64" fmla="*/ 48 w 303"/>
                <a:gd name="T65" fmla="*/ 19 h 131"/>
                <a:gd name="T66" fmla="*/ 24 w 303"/>
                <a:gd name="T6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1">
                  <a:moveTo>
                    <a:pt x="175" y="19"/>
                  </a:moveTo>
                  <a:lnTo>
                    <a:pt x="175" y="19"/>
                  </a:lnTo>
                  <a:lnTo>
                    <a:pt x="199" y="26"/>
                  </a:lnTo>
                  <a:lnTo>
                    <a:pt x="218" y="24"/>
                  </a:lnTo>
                  <a:lnTo>
                    <a:pt x="232" y="24"/>
                  </a:lnTo>
                  <a:lnTo>
                    <a:pt x="251" y="15"/>
                  </a:lnTo>
                  <a:lnTo>
                    <a:pt x="268" y="12"/>
                  </a:lnTo>
                  <a:lnTo>
                    <a:pt x="284" y="24"/>
                  </a:lnTo>
                  <a:lnTo>
                    <a:pt x="287" y="31"/>
                  </a:lnTo>
                  <a:lnTo>
                    <a:pt x="284" y="41"/>
                  </a:lnTo>
                  <a:lnTo>
                    <a:pt x="296" y="45"/>
                  </a:lnTo>
                  <a:lnTo>
                    <a:pt x="303" y="52"/>
                  </a:lnTo>
                  <a:lnTo>
                    <a:pt x="291" y="60"/>
                  </a:lnTo>
                  <a:lnTo>
                    <a:pt x="296" y="83"/>
                  </a:lnTo>
                  <a:lnTo>
                    <a:pt x="294" y="88"/>
                  </a:lnTo>
                  <a:lnTo>
                    <a:pt x="301" y="105"/>
                  </a:lnTo>
                  <a:lnTo>
                    <a:pt x="296" y="107"/>
                  </a:lnTo>
                  <a:lnTo>
                    <a:pt x="289" y="102"/>
                  </a:lnTo>
                  <a:lnTo>
                    <a:pt x="270" y="100"/>
                  </a:lnTo>
                  <a:lnTo>
                    <a:pt x="263" y="105"/>
                  </a:lnTo>
                  <a:lnTo>
                    <a:pt x="244" y="107"/>
                  </a:lnTo>
                  <a:lnTo>
                    <a:pt x="237" y="107"/>
                  </a:lnTo>
                  <a:lnTo>
                    <a:pt x="218" y="114"/>
                  </a:lnTo>
                  <a:lnTo>
                    <a:pt x="204" y="114"/>
                  </a:lnTo>
                  <a:lnTo>
                    <a:pt x="197" y="109"/>
                  </a:lnTo>
                  <a:lnTo>
                    <a:pt x="178" y="116"/>
                  </a:lnTo>
                  <a:lnTo>
                    <a:pt x="173" y="112"/>
                  </a:lnTo>
                  <a:lnTo>
                    <a:pt x="171" y="123"/>
                  </a:lnTo>
                  <a:lnTo>
                    <a:pt x="168" y="126"/>
                  </a:lnTo>
                  <a:lnTo>
                    <a:pt x="164" y="131"/>
                  </a:lnTo>
                  <a:lnTo>
                    <a:pt x="157" y="123"/>
                  </a:lnTo>
                  <a:lnTo>
                    <a:pt x="164" y="114"/>
                  </a:lnTo>
                  <a:lnTo>
                    <a:pt x="154" y="116"/>
                  </a:lnTo>
                  <a:lnTo>
                    <a:pt x="140" y="112"/>
                  </a:lnTo>
                  <a:lnTo>
                    <a:pt x="128" y="123"/>
                  </a:lnTo>
                  <a:lnTo>
                    <a:pt x="105" y="126"/>
                  </a:lnTo>
                  <a:lnTo>
                    <a:pt x="90" y="114"/>
                  </a:lnTo>
                  <a:lnTo>
                    <a:pt x="74" y="114"/>
                  </a:lnTo>
                  <a:lnTo>
                    <a:pt x="69" y="123"/>
                  </a:lnTo>
                  <a:lnTo>
                    <a:pt x="60" y="126"/>
                  </a:lnTo>
                  <a:lnTo>
                    <a:pt x="43" y="114"/>
                  </a:lnTo>
                  <a:lnTo>
                    <a:pt x="26" y="114"/>
                  </a:lnTo>
                  <a:lnTo>
                    <a:pt x="15" y="95"/>
                  </a:lnTo>
                  <a:lnTo>
                    <a:pt x="5" y="83"/>
                  </a:lnTo>
                  <a:lnTo>
                    <a:pt x="12" y="67"/>
                  </a:lnTo>
                  <a:lnTo>
                    <a:pt x="0" y="57"/>
                  </a:lnTo>
                  <a:lnTo>
                    <a:pt x="19" y="38"/>
                  </a:lnTo>
                  <a:lnTo>
                    <a:pt x="45" y="36"/>
                  </a:lnTo>
                  <a:lnTo>
                    <a:pt x="50" y="22"/>
                  </a:lnTo>
                  <a:lnTo>
                    <a:pt x="83" y="24"/>
                  </a:lnTo>
                  <a:lnTo>
                    <a:pt x="102" y="10"/>
                  </a:lnTo>
                  <a:lnTo>
                    <a:pt x="121" y="5"/>
                  </a:lnTo>
                  <a:lnTo>
                    <a:pt x="147" y="3"/>
                  </a:lnTo>
                  <a:lnTo>
                    <a:pt x="175" y="19"/>
                  </a:lnTo>
                  <a:close/>
                  <a:moveTo>
                    <a:pt x="17" y="31"/>
                  </a:moveTo>
                  <a:lnTo>
                    <a:pt x="17" y="31"/>
                  </a:lnTo>
                  <a:lnTo>
                    <a:pt x="5" y="43"/>
                  </a:lnTo>
                  <a:lnTo>
                    <a:pt x="0" y="34"/>
                  </a:lnTo>
                  <a:lnTo>
                    <a:pt x="0" y="29"/>
                  </a:lnTo>
                  <a:lnTo>
                    <a:pt x="3" y="26"/>
                  </a:lnTo>
                  <a:lnTo>
                    <a:pt x="10" y="12"/>
                  </a:lnTo>
                  <a:lnTo>
                    <a:pt x="0" y="7"/>
                  </a:lnTo>
                  <a:lnTo>
                    <a:pt x="17" y="0"/>
                  </a:lnTo>
                  <a:lnTo>
                    <a:pt x="31" y="5"/>
                  </a:lnTo>
                  <a:lnTo>
                    <a:pt x="34" y="12"/>
                  </a:lnTo>
                  <a:lnTo>
                    <a:pt x="48" y="19"/>
                  </a:lnTo>
                  <a:lnTo>
                    <a:pt x="45" y="24"/>
                  </a:lnTo>
                  <a:lnTo>
                    <a:pt x="24" y="24"/>
                  </a:lnTo>
                  <a:lnTo>
                    <a:pt x="17" y="31"/>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2" name="Freeform 329">
              <a:extLst>
                <a:ext uri="{FF2B5EF4-FFF2-40B4-BE49-F238E27FC236}">
                  <a16:creationId xmlns:a16="http://schemas.microsoft.com/office/drawing/2014/main" id="{7AEE4075-9887-45F3-8E3F-8B045650D7DD}"/>
                </a:ext>
              </a:extLst>
            </p:cNvPr>
            <p:cNvSpPr>
              <a:spLocks/>
            </p:cNvSpPr>
            <p:nvPr/>
          </p:nvSpPr>
          <p:spPr bwMode="auto">
            <a:xfrm>
              <a:off x="7713038" y="3200106"/>
              <a:ext cx="47722" cy="100557"/>
            </a:xfrm>
            <a:custGeom>
              <a:avLst/>
              <a:gdLst>
                <a:gd name="T0" fmla="*/ 16 w 28"/>
                <a:gd name="T1" fmla="*/ 45 h 59"/>
                <a:gd name="T2" fmla="*/ 16 w 28"/>
                <a:gd name="T3" fmla="*/ 45 h 59"/>
                <a:gd name="T4" fmla="*/ 9 w 28"/>
                <a:gd name="T5" fmla="*/ 59 h 59"/>
                <a:gd name="T6" fmla="*/ 0 w 28"/>
                <a:gd name="T7" fmla="*/ 45 h 59"/>
                <a:gd name="T8" fmla="*/ 0 w 28"/>
                <a:gd name="T9" fmla="*/ 31 h 59"/>
                <a:gd name="T10" fmla="*/ 9 w 28"/>
                <a:gd name="T11" fmla="*/ 14 h 59"/>
                <a:gd name="T12" fmla="*/ 21 w 28"/>
                <a:gd name="T13" fmla="*/ 0 h 59"/>
                <a:gd name="T14" fmla="*/ 28 w 28"/>
                <a:gd name="T15" fmla="*/ 7 h 59"/>
                <a:gd name="T16" fmla="*/ 26 w 28"/>
                <a:gd name="T17" fmla="*/ 17 h 59"/>
                <a:gd name="T18" fmla="*/ 16 w 28"/>
                <a:gd name="T19"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9">
                  <a:moveTo>
                    <a:pt x="16" y="45"/>
                  </a:moveTo>
                  <a:lnTo>
                    <a:pt x="16" y="45"/>
                  </a:lnTo>
                  <a:lnTo>
                    <a:pt x="9" y="59"/>
                  </a:lnTo>
                  <a:lnTo>
                    <a:pt x="0" y="45"/>
                  </a:lnTo>
                  <a:lnTo>
                    <a:pt x="0" y="31"/>
                  </a:lnTo>
                  <a:lnTo>
                    <a:pt x="9" y="14"/>
                  </a:lnTo>
                  <a:lnTo>
                    <a:pt x="21" y="0"/>
                  </a:lnTo>
                  <a:lnTo>
                    <a:pt x="28" y="7"/>
                  </a:lnTo>
                  <a:lnTo>
                    <a:pt x="26" y="17"/>
                  </a:lnTo>
                  <a:lnTo>
                    <a:pt x="16" y="45"/>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3" name="Freeform 335">
              <a:extLst>
                <a:ext uri="{FF2B5EF4-FFF2-40B4-BE49-F238E27FC236}">
                  <a16:creationId xmlns:a16="http://schemas.microsoft.com/office/drawing/2014/main" id="{FBC704A9-70D1-4C3B-A07C-94FC6DE33553}"/>
                </a:ext>
              </a:extLst>
            </p:cNvPr>
            <p:cNvSpPr>
              <a:spLocks/>
            </p:cNvSpPr>
            <p:nvPr/>
          </p:nvSpPr>
          <p:spPr bwMode="auto">
            <a:xfrm>
              <a:off x="5008238" y="2232037"/>
              <a:ext cx="495966" cy="330644"/>
            </a:xfrm>
            <a:custGeom>
              <a:avLst/>
              <a:gdLst>
                <a:gd name="T0" fmla="*/ 189 w 291"/>
                <a:gd name="T1" fmla="*/ 0 h 194"/>
                <a:gd name="T2" fmla="*/ 194 w 291"/>
                <a:gd name="T3" fmla="*/ 19 h 194"/>
                <a:gd name="T4" fmla="*/ 208 w 291"/>
                <a:gd name="T5" fmla="*/ 28 h 194"/>
                <a:gd name="T6" fmla="*/ 215 w 291"/>
                <a:gd name="T7" fmla="*/ 45 h 194"/>
                <a:gd name="T8" fmla="*/ 248 w 291"/>
                <a:gd name="T9" fmla="*/ 50 h 194"/>
                <a:gd name="T10" fmla="*/ 267 w 291"/>
                <a:gd name="T11" fmla="*/ 61 h 194"/>
                <a:gd name="T12" fmla="*/ 291 w 291"/>
                <a:gd name="T13" fmla="*/ 76 h 194"/>
                <a:gd name="T14" fmla="*/ 288 w 291"/>
                <a:gd name="T15" fmla="*/ 102 h 194"/>
                <a:gd name="T16" fmla="*/ 269 w 291"/>
                <a:gd name="T17" fmla="*/ 111 h 194"/>
                <a:gd name="T18" fmla="*/ 262 w 291"/>
                <a:gd name="T19" fmla="*/ 130 h 194"/>
                <a:gd name="T20" fmla="*/ 236 w 291"/>
                <a:gd name="T21" fmla="*/ 140 h 194"/>
                <a:gd name="T22" fmla="*/ 208 w 291"/>
                <a:gd name="T23" fmla="*/ 149 h 194"/>
                <a:gd name="T24" fmla="*/ 217 w 291"/>
                <a:gd name="T25" fmla="*/ 170 h 194"/>
                <a:gd name="T26" fmla="*/ 231 w 291"/>
                <a:gd name="T27" fmla="*/ 175 h 194"/>
                <a:gd name="T28" fmla="*/ 191 w 291"/>
                <a:gd name="T29" fmla="*/ 194 h 194"/>
                <a:gd name="T30" fmla="*/ 184 w 291"/>
                <a:gd name="T31" fmla="*/ 177 h 194"/>
                <a:gd name="T32" fmla="*/ 170 w 291"/>
                <a:gd name="T33" fmla="*/ 166 h 194"/>
                <a:gd name="T34" fmla="*/ 182 w 291"/>
                <a:gd name="T35" fmla="*/ 154 h 194"/>
                <a:gd name="T36" fmla="*/ 156 w 291"/>
                <a:gd name="T37" fmla="*/ 140 h 194"/>
                <a:gd name="T38" fmla="*/ 132 w 291"/>
                <a:gd name="T39" fmla="*/ 154 h 194"/>
                <a:gd name="T40" fmla="*/ 113 w 291"/>
                <a:gd name="T41" fmla="*/ 168 h 194"/>
                <a:gd name="T42" fmla="*/ 99 w 291"/>
                <a:gd name="T43" fmla="*/ 168 h 194"/>
                <a:gd name="T44" fmla="*/ 106 w 291"/>
                <a:gd name="T45" fmla="*/ 156 h 194"/>
                <a:gd name="T46" fmla="*/ 108 w 291"/>
                <a:gd name="T47" fmla="*/ 144 h 194"/>
                <a:gd name="T48" fmla="*/ 113 w 291"/>
                <a:gd name="T49" fmla="*/ 147 h 194"/>
                <a:gd name="T50" fmla="*/ 127 w 291"/>
                <a:gd name="T51" fmla="*/ 144 h 194"/>
                <a:gd name="T52" fmla="*/ 127 w 291"/>
                <a:gd name="T53" fmla="*/ 140 h 194"/>
                <a:gd name="T54" fmla="*/ 118 w 291"/>
                <a:gd name="T55" fmla="*/ 123 h 194"/>
                <a:gd name="T56" fmla="*/ 113 w 291"/>
                <a:gd name="T57" fmla="*/ 111 h 194"/>
                <a:gd name="T58" fmla="*/ 99 w 291"/>
                <a:gd name="T59" fmla="*/ 104 h 194"/>
                <a:gd name="T60" fmla="*/ 75 w 291"/>
                <a:gd name="T61" fmla="*/ 99 h 194"/>
                <a:gd name="T62" fmla="*/ 66 w 291"/>
                <a:gd name="T63" fmla="*/ 104 h 194"/>
                <a:gd name="T64" fmla="*/ 49 w 291"/>
                <a:gd name="T65" fmla="*/ 111 h 194"/>
                <a:gd name="T66" fmla="*/ 37 w 291"/>
                <a:gd name="T67" fmla="*/ 109 h 194"/>
                <a:gd name="T68" fmla="*/ 16 w 291"/>
                <a:gd name="T69" fmla="*/ 106 h 194"/>
                <a:gd name="T70" fmla="*/ 9 w 291"/>
                <a:gd name="T71" fmla="*/ 104 h 194"/>
                <a:gd name="T72" fmla="*/ 2 w 291"/>
                <a:gd name="T73" fmla="*/ 88 h 194"/>
                <a:gd name="T74" fmla="*/ 11 w 291"/>
                <a:gd name="T75" fmla="*/ 83 h 194"/>
                <a:gd name="T76" fmla="*/ 21 w 291"/>
                <a:gd name="T77" fmla="*/ 52 h 194"/>
                <a:gd name="T78" fmla="*/ 30 w 291"/>
                <a:gd name="T79" fmla="*/ 43 h 194"/>
                <a:gd name="T80" fmla="*/ 30 w 291"/>
                <a:gd name="T81" fmla="*/ 19 h 194"/>
                <a:gd name="T82" fmla="*/ 52 w 291"/>
                <a:gd name="T83" fmla="*/ 9 h 194"/>
                <a:gd name="T84" fmla="*/ 87 w 291"/>
                <a:gd name="T85" fmla="*/ 19 h 194"/>
                <a:gd name="T86" fmla="*/ 104 w 291"/>
                <a:gd name="T87" fmla="*/ 24 h 194"/>
                <a:gd name="T88" fmla="*/ 115 w 291"/>
                <a:gd name="T89" fmla="*/ 24 h 194"/>
                <a:gd name="T90" fmla="*/ 137 w 291"/>
                <a:gd name="T91" fmla="*/ 26 h 194"/>
                <a:gd name="T92" fmla="*/ 142 w 291"/>
                <a:gd name="T93" fmla="*/ 7 h 194"/>
                <a:gd name="T94" fmla="*/ 163 w 291"/>
                <a:gd name="T95" fmla="*/ 7 h 194"/>
                <a:gd name="T96" fmla="*/ 172 w 291"/>
                <a:gd name="T97" fmla="*/ 0 h 194"/>
                <a:gd name="connsiteX0" fmla="*/ 6495 w 10000"/>
                <a:gd name="connsiteY0" fmla="*/ 0 h 10000"/>
                <a:gd name="connsiteX1" fmla="*/ 6495 w 10000"/>
                <a:gd name="connsiteY1" fmla="*/ 0 h 10000"/>
                <a:gd name="connsiteX2" fmla="*/ 6804 w 10000"/>
                <a:gd name="connsiteY2" fmla="*/ 722 h 10000"/>
                <a:gd name="connsiteX3" fmla="*/ 6667 w 10000"/>
                <a:gd name="connsiteY3" fmla="*/ 979 h 10000"/>
                <a:gd name="connsiteX4" fmla="*/ 6735 w 10000"/>
                <a:gd name="connsiteY4" fmla="*/ 1340 h 10000"/>
                <a:gd name="connsiteX5" fmla="*/ 7148 w 10000"/>
                <a:gd name="connsiteY5" fmla="*/ 1443 h 10000"/>
                <a:gd name="connsiteX6" fmla="*/ 7388 w 10000"/>
                <a:gd name="connsiteY6" fmla="*/ 2062 h 10000"/>
                <a:gd name="connsiteX7" fmla="*/ 7388 w 10000"/>
                <a:gd name="connsiteY7" fmla="*/ 2320 h 10000"/>
                <a:gd name="connsiteX8" fmla="*/ 8041 w 10000"/>
                <a:gd name="connsiteY8" fmla="*/ 2784 h 10000"/>
                <a:gd name="connsiteX9" fmla="*/ 8522 w 10000"/>
                <a:gd name="connsiteY9" fmla="*/ 2577 h 10000"/>
                <a:gd name="connsiteX10" fmla="*/ 8832 w 10000"/>
                <a:gd name="connsiteY10" fmla="*/ 3144 h 10000"/>
                <a:gd name="connsiteX11" fmla="*/ 9175 w 10000"/>
                <a:gd name="connsiteY11" fmla="*/ 3144 h 10000"/>
                <a:gd name="connsiteX12" fmla="*/ 10000 w 10000"/>
                <a:gd name="connsiteY12" fmla="*/ 3557 h 10000"/>
                <a:gd name="connsiteX13" fmla="*/ 10000 w 10000"/>
                <a:gd name="connsiteY13" fmla="*/ 3918 h 10000"/>
                <a:gd name="connsiteX14" fmla="*/ 9725 w 10000"/>
                <a:gd name="connsiteY14" fmla="*/ 4536 h 10000"/>
                <a:gd name="connsiteX15" fmla="*/ 9897 w 10000"/>
                <a:gd name="connsiteY15" fmla="*/ 5258 h 10000"/>
                <a:gd name="connsiteX16" fmla="*/ 9828 w 10000"/>
                <a:gd name="connsiteY16" fmla="*/ 5722 h 10000"/>
                <a:gd name="connsiteX17" fmla="*/ 9244 w 10000"/>
                <a:gd name="connsiteY17" fmla="*/ 5722 h 10000"/>
                <a:gd name="connsiteX18" fmla="*/ 9111 w 10000"/>
                <a:gd name="connsiteY18" fmla="*/ 6406 h 10000"/>
                <a:gd name="connsiteX19" fmla="*/ 9003 w 10000"/>
                <a:gd name="connsiteY19" fmla="*/ 6701 h 10000"/>
                <a:gd name="connsiteX20" fmla="*/ 8522 w 10000"/>
                <a:gd name="connsiteY20" fmla="*/ 6804 h 10000"/>
                <a:gd name="connsiteX21" fmla="*/ 8110 w 10000"/>
                <a:gd name="connsiteY21" fmla="*/ 7216 h 10000"/>
                <a:gd name="connsiteX22" fmla="*/ 7629 w 10000"/>
                <a:gd name="connsiteY22" fmla="*/ 7216 h 10000"/>
                <a:gd name="connsiteX23" fmla="*/ 7148 w 10000"/>
                <a:gd name="connsiteY23" fmla="*/ 7680 h 10000"/>
                <a:gd name="connsiteX24" fmla="*/ 7148 w 10000"/>
                <a:gd name="connsiteY24" fmla="*/ 8402 h 10000"/>
                <a:gd name="connsiteX25" fmla="*/ 7457 w 10000"/>
                <a:gd name="connsiteY25" fmla="*/ 8763 h 10000"/>
                <a:gd name="connsiteX26" fmla="*/ 8041 w 10000"/>
                <a:gd name="connsiteY26" fmla="*/ 8660 h 10000"/>
                <a:gd name="connsiteX27" fmla="*/ 7938 w 10000"/>
                <a:gd name="connsiteY27" fmla="*/ 9021 h 10000"/>
                <a:gd name="connsiteX28" fmla="*/ 7285 w 10000"/>
                <a:gd name="connsiteY28" fmla="*/ 9278 h 10000"/>
                <a:gd name="connsiteX29" fmla="*/ 6564 w 10000"/>
                <a:gd name="connsiteY29" fmla="*/ 10000 h 10000"/>
                <a:gd name="connsiteX30" fmla="*/ 6254 w 10000"/>
                <a:gd name="connsiteY30" fmla="*/ 9639 h 10000"/>
                <a:gd name="connsiteX31" fmla="*/ 6323 w 10000"/>
                <a:gd name="connsiteY31" fmla="*/ 9124 h 10000"/>
                <a:gd name="connsiteX32" fmla="*/ 5773 w 10000"/>
                <a:gd name="connsiteY32" fmla="*/ 8763 h 10000"/>
                <a:gd name="connsiteX33" fmla="*/ 5842 w 10000"/>
                <a:gd name="connsiteY33" fmla="*/ 8557 h 10000"/>
                <a:gd name="connsiteX34" fmla="*/ 6323 w 10000"/>
                <a:gd name="connsiteY34" fmla="*/ 8196 h 10000"/>
                <a:gd name="connsiteX35" fmla="*/ 6254 w 10000"/>
                <a:gd name="connsiteY35" fmla="*/ 7938 h 10000"/>
                <a:gd name="connsiteX36" fmla="*/ 5361 w 10000"/>
                <a:gd name="connsiteY36" fmla="*/ 7577 h 10000"/>
                <a:gd name="connsiteX37" fmla="*/ 5361 w 10000"/>
                <a:gd name="connsiteY37" fmla="*/ 7216 h 10000"/>
                <a:gd name="connsiteX38" fmla="*/ 4777 w 10000"/>
                <a:gd name="connsiteY38" fmla="*/ 7320 h 10000"/>
                <a:gd name="connsiteX39" fmla="*/ 4536 w 10000"/>
                <a:gd name="connsiteY39" fmla="*/ 7938 h 10000"/>
                <a:gd name="connsiteX40" fmla="*/ 4124 w 10000"/>
                <a:gd name="connsiteY40" fmla="*/ 8918 h 10000"/>
                <a:gd name="connsiteX41" fmla="*/ 3883 w 10000"/>
                <a:gd name="connsiteY41" fmla="*/ 8660 h 10000"/>
                <a:gd name="connsiteX42" fmla="*/ 3643 w 10000"/>
                <a:gd name="connsiteY42" fmla="*/ 8763 h 10000"/>
                <a:gd name="connsiteX43" fmla="*/ 3402 w 10000"/>
                <a:gd name="connsiteY43" fmla="*/ 8660 h 10000"/>
                <a:gd name="connsiteX44" fmla="*/ 3471 w 10000"/>
                <a:gd name="connsiteY44" fmla="*/ 8557 h 10000"/>
                <a:gd name="connsiteX45" fmla="*/ 3643 w 10000"/>
                <a:gd name="connsiteY45" fmla="*/ 8041 h 10000"/>
                <a:gd name="connsiteX46" fmla="*/ 3814 w 10000"/>
                <a:gd name="connsiteY46" fmla="*/ 7680 h 10000"/>
                <a:gd name="connsiteX47" fmla="*/ 3711 w 10000"/>
                <a:gd name="connsiteY47" fmla="*/ 7423 h 10000"/>
                <a:gd name="connsiteX48" fmla="*/ 3883 w 10000"/>
                <a:gd name="connsiteY48" fmla="*/ 7423 h 10000"/>
                <a:gd name="connsiteX49" fmla="*/ 3883 w 10000"/>
                <a:gd name="connsiteY49" fmla="*/ 7577 h 10000"/>
                <a:gd name="connsiteX50" fmla="*/ 4227 w 10000"/>
                <a:gd name="connsiteY50" fmla="*/ 7577 h 10000"/>
                <a:gd name="connsiteX51" fmla="*/ 4364 w 10000"/>
                <a:gd name="connsiteY51" fmla="*/ 7423 h 10000"/>
                <a:gd name="connsiteX52" fmla="*/ 4296 w 10000"/>
                <a:gd name="connsiteY52" fmla="*/ 7320 h 10000"/>
                <a:gd name="connsiteX53" fmla="*/ 4364 w 10000"/>
                <a:gd name="connsiteY53" fmla="*/ 7216 h 10000"/>
                <a:gd name="connsiteX54" fmla="*/ 4124 w 10000"/>
                <a:gd name="connsiteY54" fmla="*/ 6804 h 10000"/>
                <a:gd name="connsiteX55" fmla="*/ 4055 w 10000"/>
                <a:gd name="connsiteY55" fmla="*/ 6340 h 10000"/>
                <a:gd name="connsiteX56" fmla="*/ 3883 w 10000"/>
                <a:gd name="connsiteY56" fmla="*/ 6237 h 10000"/>
                <a:gd name="connsiteX57" fmla="*/ 3883 w 10000"/>
                <a:gd name="connsiteY57" fmla="*/ 5722 h 10000"/>
                <a:gd name="connsiteX58" fmla="*/ 3643 w 10000"/>
                <a:gd name="connsiteY58" fmla="*/ 5464 h 10000"/>
                <a:gd name="connsiteX59" fmla="*/ 3402 w 10000"/>
                <a:gd name="connsiteY59" fmla="*/ 5361 h 10000"/>
                <a:gd name="connsiteX60" fmla="*/ 2990 w 10000"/>
                <a:gd name="connsiteY60" fmla="*/ 5000 h 10000"/>
                <a:gd name="connsiteX61" fmla="*/ 2577 w 10000"/>
                <a:gd name="connsiteY61" fmla="*/ 5103 h 10000"/>
                <a:gd name="connsiteX62" fmla="*/ 2509 w 10000"/>
                <a:gd name="connsiteY62" fmla="*/ 5361 h 10000"/>
                <a:gd name="connsiteX63" fmla="*/ 2268 w 10000"/>
                <a:gd name="connsiteY63" fmla="*/ 5361 h 10000"/>
                <a:gd name="connsiteX64" fmla="*/ 2096 w 10000"/>
                <a:gd name="connsiteY64" fmla="*/ 5619 h 10000"/>
                <a:gd name="connsiteX65" fmla="*/ 1684 w 10000"/>
                <a:gd name="connsiteY65" fmla="*/ 5722 h 10000"/>
                <a:gd name="connsiteX66" fmla="*/ 1546 w 10000"/>
                <a:gd name="connsiteY66" fmla="*/ 5876 h 10000"/>
                <a:gd name="connsiteX67" fmla="*/ 1271 w 10000"/>
                <a:gd name="connsiteY67" fmla="*/ 5619 h 10000"/>
                <a:gd name="connsiteX68" fmla="*/ 893 w 10000"/>
                <a:gd name="connsiteY68" fmla="*/ 5619 h 10000"/>
                <a:gd name="connsiteX69" fmla="*/ 550 w 10000"/>
                <a:gd name="connsiteY69" fmla="*/ 5464 h 10000"/>
                <a:gd name="connsiteX70" fmla="*/ 309 w 10000"/>
                <a:gd name="connsiteY70" fmla="*/ 5722 h 10000"/>
                <a:gd name="connsiteX71" fmla="*/ 309 w 10000"/>
                <a:gd name="connsiteY71" fmla="*/ 5361 h 10000"/>
                <a:gd name="connsiteX72" fmla="*/ 0 w 10000"/>
                <a:gd name="connsiteY72" fmla="*/ 5000 h 10000"/>
                <a:gd name="connsiteX73" fmla="*/ 69 w 10000"/>
                <a:gd name="connsiteY73" fmla="*/ 4536 h 10000"/>
                <a:gd name="connsiteX74" fmla="*/ 241 w 10000"/>
                <a:gd name="connsiteY74" fmla="*/ 4278 h 10000"/>
                <a:gd name="connsiteX75" fmla="*/ 378 w 10000"/>
                <a:gd name="connsiteY75" fmla="*/ 4278 h 10000"/>
                <a:gd name="connsiteX76" fmla="*/ 241 w 10000"/>
                <a:gd name="connsiteY76" fmla="*/ 3660 h 10000"/>
                <a:gd name="connsiteX77" fmla="*/ 722 w 10000"/>
                <a:gd name="connsiteY77" fmla="*/ 2680 h 10000"/>
                <a:gd name="connsiteX78" fmla="*/ 962 w 10000"/>
                <a:gd name="connsiteY78" fmla="*/ 2423 h 10000"/>
                <a:gd name="connsiteX79" fmla="*/ 1031 w 10000"/>
                <a:gd name="connsiteY79" fmla="*/ 2216 h 10000"/>
                <a:gd name="connsiteX80" fmla="*/ 790 w 10000"/>
                <a:gd name="connsiteY80" fmla="*/ 979 h 10000"/>
                <a:gd name="connsiteX81" fmla="*/ 1031 w 10000"/>
                <a:gd name="connsiteY81" fmla="*/ 979 h 10000"/>
                <a:gd name="connsiteX82" fmla="*/ 1375 w 10000"/>
                <a:gd name="connsiteY82" fmla="*/ 619 h 10000"/>
                <a:gd name="connsiteX83" fmla="*/ 1787 w 10000"/>
                <a:gd name="connsiteY83" fmla="*/ 464 h 10000"/>
                <a:gd name="connsiteX84" fmla="*/ 2337 w 10000"/>
                <a:gd name="connsiteY84" fmla="*/ 619 h 10000"/>
                <a:gd name="connsiteX85" fmla="*/ 2990 w 10000"/>
                <a:gd name="connsiteY85" fmla="*/ 979 h 10000"/>
                <a:gd name="connsiteX86" fmla="*/ 3402 w 10000"/>
                <a:gd name="connsiteY86" fmla="*/ 979 h 10000"/>
                <a:gd name="connsiteX87" fmla="*/ 3574 w 10000"/>
                <a:gd name="connsiteY87" fmla="*/ 1237 h 10000"/>
                <a:gd name="connsiteX88" fmla="*/ 3814 w 10000"/>
                <a:gd name="connsiteY88" fmla="*/ 979 h 10000"/>
                <a:gd name="connsiteX89" fmla="*/ 3952 w 10000"/>
                <a:gd name="connsiteY89" fmla="*/ 1237 h 10000"/>
                <a:gd name="connsiteX90" fmla="*/ 4467 w 10000"/>
                <a:gd name="connsiteY90" fmla="*/ 1237 h 10000"/>
                <a:gd name="connsiteX91" fmla="*/ 4708 w 10000"/>
                <a:gd name="connsiteY91" fmla="*/ 1340 h 10000"/>
                <a:gd name="connsiteX92" fmla="*/ 4708 w 10000"/>
                <a:gd name="connsiteY92" fmla="*/ 619 h 10000"/>
                <a:gd name="connsiteX93" fmla="*/ 4880 w 10000"/>
                <a:gd name="connsiteY93" fmla="*/ 361 h 10000"/>
                <a:gd name="connsiteX94" fmla="*/ 5361 w 10000"/>
                <a:gd name="connsiteY94" fmla="*/ 258 h 10000"/>
                <a:gd name="connsiteX95" fmla="*/ 5601 w 10000"/>
                <a:gd name="connsiteY95" fmla="*/ 361 h 10000"/>
                <a:gd name="connsiteX96" fmla="*/ 5670 w 10000"/>
                <a:gd name="connsiteY96" fmla="*/ 0 h 10000"/>
                <a:gd name="connsiteX97" fmla="*/ 5911 w 10000"/>
                <a:gd name="connsiteY97" fmla="*/ 0 h 10000"/>
                <a:gd name="connsiteX98" fmla="*/ 6495 w 10000"/>
                <a:gd name="connsiteY98" fmla="*/ 0 h 10000"/>
                <a:gd name="connsiteX0" fmla="*/ 6495 w 10000"/>
                <a:gd name="connsiteY0" fmla="*/ 0 h 10000"/>
                <a:gd name="connsiteX1" fmla="*/ 6495 w 10000"/>
                <a:gd name="connsiteY1" fmla="*/ 0 h 10000"/>
                <a:gd name="connsiteX2" fmla="*/ 6804 w 10000"/>
                <a:gd name="connsiteY2" fmla="*/ 722 h 10000"/>
                <a:gd name="connsiteX3" fmla="*/ 6667 w 10000"/>
                <a:gd name="connsiteY3" fmla="*/ 979 h 10000"/>
                <a:gd name="connsiteX4" fmla="*/ 6735 w 10000"/>
                <a:gd name="connsiteY4" fmla="*/ 1340 h 10000"/>
                <a:gd name="connsiteX5" fmla="*/ 7148 w 10000"/>
                <a:gd name="connsiteY5" fmla="*/ 1443 h 10000"/>
                <a:gd name="connsiteX6" fmla="*/ 7388 w 10000"/>
                <a:gd name="connsiteY6" fmla="*/ 2062 h 10000"/>
                <a:gd name="connsiteX7" fmla="*/ 7388 w 10000"/>
                <a:gd name="connsiteY7" fmla="*/ 2320 h 10000"/>
                <a:gd name="connsiteX8" fmla="*/ 8041 w 10000"/>
                <a:gd name="connsiteY8" fmla="*/ 2784 h 10000"/>
                <a:gd name="connsiteX9" fmla="*/ 8522 w 10000"/>
                <a:gd name="connsiteY9" fmla="*/ 2577 h 10000"/>
                <a:gd name="connsiteX10" fmla="*/ 8832 w 10000"/>
                <a:gd name="connsiteY10" fmla="*/ 3144 h 10000"/>
                <a:gd name="connsiteX11" fmla="*/ 9175 w 10000"/>
                <a:gd name="connsiteY11" fmla="*/ 3144 h 10000"/>
                <a:gd name="connsiteX12" fmla="*/ 10000 w 10000"/>
                <a:gd name="connsiteY12" fmla="*/ 3557 h 10000"/>
                <a:gd name="connsiteX13" fmla="*/ 10000 w 10000"/>
                <a:gd name="connsiteY13" fmla="*/ 3918 h 10000"/>
                <a:gd name="connsiteX14" fmla="*/ 9725 w 10000"/>
                <a:gd name="connsiteY14" fmla="*/ 4536 h 10000"/>
                <a:gd name="connsiteX15" fmla="*/ 9897 w 10000"/>
                <a:gd name="connsiteY15" fmla="*/ 5258 h 10000"/>
                <a:gd name="connsiteX16" fmla="*/ 9828 w 10000"/>
                <a:gd name="connsiteY16" fmla="*/ 5722 h 10000"/>
                <a:gd name="connsiteX17" fmla="*/ 9424 w 10000"/>
                <a:gd name="connsiteY17" fmla="*/ 5830 h 10000"/>
                <a:gd name="connsiteX18" fmla="*/ 9111 w 10000"/>
                <a:gd name="connsiteY18" fmla="*/ 6406 h 10000"/>
                <a:gd name="connsiteX19" fmla="*/ 9003 w 10000"/>
                <a:gd name="connsiteY19" fmla="*/ 6701 h 10000"/>
                <a:gd name="connsiteX20" fmla="*/ 8522 w 10000"/>
                <a:gd name="connsiteY20" fmla="*/ 6804 h 10000"/>
                <a:gd name="connsiteX21" fmla="*/ 8110 w 10000"/>
                <a:gd name="connsiteY21" fmla="*/ 7216 h 10000"/>
                <a:gd name="connsiteX22" fmla="*/ 7629 w 10000"/>
                <a:gd name="connsiteY22" fmla="*/ 7216 h 10000"/>
                <a:gd name="connsiteX23" fmla="*/ 7148 w 10000"/>
                <a:gd name="connsiteY23" fmla="*/ 7680 h 10000"/>
                <a:gd name="connsiteX24" fmla="*/ 7148 w 10000"/>
                <a:gd name="connsiteY24" fmla="*/ 8402 h 10000"/>
                <a:gd name="connsiteX25" fmla="*/ 7457 w 10000"/>
                <a:gd name="connsiteY25" fmla="*/ 8763 h 10000"/>
                <a:gd name="connsiteX26" fmla="*/ 8041 w 10000"/>
                <a:gd name="connsiteY26" fmla="*/ 8660 h 10000"/>
                <a:gd name="connsiteX27" fmla="*/ 7938 w 10000"/>
                <a:gd name="connsiteY27" fmla="*/ 9021 h 10000"/>
                <a:gd name="connsiteX28" fmla="*/ 7285 w 10000"/>
                <a:gd name="connsiteY28" fmla="*/ 9278 h 10000"/>
                <a:gd name="connsiteX29" fmla="*/ 6564 w 10000"/>
                <a:gd name="connsiteY29" fmla="*/ 10000 h 10000"/>
                <a:gd name="connsiteX30" fmla="*/ 6254 w 10000"/>
                <a:gd name="connsiteY30" fmla="*/ 9639 h 10000"/>
                <a:gd name="connsiteX31" fmla="*/ 6323 w 10000"/>
                <a:gd name="connsiteY31" fmla="*/ 9124 h 10000"/>
                <a:gd name="connsiteX32" fmla="*/ 5773 w 10000"/>
                <a:gd name="connsiteY32" fmla="*/ 8763 h 10000"/>
                <a:gd name="connsiteX33" fmla="*/ 5842 w 10000"/>
                <a:gd name="connsiteY33" fmla="*/ 8557 h 10000"/>
                <a:gd name="connsiteX34" fmla="*/ 6323 w 10000"/>
                <a:gd name="connsiteY34" fmla="*/ 8196 h 10000"/>
                <a:gd name="connsiteX35" fmla="*/ 6254 w 10000"/>
                <a:gd name="connsiteY35" fmla="*/ 7938 h 10000"/>
                <a:gd name="connsiteX36" fmla="*/ 5361 w 10000"/>
                <a:gd name="connsiteY36" fmla="*/ 7577 h 10000"/>
                <a:gd name="connsiteX37" fmla="*/ 5361 w 10000"/>
                <a:gd name="connsiteY37" fmla="*/ 7216 h 10000"/>
                <a:gd name="connsiteX38" fmla="*/ 4777 w 10000"/>
                <a:gd name="connsiteY38" fmla="*/ 7320 h 10000"/>
                <a:gd name="connsiteX39" fmla="*/ 4536 w 10000"/>
                <a:gd name="connsiteY39" fmla="*/ 7938 h 10000"/>
                <a:gd name="connsiteX40" fmla="*/ 4124 w 10000"/>
                <a:gd name="connsiteY40" fmla="*/ 8918 h 10000"/>
                <a:gd name="connsiteX41" fmla="*/ 3883 w 10000"/>
                <a:gd name="connsiteY41" fmla="*/ 8660 h 10000"/>
                <a:gd name="connsiteX42" fmla="*/ 3643 w 10000"/>
                <a:gd name="connsiteY42" fmla="*/ 8763 h 10000"/>
                <a:gd name="connsiteX43" fmla="*/ 3402 w 10000"/>
                <a:gd name="connsiteY43" fmla="*/ 8660 h 10000"/>
                <a:gd name="connsiteX44" fmla="*/ 3471 w 10000"/>
                <a:gd name="connsiteY44" fmla="*/ 8557 h 10000"/>
                <a:gd name="connsiteX45" fmla="*/ 3643 w 10000"/>
                <a:gd name="connsiteY45" fmla="*/ 8041 h 10000"/>
                <a:gd name="connsiteX46" fmla="*/ 3814 w 10000"/>
                <a:gd name="connsiteY46" fmla="*/ 7680 h 10000"/>
                <a:gd name="connsiteX47" fmla="*/ 3711 w 10000"/>
                <a:gd name="connsiteY47" fmla="*/ 7423 h 10000"/>
                <a:gd name="connsiteX48" fmla="*/ 3883 w 10000"/>
                <a:gd name="connsiteY48" fmla="*/ 7423 h 10000"/>
                <a:gd name="connsiteX49" fmla="*/ 3883 w 10000"/>
                <a:gd name="connsiteY49" fmla="*/ 7577 h 10000"/>
                <a:gd name="connsiteX50" fmla="*/ 4227 w 10000"/>
                <a:gd name="connsiteY50" fmla="*/ 7577 h 10000"/>
                <a:gd name="connsiteX51" fmla="*/ 4364 w 10000"/>
                <a:gd name="connsiteY51" fmla="*/ 7423 h 10000"/>
                <a:gd name="connsiteX52" fmla="*/ 4296 w 10000"/>
                <a:gd name="connsiteY52" fmla="*/ 7320 h 10000"/>
                <a:gd name="connsiteX53" fmla="*/ 4364 w 10000"/>
                <a:gd name="connsiteY53" fmla="*/ 7216 h 10000"/>
                <a:gd name="connsiteX54" fmla="*/ 4124 w 10000"/>
                <a:gd name="connsiteY54" fmla="*/ 6804 h 10000"/>
                <a:gd name="connsiteX55" fmla="*/ 4055 w 10000"/>
                <a:gd name="connsiteY55" fmla="*/ 6340 h 10000"/>
                <a:gd name="connsiteX56" fmla="*/ 3883 w 10000"/>
                <a:gd name="connsiteY56" fmla="*/ 6237 h 10000"/>
                <a:gd name="connsiteX57" fmla="*/ 3883 w 10000"/>
                <a:gd name="connsiteY57" fmla="*/ 5722 h 10000"/>
                <a:gd name="connsiteX58" fmla="*/ 3643 w 10000"/>
                <a:gd name="connsiteY58" fmla="*/ 5464 h 10000"/>
                <a:gd name="connsiteX59" fmla="*/ 3402 w 10000"/>
                <a:gd name="connsiteY59" fmla="*/ 5361 h 10000"/>
                <a:gd name="connsiteX60" fmla="*/ 2990 w 10000"/>
                <a:gd name="connsiteY60" fmla="*/ 5000 h 10000"/>
                <a:gd name="connsiteX61" fmla="*/ 2577 w 10000"/>
                <a:gd name="connsiteY61" fmla="*/ 5103 h 10000"/>
                <a:gd name="connsiteX62" fmla="*/ 2509 w 10000"/>
                <a:gd name="connsiteY62" fmla="*/ 5361 h 10000"/>
                <a:gd name="connsiteX63" fmla="*/ 2268 w 10000"/>
                <a:gd name="connsiteY63" fmla="*/ 5361 h 10000"/>
                <a:gd name="connsiteX64" fmla="*/ 2096 w 10000"/>
                <a:gd name="connsiteY64" fmla="*/ 5619 h 10000"/>
                <a:gd name="connsiteX65" fmla="*/ 1684 w 10000"/>
                <a:gd name="connsiteY65" fmla="*/ 5722 h 10000"/>
                <a:gd name="connsiteX66" fmla="*/ 1546 w 10000"/>
                <a:gd name="connsiteY66" fmla="*/ 5876 h 10000"/>
                <a:gd name="connsiteX67" fmla="*/ 1271 w 10000"/>
                <a:gd name="connsiteY67" fmla="*/ 5619 h 10000"/>
                <a:gd name="connsiteX68" fmla="*/ 893 w 10000"/>
                <a:gd name="connsiteY68" fmla="*/ 5619 h 10000"/>
                <a:gd name="connsiteX69" fmla="*/ 550 w 10000"/>
                <a:gd name="connsiteY69" fmla="*/ 5464 h 10000"/>
                <a:gd name="connsiteX70" fmla="*/ 309 w 10000"/>
                <a:gd name="connsiteY70" fmla="*/ 5722 h 10000"/>
                <a:gd name="connsiteX71" fmla="*/ 309 w 10000"/>
                <a:gd name="connsiteY71" fmla="*/ 5361 h 10000"/>
                <a:gd name="connsiteX72" fmla="*/ 0 w 10000"/>
                <a:gd name="connsiteY72" fmla="*/ 5000 h 10000"/>
                <a:gd name="connsiteX73" fmla="*/ 69 w 10000"/>
                <a:gd name="connsiteY73" fmla="*/ 4536 h 10000"/>
                <a:gd name="connsiteX74" fmla="*/ 241 w 10000"/>
                <a:gd name="connsiteY74" fmla="*/ 4278 h 10000"/>
                <a:gd name="connsiteX75" fmla="*/ 378 w 10000"/>
                <a:gd name="connsiteY75" fmla="*/ 4278 h 10000"/>
                <a:gd name="connsiteX76" fmla="*/ 241 w 10000"/>
                <a:gd name="connsiteY76" fmla="*/ 3660 h 10000"/>
                <a:gd name="connsiteX77" fmla="*/ 722 w 10000"/>
                <a:gd name="connsiteY77" fmla="*/ 2680 h 10000"/>
                <a:gd name="connsiteX78" fmla="*/ 962 w 10000"/>
                <a:gd name="connsiteY78" fmla="*/ 2423 h 10000"/>
                <a:gd name="connsiteX79" fmla="*/ 1031 w 10000"/>
                <a:gd name="connsiteY79" fmla="*/ 2216 h 10000"/>
                <a:gd name="connsiteX80" fmla="*/ 790 w 10000"/>
                <a:gd name="connsiteY80" fmla="*/ 979 h 10000"/>
                <a:gd name="connsiteX81" fmla="*/ 1031 w 10000"/>
                <a:gd name="connsiteY81" fmla="*/ 979 h 10000"/>
                <a:gd name="connsiteX82" fmla="*/ 1375 w 10000"/>
                <a:gd name="connsiteY82" fmla="*/ 619 h 10000"/>
                <a:gd name="connsiteX83" fmla="*/ 1787 w 10000"/>
                <a:gd name="connsiteY83" fmla="*/ 464 h 10000"/>
                <a:gd name="connsiteX84" fmla="*/ 2337 w 10000"/>
                <a:gd name="connsiteY84" fmla="*/ 619 h 10000"/>
                <a:gd name="connsiteX85" fmla="*/ 2990 w 10000"/>
                <a:gd name="connsiteY85" fmla="*/ 979 h 10000"/>
                <a:gd name="connsiteX86" fmla="*/ 3402 w 10000"/>
                <a:gd name="connsiteY86" fmla="*/ 979 h 10000"/>
                <a:gd name="connsiteX87" fmla="*/ 3574 w 10000"/>
                <a:gd name="connsiteY87" fmla="*/ 1237 h 10000"/>
                <a:gd name="connsiteX88" fmla="*/ 3814 w 10000"/>
                <a:gd name="connsiteY88" fmla="*/ 979 h 10000"/>
                <a:gd name="connsiteX89" fmla="*/ 3952 w 10000"/>
                <a:gd name="connsiteY89" fmla="*/ 1237 h 10000"/>
                <a:gd name="connsiteX90" fmla="*/ 4467 w 10000"/>
                <a:gd name="connsiteY90" fmla="*/ 1237 h 10000"/>
                <a:gd name="connsiteX91" fmla="*/ 4708 w 10000"/>
                <a:gd name="connsiteY91" fmla="*/ 1340 h 10000"/>
                <a:gd name="connsiteX92" fmla="*/ 4708 w 10000"/>
                <a:gd name="connsiteY92" fmla="*/ 619 h 10000"/>
                <a:gd name="connsiteX93" fmla="*/ 4880 w 10000"/>
                <a:gd name="connsiteY93" fmla="*/ 361 h 10000"/>
                <a:gd name="connsiteX94" fmla="*/ 5361 w 10000"/>
                <a:gd name="connsiteY94" fmla="*/ 258 h 10000"/>
                <a:gd name="connsiteX95" fmla="*/ 5601 w 10000"/>
                <a:gd name="connsiteY95" fmla="*/ 361 h 10000"/>
                <a:gd name="connsiteX96" fmla="*/ 5670 w 10000"/>
                <a:gd name="connsiteY96" fmla="*/ 0 h 10000"/>
                <a:gd name="connsiteX97" fmla="*/ 5911 w 10000"/>
                <a:gd name="connsiteY97" fmla="*/ 0 h 10000"/>
                <a:gd name="connsiteX98" fmla="*/ 6495 w 10000"/>
                <a:gd name="connsiteY9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6495" y="0"/>
                  </a:moveTo>
                  <a:lnTo>
                    <a:pt x="6495" y="0"/>
                  </a:lnTo>
                  <a:lnTo>
                    <a:pt x="6804" y="722"/>
                  </a:lnTo>
                  <a:lnTo>
                    <a:pt x="6667" y="979"/>
                  </a:lnTo>
                  <a:cubicBezTo>
                    <a:pt x="6690" y="1099"/>
                    <a:pt x="6712" y="1220"/>
                    <a:pt x="6735" y="1340"/>
                  </a:cubicBezTo>
                  <a:lnTo>
                    <a:pt x="7148" y="1443"/>
                  </a:lnTo>
                  <a:lnTo>
                    <a:pt x="7388" y="2062"/>
                  </a:lnTo>
                  <a:lnTo>
                    <a:pt x="7388" y="2320"/>
                  </a:lnTo>
                  <a:lnTo>
                    <a:pt x="8041" y="2784"/>
                  </a:lnTo>
                  <a:lnTo>
                    <a:pt x="8522" y="2577"/>
                  </a:lnTo>
                  <a:lnTo>
                    <a:pt x="8832" y="3144"/>
                  </a:lnTo>
                  <a:lnTo>
                    <a:pt x="9175" y="3144"/>
                  </a:lnTo>
                  <a:lnTo>
                    <a:pt x="10000" y="3557"/>
                  </a:lnTo>
                  <a:lnTo>
                    <a:pt x="10000" y="3918"/>
                  </a:lnTo>
                  <a:lnTo>
                    <a:pt x="9725" y="4536"/>
                  </a:lnTo>
                  <a:cubicBezTo>
                    <a:pt x="9782" y="4777"/>
                    <a:pt x="9840" y="5017"/>
                    <a:pt x="9897" y="5258"/>
                  </a:cubicBezTo>
                  <a:cubicBezTo>
                    <a:pt x="9874" y="5413"/>
                    <a:pt x="9851" y="5567"/>
                    <a:pt x="9828" y="5722"/>
                  </a:cubicBezTo>
                  <a:lnTo>
                    <a:pt x="9424" y="5830"/>
                  </a:lnTo>
                  <a:cubicBezTo>
                    <a:pt x="9380" y="6058"/>
                    <a:pt x="9155" y="6178"/>
                    <a:pt x="9111" y="6406"/>
                  </a:cubicBezTo>
                  <a:lnTo>
                    <a:pt x="9003" y="6701"/>
                  </a:lnTo>
                  <a:lnTo>
                    <a:pt x="8522" y="6804"/>
                  </a:lnTo>
                  <a:lnTo>
                    <a:pt x="8110" y="7216"/>
                  </a:lnTo>
                  <a:lnTo>
                    <a:pt x="7629" y="7216"/>
                  </a:lnTo>
                  <a:lnTo>
                    <a:pt x="7148" y="7680"/>
                  </a:lnTo>
                  <a:lnTo>
                    <a:pt x="7148" y="8402"/>
                  </a:lnTo>
                  <a:lnTo>
                    <a:pt x="7457" y="8763"/>
                  </a:lnTo>
                  <a:lnTo>
                    <a:pt x="8041" y="8660"/>
                  </a:lnTo>
                  <a:cubicBezTo>
                    <a:pt x="8007" y="8780"/>
                    <a:pt x="7972" y="8901"/>
                    <a:pt x="7938" y="9021"/>
                  </a:cubicBezTo>
                  <a:lnTo>
                    <a:pt x="7285" y="9278"/>
                  </a:lnTo>
                  <a:lnTo>
                    <a:pt x="6564" y="10000"/>
                  </a:lnTo>
                  <a:lnTo>
                    <a:pt x="6254" y="9639"/>
                  </a:lnTo>
                  <a:cubicBezTo>
                    <a:pt x="6277" y="9467"/>
                    <a:pt x="6300" y="9296"/>
                    <a:pt x="6323" y="9124"/>
                  </a:cubicBezTo>
                  <a:lnTo>
                    <a:pt x="5773" y="8763"/>
                  </a:lnTo>
                  <a:cubicBezTo>
                    <a:pt x="5796" y="8694"/>
                    <a:pt x="5819" y="8626"/>
                    <a:pt x="5842" y="8557"/>
                  </a:cubicBezTo>
                  <a:lnTo>
                    <a:pt x="6323" y="8196"/>
                  </a:lnTo>
                  <a:lnTo>
                    <a:pt x="6254" y="7938"/>
                  </a:lnTo>
                  <a:lnTo>
                    <a:pt x="5361" y="7577"/>
                  </a:lnTo>
                  <a:lnTo>
                    <a:pt x="5361" y="7216"/>
                  </a:lnTo>
                  <a:lnTo>
                    <a:pt x="4777" y="7320"/>
                  </a:lnTo>
                  <a:cubicBezTo>
                    <a:pt x="4697" y="7526"/>
                    <a:pt x="4616" y="7732"/>
                    <a:pt x="4536" y="7938"/>
                  </a:cubicBezTo>
                  <a:lnTo>
                    <a:pt x="4124" y="8918"/>
                  </a:lnTo>
                  <a:lnTo>
                    <a:pt x="3883" y="8660"/>
                  </a:lnTo>
                  <a:lnTo>
                    <a:pt x="3643" y="8763"/>
                  </a:lnTo>
                  <a:lnTo>
                    <a:pt x="3402" y="8660"/>
                  </a:lnTo>
                  <a:cubicBezTo>
                    <a:pt x="3425" y="8626"/>
                    <a:pt x="3448" y="8591"/>
                    <a:pt x="3471" y="8557"/>
                  </a:cubicBezTo>
                  <a:cubicBezTo>
                    <a:pt x="3528" y="8385"/>
                    <a:pt x="3586" y="8213"/>
                    <a:pt x="3643" y="8041"/>
                  </a:cubicBezTo>
                  <a:lnTo>
                    <a:pt x="3814" y="7680"/>
                  </a:lnTo>
                  <a:cubicBezTo>
                    <a:pt x="3780" y="7594"/>
                    <a:pt x="3745" y="7509"/>
                    <a:pt x="3711" y="7423"/>
                  </a:cubicBezTo>
                  <a:lnTo>
                    <a:pt x="3883" y="7423"/>
                  </a:lnTo>
                  <a:lnTo>
                    <a:pt x="3883" y="7577"/>
                  </a:lnTo>
                  <a:lnTo>
                    <a:pt x="4227" y="7577"/>
                  </a:lnTo>
                  <a:cubicBezTo>
                    <a:pt x="4273" y="7526"/>
                    <a:pt x="4318" y="7474"/>
                    <a:pt x="4364" y="7423"/>
                  </a:cubicBezTo>
                  <a:cubicBezTo>
                    <a:pt x="4341" y="7389"/>
                    <a:pt x="4319" y="7354"/>
                    <a:pt x="4296" y="7320"/>
                  </a:cubicBezTo>
                  <a:lnTo>
                    <a:pt x="4364" y="7216"/>
                  </a:lnTo>
                  <a:lnTo>
                    <a:pt x="4124" y="6804"/>
                  </a:lnTo>
                  <a:cubicBezTo>
                    <a:pt x="4101" y="6649"/>
                    <a:pt x="4078" y="6495"/>
                    <a:pt x="4055" y="6340"/>
                  </a:cubicBezTo>
                  <a:lnTo>
                    <a:pt x="3883" y="6237"/>
                  </a:lnTo>
                  <a:lnTo>
                    <a:pt x="3883" y="5722"/>
                  </a:lnTo>
                  <a:lnTo>
                    <a:pt x="3643" y="5464"/>
                  </a:lnTo>
                  <a:lnTo>
                    <a:pt x="3402" y="5361"/>
                  </a:lnTo>
                  <a:lnTo>
                    <a:pt x="2990" y="5000"/>
                  </a:lnTo>
                  <a:lnTo>
                    <a:pt x="2577" y="5103"/>
                  </a:lnTo>
                  <a:cubicBezTo>
                    <a:pt x="2554" y="5189"/>
                    <a:pt x="2532" y="5275"/>
                    <a:pt x="2509" y="5361"/>
                  </a:cubicBezTo>
                  <a:lnTo>
                    <a:pt x="2268" y="5361"/>
                  </a:lnTo>
                  <a:lnTo>
                    <a:pt x="2096" y="5619"/>
                  </a:lnTo>
                  <a:lnTo>
                    <a:pt x="1684" y="5722"/>
                  </a:lnTo>
                  <a:lnTo>
                    <a:pt x="1546" y="5876"/>
                  </a:lnTo>
                  <a:lnTo>
                    <a:pt x="1271" y="5619"/>
                  </a:lnTo>
                  <a:lnTo>
                    <a:pt x="893" y="5619"/>
                  </a:lnTo>
                  <a:lnTo>
                    <a:pt x="550" y="5464"/>
                  </a:lnTo>
                  <a:lnTo>
                    <a:pt x="309" y="5722"/>
                  </a:lnTo>
                  <a:lnTo>
                    <a:pt x="309" y="5361"/>
                  </a:lnTo>
                  <a:lnTo>
                    <a:pt x="0" y="5000"/>
                  </a:lnTo>
                  <a:cubicBezTo>
                    <a:pt x="23" y="4845"/>
                    <a:pt x="46" y="4691"/>
                    <a:pt x="69" y="4536"/>
                  </a:cubicBezTo>
                  <a:lnTo>
                    <a:pt x="241" y="4278"/>
                  </a:lnTo>
                  <a:lnTo>
                    <a:pt x="378" y="4278"/>
                  </a:lnTo>
                  <a:cubicBezTo>
                    <a:pt x="332" y="4072"/>
                    <a:pt x="287" y="3866"/>
                    <a:pt x="241" y="3660"/>
                  </a:cubicBezTo>
                  <a:lnTo>
                    <a:pt x="722" y="2680"/>
                  </a:lnTo>
                  <a:lnTo>
                    <a:pt x="962" y="2423"/>
                  </a:lnTo>
                  <a:lnTo>
                    <a:pt x="1031" y="2216"/>
                  </a:lnTo>
                  <a:cubicBezTo>
                    <a:pt x="951" y="1804"/>
                    <a:pt x="870" y="1391"/>
                    <a:pt x="790" y="979"/>
                  </a:cubicBezTo>
                  <a:lnTo>
                    <a:pt x="1031" y="979"/>
                  </a:lnTo>
                  <a:lnTo>
                    <a:pt x="1375" y="619"/>
                  </a:lnTo>
                  <a:lnTo>
                    <a:pt x="1787" y="464"/>
                  </a:lnTo>
                  <a:lnTo>
                    <a:pt x="2337" y="619"/>
                  </a:lnTo>
                  <a:lnTo>
                    <a:pt x="2990" y="979"/>
                  </a:lnTo>
                  <a:lnTo>
                    <a:pt x="3402" y="979"/>
                  </a:lnTo>
                  <a:lnTo>
                    <a:pt x="3574" y="1237"/>
                  </a:lnTo>
                  <a:lnTo>
                    <a:pt x="3814" y="979"/>
                  </a:lnTo>
                  <a:lnTo>
                    <a:pt x="3952" y="1237"/>
                  </a:lnTo>
                  <a:lnTo>
                    <a:pt x="4467" y="1237"/>
                  </a:lnTo>
                  <a:lnTo>
                    <a:pt x="4708" y="1340"/>
                  </a:lnTo>
                  <a:lnTo>
                    <a:pt x="4708" y="619"/>
                  </a:lnTo>
                  <a:lnTo>
                    <a:pt x="4880" y="361"/>
                  </a:lnTo>
                  <a:lnTo>
                    <a:pt x="5361" y="258"/>
                  </a:lnTo>
                  <a:lnTo>
                    <a:pt x="5601" y="361"/>
                  </a:lnTo>
                  <a:cubicBezTo>
                    <a:pt x="5624" y="241"/>
                    <a:pt x="5647" y="120"/>
                    <a:pt x="5670" y="0"/>
                  </a:cubicBezTo>
                  <a:lnTo>
                    <a:pt x="5911" y="0"/>
                  </a:lnTo>
                  <a:lnTo>
                    <a:pt x="6495"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4" name="Freeform 337">
              <a:extLst>
                <a:ext uri="{FF2B5EF4-FFF2-40B4-BE49-F238E27FC236}">
                  <a16:creationId xmlns:a16="http://schemas.microsoft.com/office/drawing/2014/main" id="{AA44683E-D552-4F1A-A94D-86E21CF016E0}"/>
                </a:ext>
              </a:extLst>
            </p:cNvPr>
            <p:cNvSpPr>
              <a:spLocks/>
            </p:cNvSpPr>
            <p:nvPr/>
          </p:nvSpPr>
          <p:spPr bwMode="auto">
            <a:xfrm>
              <a:off x="2785769" y="4785150"/>
              <a:ext cx="141461" cy="158505"/>
            </a:xfrm>
            <a:custGeom>
              <a:avLst/>
              <a:gdLst>
                <a:gd name="T0" fmla="*/ 22 w 83"/>
                <a:gd name="T1" fmla="*/ 0 h 93"/>
                <a:gd name="T2" fmla="*/ 22 w 83"/>
                <a:gd name="T3" fmla="*/ 0 h 93"/>
                <a:gd name="T4" fmla="*/ 41 w 83"/>
                <a:gd name="T5" fmla="*/ 14 h 93"/>
                <a:gd name="T6" fmla="*/ 45 w 83"/>
                <a:gd name="T7" fmla="*/ 14 h 93"/>
                <a:gd name="T8" fmla="*/ 62 w 83"/>
                <a:gd name="T9" fmla="*/ 26 h 93"/>
                <a:gd name="T10" fmla="*/ 74 w 83"/>
                <a:gd name="T11" fmla="*/ 36 h 93"/>
                <a:gd name="T12" fmla="*/ 83 w 83"/>
                <a:gd name="T13" fmla="*/ 50 h 93"/>
                <a:gd name="T14" fmla="*/ 76 w 83"/>
                <a:gd name="T15" fmla="*/ 59 h 93"/>
                <a:gd name="T16" fmla="*/ 81 w 83"/>
                <a:gd name="T17" fmla="*/ 69 h 93"/>
                <a:gd name="T18" fmla="*/ 74 w 83"/>
                <a:gd name="T19" fmla="*/ 81 h 93"/>
                <a:gd name="T20" fmla="*/ 57 w 83"/>
                <a:gd name="T21" fmla="*/ 93 h 93"/>
                <a:gd name="T22" fmla="*/ 43 w 83"/>
                <a:gd name="T23" fmla="*/ 88 h 93"/>
                <a:gd name="T24" fmla="*/ 36 w 83"/>
                <a:gd name="T25" fmla="*/ 90 h 93"/>
                <a:gd name="T26" fmla="*/ 19 w 83"/>
                <a:gd name="T27" fmla="*/ 83 h 93"/>
                <a:gd name="T28" fmla="*/ 10 w 83"/>
                <a:gd name="T29" fmla="*/ 83 h 93"/>
                <a:gd name="T30" fmla="*/ 0 w 83"/>
                <a:gd name="T31" fmla="*/ 74 h 93"/>
                <a:gd name="T32" fmla="*/ 0 w 83"/>
                <a:gd name="T33" fmla="*/ 59 h 93"/>
                <a:gd name="T34" fmla="*/ 5 w 83"/>
                <a:gd name="T35" fmla="*/ 55 h 93"/>
                <a:gd name="T36" fmla="*/ 5 w 83"/>
                <a:gd name="T37" fmla="*/ 36 h 93"/>
                <a:gd name="T38" fmla="*/ 10 w 83"/>
                <a:gd name="T39" fmla="*/ 17 h 93"/>
                <a:gd name="T40" fmla="*/ 12 w 83"/>
                <a:gd name="T41" fmla="*/ 3 h 93"/>
                <a:gd name="T42" fmla="*/ 22 w 8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3">
                  <a:moveTo>
                    <a:pt x="22" y="0"/>
                  </a:moveTo>
                  <a:lnTo>
                    <a:pt x="22" y="0"/>
                  </a:lnTo>
                  <a:lnTo>
                    <a:pt x="41" y="14"/>
                  </a:lnTo>
                  <a:lnTo>
                    <a:pt x="45" y="14"/>
                  </a:lnTo>
                  <a:lnTo>
                    <a:pt x="62" y="26"/>
                  </a:lnTo>
                  <a:lnTo>
                    <a:pt x="74" y="36"/>
                  </a:lnTo>
                  <a:lnTo>
                    <a:pt x="83" y="50"/>
                  </a:lnTo>
                  <a:lnTo>
                    <a:pt x="76" y="59"/>
                  </a:lnTo>
                  <a:lnTo>
                    <a:pt x="81" y="69"/>
                  </a:lnTo>
                  <a:lnTo>
                    <a:pt x="74" y="81"/>
                  </a:lnTo>
                  <a:lnTo>
                    <a:pt x="57" y="93"/>
                  </a:lnTo>
                  <a:lnTo>
                    <a:pt x="43" y="88"/>
                  </a:lnTo>
                  <a:lnTo>
                    <a:pt x="36" y="90"/>
                  </a:lnTo>
                  <a:lnTo>
                    <a:pt x="19" y="83"/>
                  </a:lnTo>
                  <a:lnTo>
                    <a:pt x="10" y="83"/>
                  </a:lnTo>
                  <a:lnTo>
                    <a:pt x="0" y="74"/>
                  </a:lnTo>
                  <a:lnTo>
                    <a:pt x="0" y="59"/>
                  </a:lnTo>
                  <a:lnTo>
                    <a:pt x="5" y="55"/>
                  </a:lnTo>
                  <a:lnTo>
                    <a:pt x="5" y="36"/>
                  </a:lnTo>
                  <a:lnTo>
                    <a:pt x="10" y="17"/>
                  </a:lnTo>
                  <a:lnTo>
                    <a:pt x="12" y="3"/>
                  </a:lnTo>
                  <a:lnTo>
                    <a:pt x="22" y="0"/>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5" name="Freeform 339">
              <a:extLst>
                <a:ext uri="{FF2B5EF4-FFF2-40B4-BE49-F238E27FC236}">
                  <a16:creationId xmlns:a16="http://schemas.microsoft.com/office/drawing/2014/main" id="{26D27428-BC80-4033-B421-59A47F0926EF}"/>
                </a:ext>
              </a:extLst>
            </p:cNvPr>
            <p:cNvSpPr>
              <a:spLocks noEditPoints="1"/>
            </p:cNvSpPr>
            <p:nvPr/>
          </p:nvSpPr>
          <p:spPr bwMode="auto">
            <a:xfrm>
              <a:off x="-341709" y="1081601"/>
              <a:ext cx="2890574" cy="2312801"/>
            </a:xfrm>
            <a:custGeom>
              <a:avLst/>
              <a:gdLst>
                <a:gd name="T0" fmla="*/ 258 w 1696"/>
                <a:gd name="T1" fmla="*/ 1338 h 1357"/>
                <a:gd name="T2" fmla="*/ 274 w 1696"/>
                <a:gd name="T3" fmla="*/ 1347 h 1357"/>
                <a:gd name="T4" fmla="*/ 246 w 1696"/>
                <a:gd name="T5" fmla="*/ 1323 h 1357"/>
                <a:gd name="T6" fmla="*/ 253 w 1696"/>
                <a:gd name="T7" fmla="*/ 1326 h 1357"/>
                <a:gd name="T8" fmla="*/ 241 w 1696"/>
                <a:gd name="T9" fmla="*/ 1316 h 1357"/>
                <a:gd name="T10" fmla="*/ 222 w 1696"/>
                <a:gd name="T11" fmla="*/ 1307 h 1357"/>
                <a:gd name="T12" fmla="*/ 194 w 1696"/>
                <a:gd name="T13" fmla="*/ 1300 h 1357"/>
                <a:gd name="T14" fmla="*/ 1244 w 1696"/>
                <a:gd name="T15" fmla="*/ 748 h 1357"/>
                <a:gd name="T16" fmla="*/ 1336 w 1696"/>
                <a:gd name="T17" fmla="*/ 784 h 1357"/>
                <a:gd name="T18" fmla="*/ 1410 w 1696"/>
                <a:gd name="T19" fmla="*/ 819 h 1357"/>
                <a:gd name="T20" fmla="*/ 1445 w 1696"/>
                <a:gd name="T21" fmla="*/ 845 h 1357"/>
                <a:gd name="T22" fmla="*/ 1443 w 1696"/>
                <a:gd name="T23" fmla="*/ 926 h 1357"/>
                <a:gd name="T24" fmla="*/ 1507 w 1696"/>
                <a:gd name="T25" fmla="*/ 883 h 1357"/>
                <a:gd name="T26" fmla="*/ 1622 w 1696"/>
                <a:gd name="T27" fmla="*/ 852 h 1357"/>
                <a:gd name="T28" fmla="*/ 1677 w 1696"/>
                <a:gd name="T29" fmla="*/ 798 h 1357"/>
                <a:gd name="T30" fmla="*/ 1637 w 1696"/>
                <a:gd name="T31" fmla="*/ 895 h 1357"/>
                <a:gd name="T32" fmla="*/ 1637 w 1696"/>
                <a:gd name="T33" fmla="*/ 931 h 1357"/>
                <a:gd name="T34" fmla="*/ 1594 w 1696"/>
                <a:gd name="T35" fmla="*/ 950 h 1357"/>
                <a:gd name="T36" fmla="*/ 1563 w 1696"/>
                <a:gd name="T37" fmla="*/ 978 h 1357"/>
                <a:gd name="T38" fmla="*/ 1554 w 1696"/>
                <a:gd name="T39" fmla="*/ 1004 h 1357"/>
                <a:gd name="T40" fmla="*/ 1551 w 1696"/>
                <a:gd name="T41" fmla="*/ 1025 h 1357"/>
                <a:gd name="T42" fmla="*/ 1499 w 1696"/>
                <a:gd name="T43" fmla="*/ 1099 h 1357"/>
                <a:gd name="T44" fmla="*/ 1476 w 1696"/>
                <a:gd name="T45" fmla="*/ 1196 h 1357"/>
                <a:gd name="T46" fmla="*/ 1457 w 1696"/>
                <a:gd name="T47" fmla="*/ 1234 h 1357"/>
                <a:gd name="T48" fmla="*/ 1402 w 1696"/>
                <a:gd name="T49" fmla="*/ 1167 h 1357"/>
                <a:gd name="T50" fmla="*/ 1334 w 1696"/>
                <a:gd name="T51" fmla="*/ 1160 h 1357"/>
                <a:gd name="T52" fmla="*/ 1282 w 1696"/>
                <a:gd name="T53" fmla="*/ 1167 h 1357"/>
                <a:gd name="T54" fmla="*/ 1204 w 1696"/>
                <a:gd name="T55" fmla="*/ 1219 h 1357"/>
                <a:gd name="T56" fmla="*/ 1159 w 1696"/>
                <a:gd name="T57" fmla="*/ 1193 h 1357"/>
                <a:gd name="T58" fmla="*/ 1085 w 1696"/>
                <a:gd name="T59" fmla="*/ 1158 h 1357"/>
                <a:gd name="T60" fmla="*/ 984 w 1696"/>
                <a:gd name="T61" fmla="*/ 1134 h 1357"/>
                <a:gd name="T62" fmla="*/ 863 w 1696"/>
                <a:gd name="T63" fmla="*/ 1087 h 1357"/>
                <a:gd name="T64" fmla="*/ 797 w 1696"/>
                <a:gd name="T65" fmla="*/ 1013 h 1357"/>
                <a:gd name="T66" fmla="*/ 764 w 1696"/>
                <a:gd name="T67" fmla="*/ 902 h 1357"/>
                <a:gd name="T68" fmla="*/ 787 w 1696"/>
                <a:gd name="T69" fmla="*/ 781 h 1357"/>
                <a:gd name="T70" fmla="*/ 951 w 1696"/>
                <a:gd name="T71" fmla="*/ 758 h 1357"/>
                <a:gd name="T72" fmla="*/ 1244 w 1696"/>
                <a:gd name="T73" fmla="*/ 748 h 1357"/>
                <a:gd name="T74" fmla="*/ 291 w 1696"/>
                <a:gd name="T75" fmla="*/ 521 h 1357"/>
                <a:gd name="T76" fmla="*/ 99 w 1696"/>
                <a:gd name="T77" fmla="*/ 455 h 1357"/>
                <a:gd name="T78" fmla="*/ 99 w 1696"/>
                <a:gd name="T79" fmla="*/ 455 h 1357"/>
                <a:gd name="T80" fmla="*/ 35 w 1696"/>
                <a:gd name="T81" fmla="*/ 351 h 1357"/>
                <a:gd name="T82" fmla="*/ 269 w 1696"/>
                <a:gd name="T83" fmla="*/ 12 h 1357"/>
                <a:gd name="T84" fmla="*/ 390 w 1696"/>
                <a:gd name="T85" fmla="*/ 57 h 1357"/>
                <a:gd name="T86" fmla="*/ 497 w 1696"/>
                <a:gd name="T87" fmla="*/ 443 h 1357"/>
                <a:gd name="T88" fmla="*/ 605 w 1696"/>
                <a:gd name="T89" fmla="*/ 488 h 1357"/>
                <a:gd name="T90" fmla="*/ 643 w 1696"/>
                <a:gd name="T91" fmla="*/ 587 h 1357"/>
                <a:gd name="T92" fmla="*/ 499 w 1696"/>
                <a:gd name="T93" fmla="*/ 462 h 1357"/>
                <a:gd name="T94" fmla="*/ 357 w 1696"/>
                <a:gd name="T95" fmla="*/ 462 h 1357"/>
                <a:gd name="T96" fmla="*/ 310 w 1696"/>
                <a:gd name="T97" fmla="*/ 450 h 1357"/>
                <a:gd name="T98" fmla="*/ 215 w 1696"/>
                <a:gd name="T99" fmla="*/ 573 h 1357"/>
                <a:gd name="T100" fmla="*/ 128 w 1696"/>
                <a:gd name="T101" fmla="*/ 602 h 1357"/>
                <a:gd name="T102" fmla="*/ 229 w 1696"/>
                <a:gd name="T103" fmla="*/ 505 h 1357"/>
                <a:gd name="T104" fmla="*/ 168 w 1696"/>
                <a:gd name="T105" fmla="*/ 495 h 1357"/>
                <a:gd name="T106" fmla="*/ 104 w 1696"/>
                <a:gd name="T107" fmla="*/ 417 h 1357"/>
                <a:gd name="T108" fmla="*/ 165 w 1696"/>
                <a:gd name="T109" fmla="*/ 334 h 1357"/>
                <a:gd name="T110" fmla="*/ 132 w 1696"/>
                <a:gd name="T111" fmla="*/ 294 h 1357"/>
                <a:gd name="T112" fmla="*/ 128 w 1696"/>
                <a:gd name="T113" fmla="*/ 235 h 1357"/>
                <a:gd name="T114" fmla="*/ 118 w 1696"/>
                <a:gd name="T115" fmla="*/ 116 h 1357"/>
                <a:gd name="T116" fmla="*/ 269 w 1696"/>
                <a:gd name="T117" fmla="*/ 12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6" h="1357">
                  <a:moveTo>
                    <a:pt x="262" y="1352"/>
                  </a:moveTo>
                  <a:lnTo>
                    <a:pt x="262" y="1352"/>
                  </a:lnTo>
                  <a:lnTo>
                    <a:pt x="260" y="1357"/>
                  </a:lnTo>
                  <a:lnTo>
                    <a:pt x="255" y="1352"/>
                  </a:lnTo>
                  <a:lnTo>
                    <a:pt x="255" y="1347"/>
                  </a:lnTo>
                  <a:lnTo>
                    <a:pt x="253" y="1342"/>
                  </a:lnTo>
                  <a:lnTo>
                    <a:pt x="253" y="1340"/>
                  </a:lnTo>
                  <a:lnTo>
                    <a:pt x="258" y="1338"/>
                  </a:lnTo>
                  <a:lnTo>
                    <a:pt x="255" y="1335"/>
                  </a:lnTo>
                  <a:lnTo>
                    <a:pt x="255" y="1333"/>
                  </a:lnTo>
                  <a:lnTo>
                    <a:pt x="258" y="1333"/>
                  </a:lnTo>
                  <a:lnTo>
                    <a:pt x="265" y="1335"/>
                  </a:lnTo>
                  <a:lnTo>
                    <a:pt x="267" y="1335"/>
                  </a:lnTo>
                  <a:lnTo>
                    <a:pt x="269" y="1340"/>
                  </a:lnTo>
                  <a:lnTo>
                    <a:pt x="274" y="1345"/>
                  </a:lnTo>
                  <a:lnTo>
                    <a:pt x="274" y="1347"/>
                  </a:lnTo>
                  <a:lnTo>
                    <a:pt x="267" y="1350"/>
                  </a:lnTo>
                  <a:lnTo>
                    <a:pt x="262" y="1352"/>
                  </a:lnTo>
                  <a:lnTo>
                    <a:pt x="262" y="1352"/>
                  </a:lnTo>
                  <a:lnTo>
                    <a:pt x="262" y="1352"/>
                  </a:lnTo>
                  <a:close/>
                  <a:moveTo>
                    <a:pt x="253" y="1326"/>
                  </a:moveTo>
                  <a:lnTo>
                    <a:pt x="253" y="1326"/>
                  </a:lnTo>
                  <a:lnTo>
                    <a:pt x="248" y="1328"/>
                  </a:lnTo>
                  <a:lnTo>
                    <a:pt x="246" y="1323"/>
                  </a:lnTo>
                  <a:lnTo>
                    <a:pt x="243" y="1321"/>
                  </a:lnTo>
                  <a:lnTo>
                    <a:pt x="243" y="1321"/>
                  </a:lnTo>
                  <a:lnTo>
                    <a:pt x="243" y="1319"/>
                  </a:lnTo>
                  <a:lnTo>
                    <a:pt x="251" y="1321"/>
                  </a:lnTo>
                  <a:lnTo>
                    <a:pt x="253" y="1323"/>
                  </a:lnTo>
                  <a:lnTo>
                    <a:pt x="253" y="1326"/>
                  </a:lnTo>
                  <a:lnTo>
                    <a:pt x="253" y="1326"/>
                  </a:lnTo>
                  <a:lnTo>
                    <a:pt x="253" y="1326"/>
                  </a:lnTo>
                  <a:close/>
                  <a:moveTo>
                    <a:pt x="241" y="1316"/>
                  </a:moveTo>
                  <a:lnTo>
                    <a:pt x="241" y="1316"/>
                  </a:lnTo>
                  <a:lnTo>
                    <a:pt x="241" y="1319"/>
                  </a:lnTo>
                  <a:lnTo>
                    <a:pt x="234" y="1316"/>
                  </a:lnTo>
                  <a:lnTo>
                    <a:pt x="234" y="1316"/>
                  </a:lnTo>
                  <a:lnTo>
                    <a:pt x="241" y="1316"/>
                  </a:lnTo>
                  <a:lnTo>
                    <a:pt x="241" y="1316"/>
                  </a:lnTo>
                  <a:lnTo>
                    <a:pt x="241" y="1316"/>
                  </a:lnTo>
                  <a:close/>
                  <a:moveTo>
                    <a:pt x="227" y="1314"/>
                  </a:moveTo>
                  <a:lnTo>
                    <a:pt x="227" y="1314"/>
                  </a:lnTo>
                  <a:lnTo>
                    <a:pt x="227" y="1314"/>
                  </a:lnTo>
                  <a:lnTo>
                    <a:pt x="225" y="1314"/>
                  </a:lnTo>
                  <a:lnTo>
                    <a:pt x="220" y="1314"/>
                  </a:lnTo>
                  <a:lnTo>
                    <a:pt x="217" y="1312"/>
                  </a:lnTo>
                  <a:lnTo>
                    <a:pt x="217" y="1309"/>
                  </a:lnTo>
                  <a:lnTo>
                    <a:pt x="222" y="1307"/>
                  </a:lnTo>
                  <a:lnTo>
                    <a:pt x="225" y="1309"/>
                  </a:lnTo>
                  <a:lnTo>
                    <a:pt x="227" y="1314"/>
                  </a:lnTo>
                  <a:lnTo>
                    <a:pt x="227" y="1314"/>
                  </a:lnTo>
                  <a:lnTo>
                    <a:pt x="227" y="1314"/>
                  </a:lnTo>
                  <a:close/>
                  <a:moveTo>
                    <a:pt x="201" y="1302"/>
                  </a:moveTo>
                  <a:lnTo>
                    <a:pt x="201" y="1302"/>
                  </a:lnTo>
                  <a:lnTo>
                    <a:pt x="199" y="1305"/>
                  </a:lnTo>
                  <a:lnTo>
                    <a:pt x="194" y="1300"/>
                  </a:lnTo>
                  <a:lnTo>
                    <a:pt x="194" y="1300"/>
                  </a:lnTo>
                  <a:lnTo>
                    <a:pt x="196" y="1297"/>
                  </a:lnTo>
                  <a:lnTo>
                    <a:pt x="201" y="1297"/>
                  </a:lnTo>
                  <a:lnTo>
                    <a:pt x="201" y="1302"/>
                  </a:lnTo>
                  <a:lnTo>
                    <a:pt x="201" y="1302"/>
                  </a:lnTo>
                  <a:lnTo>
                    <a:pt x="201" y="1302"/>
                  </a:lnTo>
                  <a:close/>
                  <a:moveTo>
                    <a:pt x="1244" y="748"/>
                  </a:moveTo>
                  <a:lnTo>
                    <a:pt x="1244" y="748"/>
                  </a:lnTo>
                  <a:lnTo>
                    <a:pt x="1249" y="763"/>
                  </a:lnTo>
                  <a:lnTo>
                    <a:pt x="1253" y="767"/>
                  </a:lnTo>
                  <a:lnTo>
                    <a:pt x="1265" y="767"/>
                  </a:lnTo>
                  <a:lnTo>
                    <a:pt x="1282" y="772"/>
                  </a:lnTo>
                  <a:lnTo>
                    <a:pt x="1296" y="779"/>
                  </a:lnTo>
                  <a:lnTo>
                    <a:pt x="1310" y="777"/>
                  </a:lnTo>
                  <a:lnTo>
                    <a:pt x="1329" y="784"/>
                  </a:lnTo>
                  <a:lnTo>
                    <a:pt x="1336" y="784"/>
                  </a:lnTo>
                  <a:lnTo>
                    <a:pt x="1350" y="777"/>
                  </a:lnTo>
                  <a:lnTo>
                    <a:pt x="1365" y="784"/>
                  </a:lnTo>
                  <a:lnTo>
                    <a:pt x="1381" y="793"/>
                  </a:lnTo>
                  <a:lnTo>
                    <a:pt x="1393" y="803"/>
                  </a:lnTo>
                  <a:lnTo>
                    <a:pt x="1405" y="810"/>
                  </a:lnTo>
                  <a:lnTo>
                    <a:pt x="1407" y="815"/>
                  </a:lnTo>
                  <a:lnTo>
                    <a:pt x="1412" y="817"/>
                  </a:lnTo>
                  <a:lnTo>
                    <a:pt x="1410" y="819"/>
                  </a:lnTo>
                  <a:lnTo>
                    <a:pt x="1414" y="822"/>
                  </a:lnTo>
                  <a:lnTo>
                    <a:pt x="1419" y="819"/>
                  </a:lnTo>
                  <a:lnTo>
                    <a:pt x="1419" y="824"/>
                  </a:lnTo>
                  <a:lnTo>
                    <a:pt x="1424" y="829"/>
                  </a:lnTo>
                  <a:lnTo>
                    <a:pt x="1426" y="829"/>
                  </a:lnTo>
                  <a:lnTo>
                    <a:pt x="1428" y="831"/>
                  </a:lnTo>
                  <a:lnTo>
                    <a:pt x="1426" y="834"/>
                  </a:lnTo>
                  <a:lnTo>
                    <a:pt x="1445" y="845"/>
                  </a:lnTo>
                  <a:lnTo>
                    <a:pt x="1447" y="867"/>
                  </a:lnTo>
                  <a:lnTo>
                    <a:pt x="1452" y="886"/>
                  </a:lnTo>
                  <a:lnTo>
                    <a:pt x="1445" y="897"/>
                  </a:lnTo>
                  <a:lnTo>
                    <a:pt x="1438" y="912"/>
                  </a:lnTo>
                  <a:lnTo>
                    <a:pt x="1436" y="919"/>
                  </a:lnTo>
                  <a:lnTo>
                    <a:pt x="1436" y="919"/>
                  </a:lnTo>
                  <a:lnTo>
                    <a:pt x="1436" y="923"/>
                  </a:lnTo>
                  <a:lnTo>
                    <a:pt x="1443" y="926"/>
                  </a:lnTo>
                  <a:lnTo>
                    <a:pt x="1445" y="926"/>
                  </a:lnTo>
                  <a:lnTo>
                    <a:pt x="1464" y="914"/>
                  </a:lnTo>
                  <a:lnTo>
                    <a:pt x="1481" y="912"/>
                  </a:lnTo>
                  <a:lnTo>
                    <a:pt x="1502" y="902"/>
                  </a:lnTo>
                  <a:lnTo>
                    <a:pt x="1504" y="900"/>
                  </a:lnTo>
                  <a:lnTo>
                    <a:pt x="1502" y="893"/>
                  </a:lnTo>
                  <a:lnTo>
                    <a:pt x="1499" y="888"/>
                  </a:lnTo>
                  <a:lnTo>
                    <a:pt x="1507" y="883"/>
                  </a:lnTo>
                  <a:lnTo>
                    <a:pt x="1521" y="883"/>
                  </a:lnTo>
                  <a:lnTo>
                    <a:pt x="1537" y="883"/>
                  </a:lnTo>
                  <a:lnTo>
                    <a:pt x="1542" y="874"/>
                  </a:lnTo>
                  <a:lnTo>
                    <a:pt x="1544" y="874"/>
                  </a:lnTo>
                  <a:lnTo>
                    <a:pt x="1561" y="857"/>
                  </a:lnTo>
                  <a:lnTo>
                    <a:pt x="1568" y="852"/>
                  </a:lnTo>
                  <a:lnTo>
                    <a:pt x="1592" y="852"/>
                  </a:lnTo>
                  <a:lnTo>
                    <a:pt x="1622" y="852"/>
                  </a:lnTo>
                  <a:lnTo>
                    <a:pt x="1625" y="848"/>
                  </a:lnTo>
                  <a:lnTo>
                    <a:pt x="1630" y="845"/>
                  </a:lnTo>
                  <a:lnTo>
                    <a:pt x="1637" y="843"/>
                  </a:lnTo>
                  <a:lnTo>
                    <a:pt x="1644" y="831"/>
                  </a:lnTo>
                  <a:lnTo>
                    <a:pt x="1646" y="815"/>
                  </a:lnTo>
                  <a:lnTo>
                    <a:pt x="1660" y="796"/>
                  </a:lnTo>
                  <a:lnTo>
                    <a:pt x="1665" y="803"/>
                  </a:lnTo>
                  <a:lnTo>
                    <a:pt x="1677" y="798"/>
                  </a:lnTo>
                  <a:lnTo>
                    <a:pt x="1682" y="805"/>
                  </a:lnTo>
                  <a:lnTo>
                    <a:pt x="1682" y="838"/>
                  </a:lnTo>
                  <a:lnTo>
                    <a:pt x="1693" y="850"/>
                  </a:lnTo>
                  <a:lnTo>
                    <a:pt x="1696" y="857"/>
                  </a:lnTo>
                  <a:lnTo>
                    <a:pt x="1679" y="869"/>
                  </a:lnTo>
                  <a:lnTo>
                    <a:pt x="1663" y="876"/>
                  </a:lnTo>
                  <a:lnTo>
                    <a:pt x="1646" y="883"/>
                  </a:lnTo>
                  <a:lnTo>
                    <a:pt x="1637" y="895"/>
                  </a:lnTo>
                  <a:lnTo>
                    <a:pt x="1634" y="900"/>
                  </a:lnTo>
                  <a:lnTo>
                    <a:pt x="1634" y="912"/>
                  </a:lnTo>
                  <a:lnTo>
                    <a:pt x="1639" y="923"/>
                  </a:lnTo>
                  <a:lnTo>
                    <a:pt x="1646" y="923"/>
                  </a:lnTo>
                  <a:lnTo>
                    <a:pt x="1644" y="916"/>
                  </a:lnTo>
                  <a:lnTo>
                    <a:pt x="1648" y="921"/>
                  </a:lnTo>
                  <a:lnTo>
                    <a:pt x="1648" y="928"/>
                  </a:lnTo>
                  <a:lnTo>
                    <a:pt x="1637" y="931"/>
                  </a:lnTo>
                  <a:lnTo>
                    <a:pt x="1630" y="931"/>
                  </a:lnTo>
                  <a:lnTo>
                    <a:pt x="1618" y="935"/>
                  </a:lnTo>
                  <a:lnTo>
                    <a:pt x="1611" y="935"/>
                  </a:lnTo>
                  <a:lnTo>
                    <a:pt x="1601" y="935"/>
                  </a:lnTo>
                  <a:lnTo>
                    <a:pt x="1587" y="942"/>
                  </a:lnTo>
                  <a:lnTo>
                    <a:pt x="1611" y="938"/>
                  </a:lnTo>
                  <a:lnTo>
                    <a:pt x="1615" y="942"/>
                  </a:lnTo>
                  <a:lnTo>
                    <a:pt x="1594" y="950"/>
                  </a:lnTo>
                  <a:lnTo>
                    <a:pt x="1582" y="950"/>
                  </a:lnTo>
                  <a:lnTo>
                    <a:pt x="1585" y="947"/>
                  </a:lnTo>
                  <a:lnTo>
                    <a:pt x="1577" y="952"/>
                  </a:lnTo>
                  <a:lnTo>
                    <a:pt x="1585" y="954"/>
                  </a:lnTo>
                  <a:lnTo>
                    <a:pt x="1580" y="968"/>
                  </a:lnTo>
                  <a:lnTo>
                    <a:pt x="1568" y="985"/>
                  </a:lnTo>
                  <a:lnTo>
                    <a:pt x="1566" y="978"/>
                  </a:lnTo>
                  <a:lnTo>
                    <a:pt x="1563" y="978"/>
                  </a:lnTo>
                  <a:lnTo>
                    <a:pt x="1559" y="973"/>
                  </a:lnTo>
                  <a:lnTo>
                    <a:pt x="1561" y="983"/>
                  </a:lnTo>
                  <a:lnTo>
                    <a:pt x="1566" y="987"/>
                  </a:lnTo>
                  <a:lnTo>
                    <a:pt x="1566" y="997"/>
                  </a:lnTo>
                  <a:lnTo>
                    <a:pt x="1561" y="1004"/>
                  </a:lnTo>
                  <a:lnTo>
                    <a:pt x="1551" y="1021"/>
                  </a:lnTo>
                  <a:lnTo>
                    <a:pt x="1549" y="1018"/>
                  </a:lnTo>
                  <a:lnTo>
                    <a:pt x="1554" y="1004"/>
                  </a:lnTo>
                  <a:lnTo>
                    <a:pt x="1547" y="997"/>
                  </a:lnTo>
                  <a:lnTo>
                    <a:pt x="1544" y="980"/>
                  </a:lnTo>
                  <a:lnTo>
                    <a:pt x="1542" y="990"/>
                  </a:lnTo>
                  <a:lnTo>
                    <a:pt x="1544" y="1002"/>
                  </a:lnTo>
                  <a:lnTo>
                    <a:pt x="1533" y="999"/>
                  </a:lnTo>
                  <a:lnTo>
                    <a:pt x="1544" y="1006"/>
                  </a:lnTo>
                  <a:lnTo>
                    <a:pt x="1547" y="1025"/>
                  </a:lnTo>
                  <a:lnTo>
                    <a:pt x="1551" y="1025"/>
                  </a:lnTo>
                  <a:lnTo>
                    <a:pt x="1551" y="1032"/>
                  </a:lnTo>
                  <a:lnTo>
                    <a:pt x="1554" y="1054"/>
                  </a:lnTo>
                  <a:lnTo>
                    <a:pt x="1544" y="1068"/>
                  </a:lnTo>
                  <a:lnTo>
                    <a:pt x="1528" y="1073"/>
                  </a:lnTo>
                  <a:lnTo>
                    <a:pt x="1516" y="1084"/>
                  </a:lnTo>
                  <a:lnTo>
                    <a:pt x="1509" y="1084"/>
                  </a:lnTo>
                  <a:lnTo>
                    <a:pt x="1502" y="1094"/>
                  </a:lnTo>
                  <a:lnTo>
                    <a:pt x="1499" y="1099"/>
                  </a:lnTo>
                  <a:lnTo>
                    <a:pt x="1481" y="1113"/>
                  </a:lnTo>
                  <a:lnTo>
                    <a:pt x="1471" y="1120"/>
                  </a:lnTo>
                  <a:lnTo>
                    <a:pt x="1464" y="1132"/>
                  </a:lnTo>
                  <a:lnTo>
                    <a:pt x="1462" y="1146"/>
                  </a:lnTo>
                  <a:lnTo>
                    <a:pt x="1464" y="1158"/>
                  </a:lnTo>
                  <a:lnTo>
                    <a:pt x="1469" y="1174"/>
                  </a:lnTo>
                  <a:lnTo>
                    <a:pt x="1476" y="1189"/>
                  </a:lnTo>
                  <a:lnTo>
                    <a:pt x="1476" y="1196"/>
                  </a:lnTo>
                  <a:lnTo>
                    <a:pt x="1485" y="1217"/>
                  </a:lnTo>
                  <a:lnTo>
                    <a:pt x="1483" y="1229"/>
                  </a:lnTo>
                  <a:lnTo>
                    <a:pt x="1483" y="1236"/>
                  </a:lnTo>
                  <a:lnTo>
                    <a:pt x="1478" y="1245"/>
                  </a:lnTo>
                  <a:lnTo>
                    <a:pt x="1473" y="1248"/>
                  </a:lnTo>
                  <a:lnTo>
                    <a:pt x="1466" y="1245"/>
                  </a:lnTo>
                  <a:lnTo>
                    <a:pt x="1464" y="1238"/>
                  </a:lnTo>
                  <a:lnTo>
                    <a:pt x="1457" y="1234"/>
                  </a:lnTo>
                  <a:lnTo>
                    <a:pt x="1450" y="1219"/>
                  </a:lnTo>
                  <a:lnTo>
                    <a:pt x="1440" y="1205"/>
                  </a:lnTo>
                  <a:lnTo>
                    <a:pt x="1438" y="1198"/>
                  </a:lnTo>
                  <a:lnTo>
                    <a:pt x="1443" y="1186"/>
                  </a:lnTo>
                  <a:lnTo>
                    <a:pt x="1438" y="1177"/>
                  </a:lnTo>
                  <a:lnTo>
                    <a:pt x="1424" y="1160"/>
                  </a:lnTo>
                  <a:lnTo>
                    <a:pt x="1419" y="1158"/>
                  </a:lnTo>
                  <a:lnTo>
                    <a:pt x="1402" y="1167"/>
                  </a:lnTo>
                  <a:lnTo>
                    <a:pt x="1400" y="1165"/>
                  </a:lnTo>
                  <a:lnTo>
                    <a:pt x="1393" y="1155"/>
                  </a:lnTo>
                  <a:lnTo>
                    <a:pt x="1381" y="1151"/>
                  </a:lnTo>
                  <a:lnTo>
                    <a:pt x="1362" y="1153"/>
                  </a:lnTo>
                  <a:lnTo>
                    <a:pt x="1348" y="1151"/>
                  </a:lnTo>
                  <a:lnTo>
                    <a:pt x="1336" y="1153"/>
                  </a:lnTo>
                  <a:lnTo>
                    <a:pt x="1329" y="1155"/>
                  </a:lnTo>
                  <a:lnTo>
                    <a:pt x="1334" y="1160"/>
                  </a:lnTo>
                  <a:lnTo>
                    <a:pt x="1331" y="1167"/>
                  </a:lnTo>
                  <a:lnTo>
                    <a:pt x="1336" y="1172"/>
                  </a:lnTo>
                  <a:lnTo>
                    <a:pt x="1334" y="1174"/>
                  </a:lnTo>
                  <a:lnTo>
                    <a:pt x="1327" y="1172"/>
                  </a:lnTo>
                  <a:lnTo>
                    <a:pt x="1320" y="1174"/>
                  </a:lnTo>
                  <a:lnTo>
                    <a:pt x="1310" y="1174"/>
                  </a:lnTo>
                  <a:lnTo>
                    <a:pt x="1296" y="1165"/>
                  </a:lnTo>
                  <a:lnTo>
                    <a:pt x="1282" y="1167"/>
                  </a:lnTo>
                  <a:lnTo>
                    <a:pt x="1270" y="1163"/>
                  </a:lnTo>
                  <a:lnTo>
                    <a:pt x="1261" y="1165"/>
                  </a:lnTo>
                  <a:lnTo>
                    <a:pt x="1246" y="1167"/>
                  </a:lnTo>
                  <a:lnTo>
                    <a:pt x="1232" y="1181"/>
                  </a:lnTo>
                  <a:lnTo>
                    <a:pt x="1216" y="1191"/>
                  </a:lnTo>
                  <a:lnTo>
                    <a:pt x="1208" y="1198"/>
                  </a:lnTo>
                  <a:lnTo>
                    <a:pt x="1204" y="1208"/>
                  </a:lnTo>
                  <a:lnTo>
                    <a:pt x="1204" y="1219"/>
                  </a:lnTo>
                  <a:lnTo>
                    <a:pt x="1204" y="1229"/>
                  </a:lnTo>
                  <a:lnTo>
                    <a:pt x="1208" y="1234"/>
                  </a:lnTo>
                  <a:lnTo>
                    <a:pt x="1201" y="1234"/>
                  </a:lnTo>
                  <a:lnTo>
                    <a:pt x="1190" y="1231"/>
                  </a:lnTo>
                  <a:lnTo>
                    <a:pt x="1178" y="1226"/>
                  </a:lnTo>
                  <a:lnTo>
                    <a:pt x="1173" y="1217"/>
                  </a:lnTo>
                  <a:lnTo>
                    <a:pt x="1168" y="1205"/>
                  </a:lnTo>
                  <a:lnTo>
                    <a:pt x="1159" y="1193"/>
                  </a:lnTo>
                  <a:lnTo>
                    <a:pt x="1154" y="1184"/>
                  </a:lnTo>
                  <a:lnTo>
                    <a:pt x="1147" y="1170"/>
                  </a:lnTo>
                  <a:lnTo>
                    <a:pt x="1135" y="1163"/>
                  </a:lnTo>
                  <a:lnTo>
                    <a:pt x="1121" y="1165"/>
                  </a:lnTo>
                  <a:lnTo>
                    <a:pt x="1112" y="1179"/>
                  </a:lnTo>
                  <a:lnTo>
                    <a:pt x="1097" y="1172"/>
                  </a:lnTo>
                  <a:lnTo>
                    <a:pt x="1090" y="1167"/>
                  </a:lnTo>
                  <a:lnTo>
                    <a:pt x="1085" y="1158"/>
                  </a:lnTo>
                  <a:lnTo>
                    <a:pt x="1081" y="1146"/>
                  </a:lnTo>
                  <a:lnTo>
                    <a:pt x="1069" y="1139"/>
                  </a:lnTo>
                  <a:lnTo>
                    <a:pt x="1062" y="1132"/>
                  </a:lnTo>
                  <a:lnTo>
                    <a:pt x="1055" y="1127"/>
                  </a:lnTo>
                  <a:lnTo>
                    <a:pt x="1029" y="1127"/>
                  </a:lnTo>
                  <a:lnTo>
                    <a:pt x="1029" y="1134"/>
                  </a:lnTo>
                  <a:lnTo>
                    <a:pt x="1015" y="1134"/>
                  </a:lnTo>
                  <a:lnTo>
                    <a:pt x="984" y="1134"/>
                  </a:lnTo>
                  <a:lnTo>
                    <a:pt x="946" y="1120"/>
                  </a:lnTo>
                  <a:lnTo>
                    <a:pt x="922" y="1110"/>
                  </a:lnTo>
                  <a:lnTo>
                    <a:pt x="922" y="1108"/>
                  </a:lnTo>
                  <a:lnTo>
                    <a:pt x="903" y="1110"/>
                  </a:lnTo>
                  <a:lnTo>
                    <a:pt x="884" y="1110"/>
                  </a:lnTo>
                  <a:lnTo>
                    <a:pt x="882" y="1101"/>
                  </a:lnTo>
                  <a:lnTo>
                    <a:pt x="870" y="1089"/>
                  </a:lnTo>
                  <a:lnTo>
                    <a:pt x="863" y="1087"/>
                  </a:lnTo>
                  <a:lnTo>
                    <a:pt x="861" y="1082"/>
                  </a:lnTo>
                  <a:lnTo>
                    <a:pt x="851" y="1082"/>
                  </a:lnTo>
                  <a:lnTo>
                    <a:pt x="847" y="1077"/>
                  </a:lnTo>
                  <a:lnTo>
                    <a:pt x="832" y="1075"/>
                  </a:lnTo>
                  <a:lnTo>
                    <a:pt x="828" y="1073"/>
                  </a:lnTo>
                  <a:lnTo>
                    <a:pt x="825" y="1061"/>
                  </a:lnTo>
                  <a:lnTo>
                    <a:pt x="809" y="1042"/>
                  </a:lnTo>
                  <a:lnTo>
                    <a:pt x="797" y="1013"/>
                  </a:lnTo>
                  <a:lnTo>
                    <a:pt x="797" y="1009"/>
                  </a:lnTo>
                  <a:lnTo>
                    <a:pt x="790" y="1002"/>
                  </a:lnTo>
                  <a:lnTo>
                    <a:pt x="776" y="985"/>
                  </a:lnTo>
                  <a:lnTo>
                    <a:pt x="773" y="966"/>
                  </a:lnTo>
                  <a:lnTo>
                    <a:pt x="766" y="957"/>
                  </a:lnTo>
                  <a:lnTo>
                    <a:pt x="769" y="938"/>
                  </a:lnTo>
                  <a:lnTo>
                    <a:pt x="769" y="919"/>
                  </a:lnTo>
                  <a:lnTo>
                    <a:pt x="764" y="902"/>
                  </a:lnTo>
                  <a:lnTo>
                    <a:pt x="771" y="883"/>
                  </a:lnTo>
                  <a:lnTo>
                    <a:pt x="771" y="862"/>
                  </a:lnTo>
                  <a:lnTo>
                    <a:pt x="773" y="841"/>
                  </a:lnTo>
                  <a:lnTo>
                    <a:pt x="771" y="810"/>
                  </a:lnTo>
                  <a:lnTo>
                    <a:pt x="766" y="789"/>
                  </a:lnTo>
                  <a:lnTo>
                    <a:pt x="761" y="779"/>
                  </a:lnTo>
                  <a:lnTo>
                    <a:pt x="764" y="774"/>
                  </a:lnTo>
                  <a:lnTo>
                    <a:pt x="787" y="781"/>
                  </a:lnTo>
                  <a:lnTo>
                    <a:pt x="795" y="805"/>
                  </a:lnTo>
                  <a:lnTo>
                    <a:pt x="799" y="798"/>
                  </a:lnTo>
                  <a:lnTo>
                    <a:pt x="797" y="779"/>
                  </a:lnTo>
                  <a:lnTo>
                    <a:pt x="792" y="758"/>
                  </a:lnTo>
                  <a:lnTo>
                    <a:pt x="837" y="758"/>
                  </a:lnTo>
                  <a:lnTo>
                    <a:pt x="884" y="758"/>
                  </a:lnTo>
                  <a:lnTo>
                    <a:pt x="901" y="758"/>
                  </a:lnTo>
                  <a:lnTo>
                    <a:pt x="951" y="758"/>
                  </a:lnTo>
                  <a:lnTo>
                    <a:pt x="998" y="758"/>
                  </a:lnTo>
                  <a:lnTo>
                    <a:pt x="1048" y="758"/>
                  </a:lnTo>
                  <a:lnTo>
                    <a:pt x="1097" y="758"/>
                  </a:lnTo>
                  <a:lnTo>
                    <a:pt x="1152" y="758"/>
                  </a:lnTo>
                  <a:lnTo>
                    <a:pt x="1206" y="758"/>
                  </a:lnTo>
                  <a:lnTo>
                    <a:pt x="1239" y="758"/>
                  </a:lnTo>
                  <a:lnTo>
                    <a:pt x="1239" y="748"/>
                  </a:lnTo>
                  <a:lnTo>
                    <a:pt x="1244" y="748"/>
                  </a:lnTo>
                  <a:lnTo>
                    <a:pt x="1244" y="748"/>
                  </a:lnTo>
                  <a:lnTo>
                    <a:pt x="1244" y="748"/>
                  </a:lnTo>
                  <a:close/>
                  <a:moveTo>
                    <a:pt x="303" y="540"/>
                  </a:moveTo>
                  <a:lnTo>
                    <a:pt x="303" y="540"/>
                  </a:lnTo>
                  <a:lnTo>
                    <a:pt x="286" y="552"/>
                  </a:lnTo>
                  <a:lnTo>
                    <a:pt x="279" y="545"/>
                  </a:lnTo>
                  <a:lnTo>
                    <a:pt x="277" y="531"/>
                  </a:lnTo>
                  <a:lnTo>
                    <a:pt x="291" y="521"/>
                  </a:lnTo>
                  <a:lnTo>
                    <a:pt x="300" y="516"/>
                  </a:lnTo>
                  <a:lnTo>
                    <a:pt x="310" y="516"/>
                  </a:lnTo>
                  <a:lnTo>
                    <a:pt x="317" y="526"/>
                  </a:lnTo>
                  <a:lnTo>
                    <a:pt x="303" y="540"/>
                  </a:lnTo>
                  <a:lnTo>
                    <a:pt x="303" y="540"/>
                  </a:lnTo>
                  <a:lnTo>
                    <a:pt x="303" y="540"/>
                  </a:lnTo>
                  <a:close/>
                  <a:moveTo>
                    <a:pt x="99" y="455"/>
                  </a:moveTo>
                  <a:lnTo>
                    <a:pt x="99" y="455"/>
                  </a:lnTo>
                  <a:lnTo>
                    <a:pt x="90" y="460"/>
                  </a:lnTo>
                  <a:lnTo>
                    <a:pt x="78" y="455"/>
                  </a:lnTo>
                  <a:lnTo>
                    <a:pt x="68" y="445"/>
                  </a:lnTo>
                  <a:lnTo>
                    <a:pt x="85" y="441"/>
                  </a:lnTo>
                  <a:lnTo>
                    <a:pt x="97" y="443"/>
                  </a:lnTo>
                  <a:lnTo>
                    <a:pt x="99" y="455"/>
                  </a:lnTo>
                  <a:lnTo>
                    <a:pt x="99" y="455"/>
                  </a:lnTo>
                  <a:lnTo>
                    <a:pt x="99" y="455"/>
                  </a:lnTo>
                  <a:close/>
                  <a:moveTo>
                    <a:pt x="0" y="322"/>
                  </a:moveTo>
                  <a:lnTo>
                    <a:pt x="0" y="322"/>
                  </a:lnTo>
                  <a:lnTo>
                    <a:pt x="9" y="329"/>
                  </a:lnTo>
                  <a:lnTo>
                    <a:pt x="19" y="327"/>
                  </a:lnTo>
                  <a:lnTo>
                    <a:pt x="33" y="336"/>
                  </a:lnTo>
                  <a:lnTo>
                    <a:pt x="49" y="341"/>
                  </a:lnTo>
                  <a:lnTo>
                    <a:pt x="47" y="344"/>
                  </a:lnTo>
                  <a:lnTo>
                    <a:pt x="35" y="351"/>
                  </a:lnTo>
                  <a:lnTo>
                    <a:pt x="23" y="344"/>
                  </a:lnTo>
                  <a:lnTo>
                    <a:pt x="16" y="339"/>
                  </a:lnTo>
                  <a:lnTo>
                    <a:pt x="2" y="341"/>
                  </a:lnTo>
                  <a:lnTo>
                    <a:pt x="0" y="336"/>
                  </a:lnTo>
                  <a:lnTo>
                    <a:pt x="0" y="322"/>
                  </a:lnTo>
                  <a:lnTo>
                    <a:pt x="0" y="322"/>
                  </a:lnTo>
                  <a:lnTo>
                    <a:pt x="0" y="322"/>
                  </a:lnTo>
                  <a:close/>
                  <a:moveTo>
                    <a:pt x="269" y="12"/>
                  </a:moveTo>
                  <a:lnTo>
                    <a:pt x="269" y="12"/>
                  </a:lnTo>
                  <a:lnTo>
                    <a:pt x="281" y="33"/>
                  </a:lnTo>
                  <a:lnTo>
                    <a:pt x="288" y="24"/>
                  </a:lnTo>
                  <a:lnTo>
                    <a:pt x="317" y="26"/>
                  </a:lnTo>
                  <a:lnTo>
                    <a:pt x="314" y="38"/>
                  </a:lnTo>
                  <a:lnTo>
                    <a:pt x="340" y="48"/>
                  </a:lnTo>
                  <a:lnTo>
                    <a:pt x="357" y="41"/>
                  </a:lnTo>
                  <a:lnTo>
                    <a:pt x="390" y="57"/>
                  </a:lnTo>
                  <a:lnTo>
                    <a:pt x="421" y="62"/>
                  </a:lnTo>
                  <a:lnTo>
                    <a:pt x="433" y="67"/>
                  </a:lnTo>
                  <a:lnTo>
                    <a:pt x="456" y="60"/>
                  </a:lnTo>
                  <a:lnTo>
                    <a:pt x="480" y="74"/>
                  </a:lnTo>
                  <a:lnTo>
                    <a:pt x="497" y="81"/>
                  </a:lnTo>
                  <a:lnTo>
                    <a:pt x="497" y="81"/>
                  </a:lnTo>
                  <a:lnTo>
                    <a:pt x="497" y="239"/>
                  </a:lnTo>
                  <a:lnTo>
                    <a:pt x="497" y="443"/>
                  </a:lnTo>
                  <a:lnTo>
                    <a:pt x="513" y="443"/>
                  </a:lnTo>
                  <a:lnTo>
                    <a:pt x="530" y="452"/>
                  </a:lnTo>
                  <a:lnTo>
                    <a:pt x="541" y="467"/>
                  </a:lnTo>
                  <a:lnTo>
                    <a:pt x="556" y="488"/>
                  </a:lnTo>
                  <a:lnTo>
                    <a:pt x="570" y="469"/>
                  </a:lnTo>
                  <a:lnTo>
                    <a:pt x="586" y="460"/>
                  </a:lnTo>
                  <a:lnTo>
                    <a:pt x="596" y="474"/>
                  </a:lnTo>
                  <a:lnTo>
                    <a:pt x="605" y="488"/>
                  </a:lnTo>
                  <a:lnTo>
                    <a:pt x="622" y="502"/>
                  </a:lnTo>
                  <a:lnTo>
                    <a:pt x="631" y="523"/>
                  </a:lnTo>
                  <a:lnTo>
                    <a:pt x="648" y="559"/>
                  </a:lnTo>
                  <a:lnTo>
                    <a:pt x="676" y="576"/>
                  </a:lnTo>
                  <a:lnTo>
                    <a:pt x="676" y="594"/>
                  </a:lnTo>
                  <a:lnTo>
                    <a:pt x="667" y="606"/>
                  </a:lnTo>
                  <a:lnTo>
                    <a:pt x="657" y="597"/>
                  </a:lnTo>
                  <a:lnTo>
                    <a:pt x="643" y="587"/>
                  </a:lnTo>
                  <a:lnTo>
                    <a:pt x="638" y="564"/>
                  </a:lnTo>
                  <a:lnTo>
                    <a:pt x="617" y="538"/>
                  </a:lnTo>
                  <a:lnTo>
                    <a:pt x="608" y="512"/>
                  </a:lnTo>
                  <a:lnTo>
                    <a:pt x="594" y="509"/>
                  </a:lnTo>
                  <a:lnTo>
                    <a:pt x="567" y="509"/>
                  </a:lnTo>
                  <a:lnTo>
                    <a:pt x="549" y="500"/>
                  </a:lnTo>
                  <a:lnTo>
                    <a:pt x="515" y="467"/>
                  </a:lnTo>
                  <a:lnTo>
                    <a:pt x="499" y="462"/>
                  </a:lnTo>
                  <a:lnTo>
                    <a:pt x="471" y="450"/>
                  </a:lnTo>
                  <a:lnTo>
                    <a:pt x="449" y="452"/>
                  </a:lnTo>
                  <a:lnTo>
                    <a:pt x="416" y="438"/>
                  </a:lnTo>
                  <a:lnTo>
                    <a:pt x="400" y="424"/>
                  </a:lnTo>
                  <a:lnTo>
                    <a:pt x="381" y="431"/>
                  </a:lnTo>
                  <a:lnTo>
                    <a:pt x="385" y="452"/>
                  </a:lnTo>
                  <a:lnTo>
                    <a:pt x="374" y="455"/>
                  </a:lnTo>
                  <a:lnTo>
                    <a:pt x="357" y="462"/>
                  </a:lnTo>
                  <a:lnTo>
                    <a:pt x="340" y="474"/>
                  </a:lnTo>
                  <a:lnTo>
                    <a:pt x="324" y="478"/>
                  </a:lnTo>
                  <a:lnTo>
                    <a:pt x="322" y="460"/>
                  </a:lnTo>
                  <a:lnTo>
                    <a:pt x="329" y="429"/>
                  </a:lnTo>
                  <a:lnTo>
                    <a:pt x="345" y="417"/>
                  </a:lnTo>
                  <a:lnTo>
                    <a:pt x="340" y="410"/>
                  </a:lnTo>
                  <a:lnTo>
                    <a:pt x="322" y="429"/>
                  </a:lnTo>
                  <a:lnTo>
                    <a:pt x="310" y="450"/>
                  </a:lnTo>
                  <a:lnTo>
                    <a:pt x="286" y="474"/>
                  </a:lnTo>
                  <a:lnTo>
                    <a:pt x="298" y="488"/>
                  </a:lnTo>
                  <a:lnTo>
                    <a:pt x="284" y="509"/>
                  </a:lnTo>
                  <a:lnTo>
                    <a:pt x="265" y="523"/>
                  </a:lnTo>
                  <a:lnTo>
                    <a:pt x="251" y="533"/>
                  </a:lnTo>
                  <a:lnTo>
                    <a:pt x="246" y="545"/>
                  </a:lnTo>
                  <a:lnTo>
                    <a:pt x="220" y="559"/>
                  </a:lnTo>
                  <a:lnTo>
                    <a:pt x="215" y="573"/>
                  </a:lnTo>
                  <a:lnTo>
                    <a:pt x="196" y="585"/>
                  </a:lnTo>
                  <a:lnTo>
                    <a:pt x="184" y="583"/>
                  </a:lnTo>
                  <a:lnTo>
                    <a:pt x="170" y="592"/>
                  </a:lnTo>
                  <a:lnTo>
                    <a:pt x="154" y="602"/>
                  </a:lnTo>
                  <a:lnTo>
                    <a:pt x="139" y="611"/>
                  </a:lnTo>
                  <a:lnTo>
                    <a:pt x="113" y="618"/>
                  </a:lnTo>
                  <a:lnTo>
                    <a:pt x="109" y="613"/>
                  </a:lnTo>
                  <a:lnTo>
                    <a:pt x="128" y="602"/>
                  </a:lnTo>
                  <a:lnTo>
                    <a:pt x="142" y="592"/>
                  </a:lnTo>
                  <a:lnTo>
                    <a:pt x="161" y="578"/>
                  </a:lnTo>
                  <a:lnTo>
                    <a:pt x="180" y="573"/>
                  </a:lnTo>
                  <a:lnTo>
                    <a:pt x="189" y="561"/>
                  </a:lnTo>
                  <a:lnTo>
                    <a:pt x="210" y="545"/>
                  </a:lnTo>
                  <a:lnTo>
                    <a:pt x="215" y="538"/>
                  </a:lnTo>
                  <a:lnTo>
                    <a:pt x="227" y="528"/>
                  </a:lnTo>
                  <a:lnTo>
                    <a:pt x="229" y="505"/>
                  </a:lnTo>
                  <a:lnTo>
                    <a:pt x="236" y="486"/>
                  </a:lnTo>
                  <a:lnTo>
                    <a:pt x="220" y="495"/>
                  </a:lnTo>
                  <a:lnTo>
                    <a:pt x="213" y="490"/>
                  </a:lnTo>
                  <a:lnTo>
                    <a:pt x="206" y="502"/>
                  </a:lnTo>
                  <a:lnTo>
                    <a:pt x="194" y="486"/>
                  </a:lnTo>
                  <a:lnTo>
                    <a:pt x="189" y="497"/>
                  </a:lnTo>
                  <a:lnTo>
                    <a:pt x="184" y="481"/>
                  </a:lnTo>
                  <a:lnTo>
                    <a:pt x="168" y="495"/>
                  </a:lnTo>
                  <a:lnTo>
                    <a:pt x="158" y="495"/>
                  </a:lnTo>
                  <a:lnTo>
                    <a:pt x="156" y="474"/>
                  </a:lnTo>
                  <a:lnTo>
                    <a:pt x="158" y="464"/>
                  </a:lnTo>
                  <a:lnTo>
                    <a:pt x="149" y="452"/>
                  </a:lnTo>
                  <a:lnTo>
                    <a:pt x="128" y="460"/>
                  </a:lnTo>
                  <a:lnTo>
                    <a:pt x="113" y="443"/>
                  </a:lnTo>
                  <a:lnTo>
                    <a:pt x="104" y="436"/>
                  </a:lnTo>
                  <a:lnTo>
                    <a:pt x="104" y="417"/>
                  </a:lnTo>
                  <a:lnTo>
                    <a:pt x="90" y="403"/>
                  </a:lnTo>
                  <a:lnTo>
                    <a:pt x="97" y="384"/>
                  </a:lnTo>
                  <a:lnTo>
                    <a:pt x="111" y="365"/>
                  </a:lnTo>
                  <a:lnTo>
                    <a:pt x="116" y="346"/>
                  </a:lnTo>
                  <a:lnTo>
                    <a:pt x="130" y="344"/>
                  </a:lnTo>
                  <a:lnTo>
                    <a:pt x="139" y="348"/>
                  </a:lnTo>
                  <a:lnTo>
                    <a:pt x="154" y="332"/>
                  </a:lnTo>
                  <a:lnTo>
                    <a:pt x="165" y="334"/>
                  </a:lnTo>
                  <a:lnTo>
                    <a:pt x="177" y="325"/>
                  </a:lnTo>
                  <a:lnTo>
                    <a:pt x="175" y="306"/>
                  </a:lnTo>
                  <a:lnTo>
                    <a:pt x="165" y="301"/>
                  </a:lnTo>
                  <a:lnTo>
                    <a:pt x="177" y="284"/>
                  </a:lnTo>
                  <a:lnTo>
                    <a:pt x="168" y="287"/>
                  </a:lnTo>
                  <a:lnTo>
                    <a:pt x="149" y="294"/>
                  </a:lnTo>
                  <a:lnTo>
                    <a:pt x="144" y="303"/>
                  </a:lnTo>
                  <a:lnTo>
                    <a:pt x="132" y="294"/>
                  </a:lnTo>
                  <a:lnTo>
                    <a:pt x="109" y="299"/>
                  </a:lnTo>
                  <a:lnTo>
                    <a:pt x="85" y="289"/>
                  </a:lnTo>
                  <a:lnTo>
                    <a:pt x="78" y="275"/>
                  </a:lnTo>
                  <a:lnTo>
                    <a:pt x="59" y="251"/>
                  </a:lnTo>
                  <a:lnTo>
                    <a:pt x="80" y="235"/>
                  </a:lnTo>
                  <a:lnTo>
                    <a:pt x="118" y="216"/>
                  </a:lnTo>
                  <a:lnTo>
                    <a:pt x="130" y="216"/>
                  </a:lnTo>
                  <a:lnTo>
                    <a:pt x="128" y="235"/>
                  </a:lnTo>
                  <a:lnTo>
                    <a:pt x="163" y="235"/>
                  </a:lnTo>
                  <a:lnTo>
                    <a:pt x="149" y="209"/>
                  </a:lnTo>
                  <a:lnTo>
                    <a:pt x="130" y="194"/>
                  </a:lnTo>
                  <a:lnTo>
                    <a:pt x="118" y="173"/>
                  </a:lnTo>
                  <a:lnTo>
                    <a:pt x="102" y="154"/>
                  </a:lnTo>
                  <a:lnTo>
                    <a:pt x="80" y="140"/>
                  </a:lnTo>
                  <a:lnTo>
                    <a:pt x="87" y="119"/>
                  </a:lnTo>
                  <a:lnTo>
                    <a:pt x="118" y="116"/>
                  </a:lnTo>
                  <a:lnTo>
                    <a:pt x="139" y="95"/>
                  </a:lnTo>
                  <a:lnTo>
                    <a:pt x="142" y="74"/>
                  </a:lnTo>
                  <a:lnTo>
                    <a:pt x="158" y="52"/>
                  </a:lnTo>
                  <a:lnTo>
                    <a:pt x="175" y="45"/>
                  </a:lnTo>
                  <a:lnTo>
                    <a:pt x="206" y="24"/>
                  </a:lnTo>
                  <a:lnTo>
                    <a:pt x="220" y="26"/>
                  </a:lnTo>
                  <a:lnTo>
                    <a:pt x="246" y="0"/>
                  </a:lnTo>
                  <a:lnTo>
                    <a:pt x="269" y="12"/>
                  </a:lnTo>
                  <a:lnTo>
                    <a:pt x="269" y="12"/>
                  </a:lnTo>
                  <a:lnTo>
                    <a:pt x="269" y="12"/>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6" name="Freeform 342">
              <a:extLst>
                <a:ext uri="{FF2B5EF4-FFF2-40B4-BE49-F238E27FC236}">
                  <a16:creationId xmlns:a16="http://schemas.microsoft.com/office/drawing/2014/main" id="{6D9D75A3-D814-43FE-9B11-53843D42E433}"/>
                </a:ext>
              </a:extLst>
            </p:cNvPr>
            <p:cNvSpPr>
              <a:spLocks/>
            </p:cNvSpPr>
            <p:nvPr/>
          </p:nvSpPr>
          <p:spPr bwMode="auto">
            <a:xfrm>
              <a:off x="2375021" y="3583584"/>
              <a:ext cx="371548" cy="318713"/>
            </a:xfrm>
            <a:custGeom>
              <a:avLst/>
              <a:gdLst>
                <a:gd name="T0" fmla="*/ 83 w 218"/>
                <a:gd name="T1" fmla="*/ 26 h 187"/>
                <a:gd name="T2" fmla="*/ 114 w 218"/>
                <a:gd name="T3" fmla="*/ 26 h 187"/>
                <a:gd name="T4" fmla="*/ 135 w 218"/>
                <a:gd name="T5" fmla="*/ 35 h 187"/>
                <a:gd name="T6" fmla="*/ 144 w 218"/>
                <a:gd name="T7" fmla="*/ 26 h 187"/>
                <a:gd name="T8" fmla="*/ 185 w 218"/>
                <a:gd name="T9" fmla="*/ 24 h 187"/>
                <a:gd name="T10" fmla="*/ 175 w 218"/>
                <a:gd name="T11" fmla="*/ 35 h 187"/>
                <a:gd name="T12" fmla="*/ 201 w 218"/>
                <a:gd name="T13" fmla="*/ 45 h 187"/>
                <a:gd name="T14" fmla="*/ 213 w 218"/>
                <a:gd name="T15" fmla="*/ 59 h 187"/>
                <a:gd name="T16" fmla="*/ 206 w 218"/>
                <a:gd name="T17" fmla="*/ 71 h 187"/>
                <a:gd name="T18" fmla="*/ 211 w 218"/>
                <a:gd name="T19" fmla="*/ 83 h 187"/>
                <a:gd name="T20" fmla="*/ 196 w 218"/>
                <a:gd name="T21" fmla="*/ 90 h 187"/>
                <a:gd name="T22" fmla="*/ 192 w 218"/>
                <a:gd name="T23" fmla="*/ 102 h 187"/>
                <a:gd name="T24" fmla="*/ 206 w 218"/>
                <a:gd name="T25" fmla="*/ 118 h 187"/>
                <a:gd name="T26" fmla="*/ 182 w 218"/>
                <a:gd name="T27" fmla="*/ 130 h 187"/>
                <a:gd name="T28" fmla="*/ 166 w 218"/>
                <a:gd name="T29" fmla="*/ 137 h 187"/>
                <a:gd name="T30" fmla="*/ 140 w 218"/>
                <a:gd name="T31" fmla="*/ 130 h 187"/>
                <a:gd name="T32" fmla="*/ 144 w 218"/>
                <a:gd name="T33" fmla="*/ 137 h 187"/>
                <a:gd name="T34" fmla="*/ 144 w 218"/>
                <a:gd name="T35" fmla="*/ 156 h 187"/>
                <a:gd name="T36" fmla="*/ 161 w 218"/>
                <a:gd name="T37" fmla="*/ 161 h 187"/>
                <a:gd name="T38" fmla="*/ 147 w 218"/>
                <a:gd name="T39" fmla="*/ 175 h 187"/>
                <a:gd name="T40" fmla="*/ 128 w 218"/>
                <a:gd name="T41" fmla="*/ 180 h 187"/>
                <a:gd name="T42" fmla="*/ 114 w 218"/>
                <a:gd name="T43" fmla="*/ 187 h 187"/>
                <a:gd name="T44" fmla="*/ 99 w 218"/>
                <a:gd name="T45" fmla="*/ 161 h 187"/>
                <a:gd name="T46" fmla="*/ 88 w 218"/>
                <a:gd name="T47" fmla="*/ 151 h 187"/>
                <a:gd name="T48" fmla="*/ 97 w 218"/>
                <a:gd name="T49" fmla="*/ 140 h 187"/>
                <a:gd name="T50" fmla="*/ 88 w 218"/>
                <a:gd name="T51" fmla="*/ 125 h 187"/>
                <a:gd name="T52" fmla="*/ 92 w 218"/>
                <a:gd name="T53" fmla="*/ 109 h 187"/>
                <a:gd name="T54" fmla="*/ 90 w 218"/>
                <a:gd name="T55" fmla="*/ 97 h 187"/>
                <a:gd name="T56" fmla="*/ 69 w 218"/>
                <a:gd name="T57" fmla="*/ 97 h 187"/>
                <a:gd name="T58" fmla="*/ 52 w 218"/>
                <a:gd name="T59" fmla="*/ 85 h 187"/>
                <a:gd name="T60" fmla="*/ 21 w 218"/>
                <a:gd name="T61" fmla="*/ 85 h 187"/>
                <a:gd name="T62" fmla="*/ 14 w 218"/>
                <a:gd name="T63" fmla="*/ 78 h 187"/>
                <a:gd name="T64" fmla="*/ 14 w 218"/>
                <a:gd name="T65" fmla="*/ 69 h 187"/>
                <a:gd name="T66" fmla="*/ 10 w 218"/>
                <a:gd name="T67" fmla="*/ 59 h 187"/>
                <a:gd name="T68" fmla="*/ 0 w 218"/>
                <a:gd name="T69" fmla="*/ 50 h 187"/>
                <a:gd name="T70" fmla="*/ 7 w 218"/>
                <a:gd name="T71" fmla="*/ 28 h 187"/>
                <a:gd name="T72" fmla="*/ 17 w 218"/>
                <a:gd name="T73" fmla="*/ 16 h 187"/>
                <a:gd name="T74" fmla="*/ 31 w 218"/>
                <a:gd name="T75" fmla="*/ 7 h 187"/>
                <a:gd name="T76" fmla="*/ 21 w 218"/>
                <a:gd name="T77" fmla="*/ 12 h 187"/>
                <a:gd name="T78" fmla="*/ 26 w 218"/>
                <a:gd name="T79" fmla="*/ 28 h 187"/>
                <a:gd name="T80" fmla="*/ 26 w 218"/>
                <a:gd name="T81" fmla="*/ 50 h 187"/>
                <a:gd name="T82" fmla="*/ 36 w 218"/>
                <a:gd name="T83" fmla="*/ 38 h 187"/>
                <a:gd name="T84" fmla="*/ 31 w 218"/>
                <a:gd name="T85" fmla="*/ 19 h 187"/>
                <a:gd name="T86" fmla="*/ 47 w 218"/>
                <a:gd name="T87" fmla="*/ 5 h 187"/>
                <a:gd name="T88" fmla="*/ 59 w 218"/>
                <a:gd name="T89" fmla="*/ 12 h 187"/>
                <a:gd name="T90" fmla="*/ 83 w 218"/>
                <a:gd name="T91" fmla="*/ 21 h 187"/>
                <a:gd name="T92" fmla="*/ 83 w 218"/>
                <a:gd name="T93" fmla="*/ 2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187">
                  <a:moveTo>
                    <a:pt x="83" y="26"/>
                  </a:moveTo>
                  <a:lnTo>
                    <a:pt x="83" y="26"/>
                  </a:lnTo>
                  <a:lnTo>
                    <a:pt x="97" y="26"/>
                  </a:lnTo>
                  <a:lnTo>
                    <a:pt x="114" y="26"/>
                  </a:lnTo>
                  <a:lnTo>
                    <a:pt x="123" y="33"/>
                  </a:lnTo>
                  <a:lnTo>
                    <a:pt x="135" y="35"/>
                  </a:lnTo>
                  <a:lnTo>
                    <a:pt x="144" y="28"/>
                  </a:lnTo>
                  <a:lnTo>
                    <a:pt x="144" y="26"/>
                  </a:lnTo>
                  <a:lnTo>
                    <a:pt x="166" y="24"/>
                  </a:lnTo>
                  <a:lnTo>
                    <a:pt x="185" y="24"/>
                  </a:lnTo>
                  <a:lnTo>
                    <a:pt x="170" y="28"/>
                  </a:lnTo>
                  <a:lnTo>
                    <a:pt x="175" y="35"/>
                  </a:lnTo>
                  <a:lnTo>
                    <a:pt x="189" y="38"/>
                  </a:lnTo>
                  <a:lnTo>
                    <a:pt x="201" y="45"/>
                  </a:lnTo>
                  <a:lnTo>
                    <a:pt x="203" y="59"/>
                  </a:lnTo>
                  <a:lnTo>
                    <a:pt x="213" y="59"/>
                  </a:lnTo>
                  <a:lnTo>
                    <a:pt x="218" y="61"/>
                  </a:lnTo>
                  <a:lnTo>
                    <a:pt x="206" y="71"/>
                  </a:lnTo>
                  <a:lnTo>
                    <a:pt x="203" y="78"/>
                  </a:lnTo>
                  <a:lnTo>
                    <a:pt x="211" y="83"/>
                  </a:lnTo>
                  <a:lnTo>
                    <a:pt x="206" y="87"/>
                  </a:lnTo>
                  <a:lnTo>
                    <a:pt x="196" y="90"/>
                  </a:lnTo>
                  <a:lnTo>
                    <a:pt x="196" y="97"/>
                  </a:lnTo>
                  <a:lnTo>
                    <a:pt x="192" y="102"/>
                  </a:lnTo>
                  <a:lnTo>
                    <a:pt x="203" y="113"/>
                  </a:lnTo>
                  <a:lnTo>
                    <a:pt x="206" y="118"/>
                  </a:lnTo>
                  <a:lnTo>
                    <a:pt x="199" y="125"/>
                  </a:lnTo>
                  <a:lnTo>
                    <a:pt x="182" y="130"/>
                  </a:lnTo>
                  <a:lnTo>
                    <a:pt x="168" y="132"/>
                  </a:lnTo>
                  <a:lnTo>
                    <a:pt x="166" y="137"/>
                  </a:lnTo>
                  <a:lnTo>
                    <a:pt x="151" y="132"/>
                  </a:lnTo>
                  <a:lnTo>
                    <a:pt x="140" y="130"/>
                  </a:lnTo>
                  <a:lnTo>
                    <a:pt x="137" y="132"/>
                  </a:lnTo>
                  <a:lnTo>
                    <a:pt x="144" y="137"/>
                  </a:lnTo>
                  <a:lnTo>
                    <a:pt x="142" y="147"/>
                  </a:lnTo>
                  <a:lnTo>
                    <a:pt x="144" y="156"/>
                  </a:lnTo>
                  <a:lnTo>
                    <a:pt x="159" y="158"/>
                  </a:lnTo>
                  <a:lnTo>
                    <a:pt x="161" y="161"/>
                  </a:lnTo>
                  <a:lnTo>
                    <a:pt x="149" y="166"/>
                  </a:lnTo>
                  <a:lnTo>
                    <a:pt x="147" y="175"/>
                  </a:lnTo>
                  <a:lnTo>
                    <a:pt x="140" y="175"/>
                  </a:lnTo>
                  <a:lnTo>
                    <a:pt x="128" y="180"/>
                  </a:lnTo>
                  <a:lnTo>
                    <a:pt x="125" y="184"/>
                  </a:lnTo>
                  <a:lnTo>
                    <a:pt x="114" y="187"/>
                  </a:lnTo>
                  <a:lnTo>
                    <a:pt x="104" y="177"/>
                  </a:lnTo>
                  <a:lnTo>
                    <a:pt x="99" y="161"/>
                  </a:lnTo>
                  <a:lnTo>
                    <a:pt x="95" y="156"/>
                  </a:lnTo>
                  <a:lnTo>
                    <a:pt x="88" y="151"/>
                  </a:lnTo>
                  <a:lnTo>
                    <a:pt x="97" y="144"/>
                  </a:lnTo>
                  <a:lnTo>
                    <a:pt x="97" y="140"/>
                  </a:lnTo>
                  <a:lnTo>
                    <a:pt x="90" y="135"/>
                  </a:lnTo>
                  <a:lnTo>
                    <a:pt x="88" y="125"/>
                  </a:lnTo>
                  <a:lnTo>
                    <a:pt x="90" y="113"/>
                  </a:lnTo>
                  <a:lnTo>
                    <a:pt x="92" y="109"/>
                  </a:lnTo>
                  <a:lnTo>
                    <a:pt x="95" y="99"/>
                  </a:lnTo>
                  <a:lnTo>
                    <a:pt x="90" y="97"/>
                  </a:lnTo>
                  <a:lnTo>
                    <a:pt x="80" y="97"/>
                  </a:lnTo>
                  <a:lnTo>
                    <a:pt x="69" y="97"/>
                  </a:lnTo>
                  <a:lnTo>
                    <a:pt x="62" y="99"/>
                  </a:lnTo>
                  <a:lnTo>
                    <a:pt x="52" y="85"/>
                  </a:lnTo>
                  <a:lnTo>
                    <a:pt x="43" y="83"/>
                  </a:lnTo>
                  <a:lnTo>
                    <a:pt x="21" y="85"/>
                  </a:lnTo>
                  <a:lnTo>
                    <a:pt x="17" y="80"/>
                  </a:lnTo>
                  <a:lnTo>
                    <a:pt x="14" y="78"/>
                  </a:lnTo>
                  <a:lnTo>
                    <a:pt x="12" y="73"/>
                  </a:lnTo>
                  <a:lnTo>
                    <a:pt x="14" y="69"/>
                  </a:lnTo>
                  <a:lnTo>
                    <a:pt x="14" y="61"/>
                  </a:lnTo>
                  <a:lnTo>
                    <a:pt x="10" y="59"/>
                  </a:lnTo>
                  <a:lnTo>
                    <a:pt x="7" y="50"/>
                  </a:lnTo>
                  <a:lnTo>
                    <a:pt x="0" y="50"/>
                  </a:lnTo>
                  <a:lnTo>
                    <a:pt x="5" y="40"/>
                  </a:lnTo>
                  <a:lnTo>
                    <a:pt x="7" y="28"/>
                  </a:lnTo>
                  <a:lnTo>
                    <a:pt x="12" y="21"/>
                  </a:lnTo>
                  <a:lnTo>
                    <a:pt x="17" y="16"/>
                  </a:lnTo>
                  <a:lnTo>
                    <a:pt x="21" y="9"/>
                  </a:lnTo>
                  <a:lnTo>
                    <a:pt x="31" y="7"/>
                  </a:lnTo>
                  <a:lnTo>
                    <a:pt x="31" y="9"/>
                  </a:lnTo>
                  <a:lnTo>
                    <a:pt x="21" y="12"/>
                  </a:lnTo>
                  <a:lnTo>
                    <a:pt x="26" y="19"/>
                  </a:lnTo>
                  <a:lnTo>
                    <a:pt x="26" y="28"/>
                  </a:lnTo>
                  <a:lnTo>
                    <a:pt x="19" y="38"/>
                  </a:lnTo>
                  <a:lnTo>
                    <a:pt x="26" y="50"/>
                  </a:lnTo>
                  <a:lnTo>
                    <a:pt x="33" y="50"/>
                  </a:lnTo>
                  <a:lnTo>
                    <a:pt x="36" y="38"/>
                  </a:lnTo>
                  <a:lnTo>
                    <a:pt x="31" y="33"/>
                  </a:lnTo>
                  <a:lnTo>
                    <a:pt x="31" y="19"/>
                  </a:lnTo>
                  <a:lnTo>
                    <a:pt x="50" y="14"/>
                  </a:lnTo>
                  <a:lnTo>
                    <a:pt x="47" y="5"/>
                  </a:lnTo>
                  <a:lnTo>
                    <a:pt x="54" y="0"/>
                  </a:lnTo>
                  <a:lnTo>
                    <a:pt x="59" y="12"/>
                  </a:lnTo>
                  <a:lnTo>
                    <a:pt x="71" y="12"/>
                  </a:lnTo>
                  <a:lnTo>
                    <a:pt x="83" y="21"/>
                  </a:lnTo>
                  <a:lnTo>
                    <a:pt x="83" y="26"/>
                  </a:lnTo>
                  <a:lnTo>
                    <a:pt x="83" y="26"/>
                  </a:lnTo>
                  <a:lnTo>
                    <a:pt x="83" y="26"/>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7" name="Freeform 346">
              <a:extLst>
                <a:ext uri="{FF2B5EF4-FFF2-40B4-BE49-F238E27FC236}">
                  <a16:creationId xmlns:a16="http://schemas.microsoft.com/office/drawing/2014/main" id="{7482EF55-E711-41A8-8944-3902CE35D33C}"/>
                </a:ext>
              </a:extLst>
            </p:cNvPr>
            <p:cNvSpPr>
              <a:spLocks noEditPoints="1"/>
            </p:cNvSpPr>
            <p:nvPr/>
          </p:nvSpPr>
          <p:spPr bwMode="auto">
            <a:xfrm>
              <a:off x="8994707" y="4324976"/>
              <a:ext cx="35792" cy="57948"/>
            </a:xfrm>
            <a:custGeom>
              <a:avLst/>
              <a:gdLst>
                <a:gd name="T0" fmla="*/ 21 w 21"/>
                <a:gd name="T1" fmla="*/ 31 h 34"/>
                <a:gd name="T2" fmla="*/ 21 w 21"/>
                <a:gd name="T3" fmla="*/ 31 h 34"/>
                <a:gd name="T4" fmla="*/ 14 w 21"/>
                <a:gd name="T5" fmla="*/ 34 h 34"/>
                <a:gd name="T6" fmla="*/ 9 w 21"/>
                <a:gd name="T7" fmla="*/ 26 h 34"/>
                <a:gd name="T8" fmla="*/ 9 w 21"/>
                <a:gd name="T9" fmla="*/ 22 h 34"/>
                <a:gd name="T10" fmla="*/ 21 w 21"/>
                <a:gd name="T11" fmla="*/ 31 h 34"/>
                <a:gd name="T12" fmla="*/ 9 w 21"/>
                <a:gd name="T13" fmla="*/ 5 h 34"/>
                <a:gd name="T14" fmla="*/ 9 w 21"/>
                <a:gd name="T15" fmla="*/ 5 h 34"/>
                <a:gd name="T16" fmla="*/ 12 w 21"/>
                <a:gd name="T17" fmla="*/ 19 h 34"/>
                <a:gd name="T18" fmla="*/ 7 w 21"/>
                <a:gd name="T19" fmla="*/ 17 h 34"/>
                <a:gd name="T20" fmla="*/ 2 w 21"/>
                <a:gd name="T21" fmla="*/ 17 h 34"/>
                <a:gd name="T22" fmla="*/ 0 w 21"/>
                <a:gd name="T23" fmla="*/ 12 h 34"/>
                <a:gd name="T24" fmla="*/ 0 w 21"/>
                <a:gd name="T25" fmla="*/ 0 h 34"/>
                <a:gd name="T26" fmla="*/ 9 w 21"/>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4">
                  <a:moveTo>
                    <a:pt x="21" y="31"/>
                  </a:moveTo>
                  <a:lnTo>
                    <a:pt x="21" y="31"/>
                  </a:lnTo>
                  <a:lnTo>
                    <a:pt x="14" y="34"/>
                  </a:lnTo>
                  <a:lnTo>
                    <a:pt x="9" y="26"/>
                  </a:lnTo>
                  <a:lnTo>
                    <a:pt x="9" y="22"/>
                  </a:lnTo>
                  <a:lnTo>
                    <a:pt x="21" y="31"/>
                  </a:lnTo>
                  <a:close/>
                  <a:moveTo>
                    <a:pt x="9" y="5"/>
                  </a:moveTo>
                  <a:lnTo>
                    <a:pt x="9" y="5"/>
                  </a:lnTo>
                  <a:lnTo>
                    <a:pt x="12" y="19"/>
                  </a:lnTo>
                  <a:lnTo>
                    <a:pt x="7" y="17"/>
                  </a:lnTo>
                  <a:lnTo>
                    <a:pt x="2" y="17"/>
                  </a:lnTo>
                  <a:lnTo>
                    <a:pt x="0" y="12"/>
                  </a:lnTo>
                  <a:lnTo>
                    <a:pt x="0" y="0"/>
                  </a:lnTo>
                  <a:lnTo>
                    <a:pt x="9" y="5"/>
                  </a:lnTo>
                  <a:close/>
                </a:path>
              </a:pathLst>
            </a:custGeom>
            <a:solidFill>
              <a:srgbClr val="000000">
                <a:alpha val="15000"/>
              </a:srgbClr>
            </a:solidFill>
            <a:ln>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8" name="Freeform 347">
              <a:extLst>
                <a:ext uri="{FF2B5EF4-FFF2-40B4-BE49-F238E27FC236}">
                  <a16:creationId xmlns:a16="http://schemas.microsoft.com/office/drawing/2014/main" id="{C51FB65C-2753-428B-9F8D-F1863F3E2F8B}"/>
                </a:ext>
              </a:extLst>
            </p:cNvPr>
            <p:cNvSpPr>
              <a:spLocks noEditPoints="1"/>
            </p:cNvSpPr>
            <p:nvPr/>
          </p:nvSpPr>
          <p:spPr bwMode="auto">
            <a:xfrm>
              <a:off x="8994707" y="4324976"/>
              <a:ext cx="35792" cy="57948"/>
            </a:xfrm>
            <a:custGeom>
              <a:avLst/>
              <a:gdLst>
                <a:gd name="T0" fmla="*/ 21 w 21"/>
                <a:gd name="T1" fmla="*/ 31 h 34"/>
                <a:gd name="T2" fmla="*/ 21 w 21"/>
                <a:gd name="T3" fmla="*/ 31 h 34"/>
                <a:gd name="T4" fmla="*/ 14 w 21"/>
                <a:gd name="T5" fmla="*/ 34 h 34"/>
                <a:gd name="T6" fmla="*/ 9 w 21"/>
                <a:gd name="T7" fmla="*/ 26 h 34"/>
                <a:gd name="T8" fmla="*/ 9 w 21"/>
                <a:gd name="T9" fmla="*/ 22 h 34"/>
                <a:gd name="T10" fmla="*/ 21 w 21"/>
                <a:gd name="T11" fmla="*/ 31 h 34"/>
                <a:gd name="T12" fmla="*/ 9 w 21"/>
                <a:gd name="T13" fmla="*/ 5 h 34"/>
                <a:gd name="T14" fmla="*/ 9 w 21"/>
                <a:gd name="T15" fmla="*/ 5 h 34"/>
                <a:gd name="T16" fmla="*/ 12 w 21"/>
                <a:gd name="T17" fmla="*/ 19 h 34"/>
                <a:gd name="T18" fmla="*/ 7 w 21"/>
                <a:gd name="T19" fmla="*/ 17 h 34"/>
                <a:gd name="T20" fmla="*/ 2 w 21"/>
                <a:gd name="T21" fmla="*/ 17 h 34"/>
                <a:gd name="T22" fmla="*/ 0 w 21"/>
                <a:gd name="T23" fmla="*/ 12 h 34"/>
                <a:gd name="T24" fmla="*/ 0 w 21"/>
                <a:gd name="T25" fmla="*/ 0 h 34"/>
                <a:gd name="T26" fmla="*/ 9 w 21"/>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4">
                  <a:moveTo>
                    <a:pt x="21" y="31"/>
                  </a:moveTo>
                  <a:lnTo>
                    <a:pt x="21" y="31"/>
                  </a:lnTo>
                  <a:lnTo>
                    <a:pt x="14" y="34"/>
                  </a:lnTo>
                  <a:lnTo>
                    <a:pt x="9" y="26"/>
                  </a:lnTo>
                  <a:lnTo>
                    <a:pt x="9" y="22"/>
                  </a:lnTo>
                  <a:lnTo>
                    <a:pt x="21" y="31"/>
                  </a:lnTo>
                  <a:moveTo>
                    <a:pt x="9" y="5"/>
                  </a:moveTo>
                  <a:lnTo>
                    <a:pt x="9" y="5"/>
                  </a:lnTo>
                  <a:lnTo>
                    <a:pt x="12" y="19"/>
                  </a:lnTo>
                  <a:lnTo>
                    <a:pt x="7" y="17"/>
                  </a:lnTo>
                  <a:lnTo>
                    <a:pt x="2" y="17"/>
                  </a:lnTo>
                  <a:lnTo>
                    <a:pt x="0" y="12"/>
                  </a:lnTo>
                  <a:lnTo>
                    <a:pt x="0" y="0"/>
                  </a:lnTo>
                  <a:lnTo>
                    <a:pt x="9" y="5"/>
                  </a:lnTo>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sp>
          <p:nvSpPr>
            <p:cNvPr id="439" name="Freeform 434">
              <a:extLst>
                <a:ext uri="{FF2B5EF4-FFF2-40B4-BE49-F238E27FC236}">
                  <a16:creationId xmlns:a16="http://schemas.microsoft.com/office/drawing/2014/main" id="{2345B529-4BAF-4535-8103-B2A430853AD0}"/>
                </a:ext>
              </a:extLst>
            </p:cNvPr>
            <p:cNvSpPr>
              <a:spLocks/>
            </p:cNvSpPr>
            <p:nvPr/>
          </p:nvSpPr>
          <p:spPr bwMode="auto">
            <a:xfrm>
              <a:off x="5139804" y="4740837"/>
              <a:ext cx="68006" cy="68500"/>
            </a:xfrm>
            <a:custGeom>
              <a:avLst/>
              <a:gdLst>
                <a:gd name="connsiteX0" fmla="*/ 60915 w 90674"/>
                <a:gd name="connsiteY0" fmla="*/ 0 h 91333"/>
                <a:gd name="connsiteX1" fmla="*/ 76822 w 90674"/>
                <a:gd name="connsiteY1" fmla="*/ 11363 h 91333"/>
                <a:gd name="connsiteX2" fmla="*/ 85912 w 90674"/>
                <a:gd name="connsiteY2" fmla="*/ 22725 h 91333"/>
                <a:gd name="connsiteX3" fmla="*/ 84892 w 90674"/>
                <a:gd name="connsiteY3" fmla="*/ 25021 h 91333"/>
                <a:gd name="connsiteX4" fmla="*/ 90674 w 90674"/>
                <a:gd name="connsiteY4" fmla="*/ 32249 h 91333"/>
                <a:gd name="connsiteX5" fmla="*/ 81584 w 90674"/>
                <a:gd name="connsiteY5" fmla="*/ 52701 h 91333"/>
                <a:gd name="connsiteX6" fmla="*/ 74767 w 90674"/>
                <a:gd name="connsiteY6" fmla="*/ 68609 h 91333"/>
                <a:gd name="connsiteX7" fmla="*/ 54314 w 90674"/>
                <a:gd name="connsiteY7" fmla="*/ 75426 h 91333"/>
                <a:gd name="connsiteX8" fmla="*/ 49769 w 90674"/>
                <a:gd name="connsiteY8" fmla="*/ 84516 h 91333"/>
                <a:gd name="connsiteX9" fmla="*/ 38407 w 90674"/>
                <a:gd name="connsiteY9" fmla="*/ 91333 h 91333"/>
                <a:gd name="connsiteX10" fmla="*/ 36041 w 90674"/>
                <a:gd name="connsiteY10" fmla="*/ 88798 h 91333"/>
                <a:gd name="connsiteX11" fmla="*/ 31815 w 90674"/>
                <a:gd name="connsiteY11" fmla="*/ 91333 h 91333"/>
                <a:gd name="connsiteX12" fmla="*/ 0 w 90674"/>
                <a:gd name="connsiteY12" fmla="*/ 57246 h 91333"/>
                <a:gd name="connsiteX13" fmla="*/ 5007 w 90674"/>
                <a:gd name="connsiteY13" fmla="*/ 51126 h 91333"/>
                <a:gd name="connsiteX14" fmla="*/ 1830 w 90674"/>
                <a:gd name="connsiteY14" fmla="*/ 47722 h 91333"/>
                <a:gd name="connsiteX15" fmla="*/ 22283 w 90674"/>
                <a:gd name="connsiteY15" fmla="*/ 22725 h 91333"/>
                <a:gd name="connsiteX16" fmla="*/ 45007 w 90674"/>
                <a:gd name="connsiteY16" fmla="*/ 6817 h 9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4" h="91333">
                  <a:moveTo>
                    <a:pt x="60915" y="0"/>
                  </a:moveTo>
                  <a:lnTo>
                    <a:pt x="76822" y="11363"/>
                  </a:lnTo>
                  <a:lnTo>
                    <a:pt x="85912" y="22725"/>
                  </a:lnTo>
                  <a:lnTo>
                    <a:pt x="84892" y="25021"/>
                  </a:lnTo>
                  <a:lnTo>
                    <a:pt x="90674" y="32249"/>
                  </a:lnTo>
                  <a:lnTo>
                    <a:pt x="81584" y="52701"/>
                  </a:lnTo>
                  <a:lnTo>
                    <a:pt x="74767" y="68609"/>
                  </a:lnTo>
                  <a:lnTo>
                    <a:pt x="54314" y="75426"/>
                  </a:lnTo>
                  <a:lnTo>
                    <a:pt x="49769" y="84516"/>
                  </a:lnTo>
                  <a:lnTo>
                    <a:pt x="38407" y="91333"/>
                  </a:lnTo>
                  <a:lnTo>
                    <a:pt x="36041" y="88798"/>
                  </a:lnTo>
                  <a:lnTo>
                    <a:pt x="31815" y="91333"/>
                  </a:lnTo>
                  <a:lnTo>
                    <a:pt x="0" y="57246"/>
                  </a:lnTo>
                  <a:lnTo>
                    <a:pt x="5007" y="51126"/>
                  </a:lnTo>
                  <a:lnTo>
                    <a:pt x="1830" y="47722"/>
                  </a:lnTo>
                  <a:lnTo>
                    <a:pt x="22283" y="22725"/>
                  </a:lnTo>
                  <a:lnTo>
                    <a:pt x="45007" y="6817"/>
                  </a:lnTo>
                  <a:close/>
                </a:path>
              </a:pathLst>
            </a:custGeom>
            <a:solidFill>
              <a:srgbClr val="000000">
                <a:alpha val="15000"/>
              </a:srgbClr>
            </a:solidFill>
            <a:ln w="3175" cap="rnd">
              <a:solidFill>
                <a:srgbClr val="FFFFFF">
                  <a:lumMod val="95000"/>
                </a:srgbClr>
              </a:solidFill>
            </a:ln>
          </p:spPr>
          <p:txBody>
            <a:bodyPr vert="horz" wrap="square" lIns="68576" tIns="34288" rIns="68576" bIns="34288" numCol="1" anchor="t" anchorCtr="0" compatLnSpc="1">
              <a:prstTxWarp prst="textNoShape">
                <a:avLst/>
              </a:prstTxWarp>
              <a:noAutofit/>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endParaRPr>
            </a:p>
          </p:txBody>
        </p:sp>
      </p:grpSp>
      <p:sp>
        <p:nvSpPr>
          <p:cNvPr id="450" name="Inhaltsplatzhalter 1">
            <a:extLst>
              <a:ext uri="{FF2B5EF4-FFF2-40B4-BE49-F238E27FC236}">
                <a16:creationId xmlns:a16="http://schemas.microsoft.com/office/drawing/2014/main" id="{7578C8E1-73FC-428D-ADCC-2F34B5E21168}"/>
              </a:ext>
            </a:extLst>
          </p:cNvPr>
          <p:cNvSpPr txBox="1">
            <a:spLocks/>
          </p:cNvSpPr>
          <p:nvPr/>
        </p:nvSpPr>
        <p:spPr>
          <a:xfrm>
            <a:off x="2286826" y="2215669"/>
            <a:ext cx="1659757" cy="167380"/>
          </a:xfrm>
          <a:prstGeom prst="rect">
            <a:avLst/>
          </a:prstGeom>
        </p:spPr>
        <p:txBody>
          <a:bodyPr wrap="square" lIns="0" tIns="0" rIns="0" bIns="0">
            <a:sp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4762" indent="-4762" algn="ctr" defTabSz="685754">
              <a:spcBef>
                <a:spcPts val="450"/>
              </a:spcBef>
              <a:spcAft>
                <a:spcPts val="150"/>
              </a:spcAft>
              <a:buClr>
                <a:srgbClr val="003781"/>
              </a:buClr>
            </a:pPr>
            <a:r>
              <a:rPr lang="de-DE" altLang="de-DE" sz="1050" b="1" dirty="0">
                <a:solidFill>
                  <a:schemeClr val="bg1"/>
                </a:solidFill>
                <a:cs typeface="Arial" panose="020B0604020202020204" pitchFamily="34" charset="0"/>
              </a:rPr>
              <a:t>NIEDRIGE KOSTEN</a:t>
            </a:r>
            <a:r>
              <a:rPr lang="de-DE" altLang="de-DE" sz="1050" b="1" baseline="30000" dirty="0">
                <a:solidFill>
                  <a:schemeClr val="bg1"/>
                </a:solidFill>
                <a:cs typeface="Arial" panose="020B0604020202020204" pitchFamily="34" charset="0"/>
              </a:rPr>
              <a:t>1</a:t>
            </a:r>
          </a:p>
        </p:txBody>
      </p:sp>
      <p:sp>
        <p:nvSpPr>
          <p:cNvPr id="451" name="Rechteck 450">
            <a:extLst>
              <a:ext uri="{FF2B5EF4-FFF2-40B4-BE49-F238E27FC236}">
                <a16:creationId xmlns:a16="http://schemas.microsoft.com/office/drawing/2014/main" id="{FDE0287E-44FA-4A98-B629-A89E84136138}"/>
              </a:ext>
            </a:extLst>
          </p:cNvPr>
          <p:cNvSpPr/>
          <p:nvPr/>
        </p:nvSpPr>
        <p:spPr>
          <a:xfrm>
            <a:off x="6059894" y="2762577"/>
            <a:ext cx="406280" cy="932774"/>
          </a:xfrm>
          <a:prstGeom prst="rect">
            <a:avLst/>
          </a:prstGeom>
          <a:solidFill>
            <a:srgbClr val="007D8C"/>
          </a:solidFill>
          <a:ln>
            <a:no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chemeClr val="bg1"/>
              </a:solidFill>
              <a:effectLst/>
              <a:uLnTx/>
              <a:uFillTx/>
            </a:endParaRPr>
          </a:p>
        </p:txBody>
      </p:sp>
      <p:sp>
        <p:nvSpPr>
          <p:cNvPr id="453" name="Textplatzhalter 5">
            <a:extLst>
              <a:ext uri="{FF2B5EF4-FFF2-40B4-BE49-F238E27FC236}">
                <a16:creationId xmlns:a16="http://schemas.microsoft.com/office/drawing/2014/main" id="{50D08097-EC4D-44D3-9BD0-0B742F8CD656}"/>
              </a:ext>
            </a:extLst>
          </p:cNvPr>
          <p:cNvSpPr txBox="1">
            <a:spLocks/>
          </p:cNvSpPr>
          <p:nvPr/>
        </p:nvSpPr>
        <p:spPr>
          <a:xfrm>
            <a:off x="487284" y="6165850"/>
            <a:ext cx="9324975" cy="362609"/>
          </a:xfrm>
          <a:prstGeom prst="rect">
            <a:avLst/>
          </a:prstGeom>
          <a:solidFill>
            <a:srgbClr val="FFFFFF"/>
          </a:solidFill>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Clr>
                <a:schemeClr val="tx1"/>
              </a:buClr>
              <a:buFontTx/>
              <a:buNone/>
              <a:defRPr sz="800" b="0" kern="1200">
                <a:solidFill>
                  <a:schemeClr val="tx1"/>
                </a:solidFill>
                <a:latin typeface="+mn-lt"/>
                <a:ea typeface="+mn-ea"/>
                <a:cs typeface="+mn-cs"/>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mn-lt"/>
                <a:ea typeface="+mn-ea"/>
                <a:cs typeface="+mn-cs"/>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242" marR="0" lvl="0" indent="-70242" algn="l" defTabSz="685891" rtl="0" eaLnBrk="1" fontAlgn="auto" latinLnBrk="0" hangingPunct="1">
              <a:lnSpc>
                <a:spcPct val="100000"/>
              </a:lnSpc>
              <a:spcBef>
                <a:spcPts val="0"/>
              </a:spcBef>
              <a:spcAft>
                <a:spcPct val="0"/>
              </a:spcAft>
              <a:buClr>
                <a:srgbClr val="113388"/>
              </a:buClr>
              <a:buSzTx/>
              <a:buFontTx/>
              <a:buNone/>
              <a:tabLst/>
              <a:defRPr/>
            </a:pPr>
            <a:r>
              <a:rPr kumimoji="0" lang="de-DE" b="0" i="0" u="none" strike="noStrike" kern="1200" cap="none" spc="0" normalizeH="0" baseline="30000" noProof="0" dirty="0">
                <a:ln>
                  <a:noFill/>
                </a:ln>
                <a:solidFill>
                  <a:schemeClr val="bg1"/>
                </a:solidFill>
                <a:effectLst/>
                <a:uLnTx/>
                <a:uFillTx/>
                <a:latin typeface="Arial"/>
                <a:ea typeface="+mn-ea"/>
                <a:cs typeface="Arial" pitchFamily="34" charset="0"/>
              </a:rPr>
              <a:t>1</a:t>
            </a:r>
            <a:r>
              <a:rPr kumimoji="0" lang="de-DE" b="0" i="0" u="none" strike="noStrike" kern="1200" cap="none" spc="0" normalizeH="0" baseline="0" noProof="0" dirty="0">
                <a:ln>
                  <a:noFill/>
                </a:ln>
                <a:solidFill>
                  <a:schemeClr val="bg1"/>
                </a:solidFill>
                <a:effectLst/>
                <a:uLnTx/>
                <a:uFillTx/>
                <a:latin typeface="Arial"/>
                <a:ea typeface="+mn-ea"/>
                <a:cs typeface="Arial" pitchFamily="34" charset="0"/>
              </a:rPr>
              <a:t> Allianz Investment Management SE, </a:t>
            </a:r>
            <a:r>
              <a:rPr kumimoji="0" lang="de-DE" b="0" i="0" u="none" strike="noStrike" kern="1200" cap="none" spc="0" normalizeH="0" baseline="0" noProof="0" dirty="0">
                <a:ln>
                  <a:noFill/>
                </a:ln>
                <a:solidFill>
                  <a:schemeClr val="bg1"/>
                </a:solidFill>
                <a:effectLst/>
                <a:uLnTx/>
                <a:uFillTx/>
                <a:latin typeface="Arial"/>
                <a:ea typeface="+mn-ea"/>
                <a:cs typeface="+mn-cs"/>
              </a:rPr>
              <a:t>Stand 31.12.2020.</a:t>
            </a:r>
          </a:p>
          <a:p>
            <a:pPr marL="0" marR="0" lvl="0" indent="0" algn="l" defTabSz="685891" rtl="0" eaLnBrk="1" fontAlgn="auto" latinLnBrk="0" hangingPunct="1">
              <a:lnSpc>
                <a:spcPct val="100000"/>
              </a:lnSpc>
              <a:spcBef>
                <a:spcPts val="0"/>
              </a:spcBef>
              <a:spcAft>
                <a:spcPct val="0"/>
              </a:spcAft>
              <a:buClr>
                <a:srgbClr val="113388"/>
              </a:buClr>
              <a:buSzTx/>
              <a:buFontTx/>
              <a:buNone/>
              <a:tabLst/>
              <a:defRPr/>
            </a:pPr>
            <a:r>
              <a:rPr kumimoji="0" lang="de-DE" b="0" i="0" u="none" strike="noStrike" kern="1200" cap="none" spc="0" normalizeH="0" baseline="30000" noProof="0" dirty="0">
                <a:ln>
                  <a:noFill/>
                </a:ln>
                <a:solidFill>
                  <a:schemeClr val="bg1"/>
                </a:solidFill>
                <a:effectLst/>
                <a:uLnTx/>
                <a:uFillTx/>
                <a:latin typeface="Arial"/>
                <a:ea typeface="+mn-ea"/>
                <a:cs typeface="+mn-cs"/>
              </a:rPr>
              <a:t>2 </a:t>
            </a:r>
            <a:r>
              <a:rPr kumimoji="0" lang="de-DE" b="0" i="0" u="none" strike="noStrike" kern="1200" cap="none" spc="0" normalizeH="0" baseline="0" noProof="0" dirty="0">
                <a:ln>
                  <a:noFill/>
                </a:ln>
                <a:solidFill>
                  <a:schemeClr val="bg1"/>
                </a:solidFill>
                <a:effectLst/>
                <a:uLnTx/>
                <a:uFillTx/>
                <a:latin typeface="Arial"/>
                <a:ea typeface="+mn-ea"/>
                <a:cs typeface="+mn-cs"/>
              </a:rPr>
              <a:t>Aktien, Infrastruktur/Erneuerbare Energien, Immobilien, Unternehmensanleihen, Staatsanleihen Schwellenländer, Stand 31.09.2021.</a:t>
            </a:r>
            <a:br>
              <a:rPr kumimoji="0" lang="de-DE" b="0" i="0" u="none" strike="noStrike" kern="1200" cap="none" spc="0" normalizeH="0" baseline="0" noProof="0" dirty="0">
                <a:ln>
                  <a:noFill/>
                </a:ln>
                <a:solidFill>
                  <a:schemeClr val="bg1"/>
                </a:solidFill>
                <a:effectLst/>
                <a:uLnTx/>
                <a:uFillTx/>
                <a:latin typeface="Arial"/>
                <a:ea typeface="+mn-ea"/>
                <a:cs typeface="+mn-cs"/>
              </a:rPr>
            </a:br>
            <a:r>
              <a:rPr kumimoji="0" lang="de-DE" altLang="en-US" b="0" i="0" u="none" strike="noStrike" kern="1200" cap="none" spc="0" normalizeH="0" baseline="30000" noProof="0" dirty="0">
                <a:ln>
                  <a:noFill/>
                </a:ln>
                <a:solidFill>
                  <a:schemeClr val="bg1"/>
                </a:solidFill>
                <a:effectLst/>
                <a:uLnTx/>
                <a:uFillTx/>
                <a:latin typeface="Arial"/>
                <a:ea typeface="+mn-ea"/>
                <a:cs typeface="Arial" pitchFamily="34" charset="0"/>
              </a:rPr>
              <a:t>3</a:t>
            </a:r>
            <a:r>
              <a:rPr kumimoji="0" lang="de-DE" altLang="en-US" b="0" i="0" u="none" strike="noStrike" kern="1200" cap="none" spc="0" normalizeH="0" baseline="0" noProof="0" dirty="0">
                <a:ln>
                  <a:noFill/>
                </a:ln>
                <a:solidFill>
                  <a:schemeClr val="bg1"/>
                </a:solidFill>
                <a:effectLst/>
                <a:uLnTx/>
                <a:uFillTx/>
                <a:latin typeface="Arial"/>
                <a:ea typeface="+mn-ea"/>
                <a:cs typeface="Arial" pitchFamily="34" charset="0"/>
              </a:rPr>
              <a:t> Gesamtperformance = Durchschnittliche jährliche Wertentwicklung des Kapitalanlageportfolios. </a:t>
            </a:r>
            <a:r>
              <a:rPr kumimoji="0" lang="de-DE" b="0" i="0" u="none" strike="noStrike" kern="1200" cap="none" spc="0" normalizeH="0" baseline="0" noProof="0" dirty="0">
                <a:ln>
                  <a:noFill/>
                </a:ln>
                <a:solidFill>
                  <a:schemeClr val="bg1"/>
                </a:solidFill>
                <a:effectLst/>
                <a:uLnTx/>
                <a:uFillTx/>
                <a:latin typeface="Arial"/>
                <a:ea typeface="+mn-ea"/>
                <a:cs typeface="+mn-cs"/>
              </a:rPr>
              <a:t>Wettbewerbsvergleich Allianz Investment Management SE auf Basis von GDV-Zahlen, Stand 31.12.2020</a:t>
            </a:r>
            <a:r>
              <a:rPr kumimoji="0" lang="de-DE"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t>
            </a:r>
            <a:endParaRPr kumimoji="0" lang="de-DE" altLang="en-US" b="0"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grpSp>
        <p:nvGrpSpPr>
          <p:cNvPr id="476" name="Gruppieren 475">
            <a:extLst>
              <a:ext uri="{FF2B5EF4-FFF2-40B4-BE49-F238E27FC236}">
                <a16:creationId xmlns:a16="http://schemas.microsoft.com/office/drawing/2014/main" id="{62E6F7CB-9BAA-4690-847D-EF53458541D7}"/>
              </a:ext>
            </a:extLst>
          </p:cNvPr>
          <p:cNvGrpSpPr/>
          <p:nvPr/>
        </p:nvGrpSpPr>
        <p:grpSpPr>
          <a:xfrm>
            <a:off x="3279912" y="4716212"/>
            <a:ext cx="645966" cy="645966"/>
            <a:chOff x="1156925" y="6276326"/>
            <a:chExt cx="334851" cy="334851"/>
          </a:xfrm>
        </p:grpSpPr>
        <p:sp>
          <p:nvSpPr>
            <p:cNvPr id="477" name="Ellipse 476">
              <a:extLst>
                <a:ext uri="{FF2B5EF4-FFF2-40B4-BE49-F238E27FC236}">
                  <a16:creationId xmlns:a16="http://schemas.microsoft.com/office/drawing/2014/main" id="{88FFEDDF-A184-4D4A-820D-AE598D79B77F}"/>
                </a:ext>
              </a:extLst>
            </p:cNvPr>
            <p:cNvSpPr/>
            <p:nvPr/>
          </p:nvSpPr>
          <p:spPr>
            <a:xfrm>
              <a:off x="1156925" y="6276326"/>
              <a:ext cx="334851" cy="334851"/>
            </a:xfrm>
            <a:prstGeom prst="ellipse">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8" name="Gerader Verbinder 477">
              <a:extLst>
                <a:ext uri="{FF2B5EF4-FFF2-40B4-BE49-F238E27FC236}">
                  <a16:creationId xmlns:a16="http://schemas.microsoft.com/office/drawing/2014/main" id="{97B1AFFF-FC94-482D-87BF-A1CBC045C08B}"/>
                </a:ext>
              </a:extLst>
            </p:cNvPr>
            <p:cNvCxnSpPr>
              <a:cxnSpLocks/>
            </p:cNvCxnSpPr>
            <p:nvPr/>
          </p:nvCxnSpPr>
          <p:spPr>
            <a:xfrm>
              <a:off x="1225183" y="6416255"/>
              <a:ext cx="1983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Gerader Verbinder 478">
              <a:extLst>
                <a:ext uri="{FF2B5EF4-FFF2-40B4-BE49-F238E27FC236}">
                  <a16:creationId xmlns:a16="http://schemas.microsoft.com/office/drawing/2014/main" id="{7D92ACD8-5156-4598-B77A-4A7DBE530F7E}"/>
                </a:ext>
              </a:extLst>
            </p:cNvPr>
            <p:cNvCxnSpPr>
              <a:cxnSpLocks/>
            </p:cNvCxnSpPr>
            <p:nvPr/>
          </p:nvCxnSpPr>
          <p:spPr>
            <a:xfrm>
              <a:off x="1225183" y="6470775"/>
              <a:ext cx="1983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3" name="Gruppieren 482">
            <a:extLst>
              <a:ext uri="{FF2B5EF4-FFF2-40B4-BE49-F238E27FC236}">
                <a16:creationId xmlns:a16="http://schemas.microsoft.com/office/drawing/2014/main" id="{12159C40-31F0-4B3F-960D-5D9E20651DF7}"/>
              </a:ext>
            </a:extLst>
          </p:cNvPr>
          <p:cNvGrpSpPr/>
          <p:nvPr/>
        </p:nvGrpSpPr>
        <p:grpSpPr>
          <a:xfrm>
            <a:off x="7344010" y="2744769"/>
            <a:ext cx="665506" cy="665506"/>
            <a:chOff x="723765" y="6276327"/>
            <a:chExt cx="334851" cy="334851"/>
          </a:xfrm>
        </p:grpSpPr>
        <p:sp>
          <p:nvSpPr>
            <p:cNvPr id="484" name="Ellipse 483">
              <a:extLst>
                <a:ext uri="{FF2B5EF4-FFF2-40B4-BE49-F238E27FC236}">
                  <a16:creationId xmlns:a16="http://schemas.microsoft.com/office/drawing/2014/main" id="{3078F6E3-4C80-47BC-A304-A6BC62D7668E}"/>
                </a:ext>
              </a:extLst>
            </p:cNvPr>
            <p:cNvSpPr/>
            <p:nvPr/>
          </p:nvSpPr>
          <p:spPr>
            <a:xfrm>
              <a:off x="723765" y="6276327"/>
              <a:ext cx="334851" cy="334851"/>
            </a:xfrm>
            <a:prstGeom prst="ellipse">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ihandform 1357">
              <a:extLst>
                <a:ext uri="{FF2B5EF4-FFF2-40B4-BE49-F238E27FC236}">
                  <a16:creationId xmlns:a16="http://schemas.microsoft.com/office/drawing/2014/main" id="{99A5BACB-BFFF-4AC1-9594-DF17D5BA835A}"/>
                </a:ext>
              </a:extLst>
            </p:cNvPr>
            <p:cNvSpPr/>
            <p:nvPr/>
          </p:nvSpPr>
          <p:spPr>
            <a:xfrm>
              <a:off x="786962" y="6339647"/>
              <a:ext cx="208458" cy="208213"/>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solidFill>
              <a:schemeClr val="tx1"/>
            </a:solid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nvGrpSpPr>
          <p:cNvPr id="486" name="Gruppieren 485">
            <a:extLst>
              <a:ext uri="{FF2B5EF4-FFF2-40B4-BE49-F238E27FC236}">
                <a16:creationId xmlns:a16="http://schemas.microsoft.com/office/drawing/2014/main" id="{B6AD14D6-9CF3-4EE0-83F2-AD3C080272AB}"/>
              </a:ext>
            </a:extLst>
          </p:cNvPr>
          <p:cNvGrpSpPr/>
          <p:nvPr/>
        </p:nvGrpSpPr>
        <p:grpSpPr>
          <a:xfrm>
            <a:off x="4253202" y="2731365"/>
            <a:ext cx="665506" cy="665506"/>
            <a:chOff x="723765" y="6276327"/>
            <a:chExt cx="334851" cy="334851"/>
          </a:xfrm>
        </p:grpSpPr>
        <p:sp>
          <p:nvSpPr>
            <p:cNvPr id="487" name="Ellipse 486">
              <a:extLst>
                <a:ext uri="{FF2B5EF4-FFF2-40B4-BE49-F238E27FC236}">
                  <a16:creationId xmlns:a16="http://schemas.microsoft.com/office/drawing/2014/main" id="{F222A6F1-9BF1-4D2B-8A84-519451906E78}"/>
                </a:ext>
              </a:extLst>
            </p:cNvPr>
            <p:cNvSpPr/>
            <p:nvPr/>
          </p:nvSpPr>
          <p:spPr>
            <a:xfrm>
              <a:off x="723765" y="6276327"/>
              <a:ext cx="334851" cy="334851"/>
            </a:xfrm>
            <a:prstGeom prst="ellipse">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ihandform 1357">
              <a:extLst>
                <a:ext uri="{FF2B5EF4-FFF2-40B4-BE49-F238E27FC236}">
                  <a16:creationId xmlns:a16="http://schemas.microsoft.com/office/drawing/2014/main" id="{AD701602-64DD-4E87-8AF7-003F6FE8B8D4}"/>
                </a:ext>
              </a:extLst>
            </p:cNvPr>
            <p:cNvSpPr/>
            <p:nvPr/>
          </p:nvSpPr>
          <p:spPr>
            <a:xfrm>
              <a:off x="786962" y="6339647"/>
              <a:ext cx="208458" cy="208213"/>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solidFill>
              <a:schemeClr val="tx1"/>
            </a:solid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Tree>
    <p:extLst>
      <p:ext uri="{BB962C8B-B14F-4D97-AF65-F5344CB8AC3E}">
        <p14:creationId xmlns:p14="http://schemas.microsoft.com/office/powerpoint/2010/main" val="2913717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51">
            <a:extLst>
              <a:ext uri="{FF2B5EF4-FFF2-40B4-BE49-F238E27FC236}">
                <a16:creationId xmlns:a16="http://schemas.microsoft.com/office/drawing/2014/main" id="{036E5488-52D7-471B-9218-9A67D803DAFF}"/>
              </a:ext>
            </a:extLst>
          </p:cNvPr>
          <p:cNvSpPr/>
          <p:nvPr/>
        </p:nvSpPr>
        <p:spPr>
          <a:xfrm>
            <a:off x="479423" y="5633448"/>
            <a:ext cx="11233151" cy="532402"/>
          </a:xfrm>
          <a:prstGeom prst="rect">
            <a:avLst/>
          </a:prstGeom>
          <a:noFill/>
          <a:ln w="19050">
            <a:solidFill>
              <a:srgbClr val="122B54"/>
            </a:solid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sp>
        <p:nvSpPr>
          <p:cNvPr id="2" name="Titel 1">
            <a:extLst>
              <a:ext uri="{FF2B5EF4-FFF2-40B4-BE49-F238E27FC236}">
                <a16:creationId xmlns:a16="http://schemas.microsoft.com/office/drawing/2014/main" id="{37CEA040-7F61-4798-BD2C-0B05CF38956A}"/>
              </a:ext>
            </a:extLst>
          </p:cNvPr>
          <p:cNvSpPr>
            <a:spLocks noGrp="1"/>
          </p:cNvSpPr>
          <p:nvPr>
            <p:ph type="title"/>
          </p:nvPr>
        </p:nvSpPr>
        <p:spPr/>
        <p:txBody>
          <a:bodyPr/>
          <a:lstStyle/>
          <a:p>
            <a:r>
              <a:rPr lang="en-GB" dirty="0" err="1"/>
              <a:t>Wir</a:t>
            </a:r>
            <a:r>
              <a:rPr lang="en-GB" dirty="0"/>
              <a:t> </a:t>
            </a:r>
            <a:r>
              <a:rPr lang="en-GB" dirty="0" err="1"/>
              <a:t>halten</a:t>
            </a:r>
            <a:r>
              <a:rPr lang="en-GB" dirty="0"/>
              <a:t> </a:t>
            </a:r>
            <a:r>
              <a:rPr lang="en-GB" dirty="0" err="1"/>
              <a:t>unsere</a:t>
            </a:r>
            <a:r>
              <a:rPr lang="en-GB" dirty="0"/>
              <a:t> </a:t>
            </a:r>
            <a:r>
              <a:rPr lang="en-GB" dirty="0" err="1"/>
              <a:t>Versprechen</a:t>
            </a:r>
            <a:r>
              <a:rPr lang="en-GB" dirty="0"/>
              <a:t> </a:t>
            </a:r>
            <a:r>
              <a:rPr lang="en-GB" dirty="0" err="1"/>
              <a:t>heute</a:t>
            </a:r>
            <a:r>
              <a:rPr lang="en-GB" dirty="0"/>
              <a:t> und in </a:t>
            </a:r>
            <a:r>
              <a:rPr lang="en-GB" dirty="0" err="1"/>
              <a:t>Zukunft</a:t>
            </a:r>
            <a:endParaRPr lang="en-GB" dirty="0"/>
          </a:p>
        </p:txBody>
      </p:sp>
      <p:sp>
        <p:nvSpPr>
          <p:cNvPr id="3" name="Foliennummernplatzhalter 2">
            <a:extLst>
              <a:ext uri="{FF2B5EF4-FFF2-40B4-BE49-F238E27FC236}">
                <a16:creationId xmlns:a16="http://schemas.microsoft.com/office/drawing/2014/main" id="{69BA9D03-B7B7-4024-9F35-4C3CC7DF6E18}"/>
              </a:ext>
            </a:extLst>
          </p:cNvPr>
          <p:cNvSpPr>
            <a:spLocks noGrp="1"/>
          </p:cNvSpPr>
          <p:nvPr>
            <p:ph type="sldNum" sz="quarter" idx="11"/>
          </p:nvPr>
        </p:nvSpPr>
        <p:spPr/>
        <p:txBody>
          <a:bodyPr/>
          <a:lstStyle/>
          <a:p>
            <a:fld id="{56C449F3-BD9D-48DC-BFF1-0F66671DA7C6}" type="slidenum">
              <a:rPr lang="de-DE" smtClean="0"/>
              <a:pPr/>
              <a:t>71</a:t>
            </a:fld>
            <a:endParaRPr lang="de-DE" dirty="0"/>
          </a:p>
        </p:txBody>
      </p:sp>
      <p:sp>
        <p:nvSpPr>
          <p:cNvPr id="4" name="Textplatzhalter 3">
            <a:extLst>
              <a:ext uri="{FF2B5EF4-FFF2-40B4-BE49-F238E27FC236}">
                <a16:creationId xmlns:a16="http://schemas.microsoft.com/office/drawing/2014/main" id="{3B31AB92-D4A4-4FE2-B67E-C4243BAAEBF4}"/>
              </a:ext>
            </a:extLst>
          </p:cNvPr>
          <p:cNvSpPr>
            <a:spLocks noGrp="1"/>
          </p:cNvSpPr>
          <p:nvPr>
            <p:ph type="body" sz="quarter" idx="12"/>
          </p:nvPr>
        </p:nvSpPr>
        <p:spPr/>
        <p:txBody>
          <a:bodyPr/>
          <a:lstStyle/>
          <a:p>
            <a:r>
              <a:rPr lang="de-DE" dirty="0"/>
              <a:t>Betriebliche Altersversorgung | Allianz als starker Partner</a:t>
            </a:r>
          </a:p>
          <a:p>
            <a:endParaRPr lang="en-GB" dirty="0"/>
          </a:p>
          <a:p>
            <a:endParaRPr lang="en-GB" dirty="0"/>
          </a:p>
        </p:txBody>
      </p:sp>
      <p:sp>
        <p:nvSpPr>
          <p:cNvPr id="34" name="Textplatzhalter 5">
            <a:extLst>
              <a:ext uri="{FF2B5EF4-FFF2-40B4-BE49-F238E27FC236}">
                <a16:creationId xmlns:a16="http://schemas.microsoft.com/office/drawing/2014/main" id="{2270DBE5-60DB-451B-9C76-1211EAF7D990}"/>
              </a:ext>
            </a:extLst>
          </p:cNvPr>
          <p:cNvSpPr txBox="1">
            <a:spLocks/>
          </p:cNvSpPr>
          <p:nvPr/>
        </p:nvSpPr>
        <p:spPr>
          <a:xfrm>
            <a:off x="479424" y="6400949"/>
            <a:ext cx="7569036" cy="227071"/>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Clr>
                <a:schemeClr val="tx1"/>
              </a:buClr>
              <a:buFontTx/>
              <a:buNone/>
              <a:defRPr sz="800" b="0" kern="1200">
                <a:solidFill>
                  <a:schemeClr val="tx1"/>
                </a:solidFill>
                <a:latin typeface="+mn-lt"/>
                <a:ea typeface="+mn-ea"/>
                <a:cs typeface="+mn-cs"/>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mn-lt"/>
                <a:ea typeface="+mn-ea"/>
                <a:cs typeface="+mn-cs"/>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907" indent="-36907" defTabSz="685891">
              <a:spcAft>
                <a:spcPct val="0"/>
              </a:spcAft>
              <a:buClr>
                <a:srgbClr val="113388"/>
              </a:buClr>
            </a:pPr>
            <a:r>
              <a:rPr lang="de-DE" altLang="en-US" baseline="30000" dirty="0">
                <a:solidFill>
                  <a:schemeClr val="bg1"/>
                </a:solidFill>
                <a:cs typeface="Arial" pitchFamily="34" charset="0"/>
              </a:rPr>
              <a:t>1  </a:t>
            </a:r>
            <a:r>
              <a:rPr lang="de-DE" altLang="en-US" dirty="0">
                <a:solidFill>
                  <a:schemeClr val="bg1"/>
                </a:solidFill>
                <a:cs typeface="Arial" pitchFamily="34" charset="0"/>
              </a:rPr>
              <a:t>Nominal- und Kuponzahlungen des Bestandes an festverzinslichen Wertpapieren und Garantie-Cashflows, Q2 2021; Quelle: Allianz Investment Management SE.</a:t>
            </a:r>
          </a:p>
          <a:p>
            <a:pPr marL="36907" indent="-36907" defTabSz="685891">
              <a:spcAft>
                <a:spcPct val="0"/>
              </a:spcAft>
              <a:buClr>
                <a:srgbClr val="113388"/>
              </a:buClr>
            </a:pPr>
            <a:endParaRPr lang="de-DE" altLang="en-US" sz="600" dirty="0">
              <a:solidFill>
                <a:srgbClr val="000000"/>
              </a:solidFill>
              <a:cs typeface="Arial" pitchFamily="34" charset="0"/>
            </a:endParaRPr>
          </a:p>
        </p:txBody>
      </p:sp>
      <p:sp>
        <p:nvSpPr>
          <p:cNvPr id="36" name="Textfeld 35">
            <a:extLst>
              <a:ext uri="{FF2B5EF4-FFF2-40B4-BE49-F238E27FC236}">
                <a16:creationId xmlns:a16="http://schemas.microsoft.com/office/drawing/2014/main" id="{A46CED27-398D-47DA-9B89-8E0918AD4712}"/>
              </a:ext>
            </a:extLst>
          </p:cNvPr>
          <p:cNvSpPr txBox="1"/>
          <p:nvPr/>
        </p:nvSpPr>
        <p:spPr>
          <a:xfrm>
            <a:off x="479424" y="1971551"/>
            <a:ext cx="10855041" cy="324492"/>
          </a:xfrm>
          <a:prstGeom prst="rect">
            <a:avLst/>
          </a:prstGeom>
          <a:noFill/>
        </p:spPr>
        <p:txBody>
          <a:bodyPr vert="horz" wrap="square" lIns="0" tIns="53997" rIns="377976" bIns="53997" rtlCol="0">
            <a:spAutoFit/>
          </a:bodyPr>
          <a:lstStyle/>
          <a:p>
            <a:pPr defTabSz="685891"/>
            <a:r>
              <a:rPr lang="de-DE" sz="1400" dirty="0">
                <a:solidFill>
                  <a:schemeClr val="bg1"/>
                </a:solidFill>
                <a:cs typeface="Arial" panose="020B0604020202020204" pitchFamily="34" charset="0"/>
              </a:rPr>
              <a:t>Unsere Garantieversprechen können wir stets erfüllen, auch wenn die Verzinsung unserer Kapitalanlagen auf 0 % fallen sollte.</a:t>
            </a:r>
          </a:p>
        </p:txBody>
      </p:sp>
      <p:sp>
        <p:nvSpPr>
          <p:cNvPr id="44" name="Rechteck 43">
            <a:extLst>
              <a:ext uri="{FF2B5EF4-FFF2-40B4-BE49-F238E27FC236}">
                <a16:creationId xmlns:a16="http://schemas.microsoft.com/office/drawing/2014/main" id="{1C07B4AE-FFF3-4708-9770-8B4D1B27F2CD}"/>
              </a:ext>
            </a:extLst>
          </p:cNvPr>
          <p:cNvSpPr/>
          <p:nvPr/>
        </p:nvSpPr>
        <p:spPr>
          <a:xfrm>
            <a:off x="2005359" y="5633447"/>
            <a:ext cx="7666775" cy="681111"/>
          </a:xfrm>
          <a:prstGeom prst="rect">
            <a:avLst/>
          </a:prstGeom>
          <a:noFill/>
          <a:ln>
            <a:noFill/>
          </a:ln>
        </p:spPr>
        <p:txBody>
          <a:bodyPr rot="0" spcFirstLastPara="0" vertOverflow="overflow" horzOverflow="overflow" vert="horz" wrap="square" lIns="539968" tIns="80995" rIns="80995" bIns="80995" numCol="1" spcCol="0" rtlCol="0" fromWordArt="0" anchor="t" anchorCtr="0" forceAA="0" compatLnSpc="1">
            <a:prstTxWarp prst="textNoShape">
              <a:avLst/>
            </a:prstTxWarp>
            <a:noAutofit/>
          </a:bodyPr>
          <a:lstStyle/>
          <a:p>
            <a:pPr algn="ctr" defTabSz="685891"/>
            <a:r>
              <a:rPr lang="de-DE" sz="1200" dirty="0">
                <a:solidFill>
                  <a:schemeClr val="bg1"/>
                </a:solidFill>
                <a:cs typeface="Arial"/>
              </a:rPr>
              <a:t>Die Cashflows aus festverzinslichen Anlagen übersteigen auch unter der Annahme </a:t>
            </a:r>
            <a:br>
              <a:rPr lang="de-DE" sz="1200" dirty="0">
                <a:solidFill>
                  <a:schemeClr val="bg1"/>
                </a:solidFill>
                <a:cs typeface="Arial"/>
              </a:rPr>
            </a:br>
            <a:r>
              <a:rPr lang="de-DE" sz="1200" dirty="0">
                <a:solidFill>
                  <a:schemeClr val="bg1"/>
                </a:solidFill>
                <a:cs typeface="Arial"/>
              </a:rPr>
              <a:t>von 0 % Zins dauerhaft die Summe der Garantien. Das bedeutet Sicherheit für unsere Kunden.</a:t>
            </a:r>
          </a:p>
        </p:txBody>
      </p:sp>
      <p:grpSp>
        <p:nvGrpSpPr>
          <p:cNvPr id="29" name="Gruppieren 28">
            <a:extLst>
              <a:ext uri="{FF2B5EF4-FFF2-40B4-BE49-F238E27FC236}">
                <a16:creationId xmlns:a16="http://schemas.microsoft.com/office/drawing/2014/main" id="{4D8299D3-9B64-4F4A-BCE5-D733B4CFB457}"/>
              </a:ext>
            </a:extLst>
          </p:cNvPr>
          <p:cNvGrpSpPr/>
          <p:nvPr/>
        </p:nvGrpSpPr>
        <p:grpSpPr>
          <a:xfrm>
            <a:off x="965149" y="2633942"/>
            <a:ext cx="4613938" cy="1870889"/>
            <a:chOff x="495300" y="2371725"/>
            <a:chExt cx="3914775" cy="1771650"/>
          </a:xfrm>
          <a:solidFill>
            <a:srgbClr val="5FCD8A"/>
          </a:solidFill>
        </p:grpSpPr>
        <p:sp>
          <p:nvSpPr>
            <p:cNvPr id="30" name="Freihandform: Form 29">
              <a:extLst>
                <a:ext uri="{FF2B5EF4-FFF2-40B4-BE49-F238E27FC236}">
                  <a16:creationId xmlns:a16="http://schemas.microsoft.com/office/drawing/2014/main" id="{A6957844-8EBC-4724-891F-3AC00E5F4D06}"/>
                </a:ext>
              </a:extLst>
            </p:cNvPr>
            <p:cNvSpPr/>
            <p:nvPr/>
          </p:nvSpPr>
          <p:spPr>
            <a:xfrm>
              <a:off x="495300" y="2371725"/>
              <a:ext cx="1304925" cy="1771650"/>
            </a:xfrm>
            <a:custGeom>
              <a:avLst/>
              <a:gdLst>
                <a:gd name="connsiteX0" fmla="*/ 0 w 1304925"/>
                <a:gd name="connsiteY0" fmla="*/ 1771650 h 1771650"/>
                <a:gd name="connsiteX1" fmla="*/ 9525 w 1304925"/>
                <a:gd name="connsiteY1" fmla="*/ 28575 h 1771650"/>
                <a:gd name="connsiteX2" fmla="*/ 1304925 w 1304925"/>
                <a:gd name="connsiteY2" fmla="*/ 0 h 1771650"/>
                <a:gd name="connsiteX3" fmla="*/ 1304925 w 1304925"/>
                <a:gd name="connsiteY3" fmla="*/ 1285875 h 1771650"/>
                <a:gd name="connsiteX4" fmla="*/ 0 w 1304925"/>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1771650">
                  <a:moveTo>
                    <a:pt x="0" y="1771650"/>
                  </a:moveTo>
                  <a:lnTo>
                    <a:pt x="9525" y="28575"/>
                  </a:lnTo>
                  <a:lnTo>
                    <a:pt x="1304925" y="0"/>
                  </a:lnTo>
                  <a:lnTo>
                    <a:pt x="1304925" y="1285875"/>
                  </a:lnTo>
                  <a:lnTo>
                    <a:pt x="0" y="1771650"/>
                  </a:lnTo>
                  <a:close/>
                </a:path>
              </a:pathLst>
            </a:custGeom>
            <a:grpFill/>
            <a:ln>
              <a:no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sp>
          <p:nvSpPr>
            <p:cNvPr id="31" name="Freihandform: Form 30">
              <a:extLst>
                <a:ext uri="{FF2B5EF4-FFF2-40B4-BE49-F238E27FC236}">
                  <a16:creationId xmlns:a16="http://schemas.microsoft.com/office/drawing/2014/main" id="{9E6E76E9-E54D-4B51-B447-54FAE448AE96}"/>
                </a:ext>
              </a:extLst>
            </p:cNvPr>
            <p:cNvSpPr/>
            <p:nvPr/>
          </p:nvSpPr>
          <p:spPr>
            <a:xfrm>
              <a:off x="1933575" y="3362325"/>
              <a:ext cx="1295400" cy="762000"/>
            </a:xfrm>
            <a:custGeom>
              <a:avLst/>
              <a:gdLst>
                <a:gd name="connsiteX0" fmla="*/ 0 w 1295400"/>
                <a:gd name="connsiteY0" fmla="*/ 361950 h 762000"/>
                <a:gd name="connsiteX1" fmla="*/ 723900 w 1295400"/>
                <a:gd name="connsiteY1" fmla="*/ 762000 h 762000"/>
                <a:gd name="connsiteX2" fmla="*/ 1285875 w 1295400"/>
                <a:gd name="connsiteY2" fmla="*/ 685800 h 762000"/>
                <a:gd name="connsiteX3" fmla="*/ 1295400 w 1295400"/>
                <a:gd name="connsiteY3" fmla="*/ 0 h 762000"/>
                <a:gd name="connsiteX4" fmla="*/ 9525 w 1295400"/>
                <a:gd name="connsiteY4" fmla="*/ 9525 h 762000"/>
                <a:gd name="connsiteX5" fmla="*/ 0 w 1295400"/>
                <a:gd name="connsiteY5" fmla="*/ 361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762000">
                  <a:moveTo>
                    <a:pt x="0" y="361950"/>
                  </a:moveTo>
                  <a:lnTo>
                    <a:pt x="723900" y="762000"/>
                  </a:lnTo>
                  <a:lnTo>
                    <a:pt x="1285875" y="685800"/>
                  </a:lnTo>
                  <a:lnTo>
                    <a:pt x="1295400" y="0"/>
                  </a:lnTo>
                  <a:lnTo>
                    <a:pt x="9525" y="9525"/>
                  </a:lnTo>
                  <a:lnTo>
                    <a:pt x="0" y="361950"/>
                  </a:lnTo>
                  <a:close/>
                </a:path>
              </a:pathLst>
            </a:custGeom>
            <a:grpFill/>
            <a:ln>
              <a:no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sp>
          <p:nvSpPr>
            <p:cNvPr id="32" name="Freihandform: Form 31">
              <a:extLst>
                <a:ext uri="{FF2B5EF4-FFF2-40B4-BE49-F238E27FC236}">
                  <a16:creationId xmlns:a16="http://schemas.microsoft.com/office/drawing/2014/main" id="{E31A1AD6-F548-4CE0-998F-C933046F8910}"/>
                </a:ext>
              </a:extLst>
            </p:cNvPr>
            <p:cNvSpPr/>
            <p:nvPr/>
          </p:nvSpPr>
          <p:spPr>
            <a:xfrm>
              <a:off x="3514725" y="3381375"/>
              <a:ext cx="895350" cy="733425"/>
            </a:xfrm>
            <a:custGeom>
              <a:avLst/>
              <a:gdLst>
                <a:gd name="connsiteX0" fmla="*/ 0 w 895350"/>
                <a:gd name="connsiteY0" fmla="*/ 714375 h 733425"/>
                <a:gd name="connsiteX1" fmla="*/ 0 w 895350"/>
                <a:gd name="connsiteY1" fmla="*/ 0 h 733425"/>
                <a:gd name="connsiteX2" fmla="*/ 895350 w 895350"/>
                <a:gd name="connsiteY2" fmla="*/ 0 h 733425"/>
                <a:gd name="connsiteX3" fmla="*/ 895350 w 895350"/>
                <a:gd name="connsiteY3" fmla="*/ 733425 h 733425"/>
                <a:gd name="connsiteX4" fmla="*/ 0 w 895350"/>
                <a:gd name="connsiteY4" fmla="*/ 714375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733425">
                  <a:moveTo>
                    <a:pt x="0" y="714375"/>
                  </a:moveTo>
                  <a:lnTo>
                    <a:pt x="0" y="0"/>
                  </a:lnTo>
                  <a:lnTo>
                    <a:pt x="895350" y="0"/>
                  </a:lnTo>
                  <a:lnTo>
                    <a:pt x="895350" y="733425"/>
                  </a:lnTo>
                  <a:lnTo>
                    <a:pt x="0" y="714375"/>
                  </a:lnTo>
                  <a:close/>
                </a:path>
              </a:pathLst>
            </a:custGeom>
            <a:grpFill/>
            <a:ln>
              <a:no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grpSp>
      <p:sp>
        <p:nvSpPr>
          <p:cNvPr id="35" name="Textfeld 34">
            <a:extLst>
              <a:ext uri="{FF2B5EF4-FFF2-40B4-BE49-F238E27FC236}">
                <a16:creationId xmlns:a16="http://schemas.microsoft.com/office/drawing/2014/main" id="{907E7446-77BB-47EE-93F1-F6DE716E87E2}"/>
              </a:ext>
            </a:extLst>
          </p:cNvPr>
          <p:cNvSpPr txBox="1"/>
          <p:nvPr/>
        </p:nvSpPr>
        <p:spPr>
          <a:xfrm>
            <a:off x="6165474" y="5331631"/>
            <a:ext cx="2418664" cy="224117"/>
          </a:xfrm>
          <a:prstGeom prst="rect">
            <a:avLst/>
          </a:prstGeom>
        </p:spPr>
        <p:txBody>
          <a:bodyPr vert="horz" wrap="square" lIns="0" tIns="53825" rIns="53825" bIns="53825" rtlCol="0">
            <a:spAutoFit/>
          </a:bodyPr>
          <a:lstStyle/>
          <a:p>
            <a:pPr marL="0" marR="0" lvl="0" indent="0" defTabSz="911366" eaLnBrk="1" fontAlgn="auto" latinLnBrk="0" hangingPunct="1">
              <a:lnSpc>
                <a:spcPct val="100000"/>
              </a:lnSpc>
              <a:spcBef>
                <a:spcPts val="0"/>
              </a:spcBef>
              <a:spcAft>
                <a:spcPts val="0"/>
              </a:spcAft>
              <a:buClrTx/>
              <a:buSzTx/>
              <a:buFontTx/>
              <a:buNone/>
              <a:tabLst/>
              <a:defRPr/>
            </a:pPr>
            <a:r>
              <a:rPr kumimoji="0" lang="de-DE" sz="750" b="0" i="0" u="none" strike="noStrike" kern="0" cap="none" spc="0" normalizeH="0" baseline="0" noProof="0" dirty="0">
                <a:ln>
                  <a:noFill/>
                </a:ln>
                <a:solidFill>
                  <a:schemeClr val="bg1"/>
                </a:solidFill>
                <a:effectLst/>
                <a:uLnTx/>
                <a:uFillTx/>
              </a:rPr>
              <a:t>Garantie-Cashflows</a:t>
            </a:r>
          </a:p>
        </p:txBody>
      </p:sp>
      <p:sp>
        <p:nvSpPr>
          <p:cNvPr id="37" name="Textfeld 36">
            <a:extLst>
              <a:ext uri="{FF2B5EF4-FFF2-40B4-BE49-F238E27FC236}">
                <a16:creationId xmlns:a16="http://schemas.microsoft.com/office/drawing/2014/main" id="{BFDB8399-AA90-48A7-960A-81BA354ECF94}"/>
              </a:ext>
            </a:extLst>
          </p:cNvPr>
          <p:cNvSpPr txBox="1"/>
          <p:nvPr/>
        </p:nvSpPr>
        <p:spPr>
          <a:xfrm>
            <a:off x="4667553" y="5331631"/>
            <a:ext cx="832498" cy="224117"/>
          </a:xfrm>
          <a:prstGeom prst="rect">
            <a:avLst/>
          </a:prstGeom>
        </p:spPr>
        <p:txBody>
          <a:bodyPr vert="horz" wrap="square" lIns="53825" tIns="53825" rIns="53825" bIns="53825" rtlCol="0">
            <a:spAutoFit/>
          </a:bodyPr>
          <a:lstStyle/>
          <a:p>
            <a:pPr marL="0" marR="0" lvl="0" indent="0" defTabSz="911366" eaLnBrk="1" fontAlgn="auto" latinLnBrk="0" hangingPunct="1">
              <a:lnSpc>
                <a:spcPct val="100000"/>
              </a:lnSpc>
              <a:spcBef>
                <a:spcPts val="0"/>
              </a:spcBef>
              <a:spcAft>
                <a:spcPts val="0"/>
              </a:spcAft>
              <a:buClrTx/>
              <a:buSzTx/>
              <a:buFontTx/>
              <a:buNone/>
              <a:tabLst/>
              <a:defRPr/>
            </a:pPr>
            <a:r>
              <a:rPr kumimoji="0" lang="de-DE" sz="750" b="0" i="0" u="none" strike="noStrike" kern="0" cap="none" spc="0" normalizeH="0" baseline="0" noProof="0" dirty="0">
                <a:ln>
                  <a:noFill/>
                </a:ln>
                <a:solidFill>
                  <a:schemeClr val="bg1"/>
                </a:solidFill>
                <a:effectLst/>
                <a:uLnTx/>
                <a:uFillTx/>
              </a:rPr>
              <a:t>Cashflow-Delta</a:t>
            </a:r>
          </a:p>
        </p:txBody>
      </p:sp>
      <p:sp>
        <p:nvSpPr>
          <p:cNvPr id="38" name="Textfeld 37">
            <a:extLst>
              <a:ext uri="{FF2B5EF4-FFF2-40B4-BE49-F238E27FC236}">
                <a16:creationId xmlns:a16="http://schemas.microsoft.com/office/drawing/2014/main" id="{ECF0B111-1F2A-4FD4-A2DB-82C8C2FAB7E4}"/>
              </a:ext>
            </a:extLst>
          </p:cNvPr>
          <p:cNvSpPr txBox="1"/>
          <p:nvPr/>
        </p:nvSpPr>
        <p:spPr>
          <a:xfrm>
            <a:off x="1138375" y="5331631"/>
            <a:ext cx="3412752" cy="224117"/>
          </a:xfrm>
          <a:prstGeom prst="rect">
            <a:avLst/>
          </a:prstGeom>
        </p:spPr>
        <p:txBody>
          <a:bodyPr vert="horz" wrap="square" lIns="53825" tIns="53825" rIns="53825" bIns="53825" rtlCol="0">
            <a:spAutoFit/>
          </a:bodyPr>
          <a:lstStyle/>
          <a:p>
            <a:pPr marL="0" marR="0" lvl="0" indent="0" defTabSz="911366" eaLnBrk="1" fontAlgn="auto" latinLnBrk="0" hangingPunct="1">
              <a:lnSpc>
                <a:spcPct val="100000"/>
              </a:lnSpc>
              <a:spcBef>
                <a:spcPts val="0"/>
              </a:spcBef>
              <a:spcAft>
                <a:spcPts val="0"/>
              </a:spcAft>
              <a:buClrTx/>
              <a:buSzTx/>
              <a:buFontTx/>
              <a:buNone/>
              <a:tabLst/>
              <a:defRPr/>
            </a:pPr>
            <a:r>
              <a:rPr kumimoji="0" lang="de-DE" sz="750" b="0" i="0" u="none" strike="noStrike" kern="0" cap="none" spc="0" normalizeH="0" baseline="0" noProof="0" dirty="0">
                <a:ln>
                  <a:noFill/>
                </a:ln>
                <a:solidFill>
                  <a:schemeClr val="bg1"/>
                </a:solidFill>
                <a:effectLst/>
                <a:uLnTx/>
                <a:uFillTx/>
              </a:rPr>
              <a:t>Cashflows aus festverzinslichen Wertpapieren</a:t>
            </a:r>
          </a:p>
        </p:txBody>
      </p:sp>
      <p:sp>
        <p:nvSpPr>
          <p:cNvPr id="39" name="Rechteck 38">
            <a:extLst>
              <a:ext uri="{FF2B5EF4-FFF2-40B4-BE49-F238E27FC236}">
                <a16:creationId xmlns:a16="http://schemas.microsoft.com/office/drawing/2014/main" id="{D1E29203-8959-44EA-92C6-7C4ED8E6DA71}"/>
              </a:ext>
            </a:extLst>
          </p:cNvPr>
          <p:cNvSpPr/>
          <p:nvPr/>
        </p:nvSpPr>
        <p:spPr>
          <a:xfrm>
            <a:off x="4578692" y="5405756"/>
            <a:ext cx="95093" cy="85203"/>
          </a:xfrm>
          <a:prstGeom prst="rect">
            <a:avLst/>
          </a:prstGeom>
          <a:solidFill>
            <a:schemeClr val="accent5"/>
          </a:solidFill>
          <a:ln w="3175">
            <a:no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sp>
        <p:nvSpPr>
          <p:cNvPr id="40" name="Rechteck 39">
            <a:extLst>
              <a:ext uri="{FF2B5EF4-FFF2-40B4-BE49-F238E27FC236}">
                <a16:creationId xmlns:a16="http://schemas.microsoft.com/office/drawing/2014/main" id="{3EA9851D-0DAB-4A22-B8AE-88514B68088C}"/>
              </a:ext>
            </a:extLst>
          </p:cNvPr>
          <p:cNvSpPr/>
          <p:nvPr/>
        </p:nvSpPr>
        <p:spPr>
          <a:xfrm>
            <a:off x="1021949" y="5405756"/>
            <a:ext cx="134177" cy="106129"/>
          </a:xfrm>
          <a:prstGeom prst="rect">
            <a:avLst/>
          </a:prstGeom>
          <a:solidFill>
            <a:schemeClr val="bg1"/>
          </a:solidFill>
          <a:ln w="3175">
            <a:noFill/>
          </a:ln>
        </p:spPr>
        <p:txBody>
          <a:bodyPr rot="0" spcFirstLastPara="0" vertOverflow="overflow" horzOverflow="overflow" vert="horz" wrap="square" lIns="80995" tIns="80995" rIns="80995" bIns="80995" numCol="1" spcCol="0" rtlCol="0" fromWordArt="0" anchor="t" anchorCtr="0" forceAA="0" compatLnSpc="1">
            <a:prstTxWarp prst="textNoShape">
              <a:avLst/>
            </a:prstTxWarp>
            <a:noAutofit/>
          </a:bodyPr>
          <a:lstStyle/>
          <a:p>
            <a:pPr marL="0" marR="0" lvl="0" indent="0" defTabSz="685891" eaLnBrk="1" fontAlgn="auto" latinLnBrk="0" hangingPunct="1">
              <a:lnSpc>
                <a:spcPct val="100000"/>
              </a:lnSpc>
              <a:spcBef>
                <a:spcPts val="75"/>
              </a:spcBef>
              <a:spcAft>
                <a:spcPts val="75"/>
              </a:spcAft>
              <a:buClrTx/>
              <a:buSzTx/>
              <a:buFontTx/>
              <a:buNone/>
              <a:tabLst/>
              <a:defRPr/>
            </a:pPr>
            <a:endParaRPr kumimoji="0" lang="de-DE" sz="1050" b="0" i="0" u="none" strike="noStrike" kern="0" cap="none" spc="0" normalizeH="0" baseline="0" noProof="0" dirty="0">
              <a:ln>
                <a:noFill/>
              </a:ln>
              <a:solidFill>
                <a:srgbClr val="000000"/>
              </a:solidFill>
              <a:effectLst/>
              <a:uLnTx/>
              <a:uFillTx/>
            </a:endParaRPr>
          </a:p>
        </p:txBody>
      </p:sp>
      <p:cxnSp>
        <p:nvCxnSpPr>
          <p:cNvPr id="41" name="Gerade Verbindung 137">
            <a:extLst>
              <a:ext uri="{FF2B5EF4-FFF2-40B4-BE49-F238E27FC236}">
                <a16:creationId xmlns:a16="http://schemas.microsoft.com/office/drawing/2014/main" id="{48E2B5C9-7F7D-43C4-9EA0-7D9E70B1FB91}"/>
              </a:ext>
            </a:extLst>
          </p:cNvPr>
          <p:cNvCxnSpPr>
            <a:cxnSpLocks/>
          </p:cNvCxnSpPr>
          <p:nvPr>
            <p:custDataLst>
              <p:tags r:id="rId1"/>
            </p:custDataLst>
          </p:nvPr>
        </p:nvCxnSpPr>
        <p:spPr bwMode="gray">
          <a:xfrm>
            <a:off x="6014010" y="5448358"/>
            <a:ext cx="96501" cy="0"/>
          </a:xfrm>
          <a:prstGeom prst="line">
            <a:avLst/>
          </a:prstGeom>
          <a:solidFill>
            <a:srgbClr val="FFFFFF"/>
          </a:solidFill>
          <a:ln w="19050" cap="flat" cmpd="sng" algn="ctr">
            <a:solidFill>
              <a:srgbClr val="F862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2" name="Titel 14">
            <a:extLst>
              <a:ext uri="{FF2B5EF4-FFF2-40B4-BE49-F238E27FC236}">
                <a16:creationId xmlns:a16="http://schemas.microsoft.com/office/drawing/2014/main" id="{F56C8289-6E61-4DBA-BD1B-17CAE0CDECFE}"/>
              </a:ext>
            </a:extLst>
          </p:cNvPr>
          <p:cNvSpPr txBox="1">
            <a:spLocks/>
          </p:cNvSpPr>
          <p:nvPr/>
        </p:nvSpPr>
        <p:spPr>
          <a:xfrm>
            <a:off x="960361" y="2355138"/>
            <a:ext cx="8369150" cy="230832"/>
          </a:xfrm>
          <a:prstGeom prst="rect">
            <a:avLst/>
          </a:prstGeom>
        </p:spPr>
        <p:txBody>
          <a:bodyPr wrap="square" lIns="0" rIns="53997">
            <a:spAutoFit/>
          </a:bodyPr>
          <a:lstStyle>
            <a:lvl1pPr algn="l" defTabSz="1218926" rtl="0" eaLnBrk="1" latinLnBrk="0" hangingPunct="1">
              <a:spcBef>
                <a:spcPct val="0"/>
              </a:spcBef>
              <a:buNone/>
              <a:defRPr sz="2999" b="1" kern="1200" cap="all" baseline="0">
                <a:solidFill>
                  <a:schemeClr val="tx2"/>
                </a:solidFill>
                <a:latin typeface="+mj-lt"/>
                <a:ea typeface="+mj-ea"/>
                <a:cs typeface="+mj-cs"/>
              </a:defRPr>
            </a:lvl1pPr>
          </a:lstStyle>
          <a:p>
            <a:pPr marL="0" marR="0" lvl="0" indent="0" algn="l" defTabSz="914316"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bg1"/>
                </a:solidFill>
                <a:effectLst/>
                <a:uLnTx/>
                <a:uFillTx/>
                <a:latin typeface="Arial"/>
                <a:ea typeface="+mj-ea"/>
                <a:cs typeface="+mj-cs"/>
              </a:rPr>
              <a:t>Festverzinsliche vs. Garantie-Cashflows in Mrd. EUR </a:t>
            </a:r>
            <a:r>
              <a:rPr kumimoji="0" lang="de-DE" sz="900" b="1" i="0" u="none" strike="noStrike" kern="1200" cap="none" spc="0" normalizeH="0" baseline="30000" noProof="0" dirty="0">
                <a:ln>
                  <a:noFill/>
                </a:ln>
                <a:solidFill>
                  <a:schemeClr val="bg1"/>
                </a:solidFill>
                <a:effectLst/>
                <a:uLnTx/>
                <a:uFillTx/>
                <a:latin typeface="Arial"/>
                <a:ea typeface="+mj-ea"/>
                <a:cs typeface="+mj-cs"/>
              </a:rPr>
              <a:t>1</a:t>
            </a:r>
          </a:p>
        </p:txBody>
      </p:sp>
      <p:grpSp>
        <p:nvGrpSpPr>
          <p:cNvPr id="45" name="Gruppieren 44">
            <a:extLst>
              <a:ext uri="{FF2B5EF4-FFF2-40B4-BE49-F238E27FC236}">
                <a16:creationId xmlns:a16="http://schemas.microsoft.com/office/drawing/2014/main" id="{FE7568B6-45C5-4813-A203-F0C00A343DF0}"/>
              </a:ext>
            </a:extLst>
          </p:cNvPr>
          <p:cNvGrpSpPr/>
          <p:nvPr/>
        </p:nvGrpSpPr>
        <p:grpSpPr>
          <a:xfrm>
            <a:off x="2554717" y="2706096"/>
            <a:ext cx="6459572" cy="2093854"/>
            <a:chOff x="1843998" y="2440052"/>
            <a:chExt cx="5480734" cy="1982788"/>
          </a:xfrm>
        </p:grpSpPr>
        <p:sp>
          <p:nvSpPr>
            <p:cNvPr id="46" name="Freihandform: Form 45">
              <a:extLst>
                <a:ext uri="{FF2B5EF4-FFF2-40B4-BE49-F238E27FC236}">
                  <a16:creationId xmlns:a16="http://schemas.microsoft.com/office/drawing/2014/main" id="{AB2E1932-9C35-4544-81B2-3F28AFC2BF34}"/>
                </a:ext>
              </a:extLst>
            </p:cNvPr>
            <p:cNvSpPr/>
            <p:nvPr/>
          </p:nvSpPr>
          <p:spPr>
            <a:xfrm>
              <a:off x="1847850" y="2594961"/>
              <a:ext cx="1536452" cy="1551654"/>
            </a:xfrm>
            <a:custGeom>
              <a:avLst/>
              <a:gdLst>
                <a:gd name="connsiteX0" fmla="*/ 0 w 1536452"/>
                <a:gd name="connsiteY0" fmla="*/ 56229 h 1551654"/>
                <a:gd name="connsiteX1" fmla="*/ 1390650 w 1536452"/>
                <a:gd name="connsiteY1" fmla="*/ 180054 h 1551654"/>
                <a:gd name="connsiteX2" fmla="*/ 1504950 w 1536452"/>
                <a:gd name="connsiteY2" fmla="*/ 1551654 h 1551654"/>
              </a:gdLst>
              <a:ahLst/>
              <a:cxnLst>
                <a:cxn ang="0">
                  <a:pos x="connsiteX0" y="connsiteY0"/>
                </a:cxn>
                <a:cxn ang="0">
                  <a:pos x="connsiteX1" y="connsiteY1"/>
                </a:cxn>
                <a:cxn ang="0">
                  <a:pos x="connsiteX2" y="connsiteY2"/>
                </a:cxn>
              </a:cxnLst>
              <a:rect l="l" t="t" r="r" b="b"/>
              <a:pathLst>
                <a:path w="1536452" h="1551654">
                  <a:moveTo>
                    <a:pt x="0" y="56229"/>
                  </a:moveTo>
                  <a:cubicBezTo>
                    <a:pt x="569912" y="-6478"/>
                    <a:pt x="1139825" y="-69184"/>
                    <a:pt x="1390650" y="180054"/>
                  </a:cubicBezTo>
                  <a:cubicBezTo>
                    <a:pt x="1641475" y="429292"/>
                    <a:pt x="1489075" y="1310354"/>
                    <a:pt x="1504950" y="1551654"/>
                  </a:cubicBezTo>
                </a:path>
              </a:pathLst>
            </a:custGeom>
            <a:noFill/>
            <a:ln w="15875">
              <a:solidFill>
                <a:srgbClr val="5FCD8A"/>
              </a:solidFill>
              <a:headEnd type="none"/>
              <a:tailEnd type="triangle"/>
            </a:ln>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0" noProof="0">
                <a:ln>
                  <a:noFill/>
                </a:ln>
                <a:solidFill>
                  <a:srgbClr val="000000"/>
                </a:solidFill>
                <a:effectLst/>
                <a:uLnTx/>
                <a:uFillTx/>
              </a:endParaRPr>
            </a:p>
          </p:txBody>
        </p:sp>
        <p:sp>
          <p:nvSpPr>
            <p:cNvPr id="47" name="Freihandform: Form 46">
              <a:extLst>
                <a:ext uri="{FF2B5EF4-FFF2-40B4-BE49-F238E27FC236}">
                  <a16:creationId xmlns:a16="http://schemas.microsoft.com/office/drawing/2014/main" id="{A2E41B21-8146-400D-9A57-BE0048A5504B}"/>
                </a:ext>
              </a:extLst>
            </p:cNvPr>
            <p:cNvSpPr/>
            <p:nvPr/>
          </p:nvSpPr>
          <p:spPr>
            <a:xfrm>
              <a:off x="1853929" y="2576320"/>
              <a:ext cx="2938239" cy="1608396"/>
            </a:xfrm>
            <a:custGeom>
              <a:avLst/>
              <a:gdLst>
                <a:gd name="connsiteX0" fmla="*/ 0 w 2817565"/>
                <a:gd name="connsiteY0" fmla="*/ 98133 h 1631658"/>
                <a:gd name="connsiteX1" fmla="*/ 2400300 w 2817565"/>
                <a:gd name="connsiteY1" fmla="*/ 164808 h 1631658"/>
                <a:gd name="connsiteX2" fmla="*/ 2800350 w 2817565"/>
                <a:gd name="connsiteY2" fmla="*/ 1631658 h 1631658"/>
                <a:gd name="connsiteX0" fmla="*/ 0 w 2824211"/>
                <a:gd name="connsiteY0" fmla="*/ 56043 h 1706300"/>
                <a:gd name="connsiteX1" fmla="*/ 2406785 w 2824211"/>
                <a:gd name="connsiteY1" fmla="*/ 239450 h 1706300"/>
                <a:gd name="connsiteX2" fmla="*/ 2806835 w 2824211"/>
                <a:gd name="connsiteY2" fmla="*/ 1706300 h 1706300"/>
                <a:gd name="connsiteX0" fmla="*/ 0 w 2830859"/>
                <a:gd name="connsiteY0" fmla="*/ 92260 h 1638755"/>
                <a:gd name="connsiteX1" fmla="*/ 2413271 w 2830859"/>
                <a:gd name="connsiteY1" fmla="*/ 171905 h 1638755"/>
                <a:gd name="connsiteX2" fmla="*/ 2813321 w 2830859"/>
                <a:gd name="connsiteY2" fmla="*/ 1638755 h 1638755"/>
                <a:gd name="connsiteX0" fmla="*/ 0 w 2920205"/>
                <a:gd name="connsiteY0" fmla="*/ 61901 h 1608396"/>
                <a:gd name="connsiteX1" fmla="*/ 2646735 w 2920205"/>
                <a:gd name="connsiteY1" fmla="*/ 212882 h 1608396"/>
                <a:gd name="connsiteX2" fmla="*/ 2813321 w 2920205"/>
                <a:gd name="connsiteY2" fmla="*/ 1608396 h 1608396"/>
                <a:gd name="connsiteX0" fmla="*/ 0 w 2938239"/>
                <a:gd name="connsiteY0" fmla="*/ 61901 h 1608396"/>
                <a:gd name="connsiteX1" fmla="*/ 2646735 w 2938239"/>
                <a:gd name="connsiteY1" fmla="*/ 212882 h 1608396"/>
                <a:gd name="connsiteX2" fmla="*/ 2813321 w 2938239"/>
                <a:gd name="connsiteY2" fmla="*/ 1608396 h 1608396"/>
              </a:gdLst>
              <a:ahLst/>
              <a:cxnLst>
                <a:cxn ang="0">
                  <a:pos x="connsiteX0" y="connsiteY0"/>
                </a:cxn>
                <a:cxn ang="0">
                  <a:pos x="connsiteX1" y="connsiteY1"/>
                </a:cxn>
                <a:cxn ang="0">
                  <a:pos x="connsiteX2" y="connsiteY2"/>
                </a:cxn>
              </a:cxnLst>
              <a:rect l="l" t="t" r="r" b="b"/>
              <a:pathLst>
                <a:path w="2938239" h="1608396">
                  <a:moveTo>
                    <a:pt x="0" y="61901"/>
                  </a:moveTo>
                  <a:cubicBezTo>
                    <a:pt x="966787" y="-32556"/>
                    <a:pt x="2177848" y="-44867"/>
                    <a:pt x="2646735" y="212882"/>
                  </a:cubicBezTo>
                  <a:cubicBezTo>
                    <a:pt x="3115622" y="470631"/>
                    <a:pt x="2898539" y="1288110"/>
                    <a:pt x="2813321" y="1608396"/>
                  </a:cubicBezTo>
                </a:path>
              </a:pathLst>
            </a:custGeom>
            <a:noFill/>
            <a:ln w="15875">
              <a:solidFill>
                <a:srgbClr val="5FCD8A"/>
              </a:solidFill>
              <a:tailEnd type="triangle"/>
            </a:ln>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0" noProof="0">
                <a:ln>
                  <a:noFill/>
                </a:ln>
                <a:solidFill>
                  <a:srgbClr val="000000"/>
                </a:solidFill>
                <a:effectLst/>
                <a:uLnTx/>
                <a:uFillTx/>
              </a:endParaRPr>
            </a:p>
          </p:txBody>
        </p:sp>
        <p:sp>
          <p:nvSpPr>
            <p:cNvPr id="48" name="Freihandform: Form 47">
              <a:extLst>
                <a:ext uri="{FF2B5EF4-FFF2-40B4-BE49-F238E27FC236}">
                  <a16:creationId xmlns:a16="http://schemas.microsoft.com/office/drawing/2014/main" id="{95ACD71A-DEA5-424F-BA3F-050C9B12015B}"/>
                </a:ext>
              </a:extLst>
            </p:cNvPr>
            <p:cNvSpPr/>
            <p:nvPr/>
          </p:nvSpPr>
          <p:spPr>
            <a:xfrm>
              <a:off x="1843998" y="2504203"/>
              <a:ext cx="3539825" cy="1771303"/>
            </a:xfrm>
            <a:custGeom>
              <a:avLst/>
              <a:gdLst>
                <a:gd name="connsiteX0" fmla="*/ 0 w 3852591"/>
                <a:gd name="connsiteY0" fmla="*/ 206343 h 1720818"/>
                <a:gd name="connsiteX1" fmla="*/ 3514725 w 3852591"/>
                <a:gd name="connsiteY1" fmla="*/ 130143 h 1720818"/>
                <a:gd name="connsiteX2" fmla="*/ 3581400 w 3852591"/>
                <a:gd name="connsiteY2" fmla="*/ 1720818 h 1720818"/>
                <a:gd name="connsiteX0" fmla="*/ 0 w 3887301"/>
                <a:gd name="connsiteY0" fmla="*/ 190815 h 1731230"/>
                <a:gd name="connsiteX1" fmla="*/ 3547151 w 3887301"/>
                <a:gd name="connsiteY1" fmla="*/ 140555 h 1731230"/>
                <a:gd name="connsiteX2" fmla="*/ 3613826 w 3887301"/>
                <a:gd name="connsiteY2" fmla="*/ 1731230 h 1731230"/>
                <a:gd name="connsiteX0" fmla="*/ 0 w 3764113"/>
                <a:gd name="connsiteY0" fmla="*/ 186599 h 1727014"/>
                <a:gd name="connsiteX1" fmla="*/ 3307202 w 3764113"/>
                <a:gd name="connsiteY1" fmla="*/ 142824 h 1727014"/>
                <a:gd name="connsiteX2" fmla="*/ 3613826 w 3764113"/>
                <a:gd name="connsiteY2" fmla="*/ 1727014 h 1727014"/>
                <a:gd name="connsiteX0" fmla="*/ 0 w 3662124"/>
                <a:gd name="connsiteY0" fmla="*/ 193136 h 1824342"/>
                <a:gd name="connsiteX1" fmla="*/ 3307202 w 3662124"/>
                <a:gd name="connsiteY1" fmla="*/ 149361 h 1824342"/>
                <a:gd name="connsiteX2" fmla="*/ 3438728 w 3662124"/>
                <a:gd name="connsiteY2" fmla="*/ 1824342 h 1824342"/>
                <a:gd name="connsiteX0" fmla="*/ 0 w 3602727"/>
                <a:gd name="connsiteY0" fmla="*/ 193136 h 1824342"/>
                <a:gd name="connsiteX1" fmla="*/ 3307202 w 3602727"/>
                <a:gd name="connsiteY1" fmla="*/ 149361 h 1824342"/>
                <a:gd name="connsiteX2" fmla="*/ 3438728 w 3602727"/>
                <a:gd name="connsiteY2" fmla="*/ 1824342 h 1824342"/>
                <a:gd name="connsiteX0" fmla="*/ 0 w 3512174"/>
                <a:gd name="connsiteY0" fmla="*/ 140097 h 1771303"/>
                <a:gd name="connsiteX1" fmla="*/ 3151560 w 3512174"/>
                <a:gd name="connsiteY1" fmla="*/ 187114 h 1771303"/>
                <a:gd name="connsiteX2" fmla="*/ 3438728 w 3512174"/>
                <a:gd name="connsiteY2" fmla="*/ 1771303 h 1771303"/>
                <a:gd name="connsiteX0" fmla="*/ 0 w 3539825"/>
                <a:gd name="connsiteY0" fmla="*/ 140097 h 1771303"/>
                <a:gd name="connsiteX1" fmla="*/ 3151560 w 3539825"/>
                <a:gd name="connsiteY1" fmla="*/ 187114 h 1771303"/>
                <a:gd name="connsiteX2" fmla="*/ 3438728 w 3539825"/>
                <a:gd name="connsiteY2" fmla="*/ 1771303 h 1771303"/>
              </a:gdLst>
              <a:ahLst/>
              <a:cxnLst>
                <a:cxn ang="0">
                  <a:pos x="connsiteX0" y="connsiteY0"/>
                </a:cxn>
                <a:cxn ang="0">
                  <a:pos x="connsiteX1" y="connsiteY1"/>
                </a:cxn>
                <a:cxn ang="0">
                  <a:pos x="connsiteX2" y="connsiteY2"/>
                </a:cxn>
              </a:cxnLst>
              <a:rect l="l" t="t" r="r" b="b"/>
              <a:pathLst>
                <a:path w="3539825" h="1771303">
                  <a:moveTo>
                    <a:pt x="0" y="140097"/>
                  </a:moveTo>
                  <a:cubicBezTo>
                    <a:pt x="1458912" y="-24210"/>
                    <a:pt x="2578439" y="-84754"/>
                    <a:pt x="3151560" y="187114"/>
                  </a:cubicBezTo>
                  <a:cubicBezTo>
                    <a:pt x="3724681" y="458982"/>
                    <a:pt x="3515671" y="1357877"/>
                    <a:pt x="3438728" y="1771303"/>
                  </a:cubicBezTo>
                </a:path>
              </a:pathLst>
            </a:custGeom>
            <a:noFill/>
            <a:ln w="15875">
              <a:solidFill>
                <a:srgbClr val="5FCD8A"/>
              </a:solidFill>
              <a:tailEnd type="triangle"/>
            </a:ln>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0" noProof="0">
                <a:ln>
                  <a:noFill/>
                </a:ln>
                <a:solidFill>
                  <a:srgbClr val="000000"/>
                </a:solidFill>
                <a:effectLst/>
                <a:uLnTx/>
                <a:uFillTx/>
              </a:endParaRPr>
            </a:p>
          </p:txBody>
        </p:sp>
        <p:sp>
          <p:nvSpPr>
            <p:cNvPr id="49" name="Freihandform: Form 48">
              <a:extLst>
                <a:ext uri="{FF2B5EF4-FFF2-40B4-BE49-F238E27FC236}">
                  <a16:creationId xmlns:a16="http://schemas.microsoft.com/office/drawing/2014/main" id="{D3014CC7-0F2B-4FEC-9447-F9D35493F109}"/>
                </a:ext>
              </a:extLst>
            </p:cNvPr>
            <p:cNvSpPr/>
            <p:nvPr/>
          </p:nvSpPr>
          <p:spPr>
            <a:xfrm>
              <a:off x="1854739" y="2440052"/>
              <a:ext cx="5469993" cy="1982788"/>
            </a:xfrm>
            <a:custGeom>
              <a:avLst/>
              <a:gdLst>
                <a:gd name="connsiteX0" fmla="*/ 0 w 5515474"/>
                <a:gd name="connsiteY0" fmla="*/ 200780 h 1971214"/>
                <a:gd name="connsiteX1" fmla="*/ 4883286 w 5515474"/>
                <a:gd name="connsiteY1" fmla="*/ 161869 h 1971214"/>
                <a:gd name="connsiteX2" fmla="*/ 5304817 w 5515474"/>
                <a:gd name="connsiteY2" fmla="*/ 1971214 h 1971214"/>
                <a:gd name="connsiteX0" fmla="*/ 0 w 5901972"/>
                <a:gd name="connsiteY0" fmla="*/ 274397 h 2044831"/>
                <a:gd name="connsiteX1" fmla="*/ 4883286 w 5901972"/>
                <a:gd name="connsiteY1" fmla="*/ 235486 h 2044831"/>
                <a:gd name="connsiteX2" fmla="*/ 5304817 w 5901972"/>
                <a:gd name="connsiteY2" fmla="*/ 2044831 h 2044831"/>
                <a:gd name="connsiteX0" fmla="*/ 0 w 5471921"/>
                <a:gd name="connsiteY0" fmla="*/ 200780 h 1971214"/>
                <a:gd name="connsiteX1" fmla="*/ 4883286 w 5471921"/>
                <a:gd name="connsiteY1" fmla="*/ 161869 h 1971214"/>
                <a:gd name="connsiteX2" fmla="*/ 5304817 w 5471921"/>
                <a:gd name="connsiteY2" fmla="*/ 1971214 h 1971214"/>
                <a:gd name="connsiteX0" fmla="*/ 0 w 5469993"/>
                <a:gd name="connsiteY0" fmla="*/ 200780 h 1971214"/>
                <a:gd name="connsiteX1" fmla="*/ 4883286 w 5469993"/>
                <a:gd name="connsiteY1" fmla="*/ 161869 h 1971214"/>
                <a:gd name="connsiteX2" fmla="*/ 5304817 w 5469993"/>
                <a:gd name="connsiteY2" fmla="*/ 1971214 h 1971214"/>
                <a:gd name="connsiteX0" fmla="*/ 0 w 5469993"/>
                <a:gd name="connsiteY0" fmla="*/ 212354 h 1982788"/>
                <a:gd name="connsiteX1" fmla="*/ 4883286 w 5469993"/>
                <a:gd name="connsiteY1" fmla="*/ 173443 h 1982788"/>
                <a:gd name="connsiteX2" fmla="*/ 5304817 w 5469993"/>
                <a:gd name="connsiteY2" fmla="*/ 1982788 h 1982788"/>
              </a:gdLst>
              <a:ahLst/>
              <a:cxnLst>
                <a:cxn ang="0">
                  <a:pos x="connsiteX0" y="connsiteY0"/>
                </a:cxn>
                <a:cxn ang="0">
                  <a:pos x="connsiteX1" y="connsiteY1"/>
                </a:cxn>
                <a:cxn ang="0">
                  <a:pos x="connsiteX2" y="connsiteY2"/>
                </a:cxn>
              </a:cxnLst>
              <a:rect l="l" t="t" r="r" b="b"/>
              <a:pathLst>
                <a:path w="5469993" h="1982788">
                  <a:moveTo>
                    <a:pt x="0" y="212354"/>
                  </a:moveTo>
                  <a:cubicBezTo>
                    <a:pt x="1843933" y="6451"/>
                    <a:pt x="4141823" y="-121628"/>
                    <a:pt x="4883286" y="173443"/>
                  </a:cubicBezTo>
                  <a:cubicBezTo>
                    <a:pt x="5624749" y="468514"/>
                    <a:pt x="5536119" y="1225651"/>
                    <a:pt x="5304817" y="1982788"/>
                  </a:cubicBezTo>
                </a:path>
              </a:pathLst>
            </a:custGeom>
            <a:noFill/>
            <a:ln w="15875">
              <a:solidFill>
                <a:srgbClr val="5FCD8A"/>
              </a:solidFill>
              <a:tailEnd type="triangle"/>
            </a:ln>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0" noProof="0">
                <a:ln>
                  <a:noFill/>
                </a:ln>
                <a:solidFill>
                  <a:srgbClr val="000000"/>
                </a:solidFill>
                <a:effectLst/>
                <a:uLnTx/>
                <a:uFillTx/>
              </a:endParaRPr>
            </a:p>
          </p:txBody>
        </p:sp>
      </p:grpSp>
      <p:graphicFrame>
        <p:nvGraphicFramePr>
          <p:cNvPr id="54" name="Diagramm 53">
            <a:extLst>
              <a:ext uri="{FF2B5EF4-FFF2-40B4-BE49-F238E27FC236}">
                <a16:creationId xmlns:a16="http://schemas.microsoft.com/office/drawing/2014/main" id="{57EB7448-4A0B-46C5-9BC6-37F3FF19129C}"/>
              </a:ext>
            </a:extLst>
          </p:cNvPr>
          <p:cNvGraphicFramePr>
            <a:graphicFrameLocks/>
          </p:cNvGraphicFramePr>
          <p:nvPr>
            <p:extLst>
              <p:ext uri="{D42A27DB-BD31-4B8C-83A1-F6EECF244321}">
                <p14:modId xmlns:p14="http://schemas.microsoft.com/office/powerpoint/2010/main" val="3757765902"/>
              </p:ext>
            </p:extLst>
          </p:nvPr>
        </p:nvGraphicFramePr>
        <p:xfrm>
          <a:off x="177424" y="2363036"/>
          <a:ext cx="9921731" cy="2913750"/>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feld 49">
            <a:extLst>
              <a:ext uri="{FF2B5EF4-FFF2-40B4-BE49-F238E27FC236}">
                <a16:creationId xmlns:a16="http://schemas.microsoft.com/office/drawing/2014/main" id="{6CEEB228-8911-4D94-8FA6-E3FE5921D969}"/>
              </a:ext>
            </a:extLst>
          </p:cNvPr>
          <p:cNvSpPr txBox="1"/>
          <p:nvPr/>
        </p:nvSpPr>
        <p:spPr>
          <a:xfrm>
            <a:off x="7427203" y="2499946"/>
            <a:ext cx="2287130" cy="472803"/>
          </a:xfrm>
          <a:prstGeom prst="rect">
            <a:avLst/>
          </a:prstGeom>
          <a:solidFill>
            <a:schemeClr val="tx1">
              <a:lumMod val="95000"/>
              <a:alpha val="81000"/>
            </a:schemeClr>
          </a:solidFill>
        </p:spPr>
        <p:txBody>
          <a:bodyPr vert="horz" wrap="square" lIns="53997" tIns="53997" rIns="53997" bIns="53997" rtlCol="0">
            <a:spAutoFit/>
          </a:bodyPr>
          <a:lstStyle/>
          <a:p>
            <a:pPr marL="0" marR="0" lvl="0" indent="0" defTabSz="685891" eaLnBrk="1" fontAlgn="auto" latinLnBrk="0" hangingPunct="1">
              <a:lnSpc>
                <a:spcPct val="100000"/>
              </a:lnSpc>
              <a:spcBef>
                <a:spcPts val="0"/>
              </a:spcBef>
              <a:spcAft>
                <a:spcPts val="0"/>
              </a:spcAft>
              <a:buClrTx/>
              <a:buSzTx/>
              <a:buFontTx/>
              <a:buNone/>
              <a:tabLst/>
              <a:defRPr/>
            </a:pPr>
            <a:r>
              <a:rPr kumimoji="0" lang="de-DE" sz="788" b="1" i="0" u="none" strike="noStrike" kern="0" cap="none" spc="0" normalizeH="0" baseline="0" noProof="0" dirty="0">
                <a:ln>
                  <a:noFill/>
                </a:ln>
                <a:solidFill>
                  <a:srgbClr val="5FCD8A"/>
                </a:solidFill>
                <a:effectLst/>
                <a:uLnTx/>
                <a:uFillTx/>
              </a:rPr>
              <a:t>Cashflow-Überhänge, die nicht zur zeitgleichen Deckung der Garantien benötigt werden, füllen künftiges Cashflow-Delta</a:t>
            </a:r>
          </a:p>
        </p:txBody>
      </p:sp>
    </p:spTree>
    <p:extLst>
      <p:ext uri="{BB962C8B-B14F-4D97-AF65-F5344CB8AC3E}">
        <p14:creationId xmlns:p14="http://schemas.microsoft.com/office/powerpoint/2010/main" val="669219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C9B94D2-E82A-43C9-9E2C-B3FF9104ADBD}"/>
              </a:ext>
            </a:extLst>
          </p:cNvPr>
          <p:cNvSpPr/>
          <p:nvPr/>
        </p:nvSpPr>
        <p:spPr>
          <a:xfrm>
            <a:off x="1" y="2060575"/>
            <a:ext cx="6612340" cy="373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1E35F710-4DC2-4C0E-8DDC-8A6CE3500356}"/>
              </a:ext>
            </a:extLst>
          </p:cNvPr>
          <p:cNvSpPr>
            <a:spLocks noGrp="1"/>
          </p:cNvSpPr>
          <p:nvPr>
            <p:ph type="title"/>
          </p:nvPr>
        </p:nvSpPr>
        <p:spPr/>
        <p:txBody>
          <a:bodyPr/>
          <a:lstStyle/>
          <a:p>
            <a:r>
              <a:rPr lang="de-DE" sz="4000" dirty="0"/>
              <a:t>Die Allianz als ausgezeichneter Partner</a:t>
            </a:r>
            <a:endParaRPr lang="en-GB" dirty="0"/>
          </a:p>
        </p:txBody>
      </p:sp>
      <p:sp>
        <p:nvSpPr>
          <p:cNvPr id="3" name="Foliennummernplatzhalter 2">
            <a:extLst>
              <a:ext uri="{FF2B5EF4-FFF2-40B4-BE49-F238E27FC236}">
                <a16:creationId xmlns:a16="http://schemas.microsoft.com/office/drawing/2014/main" id="{78B13742-8617-4A99-8187-6D4AB5A86FFF}"/>
              </a:ext>
            </a:extLst>
          </p:cNvPr>
          <p:cNvSpPr>
            <a:spLocks noGrp="1"/>
          </p:cNvSpPr>
          <p:nvPr>
            <p:ph type="sldNum" sz="quarter" idx="11"/>
          </p:nvPr>
        </p:nvSpPr>
        <p:spPr/>
        <p:txBody>
          <a:bodyPr/>
          <a:lstStyle/>
          <a:p>
            <a:fld id="{56C449F3-BD9D-48DC-BFF1-0F66671DA7C6}" type="slidenum">
              <a:rPr lang="de-DE" smtClean="0"/>
              <a:pPr/>
              <a:t>72</a:t>
            </a:fld>
            <a:endParaRPr lang="de-DE" dirty="0"/>
          </a:p>
        </p:txBody>
      </p:sp>
      <p:sp>
        <p:nvSpPr>
          <p:cNvPr id="4" name="Textplatzhalter 3">
            <a:extLst>
              <a:ext uri="{FF2B5EF4-FFF2-40B4-BE49-F238E27FC236}">
                <a16:creationId xmlns:a16="http://schemas.microsoft.com/office/drawing/2014/main" id="{BF3B775C-9773-4C44-830A-D36510142B07}"/>
              </a:ext>
            </a:extLst>
          </p:cNvPr>
          <p:cNvSpPr>
            <a:spLocks noGrp="1"/>
          </p:cNvSpPr>
          <p:nvPr>
            <p:ph type="body" sz="quarter" idx="12"/>
          </p:nvPr>
        </p:nvSpPr>
        <p:spPr/>
        <p:txBody>
          <a:bodyPr/>
          <a:lstStyle/>
          <a:p>
            <a:r>
              <a:rPr lang="de-DE" dirty="0"/>
              <a:t>Betriebliche Altersversorgung | Allianz als starker Partner</a:t>
            </a:r>
          </a:p>
          <a:p>
            <a:endParaRPr lang="en-GB" dirty="0"/>
          </a:p>
        </p:txBody>
      </p:sp>
      <p:sp>
        <p:nvSpPr>
          <p:cNvPr id="5" name="Rechteck 4">
            <a:extLst>
              <a:ext uri="{FF2B5EF4-FFF2-40B4-BE49-F238E27FC236}">
                <a16:creationId xmlns:a16="http://schemas.microsoft.com/office/drawing/2014/main" id="{AB00B3CE-566D-4CC6-94A9-91E29185E24B}"/>
              </a:ext>
            </a:extLst>
          </p:cNvPr>
          <p:cNvSpPr/>
          <p:nvPr/>
        </p:nvSpPr>
        <p:spPr>
          <a:xfrm>
            <a:off x="-118981" y="5859945"/>
            <a:ext cx="11233150" cy="458636"/>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r>
              <a:rPr lang="de-DE" sz="1400" b="1" dirty="0">
                <a:solidFill>
                  <a:srgbClr val="007AB3"/>
                </a:solidFill>
                <a:ea typeface="MS PGothic" charset="0"/>
              </a:rPr>
              <a:t>Zuverlässigkeit mit Prädikat – und das auf lange Sicht.</a:t>
            </a:r>
          </a:p>
        </p:txBody>
      </p:sp>
      <p:sp>
        <p:nvSpPr>
          <p:cNvPr id="19" name="Inhaltsplatzhalter 4">
            <a:extLst>
              <a:ext uri="{FF2B5EF4-FFF2-40B4-BE49-F238E27FC236}">
                <a16:creationId xmlns:a16="http://schemas.microsoft.com/office/drawing/2014/main" id="{DF949451-91A6-456F-A50B-3ED2FB5D2724}"/>
              </a:ext>
            </a:extLst>
          </p:cNvPr>
          <p:cNvSpPr txBox="1">
            <a:spLocks/>
          </p:cNvSpPr>
          <p:nvPr/>
        </p:nvSpPr>
        <p:spPr>
          <a:xfrm>
            <a:off x="3212562" y="4421514"/>
            <a:ext cx="2158210" cy="900246"/>
          </a:xfrm>
          <a:prstGeom prst="rect">
            <a:avLst/>
          </a:prstGeom>
        </p:spPr>
        <p:txBody>
          <a:bodyPr vert="horz" wrap="square" lIns="0" tIns="0" rIns="0" bIns="0" rtlCol="0">
            <a:spAutoFit/>
          </a:bodyPr>
          <a:lstStyle>
            <a:lvl1pPr marL="0" indent="-180000" algn="l" defTabSz="914400" rtl="0" eaLnBrk="1" latinLnBrk="0" hangingPunct="1">
              <a:lnSpc>
                <a:spcPct val="100000"/>
              </a:lnSpc>
              <a:spcBef>
                <a:spcPts val="12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300"/>
              </a:spcBef>
              <a:spcAft>
                <a:spcPts val="0"/>
              </a:spcAft>
              <a:buClr>
                <a:srgbClr val="000000"/>
              </a:buClr>
              <a:buSzTx/>
              <a:buFontTx/>
              <a:buNone/>
              <a:tabLst/>
              <a:defRPr/>
            </a:pPr>
            <a:r>
              <a:rPr kumimoji="0" lang="de-DE" sz="14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MORGEN &amp; MORGEN: </a:t>
            </a:r>
          </a:p>
          <a:p>
            <a:pPr marL="0" marR="0" lvl="0" indent="-180000" algn="l" defTabSz="914400" rtl="0" eaLnBrk="1" fontAlgn="auto" latinLnBrk="0" hangingPunct="1">
              <a:lnSpc>
                <a:spcPct val="100000"/>
              </a:lnSpc>
              <a:spcBef>
                <a:spcPts val="300"/>
              </a:spcBef>
              <a:spcAft>
                <a:spcPts val="0"/>
              </a:spcAft>
              <a:buClr>
                <a:srgbClr val="000000"/>
              </a:buClr>
              <a:buSzTx/>
              <a:buFontTx/>
              <a:buNone/>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„AUSGEZEICHNET“</a:t>
            </a:r>
            <a:b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für Finanzstabilität,</a:t>
            </a:r>
            <a:b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Stand: 11/2021.</a:t>
            </a:r>
          </a:p>
        </p:txBody>
      </p:sp>
      <p:sp>
        <p:nvSpPr>
          <p:cNvPr id="23" name="Inhaltsplatzhalter 4">
            <a:extLst>
              <a:ext uri="{FF2B5EF4-FFF2-40B4-BE49-F238E27FC236}">
                <a16:creationId xmlns:a16="http://schemas.microsoft.com/office/drawing/2014/main" id="{0144A39D-433B-472F-9036-D44406EFA39F}"/>
              </a:ext>
            </a:extLst>
          </p:cNvPr>
          <p:cNvSpPr txBox="1">
            <a:spLocks/>
          </p:cNvSpPr>
          <p:nvPr/>
        </p:nvSpPr>
        <p:spPr>
          <a:xfrm>
            <a:off x="742813" y="4421514"/>
            <a:ext cx="2212304" cy="1115690"/>
          </a:xfrm>
          <a:prstGeom prst="rect">
            <a:avLst/>
          </a:prstGeom>
        </p:spPr>
        <p:txBody>
          <a:bodyPr vert="horz" wrap="square" lIns="0" tIns="0" rIns="0" bIns="0" rtlCol="0">
            <a:spAutoFit/>
          </a:bodyPr>
          <a:lstStyle>
            <a:lvl1pPr marL="0" indent="-180000" algn="l" defTabSz="914400" rtl="0" eaLnBrk="1" latinLnBrk="0" hangingPunct="1">
              <a:lnSpc>
                <a:spcPct val="100000"/>
              </a:lnSpc>
              <a:spcBef>
                <a:spcPts val="12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0000" algn="l" defTabSz="914400" rtl="0" eaLnBrk="1" fontAlgn="auto" latinLnBrk="0" hangingPunct="1">
              <a:lnSpc>
                <a:spcPct val="100000"/>
              </a:lnSpc>
              <a:spcBef>
                <a:spcPts val="300"/>
              </a:spcBef>
              <a:spcAft>
                <a:spcPts val="0"/>
              </a:spcAft>
              <a:buClr>
                <a:srgbClr val="000000"/>
              </a:buClr>
              <a:buSzTx/>
              <a:buFontTx/>
              <a:buNone/>
              <a:tabLst/>
              <a:defRPr/>
            </a:pPr>
            <a:r>
              <a:rPr kumimoji="0" lang="de-DE" sz="14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FOCUS-MONEY: </a:t>
            </a:r>
          </a:p>
          <a:p>
            <a:pPr marL="0" marR="0" lvl="0" indent="-180000" algn="l" defTabSz="914400" rtl="0" eaLnBrk="1" fontAlgn="auto" latinLnBrk="0" hangingPunct="1">
              <a:lnSpc>
                <a:spcPct val="100000"/>
              </a:lnSpc>
              <a:spcBef>
                <a:spcPts val="300"/>
              </a:spcBef>
              <a:spcAft>
                <a:spcPts val="0"/>
              </a:spcAft>
              <a:buClr>
                <a:srgbClr val="000000"/>
              </a:buClr>
              <a:buSzTx/>
              <a:buFontTx/>
              <a:buNone/>
              <a:tabLst/>
              <a:defRPr/>
            </a:pP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„Finanzstärkster Lebensversicherer Europas“,</a:t>
            </a:r>
            <a:b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Ausgabe 50/2021</a:t>
            </a:r>
          </a:p>
        </p:txBody>
      </p:sp>
      <p:pic>
        <p:nvPicPr>
          <p:cNvPr id="6" name="Grafik 5"/>
          <p:cNvPicPr>
            <a:picLocks noChangeAspect="1"/>
          </p:cNvPicPr>
          <p:nvPr/>
        </p:nvPicPr>
        <p:blipFill>
          <a:blip r:embed="rId3"/>
          <a:stretch>
            <a:fillRect/>
          </a:stretch>
        </p:blipFill>
        <p:spPr>
          <a:xfrm>
            <a:off x="742813" y="2331250"/>
            <a:ext cx="1428887" cy="1945352"/>
          </a:xfrm>
          <a:prstGeom prst="rect">
            <a:avLst/>
          </a:prstGeom>
        </p:spPr>
      </p:pic>
      <p:pic>
        <p:nvPicPr>
          <p:cNvPr id="7" name="Grafik 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161" r="99355"/>
                    </a14:imgEffect>
                  </a14:imgLayer>
                </a14:imgProps>
              </a:ext>
            </a:extLst>
          </a:blip>
          <a:srcRect r="3634"/>
          <a:stretch/>
        </p:blipFill>
        <p:spPr>
          <a:xfrm>
            <a:off x="3212562" y="2376559"/>
            <a:ext cx="2635881" cy="1826463"/>
          </a:xfrm>
          <a:prstGeom prst="rect">
            <a:avLst/>
          </a:prstGeom>
          <a:solidFill>
            <a:srgbClr val="000B4B"/>
          </a:solidFill>
          <a:ln w="19050">
            <a:solidFill>
              <a:schemeClr val="bg1"/>
            </a:solidFill>
          </a:ln>
        </p:spPr>
      </p:pic>
    </p:spTree>
    <p:extLst>
      <p:ext uri="{BB962C8B-B14F-4D97-AF65-F5344CB8AC3E}">
        <p14:creationId xmlns:p14="http://schemas.microsoft.com/office/powerpoint/2010/main" val="14659723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C7335A4-B372-4173-8432-F0FC63DC6223}"/>
              </a:ext>
            </a:extLst>
          </p:cNvPr>
          <p:cNvSpPr>
            <a:spLocks noGrp="1"/>
          </p:cNvSpPr>
          <p:nvPr>
            <p:ph type="title"/>
          </p:nvPr>
        </p:nvSpPr>
        <p:spPr/>
        <p:txBody>
          <a:bodyPr/>
          <a:lstStyle/>
          <a:p>
            <a:r>
              <a:rPr lang="de-DE" dirty="0"/>
              <a:t>Die Allianz ESG-Strategie</a:t>
            </a:r>
          </a:p>
        </p:txBody>
      </p:sp>
      <p:sp>
        <p:nvSpPr>
          <p:cNvPr id="6" name="Foliennummernplatzhalter 5">
            <a:extLst>
              <a:ext uri="{FF2B5EF4-FFF2-40B4-BE49-F238E27FC236}">
                <a16:creationId xmlns:a16="http://schemas.microsoft.com/office/drawing/2014/main" id="{83FD7853-0B66-44A4-8397-6F7C84D78080}"/>
              </a:ext>
            </a:extLst>
          </p:cNvPr>
          <p:cNvSpPr>
            <a:spLocks noGrp="1"/>
          </p:cNvSpPr>
          <p:nvPr>
            <p:ph type="sldNum" sz="quarter" idx="11"/>
          </p:nvPr>
        </p:nvSpPr>
        <p:spPr/>
        <p:txBody>
          <a:bodyPr/>
          <a:lstStyle/>
          <a:p>
            <a:fld id="{0F96B16C-3F5F-44BC-AFCC-8CBCBD90898D}" type="slidenum">
              <a:rPr lang="de-DE" smtClean="0"/>
              <a:pPr/>
              <a:t>73</a:t>
            </a:fld>
            <a:endParaRPr lang="de-DE" dirty="0"/>
          </a:p>
        </p:txBody>
      </p:sp>
      <p:sp>
        <p:nvSpPr>
          <p:cNvPr id="34" name="Textplatzhalter 33">
            <a:extLst>
              <a:ext uri="{FF2B5EF4-FFF2-40B4-BE49-F238E27FC236}">
                <a16:creationId xmlns:a16="http://schemas.microsoft.com/office/drawing/2014/main" id="{4FC06959-2407-4166-9154-A96F74E38370}"/>
              </a:ext>
            </a:extLst>
          </p:cNvPr>
          <p:cNvSpPr>
            <a:spLocks noGrp="1"/>
          </p:cNvSpPr>
          <p:nvPr>
            <p:ph type="body" sz="quarter" idx="12"/>
          </p:nvPr>
        </p:nvSpPr>
        <p:spPr/>
        <p:txBody>
          <a:bodyPr/>
          <a:lstStyle/>
          <a:p>
            <a:r>
              <a:rPr lang="de-DE" dirty="0"/>
              <a:t>Allianz – der starke Partner</a:t>
            </a:r>
          </a:p>
          <a:p>
            <a:endParaRPr lang="de-DE" dirty="0"/>
          </a:p>
        </p:txBody>
      </p:sp>
      <p:sp>
        <p:nvSpPr>
          <p:cNvPr id="22" name="Inhaltsplatzhalter 21">
            <a:extLst>
              <a:ext uri="{FF2B5EF4-FFF2-40B4-BE49-F238E27FC236}">
                <a16:creationId xmlns:a16="http://schemas.microsoft.com/office/drawing/2014/main" id="{2B042666-F243-4FEC-95FD-DB483769F7A0}"/>
              </a:ext>
            </a:extLst>
          </p:cNvPr>
          <p:cNvSpPr>
            <a:spLocks noGrp="1"/>
          </p:cNvSpPr>
          <p:nvPr>
            <p:ph idx="4294967295"/>
          </p:nvPr>
        </p:nvSpPr>
        <p:spPr>
          <a:xfrm>
            <a:off x="479424" y="1916037"/>
            <a:ext cx="11233151" cy="243124"/>
          </a:xfrm>
        </p:spPr>
        <p:txBody>
          <a:bodyPr/>
          <a:lstStyle/>
          <a:p>
            <a:r>
              <a:rPr lang="de-DE" sz="1400" dirty="0"/>
              <a:t>So verbinden wir langfristige ökonomische Wertschöpfung mit den 3 Säulen der Nachhaltigkeit:</a:t>
            </a:r>
          </a:p>
        </p:txBody>
      </p:sp>
      <p:sp>
        <p:nvSpPr>
          <p:cNvPr id="4" name="Datumsplatzhalter 3">
            <a:extLst>
              <a:ext uri="{FF2B5EF4-FFF2-40B4-BE49-F238E27FC236}">
                <a16:creationId xmlns:a16="http://schemas.microsoft.com/office/drawing/2014/main" id="{A1D205F2-ECBA-40BC-B3F2-A47A0514858C}"/>
              </a:ext>
            </a:extLst>
          </p:cNvPr>
          <p:cNvSpPr>
            <a:spLocks noGrp="1"/>
          </p:cNvSpPr>
          <p:nvPr>
            <p:ph type="dt" sz="half" idx="4294967295"/>
          </p:nvPr>
        </p:nvSpPr>
        <p:spPr/>
        <p:txBody>
          <a:bodyPr/>
          <a:lstStyle/>
          <a:p>
            <a:r>
              <a:rPr lang="de-DE" dirty="0"/>
              <a:t>© Allianz 2021</a:t>
            </a:r>
          </a:p>
        </p:txBody>
      </p:sp>
      <p:pic>
        <p:nvPicPr>
          <p:cNvPr id="16" name="Grafik 15">
            <a:extLst>
              <a:ext uri="{FF2B5EF4-FFF2-40B4-BE49-F238E27FC236}">
                <a16:creationId xmlns:a16="http://schemas.microsoft.com/office/drawing/2014/main" id="{ECDD6E5E-089E-441C-8CEC-9A6E101F40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 b="36650"/>
          <a:stretch/>
        </p:blipFill>
        <p:spPr>
          <a:xfrm>
            <a:off x="8112125" y="2185687"/>
            <a:ext cx="3600450" cy="1257273"/>
          </a:xfrm>
          <a:prstGeom prst="rect">
            <a:avLst/>
          </a:prstGeom>
        </p:spPr>
      </p:pic>
      <p:pic>
        <p:nvPicPr>
          <p:cNvPr id="17" name="Grafik 16">
            <a:extLst>
              <a:ext uri="{FF2B5EF4-FFF2-40B4-BE49-F238E27FC236}">
                <a16:creationId xmlns:a16="http://schemas.microsoft.com/office/drawing/2014/main" id="{066ED1E8-69F2-457F-BFF7-7D2AA47B26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310"/>
          <a:stretch/>
        </p:blipFill>
        <p:spPr>
          <a:xfrm>
            <a:off x="4306925" y="2185688"/>
            <a:ext cx="3600449" cy="1257272"/>
          </a:xfrm>
          <a:prstGeom prst="rect">
            <a:avLst/>
          </a:prstGeom>
        </p:spPr>
      </p:pic>
      <p:pic>
        <p:nvPicPr>
          <p:cNvPr id="18" name="Grafik 17">
            <a:extLst>
              <a:ext uri="{FF2B5EF4-FFF2-40B4-BE49-F238E27FC236}">
                <a16:creationId xmlns:a16="http://schemas.microsoft.com/office/drawing/2014/main" id="{7958EA3E-FD93-4CC2-8313-FB3D6AD585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8" b="19786"/>
          <a:stretch/>
        </p:blipFill>
        <p:spPr>
          <a:xfrm>
            <a:off x="479424" y="2185688"/>
            <a:ext cx="3600449" cy="1257272"/>
          </a:xfrm>
          <a:prstGeom prst="rect">
            <a:avLst/>
          </a:prstGeom>
        </p:spPr>
      </p:pic>
      <p:sp>
        <p:nvSpPr>
          <p:cNvPr id="35" name="Inhaltsplatzhalter 7">
            <a:extLst>
              <a:ext uri="{FF2B5EF4-FFF2-40B4-BE49-F238E27FC236}">
                <a16:creationId xmlns:a16="http://schemas.microsoft.com/office/drawing/2014/main" id="{D1ED8858-25B1-45A9-9CF9-91AEF07B346B}"/>
              </a:ext>
            </a:extLst>
          </p:cNvPr>
          <p:cNvSpPr txBox="1">
            <a:spLocks/>
          </p:cNvSpPr>
          <p:nvPr/>
        </p:nvSpPr>
        <p:spPr>
          <a:xfrm>
            <a:off x="495611" y="3522768"/>
            <a:ext cx="3584261" cy="2845350"/>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defTabSz="914389">
              <a:defRPr/>
            </a:pPr>
            <a:r>
              <a:rPr lang="de-DE" sz="1400" b="1" dirty="0">
                <a:latin typeface="+mj-lt"/>
              </a:rPr>
              <a:t>Environmental:</a:t>
            </a:r>
          </a:p>
          <a:p>
            <a:pPr algn="ctr" defTabSz="914389">
              <a:defRPr/>
            </a:pPr>
            <a:r>
              <a:rPr lang="de-DE" sz="1400" b="1" dirty="0">
                <a:latin typeface="+mj-lt"/>
              </a:rPr>
              <a:t>Ökologische Selbstverpflichtung</a:t>
            </a:r>
            <a:endParaRPr lang="de-DE" sz="1400" dirty="0">
              <a:latin typeface="+mj-lt"/>
            </a:endParaRPr>
          </a:p>
          <a:p>
            <a:pPr marL="180000" indent="-180000" defTabSz="914389">
              <a:spcBef>
                <a:spcPts val="600"/>
              </a:spcBef>
              <a:buFont typeface="Arial" panose="020B0604020202020204" pitchFamily="34" charset="0"/>
              <a:buChar char="•"/>
              <a:defRPr/>
            </a:pPr>
            <a:r>
              <a:rPr lang="de-DE" sz="1400" dirty="0">
                <a:latin typeface="+mj-lt"/>
              </a:rPr>
              <a:t>Dabei trägt die Allianz aktiv zum positiven Fortschritt bei durch gezielte weltweite Investitionen in Nachhaltigkeitsprojekte</a:t>
            </a:r>
          </a:p>
          <a:p>
            <a:pPr marL="180000" indent="-180000" defTabSz="914389">
              <a:buFont typeface="Arial" panose="020B0604020202020204" pitchFamily="34" charset="0"/>
              <a:buChar char="•"/>
              <a:defRPr/>
            </a:pPr>
            <a:r>
              <a:rPr lang="de-DE" sz="1400" dirty="0"/>
              <a:t>Evaluierung der Investitionen und Betriebsstätten auf den CO2-Ausstoß, z.B. hat die Allianz seit 2010 die CO2-Emissionen pro Mitarbeiter um über 60 % gesenkt</a:t>
            </a:r>
            <a:endParaRPr lang="de-DE" sz="1400" dirty="0">
              <a:latin typeface="+mj-lt"/>
            </a:endParaRPr>
          </a:p>
          <a:p>
            <a:pPr marL="180000" indent="-180000" defTabSz="914389">
              <a:buFont typeface="Arial" panose="020B0604020202020204" pitchFamily="34" charset="0"/>
              <a:buChar char="•"/>
              <a:defRPr/>
            </a:pPr>
            <a:r>
              <a:rPr lang="de-DE" sz="1400" dirty="0">
                <a:latin typeface="+mj-lt"/>
              </a:rPr>
              <a:t>Definition klarer Ziele zur Erreichung des 1,5°C-Ziels im Rahmen der AOA</a:t>
            </a:r>
            <a:r>
              <a:rPr lang="de-DE" altLang="de-DE" sz="1400" baseline="30000" dirty="0"/>
              <a:t>1</a:t>
            </a:r>
            <a:endParaRPr lang="de-DE" sz="1400" dirty="0">
              <a:latin typeface="+mj-lt"/>
            </a:endParaRPr>
          </a:p>
          <a:p>
            <a:endParaRPr lang="de-DE" sz="1600" dirty="0">
              <a:latin typeface="+mj-lt"/>
            </a:endParaRPr>
          </a:p>
        </p:txBody>
      </p:sp>
      <p:sp>
        <p:nvSpPr>
          <p:cNvPr id="36" name="Inhaltsplatzhalter 8">
            <a:extLst>
              <a:ext uri="{FF2B5EF4-FFF2-40B4-BE49-F238E27FC236}">
                <a16:creationId xmlns:a16="http://schemas.microsoft.com/office/drawing/2014/main" id="{B54103DB-29C3-4206-A7C2-6B1FE937011B}"/>
              </a:ext>
            </a:extLst>
          </p:cNvPr>
          <p:cNvSpPr txBox="1">
            <a:spLocks/>
          </p:cNvSpPr>
          <p:nvPr/>
        </p:nvSpPr>
        <p:spPr>
          <a:xfrm>
            <a:off x="4302081" y="3522768"/>
            <a:ext cx="3600448" cy="1976444"/>
          </a:xfrm>
          <a:prstGeom prst="rect">
            <a:avLst/>
          </a:prstGeom>
        </p:spPr>
        <p:txBody>
          <a:bodyPr vert="horz" lIns="0" tIns="0" rIns="0" bIns="0" anchor="t" anchorCtr="0"/>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gn="ctr" defTabSz="914389">
              <a:defRPr/>
            </a:pPr>
            <a:r>
              <a:rPr lang="de-DE" sz="1400" b="1" dirty="0" err="1">
                <a:latin typeface="+mj-lt"/>
              </a:rPr>
              <a:t>Social</a:t>
            </a:r>
            <a:r>
              <a:rPr lang="de-DE" sz="1400" b="1" dirty="0">
                <a:latin typeface="+mj-lt"/>
              </a:rPr>
              <a:t>:</a:t>
            </a:r>
          </a:p>
          <a:p>
            <a:pPr algn="ctr" defTabSz="914389">
              <a:defRPr/>
            </a:pPr>
            <a:r>
              <a:rPr lang="de-DE" sz="1400" b="1" dirty="0">
                <a:latin typeface="+mj-lt"/>
              </a:rPr>
              <a:t>Soziale Verantwortung</a:t>
            </a:r>
            <a:endParaRPr lang="de-DE" sz="1400" dirty="0">
              <a:latin typeface="+mj-lt"/>
            </a:endParaRPr>
          </a:p>
          <a:p>
            <a:pPr marL="180000" indent="-180000" defTabSz="914389">
              <a:spcBef>
                <a:spcPts val="600"/>
              </a:spcBef>
              <a:buFont typeface="Arial" panose="020B0604020202020204" pitchFamily="34" charset="0"/>
              <a:buChar char="•"/>
              <a:defRPr/>
            </a:pPr>
            <a:r>
              <a:rPr lang="de-DE" sz="1400" dirty="0">
                <a:latin typeface="+mj-lt"/>
              </a:rPr>
              <a:t>Einhaltung von Menschenrechten und fairen Arbeitsbedingungen </a:t>
            </a:r>
          </a:p>
          <a:p>
            <a:pPr marL="180000" indent="-180000" defTabSz="914389">
              <a:buFont typeface="Arial" panose="020B0604020202020204" pitchFamily="34" charset="0"/>
              <a:buChar char="•"/>
              <a:defRPr/>
            </a:pPr>
            <a:r>
              <a:rPr lang="de-DE" sz="1400" dirty="0">
                <a:latin typeface="+mj-lt"/>
              </a:rPr>
              <a:t>Vielfältige soziale Partnerschaften</a:t>
            </a:r>
          </a:p>
          <a:p>
            <a:pPr marL="180000" indent="-180000" defTabSz="914389">
              <a:buFont typeface="Arial" panose="020B0604020202020204" pitchFamily="34" charset="0"/>
              <a:buChar char="•"/>
              <a:defRPr/>
            </a:pPr>
            <a:r>
              <a:rPr lang="de-DE" sz="1400" dirty="0">
                <a:latin typeface="+mj-lt"/>
              </a:rPr>
              <a:t>Unterstützung von </a:t>
            </a:r>
            <a:r>
              <a:rPr lang="de-DE" sz="1400" dirty="0" err="1">
                <a:latin typeface="+mj-lt"/>
              </a:rPr>
              <a:t>Equal</a:t>
            </a:r>
            <a:r>
              <a:rPr lang="de-DE" sz="1400" dirty="0">
                <a:latin typeface="+mj-lt"/>
              </a:rPr>
              <a:t> Pay und </a:t>
            </a:r>
            <a:r>
              <a:rPr lang="de-DE" sz="1400" dirty="0" err="1">
                <a:latin typeface="+mj-lt"/>
              </a:rPr>
              <a:t>Equal</a:t>
            </a:r>
            <a:r>
              <a:rPr lang="de-DE" sz="1400" dirty="0">
                <a:latin typeface="+mj-lt"/>
              </a:rPr>
              <a:t> Pension</a:t>
            </a:r>
          </a:p>
        </p:txBody>
      </p:sp>
      <p:sp>
        <p:nvSpPr>
          <p:cNvPr id="37" name="Inhaltsplatzhalter 9">
            <a:extLst>
              <a:ext uri="{FF2B5EF4-FFF2-40B4-BE49-F238E27FC236}">
                <a16:creationId xmlns:a16="http://schemas.microsoft.com/office/drawing/2014/main" id="{F99A8AA0-4064-4A9C-9430-95FC31BA92F4}"/>
              </a:ext>
            </a:extLst>
          </p:cNvPr>
          <p:cNvSpPr txBox="1">
            <a:spLocks/>
          </p:cNvSpPr>
          <p:nvPr/>
        </p:nvSpPr>
        <p:spPr>
          <a:xfrm>
            <a:off x="8112125" y="3522768"/>
            <a:ext cx="3600450" cy="2845350"/>
          </a:xfrm>
          <a:prstGeom prst="rect">
            <a:avLst/>
          </a:prstGeom>
        </p:spPr>
        <p:txBody>
          <a:bodyPr vert="horz" lIns="0" tIns="0" rIns="0" bIns="0" rtlCol="0" anchor="t" anchorCtr="0">
            <a:noAutofit/>
          </a:bodyPr>
          <a:lstStyle>
            <a:defPPr>
              <a:defRPr lang="de-DE"/>
            </a:defPPr>
            <a:lvl1pPr marL="0" algn="l" defTabSz="914205" rtl="0" eaLnBrk="1" latinLnBrk="0" hangingPunct="1">
              <a:lnSpc>
                <a:spcPct val="90000"/>
              </a:lnSpc>
              <a:defRPr sz="800" b="0" kern="1200" cap="none" spc="0" baseline="0">
                <a:solidFill>
                  <a:schemeClr val="bg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ctr"/>
            <a:r>
              <a:rPr lang="de-DE" sz="1400" b="1" dirty="0" err="1">
                <a:latin typeface="+mj-lt"/>
              </a:rPr>
              <a:t>Governance</a:t>
            </a:r>
            <a:r>
              <a:rPr lang="de-DE" sz="1400" b="1" dirty="0">
                <a:latin typeface="+mj-lt"/>
              </a:rPr>
              <a:t>:</a:t>
            </a:r>
            <a:br>
              <a:rPr lang="de-DE" sz="1400" b="1" dirty="0">
                <a:latin typeface="+mj-lt"/>
              </a:rPr>
            </a:br>
            <a:r>
              <a:rPr lang="de-DE" sz="1400" b="1" dirty="0">
                <a:latin typeface="+mj-lt"/>
              </a:rPr>
              <a:t>Gute Unternehmensführung</a:t>
            </a:r>
            <a:endParaRPr lang="de-DE" sz="1400" dirty="0">
              <a:latin typeface="+mj-lt"/>
            </a:endParaRPr>
          </a:p>
          <a:p>
            <a:pPr marL="180000" indent="-180000" defTabSz="914389">
              <a:lnSpc>
                <a:spcPct val="100000"/>
              </a:lnSpc>
              <a:spcBef>
                <a:spcPts val="600"/>
              </a:spcBef>
              <a:buFont typeface="Arial" panose="020B0604020202020204" pitchFamily="34" charset="0"/>
              <a:buChar char="•"/>
              <a:defRPr/>
            </a:pPr>
            <a:r>
              <a:rPr lang="de-DE" sz="1400" dirty="0">
                <a:latin typeface="+mj-lt"/>
              </a:rPr>
              <a:t>Berücksichtigung von Umwelt und sozialen Aspekten im Kerngeschäft</a:t>
            </a:r>
          </a:p>
          <a:p>
            <a:pPr marL="180000" indent="-180000" defTabSz="914389">
              <a:lnSpc>
                <a:spcPct val="100000"/>
              </a:lnSpc>
              <a:buFont typeface="Arial" panose="020B0604020202020204" pitchFamily="34" charset="0"/>
              <a:buChar char="•"/>
              <a:defRPr/>
            </a:pPr>
            <a:r>
              <a:rPr lang="de-DE" sz="1400" dirty="0">
                <a:latin typeface="+mj-lt"/>
              </a:rPr>
              <a:t>Durch gelebte Transparenz entsteht Vertrauen</a:t>
            </a:r>
          </a:p>
          <a:p>
            <a:pPr marL="180000" indent="-180000" defTabSz="914389">
              <a:lnSpc>
                <a:spcPct val="100000"/>
              </a:lnSpc>
              <a:buFont typeface="Arial" panose="020B0604020202020204" pitchFamily="34" charset="0"/>
              <a:buChar char="•"/>
              <a:defRPr/>
            </a:pPr>
            <a:r>
              <a:rPr lang="de-DE" sz="1400" dirty="0">
                <a:latin typeface="+mj-lt"/>
              </a:rPr>
              <a:t>Bekämpfung von unternehmensinterner Korruption</a:t>
            </a:r>
          </a:p>
          <a:p>
            <a:pPr marL="180000" indent="-180000" defTabSz="914389">
              <a:lnSpc>
                <a:spcPct val="100000"/>
              </a:lnSpc>
              <a:buFont typeface="Arial" panose="020B0604020202020204" pitchFamily="34" charset="0"/>
              <a:buChar char="•"/>
              <a:defRPr/>
            </a:pPr>
            <a:r>
              <a:rPr lang="de-DE" sz="1400" dirty="0">
                <a:latin typeface="+mj-lt"/>
              </a:rPr>
              <a:t>Datenschutz und Datensicherheit</a:t>
            </a:r>
          </a:p>
          <a:p>
            <a:endParaRPr lang="de-DE" sz="1400" dirty="0">
              <a:latin typeface="+mj-lt"/>
            </a:endParaRPr>
          </a:p>
        </p:txBody>
      </p:sp>
      <p:grpSp>
        <p:nvGrpSpPr>
          <p:cNvPr id="39" name="Grafik 37">
            <a:extLst>
              <a:ext uri="{FF2B5EF4-FFF2-40B4-BE49-F238E27FC236}">
                <a16:creationId xmlns:a16="http://schemas.microsoft.com/office/drawing/2014/main" id="{A4123399-137A-43E6-AC62-0B85C3A3C44E}"/>
              </a:ext>
            </a:extLst>
          </p:cNvPr>
          <p:cNvGrpSpPr/>
          <p:nvPr/>
        </p:nvGrpSpPr>
        <p:grpSpPr>
          <a:xfrm>
            <a:off x="10259501" y="5717732"/>
            <a:ext cx="798268" cy="798268"/>
            <a:chOff x="5743575" y="3076575"/>
            <a:chExt cx="704850" cy="704850"/>
          </a:xfrm>
        </p:grpSpPr>
        <p:sp>
          <p:nvSpPr>
            <p:cNvPr id="40" name="Freihandform: Form 39">
              <a:extLst>
                <a:ext uri="{FF2B5EF4-FFF2-40B4-BE49-F238E27FC236}">
                  <a16:creationId xmlns:a16="http://schemas.microsoft.com/office/drawing/2014/main" id="{FA4328F8-558C-4C94-A9BC-BAE6C8CB5564}"/>
                </a:ext>
              </a:extLst>
            </p:cNvPr>
            <p:cNvSpPr/>
            <p:nvPr/>
          </p:nvSpPr>
          <p:spPr>
            <a:xfrm>
              <a:off x="5736431" y="3221831"/>
              <a:ext cx="47625" cy="66675"/>
            </a:xfrm>
            <a:custGeom>
              <a:avLst/>
              <a:gdLst>
                <a:gd name="connsiteX0" fmla="*/ 26194 w 47625"/>
                <a:gd name="connsiteY0" fmla="*/ 45244 h 66675"/>
                <a:gd name="connsiteX1" fmla="*/ 45244 w 47625"/>
                <a:gd name="connsiteY1" fmla="*/ 45244 h 66675"/>
                <a:gd name="connsiteX2" fmla="*/ 45244 w 47625"/>
                <a:gd name="connsiteY2" fmla="*/ 26194 h 66675"/>
                <a:gd name="connsiteX3" fmla="*/ 26194 w 47625"/>
                <a:gd name="connsiteY3" fmla="*/ 26194 h 66675"/>
                <a:gd name="connsiteX4" fmla="*/ 26194 w 47625"/>
                <a:gd name="connsiteY4" fmla="*/ 7144 h 66675"/>
                <a:gd name="connsiteX5" fmla="*/ 7144 w 47625"/>
                <a:gd name="connsiteY5" fmla="*/ 7144 h 66675"/>
                <a:gd name="connsiteX6" fmla="*/ 7144 w 47625"/>
                <a:gd name="connsiteY6" fmla="*/ 64294 h 66675"/>
                <a:gd name="connsiteX7" fmla="*/ 26194 w 47625"/>
                <a:gd name="connsiteY7" fmla="*/ 64294 h 66675"/>
                <a:gd name="connsiteX8" fmla="*/ 26194 w 47625"/>
                <a:gd name="connsiteY8" fmla="*/ 452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66675">
                  <a:moveTo>
                    <a:pt x="26194" y="45244"/>
                  </a:moveTo>
                  <a:lnTo>
                    <a:pt x="45244" y="45244"/>
                  </a:lnTo>
                  <a:lnTo>
                    <a:pt x="45244" y="26194"/>
                  </a:lnTo>
                  <a:lnTo>
                    <a:pt x="26194" y="26194"/>
                  </a:lnTo>
                  <a:lnTo>
                    <a:pt x="26194" y="7144"/>
                  </a:lnTo>
                  <a:lnTo>
                    <a:pt x="7144" y="7144"/>
                  </a:lnTo>
                  <a:lnTo>
                    <a:pt x="7144" y="64294"/>
                  </a:lnTo>
                  <a:lnTo>
                    <a:pt x="26194" y="64294"/>
                  </a:lnTo>
                  <a:lnTo>
                    <a:pt x="26194" y="45244"/>
                  </a:lnTo>
                  <a:close/>
                </a:path>
              </a:pathLst>
            </a:custGeom>
            <a:solidFill>
              <a:srgbClr val="000000"/>
            </a:solidFill>
            <a:ln w="9525"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A6AEC312-8BB9-4010-B667-851C15C6899A}"/>
                </a:ext>
              </a:extLst>
            </p:cNvPr>
            <p:cNvSpPr/>
            <p:nvPr/>
          </p:nvSpPr>
          <p:spPr>
            <a:xfrm>
              <a:off x="5736431" y="3317081"/>
              <a:ext cx="28575" cy="47625"/>
            </a:xfrm>
            <a:custGeom>
              <a:avLst/>
              <a:gdLst>
                <a:gd name="connsiteX0" fmla="*/ 7144 w 28575"/>
                <a:gd name="connsiteY0" fmla="*/ 7144 h 47625"/>
                <a:gd name="connsiteX1" fmla="*/ 26194 w 28575"/>
                <a:gd name="connsiteY1" fmla="*/ 7144 h 47625"/>
                <a:gd name="connsiteX2" fmla="*/ 26194 w 28575"/>
                <a:gd name="connsiteY2" fmla="*/ 45244 h 47625"/>
                <a:gd name="connsiteX3" fmla="*/ 7144 w 285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8575" h="47625">
                  <a:moveTo>
                    <a:pt x="7144" y="7144"/>
                  </a:moveTo>
                  <a:lnTo>
                    <a:pt x="26194" y="7144"/>
                  </a:lnTo>
                  <a:lnTo>
                    <a:pt x="26194" y="45244"/>
                  </a:lnTo>
                  <a:lnTo>
                    <a:pt x="7144" y="45244"/>
                  </a:lnTo>
                  <a:close/>
                </a:path>
              </a:pathLst>
            </a:custGeom>
            <a:solidFill>
              <a:srgbClr val="000000"/>
            </a:solidFill>
            <a:ln w="9525"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0D5B5D50-D033-4F61-9946-A389BEB847A2}"/>
                </a:ext>
              </a:extLst>
            </p:cNvPr>
            <p:cNvSpPr/>
            <p:nvPr/>
          </p:nvSpPr>
          <p:spPr>
            <a:xfrm>
              <a:off x="5736431" y="3069431"/>
              <a:ext cx="142875" cy="142875"/>
            </a:xfrm>
            <a:custGeom>
              <a:avLst/>
              <a:gdLst>
                <a:gd name="connsiteX0" fmla="*/ 45244 w 142875"/>
                <a:gd name="connsiteY0" fmla="*/ 140494 h 142875"/>
                <a:gd name="connsiteX1" fmla="*/ 140494 w 142875"/>
                <a:gd name="connsiteY1" fmla="*/ 140494 h 142875"/>
                <a:gd name="connsiteX2" fmla="*/ 140494 w 142875"/>
                <a:gd name="connsiteY2" fmla="*/ 7144 h 142875"/>
                <a:gd name="connsiteX3" fmla="*/ 7144 w 142875"/>
                <a:gd name="connsiteY3" fmla="*/ 7144 h 142875"/>
                <a:gd name="connsiteX4" fmla="*/ 7144 w 142875"/>
                <a:gd name="connsiteY4" fmla="*/ 140494 h 142875"/>
                <a:gd name="connsiteX5" fmla="*/ 45244 w 142875"/>
                <a:gd name="connsiteY5" fmla="*/ 140494 h 142875"/>
                <a:gd name="connsiteX6" fmla="*/ 26194 w 142875"/>
                <a:gd name="connsiteY6" fmla="*/ 26194 h 142875"/>
                <a:gd name="connsiteX7" fmla="*/ 121444 w 142875"/>
                <a:gd name="connsiteY7" fmla="*/ 26194 h 142875"/>
                <a:gd name="connsiteX8" fmla="*/ 121444 w 142875"/>
                <a:gd name="connsiteY8" fmla="*/ 121444 h 142875"/>
                <a:gd name="connsiteX9" fmla="*/ 26194 w 142875"/>
                <a:gd name="connsiteY9" fmla="*/ 1214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42875">
                  <a:moveTo>
                    <a:pt x="45244" y="140494"/>
                  </a:moveTo>
                  <a:lnTo>
                    <a:pt x="140494" y="140494"/>
                  </a:lnTo>
                  <a:lnTo>
                    <a:pt x="140494" y="7144"/>
                  </a:lnTo>
                  <a:lnTo>
                    <a:pt x="7144" y="7144"/>
                  </a:lnTo>
                  <a:lnTo>
                    <a:pt x="7144" y="140494"/>
                  </a:lnTo>
                  <a:lnTo>
                    <a:pt x="45244" y="140494"/>
                  </a:lnTo>
                  <a:close/>
                  <a:moveTo>
                    <a:pt x="26194" y="26194"/>
                  </a:moveTo>
                  <a:lnTo>
                    <a:pt x="121444" y="26194"/>
                  </a:lnTo>
                  <a:lnTo>
                    <a:pt x="121444" y="121444"/>
                  </a:lnTo>
                  <a:lnTo>
                    <a:pt x="26194" y="121444"/>
                  </a:lnTo>
                  <a:close/>
                </a:path>
              </a:pathLst>
            </a:custGeom>
            <a:solidFill>
              <a:srgbClr val="000000"/>
            </a:solidFill>
            <a:ln w="9525"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5D565657-F366-48C0-892C-C09AE7AD5E82}"/>
                </a:ext>
              </a:extLst>
            </p:cNvPr>
            <p:cNvSpPr/>
            <p:nvPr/>
          </p:nvSpPr>
          <p:spPr>
            <a:xfrm>
              <a:off x="5774531" y="32599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9A370111-8616-4658-8AFD-D85C7EAE422C}"/>
                </a:ext>
              </a:extLst>
            </p:cNvPr>
            <p:cNvSpPr/>
            <p:nvPr/>
          </p:nvSpPr>
          <p:spPr>
            <a:xfrm>
              <a:off x="5774531" y="33170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F18B6C2F-5A6C-4005-9F58-0FADD4930859}"/>
                </a:ext>
              </a:extLst>
            </p:cNvPr>
            <p:cNvSpPr/>
            <p:nvPr/>
          </p:nvSpPr>
          <p:spPr>
            <a:xfrm>
              <a:off x="5774531" y="3107531"/>
              <a:ext cx="66675" cy="66675"/>
            </a:xfrm>
            <a:custGeom>
              <a:avLst/>
              <a:gdLst>
                <a:gd name="connsiteX0" fmla="*/ 45244 w 66675"/>
                <a:gd name="connsiteY0" fmla="*/ 64294 h 66675"/>
                <a:gd name="connsiteX1" fmla="*/ 64294 w 66675"/>
                <a:gd name="connsiteY1" fmla="*/ 64294 h 66675"/>
                <a:gd name="connsiteX2" fmla="*/ 64294 w 66675"/>
                <a:gd name="connsiteY2" fmla="*/ 7144 h 66675"/>
                <a:gd name="connsiteX3" fmla="*/ 45244 w 66675"/>
                <a:gd name="connsiteY3" fmla="*/ 7144 h 66675"/>
                <a:gd name="connsiteX4" fmla="*/ 26194 w 66675"/>
                <a:gd name="connsiteY4" fmla="*/ 7144 h 66675"/>
                <a:gd name="connsiteX5" fmla="*/ 7144 w 66675"/>
                <a:gd name="connsiteY5" fmla="*/ 7144 h 66675"/>
                <a:gd name="connsiteX6" fmla="*/ 7144 w 66675"/>
                <a:gd name="connsiteY6" fmla="*/ 64294 h 66675"/>
                <a:gd name="connsiteX7" fmla="*/ 26194 w 66675"/>
                <a:gd name="connsiteY7" fmla="*/ 64294 h 66675"/>
                <a:gd name="connsiteX8" fmla="*/ 45244 w 66675"/>
                <a:gd name="connsiteY8"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66675">
                  <a:moveTo>
                    <a:pt x="45244" y="64294"/>
                  </a:moveTo>
                  <a:lnTo>
                    <a:pt x="64294" y="64294"/>
                  </a:lnTo>
                  <a:lnTo>
                    <a:pt x="64294" y="7144"/>
                  </a:lnTo>
                  <a:lnTo>
                    <a:pt x="45244" y="7144"/>
                  </a:lnTo>
                  <a:lnTo>
                    <a:pt x="26194" y="7144"/>
                  </a:lnTo>
                  <a:lnTo>
                    <a:pt x="7144" y="7144"/>
                  </a:lnTo>
                  <a:lnTo>
                    <a:pt x="7144" y="64294"/>
                  </a:lnTo>
                  <a:lnTo>
                    <a:pt x="26194" y="64294"/>
                  </a:lnTo>
                  <a:lnTo>
                    <a:pt x="45244" y="64294"/>
                  </a:lnTo>
                  <a:close/>
                </a:path>
              </a:pathLst>
            </a:custGeom>
            <a:solidFill>
              <a:srgbClr val="000000"/>
            </a:solidFill>
            <a:ln w="9525"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F56E870A-4AAC-4B5B-A7EE-DBD20D50AC8E}"/>
                </a:ext>
              </a:extLst>
            </p:cNvPr>
            <p:cNvSpPr/>
            <p:nvPr/>
          </p:nvSpPr>
          <p:spPr>
            <a:xfrm>
              <a:off x="5774531" y="3221831"/>
              <a:ext cx="104775" cy="85725"/>
            </a:xfrm>
            <a:custGeom>
              <a:avLst/>
              <a:gdLst>
                <a:gd name="connsiteX0" fmla="*/ 45244 w 104775"/>
                <a:gd name="connsiteY0" fmla="*/ 26194 h 85725"/>
                <a:gd name="connsiteX1" fmla="*/ 45244 w 104775"/>
                <a:gd name="connsiteY1" fmla="*/ 45244 h 85725"/>
                <a:gd name="connsiteX2" fmla="*/ 64294 w 104775"/>
                <a:gd name="connsiteY2" fmla="*/ 45244 h 85725"/>
                <a:gd name="connsiteX3" fmla="*/ 64294 w 104775"/>
                <a:gd name="connsiteY3" fmla="*/ 64294 h 85725"/>
                <a:gd name="connsiteX4" fmla="*/ 45244 w 104775"/>
                <a:gd name="connsiteY4" fmla="*/ 64294 h 85725"/>
                <a:gd name="connsiteX5" fmla="*/ 26194 w 104775"/>
                <a:gd name="connsiteY5" fmla="*/ 64294 h 85725"/>
                <a:gd name="connsiteX6" fmla="*/ 26194 w 104775"/>
                <a:gd name="connsiteY6" fmla="*/ 83344 h 85725"/>
                <a:gd name="connsiteX7" fmla="*/ 45244 w 104775"/>
                <a:gd name="connsiteY7" fmla="*/ 83344 h 85725"/>
                <a:gd name="connsiteX8" fmla="*/ 64294 w 104775"/>
                <a:gd name="connsiteY8" fmla="*/ 83344 h 85725"/>
                <a:gd name="connsiteX9" fmla="*/ 83344 w 104775"/>
                <a:gd name="connsiteY9" fmla="*/ 83344 h 85725"/>
                <a:gd name="connsiteX10" fmla="*/ 83344 w 104775"/>
                <a:gd name="connsiteY10" fmla="*/ 64294 h 85725"/>
                <a:gd name="connsiteX11" fmla="*/ 102394 w 104775"/>
                <a:gd name="connsiteY11" fmla="*/ 64294 h 85725"/>
                <a:gd name="connsiteX12" fmla="*/ 102394 w 104775"/>
                <a:gd name="connsiteY12" fmla="*/ 45244 h 85725"/>
                <a:gd name="connsiteX13" fmla="*/ 83344 w 104775"/>
                <a:gd name="connsiteY13" fmla="*/ 45244 h 85725"/>
                <a:gd name="connsiteX14" fmla="*/ 83344 w 104775"/>
                <a:gd name="connsiteY14" fmla="*/ 26194 h 85725"/>
                <a:gd name="connsiteX15" fmla="*/ 102394 w 104775"/>
                <a:gd name="connsiteY15" fmla="*/ 26194 h 85725"/>
                <a:gd name="connsiteX16" fmla="*/ 102394 w 104775"/>
                <a:gd name="connsiteY16" fmla="*/ 7144 h 85725"/>
                <a:gd name="connsiteX17" fmla="*/ 83344 w 104775"/>
                <a:gd name="connsiteY17" fmla="*/ 7144 h 85725"/>
                <a:gd name="connsiteX18" fmla="*/ 64294 w 104775"/>
                <a:gd name="connsiteY18" fmla="*/ 7144 h 85725"/>
                <a:gd name="connsiteX19" fmla="*/ 45244 w 104775"/>
                <a:gd name="connsiteY19" fmla="*/ 7144 h 85725"/>
                <a:gd name="connsiteX20" fmla="*/ 26194 w 104775"/>
                <a:gd name="connsiteY20" fmla="*/ 7144 h 85725"/>
                <a:gd name="connsiteX21" fmla="*/ 7144 w 104775"/>
                <a:gd name="connsiteY21" fmla="*/ 7144 h 85725"/>
                <a:gd name="connsiteX22" fmla="*/ 7144 w 104775"/>
                <a:gd name="connsiteY22" fmla="*/ 26194 h 85725"/>
                <a:gd name="connsiteX23" fmla="*/ 26194 w 104775"/>
                <a:gd name="connsiteY23" fmla="*/ 26194 h 85725"/>
                <a:gd name="connsiteX24" fmla="*/ 45244 w 104775"/>
                <a:gd name="connsiteY24" fmla="*/ 261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85725">
                  <a:moveTo>
                    <a:pt x="45244" y="26194"/>
                  </a:moveTo>
                  <a:lnTo>
                    <a:pt x="45244" y="45244"/>
                  </a:lnTo>
                  <a:lnTo>
                    <a:pt x="64294" y="45244"/>
                  </a:lnTo>
                  <a:lnTo>
                    <a:pt x="64294" y="64294"/>
                  </a:lnTo>
                  <a:lnTo>
                    <a:pt x="45244" y="64294"/>
                  </a:lnTo>
                  <a:lnTo>
                    <a:pt x="26194" y="64294"/>
                  </a:lnTo>
                  <a:lnTo>
                    <a:pt x="26194" y="83344"/>
                  </a:lnTo>
                  <a:lnTo>
                    <a:pt x="45244" y="83344"/>
                  </a:lnTo>
                  <a:lnTo>
                    <a:pt x="64294" y="83344"/>
                  </a:lnTo>
                  <a:lnTo>
                    <a:pt x="83344" y="83344"/>
                  </a:lnTo>
                  <a:lnTo>
                    <a:pt x="83344" y="64294"/>
                  </a:lnTo>
                  <a:lnTo>
                    <a:pt x="102394" y="64294"/>
                  </a:lnTo>
                  <a:lnTo>
                    <a:pt x="102394" y="45244"/>
                  </a:lnTo>
                  <a:lnTo>
                    <a:pt x="83344" y="45244"/>
                  </a:lnTo>
                  <a:lnTo>
                    <a:pt x="83344" y="26194"/>
                  </a:lnTo>
                  <a:lnTo>
                    <a:pt x="102394" y="26194"/>
                  </a:lnTo>
                  <a:lnTo>
                    <a:pt x="102394" y="7144"/>
                  </a:lnTo>
                  <a:lnTo>
                    <a:pt x="83344" y="7144"/>
                  </a:lnTo>
                  <a:lnTo>
                    <a:pt x="64294" y="7144"/>
                  </a:lnTo>
                  <a:lnTo>
                    <a:pt x="45244" y="7144"/>
                  </a:lnTo>
                  <a:lnTo>
                    <a:pt x="26194" y="7144"/>
                  </a:lnTo>
                  <a:lnTo>
                    <a:pt x="7144" y="7144"/>
                  </a:lnTo>
                  <a:lnTo>
                    <a:pt x="7144" y="26194"/>
                  </a:lnTo>
                  <a:lnTo>
                    <a:pt x="26194" y="26194"/>
                  </a:lnTo>
                  <a:lnTo>
                    <a:pt x="45244" y="26194"/>
                  </a:lnTo>
                  <a:close/>
                </a:path>
              </a:pathLst>
            </a:custGeom>
            <a:solidFill>
              <a:srgbClr val="000000"/>
            </a:solidFill>
            <a:ln w="9525"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8526974A-EE37-4E3C-A7CB-C6C2B082E6B4}"/>
                </a:ext>
              </a:extLst>
            </p:cNvPr>
            <p:cNvSpPr/>
            <p:nvPr/>
          </p:nvSpPr>
          <p:spPr>
            <a:xfrm>
              <a:off x="5736431" y="3431381"/>
              <a:ext cx="85725" cy="85725"/>
            </a:xfrm>
            <a:custGeom>
              <a:avLst/>
              <a:gdLst>
                <a:gd name="connsiteX0" fmla="*/ 64294 w 85725"/>
                <a:gd name="connsiteY0" fmla="*/ 7144 h 85725"/>
                <a:gd name="connsiteX1" fmla="*/ 45244 w 85725"/>
                <a:gd name="connsiteY1" fmla="*/ 7144 h 85725"/>
                <a:gd name="connsiteX2" fmla="*/ 45244 w 85725"/>
                <a:gd name="connsiteY2" fmla="*/ 26194 h 85725"/>
                <a:gd name="connsiteX3" fmla="*/ 26194 w 85725"/>
                <a:gd name="connsiteY3" fmla="*/ 26194 h 85725"/>
                <a:gd name="connsiteX4" fmla="*/ 26194 w 85725"/>
                <a:gd name="connsiteY4" fmla="*/ 45244 h 85725"/>
                <a:gd name="connsiteX5" fmla="*/ 7144 w 85725"/>
                <a:gd name="connsiteY5" fmla="*/ 45244 h 85725"/>
                <a:gd name="connsiteX6" fmla="*/ 7144 w 85725"/>
                <a:gd name="connsiteY6" fmla="*/ 64294 h 85725"/>
                <a:gd name="connsiteX7" fmla="*/ 26194 w 85725"/>
                <a:gd name="connsiteY7" fmla="*/ 64294 h 85725"/>
                <a:gd name="connsiteX8" fmla="*/ 26194 w 85725"/>
                <a:gd name="connsiteY8" fmla="*/ 83344 h 85725"/>
                <a:gd name="connsiteX9" fmla="*/ 45244 w 85725"/>
                <a:gd name="connsiteY9" fmla="*/ 83344 h 85725"/>
                <a:gd name="connsiteX10" fmla="*/ 45244 w 85725"/>
                <a:gd name="connsiteY10" fmla="*/ 64294 h 85725"/>
                <a:gd name="connsiteX11" fmla="*/ 64294 w 85725"/>
                <a:gd name="connsiteY11" fmla="*/ 64294 h 85725"/>
                <a:gd name="connsiteX12" fmla="*/ 64294 w 85725"/>
                <a:gd name="connsiteY12" fmla="*/ 26194 h 85725"/>
                <a:gd name="connsiteX13" fmla="*/ 83344 w 85725"/>
                <a:gd name="connsiteY13" fmla="*/ 26194 h 85725"/>
                <a:gd name="connsiteX14" fmla="*/ 83344 w 85725"/>
                <a:gd name="connsiteY14" fmla="*/ 7144 h 85725"/>
                <a:gd name="connsiteX15" fmla="*/ 64294 w 85725"/>
                <a:gd name="connsiteY15"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725" h="85725">
                  <a:moveTo>
                    <a:pt x="64294" y="7144"/>
                  </a:moveTo>
                  <a:lnTo>
                    <a:pt x="45244" y="7144"/>
                  </a:lnTo>
                  <a:lnTo>
                    <a:pt x="45244" y="26194"/>
                  </a:lnTo>
                  <a:lnTo>
                    <a:pt x="26194" y="26194"/>
                  </a:lnTo>
                  <a:lnTo>
                    <a:pt x="26194" y="45244"/>
                  </a:lnTo>
                  <a:lnTo>
                    <a:pt x="7144" y="45244"/>
                  </a:lnTo>
                  <a:lnTo>
                    <a:pt x="7144" y="64294"/>
                  </a:lnTo>
                  <a:lnTo>
                    <a:pt x="26194" y="64294"/>
                  </a:lnTo>
                  <a:lnTo>
                    <a:pt x="26194" y="83344"/>
                  </a:lnTo>
                  <a:lnTo>
                    <a:pt x="45244" y="83344"/>
                  </a:lnTo>
                  <a:lnTo>
                    <a:pt x="45244" y="64294"/>
                  </a:lnTo>
                  <a:lnTo>
                    <a:pt x="64294" y="64294"/>
                  </a:lnTo>
                  <a:lnTo>
                    <a:pt x="64294" y="26194"/>
                  </a:lnTo>
                  <a:lnTo>
                    <a:pt x="83344" y="26194"/>
                  </a:lnTo>
                  <a:lnTo>
                    <a:pt x="83344" y="7144"/>
                  </a:lnTo>
                  <a:lnTo>
                    <a:pt x="64294" y="7144"/>
                  </a:lnTo>
                  <a:close/>
                </a:path>
              </a:pathLst>
            </a:custGeom>
            <a:solidFill>
              <a:srgbClr val="000000"/>
            </a:solidFill>
            <a:ln w="9525"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0121F78F-2BB3-432D-B9E0-9A1974B5FBA4}"/>
                </a:ext>
              </a:extLst>
            </p:cNvPr>
            <p:cNvSpPr/>
            <p:nvPr/>
          </p:nvSpPr>
          <p:spPr>
            <a:xfrm>
              <a:off x="5736431" y="3507581"/>
              <a:ext cx="123825" cy="123825"/>
            </a:xfrm>
            <a:custGeom>
              <a:avLst/>
              <a:gdLst>
                <a:gd name="connsiteX0" fmla="*/ 64294 w 123825"/>
                <a:gd name="connsiteY0" fmla="*/ 7144 h 123825"/>
                <a:gd name="connsiteX1" fmla="*/ 64294 w 123825"/>
                <a:gd name="connsiteY1" fmla="*/ 26194 h 123825"/>
                <a:gd name="connsiteX2" fmla="*/ 45244 w 123825"/>
                <a:gd name="connsiteY2" fmla="*/ 26194 h 123825"/>
                <a:gd name="connsiteX3" fmla="*/ 26194 w 123825"/>
                <a:gd name="connsiteY3" fmla="*/ 26194 h 123825"/>
                <a:gd name="connsiteX4" fmla="*/ 7144 w 123825"/>
                <a:gd name="connsiteY4" fmla="*/ 26194 h 123825"/>
                <a:gd name="connsiteX5" fmla="*/ 7144 w 123825"/>
                <a:gd name="connsiteY5" fmla="*/ 121444 h 123825"/>
                <a:gd name="connsiteX6" fmla="*/ 26194 w 123825"/>
                <a:gd name="connsiteY6" fmla="*/ 121444 h 123825"/>
                <a:gd name="connsiteX7" fmla="*/ 26194 w 123825"/>
                <a:gd name="connsiteY7" fmla="*/ 45244 h 123825"/>
                <a:gd name="connsiteX8" fmla="*/ 45244 w 123825"/>
                <a:gd name="connsiteY8" fmla="*/ 45244 h 123825"/>
                <a:gd name="connsiteX9" fmla="*/ 64294 w 123825"/>
                <a:gd name="connsiteY9" fmla="*/ 45244 h 123825"/>
                <a:gd name="connsiteX10" fmla="*/ 64294 w 123825"/>
                <a:gd name="connsiteY10" fmla="*/ 64294 h 123825"/>
                <a:gd name="connsiteX11" fmla="*/ 83344 w 123825"/>
                <a:gd name="connsiteY11" fmla="*/ 64294 h 123825"/>
                <a:gd name="connsiteX12" fmla="*/ 102394 w 123825"/>
                <a:gd name="connsiteY12" fmla="*/ 64294 h 123825"/>
                <a:gd name="connsiteX13" fmla="*/ 121444 w 123825"/>
                <a:gd name="connsiteY13" fmla="*/ 64294 h 123825"/>
                <a:gd name="connsiteX14" fmla="*/ 121444 w 123825"/>
                <a:gd name="connsiteY14" fmla="*/ 45244 h 123825"/>
                <a:gd name="connsiteX15" fmla="*/ 102394 w 123825"/>
                <a:gd name="connsiteY15" fmla="*/ 45244 h 123825"/>
                <a:gd name="connsiteX16" fmla="*/ 83344 w 123825"/>
                <a:gd name="connsiteY16" fmla="*/ 45244 h 123825"/>
                <a:gd name="connsiteX17" fmla="*/ 83344 w 123825"/>
                <a:gd name="connsiteY17" fmla="*/ 26194 h 123825"/>
                <a:gd name="connsiteX18" fmla="*/ 102394 w 123825"/>
                <a:gd name="connsiteY18" fmla="*/ 26194 h 123825"/>
                <a:gd name="connsiteX19" fmla="*/ 102394 w 123825"/>
                <a:gd name="connsiteY19" fmla="*/ 7144 h 123825"/>
                <a:gd name="connsiteX20" fmla="*/ 83344 w 123825"/>
                <a:gd name="connsiteY20" fmla="*/ 7144 h 123825"/>
                <a:gd name="connsiteX21" fmla="*/ 64294 w 123825"/>
                <a:gd name="connsiteY21"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825" h="123825">
                  <a:moveTo>
                    <a:pt x="64294" y="7144"/>
                  </a:moveTo>
                  <a:lnTo>
                    <a:pt x="64294" y="26194"/>
                  </a:lnTo>
                  <a:lnTo>
                    <a:pt x="45244" y="26194"/>
                  </a:lnTo>
                  <a:lnTo>
                    <a:pt x="26194" y="26194"/>
                  </a:lnTo>
                  <a:lnTo>
                    <a:pt x="7144" y="26194"/>
                  </a:lnTo>
                  <a:lnTo>
                    <a:pt x="7144" y="121444"/>
                  </a:lnTo>
                  <a:lnTo>
                    <a:pt x="26194" y="121444"/>
                  </a:lnTo>
                  <a:lnTo>
                    <a:pt x="26194" y="45244"/>
                  </a:lnTo>
                  <a:lnTo>
                    <a:pt x="45244" y="45244"/>
                  </a:lnTo>
                  <a:lnTo>
                    <a:pt x="64294" y="45244"/>
                  </a:lnTo>
                  <a:lnTo>
                    <a:pt x="64294" y="64294"/>
                  </a:lnTo>
                  <a:lnTo>
                    <a:pt x="83344" y="64294"/>
                  </a:lnTo>
                  <a:lnTo>
                    <a:pt x="102394" y="64294"/>
                  </a:lnTo>
                  <a:lnTo>
                    <a:pt x="121444" y="64294"/>
                  </a:lnTo>
                  <a:lnTo>
                    <a:pt x="121444" y="45244"/>
                  </a:lnTo>
                  <a:lnTo>
                    <a:pt x="102394" y="45244"/>
                  </a:lnTo>
                  <a:lnTo>
                    <a:pt x="83344" y="45244"/>
                  </a:lnTo>
                  <a:lnTo>
                    <a:pt x="83344" y="26194"/>
                  </a:lnTo>
                  <a:lnTo>
                    <a:pt x="102394" y="26194"/>
                  </a:lnTo>
                  <a:lnTo>
                    <a:pt x="102394" y="7144"/>
                  </a:lnTo>
                  <a:lnTo>
                    <a:pt x="83344" y="7144"/>
                  </a:lnTo>
                  <a:lnTo>
                    <a:pt x="64294" y="7144"/>
                  </a:lnTo>
                  <a:close/>
                </a:path>
              </a:pathLst>
            </a:custGeom>
            <a:solidFill>
              <a:srgbClr val="000000"/>
            </a:solidFill>
            <a:ln w="9525"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35F17A98-B021-410F-B016-919F410C1594}"/>
                </a:ext>
              </a:extLst>
            </p:cNvPr>
            <p:cNvSpPr/>
            <p:nvPr/>
          </p:nvSpPr>
          <p:spPr>
            <a:xfrm>
              <a:off x="5774531" y="3679031"/>
              <a:ext cx="66675" cy="66675"/>
            </a:xfrm>
            <a:custGeom>
              <a:avLst/>
              <a:gdLst>
                <a:gd name="connsiteX0" fmla="*/ 26194 w 66675"/>
                <a:gd name="connsiteY0" fmla="*/ 7144 h 66675"/>
                <a:gd name="connsiteX1" fmla="*/ 7144 w 66675"/>
                <a:gd name="connsiteY1" fmla="*/ 7144 h 66675"/>
                <a:gd name="connsiteX2" fmla="*/ 7144 w 66675"/>
                <a:gd name="connsiteY2" fmla="*/ 64294 h 66675"/>
                <a:gd name="connsiteX3" fmla="*/ 26194 w 66675"/>
                <a:gd name="connsiteY3" fmla="*/ 64294 h 66675"/>
                <a:gd name="connsiteX4" fmla="*/ 45244 w 66675"/>
                <a:gd name="connsiteY4" fmla="*/ 64294 h 66675"/>
                <a:gd name="connsiteX5" fmla="*/ 64294 w 66675"/>
                <a:gd name="connsiteY5" fmla="*/ 64294 h 66675"/>
                <a:gd name="connsiteX6" fmla="*/ 64294 w 66675"/>
                <a:gd name="connsiteY6" fmla="*/ 7144 h 66675"/>
                <a:gd name="connsiteX7" fmla="*/ 45244 w 66675"/>
                <a:gd name="connsiteY7" fmla="*/ 7144 h 66675"/>
                <a:gd name="connsiteX8" fmla="*/ 26194 w 66675"/>
                <a:gd name="connsiteY8"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66675">
                  <a:moveTo>
                    <a:pt x="26194" y="7144"/>
                  </a:moveTo>
                  <a:lnTo>
                    <a:pt x="7144" y="7144"/>
                  </a:lnTo>
                  <a:lnTo>
                    <a:pt x="7144" y="64294"/>
                  </a:lnTo>
                  <a:lnTo>
                    <a:pt x="26194" y="64294"/>
                  </a:lnTo>
                  <a:lnTo>
                    <a:pt x="45244" y="64294"/>
                  </a:lnTo>
                  <a:lnTo>
                    <a:pt x="64294" y="64294"/>
                  </a:lnTo>
                  <a:lnTo>
                    <a:pt x="64294" y="7144"/>
                  </a:lnTo>
                  <a:lnTo>
                    <a:pt x="45244" y="7144"/>
                  </a:lnTo>
                  <a:lnTo>
                    <a:pt x="26194" y="7144"/>
                  </a:lnTo>
                  <a:close/>
                </a:path>
              </a:pathLst>
            </a:custGeom>
            <a:solidFill>
              <a:srgbClr val="000000"/>
            </a:solidFill>
            <a:ln w="9525"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31C057C1-072C-425E-A614-BB6AB15DE412}"/>
                </a:ext>
              </a:extLst>
            </p:cNvPr>
            <p:cNvSpPr/>
            <p:nvPr/>
          </p:nvSpPr>
          <p:spPr>
            <a:xfrm>
              <a:off x="5736431" y="3355181"/>
              <a:ext cx="104775" cy="85725"/>
            </a:xfrm>
            <a:custGeom>
              <a:avLst/>
              <a:gdLst>
                <a:gd name="connsiteX0" fmla="*/ 83344 w 104775"/>
                <a:gd name="connsiteY0" fmla="*/ 7144 h 85725"/>
                <a:gd name="connsiteX1" fmla="*/ 64294 w 104775"/>
                <a:gd name="connsiteY1" fmla="*/ 7144 h 85725"/>
                <a:gd name="connsiteX2" fmla="*/ 45244 w 104775"/>
                <a:gd name="connsiteY2" fmla="*/ 7144 h 85725"/>
                <a:gd name="connsiteX3" fmla="*/ 45244 w 104775"/>
                <a:gd name="connsiteY3" fmla="*/ 26194 h 85725"/>
                <a:gd name="connsiteX4" fmla="*/ 64294 w 104775"/>
                <a:gd name="connsiteY4" fmla="*/ 26194 h 85725"/>
                <a:gd name="connsiteX5" fmla="*/ 64294 w 104775"/>
                <a:gd name="connsiteY5" fmla="*/ 45244 h 85725"/>
                <a:gd name="connsiteX6" fmla="*/ 45244 w 104775"/>
                <a:gd name="connsiteY6" fmla="*/ 45244 h 85725"/>
                <a:gd name="connsiteX7" fmla="*/ 26194 w 104775"/>
                <a:gd name="connsiteY7" fmla="*/ 45244 h 85725"/>
                <a:gd name="connsiteX8" fmla="*/ 26194 w 104775"/>
                <a:gd name="connsiteY8" fmla="*/ 26194 h 85725"/>
                <a:gd name="connsiteX9" fmla="*/ 7144 w 104775"/>
                <a:gd name="connsiteY9" fmla="*/ 26194 h 85725"/>
                <a:gd name="connsiteX10" fmla="*/ 7144 w 104775"/>
                <a:gd name="connsiteY10" fmla="*/ 83344 h 85725"/>
                <a:gd name="connsiteX11" fmla="*/ 26194 w 104775"/>
                <a:gd name="connsiteY11" fmla="*/ 83344 h 85725"/>
                <a:gd name="connsiteX12" fmla="*/ 26194 w 104775"/>
                <a:gd name="connsiteY12" fmla="*/ 64294 h 85725"/>
                <a:gd name="connsiteX13" fmla="*/ 45244 w 104775"/>
                <a:gd name="connsiteY13" fmla="*/ 64294 h 85725"/>
                <a:gd name="connsiteX14" fmla="*/ 64294 w 104775"/>
                <a:gd name="connsiteY14" fmla="*/ 64294 h 85725"/>
                <a:gd name="connsiteX15" fmla="*/ 83344 w 104775"/>
                <a:gd name="connsiteY15" fmla="*/ 64294 h 85725"/>
                <a:gd name="connsiteX16" fmla="*/ 83344 w 104775"/>
                <a:gd name="connsiteY16" fmla="*/ 26194 h 85725"/>
                <a:gd name="connsiteX17" fmla="*/ 102394 w 104775"/>
                <a:gd name="connsiteY17" fmla="*/ 26194 h 85725"/>
                <a:gd name="connsiteX18" fmla="*/ 102394 w 104775"/>
                <a:gd name="connsiteY18" fmla="*/ 7144 h 85725"/>
                <a:gd name="connsiteX19" fmla="*/ 83344 w 1047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775" h="85725">
                  <a:moveTo>
                    <a:pt x="83344" y="7144"/>
                  </a:moveTo>
                  <a:lnTo>
                    <a:pt x="64294" y="7144"/>
                  </a:lnTo>
                  <a:lnTo>
                    <a:pt x="45244" y="7144"/>
                  </a:lnTo>
                  <a:lnTo>
                    <a:pt x="45244" y="26194"/>
                  </a:lnTo>
                  <a:lnTo>
                    <a:pt x="64294" y="26194"/>
                  </a:lnTo>
                  <a:lnTo>
                    <a:pt x="64294" y="45244"/>
                  </a:lnTo>
                  <a:lnTo>
                    <a:pt x="45244" y="45244"/>
                  </a:lnTo>
                  <a:lnTo>
                    <a:pt x="26194" y="45244"/>
                  </a:lnTo>
                  <a:lnTo>
                    <a:pt x="26194" y="26194"/>
                  </a:lnTo>
                  <a:lnTo>
                    <a:pt x="7144" y="26194"/>
                  </a:lnTo>
                  <a:lnTo>
                    <a:pt x="7144" y="83344"/>
                  </a:lnTo>
                  <a:lnTo>
                    <a:pt x="26194" y="83344"/>
                  </a:lnTo>
                  <a:lnTo>
                    <a:pt x="26194" y="64294"/>
                  </a:lnTo>
                  <a:lnTo>
                    <a:pt x="45244" y="64294"/>
                  </a:lnTo>
                  <a:lnTo>
                    <a:pt x="64294" y="64294"/>
                  </a:lnTo>
                  <a:lnTo>
                    <a:pt x="83344" y="64294"/>
                  </a:lnTo>
                  <a:lnTo>
                    <a:pt x="83344" y="26194"/>
                  </a:lnTo>
                  <a:lnTo>
                    <a:pt x="102394" y="26194"/>
                  </a:lnTo>
                  <a:lnTo>
                    <a:pt x="102394" y="7144"/>
                  </a:lnTo>
                  <a:lnTo>
                    <a:pt x="83344" y="7144"/>
                  </a:lnTo>
                  <a:close/>
                </a:path>
              </a:pathLst>
            </a:custGeom>
            <a:solidFill>
              <a:srgbClr val="000000"/>
            </a:solidFill>
            <a:ln w="9525"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D1E7B845-210E-4B50-867F-DDE0B6338A62}"/>
                </a:ext>
              </a:extLst>
            </p:cNvPr>
            <p:cNvSpPr/>
            <p:nvPr/>
          </p:nvSpPr>
          <p:spPr>
            <a:xfrm>
              <a:off x="5774531" y="3564731"/>
              <a:ext cx="104775" cy="66675"/>
            </a:xfrm>
            <a:custGeom>
              <a:avLst/>
              <a:gdLst>
                <a:gd name="connsiteX0" fmla="*/ 45244 w 104775"/>
                <a:gd name="connsiteY0" fmla="*/ 26194 h 66675"/>
                <a:gd name="connsiteX1" fmla="*/ 26194 w 104775"/>
                <a:gd name="connsiteY1" fmla="*/ 26194 h 66675"/>
                <a:gd name="connsiteX2" fmla="*/ 26194 w 104775"/>
                <a:gd name="connsiteY2" fmla="*/ 7144 h 66675"/>
                <a:gd name="connsiteX3" fmla="*/ 7144 w 104775"/>
                <a:gd name="connsiteY3" fmla="*/ 7144 h 66675"/>
                <a:gd name="connsiteX4" fmla="*/ 7144 w 104775"/>
                <a:gd name="connsiteY4" fmla="*/ 64294 h 66675"/>
                <a:gd name="connsiteX5" fmla="*/ 26194 w 104775"/>
                <a:gd name="connsiteY5" fmla="*/ 64294 h 66675"/>
                <a:gd name="connsiteX6" fmla="*/ 45244 w 104775"/>
                <a:gd name="connsiteY6" fmla="*/ 64294 h 66675"/>
                <a:gd name="connsiteX7" fmla="*/ 64294 w 104775"/>
                <a:gd name="connsiteY7" fmla="*/ 64294 h 66675"/>
                <a:gd name="connsiteX8" fmla="*/ 83344 w 104775"/>
                <a:gd name="connsiteY8" fmla="*/ 64294 h 66675"/>
                <a:gd name="connsiteX9" fmla="*/ 102394 w 104775"/>
                <a:gd name="connsiteY9" fmla="*/ 64294 h 66675"/>
                <a:gd name="connsiteX10" fmla="*/ 102394 w 104775"/>
                <a:gd name="connsiteY10" fmla="*/ 45244 h 66675"/>
                <a:gd name="connsiteX11" fmla="*/ 83344 w 104775"/>
                <a:gd name="connsiteY11" fmla="*/ 45244 h 66675"/>
                <a:gd name="connsiteX12" fmla="*/ 83344 w 104775"/>
                <a:gd name="connsiteY12" fmla="*/ 26194 h 66675"/>
                <a:gd name="connsiteX13" fmla="*/ 64294 w 104775"/>
                <a:gd name="connsiteY13" fmla="*/ 26194 h 66675"/>
                <a:gd name="connsiteX14" fmla="*/ 45244 w 104775"/>
                <a:gd name="connsiteY14" fmla="*/ 261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75" h="66675">
                  <a:moveTo>
                    <a:pt x="45244" y="26194"/>
                  </a:moveTo>
                  <a:lnTo>
                    <a:pt x="26194" y="26194"/>
                  </a:lnTo>
                  <a:lnTo>
                    <a:pt x="26194" y="7144"/>
                  </a:lnTo>
                  <a:lnTo>
                    <a:pt x="7144" y="7144"/>
                  </a:lnTo>
                  <a:lnTo>
                    <a:pt x="7144" y="64294"/>
                  </a:lnTo>
                  <a:lnTo>
                    <a:pt x="26194" y="64294"/>
                  </a:lnTo>
                  <a:lnTo>
                    <a:pt x="45244" y="64294"/>
                  </a:lnTo>
                  <a:lnTo>
                    <a:pt x="64294" y="64294"/>
                  </a:lnTo>
                  <a:lnTo>
                    <a:pt x="83344" y="64294"/>
                  </a:lnTo>
                  <a:lnTo>
                    <a:pt x="102394" y="64294"/>
                  </a:lnTo>
                  <a:lnTo>
                    <a:pt x="102394" y="45244"/>
                  </a:lnTo>
                  <a:lnTo>
                    <a:pt x="83344" y="45244"/>
                  </a:lnTo>
                  <a:lnTo>
                    <a:pt x="83344" y="26194"/>
                  </a:lnTo>
                  <a:lnTo>
                    <a:pt x="64294" y="26194"/>
                  </a:lnTo>
                  <a:lnTo>
                    <a:pt x="45244" y="26194"/>
                  </a:lnTo>
                  <a:close/>
                </a:path>
              </a:pathLst>
            </a:custGeom>
            <a:solidFill>
              <a:srgbClr val="000000"/>
            </a:solidFill>
            <a:ln w="9525"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148F3771-2AC9-4BF9-AA9E-64074FB0A5C1}"/>
                </a:ext>
              </a:extLst>
            </p:cNvPr>
            <p:cNvSpPr/>
            <p:nvPr/>
          </p:nvSpPr>
          <p:spPr>
            <a:xfrm>
              <a:off x="5831681" y="33170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E0BFF558-9D2B-47C9-A478-CCD0D305DD34}"/>
                </a:ext>
              </a:extLst>
            </p:cNvPr>
            <p:cNvSpPr/>
            <p:nvPr/>
          </p:nvSpPr>
          <p:spPr>
            <a:xfrm>
              <a:off x="5831681" y="3488531"/>
              <a:ext cx="47625" cy="28575"/>
            </a:xfrm>
            <a:custGeom>
              <a:avLst/>
              <a:gdLst>
                <a:gd name="connsiteX0" fmla="*/ 7144 w 47625"/>
                <a:gd name="connsiteY0" fmla="*/ 7144 h 28575"/>
                <a:gd name="connsiteX1" fmla="*/ 7144 w 47625"/>
                <a:gd name="connsiteY1" fmla="*/ 26194 h 28575"/>
                <a:gd name="connsiteX2" fmla="*/ 26194 w 47625"/>
                <a:gd name="connsiteY2" fmla="*/ 26194 h 28575"/>
                <a:gd name="connsiteX3" fmla="*/ 45244 w 47625"/>
                <a:gd name="connsiteY3" fmla="*/ 26194 h 28575"/>
                <a:gd name="connsiteX4" fmla="*/ 45244 w 47625"/>
                <a:gd name="connsiteY4" fmla="*/ 7144 h 28575"/>
                <a:gd name="connsiteX5" fmla="*/ 26194 w 47625"/>
                <a:gd name="connsiteY5" fmla="*/ 7144 h 28575"/>
                <a:gd name="connsiteX6" fmla="*/ 7144 w 476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8575">
                  <a:moveTo>
                    <a:pt x="7144" y="7144"/>
                  </a:moveTo>
                  <a:lnTo>
                    <a:pt x="7144" y="26194"/>
                  </a:lnTo>
                  <a:lnTo>
                    <a:pt x="26194" y="26194"/>
                  </a:lnTo>
                  <a:lnTo>
                    <a:pt x="45244" y="26194"/>
                  </a:lnTo>
                  <a:lnTo>
                    <a:pt x="45244" y="7144"/>
                  </a:lnTo>
                  <a:lnTo>
                    <a:pt x="26194" y="7144"/>
                  </a:lnTo>
                  <a:lnTo>
                    <a:pt x="7144" y="7144"/>
                  </a:lnTo>
                  <a:close/>
                </a:path>
              </a:pathLst>
            </a:custGeom>
            <a:solidFill>
              <a:srgbClr val="000000"/>
            </a:solidFill>
            <a:ln w="9525"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C79FA920-5614-4098-B239-CE6A9061F821}"/>
                </a:ext>
              </a:extLst>
            </p:cNvPr>
            <p:cNvSpPr/>
            <p:nvPr/>
          </p:nvSpPr>
          <p:spPr>
            <a:xfrm>
              <a:off x="5736431" y="3640931"/>
              <a:ext cx="142875" cy="142875"/>
            </a:xfrm>
            <a:custGeom>
              <a:avLst/>
              <a:gdLst>
                <a:gd name="connsiteX0" fmla="*/ 102394 w 142875"/>
                <a:gd name="connsiteY0" fmla="*/ 7144 h 142875"/>
                <a:gd name="connsiteX1" fmla="*/ 7144 w 142875"/>
                <a:gd name="connsiteY1" fmla="*/ 7144 h 142875"/>
                <a:gd name="connsiteX2" fmla="*/ 7144 w 142875"/>
                <a:gd name="connsiteY2" fmla="*/ 140494 h 142875"/>
                <a:gd name="connsiteX3" fmla="*/ 140494 w 142875"/>
                <a:gd name="connsiteY3" fmla="*/ 140494 h 142875"/>
                <a:gd name="connsiteX4" fmla="*/ 140494 w 142875"/>
                <a:gd name="connsiteY4" fmla="*/ 7144 h 142875"/>
                <a:gd name="connsiteX5" fmla="*/ 102394 w 142875"/>
                <a:gd name="connsiteY5" fmla="*/ 7144 h 142875"/>
                <a:gd name="connsiteX6" fmla="*/ 121444 w 142875"/>
                <a:gd name="connsiteY6" fmla="*/ 121444 h 142875"/>
                <a:gd name="connsiteX7" fmla="*/ 26194 w 142875"/>
                <a:gd name="connsiteY7" fmla="*/ 121444 h 142875"/>
                <a:gd name="connsiteX8" fmla="*/ 26194 w 142875"/>
                <a:gd name="connsiteY8" fmla="*/ 26194 h 142875"/>
                <a:gd name="connsiteX9" fmla="*/ 121444 w 142875"/>
                <a:gd name="connsiteY9" fmla="*/ 2619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42875">
                  <a:moveTo>
                    <a:pt x="102394" y="7144"/>
                  </a:moveTo>
                  <a:lnTo>
                    <a:pt x="7144" y="7144"/>
                  </a:lnTo>
                  <a:lnTo>
                    <a:pt x="7144" y="140494"/>
                  </a:lnTo>
                  <a:lnTo>
                    <a:pt x="140494" y="140494"/>
                  </a:lnTo>
                  <a:lnTo>
                    <a:pt x="140494" y="7144"/>
                  </a:lnTo>
                  <a:lnTo>
                    <a:pt x="102394" y="7144"/>
                  </a:lnTo>
                  <a:close/>
                  <a:moveTo>
                    <a:pt x="121444" y="121444"/>
                  </a:moveTo>
                  <a:lnTo>
                    <a:pt x="26194" y="121444"/>
                  </a:lnTo>
                  <a:lnTo>
                    <a:pt x="26194" y="26194"/>
                  </a:lnTo>
                  <a:lnTo>
                    <a:pt x="121444" y="26194"/>
                  </a:lnTo>
                  <a:close/>
                </a:path>
              </a:pathLst>
            </a:custGeom>
            <a:solidFill>
              <a:srgbClr val="000000"/>
            </a:solidFill>
            <a:ln w="9525"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24BF45EF-1CFD-4A4D-B42B-FA73BEBFB136}"/>
                </a:ext>
              </a:extLst>
            </p:cNvPr>
            <p:cNvSpPr/>
            <p:nvPr/>
          </p:nvSpPr>
          <p:spPr>
            <a:xfrm>
              <a:off x="5850731" y="3278981"/>
              <a:ext cx="47625" cy="85725"/>
            </a:xfrm>
            <a:custGeom>
              <a:avLst/>
              <a:gdLst>
                <a:gd name="connsiteX0" fmla="*/ 7144 w 47625"/>
                <a:gd name="connsiteY0" fmla="*/ 26194 h 85725"/>
                <a:gd name="connsiteX1" fmla="*/ 7144 w 47625"/>
                <a:gd name="connsiteY1" fmla="*/ 45244 h 85725"/>
                <a:gd name="connsiteX2" fmla="*/ 26194 w 47625"/>
                <a:gd name="connsiteY2" fmla="*/ 45244 h 85725"/>
                <a:gd name="connsiteX3" fmla="*/ 26194 w 47625"/>
                <a:gd name="connsiteY3" fmla="*/ 64294 h 85725"/>
                <a:gd name="connsiteX4" fmla="*/ 7144 w 47625"/>
                <a:gd name="connsiteY4" fmla="*/ 64294 h 85725"/>
                <a:gd name="connsiteX5" fmla="*/ 7144 w 47625"/>
                <a:gd name="connsiteY5" fmla="*/ 83344 h 85725"/>
                <a:gd name="connsiteX6" fmla="*/ 26194 w 47625"/>
                <a:gd name="connsiteY6" fmla="*/ 83344 h 85725"/>
                <a:gd name="connsiteX7" fmla="*/ 45244 w 47625"/>
                <a:gd name="connsiteY7" fmla="*/ 83344 h 85725"/>
                <a:gd name="connsiteX8" fmla="*/ 45244 w 47625"/>
                <a:gd name="connsiteY8" fmla="*/ 7144 h 85725"/>
                <a:gd name="connsiteX9" fmla="*/ 26194 w 47625"/>
                <a:gd name="connsiteY9" fmla="*/ 7144 h 85725"/>
                <a:gd name="connsiteX10" fmla="*/ 26194 w 47625"/>
                <a:gd name="connsiteY10" fmla="*/ 26194 h 85725"/>
                <a:gd name="connsiteX11" fmla="*/ 7144 w 47625"/>
                <a:gd name="connsiteY11" fmla="*/ 261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85725">
                  <a:moveTo>
                    <a:pt x="7144" y="26194"/>
                  </a:moveTo>
                  <a:lnTo>
                    <a:pt x="7144" y="45244"/>
                  </a:lnTo>
                  <a:lnTo>
                    <a:pt x="26194" y="45244"/>
                  </a:lnTo>
                  <a:lnTo>
                    <a:pt x="26194" y="64294"/>
                  </a:lnTo>
                  <a:lnTo>
                    <a:pt x="7144" y="64294"/>
                  </a:lnTo>
                  <a:lnTo>
                    <a:pt x="7144" y="83344"/>
                  </a:lnTo>
                  <a:lnTo>
                    <a:pt x="26194" y="83344"/>
                  </a:lnTo>
                  <a:lnTo>
                    <a:pt x="45244" y="83344"/>
                  </a:lnTo>
                  <a:lnTo>
                    <a:pt x="45244" y="7144"/>
                  </a:ln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D6FF50C8-FF7E-49D7-96DE-7EEC1EA19B82}"/>
                </a:ext>
              </a:extLst>
            </p:cNvPr>
            <p:cNvSpPr/>
            <p:nvPr/>
          </p:nvSpPr>
          <p:spPr>
            <a:xfrm>
              <a:off x="5850731" y="35266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27E68CEC-DEDE-4BC9-BCC8-937714C47282}"/>
                </a:ext>
              </a:extLst>
            </p:cNvPr>
            <p:cNvSpPr/>
            <p:nvPr/>
          </p:nvSpPr>
          <p:spPr>
            <a:xfrm>
              <a:off x="5850731" y="35647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FDEB6951-DFA4-4272-937C-D911B16393FB}"/>
                </a:ext>
              </a:extLst>
            </p:cNvPr>
            <p:cNvSpPr/>
            <p:nvPr/>
          </p:nvSpPr>
          <p:spPr>
            <a:xfrm>
              <a:off x="5888831" y="3240881"/>
              <a:ext cx="28575" cy="47625"/>
            </a:xfrm>
            <a:custGeom>
              <a:avLst/>
              <a:gdLst>
                <a:gd name="connsiteX0" fmla="*/ 7144 w 28575"/>
                <a:gd name="connsiteY0" fmla="*/ 7144 h 47625"/>
                <a:gd name="connsiteX1" fmla="*/ 26194 w 28575"/>
                <a:gd name="connsiteY1" fmla="*/ 7144 h 47625"/>
                <a:gd name="connsiteX2" fmla="*/ 26194 w 28575"/>
                <a:gd name="connsiteY2" fmla="*/ 45244 h 47625"/>
                <a:gd name="connsiteX3" fmla="*/ 7144 w 285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8575" h="47625">
                  <a:moveTo>
                    <a:pt x="7144" y="7144"/>
                  </a:moveTo>
                  <a:lnTo>
                    <a:pt x="26194" y="7144"/>
                  </a:lnTo>
                  <a:lnTo>
                    <a:pt x="26194" y="45244"/>
                  </a:lnTo>
                  <a:lnTo>
                    <a:pt x="7144" y="45244"/>
                  </a:lnTo>
                  <a:close/>
                </a:path>
              </a:pathLst>
            </a:custGeom>
            <a:solidFill>
              <a:srgbClr val="000000"/>
            </a:solidFill>
            <a:ln w="9525"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D232CF2F-E627-417F-8408-E99867C38B84}"/>
                </a:ext>
              </a:extLst>
            </p:cNvPr>
            <p:cNvSpPr/>
            <p:nvPr/>
          </p:nvSpPr>
          <p:spPr>
            <a:xfrm>
              <a:off x="5888831" y="36218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CCC0E102-0F73-4450-A480-3C5F6B46C43F}"/>
                </a:ext>
              </a:extLst>
            </p:cNvPr>
            <p:cNvSpPr/>
            <p:nvPr/>
          </p:nvSpPr>
          <p:spPr>
            <a:xfrm>
              <a:off x="5888831" y="37552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B71A1518-B1FC-45C4-8341-ABB752B0EED7}"/>
                </a:ext>
              </a:extLst>
            </p:cNvPr>
            <p:cNvSpPr/>
            <p:nvPr/>
          </p:nvSpPr>
          <p:spPr>
            <a:xfrm>
              <a:off x="5907881" y="3069431"/>
              <a:ext cx="47625" cy="47625"/>
            </a:xfrm>
            <a:custGeom>
              <a:avLst/>
              <a:gdLst>
                <a:gd name="connsiteX0" fmla="*/ 26194 w 47625"/>
                <a:gd name="connsiteY0" fmla="*/ 26194 h 47625"/>
                <a:gd name="connsiteX1" fmla="*/ 45244 w 47625"/>
                <a:gd name="connsiteY1" fmla="*/ 26194 h 47625"/>
                <a:gd name="connsiteX2" fmla="*/ 45244 w 47625"/>
                <a:gd name="connsiteY2" fmla="*/ 7144 h 47625"/>
                <a:gd name="connsiteX3" fmla="*/ 26194 w 47625"/>
                <a:gd name="connsiteY3" fmla="*/ 7144 h 47625"/>
                <a:gd name="connsiteX4" fmla="*/ 7144 w 47625"/>
                <a:gd name="connsiteY4" fmla="*/ 7144 h 47625"/>
                <a:gd name="connsiteX5" fmla="*/ 7144 w 47625"/>
                <a:gd name="connsiteY5" fmla="*/ 45244 h 47625"/>
                <a:gd name="connsiteX6" fmla="*/ 26194 w 47625"/>
                <a:gd name="connsiteY6" fmla="*/ 45244 h 47625"/>
                <a:gd name="connsiteX7" fmla="*/ 26194 w 47625"/>
                <a:gd name="connsiteY7" fmla="*/ 2619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26194" y="26194"/>
                  </a:moveTo>
                  <a:lnTo>
                    <a:pt x="45244" y="26194"/>
                  </a:lnTo>
                  <a:lnTo>
                    <a:pt x="45244" y="7144"/>
                  </a:lnTo>
                  <a:lnTo>
                    <a:pt x="26194" y="7144"/>
                  </a:lnTo>
                  <a:lnTo>
                    <a:pt x="7144" y="7144"/>
                  </a:lnTo>
                  <a:lnTo>
                    <a:pt x="7144" y="45244"/>
                  </a:lnTo>
                  <a:lnTo>
                    <a:pt x="26194" y="45244"/>
                  </a:lnTo>
                  <a:lnTo>
                    <a:pt x="26194" y="26194"/>
                  </a:lnTo>
                  <a:close/>
                </a:path>
              </a:pathLst>
            </a:custGeom>
            <a:solidFill>
              <a:srgbClr val="000000"/>
            </a:solidFill>
            <a:ln w="9525"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64A671B4-F635-4C73-950C-63DED2E6472B}"/>
                </a:ext>
              </a:extLst>
            </p:cNvPr>
            <p:cNvSpPr/>
            <p:nvPr/>
          </p:nvSpPr>
          <p:spPr>
            <a:xfrm>
              <a:off x="5888831" y="3107531"/>
              <a:ext cx="142875" cy="200025"/>
            </a:xfrm>
            <a:custGeom>
              <a:avLst/>
              <a:gdLst>
                <a:gd name="connsiteX0" fmla="*/ 45244 w 142875"/>
                <a:gd name="connsiteY0" fmla="*/ 102394 h 200025"/>
                <a:gd name="connsiteX1" fmla="*/ 26194 w 142875"/>
                <a:gd name="connsiteY1" fmla="*/ 102394 h 200025"/>
                <a:gd name="connsiteX2" fmla="*/ 26194 w 142875"/>
                <a:gd name="connsiteY2" fmla="*/ 64294 h 200025"/>
                <a:gd name="connsiteX3" fmla="*/ 45244 w 142875"/>
                <a:gd name="connsiteY3" fmla="*/ 64294 h 200025"/>
                <a:gd name="connsiteX4" fmla="*/ 45244 w 142875"/>
                <a:gd name="connsiteY4" fmla="*/ 102394 h 200025"/>
                <a:gd name="connsiteX5" fmla="*/ 64294 w 142875"/>
                <a:gd name="connsiteY5" fmla="*/ 102394 h 200025"/>
                <a:gd name="connsiteX6" fmla="*/ 64294 w 142875"/>
                <a:gd name="connsiteY6" fmla="*/ 83344 h 200025"/>
                <a:gd name="connsiteX7" fmla="*/ 83344 w 142875"/>
                <a:gd name="connsiteY7" fmla="*/ 83344 h 200025"/>
                <a:gd name="connsiteX8" fmla="*/ 83344 w 142875"/>
                <a:gd name="connsiteY8" fmla="*/ 159544 h 200025"/>
                <a:gd name="connsiteX9" fmla="*/ 64294 w 142875"/>
                <a:gd name="connsiteY9" fmla="*/ 159544 h 200025"/>
                <a:gd name="connsiteX10" fmla="*/ 64294 w 142875"/>
                <a:gd name="connsiteY10" fmla="*/ 178594 h 200025"/>
                <a:gd name="connsiteX11" fmla="*/ 45244 w 142875"/>
                <a:gd name="connsiteY11" fmla="*/ 178594 h 200025"/>
                <a:gd name="connsiteX12" fmla="*/ 45244 w 142875"/>
                <a:gd name="connsiteY12" fmla="*/ 197644 h 200025"/>
                <a:gd name="connsiteX13" fmla="*/ 64294 w 142875"/>
                <a:gd name="connsiteY13" fmla="*/ 197644 h 200025"/>
                <a:gd name="connsiteX14" fmla="*/ 83344 w 142875"/>
                <a:gd name="connsiteY14" fmla="*/ 197644 h 200025"/>
                <a:gd name="connsiteX15" fmla="*/ 102394 w 142875"/>
                <a:gd name="connsiteY15" fmla="*/ 197644 h 200025"/>
                <a:gd name="connsiteX16" fmla="*/ 102394 w 142875"/>
                <a:gd name="connsiteY16" fmla="*/ 121444 h 200025"/>
                <a:gd name="connsiteX17" fmla="*/ 121444 w 142875"/>
                <a:gd name="connsiteY17" fmla="*/ 121444 h 200025"/>
                <a:gd name="connsiteX18" fmla="*/ 140494 w 142875"/>
                <a:gd name="connsiteY18" fmla="*/ 121444 h 200025"/>
                <a:gd name="connsiteX19" fmla="*/ 140494 w 142875"/>
                <a:gd name="connsiteY19" fmla="*/ 83344 h 200025"/>
                <a:gd name="connsiteX20" fmla="*/ 121444 w 142875"/>
                <a:gd name="connsiteY20" fmla="*/ 83344 h 200025"/>
                <a:gd name="connsiteX21" fmla="*/ 121444 w 142875"/>
                <a:gd name="connsiteY21" fmla="*/ 102394 h 200025"/>
                <a:gd name="connsiteX22" fmla="*/ 102394 w 142875"/>
                <a:gd name="connsiteY22" fmla="*/ 102394 h 200025"/>
                <a:gd name="connsiteX23" fmla="*/ 102394 w 142875"/>
                <a:gd name="connsiteY23" fmla="*/ 83344 h 200025"/>
                <a:gd name="connsiteX24" fmla="*/ 121444 w 142875"/>
                <a:gd name="connsiteY24" fmla="*/ 83344 h 200025"/>
                <a:gd name="connsiteX25" fmla="*/ 121444 w 142875"/>
                <a:gd name="connsiteY25" fmla="*/ 64294 h 200025"/>
                <a:gd name="connsiteX26" fmla="*/ 102394 w 142875"/>
                <a:gd name="connsiteY26" fmla="*/ 64294 h 200025"/>
                <a:gd name="connsiteX27" fmla="*/ 102394 w 142875"/>
                <a:gd name="connsiteY27" fmla="*/ 45244 h 200025"/>
                <a:gd name="connsiteX28" fmla="*/ 121444 w 142875"/>
                <a:gd name="connsiteY28" fmla="*/ 45244 h 200025"/>
                <a:gd name="connsiteX29" fmla="*/ 121444 w 142875"/>
                <a:gd name="connsiteY29" fmla="*/ 26194 h 200025"/>
                <a:gd name="connsiteX30" fmla="*/ 102394 w 142875"/>
                <a:gd name="connsiteY30" fmla="*/ 26194 h 200025"/>
                <a:gd name="connsiteX31" fmla="*/ 83344 w 142875"/>
                <a:gd name="connsiteY31" fmla="*/ 26194 h 200025"/>
                <a:gd name="connsiteX32" fmla="*/ 83344 w 142875"/>
                <a:gd name="connsiteY32" fmla="*/ 7144 h 200025"/>
                <a:gd name="connsiteX33" fmla="*/ 64294 w 142875"/>
                <a:gd name="connsiteY33" fmla="*/ 7144 h 200025"/>
                <a:gd name="connsiteX34" fmla="*/ 64294 w 142875"/>
                <a:gd name="connsiteY34" fmla="*/ 45244 h 200025"/>
                <a:gd name="connsiteX35" fmla="*/ 45244 w 142875"/>
                <a:gd name="connsiteY35" fmla="*/ 45244 h 200025"/>
                <a:gd name="connsiteX36" fmla="*/ 45244 w 142875"/>
                <a:gd name="connsiteY36" fmla="*/ 26194 h 200025"/>
                <a:gd name="connsiteX37" fmla="*/ 26194 w 142875"/>
                <a:gd name="connsiteY37" fmla="*/ 26194 h 200025"/>
                <a:gd name="connsiteX38" fmla="*/ 26194 w 142875"/>
                <a:gd name="connsiteY38" fmla="*/ 7144 h 200025"/>
                <a:gd name="connsiteX39" fmla="*/ 7144 w 142875"/>
                <a:gd name="connsiteY39" fmla="*/ 7144 h 200025"/>
                <a:gd name="connsiteX40" fmla="*/ 7144 w 142875"/>
                <a:gd name="connsiteY40" fmla="*/ 121444 h 200025"/>
                <a:gd name="connsiteX41" fmla="*/ 26194 w 142875"/>
                <a:gd name="connsiteY41" fmla="*/ 121444 h 200025"/>
                <a:gd name="connsiteX42" fmla="*/ 26194 w 142875"/>
                <a:gd name="connsiteY42" fmla="*/ 140494 h 200025"/>
                <a:gd name="connsiteX43" fmla="*/ 45244 w 142875"/>
                <a:gd name="connsiteY43" fmla="*/ 140494 h 200025"/>
                <a:gd name="connsiteX44" fmla="*/ 45244 w 142875"/>
                <a:gd name="connsiteY44" fmla="*/ 10239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200025">
                  <a:moveTo>
                    <a:pt x="45244" y="102394"/>
                  </a:moveTo>
                  <a:lnTo>
                    <a:pt x="26194" y="102394"/>
                  </a:lnTo>
                  <a:lnTo>
                    <a:pt x="26194" y="64294"/>
                  </a:lnTo>
                  <a:lnTo>
                    <a:pt x="45244" y="64294"/>
                  </a:lnTo>
                  <a:lnTo>
                    <a:pt x="45244" y="102394"/>
                  </a:lnTo>
                  <a:lnTo>
                    <a:pt x="64294" y="102394"/>
                  </a:lnTo>
                  <a:lnTo>
                    <a:pt x="64294" y="83344"/>
                  </a:lnTo>
                  <a:lnTo>
                    <a:pt x="83344" y="83344"/>
                  </a:lnTo>
                  <a:lnTo>
                    <a:pt x="83344" y="159544"/>
                  </a:lnTo>
                  <a:lnTo>
                    <a:pt x="64294" y="159544"/>
                  </a:lnTo>
                  <a:lnTo>
                    <a:pt x="64294" y="178594"/>
                  </a:lnTo>
                  <a:lnTo>
                    <a:pt x="45244" y="178594"/>
                  </a:lnTo>
                  <a:lnTo>
                    <a:pt x="45244" y="197644"/>
                  </a:lnTo>
                  <a:lnTo>
                    <a:pt x="64294" y="197644"/>
                  </a:lnTo>
                  <a:lnTo>
                    <a:pt x="83344" y="197644"/>
                  </a:lnTo>
                  <a:lnTo>
                    <a:pt x="102394" y="197644"/>
                  </a:lnTo>
                  <a:lnTo>
                    <a:pt x="102394" y="121444"/>
                  </a:lnTo>
                  <a:lnTo>
                    <a:pt x="121444" y="121444"/>
                  </a:lnTo>
                  <a:lnTo>
                    <a:pt x="140494" y="121444"/>
                  </a:lnTo>
                  <a:lnTo>
                    <a:pt x="140494" y="83344"/>
                  </a:lnTo>
                  <a:lnTo>
                    <a:pt x="121444" y="83344"/>
                  </a:lnTo>
                  <a:lnTo>
                    <a:pt x="121444" y="102394"/>
                  </a:lnTo>
                  <a:lnTo>
                    <a:pt x="102394" y="102394"/>
                  </a:lnTo>
                  <a:lnTo>
                    <a:pt x="102394" y="83344"/>
                  </a:lnTo>
                  <a:lnTo>
                    <a:pt x="121444" y="83344"/>
                  </a:lnTo>
                  <a:lnTo>
                    <a:pt x="121444" y="64294"/>
                  </a:lnTo>
                  <a:lnTo>
                    <a:pt x="102394" y="64294"/>
                  </a:lnTo>
                  <a:lnTo>
                    <a:pt x="102394" y="45244"/>
                  </a:lnTo>
                  <a:lnTo>
                    <a:pt x="121444" y="45244"/>
                  </a:lnTo>
                  <a:lnTo>
                    <a:pt x="121444" y="26194"/>
                  </a:lnTo>
                  <a:lnTo>
                    <a:pt x="102394" y="26194"/>
                  </a:lnTo>
                  <a:lnTo>
                    <a:pt x="83344" y="26194"/>
                  </a:lnTo>
                  <a:lnTo>
                    <a:pt x="83344" y="7144"/>
                  </a:lnTo>
                  <a:lnTo>
                    <a:pt x="64294" y="7144"/>
                  </a:lnTo>
                  <a:lnTo>
                    <a:pt x="64294" y="45244"/>
                  </a:lnTo>
                  <a:lnTo>
                    <a:pt x="45244" y="45244"/>
                  </a:lnTo>
                  <a:lnTo>
                    <a:pt x="45244" y="26194"/>
                  </a:lnTo>
                  <a:lnTo>
                    <a:pt x="26194" y="26194"/>
                  </a:lnTo>
                  <a:lnTo>
                    <a:pt x="26194" y="7144"/>
                  </a:lnTo>
                  <a:lnTo>
                    <a:pt x="7144" y="7144"/>
                  </a:lnTo>
                  <a:lnTo>
                    <a:pt x="7144" y="121444"/>
                  </a:lnTo>
                  <a:lnTo>
                    <a:pt x="26194" y="121444"/>
                  </a:lnTo>
                  <a:lnTo>
                    <a:pt x="26194" y="140494"/>
                  </a:lnTo>
                  <a:lnTo>
                    <a:pt x="45244" y="140494"/>
                  </a:lnTo>
                  <a:lnTo>
                    <a:pt x="45244" y="102394"/>
                  </a:lnTo>
                  <a:close/>
                </a:path>
              </a:pathLst>
            </a:custGeom>
            <a:solidFill>
              <a:srgbClr val="000000"/>
            </a:solidFill>
            <a:ln w="9525"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B5FE657B-AD8D-4B45-B156-E690891EED56}"/>
                </a:ext>
              </a:extLst>
            </p:cNvPr>
            <p:cNvSpPr/>
            <p:nvPr/>
          </p:nvSpPr>
          <p:spPr>
            <a:xfrm>
              <a:off x="5907881" y="32980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534CF151-91E2-42F7-B3DA-17F9A0560AEA}"/>
                </a:ext>
              </a:extLst>
            </p:cNvPr>
            <p:cNvSpPr/>
            <p:nvPr/>
          </p:nvSpPr>
          <p:spPr>
            <a:xfrm>
              <a:off x="5812631" y="3374231"/>
              <a:ext cx="142875" cy="238125"/>
            </a:xfrm>
            <a:custGeom>
              <a:avLst/>
              <a:gdLst>
                <a:gd name="connsiteX0" fmla="*/ 121444 w 142875"/>
                <a:gd name="connsiteY0" fmla="*/ 216694 h 238125"/>
                <a:gd name="connsiteX1" fmla="*/ 121444 w 142875"/>
                <a:gd name="connsiteY1" fmla="*/ 197644 h 238125"/>
                <a:gd name="connsiteX2" fmla="*/ 140494 w 142875"/>
                <a:gd name="connsiteY2" fmla="*/ 197644 h 238125"/>
                <a:gd name="connsiteX3" fmla="*/ 140494 w 142875"/>
                <a:gd name="connsiteY3" fmla="*/ 159544 h 238125"/>
                <a:gd name="connsiteX4" fmla="*/ 121444 w 142875"/>
                <a:gd name="connsiteY4" fmla="*/ 159544 h 238125"/>
                <a:gd name="connsiteX5" fmla="*/ 121444 w 142875"/>
                <a:gd name="connsiteY5" fmla="*/ 140494 h 238125"/>
                <a:gd name="connsiteX6" fmla="*/ 102394 w 142875"/>
                <a:gd name="connsiteY6" fmla="*/ 140494 h 238125"/>
                <a:gd name="connsiteX7" fmla="*/ 102394 w 142875"/>
                <a:gd name="connsiteY7" fmla="*/ 102394 h 238125"/>
                <a:gd name="connsiteX8" fmla="*/ 83344 w 142875"/>
                <a:gd name="connsiteY8" fmla="*/ 102394 h 238125"/>
                <a:gd name="connsiteX9" fmla="*/ 83344 w 142875"/>
                <a:gd name="connsiteY9" fmla="*/ 83344 h 238125"/>
                <a:gd name="connsiteX10" fmla="*/ 102394 w 142875"/>
                <a:gd name="connsiteY10" fmla="*/ 83344 h 238125"/>
                <a:gd name="connsiteX11" fmla="*/ 102394 w 142875"/>
                <a:gd name="connsiteY11" fmla="*/ 64294 h 238125"/>
                <a:gd name="connsiteX12" fmla="*/ 83344 w 142875"/>
                <a:gd name="connsiteY12" fmla="*/ 64294 h 238125"/>
                <a:gd name="connsiteX13" fmla="*/ 83344 w 142875"/>
                <a:gd name="connsiteY13" fmla="*/ 45244 h 238125"/>
                <a:gd name="connsiteX14" fmla="*/ 102394 w 142875"/>
                <a:gd name="connsiteY14" fmla="*/ 45244 h 238125"/>
                <a:gd name="connsiteX15" fmla="*/ 102394 w 142875"/>
                <a:gd name="connsiteY15" fmla="*/ 64294 h 238125"/>
                <a:gd name="connsiteX16" fmla="*/ 121444 w 142875"/>
                <a:gd name="connsiteY16" fmla="*/ 64294 h 238125"/>
                <a:gd name="connsiteX17" fmla="*/ 121444 w 142875"/>
                <a:gd name="connsiteY17" fmla="*/ 45244 h 238125"/>
                <a:gd name="connsiteX18" fmla="*/ 140494 w 142875"/>
                <a:gd name="connsiteY18" fmla="*/ 45244 h 238125"/>
                <a:gd name="connsiteX19" fmla="*/ 140494 w 142875"/>
                <a:gd name="connsiteY19" fmla="*/ 7144 h 238125"/>
                <a:gd name="connsiteX20" fmla="*/ 121444 w 142875"/>
                <a:gd name="connsiteY20" fmla="*/ 7144 h 238125"/>
                <a:gd name="connsiteX21" fmla="*/ 121444 w 142875"/>
                <a:gd name="connsiteY21" fmla="*/ 26194 h 238125"/>
                <a:gd name="connsiteX22" fmla="*/ 83344 w 142875"/>
                <a:gd name="connsiteY22" fmla="*/ 26194 h 238125"/>
                <a:gd name="connsiteX23" fmla="*/ 83344 w 142875"/>
                <a:gd name="connsiteY23" fmla="*/ 7144 h 238125"/>
                <a:gd name="connsiteX24" fmla="*/ 26194 w 142875"/>
                <a:gd name="connsiteY24" fmla="*/ 7144 h 238125"/>
                <a:gd name="connsiteX25" fmla="*/ 26194 w 142875"/>
                <a:gd name="connsiteY25" fmla="*/ 64294 h 238125"/>
                <a:gd name="connsiteX26" fmla="*/ 64294 w 142875"/>
                <a:gd name="connsiteY26" fmla="*/ 64294 h 238125"/>
                <a:gd name="connsiteX27" fmla="*/ 64294 w 142875"/>
                <a:gd name="connsiteY27" fmla="*/ 83344 h 238125"/>
                <a:gd name="connsiteX28" fmla="*/ 7144 w 142875"/>
                <a:gd name="connsiteY28" fmla="*/ 83344 h 238125"/>
                <a:gd name="connsiteX29" fmla="*/ 7144 w 142875"/>
                <a:gd name="connsiteY29" fmla="*/ 121444 h 238125"/>
                <a:gd name="connsiteX30" fmla="*/ 26194 w 142875"/>
                <a:gd name="connsiteY30" fmla="*/ 121444 h 238125"/>
                <a:gd name="connsiteX31" fmla="*/ 26194 w 142875"/>
                <a:gd name="connsiteY31" fmla="*/ 102394 h 238125"/>
                <a:gd name="connsiteX32" fmla="*/ 64294 w 142875"/>
                <a:gd name="connsiteY32" fmla="*/ 102394 h 238125"/>
                <a:gd name="connsiteX33" fmla="*/ 64294 w 142875"/>
                <a:gd name="connsiteY33" fmla="*/ 121444 h 238125"/>
                <a:gd name="connsiteX34" fmla="*/ 83344 w 142875"/>
                <a:gd name="connsiteY34" fmla="*/ 121444 h 238125"/>
                <a:gd name="connsiteX35" fmla="*/ 83344 w 142875"/>
                <a:gd name="connsiteY35" fmla="*/ 159544 h 238125"/>
                <a:gd name="connsiteX36" fmla="*/ 102394 w 142875"/>
                <a:gd name="connsiteY36" fmla="*/ 159544 h 238125"/>
                <a:gd name="connsiteX37" fmla="*/ 102394 w 142875"/>
                <a:gd name="connsiteY37" fmla="*/ 197644 h 238125"/>
                <a:gd name="connsiteX38" fmla="*/ 83344 w 142875"/>
                <a:gd name="connsiteY38" fmla="*/ 197644 h 238125"/>
                <a:gd name="connsiteX39" fmla="*/ 83344 w 142875"/>
                <a:gd name="connsiteY39" fmla="*/ 235744 h 238125"/>
                <a:gd name="connsiteX40" fmla="*/ 102394 w 142875"/>
                <a:gd name="connsiteY40" fmla="*/ 235744 h 238125"/>
                <a:gd name="connsiteX41" fmla="*/ 102394 w 142875"/>
                <a:gd name="connsiteY41" fmla="*/ 216694 h 238125"/>
                <a:gd name="connsiteX42" fmla="*/ 64294 w 142875"/>
                <a:gd name="connsiteY42" fmla="*/ 45244 h 238125"/>
                <a:gd name="connsiteX43" fmla="*/ 45244 w 142875"/>
                <a:gd name="connsiteY43" fmla="*/ 45244 h 238125"/>
                <a:gd name="connsiteX44" fmla="*/ 45244 w 142875"/>
                <a:gd name="connsiteY44" fmla="*/ 26194 h 238125"/>
                <a:gd name="connsiteX45" fmla="*/ 64294 w 142875"/>
                <a:gd name="connsiteY45" fmla="*/ 2619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2875" h="238125">
                  <a:moveTo>
                    <a:pt x="121444" y="216694"/>
                  </a:moveTo>
                  <a:lnTo>
                    <a:pt x="121444" y="197644"/>
                  </a:lnTo>
                  <a:lnTo>
                    <a:pt x="140494" y="197644"/>
                  </a:lnTo>
                  <a:lnTo>
                    <a:pt x="140494" y="159544"/>
                  </a:lnTo>
                  <a:lnTo>
                    <a:pt x="121444" y="159544"/>
                  </a:lnTo>
                  <a:lnTo>
                    <a:pt x="121444" y="140494"/>
                  </a:lnTo>
                  <a:lnTo>
                    <a:pt x="102394" y="140494"/>
                  </a:lnTo>
                  <a:lnTo>
                    <a:pt x="102394" y="102394"/>
                  </a:lnTo>
                  <a:lnTo>
                    <a:pt x="83344" y="102394"/>
                  </a:lnTo>
                  <a:lnTo>
                    <a:pt x="83344" y="83344"/>
                  </a:lnTo>
                  <a:lnTo>
                    <a:pt x="102394" y="83344"/>
                  </a:lnTo>
                  <a:lnTo>
                    <a:pt x="102394" y="64294"/>
                  </a:lnTo>
                  <a:lnTo>
                    <a:pt x="83344" y="64294"/>
                  </a:lnTo>
                  <a:lnTo>
                    <a:pt x="83344" y="45244"/>
                  </a:lnTo>
                  <a:lnTo>
                    <a:pt x="102394" y="45244"/>
                  </a:lnTo>
                  <a:lnTo>
                    <a:pt x="102394" y="64294"/>
                  </a:lnTo>
                  <a:lnTo>
                    <a:pt x="121444" y="64294"/>
                  </a:lnTo>
                  <a:lnTo>
                    <a:pt x="121444" y="45244"/>
                  </a:lnTo>
                  <a:lnTo>
                    <a:pt x="140494" y="45244"/>
                  </a:lnTo>
                  <a:lnTo>
                    <a:pt x="140494" y="7144"/>
                  </a:lnTo>
                  <a:lnTo>
                    <a:pt x="121444" y="7144"/>
                  </a:lnTo>
                  <a:lnTo>
                    <a:pt x="121444" y="26194"/>
                  </a:lnTo>
                  <a:lnTo>
                    <a:pt x="83344" y="26194"/>
                  </a:lnTo>
                  <a:lnTo>
                    <a:pt x="83344" y="7144"/>
                  </a:lnTo>
                  <a:lnTo>
                    <a:pt x="26194" y="7144"/>
                  </a:lnTo>
                  <a:lnTo>
                    <a:pt x="26194" y="64294"/>
                  </a:lnTo>
                  <a:lnTo>
                    <a:pt x="64294" y="64294"/>
                  </a:lnTo>
                  <a:lnTo>
                    <a:pt x="64294" y="83344"/>
                  </a:lnTo>
                  <a:lnTo>
                    <a:pt x="7144" y="83344"/>
                  </a:lnTo>
                  <a:lnTo>
                    <a:pt x="7144" y="121444"/>
                  </a:lnTo>
                  <a:lnTo>
                    <a:pt x="26194" y="121444"/>
                  </a:lnTo>
                  <a:lnTo>
                    <a:pt x="26194" y="102394"/>
                  </a:lnTo>
                  <a:lnTo>
                    <a:pt x="64294" y="102394"/>
                  </a:lnTo>
                  <a:lnTo>
                    <a:pt x="64294" y="121444"/>
                  </a:lnTo>
                  <a:lnTo>
                    <a:pt x="83344" y="121444"/>
                  </a:lnTo>
                  <a:lnTo>
                    <a:pt x="83344" y="159544"/>
                  </a:lnTo>
                  <a:lnTo>
                    <a:pt x="102394" y="159544"/>
                  </a:lnTo>
                  <a:lnTo>
                    <a:pt x="102394" y="197644"/>
                  </a:lnTo>
                  <a:lnTo>
                    <a:pt x="83344" y="197644"/>
                  </a:lnTo>
                  <a:lnTo>
                    <a:pt x="83344" y="235744"/>
                  </a:lnTo>
                  <a:lnTo>
                    <a:pt x="102394" y="235744"/>
                  </a:lnTo>
                  <a:lnTo>
                    <a:pt x="102394" y="216694"/>
                  </a:lnTo>
                  <a:close/>
                  <a:moveTo>
                    <a:pt x="64294" y="45244"/>
                  </a:moveTo>
                  <a:lnTo>
                    <a:pt x="45244" y="45244"/>
                  </a:lnTo>
                  <a:lnTo>
                    <a:pt x="45244" y="26194"/>
                  </a:lnTo>
                  <a:lnTo>
                    <a:pt x="64294" y="26194"/>
                  </a:lnTo>
                  <a:close/>
                </a:path>
              </a:pathLst>
            </a:custGeom>
            <a:solidFill>
              <a:srgbClr val="000000"/>
            </a:solidFill>
            <a:ln w="9525"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622C896-511C-47B1-BA75-FFD085BF97BC}"/>
                </a:ext>
              </a:extLst>
            </p:cNvPr>
            <p:cNvSpPr/>
            <p:nvPr/>
          </p:nvSpPr>
          <p:spPr>
            <a:xfrm>
              <a:off x="5907881" y="36028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804EADD8-DBD7-4CE6-B7AB-E66F693B4526}"/>
                </a:ext>
              </a:extLst>
            </p:cNvPr>
            <p:cNvSpPr/>
            <p:nvPr/>
          </p:nvSpPr>
          <p:spPr>
            <a:xfrm>
              <a:off x="5888831" y="3659981"/>
              <a:ext cx="47625" cy="85725"/>
            </a:xfrm>
            <a:custGeom>
              <a:avLst/>
              <a:gdLst>
                <a:gd name="connsiteX0" fmla="*/ 45244 w 47625"/>
                <a:gd name="connsiteY0" fmla="*/ 26194 h 85725"/>
                <a:gd name="connsiteX1" fmla="*/ 45244 w 47625"/>
                <a:gd name="connsiteY1" fmla="*/ 7144 h 85725"/>
                <a:gd name="connsiteX2" fmla="*/ 26194 w 47625"/>
                <a:gd name="connsiteY2" fmla="*/ 7144 h 85725"/>
                <a:gd name="connsiteX3" fmla="*/ 7144 w 47625"/>
                <a:gd name="connsiteY3" fmla="*/ 7144 h 85725"/>
                <a:gd name="connsiteX4" fmla="*/ 7144 w 47625"/>
                <a:gd name="connsiteY4" fmla="*/ 83344 h 85725"/>
                <a:gd name="connsiteX5" fmla="*/ 26194 w 47625"/>
                <a:gd name="connsiteY5" fmla="*/ 83344 h 85725"/>
                <a:gd name="connsiteX6" fmla="*/ 26194 w 47625"/>
                <a:gd name="connsiteY6" fmla="*/ 26194 h 85725"/>
                <a:gd name="connsiteX7" fmla="*/ 45244 w 47625"/>
                <a:gd name="connsiteY7" fmla="*/ 261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85725">
                  <a:moveTo>
                    <a:pt x="45244" y="26194"/>
                  </a:moveTo>
                  <a:lnTo>
                    <a:pt x="45244" y="7144"/>
                  </a:lnTo>
                  <a:lnTo>
                    <a:pt x="26194" y="7144"/>
                  </a:lnTo>
                  <a:lnTo>
                    <a:pt x="7144" y="7144"/>
                  </a:lnTo>
                  <a:lnTo>
                    <a:pt x="7144" y="83344"/>
                  </a:lnTo>
                  <a:lnTo>
                    <a:pt x="26194" y="83344"/>
                  </a:lnTo>
                  <a:lnTo>
                    <a:pt x="26194" y="26194"/>
                  </a:lnTo>
                  <a:lnTo>
                    <a:pt x="45244" y="26194"/>
                  </a:lnTo>
                  <a:close/>
                </a:path>
              </a:pathLst>
            </a:custGeom>
            <a:solidFill>
              <a:srgbClr val="000000"/>
            </a:solidFill>
            <a:ln w="9525"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BA727864-4787-4A2F-8D7D-59C2B79BD434}"/>
                </a:ext>
              </a:extLst>
            </p:cNvPr>
            <p:cNvSpPr/>
            <p:nvPr/>
          </p:nvSpPr>
          <p:spPr>
            <a:xfrm>
              <a:off x="5926931" y="3412331"/>
              <a:ext cx="66675" cy="66675"/>
            </a:xfrm>
            <a:custGeom>
              <a:avLst/>
              <a:gdLst>
                <a:gd name="connsiteX0" fmla="*/ 7144 w 66675"/>
                <a:gd name="connsiteY0" fmla="*/ 26194 h 66675"/>
                <a:gd name="connsiteX1" fmla="*/ 7144 w 66675"/>
                <a:gd name="connsiteY1" fmla="*/ 64294 h 66675"/>
                <a:gd name="connsiteX2" fmla="*/ 26194 w 66675"/>
                <a:gd name="connsiteY2" fmla="*/ 64294 h 66675"/>
                <a:gd name="connsiteX3" fmla="*/ 26194 w 66675"/>
                <a:gd name="connsiteY3" fmla="*/ 45244 h 66675"/>
                <a:gd name="connsiteX4" fmla="*/ 45244 w 66675"/>
                <a:gd name="connsiteY4" fmla="*/ 45244 h 66675"/>
                <a:gd name="connsiteX5" fmla="*/ 45244 w 66675"/>
                <a:gd name="connsiteY5" fmla="*/ 64294 h 66675"/>
                <a:gd name="connsiteX6" fmla="*/ 64294 w 66675"/>
                <a:gd name="connsiteY6" fmla="*/ 64294 h 66675"/>
                <a:gd name="connsiteX7" fmla="*/ 64294 w 66675"/>
                <a:gd name="connsiteY7" fmla="*/ 7144 h 66675"/>
                <a:gd name="connsiteX8" fmla="*/ 45244 w 66675"/>
                <a:gd name="connsiteY8" fmla="*/ 7144 h 66675"/>
                <a:gd name="connsiteX9" fmla="*/ 26194 w 66675"/>
                <a:gd name="connsiteY9" fmla="*/ 7144 h 66675"/>
                <a:gd name="connsiteX10" fmla="*/ 26194 w 66675"/>
                <a:gd name="connsiteY10" fmla="*/ 26194 h 66675"/>
                <a:gd name="connsiteX11" fmla="*/ 7144 w 66675"/>
                <a:gd name="connsiteY11" fmla="*/ 261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7144" y="26194"/>
                  </a:moveTo>
                  <a:lnTo>
                    <a:pt x="7144" y="64294"/>
                  </a:lnTo>
                  <a:lnTo>
                    <a:pt x="26194" y="64294"/>
                  </a:lnTo>
                  <a:lnTo>
                    <a:pt x="26194" y="45244"/>
                  </a:lnTo>
                  <a:lnTo>
                    <a:pt x="45244" y="45244"/>
                  </a:lnTo>
                  <a:lnTo>
                    <a:pt x="45244" y="64294"/>
                  </a:lnTo>
                  <a:lnTo>
                    <a:pt x="64294" y="64294"/>
                  </a:lnTo>
                  <a:lnTo>
                    <a:pt x="64294" y="7144"/>
                  </a:lnTo>
                  <a:lnTo>
                    <a:pt x="45244" y="7144"/>
                  </a:ln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A69F75C8-5F3E-4D1F-983B-76379651E09F}"/>
                </a:ext>
              </a:extLst>
            </p:cNvPr>
            <p:cNvSpPr/>
            <p:nvPr/>
          </p:nvSpPr>
          <p:spPr>
            <a:xfrm>
              <a:off x="5926931" y="34885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4F6A65A9-E828-4FD0-81F7-226593A6E0E2}"/>
                </a:ext>
              </a:extLst>
            </p:cNvPr>
            <p:cNvSpPr/>
            <p:nvPr/>
          </p:nvSpPr>
          <p:spPr>
            <a:xfrm>
              <a:off x="5926931" y="3317081"/>
              <a:ext cx="47625" cy="47625"/>
            </a:xfrm>
            <a:custGeom>
              <a:avLst/>
              <a:gdLst>
                <a:gd name="connsiteX0" fmla="*/ 26194 w 47625"/>
                <a:gd name="connsiteY0" fmla="*/ 7144 h 47625"/>
                <a:gd name="connsiteX1" fmla="*/ 26194 w 47625"/>
                <a:gd name="connsiteY1" fmla="*/ 26194 h 47625"/>
                <a:gd name="connsiteX2" fmla="*/ 7144 w 47625"/>
                <a:gd name="connsiteY2" fmla="*/ 26194 h 47625"/>
                <a:gd name="connsiteX3" fmla="*/ 7144 w 47625"/>
                <a:gd name="connsiteY3" fmla="*/ 45244 h 47625"/>
                <a:gd name="connsiteX4" fmla="*/ 26194 w 47625"/>
                <a:gd name="connsiteY4" fmla="*/ 45244 h 47625"/>
                <a:gd name="connsiteX5" fmla="*/ 45244 w 47625"/>
                <a:gd name="connsiteY5" fmla="*/ 45244 h 47625"/>
                <a:gd name="connsiteX6" fmla="*/ 45244 w 47625"/>
                <a:gd name="connsiteY6" fmla="*/ 7144 h 47625"/>
                <a:gd name="connsiteX7" fmla="*/ 26194 w 47625"/>
                <a:gd name="connsiteY7" fmla="*/ 71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26194" y="7144"/>
                  </a:moveTo>
                  <a:lnTo>
                    <a:pt x="26194" y="26194"/>
                  </a:lnTo>
                  <a:lnTo>
                    <a:pt x="7144" y="26194"/>
                  </a:lnTo>
                  <a:lnTo>
                    <a:pt x="7144" y="45244"/>
                  </a:lnTo>
                  <a:lnTo>
                    <a:pt x="26194" y="45244"/>
                  </a:lnTo>
                  <a:lnTo>
                    <a:pt x="45244" y="45244"/>
                  </a:lnTo>
                  <a:lnTo>
                    <a:pt x="45244" y="7144"/>
                  </a:lnTo>
                  <a:lnTo>
                    <a:pt x="26194" y="7144"/>
                  </a:lnTo>
                  <a:close/>
                </a:path>
              </a:pathLst>
            </a:custGeom>
            <a:solidFill>
              <a:srgbClr val="000000"/>
            </a:solidFill>
            <a:ln w="952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B270A27B-E015-4B61-B81D-CD8FDC1949FB}"/>
                </a:ext>
              </a:extLst>
            </p:cNvPr>
            <p:cNvSpPr/>
            <p:nvPr/>
          </p:nvSpPr>
          <p:spPr>
            <a:xfrm>
              <a:off x="5945981" y="34694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074699EB-CA78-419C-BFA6-93000C8C675B}"/>
                </a:ext>
              </a:extLst>
            </p:cNvPr>
            <p:cNvSpPr/>
            <p:nvPr/>
          </p:nvSpPr>
          <p:spPr>
            <a:xfrm>
              <a:off x="5965031" y="30694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FB26AAC8-E103-4BE8-88E3-D3DBB0AB698D}"/>
                </a:ext>
              </a:extLst>
            </p:cNvPr>
            <p:cNvSpPr/>
            <p:nvPr/>
          </p:nvSpPr>
          <p:spPr>
            <a:xfrm>
              <a:off x="5965031" y="34885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5EC33010-AD90-4D74-9E6F-5B46B7C1E451}"/>
                </a:ext>
              </a:extLst>
            </p:cNvPr>
            <p:cNvSpPr/>
            <p:nvPr/>
          </p:nvSpPr>
          <p:spPr>
            <a:xfrm>
              <a:off x="5965031" y="3317081"/>
              <a:ext cx="66675" cy="66675"/>
            </a:xfrm>
            <a:custGeom>
              <a:avLst/>
              <a:gdLst>
                <a:gd name="connsiteX0" fmla="*/ 45244 w 66675"/>
                <a:gd name="connsiteY0" fmla="*/ 7144 h 66675"/>
                <a:gd name="connsiteX1" fmla="*/ 26194 w 66675"/>
                <a:gd name="connsiteY1" fmla="*/ 7144 h 66675"/>
                <a:gd name="connsiteX2" fmla="*/ 26194 w 66675"/>
                <a:gd name="connsiteY2" fmla="*/ 45244 h 66675"/>
                <a:gd name="connsiteX3" fmla="*/ 7144 w 66675"/>
                <a:gd name="connsiteY3" fmla="*/ 45244 h 66675"/>
                <a:gd name="connsiteX4" fmla="*/ 7144 w 66675"/>
                <a:gd name="connsiteY4" fmla="*/ 64294 h 66675"/>
                <a:gd name="connsiteX5" fmla="*/ 26194 w 66675"/>
                <a:gd name="connsiteY5" fmla="*/ 64294 h 66675"/>
                <a:gd name="connsiteX6" fmla="*/ 45244 w 66675"/>
                <a:gd name="connsiteY6" fmla="*/ 64294 h 66675"/>
                <a:gd name="connsiteX7" fmla="*/ 64294 w 66675"/>
                <a:gd name="connsiteY7" fmla="*/ 64294 h 66675"/>
                <a:gd name="connsiteX8" fmla="*/ 64294 w 66675"/>
                <a:gd name="connsiteY8" fmla="*/ 45244 h 66675"/>
                <a:gd name="connsiteX9" fmla="*/ 45244 w 66675"/>
                <a:gd name="connsiteY9" fmla="*/ 45244 h 66675"/>
                <a:gd name="connsiteX10" fmla="*/ 45244 w 66675"/>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66675">
                  <a:moveTo>
                    <a:pt x="45244" y="7144"/>
                  </a:moveTo>
                  <a:lnTo>
                    <a:pt x="26194" y="7144"/>
                  </a:lnTo>
                  <a:lnTo>
                    <a:pt x="26194" y="45244"/>
                  </a:lnTo>
                  <a:lnTo>
                    <a:pt x="7144" y="45244"/>
                  </a:lnTo>
                  <a:lnTo>
                    <a:pt x="7144" y="64294"/>
                  </a:lnTo>
                  <a:lnTo>
                    <a:pt x="26194" y="64294"/>
                  </a:lnTo>
                  <a:lnTo>
                    <a:pt x="45244" y="64294"/>
                  </a:lnTo>
                  <a:lnTo>
                    <a:pt x="64294" y="64294"/>
                  </a:lnTo>
                  <a:lnTo>
                    <a:pt x="64294" y="45244"/>
                  </a:lnTo>
                  <a:lnTo>
                    <a:pt x="45244" y="45244"/>
                  </a:lnTo>
                  <a:lnTo>
                    <a:pt x="45244" y="7144"/>
                  </a:lnTo>
                  <a:close/>
                </a:path>
              </a:pathLst>
            </a:custGeom>
            <a:solidFill>
              <a:srgbClr val="000000"/>
            </a:solidFill>
            <a:ln w="952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34C1DB1A-1CE9-45B3-8AE9-097B8179CF60}"/>
                </a:ext>
              </a:extLst>
            </p:cNvPr>
            <p:cNvSpPr/>
            <p:nvPr/>
          </p:nvSpPr>
          <p:spPr>
            <a:xfrm>
              <a:off x="5984081" y="33932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89455087-70A6-40C4-8CF5-9142560C7559}"/>
                </a:ext>
              </a:extLst>
            </p:cNvPr>
            <p:cNvSpPr/>
            <p:nvPr/>
          </p:nvSpPr>
          <p:spPr>
            <a:xfrm>
              <a:off x="5984081" y="34694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B94050A6-C0D1-4AB2-944D-117AD3F21A7F}"/>
                </a:ext>
              </a:extLst>
            </p:cNvPr>
            <p:cNvSpPr/>
            <p:nvPr/>
          </p:nvSpPr>
          <p:spPr>
            <a:xfrm>
              <a:off x="5926931" y="3564731"/>
              <a:ext cx="85725" cy="161925"/>
            </a:xfrm>
            <a:custGeom>
              <a:avLst/>
              <a:gdLst>
                <a:gd name="connsiteX0" fmla="*/ 64294 w 85725"/>
                <a:gd name="connsiteY0" fmla="*/ 102394 h 161925"/>
                <a:gd name="connsiteX1" fmla="*/ 64294 w 85725"/>
                <a:gd name="connsiteY1" fmla="*/ 64294 h 161925"/>
                <a:gd name="connsiteX2" fmla="*/ 45244 w 85725"/>
                <a:gd name="connsiteY2" fmla="*/ 64294 h 161925"/>
                <a:gd name="connsiteX3" fmla="*/ 45244 w 85725"/>
                <a:gd name="connsiteY3" fmla="*/ 7144 h 161925"/>
                <a:gd name="connsiteX4" fmla="*/ 26194 w 85725"/>
                <a:gd name="connsiteY4" fmla="*/ 7144 h 161925"/>
                <a:gd name="connsiteX5" fmla="*/ 26194 w 85725"/>
                <a:gd name="connsiteY5" fmla="*/ 26194 h 161925"/>
                <a:gd name="connsiteX6" fmla="*/ 7144 w 85725"/>
                <a:gd name="connsiteY6" fmla="*/ 26194 h 161925"/>
                <a:gd name="connsiteX7" fmla="*/ 7144 w 85725"/>
                <a:gd name="connsiteY7" fmla="*/ 45244 h 161925"/>
                <a:gd name="connsiteX8" fmla="*/ 26194 w 85725"/>
                <a:gd name="connsiteY8" fmla="*/ 45244 h 161925"/>
                <a:gd name="connsiteX9" fmla="*/ 26194 w 85725"/>
                <a:gd name="connsiteY9" fmla="*/ 64294 h 161925"/>
                <a:gd name="connsiteX10" fmla="*/ 7144 w 85725"/>
                <a:gd name="connsiteY10" fmla="*/ 64294 h 161925"/>
                <a:gd name="connsiteX11" fmla="*/ 7144 w 85725"/>
                <a:gd name="connsiteY11" fmla="*/ 83344 h 161925"/>
                <a:gd name="connsiteX12" fmla="*/ 26194 w 85725"/>
                <a:gd name="connsiteY12" fmla="*/ 83344 h 161925"/>
                <a:gd name="connsiteX13" fmla="*/ 26194 w 85725"/>
                <a:gd name="connsiteY13" fmla="*/ 121444 h 161925"/>
                <a:gd name="connsiteX14" fmla="*/ 45244 w 85725"/>
                <a:gd name="connsiteY14" fmla="*/ 121444 h 161925"/>
                <a:gd name="connsiteX15" fmla="*/ 45244 w 85725"/>
                <a:gd name="connsiteY15" fmla="*/ 140494 h 161925"/>
                <a:gd name="connsiteX16" fmla="*/ 26194 w 85725"/>
                <a:gd name="connsiteY16" fmla="*/ 140494 h 161925"/>
                <a:gd name="connsiteX17" fmla="*/ 7144 w 85725"/>
                <a:gd name="connsiteY17" fmla="*/ 140494 h 161925"/>
                <a:gd name="connsiteX18" fmla="*/ 7144 w 85725"/>
                <a:gd name="connsiteY18" fmla="*/ 159544 h 161925"/>
                <a:gd name="connsiteX19" fmla="*/ 26194 w 85725"/>
                <a:gd name="connsiteY19" fmla="*/ 159544 h 161925"/>
                <a:gd name="connsiteX20" fmla="*/ 45244 w 85725"/>
                <a:gd name="connsiteY20" fmla="*/ 159544 h 161925"/>
                <a:gd name="connsiteX21" fmla="*/ 64294 w 85725"/>
                <a:gd name="connsiteY21" fmla="*/ 159544 h 161925"/>
                <a:gd name="connsiteX22" fmla="*/ 64294 w 85725"/>
                <a:gd name="connsiteY22" fmla="*/ 140494 h 161925"/>
                <a:gd name="connsiteX23" fmla="*/ 83344 w 85725"/>
                <a:gd name="connsiteY23" fmla="*/ 140494 h 161925"/>
                <a:gd name="connsiteX24" fmla="*/ 83344 w 85725"/>
                <a:gd name="connsiteY24" fmla="*/ 102394 h 161925"/>
                <a:gd name="connsiteX25" fmla="*/ 64294 w 85725"/>
                <a:gd name="connsiteY25" fmla="*/ 10239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725" h="161925">
                  <a:moveTo>
                    <a:pt x="64294" y="102394"/>
                  </a:moveTo>
                  <a:lnTo>
                    <a:pt x="64294" y="64294"/>
                  </a:lnTo>
                  <a:lnTo>
                    <a:pt x="45244" y="64294"/>
                  </a:lnTo>
                  <a:lnTo>
                    <a:pt x="45244" y="7144"/>
                  </a:lnTo>
                  <a:lnTo>
                    <a:pt x="26194" y="7144"/>
                  </a:lnTo>
                  <a:lnTo>
                    <a:pt x="26194" y="26194"/>
                  </a:lnTo>
                  <a:lnTo>
                    <a:pt x="7144" y="26194"/>
                  </a:lnTo>
                  <a:lnTo>
                    <a:pt x="7144" y="45244"/>
                  </a:lnTo>
                  <a:lnTo>
                    <a:pt x="26194" y="45244"/>
                  </a:lnTo>
                  <a:lnTo>
                    <a:pt x="26194" y="64294"/>
                  </a:lnTo>
                  <a:lnTo>
                    <a:pt x="7144" y="64294"/>
                  </a:lnTo>
                  <a:lnTo>
                    <a:pt x="7144" y="83344"/>
                  </a:lnTo>
                  <a:lnTo>
                    <a:pt x="26194" y="83344"/>
                  </a:lnTo>
                  <a:lnTo>
                    <a:pt x="26194" y="121444"/>
                  </a:lnTo>
                  <a:lnTo>
                    <a:pt x="45244" y="121444"/>
                  </a:lnTo>
                  <a:lnTo>
                    <a:pt x="45244" y="140494"/>
                  </a:lnTo>
                  <a:lnTo>
                    <a:pt x="26194" y="140494"/>
                  </a:lnTo>
                  <a:lnTo>
                    <a:pt x="7144" y="140494"/>
                  </a:lnTo>
                  <a:lnTo>
                    <a:pt x="7144" y="159544"/>
                  </a:lnTo>
                  <a:lnTo>
                    <a:pt x="26194" y="159544"/>
                  </a:lnTo>
                  <a:lnTo>
                    <a:pt x="45244" y="159544"/>
                  </a:lnTo>
                  <a:lnTo>
                    <a:pt x="64294" y="159544"/>
                  </a:lnTo>
                  <a:lnTo>
                    <a:pt x="64294" y="140494"/>
                  </a:lnTo>
                  <a:lnTo>
                    <a:pt x="83344" y="140494"/>
                  </a:lnTo>
                  <a:lnTo>
                    <a:pt x="83344" y="102394"/>
                  </a:lnTo>
                  <a:lnTo>
                    <a:pt x="64294" y="102394"/>
                  </a:lnTo>
                  <a:close/>
                </a:path>
              </a:pathLst>
            </a:custGeom>
            <a:solidFill>
              <a:srgbClr val="000000"/>
            </a:solidFill>
            <a:ln w="9525"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D719D9AF-966D-4BA8-8489-D009334316C9}"/>
                </a:ext>
              </a:extLst>
            </p:cNvPr>
            <p:cNvSpPr/>
            <p:nvPr/>
          </p:nvSpPr>
          <p:spPr>
            <a:xfrm>
              <a:off x="5907881" y="3736181"/>
              <a:ext cx="123825" cy="47625"/>
            </a:xfrm>
            <a:custGeom>
              <a:avLst/>
              <a:gdLst>
                <a:gd name="connsiteX0" fmla="*/ 83344 w 123825"/>
                <a:gd name="connsiteY0" fmla="*/ 26194 h 47625"/>
                <a:gd name="connsiteX1" fmla="*/ 64294 w 123825"/>
                <a:gd name="connsiteY1" fmla="*/ 26194 h 47625"/>
                <a:gd name="connsiteX2" fmla="*/ 64294 w 123825"/>
                <a:gd name="connsiteY2" fmla="*/ 7144 h 47625"/>
                <a:gd name="connsiteX3" fmla="*/ 45244 w 123825"/>
                <a:gd name="connsiteY3" fmla="*/ 7144 h 47625"/>
                <a:gd name="connsiteX4" fmla="*/ 26194 w 123825"/>
                <a:gd name="connsiteY4" fmla="*/ 7144 h 47625"/>
                <a:gd name="connsiteX5" fmla="*/ 7144 w 123825"/>
                <a:gd name="connsiteY5" fmla="*/ 7144 h 47625"/>
                <a:gd name="connsiteX6" fmla="*/ 7144 w 123825"/>
                <a:gd name="connsiteY6" fmla="*/ 26194 h 47625"/>
                <a:gd name="connsiteX7" fmla="*/ 26194 w 123825"/>
                <a:gd name="connsiteY7" fmla="*/ 26194 h 47625"/>
                <a:gd name="connsiteX8" fmla="*/ 26194 w 123825"/>
                <a:gd name="connsiteY8" fmla="*/ 45244 h 47625"/>
                <a:gd name="connsiteX9" fmla="*/ 45244 w 123825"/>
                <a:gd name="connsiteY9" fmla="*/ 45244 h 47625"/>
                <a:gd name="connsiteX10" fmla="*/ 64294 w 123825"/>
                <a:gd name="connsiteY10" fmla="*/ 45244 h 47625"/>
                <a:gd name="connsiteX11" fmla="*/ 83344 w 123825"/>
                <a:gd name="connsiteY11" fmla="*/ 45244 h 47625"/>
                <a:gd name="connsiteX12" fmla="*/ 102394 w 123825"/>
                <a:gd name="connsiteY12" fmla="*/ 45244 h 47625"/>
                <a:gd name="connsiteX13" fmla="*/ 121444 w 123825"/>
                <a:gd name="connsiteY13" fmla="*/ 45244 h 47625"/>
                <a:gd name="connsiteX14" fmla="*/ 121444 w 123825"/>
                <a:gd name="connsiteY14" fmla="*/ 26194 h 47625"/>
                <a:gd name="connsiteX15" fmla="*/ 102394 w 123825"/>
                <a:gd name="connsiteY15" fmla="*/ 26194 h 47625"/>
                <a:gd name="connsiteX16" fmla="*/ 83344 w 123825"/>
                <a:gd name="connsiteY16" fmla="*/ 2619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825" h="47625">
                  <a:moveTo>
                    <a:pt x="83344" y="26194"/>
                  </a:moveTo>
                  <a:lnTo>
                    <a:pt x="64294" y="26194"/>
                  </a:lnTo>
                  <a:lnTo>
                    <a:pt x="64294" y="7144"/>
                  </a:lnTo>
                  <a:lnTo>
                    <a:pt x="45244" y="7144"/>
                  </a:lnTo>
                  <a:lnTo>
                    <a:pt x="26194" y="7144"/>
                  </a:lnTo>
                  <a:lnTo>
                    <a:pt x="7144" y="7144"/>
                  </a:lnTo>
                  <a:lnTo>
                    <a:pt x="7144" y="26194"/>
                  </a:lnTo>
                  <a:lnTo>
                    <a:pt x="26194" y="26194"/>
                  </a:lnTo>
                  <a:lnTo>
                    <a:pt x="26194" y="45244"/>
                  </a:lnTo>
                  <a:lnTo>
                    <a:pt x="45244" y="45244"/>
                  </a:lnTo>
                  <a:lnTo>
                    <a:pt x="64294" y="45244"/>
                  </a:lnTo>
                  <a:lnTo>
                    <a:pt x="83344" y="45244"/>
                  </a:lnTo>
                  <a:lnTo>
                    <a:pt x="102394" y="45244"/>
                  </a:lnTo>
                  <a:lnTo>
                    <a:pt x="121444" y="45244"/>
                  </a:lnTo>
                  <a:lnTo>
                    <a:pt x="121444" y="26194"/>
                  </a:lnTo>
                  <a:lnTo>
                    <a:pt x="102394" y="26194"/>
                  </a:lnTo>
                  <a:lnTo>
                    <a:pt x="83344" y="26194"/>
                  </a:lnTo>
                  <a:close/>
                </a:path>
              </a:pathLst>
            </a:custGeom>
            <a:solidFill>
              <a:srgbClr val="000000"/>
            </a:solidFill>
            <a:ln w="952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3D0655B4-6FA1-435C-A853-AE6CA6C695C6}"/>
                </a:ext>
              </a:extLst>
            </p:cNvPr>
            <p:cNvSpPr/>
            <p:nvPr/>
          </p:nvSpPr>
          <p:spPr>
            <a:xfrm>
              <a:off x="6003131" y="31075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4D00BA0B-2332-4CA2-AFD5-36D690C12CEF}"/>
                </a:ext>
              </a:extLst>
            </p:cNvPr>
            <p:cNvSpPr/>
            <p:nvPr/>
          </p:nvSpPr>
          <p:spPr>
            <a:xfrm>
              <a:off x="6003131" y="34313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93B83923-050F-4060-94C6-E2AF6B86221B}"/>
                </a:ext>
              </a:extLst>
            </p:cNvPr>
            <p:cNvSpPr/>
            <p:nvPr/>
          </p:nvSpPr>
          <p:spPr>
            <a:xfrm>
              <a:off x="6022181" y="33361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5FA0EB9E-F63A-48C7-BAF0-D08B672EF5D5}"/>
                </a:ext>
              </a:extLst>
            </p:cNvPr>
            <p:cNvSpPr/>
            <p:nvPr/>
          </p:nvSpPr>
          <p:spPr>
            <a:xfrm>
              <a:off x="6022181" y="3374231"/>
              <a:ext cx="47625" cy="47625"/>
            </a:xfrm>
            <a:custGeom>
              <a:avLst/>
              <a:gdLst>
                <a:gd name="connsiteX0" fmla="*/ 26194 w 47625"/>
                <a:gd name="connsiteY0" fmla="*/ 45244 h 47625"/>
                <a:gd name="connsiteX1" fmla="*/ 45244 w 47625"/>
                <a:gd name="connsiteY1" fmla="*/ 45244 h 47625"/>
                <a:gd name="connsiteX2" fmla="*/ 45244 w 47625"/>
                <a:gd name="connsiteY2" fmla="*/ 26194 h 47625"/>
                <a:gd name="connsiteX3" fmla="*/ 26194 w 47625"/>
                <a:gd name="connsiteY3" fmla="*/ 26194 h 47625"/>
                <a:gd name="connsiteX4" fmla="*/ 26194 w 47625"/>
                <a:gd name="connsiteY4" fmla="*/ 7144 h 47625"/>
                <a:gd name="connsiteX5" fmla="*/ 7144 w 47625"/>
                <a:gd name="connsiteY5" fmla="*/ 7144 h 47625"/>
                <a:gd name="connsiteX6" fmla="*/ 7144 w 47625"/>
                <a:gd name="connsiteY6" fmla="*/ 45244 h 47625"/>
                <a:gd name="connsiteX7" fmla="*/ 26194 w 47625"/>
                <a:gd name="connsiteY7"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26194" y="45244"/>
                  </a:moveTo>
                  <a:lnTo>
                    <a:pt x="45244" y="45244"/>
                  </a:lnTo>
                  <a:lnTo>
                    <a:pt x="45244" y="26194"/>
                  </a:lnTo>
                  <a:lnTo>
                    <a:pt x="26194" y="26194"/>
                  </a:lnTo>
                  <a:lnTo>
                    <a:pt x="26194" y="7144"/>
                  </a:lnTo>
                  <a:lnTo>
                    <a:pt x="7144" y="7144"/>
                  </a:lnTo>
                  <a:lnTo>
                    <a:pt x="7144" y="45244"/>
                  </a:lnTo>
                  <a:lnTo>
                    <a:pt x="26194" y="45244"/>
                  </a:lnTo>
                  <a:close/>
                </a:path>
              </a:pathLst>
            </a:custGeom>
            <a:solidFill>
              <a:srgbClr val="000000"/>
            </a:solidFill>
            <a:ln w="9525"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8869839E-5A6E-436A-8C19-9A53A6754B0F}"/>
                </a:ext>
              </a:extLst>
            </p:cNvPr>
            <p:cNvSpPr/>
            <p:nvPr/>
          </p:nvSpPr>
          <p:spPr>
            <a:xfrm>
              <a:off x="6022181" y="36409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49BADED0-5263-4CB5-88F0-0590E7291263}"/>
                </a:ext>
              </a:extLst>
            </p:cNvPr>
            <p:cNvSpPr/>
            <p:nvPr/>
          </p:nvSpPr>
          <p:spPr>
            <a:xfrm>
              <a:off x="6022181" y="3069431"/>
              <a:ext cx="47625" cy="47625"/>
            </a:xfrm>
            <a:custGeom>
              <a:avLst/>
              <a:gdLst>
                <a:gd name="connsiteX0" fmla="*/ 26194 w 47625"/>
                <a:gd name="connsiteY0" fmla="*/ 45244 h 47625"/>
                <a:gd name="connsiteX1" fmla="*/ 45244 w 47625"/>
                <a:gd name="connsiteY1" fmla="*/ 45244 h 47625"/>
                <a:gd name="connsiteX2" fmla="*/ 45244 w 47625"/>
                <a:gd name="connsiteY2" fmla="*/ 7144 h 47625"/>
                <a:gd name="connsiteX3" fmla="*/ 26194 w 47625"/>
                <a:gd name="connsiteY3" fmla="*/ 7144 h 47625"/>
                <a:gd name="connsiteX4" fmla="*/ 7144 w 47625"/>
                <a:gd name="connsiteY4" fmla="*/ 7144 h 47625"/>
                <a:gd name="connsiteX5" fmla="*/ 7144 w 47625"/>
                <a:gd name="connsiteY5" fmla="*/ 26194 h 47625"/>
                <a:gd name="connsiteX6" fmla="*/ 26194 w 47625"/>
                <a:gd name="connsiteY6" fmla="*/ 26194 h 47625"/>
                <a:gd name="connsiteX7" fmla="*/ 26194 w 47625"/>
                <a:gd name="connsiteY7"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26194" y="45244"/>
                  </a:moveTo>
                  <a:lnTo>
                    <a:pt x="45244" y="45244"/>
                  </a:lnTo>
                  <a:lnTo>
                    <a:pt x="45244" y="7144"/>
                  </a:lnTo>
                  <a:lnTo>
                    <a:pt x="26194" y="7144"/>
                  </a:lnTo>
                  <a:lnTo>
                    <a:pt x="7144" y="7144"/>
                  </a:lnTo>
                  <a:lnTo>
                    <a:pt x="7144" y="26194"/>
                  </a:lnTo>
                  <a:lnTo>
                    <a:pt x="26194" y="26194"/>
                  </a:lnTo>
                  <a:lnTo>
                    <a:pt x="26194" y="45244"/>
                  </a:lnTo>
                  <a:close/>
                </a:path>
              </a:pathLst>
            </a:custGeom>
            <a:solidFill>
              <a:srgbClr val="000000"/>
            </a:solidFill>
            <a:ln w="9525"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6B28D1B5-FC04-49B1-9989-7C1870E0D60A}"/>
                </a:ext>
              </a:extLst>
            </p:cNvPr>
            <p:cNvSpPr/>
            <p:nvPr/>
          </p:nvSpPr>
          <p:spPr>
            <a:xfrm>
              <a:off x="5984081" y="3431381"/>
              <a:ext cx="161925" cy="200025"/>
            </a:xfrm>
            <a:custGeom>
              <a:avLst/>
              <a:gdLst>
                <a:gd name="connsiteX0" fmla="*/ 83344 w 161925"/>
                <a:gd name="connsiteY0" fmla="*/ 159544 h 200025"/>
                <a:gd name="connsiteX1" fmla="*/ 102394 w 161925"/>
                <a:gd name="connsiteY1" fmla="*/ 159544 h 200025"/>
                <a:gd name="connsiteX2" fmla="*/ 102394 w 161925"/>
                <a:gd name="connsiteY2" fmla="*/ 140494 h 200025"/>
                <a:gd name="connsiteX3" fmla="*/ 121444 w 161925"/>
                <a:gd name="connsiteY3" fmla="*/ 140494 h 200025"/>
                <a:gd name="connsiteX4" fmla="*/ 140494 w 161925"/>
                <a:gd name="connsiteY4" fmla="*/ 140494 h 200025"/>
                <a:gd name="connsiteX5" fmla="*/ 159544 w 161925"/>
                <a:gd name="connsiteY5" fmla="*/ 140494 h 200025"/>
                <a:gd name="connsiteX6" fmla="*/ 159544 w 161925"/>
                <a:gd name="connsiteY6" fmla="*/ 121444 h 200025"/>
                <a:gd name="connsiteX7" fmla="*/ 140494 w 161925"/>
                <a:gd name="connsiteY7" fmla="*/ 121444 h 200025"/>
                <a:gd name="connsiteX8" fmla="*/ 121444 w 161925"/>
                <a:gd name="connsiteY8" fmla="*/ 121444 h 200025"/>
                <a:gd name="connsiteX9" fmla="*/ 102394 w 161925"/>
                <a:gd name="connsiteY9" fmla="*/ 121444 h 200025"/>
                <a:gd name="connsiteX10" fmla="*/ 83344 w 161925"/>
                <a:gd name="connsiteY10" fmla="*/ 121444 h 200025"/>
                <a:gd name="connsiteX11" fmla="*/ 83344 w 161925"/>
                <a:gd name="connsiteY11" fmla="*/ 140494 h 200025"/>
                <a:gd name="connsiteX12" fmla="*/ 64294 w 161925"/>
                <a:gd name="connsiteY12" fmla="*/ 140494 h 200025"/>
                <a:gd name="connsiteX13" fmla="*/ 64294 w 161925"/>
                <a:gd name="connsiteY13" fmla="*/ 121444 h 200025"/>
                <a:gd name="connsiteX14" fmla="*/ 83344 w 161925"/>
                <a:gd name="connsiteY14" fmla="*/ 121444 h 200025"/>
                <a:gd name="connsiteX15" fmla="*/ 83344 w 161925"/>
                <a:gd name="connsiteY15" fmla="*/ 102394 h 200025"/>
                <a:gd name="connsiteX16" fmla="*/ 102394 w 161925"/>
                <a:gd name="connsiteY16" fmla="*/ 102394 h 200025"/>
                <a:gd name="connsiteX17" fmla="*/ 121444 w 161925"/>
                <a:gd name="connsiteY17" fmla="*/ 102394 h 200025"/>
                <a:gd name="connsiteX18" fmla="*/ 121444 w 161925"/>
                <a:gd name="connsiteY18" fmla="*/ 83344 h 200025"/>
                <a:gd name="connsiteX19" fmla="*/ 102394 w 161925"/>
                <a:gd name="connsiteY19" fmla="*/ 83344 h 200025"/>
                <a:gd name="connsiteX20" fmla="*/ 102394 w 161925"/>
                <a:gd name="connsiteY20" fmla="*/ 64294 h 200025"/>
                <a:gd name="connsiteX21" fmla="*/ 121444 w 161925"/>
                <a:gd name="connsiteY21" fmla="*/ 64294 h 200025"/>
                <a:gd name="connsiteX22" fmla="*/ 140494 w 161925"/>
                <a:gd name="connsiteY22" fmla="*/ 64294 h 200025"/>
                <a:gd name="connsiteX23" fmla="*/ 140494 w 161925"/>
                <a:gd name="connsiteY23" fmla="*/ 45244 h 200025"/>
                <a:gd name="connsiteX24" fmla="*/ 121444 w 161925"/>
                <a:gd name="connsiteY24" fmla="*/ 45244 h 200025"/>
                <a:gd name="connsiteX25" fmla="*/ 102394 w 161925"/>
                <a:gd name="connsiteY25" fmla="*/ 45244 h 200025"/>
                <a:gd name="connsiteX26" fmla="*/ 102394 w 161925"/>
                <a:gd name="connsiteY26" fmla="*/ 26194 h 200025"/>
                <a:gd name="connsiteX27" fmla="*/ 83344 w 161925"/>
                <a:gd name="connsiteY27" fmla="*/ 26194 h 200025"/>
                <a:gd name="connsiteX28" fmla="*/ 83344 w 161925"/>
                <a:gd name="connsiteY28" fmla="*/ 7144 h 200025"/>
                <a:gd name="connsiteX29" fmla="*/ 64294 w 161925"/>
                <a:gd name="connsiteY29" fmla="*/ 7144 h 200025"/>
                <a:gd name="connsiteX30" fmla="*/ 64294 w 161925"/>
                <a:gd name="connsiteY30" fmla="*/ 64294 h 200025"/>
                <a:gd name="connsiteX31" fmla="*/ 45244 w 161925"/>
                <a:gd name="connsiteY31" fmla="*/ 64294 h 200025"/>
                <a:gd name="connsiteX32" fmla="*/ 45244 w 161925"/>
                <a:gd name="connsiteY32" fmla="*/ 83344 h 200025"/>
                <a:gd name="connsiteX33" fmla="*/ 26194 w 161925"/>
                <a:gd name="connsiteY33" fmla="*/ 83344 h 200025"/>
                <a:gd name="connsiteX34" fmla="*/ 26194 w 161925"/>
                <a:gd name="connsiteY34" fmla="*/ 102394 h 200025"/>
                <a:gd name="connsiteX35" fmla="*/ 45244 w 161925"/>
                <a:gd name="connsiteY35" fmla="*/ 102394 h 200025"/>
                <a:gd name="connsiteX36" fmla="*/ 45244 w 161925"/>
                <a:gd name="connsiteY36" fmla="*/ 140494 h 200025"/>
                <a:gd name="connsiteX37" fmla="*/ 26194 w 161925"/>
                <a:gd name="connsiteY37" fmla="*/ 140494 h 200025"/>
                <a:gd name="connsiteX38" fmla="*/ 7144 w 161925"/>
                <a:gd name="connsiteY38" fmla="*/ 140494 h 200025"/>
                <a:gd name="connsiteX39" fmla="*/ 7144 w 161925"/>
                <a:gd name="connsiteY39" fmla="*/ 178594 h 200025"/>
                <a:gd name="connsiteX40" fmla="*/ 26194 w 161925"/>
                <a:gd name="connsiteY40" fmla="*/ 178594 h 200025"/>
                <a:gd name="connsiteX41" fmla="*/ 26194 w 161925"/>
                <a:gd name="connsiteY41" fmla="*/ 159544 h 200025"/>
                <a:gd name="connsiteX42" fmla="*/ 45244 w 161925"/>
                <a:gd name="connsiteY42" fmla="*/ 159544 h 200025"/>
                <a:gd name="connsiteX43" fmla="*/ 45244 w 161925"/>
                <a:gd name="connsiteY43" fmla="*/ 178594 h 200025"/>
                <a:gd name="connsiteX44" fmla="*/ 26194 w 161925"/>
                <a:gd name="connsiteY44" fmla="*/ 178594 h 200025"/>
                <a:gd name="connsiteX45" fmla="*/ 26194 w 161925"/>
                <a:gd name="connsiteY45" fmla="*/ 197644 h 200025"/>
                <a:gd name="connsiteX46" fmla="*/ 45244 w 161925"/>
                <a:gd name="connsiteY46" fmla="*/ 197644 h 200025"/>
                <a:gd name="connsiteX47" fmla="*/ 64294 w 161925"/>
                <a:gd name="connsiteY47" fmla="*/ 197644 h 200025"/>
                <a:gd name="connsiteX48" fmla="*/ 64294 w 161925"/>
                <a:gd name="connsiteY48" fmla="*/ 159544 h 200025"/>
                <a:gd name="connsiteX49" fmla="*/ 83344 w 161925"/>
                <a:gd name="connsiteY49" fmla="*/ 1595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1925" h="200025">
                  <a:moveTo>
                    <a:pt x="83344" y="159544"/>
                  </a:moveTo>
                  <a:lnTo>
                    <a:pt x="102394" y="159544"/>
                  </a:lnTo>
                  <a:lnTo>
                    <a:pt x="102394" y="140494"/>
                  </a:lnTo>
                  <a:lnTo>
                    <a:pt x="121444" y="140494"/>
                  </a:lnTo>
                  <a:lnTo>
                    <a:pt x="140494" y="140494"/>
                  </a:lnTo>
                  <a:lnTo>
                    <a:pt x="159544" y="140494"/>
                  </a:lnTo>
                  <a:lnTo>
                    <a:pt x="159544" y="121444"/>
                  </a:lnTo>
                  <a:lnTo>
                    <a:pt x="140494" y="121444"/>
                  </a:lnTo>
                  <a:lnTo>
                    <a:pt x="121444" y="121444"/>
                  </a:lnTo>
                  <a:lnTo>
                    <a:pt x="102394" y="121444"/>
                  </a:lnTo>
                  <a:lnTo>
                    <a:pt x="83344" y="121444"/>
                  </a:lnTo>
                  <a:lnTo>
                    <a:pt x="83344" y="140494"/>
                  </a:lnTo>
                  <a:lnTo>
                    <a:pt x="64294" y="140494"/>
                  </a:lnTo>
                  <a:lnTo>
                    <a:pt x="64294" y="121444"/>
                  </a:lnTo>
                  <a:lnTo>
                    <a:pt x="83344" y="121444"/>
                  </a:lnTo>
                  <a:lnTo>
                    <a:pt x="83344" y="102394"/>
                  </a:lnTo>
                  <a:lnTo>
                    <a:pt x="102394" y="102394"/>
                  </a:lnTo>
                  <a:lnTo>
                    <a:pt x="121444" y="102394"/>
                  </a:lnTo>
                  <a:lnTo>
                    <a:pt x="121444" y="83344"/>
                  </a:lnTo>
                  <a:lnTo>
                    <a:pt x="102394" y="83344"/>
                  </a:lnTo>
                  <a:lnTo>
                    <a:pt x="102394" y="64294"/>
                  </a:lnTo>
                  <a:lnTo>
                    <a:pt x="121444" y="64294"/>
                  </a:lnTo>
                  <a:lnTo>
                    <a:pt x="140494" y="64294"/>
                  </a:lnTo>
                  <a:lnTo>
                    <a:pt x="140494" y="45244"/>
                  </a:lnTo>
                  <a:lnTo>
                    <a:pt x="121444" y="45244"/>
                  </a:lnTo>
                  <a:lnTo>
                    <a:pt x="102394" y="45244"/>
                  </a:lnTo>
                  <a:lnTo>
                    <a:pt x="102394" y="26194"/>
                  </a:lnTo>
                  <a:lnTo>
                    <a:pt x="83344" y="26194"/>
                  </a:lnTo>
                  <a:lnTo>
                    <a:pt x="83344" y="7144"/>
                  </a:lnTo>
                  <a:lnTo>
                    <a:pt x="64294" y="7144"/>
                  </a:lnTo>
                  <a:lnTo>
                    <a:pt x="64294" y="64294"/>
                  </a:lnTo>
                  <a:lnTo>
                    <a:pt x="45244" y="64294"/>
                  </a:lnTo>
                  <a:lnTo>
                    <a:pt x="45244" y="83344"/>
                  </a:lnTo>
                  <a:lnTo>
                    <a:pt x="26194" y="83344"/>
                  </a:lnTo>
                  <a:lnTo>
                    <a:pt x="26194" y="102394"/>
                  </a:lnTo>
                  <a:lnTo>
                    <a:pt x="45244" y="102394"/>
                  </a:lnTo>
                  <a:lnTo>
                    <a:pt x="45244" y="140494"/>
                  </a:lnTo>
                  <a:lnTo>
                    <a:pt x="26194" y="140494"/>
                  </a:lnTo>
                  <a:lnTo>
                    <a:pt x="7144" y="140494"/>
                  </a:lnTo>
                  <a:lnTo>
                    <a:pt x="7144" y="178594"/>
                  </a:lnTo>
                  <a:lnTo>
                    <a:pt x="26194" y="178594"/>
                  </a:lnTo>
                  <a:lnTo>
                    <a:pt x="26194" y="159544"/>
                  </a:lnTo>
                  <a:lnTo>
                    <a:pt x="45244" y="159544"/>
                  </a:lnTo>
                  <a:lnTo>
                    <a:pt x="45244" y="178594"/>
                  </a:lnTo>
                  <a:lnTo>
                    <a:pt x="26194" y="178594"/>
                  </a:lnTo>
                  <a:lnTo>
                    <a:pt x="26194" y="197644"/>
                  </a:lnTo>
                  <a:lnTo>
                    <a:pt x="45244" y="197644"/>
                  </a:lnTo>
                  <a:lnTo>
                    <a:pt x="64294" y="197644"/>
                  </a:lnTo>
                  <a:lnTo>
                    <a:pt x="64294" y="159544"/>
                  </a:lnTo>
                  <a:lnTo>
                    <a:pt x="83344" y="159544"/>
                  </a:lnTo>
                  <a:close/>
                </a:path>
              </a:pathLst>
            </a:custGeom>
            <a:solidFill>
              <a:srgbClr val="000000"/>
            </a:solidFill>
            <a:ln w="9525"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B927BA69-EF42-473B-9DFD-356231A0682B}"/>
                </a:ext>
              </a:extLst>
            </p:cNvPr>
            <p:cNvSpPr/>
            <p:nvPr/>
          </p:nvSpPr>
          <p:spPr>
            <a:xfrm>
              <a:off x="6041231" y="36218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08E9E64A-25D8-45DD-B07F-B6BEA362F0E7}"/>
                </a:ext>
              </a:extLst>
            </p:cNvPr>
            <p:cNvSpPr/>
            <p:nvPr/>
          </p:nvSpPr>
          <p:spPr>
            <a:xfrm>
              <a:off x="6041231" y="36599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D15B3345-8E08-4B2A-9006-6B98A6FE7F7C}"/>
                </a:ext>
              </a:extLst>
            </p:cNvPr>
            <p:cNvSpPr/>
            <p:nvPr/>
          </p:nvSpPr>
          <p:spPr>
            <a:xfrm>
              <a:off x="6003131" y="3679031"/>
              <a:ext cx="66675" cy="66675"/>
            </a:xfrm>
            <a:custGeom>
              <a:avLst/>
              <a:gdLst>
                <a:gd name="connsiteX0" fmla="*/ 45244 w 66675"/>
                <a:gd name="connsiteY0" fmla="*/ 26194 h 66675"/>
                <a:gd name="connsiteX1" fmla="*/ 45244 w 66675"/>
                <a:gd name="connsiteY1" fmla="*/ 7144 h 66675"/>
                <a:gd name="connsiteX2" fmla="*/ 26194 w 66675"/>
                <a:gd name="connsiteY2" fmla="*/ 7144 h 66675"/>
                <a:gd name="connsiteX3" fmla="*/ 26194 w 66675"/>
                <a:gd name="connsiteY3" fmla="*/ 26194 h 66675"/>
                <a:gd name="connsiteX4" fmla="*/ 7144 w 66675"/>
                <a:gd name="connsiteY4" fmla="*/ 26194 h 66675"/>
                <a:gd name="connsiteX5" fmla="*/ 7144 w 66675"/>
                <a:gd name="connsiteY5" fmla="*/ 64294 h 66675"/>
                <a:gd name="connsiteX6" fmla="*/ 26194 w 66675"/>
                <a:gd name="connsiteY6" fmla="*/ 64294 h 66675"/>
                <a:gd name="connsiteX7" fmla="*/ 26194 w 66675"/>
                <a:gd name="connsiteY7" fmla="*/ 45244 h 66675"/>
                <a:gd name="connsiteX8" fmla="*/ 45244 w 66675"/>
                <a:gd name="connsiteY8" fmla="*/ 45244 h 66675"/>
                <a:gd name="connsiteX9" fmla="*/ 64294 w 66675"/>
                <a:gd name="connsiteY9" fmla="*/ 45244 h 66675"/>
                <a:gd name="connsiteX10" fmla="*/ 64294 w 66675"/>
                <a:gd name="connsiteY10" fmla="*/ 26194 h 66675"/>
                <a:gd name="connsiteX11" fmla="*/ 45244 w 66675"/>
                <a:gd name="connsiteY11" fmla="*/ 261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45244" y="26194"/>
                  </a:moveTo>
                  <a:lnTo>
                    <a:pt x="45244" y="7144"/>
                  </a:lnTo>
                  <a:lnTo>
                    <a:pt x="26194" y="7144"/>
                  </a:lnTo>
                  <a:lnTo>
                    <a:pt x="26194" y="26194"/>
                  </a:lnTo>
                  <a:lnTo>
                    <a:pt x="7144" y="26194"/>
                  </a:lnTo>
                  <a:lnTo>
                    <a:pt x="7144" y="64294"/>
                  </a:lnTo>
                  <a:lnTo>
                    <a:pt x="26194" y="64294"/>
                  </a:lnTo>
                  <a:lnTo>
                    <a:pt x="26194" y="45244"/>
                  </a:lnTo>
                  <a:lnTo>
                    <a:pt x="45244" y="45244"/>
                  </a:lnTo>
                  <a:lnTo>
                    <a:pt x="64294" y="45244"/>
                  </a:lnTo>
                  <a:lnTo>
                    <a:pt x="64294" y="26194"/>
                  </a:lnTo>
                  <a:lnTo>
                    <a:pt x="45244" y="26194"/>
                  </a:lnTo>
                  <a:close/>
                </a:path>
              </a:pathLst>
            </a:custGeom>
            <a:solidFill>
              <a:srgbClr val="000000"/>
            </a:solidFill>
            <a:ln w="952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DDD7FE6A-E9B0-4B22-8721-FCE1B0262E17}"/>
                </a:ext>
              </a:extLst>
            </p:cNvPr>
            <p:cNvSpPr/>
            <p:nvPr/>
          </p:nvSpPr>
          <p:spPr>
            <a:xfrm>
              <a:off x="6041231" y="3736181"/>
              <a:ext cx="47625" cy="47625"/>
            </a:xfrm>
            <a:custGeom>
              <a:avLst/>
              <a:gdLst>
                <a:gd name="connsiteX0" fmla="*/ 7144 w 47625"/>
                <a:gd name="connsiteY0" fmla="*/ 45244 h 47625"/>
                <a:gd name="connsiteX1" fmla="*/ 26194 w 47625"/>
                <a:gd name="connsiteY1" fmla="*/ 45244 h 47625"/>
                <a:gd name="connsiteX2" fmla="*/ 45244 w 47625"/>
                <a:gd name="connsiteY2" fmla="*/ 45244 h 47625"/>
                <a:gd name="connsiteX3" fmla="*/ 45244 w 47625"/>
                <a:gd name="connsiteY3" fmla="*/ 26194 h 47625"/>
                <a:gd name="connsiteX4" fmla="*/ 26194 w 47625"/>
                <a:gd name="connsiteY4" fmla="*/ 26194 h 47625"/>
                <a:gd name="connsiteX5" fmla="*/ 26194 w 47625"/>
                <a:gd name="connsiteY5" fmla="*/ 7144 h 47625"/>
                <a:gd name="connsiteX6" fmla="*/ 7144 w 47625"/>
                <a:gd name="connsiteY6" fmla="*/ 7144 h 47625"/>
                <a:gd name="connsiteX7" fmla="*/ 7144 w 47625"/>
                <a:gd name="connsiteY7"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7144" y="45244"/>
                  </a:moveTo>
                  <a:lnTo>
                    <a:pt x="26194" y="45244"/>
                  </a:lnTo>
                  <a:lnTo>
                    <a:pt x="45244" y="45244"/>
                  </a:lnTo>
                  <a:lnTo>
                    <a:pt x="45244" y="26194"/>
                  </a:lnTo>
                  <a:lnTo>
                    <a:pt x="26194" y="26194"/>
                  </a:lnTo>
                  <a:lnTo>
                    <a:pt x="26194" y="7144"/>
                  </a:lnTo>
                  <a:lnTo>
                    <a:pt x="7144" y="7144"/>
                  </a:lnTo>
                  <a:lnTo>
                    <a:pt x="7144" y="45244"/>
                  </a:lnTo>
                  <a:close/>
                </a:path>
              </a:pathLst>
            </a:custGeom>
            <a:solidFill>
              <a:srgbClr val="000000"/>
            </a:solidFill>
            <a:ln w="952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3106AD6C-BB68-44DC-BAF9-A1566760FF75}"/>
                </a:ext>
              </a:extLst>
            </p:cNvPr>
            <p:cNvSpPr/>
            <p:nvPr/>
          </p:nvSpPr>
          <p:spPr>
            <a:xfrm>
              <a:off x="6060281" y="36028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BD4109C5-962E-4316-AABF-C9CA09C119A8}"/>
                </a:ext>
              </a:extLst>
            </p:cNvPr>
            <p:cNvSpPr/>
            <p:nvPr/>
          </p:nvSpPr>
          <p:spPr>
            <a:xfrm>
              <a:off x="6079331" y="35837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FA8F2A99-4289-4AC9-96F9-7A0A0EB30440}"/>
                </a:ext>
              </a:extLst>
            </p:cNvPr>
            <p:cNvSpPr/>
            <p:nvPr/>
          </p:nvSpPr>
          <p:spPr>
            <a:xfrm>
              <a:off x="6079331" y="36409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B743914C-E30B-4A55-9000-6362AD5C02A8}"/>
                </a:ext>
              </a:extLst>
            </p:cNvPr>
            <p:cNvSpPr/>
            <p:nvPr/>
          </p:nvSpPr>
          <p:spPr>
            <a:xfrm>
              <a:off x="6079331" y="36790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E52964C7-6107-45EA-9212-F9A757B7ECAA}"/>
                </a:ext>
              </a:extLst>
            </p:cNvPr>
            <p:cNvSpPr/>
            <p:nvPr/>
          </p:nvSpPr>
          <p:spPr>
            <a:xfrm>
              <a:off x="6060281" y="3717131"/>
              <a:ext cx="47625" cy="28575"/>
            </a:xfrm>
            <a:custGeom>
              <a:avLst/>
              <a:gdLst>
                <a:gd name="connsiteX0" fmla="*/ 26194 w 47625"/>
                <a:gd name="connsiteY0" fmla="*/ 7144 h 28575"/>
                <a:gd name="connsiteX1" fmla="*/ 7144 w 47625"/>
                <a:gd name="connsiteY1" fmla="*/ 7144 h 28575"/>
                <a:gd name="connsiteX2" fmla="*/ 7144 w 47625"/>
                <a:gd name="connsiteY2" fmla="*/ 26194 h 28575"/>
                <a:gd name="connsiteX3" fmla="*/ 26194 w 47625"/>
                <a:gd name="connsiteY3" fmla="*/ 26194 h 28575"/>
                <a:gd name="connsiteX4" fmla="*/ 45244 w 47625"/>
                <a:gd name="connsiteY4" fmla="*/ 26194 h 28575"/>
                <a:gd name="connsiteX5" fmla="*/ 45244 w 47625"/>
                <a:gd name="connsiteY5" fmla="*/ 7144 h 28575"/>
                <a:gd name="connsiteX6" fmla="*/ 26194 w 476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8575">
                  <a:moveTo>
                    <a:pt x="26194" y="7144"/>
                  </a:moveTo>
                  <a:lnTo>
                    <a:pt x="7144" y="7144"/>
                  </a:lnTo>
                  <a:lnTo>
                    <a:pt x="7144" y="26194"/>
                  </a:lnTo>
                  <a:lnTo>
                    <a:pt x="26194" y="26194"/>
                  </a:lnTo>
                  <a:lnTo>
                    <a:pt x="45244" y="26194"/>
                  </a:lnTo>
                  <a:lnTo>
                    <a:pt x="45244" y="7144"/>
                  </a:lnTo>
                  <a:lnTo>
                    <a:pt x="26194" y="7144"/>
                  </a:lnTo>
                  <a:close/>
                </a:path>
              </a:pathLst>
            </a:custGeom>
            <a:solidFill>
              <a:srgbClr val="000000"/>
            </a:solidFill>
            <a:ln w="9525"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7E7E2362-4012-40E9-A5C5-DD9D0CEE5126}"/>
                </a:ext>
              </a:extLst>
            </p:cNvPr>
            <p:cNvSpPr/>
            <p:nvPr/>
          </p:nvSpPr>
          <p:spPr>
            <a:xfrm>
              <a:off x="6117431" y="3488531"/>
              <a:ext cx="66675" cy="47625"/>
            </a:xfrm>
            <a:custGeom>
              <a:avLst/>
              <a:gdLst>
                <a:gd name="connsiteX0" fmla="*/ 26194 w 66675"/>
                <a:gd name="connsiteY0" fmla="*/ 45244 h 47625"/>
                <a:gd name="connsiteX1" fmla="*/ 45244 w 66675"/>
                <a:gd name="connsiteY1" fmla="*/ 45244 h 47625"/>
                <a:gd name="connsiteX2" fmla="*/ 45244 w 66675"/>
                <a:gd name="connsiteY2" fmla="*/ 26194 h 47625"/>
                <a:gd name="connsiteX3" fmla="*/ 64294 w 66675"/>
                <a:gd name="connsiteY3" fmla="*/ 26194 h 47625"/>
                <a:gd name="connsiteX4" fmla="*/ 64294 w 66675"/>
                <a:gd name="connsiteY4" fmla="*/ 7144 h 47625"/>
                <a:gd name="connsiteX5" fmla="*/ 45244 w 66675"/>
                <a:gd name="connsiteY5" fmla="*/ 7144 h 47625"/>
                <a:gd name="connsiteX6" fmla="*/ 26194 w 66675"/>
                <a:gd name="connsiteY6" fmla="*/ 7144 h 47625"/>
                <a:gd name="connsiteX7" fmla="*/ 7144 w 66675"/>
                <a:gd name="connsiteY7" fmla="*/ 7144 h 47625"/>
                <a:gd name="connsiteX8" fmla="*/ 7144 w 66675"/>
                <a:gd name="connsiteY8" fmla="*/ 45244 h 47625"/>
                <a:gd name="connsiteX9" fmla="*/ 26194 w 66675"/>
                <a:gd name="connsiteY9"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47625">
                  <a:moveTo>
                    <a:pt x="26194" y="45244"/>
                  </a:moveTo>
                  <a:lnTo>
                    <a:pt x="45244" y="45244"/>
                  </a:lnTo>
                  <a:lnTo>
                    <a:pt x="45244" y="26194"/>
                  </a:lnTo>
                  <a:lnTo>
                    <a:pt x="64294" y="26194"/>
                  </a:lnTo>
                  <a:lnTo>
                    <a:pt x="64294" y="7144"/>
                  </a:lnTo>
                  <a:lnTo>
                    <a:pt x="45244" y="7144"/>
                  </a:lnTo>
                  <a:lnTo>
                    <a:pt x="26194" y="7144"/>
                  </a:lnTo>
                  <a:lnTo>
                    <a:pt x="7144" y="7144"/>
                  </a:lnTo>
                  <a:lnTo>
                    <a:pt x="7144" y="45244"/>
                  </a:lnTo>
                  <a:lnTo>
                    <a:pt x="26194" y="45244"/>
                  </a:lnTo>
                  <a:close/>
                </a:path>
              </a:pathLst>
            </a:custGeom>
            <a:solidFill>
              <a:srgbClr val="000000"/>
            </a:solidFill>
            <a:ln w="9525"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CC9DD9F5-786A-4180-AAD9-7FDE87E352E4}"/>
                </a:ext>
              </a:extLst>
            </p:cNvPr>
            <p:cNvSpPr/>
            <p:nvPr/>
          </p:nvSpPr>
          <p:spPr>
            <a:xfrm>
              <a:off x="6098381" y="3698081"/>
              <a:ext cx="66675" cy="28575"/>
            </a:xfrm>
            <a:custGeom>
              <a:avLst/>
              <a:gdLst>
                <a:gd name="connsiteX0" fmla="*/ 26194 w 66675"/>
                <a:gd name="connsiteY0" fmla="*/ 7144 h 28575"/>
                <a:gd name="connsiteX1" fmla="*/ 7144 w 66675"/>
                <a:gd name="connsiteY1" fmla="*/ 7144 h 28575"/>
                <a:gd name="connsiteX2" fmla="*/ 7144 w 66675"/>
                <a:gd name="connsiteY2" fmla="*/ 26194 h 28575"/>
                <a:gd name="connsiteX3" fmla="*/ 26194 w 66675"/>
                <a:gd name="connsiteY3" fmla="*/ 26194 h 28575"/>
                <a:gd name="connsiteX4" fmla="*/ 45244 w 66675"/>
                <a:gd name="connsiteY4" fmla="*/ 26194 h 28575"/>
                <a:gd name="connsiteX5" fmla="*/ 64294 w 66675"/>
                <a:gd name="connsiteY5" fmla="*/ 26194 h 28575"/>
                <a:gd name="connsiteX6" fmla="*/ 64294 w 66675"/>
                <a:gd name="connsiteY6" fmla="*/ 7144 h 28575"/>
                <a:gd name="connsiteX7" fmla="*/ 45244 w 66675"/>
                <a:gd name="connsiteY7" fmla="*/ 7144 h 28575"/>
                <a:gd name="connsiteX8" fmla="*/ 26194 w 66675"/>
                <a:gd name="connsiteY8"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28575">
                  <a:moveTo>
                    <a:pt x="26194" y="7144"/>
                  </a:moveTo>
                  <a:lnTo>
                    <a:pt x="7144" y="7144"/>
                  </a:lnTo>
                  <a:lnTo>
                    <a:pt x="7144" y="26194"/>
                  </a:lnTo>
                  <a:lnTo>
                    <a:pt x="26194" y="26194"/>
                  </a:lnTo>
                  <a:lnTo>
                    <a:pt x="45244" y="26194"/>
                  </a:lnTo>
                  <a:lnTo>
                    <a:pt x="64294" y="26194"/>
                  </a:lnTo>
                  <a:lnTo>
                    <a:pt x="64294" y="7144"/>
                  </a:lnTo>
                  <a:lnTo>
                    <a:pt x="45244" y="7144"/>
                  </a:lnTo>
                  <a:lnTo>
                    <a:pt x="26194" y="7144"/>
                  </a:lnTo>
                  <a:close/>
                </a:path>
              </a:pathLst>
            </a:custGeom>
            <a:solidFill>
              <a:srgbClr val="000000"/>
            </a:solidFill>
            <a:ln w="9525"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882AE627-518B-48DD-AA1C-A8463EFC6F65}"/>
                </a:ext>
              </a:extLst>
            </p:cNvPr>
            <p:cNvSpPr/>
            <p:nvPr/>
          </p:nvSpPr>
          <p:spPr>
            <a:xfrm>
              <a:off x="6117431" y="3183731"/>
              <a:ext cx="47625" cy="47625"/>
            </a:xfrm>
            <a:custGeom>
              <a:avLst/>
              <a:gdLst>
                <a:gd name="connsiteX0" fmla="*/ 45244 w 47625"/>
                <a:gd name="connsiteY0" fmla="*/ 45244 h 47625"/>
                <a:gd name="connsiteX1" fmla="*/ 45244 w 47625"/>
                <a:gd name="connsiteY1" fmla="*/ 26194 h 47625"/>
                <a:gd name="connsiteX2" fmla="*/ 26194 w 47625"/>
                <a:gd name="connsiteY2" fmla="*/ 26194 h 47625"/>
                <a:gd name="connsiteX3" fmla="*/ 26194 w 47625"/>
                <a:gd name="connsiteY3" fmla="*/ 7144 h 47625"/>
                <a:gd name="connsiteX4" fmla="*/ 7144 w 47625"/>
                <a:gd name="connsiteY4" fmla="*/ 7144 h 47625"/>
                <a:gd name="connsiteX5" fmla="*/ 7144 w 47625"/>
                <a:gd name="connsiteY5" fmla="*/ 45244 h 47625"/>
                <a:gd name="connsiteX6" fmla="*/ 26194 w 47625"/>
                <a:gd name="connsiteY6" fmla="*/ 45244 h 47625"/>
                <a:gd name="connsiteX7" fmla="*/ 45244 w 47625"/>
                <a:gd name="connsiteY7"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45244" y="45244"/>
                  </a:moveTo>
                  <a:lnTo>
                    <a:pt x="45244" y="26194"/>
                  </a:lnTo>
                  <a:lnTo>
                    <a:pt x="26194" y="26194"/>
                  </a:lnTo>
                  <a:lnTo>
                    <a:pt x="26194" y="7144"/>
                  </a:lnTo>
                  <a:lnTo>
                    <a:pt x="7144" y="7144"/>
                  </a:lnTo>
                  <a:lnTo>
                    <a:pt x="7144" y="45244"/>
                  </a:lnTo>
                  <a:lnTo>
                    <a:pt x="26194" y="45244"/>
                  </a:lnTo>
                  <a:lnTo>
                    <a:pt x="45244" y="45244"/>
                  </a:lnTo>
                  <a:close/>
                </a:path>
              </a:pathLst>
            </a:custGeom>
            <a:solidFill>
              <a:srgbClr val="000000"/>
            </a:solidFill>
            <a:ln w="9525"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A4239F5D-8E97-4879-B867-2D8D69173CF3}"/>
                </a:ext>
              </a:extLst>
            </p:cNvPr>
            <p:cNvSpPr/>
            <p:nvPr/>
          </p:nvSpPr>
          <p:spPr>
            <a:xfrm>
              <a:off x="6003131" y="3069431"/>
              <a:ext cx="295275" cy="371475"/>
            </a:xfrm>
            <a:custGeom>
              <a:avLst/>
              <a:gdLst>
                <a:gd name="connsiteX0" fmla="*/ 159544 w 295275"/>
                <a:gd name="connsiteY0" fmla="*/ 350044 h 371475"/>
                <a:gd name="connsiteX1" fmla="*/ 159544 w 295275"/>
                <a:gd name="connsiteY1" fmla="*/ 330994 h 371475"/>
                <a:gd name="connsiteX2" fmla="*/ 121444 w 295275"/>
                <a:gd name="connsiteY2" fmla="*/ 330994 h 371475"/>
                <a:gd name="connsiteX3" fmla="*/ 121444 w 295275"/>
                <a:gd name="connsiteY3" fmla="*/ 311944 h 371475"/>
                <a:gd name="connsiteX4" fmla="*/ 159544 w 295275"/>
                <a:gd name="connsiteY4" fmla="*/ 311944 h 371475"/>
                <a:gd name="connsiteX5" fmla="*/ 159544 w 295275"/>
                <a:gd name="connsiteY5" fmla="*/ 330994 h 371475"/>
                <a:gd name="connsiteX6" fmla="*/ 178594 w 295275"/>
                <a:gd name="connsiteY6" fmla="*/ 330994 h 371475"/>
                <a:gd name="connsiteX7" fmla="*/ 178594 w 295275"/>
                <a:gd name="connsiteY7" fmla="*/ 350044 h 371475"/>
                <a:gd name="connsiteX8" fmla="*/ 197644 w 295275"/>
                <a:gd name="connsiteY8" fmla="*/ 350044 h 371475"/>
                <a:gd name="connsiteX9" fmla="*/ 197644 w 295275"/>
                <a:gd name="connsiteY9" fmla="*/ 292894 h 371475"/>
                <a:gd name="connsiteX10" fmla="*/ 159544 w 295275"/>
                <a:gd name="connsiteY10" fmla="*/ 292894 h 371475"/>
                <a:gd name="connsiteX11" fmla="*/ 159544 w 295275"/>
                <a:gd name="connsiteY11" fmla="*/ 273844 h 371475"/>
                <a:gd name="connsiteX12" fmla="*/ 197644 w 295275"/>
                <a:gd name="connsiteY12" fmla="*/ 273844 h 371475"/>
                <a:gd name="connsiteX13" fmla="*/ 197644 w 295275"/>
                <a:gd name="connsiteY13" fmla="*/ 254794 h 371475"/>
                <a:gd name="connsiteX14" fmla="*/ 178594 w 295275"/>
                <a:gd name="connsiteY14" fmla="*/ 254794 h 371475"/>
                <a:gd name="connsiteX15" fmla="*/ 178594 w 295275"/>
                <a:gd name="connsiteY15" fmla="*/ 235744 h 371475"/>
                <a:gd name="connsiteX16" fmla="*/ 159544 w 295275"/>
                <a:gd name="connsiteY16" fmla="*/ 235744 h 371475"/>
                <a:gd name="connsiteX17" fmla="*/ 159544 w 295275"/>
                <a:gd name="connsiteY17" fmla="*/ 254794 h 371475"/>
                <a:gd name="connsiteX18" fmla="*/ 83344 w 295275"/>
                <a:gd name="connsiteY18" fmla="*/ 254794 h 371475"/>
                <a:gd name="connsiteX19" fmla="*/ 83344 w 295275"/>
                <a:gd name="connsiteY19" fmla="*/ 235744 h 371475"/>
                <a:gd name="connsiteX20" fmla="*/ 45244 w 295275"/>
                <a:gd name="connsiteY20" fmla="*/ 235744 h 371475"/>
                <a:gd name="connsiteX21" fmla="*/ 45244 w 295275"/>
                <a:gd name="connsiteY21" fmla="*/ 216694 h 371475"/>
                <a:gd name="connsiteX22" fmla="*/ 83344 w 295275"/>
                <a:gd name="connsiteY22" fmla="*/ 216694 h 371475"/>
                <a:gd name="connsiteX23" fmla="*/ 83344 w 295275"/>
                <a:gd name="connsiteY23" fmla="*/ 235744 h 371475"/>
                <a:gd name="connsiteX24" fmla="*/ 159544 w 295275"/>
                <a:gd name="connsiteY24" fmla="*/ 235744 h 371475"/>
                <a:gd name="connsiteX25" fmla="*/ 159544 w 295275"/>
                <a:gd name="connsiteY25" fmla="*/ 216694 h 371475"/>
                <a:gd name="connsiteX26" fmla="*/ 140494 w 295275"/>
                <a:gd name="connsiteY26" fmla="*/ 216694 h 371475"/>
                <a:gd name="connsiteX27" fmla="*/ 140494 w 295275"/>
                <a:gd name="connsiteY27" fmla="*/ 197644 h 371475"/>
                <a:gd name="connsiteX28" fmla="*/ 159544 w 295275"/>
                <a:gd name="connsiteY28" fmla="*/ 197644 h 371475"/>
                <a:gd name="connsiteX29" fmla="*/ 159544 w 295275"/>
                <a:gd name="connsiteY29" fmla="*/ 178594 h 371475"/>
                <a:gd name="connsiteX30" fmla="*/ 121444 w 295275"/>
                <a:gd name="connsiteY30" fmla="*/ 178594 h 371475"/>
                <a:gd name="connsiteX31" fmla="*/ 121444 w 295275"/>
                <a:gd name="connsiteY31" fmla="*/ 159544 h 371475"/>
                <a:gd name="connsiteX32" fmla="*/ 102394 w 295275"/>
                <a:gd name="connsiteY32" fmla="*/ 159544 h 371475"/>
                <a:gd name="connsiteX33" fmla="*/ 102394 w 295275"/>
                <a:gd name="connsiteY33" fmla="*/ 121444 h 371475"/>
                <a:gd name="connsiteX34" fmla="*/ 83344 w 295275"/>
                <a:gd name="connsiteY34" fmla="*/ 121444 h 371475"/>
                <a:gd name="connsiteX35" fmla="*/ 83344 w 295275"/>
                <a:gd name="connsiteY35" fmla="*/ 159544 h 371475"/>
                <a:gd name="connsiteX36" fmla="*/ 64294 w 295275"/>
                <a:gd name="connsiteY36" fmla="*/ 159544 h 371475"/>
                <a:gd name="connsiteX37" fmla="*/ 64294 w 295275"/>
                <a:gd name="connsiteY37" fmla="*/ 121444 h 371475"/>
                <a:gd name="connsiteX38" fmla="*/ 83344 w 295275"/>
                <a:gd name="connsiteY38" fmla="*/ 121444 h 371475"/>
                <a:gd name="connsiteX39" fmla="*/ 83344 w 295275"/>
                <a:gd name="connsiteY39" fmla="*/ 102394 h 371475"/>
                <a:gd name="connsiteX40" fmla="*/ 140494 w 295275"/>
                <a:gd name="connsiteY40" fmla="*/ 102394 h 371475"/>
                <a:gd name="connsiteX41" fmla="*/ 140494 w 295275"/>
                <a:gd name="connsiteY41" fmla="*/ 121444 h 371475"/>
                <a:gd name="connsiteX42" fmla="*/ 159544 w 295275"/>
                <a:gd name="connsiteY42" fmla="*/ 121444 h 371475"/>
                <a:gd name="connsiteX43" fmla="*/ 159544 w 295275"/>
                <a:gd name="connsiteY43" fmla="*/ 140494 h 371475"/>
                <a:gd name="connsiteX44" fmla="*/ 178594 w 295275"/>
                <a:gd name="connsiteY44" fmla="*/ 140494 h 371475"/>
                <a:gd name="connsiteX45" fmla="*/ 178594 w 295275"/>
                <a:gd name="connsiteY45" fmla="*/ 102394 h 371475"/>
                <a:gd name="connsiteX46" fmla="*/ 197644 w 295275"/>
                <a:gd name="connsiteY46" fmla="*/ 102394 h 371475"/>
                <a:gd name="connsiteX47" fmla="*/ 197644 w 295275"/>
                <a:gd name="connsiteY47" fmla="*/ 83344 h 371475"/>
                <a:gd name="connsiteX48" fmla="*/ 254794 w 295275"/>
                <a:gd name="connsiteY48" fmla="*/ 83344 h 371475"/>
                <a:gd name="connsiteX49" fmla="*/ 254794 w 295275"/>
                <a:gd name="connsiteY49" fmla="*/ 64294 h 371475"/>
                <a:gd name="connsiteX50" fmla="*/ 292894 w 295275"/>
                <a:gd name="connsiteY50" fmla="*/ 64294 h 371475"/>
                <a:gd name="connsiteX51" fmla="*/ 292894 w 295275"/>
                <a:gd name="connsiteY51" fmla="*/ 45244 h 371475"/>
                <a:gd name="connsiteX52" fmla="*/ 273844 w 295275"/>
                <a:gd name="connsiteY52" fmla="*/ 45244 h 371475"/>
                <a:gd name="connsiteX53" fmla="*/ 273844 w 295275"/>
                <a:gd name="connsiteY53" fmla="*/ 26194 h 371475"/>
                <a:gd name="connsiteX54" fmla="*/ 254794 w 295275"/>
                <a:gd name="connsiteY54" fmla="*/ 26194 h 371475"/>
                <a:gd name="connsiteX55" fmla="*/ 254794 w 295275"/>
                <a:gd name="connsiteY55" fmla="*/ 45244 h 371475"/>
                <a:gd name="connsiteX56" fmla="*/ 235744 w 295275"/>
                <a:gd name="connsiteY56" fmla="*/ 45244 h 371475"/>
                <a:gd name="connsiteX57" fmla="*/ 235744 w 295275"/>
                <a:gd name="connsiteY57" fmla="*/ 64294 h 371475"/>
                <a:gd name="connsiteX58" fmla="*/ 216694 w 295275"/>
                <a:gd name="connsiteY58" fmla="*/ 64294 h 371475"/>
                <a:gd name="connsiteX59" fmla="*/ 216694 w 295275"/>
                <a:gd name="connsiteY59" fmla="*/ 45244 h 371475"/>
                <a:gd name="connsiteX60" fmla="*/ 197644 w 295275"/>
                <a:gd name="connsiteY60" fmla="*/ 45244 h 371475"/>
                <a:gd name="connsiteX61" fmla="*/ 197644 w 295275"/>
                <a:gd name="connsiteY61" fmla="*/ 64294 h 371475"/>
                <a:gd name="connsiteX62" fmla="*/ 178594 w 295275"/>
                <a:gd name="connsiteY62" fmla="*/ 64294 h 371475"/>
                <a:gd name="connsiteX63" fmla="*/ 178594 w 295275"/>
                <a:gd name="connsiteY63" fmla="*/ 26194 h 371475"/>
                <a:gd name="connsiteX64" fmla="*/ 197644 w 295275"/>
                <a:gd name="connsiteY64" fmla="*/ 26194 h 371475"/>
                <a:gd name="connsiteX65" fmla="*/ 197644 w 295275"/>
                <a:gd name="connsiteY65" fmla="*/ 7144 h 371475"/>
                <a:gd name="connsiteX66" fmla="*/ 159544 w 295275"/>
                <a:gd name="connsiteY66" fmla="*/ 7144 h 371475"/>
                <a:gd name="connsiteX67" fmla="*/ 159544 w 295275"/>
                <a:gd name="connsiteY67" fmla="*/ 45244 h 371475"/>
                <a:gd name="connsiteX68" fmla="*/ 140494 w 295275"/>
                <a:gd name="connsiteY68" fmla="*/ 45244 h 371475"/>
                <a:gd name="connsiteX69" fmla="*/ 140494 w 295275"/>
                <a:gd name="connsiteY69" fmla="*/ 7144 h 371475"/>
                <a:gd name="connsiteX70" fmla="*/ 83344 w 295275"/>
                <a:gd name="connsiteY70" fmla="*/ 7144 h 371475"/>
                <a:gd name="connsiteX71" fmla="*/ 83344 w 295275"/>
                <a:gd name="connsiteY71" fmla="*/ 26194 h 371475"/>
                <a:gd name="connsiteX72" fmla="*/ 121444 w 295275"/>
                <a:gd name="connsiteY72" fmla="*/ 26194 h 371475"/>
                <a:gd name="connsiteX73" fmla="*/ 121444 w 295275"/>
                <a:gd name="connsiteY73" fmla="*/ 64294 h 371475"/>
                <a:gd name="connsiteX74" fmla="*/ 159544 w 295275"/>
                <a:gd name="connsiteY74" fmla="*/ 64294 h 371475"/>
                <a:gd name="connsiteX75" fmla="*/ 159544 w 295275"/>
                <a:gd name="connsiteY75" fmla="*/ 83344 h 371475"/>
                <a:gd name="connsiteX76" fmla="*/ 83344 w 295275"/>
                <a:gd name="connsiteY76" fmla="*/ 83344 h 371475"/>
                <a:gd name="connsiteX77" fmla="*/ 83344 w 295275"/>
                <a:gd name="connsiteY77" fmla="*/ 64294 h 371475"/>
                <a:gd name="connsiteX78" fmla="*/ 45244 w 295275"/>
                <a:gd name="connsiteY78" fmla="*/ 64294 h 371475"/>
                <a:gd name="connsiteX79" fmla="*/ 45244 w 295275"/>
                <a:gd name="connsiteY79" fmla="*/ 83344 h 371475"/>
                <a:gd name="connsiteX80" fmla="*/ 26194 w 295275"/>
                <a:gd name="connsiteY80" fmla="*/ 83344 h 371475"/>
                <a:gd name="connsiteX81" fmla="*/ 26194 w 295275"/>
                <a:gd name="connsiteY81" fmla="*/ 102394 h 371475"/>
                <a:gd name="connsiteX82" fmla="*/ 45244 w 295275"/>
                <a:gd name="connsiteY82" fmla="*/ 102394 h 371475"/>
                <a:gd name="connsiteX83" fmla="*/ 45244 w 295275"/>
                <a:gd name="connsiteY83" fmla="*/ 178594 h 371475"/>
                <a:gd name="connsiteX84" fmla="*/ 83344 w 295275"/>
                <a:gd name="connsiteY84" fmla="*/ 178594 h 371475"/>
                <a:gd name="connsiteX85" fmla="*/ 83344 w 295275"/>
                <a:gd name="connsiteY85" fmla="*/ 197644 h 371475"/>
                <a:gd name="connsiteX86" fmla="*/ 45244 w 295275"/>
                <a:gd name="connsiteY86" fmla="*/ 197644 h 371475"/>
                <a:gd name="connsiteX87" fmla="*/ 45244 w 295275"/>
                <a:gd name="connsiteY87" fmla="*/ 178594 h 371475"/>
                <a:gd name="connsiteX88" fmla="*/ 26194 w 295275"/>
                <a:gd name="connsiteY88" fmla="*/ 178594 h 371475"/>
                <a:gd name="connsiteX89" fmla="*/ 26194 w 295275"/>
                <a:gd name="connsiteY89" fmla="*/ 235744 h 371475"/>
                <a:gd name="connsiteX90" fmla="*/ 7144 w 295275"/>
                <a:gd name="connsiteY90" fmla="*/ 235744 h 371475"/>
                <a:gd name="connsiteX91" fmla="*/ 7144 w 295275"/>
                <a:gd name="connsiteY91" fmla="*/ 254794 h 371475"/>
                <a:gd name="connsiteX92" fmla="*/ 45244 w 295275"/>
                <a:gd name="connsiteY92" fmla="*/ 254794 h 371475"/>
                <a:gd name="connsiteX93" fmla="*/ 45244 w 295275"/>
                <a:gd name="connsiteY93" fmla="*/ 273844 h 371475"/>
                <a:gd name="connsiteX94" fmla="*/ 64294 w 295275"/>
                <a:gd name="connsiteY94" fmla="*/ 273844 h 371475"/>
                <a:gd name="connsiteX95" fmla="*/ 64294 w 295275"/>
                <a:gd name="connsiteY95" fmla="*/ 292894 h 371475"/>
                <a:gd name="connsiteX96" fmla="*/ 83344 w 295275"/>
                <a:gd name="connsiteY96" fmla="*/ 292894 h 371475"/>
                <a:gd name="connsiteX97" fmla="*/ 83344 w 295275"/>
                <a:gd name="connsiteY97" fmla="*/ 273844 h 371475"/>
                <a:gd name="connsiteX98" fmla="*/ 121444 w 295275"/>
                <a:gd name="connsiteY98" fmla="*/ 273844 h 371475"/>
                <a:gd name="connsiteX99" fmla="*/ 121444 w 295275"/>
                <a:gd name="connsiteY99" fmla="*/ 292894 h 371475"/>
                <a:gd name="connsiteX100" fmla="*/ 102394 w 295275"/>
                <a:gd name="connsiteY100" fmla="*/ 292894 h 371475"/>
                <a:gd name="connsiteX101" fmla="*/ 102394 w 295275"/>
                <a:gd name="connsiteY101" fmla="*/ 311944 h 371475"/>
                <a:gd name="connsiteX102" fmla="*/ 83344 w 295275"/>
                <a:gd name="connsiteY102" fmla="*/ 311944 h 371475"/>
                <a:gd name="connsiteX103" fmla="*/ 83344 w 295275"/>
                <a:gd name="connsiteY103" fmla="*/ 350044 h 371475"/>
                <a:gd name="connsiteX104" fmla="*/ 121444 w 295275"/>
                <a:gd name="connsiteY104" fmla="*/ 350044 h 371475"/>
                <a:gd name="connsiteX105" fmla="*/ 121444 w 295275"/>
                <a:gd name="connsiteY105" fmla="*/ 369094 h 371475"/>
                <a:gd name="connsiteX106" fmla="*/ 140494 w 295275"/>
                <a:gd name="connsiteY106" fmla="*/ 369094 h 371475"/>
                <a:gd name="connsiteX107" fmla="*/ 140494 w 295275"/>
                <a:gd name="connsiteY107" fmla="*/ 350044 h 371475"/>
                <a:gd name="connsiteX108" fmla="*/ 102394 w 295275"/>
                <a:gd name="connsiteY108" fmla="*/ 197644 h 371475"/>
                <a:gd name="connsiteX109" fmla="*/ 121444 w 295275"/>
                <a:gd name="connsiteY109" fmla="*/ 197644 h 371475"/>
                <a:gd name="connsiteX110" fmla="*/ 121444 w 295275"/>
                <a:gd name="connsiteY110" fmla="*/ 216694 h 371475"/>
                <a:gd name="connsiteX111" fmla="*/ 102394 w 295275"/>
                <a:gd name="connsiteY111" fmla="*/ 21669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95275" h="371475">
                  <a:moveTo>
                    <a:pt x="159544" y="350044"/>
                  </a:moveTo>
                  <a:lnTo>
                    <a:pt x="159544" y="330994"/>
                  </a:lnTo>
                  <a:lnTo>
                    <a:pt x="121444" y="330994"/>
                  </a:lnTo>
                  <a:lnTo>
                    <a:pt x="121444" y="311944"/>
                  </a:lnTo>
                  <a:lnTo>
                    <a:pt x="159544" y="311944"/>
                  </a:lnTo>
                  <a:lnTo>
                    <a:pt x="159544" y="330994"/>
                  </a:lnTo>
                  <a:lnTo>
                    <a:pt x="178594" y="330994"/>
                  </a:lnTo>
                  <a:lnTo>
                    <a:pt x="178594" y="350044"/>
                  </a:lnTo>
                  <a:lnTo>
                    <a:pt x="197644" y="350044"/>
                  </a:lnTo>
                  <a:lnTo>
                    <a:pt x="197644" y="292894"/>
                  </a:lnTo>
                  <a:lnTo>
                    <a:pt x="159544" y="292894"/>
                  </a:lnTo>
                  <a:lnTo>
                    <a:pt x="159544" y="273844"/>
                  </a:lnTo>
                  <a:lnTo>
                    <a:pt x="197644" y="273844"/>
                  </a:lnTo>
                  <a:lnTo>
                    <a:pt x="197644" y="254794"/>
                  </a:lnTo>
                  <a:lnTo>
                    <a:pt x="178594" y="254794"/>
                  </a:lnTo>
                  <a:lnTo>
                    <a:pt x="178594" y="235744"/>
                  </a:lnTo>
                  <a:lnTo>
                    <a:pt x="159544" y="235744"/>
                  </a:lnTo>
                  <a:lnTo>
                    <a:pt x="159544" y="254794"/>
                  </a:lnTo>
                  <a:lnTo>
                    <a:pt x="83344" y="254794"/>
                  </a:lnTo>
                  <a:lnTo>
                    <a:pt x="83344" y="235744"/>
                  </a:lnTo>
                  <a:lnTo>
                    <a:pt x="45244" y="235744"/>
                  </a:lnTo>
                  <a:lnTo>
                    <a:pt x="45244" y="216694"/>
                  </a:lnTo>
                  <a:lnTo>
                    <a:pt x="83344" y="216694"/>
                  </a:lnTo>
                  <a:lnTo>
                    <a:pt x="83344" y="235744"/>
                  </a:lnTo>
                  <a:lnTo>
                    <a:pt x="159544" y="235744"/>
                  </a:lnTo>
                  <a:lnTo>
                    <a:pt x="159544" y="216694"/>
                  </a:lnTo>
                  <a:lnTo>
                    <a:pt x="140494" y="216694"/>
                  </a:lnTo>
                  <a:lnTo>
                    <a:pt x="140494" y="197644"/>
                  </a:lnTo>
                  <a:lnTo>
                    <a:pt x="159544" y="197644"/>
                  </a:lnTo>
                  <a:lnTo>
                    <a:pt x="159544" y="178594"/>
                  </a:lnTo>
                  <a:lnTo>
                    <a:pt x="121444" y="178594"/>
                  </a:lnTo>
                  <a:lnTo>
                    <a:pt x="121444" y="159544"/>
                  </a:lnTo>
                  <a:lnTo>
                    <a:pt x="102394" y="159544"/>
                  </a:lnTo>
                  <a:lnTo>
                    <a:pt x="102394" y="121444"/>
                  </a:lnTo>
                  <a:lnTo>
                    <a:pt x="83344" y="121444"/>
                  </a:lnTo>
                  <a:lnTo>
                    <a:pt x="83344" y="159544"/>
                  </a:lnTo>
                  <a:lnTo>
                    <a:pt x="64294" y="159544"/>
                  </a:lnTo>
                  <a:lnTo>
                    <a:pt x="64294" y="121444"/>
                  </a:lnTo>
                  <a:lnTo>
                    <a:pt x="83344" y="121444"/>
                  </a:lnTo>
                  <a:lnTo>
                    <a:pt x="83344" y="102394"/>
                  </a:lnTo>
                  <a:lnTo>
                    <a:pt x="140494" y="102394"/>
                  </a:lnTo>
                  <a:lnTo>
                    <a:pt x="140494" y="121444"/>
                  </a:lnTo>
                  <a:lnTo>
                    <a:pt x="159544" y="121444"/>
                  </a:lnTo>
                  <a:lnTo>
                    <a:pt x="159544" y="140494"/>
                  </a:lnTo>
                  <a:lnTo>
                    <a:pt x="178594" y="140494"/>
                  </a:lnTo>
                  <a:lnTo>
                    <a:pt x="178594" y="102394"/>
                  </a:lnTo>
                  <a:lnTo>
                    <a:pt x="197644" y="102394"/>
                  </a:lnTo>
                  <a:lnTo>
                    <a:pt x="197644" y="83344"/>
                  </a:lnTo>
                  <a:lnTo>
                    <a:pt x="254794" y="83344"/>
                  </a:lnTo>
                  <a:lnTo>
                    <a:pt x="254794" y="64294"/>
                  </a:lnTo>
                  <a:lnTo>
                    <a:pt x="292894" y="64294"/>
                  </a:lnTo>
                  <a:lnTo>
                    <a:pt x="292894" y="45244"/>
                  </a:lnTo>
                  <a:lnTo>
                    <a:pt x="273844" y="45244"/>
                  </a:lnTo>
                  <a:lnTo>
                    <a:pt x="273844" y="26194"/>
                  </a:lnTo>
                  <a:lnTo>
                    <a:pt x="254794" y="26194"/>
                  </a:lnTo>
                  <a:lnTo>
                    <a:pt x="254794" y="45244"/>
                  </a:lnTo>
                  <a:lnTo>
                    <a:pt x="235744" y="45244"/>
                  </a:lnTo>
                  <a:lnTo>
                    <a:pt x="235744" y="64294"/>
                  </a:lnTo>
                  <a:lnTo>
                    <a:pt x="216694" y="64294"/>
                  </a:lnTo>
                  <a:lnTo>
                    <a:pt x="216694" y="45244"/>
                  </a:lnTo>
                  <a:lnTo>
                    <a:pt x="197644" y="45244"/>
                  </a:lnTo>
                  <a:lnTo>
                    <a:pt x="197644" y="64294"/>
                  </a:lnTo>
                  <a:lnTo>
                    <a:pt x="178594" y="64294"/>
                  </a:lnTo>
                  <a:lnTo>
                    <a:pt x="178594" y="26194"/>
                  </a:lnTo>
                  <a:lnTo>
                    <a:pt x="197644" y="26194"/>
                  </a:lnTo>
                  <a:lnTo>
                    <a:pt x="197644" y="7144"/>
                  </a:lnTo>
                  <a:lnTo>
                    <a:pt x="159544" y="7144"/>
                  </a:lnTo>
                  <a:lnTo>
                    <a:pt x="159544" y="45244"/>
                  </a:lnTo>
                  <a:lnTo>
                    <a:pt x="140494" y="45244"/>
                  </a:lnTo>
                  <a:lnTo>
                    <a:pt x="140494" y="7144"/>
                  </a:lnTo>
                  <a:lnTo>
                    <a:pt x="83344" y="7144"/>
                  </a:lnTo>
                  <a:lnTo>
                    <a:pt x="83344" y="26194"/>
                  </a:lnTo>
                  <a:lnTo>
                    <a:pt x="121444" y="26194"/>
                  </a:lnTo>
                  <a:lnTo>
                    <a:pt x="121444" y="64294"/>
                  </a:lnTo>
                  <a:lnTo>
                    <a:pt x="159544" y="64294"/>
                  </a:lnTo>
                  <a:lnTo>
                    <a:pt x="159544" y="83344"/>
                  </a:lnTo>
                  <a:lnTo>
                    <a:pt x="83344" y="83344"/>
                  </a:lnTo>
                  <a:lnTo>
                    <a:pt x="83344" y="64294"/>
                  </a:lnTo>
                  <a:lnTo>
                    <a:pt x="45244" y="64294"/>
                  </a:lnTo>
                  <a:lnTo>
                    <a:pt x="45244" y="83344"/>
                  </a:lnTo>
                  <a:lnTo>
                    <a:pt x="26194" y="83344"/>
                  </a:lnTo>
                  <a:lnTo>
                    <a:pt x="26194" y="102394"/>
                  </a:lnTo>
                  <a:lnTo>
                    <a:pt x="45244" y="102394"/>
                  </a:lnTo>
                  <a:lnTo>
                    <a:pt x="45244" y="178594"/>
                  </a:lnTo>
                  <a:lnTo>
                    <a:pt x="83344" y="178594"/>
                  </a:lnTo>
                  <a:lnTo>
                    <a:pt x="83344" y="197644"/>
                  </a:lnTo>
                  <a:lnTo>
                    <a:pt x="45244" y="197644"/>
                  </a:lnTo>
                  <a:lnTo>
                    <a:pt x="45244" y="178594"/>
                  </a:lnTo>
                  <a:lnTo>
                    <a:pt x="26194" y="178594"/>
                  </a:lnTo>
                  <a:lnTo>
                    <a:pt x="26194" y="235744"/>
                  </a:lnTo>
                  <a:lnTo>
                    <a:pt x="7144" y="235744"/>
                  </a:lnTo>
                  <a:lnTo>
                    <a:pt x="7144" y="254794"/>
                  </a:lnTo>
                  <a:lnTo>
                    <a:pt x="45244" y="254794"/>
                  </a:lnTo>
                  <a:lnTo>
                    <a:pt x="45244" y="273844"/>
                  </a:lnTo>
                  <a:lnTo>
                    <a:pt x="64294" y="273844"/>
                  </a:lnTo>
                  <a:lnTo>
                    <a:pt x="64294" y="292894"/>
                  </a:lnTo>
                  <a:lnTo>
                    <a:pt x="83344" y="292894"/>
                  </a:lnTo>
                  <a:lnTo>
                    <a:pt x="83344" y="273844"/>
                  </a:lnTo>
                  <a:lnTo>
                    <a:pt x="121444" y="273844"/>
                  </a:lnTo>
                  <a:lnTo>
                    <a:pt x="121444" y="292894"/>
                  </a:lnTo>
                  <a:lnTo>
                    <a:pt x="102394" y="292894"/>
                  </a:lnTo>
                  <a:lnTo>
                    <a:pt x="102394" y="311944"/>
                  </a:lnTo>
                  <a:lnTo>
                    <a:pt x="83344" y="311944"/>
                  </a:lnTo>
                  <a:lnTo>
                    <a:pt x="83344" y="350044"/>
                  </a:lnTo>
                  <a:lnTo>
                    <a:pt x="121444" y="350044"/>
                  </a:lnTo>
                  <a:lnTo>
                    <a:pt x="121444" y="369094"/>
                  </a:lnTo>
                  <a:lnTo>
                    <a:pt x="140494" y="369094"/>
                  </a:lnTo>
                  <a:lnTo>
                    <a:pt x="140494" y="350044"/>
                  </a:lnTo>
                  <a:close/>
                  <a:moveTo>
                    <a:pt x="102394" y="197644"/>
                  </a:moveTo>
                  <a:lnTo>
                    <a:pt x="121444" y="197644"/>
                  </a:lnTo>
                  <a:lnTo>
                    <a:pt x="121444" y="216694"/>
                  </a:lnTo>
                  <a:lnTo>
                    <a:pt x="102394" y="216694"/>
                  </a:lnTo>
                  <a:close/>
                </a:path>
              </a:pathLst>
            </a:custGeom>
            <a:solidFill>
              <a:srgbClr val="000000"/>
            </a:solidFill>
            <a:ln w="9525"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2F688F45-7431-4E2F-B913-3553AFA4B02E}"/>
                </a:ext>
              </a:extLst>
            </p:cNvPr>
            <p:cNvSpPr/>
            <p:nvPr/>
          </p:nvSpPr>
          <p:spPr>
            <a:xfrm>
              <a:off x="6098381" y="3736181"/>
              <a:ext cx="66675" cy="47625"/>
            </a:xfrm>
            <a:custGeom>
              <a:avLst/>
              <a:gdLst>
                <a:gd name="connsiteX0" fmla="*/ 45244 w 66675"/>
                <a:gd name="connsiteY0" fmla="*/ 7144 h 47625"/>
                <a:gd name="connsiteX1" fmla="*/ 26194 w 66675"/>
                <a:gd name="connsiteY1" fmla="*/ 7144 h 47625"/>
                <a:gd name="connsiteX2" fmla="*/ 7144 w 66675"/>
                <a:gd name="connsiteY2" fmla="*/ 7144 h 47625"/>
                <a:gd name="connsiteX3" fmla="*/ 7144 w 66675"/>
                <a:gd name="connsiteY3" fmla="*/ 45244 h 47625"/>
                <a:gd name="connsiteX4" fmla="*/ 26194 w 66675"/>
                <a:gd name="connsiteY4" fmla="*/ 45244 h 47625"/>
                <a:gd name="connsiteX5" fmla="*/ 26194 w 66675"/>
                <a:gd name="connsiteY5" fmla="*/ 26194 h 47625"/>
                <a:gd name="connsiteX6" fmla="*/ 45244 w 66675"/>
                <a:gd name="connsiteY6" fmla="*/ 26194 h 47625"/>
                <a:gd name="connsiteX7" fmla="*/ 64294 w 66675"/>
                <a:gd name="connsiteY7" fmla="*/ 26194 h 47625"/>
                <a:gd name="connsiteX8" fmla="*/ 64294 w 66675"/>
                <a:gd name="connsiteY8" fmla="*/ 7144 h 47625"/>
                <a:gd name="connsiteX9" fmla="*/ 45244 w 66675"/>
                <a:gd name="connsiteY9" fmla="*/ 71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47625">
                  <a:moveTo>
                    <a:pt x="45244" y="7144"/>
                  </a:moveTo>
                  <a:lnTo>
                    <a:pt x="26194" y="7144"/>
                  </a:lnTo>
                  <a:lnTo>
                    <a:pt x="7144" y="7144"/>
                  </a:lnTo>
                  <a:lnTo>
                    <a:pt x="7144" y="45244"/>
                  </a:lnTo>
                  <a:lnTo>
                    <a:pt x="26194" y="45244"/>
                  </a:lnTo>
                  <a:lnTo>
                    <a:pt x="26194" y="26194"/>
                  </a:lnTo>
                  <a:lnTo>
                    <a:pt x="45244" y="26194"/>
                  </a:lnTo>
                  <a:lnTo>
                    <a:pt x="64294" y="26194"/>
                  </a:lnTo>
                  <a:lnTo>
                    <a:pt x="64294" y="7144"/>
                  </a:lnTo>
                  <a:lnTo>
                    <a:pt x="45244" y="7144"/>
                  </a:lnTo>
                  <a:close/>
                </a:path>
              </a:pathLst>
            </a:custGeom>
            <a:solidFill>
              <a:srgbClr val="000000"/>
            </a:solidFill>
            <a:ln w="9525"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A7EFEA58-976B-4C2E-A095-3D336E172CD8}"/>
                </a:ext>
              </a:extLst>
            </p:cNvPr>
            <p:cNvSpPr/>
            <p:nvPr/>
          </p:nvSpPr>
          <p:spPr>
            <a:xfrm>
              <a:off x="6155531" y="32218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7CC24467-7E26-44E9-B332-D55623918D18}"/>
                </a:ext>
              </a:extLst>
            </p:cNvPr>
            <p:cNvSpPr/>
            <p:nvPr/>
          </p:nvSpPr>
          <p:spPr>
            <a:xfrm>
              <a:off x="6136481" y="3431381"/>
              <a:ext cx="47625" cy="47625"/>
            </a:xfrm>
            <a:custGeom>
              <a:avLst/>
              <a:gdLst>
                <a:gd name="connsiteX0" fmla="*/ 26194 w 47625"/>
                <a:gd name="connsiteY0" fmla="*/ 7144 h 47625"/>
                <a:gd name="connsiteX1" fmla="*/ 7144 w 47625"/>
                <a:gd name="connsiteY1" fmla="*/ 7144 h 47625"/>
                <a:gd name="connsiteX2" fmla="*/ 7144 w 47625"/>
                <a:gd name="connsiteY2" fmla="*/ 26194 h 47625"/>
                <a:gd name="connsiteX3" fmla="*/ 26194 w 47625"/>
                <a:gd name="connsiteY3" fmla="*/ 26194 h 47625"/>
                <a:gd name="connsiteX4" fmla="*/ 26194 w 47625"/>
                <a:gd name="connsiteY4" fmla="*/ 45244 h 47625"/>
                <a:gd name="connsiteX5" fmla="*/ 45244 w 47625"/>
                <a:gd name="connsiteY5" fmla="*/ 45244 h 47625"/>
                <a:gd name="connsiteX6" fmla="*/ 45244 w 47625"/>
                <a:gd name="connsiteY6" fmla="*/ 7144 h 47625"/>
                <a:gd name="connsiteX7" fmla="*/ 26194 w 47625"/>
                <a:gd name="connsiteY7" fmla="*/ 71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26194" y="7144"/>
                  </a:moveTo>
                  <a:lnTo>
                    <a:pt x="7144" y="7144"/>
                  </a:lnTo>
                  <a:lnTo>
                    <a:pt x="7144" y="26194"/>
                  </a:lnTo>
                  <a:lnTo>
                    <a:pt x="26194" y="26194"/>
                  </a:lnTo>
                  <a:lnTo>
                    <a:pt x="26194" y="45244"/>
                  </a:lnTo>
                  <a:lnTo>
                    <a:pt x="45244" y="45244"/>
                  </a:lnTo>
                  <a:lnTo>
                    <a:pt x="45244" y="7144"/>
                  </a:lnTo>
                  <a:lnTo>
                    <a:pt x="26194" y="7144"/>
                  </a:lnTo>
                  <a:close/>
                </a:path>
              </a:pathLst>
            </a:custGeom>
            <a:solidFill>
              <a:srgbClr val="000000"/>
            </a:solid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0BAE1CCB-D6AF-47C3-9519-7DAFF3D9D4FB}"/>
                </a:ext>
              </a:extLst>
            </p:cNvPr>
            <p:cNvSpPr/>
            <p:nvPr/>
          </p:nvSpPr>
          <p:spPr>
            <a:xfrm>
              <a:off x="6155531" y="35266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57B368B8-52A9-4A82-B8E6-71E159B46D80}"/>
                </a:ext>
              </a:extLst>
            </p:cNvPr>
            <p:cNvSpPr/>
            <p:nvPr/>
          </p:nvSpPr>
          <p:spPr>
            <a:xfrm>
              <a:off x="6174581" y="32027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9F2EA6EF-6764-4586-9A58-C8346FD9CF8E}"/>
                </a:ext>
              </a:extLst>
            </p:cNvPr>
            <p:cNvSpPr/>
            <p:nvPr/>
          </p:nvSpPr>
          <p:spPr>
            <a:xfrm>
              <a:off x="6174581" y="32408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A445B44C-720B-4F3C-924F-74D289DCED8D}"/>
                </a:ext>
              </a:extLst>
            </p:cNvPr>
            <p:cNvSpPr/>
            <p:nvPr/>
          </p:nvSpPr>
          <p:spPr>
            <a:xfrm>
              <a:off x="6174581" y="35456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248C4264-8BB0-4A43-8C98-4C3F3290F4AC}"/>
                </a:ext>
              </a:extLst>
            </p:cNvPr>
            <p:cNvSpPr/>
            <p:nvPr/>
          </p:nvSpPr>
          <p:spPr>
            <a:xfrm>
              <a:off x="6098381" y="3564731"/>
              <a:ext cx="142875" cy="142875"/>
            </a:xfrm>
            <a:custGeom>
              <a:avLst/>
              <a:gdLst>
                <a:gd name="connsiteX0" fmla="*/ 83344 w 142875"/>
                <a:gd name="connsiteY0" fmla="*/ 26194 h 142875"/>
                <a:gd name="connsiteX1" fmla="*/ 83344 w 142875"/>
                <a:gd name="connsiteY1" fmla="*/ 7144 h 142875"/>
                <a:gd name="connsiteX2" fmla="*/ 64294 w 142875"/>
                <a:gd name="connsiteY2" fmla="*/ 7144 h 142875"/>
                <a:gd name="connsiteX3" fmla="*/ 64294 w 142875"/>
                <a:gd name="connsiteY3" fmla="*/ 26194 h 142875"/>
                <a:gd name="connsiteX4" fmla="*/ 45244 w 142875"/>
                <a:gd name="connsiteY4" fmla="*/ 26194 h 142875"/>
                <a:gd name="connsiteX5" fmla="*/ 26194 w 142875"/>
                <a:gd name="connsiteY5" fmla="*/ 26194 h 142875"/>
                <a:gd name="connsiteX6" fmla="*/ 26194 w 142875"/>
                <a:gd name="connsiteY6" fmla="*/ 45244 h 142875"/>
                <a:gd name="connsiteX7" fmla="*/ 45244 w 142875"/>
                <a:gd name="connsiteY7" fmla="*/ 45244 h 142875"/>
                <a:gd name="connsiteX8" fmla="*/ 64294 w 142875"/>
                <a:gd name="connsiteY8" fmla="*/ 45244 h 142875"/>
                <a:gd name="connsiteX9" fmla="*/ 64294 w 142875"/>
                <a:gd name="connsiteY9" fmla="*/ 64294 h 142875"/>
                <a:gd name="connsiteX10" fmla="*/ 45244 w 142875"/>
                <a:gd name="connsiteY10" fmla="*/ 64294 h 142875"/>
                <a:gd name="connsiteX11" fmla="*/ 26194 w 142875"/>
                <a:gd name="connsiteY11" fmla="*/ 64294 h 142875"/>
                <a:gd name="connsiteX12" fmla="*/ 26194 w 142875"/>
                <a:gd name="connsiteY12" fmla="*/ 45244 h 142875"/>
                <a:gd name="connsiteX13" fmla="*/ 7144 w 142875"/>
                <a:gd name="connsiteY13" fmla="*/ 45244 h 142875"/>
                <a:gd name="connsiteX14" fmla="*/ 7144 w 142875"/>
                <a:gd name="connsiteY14" fmla="*/ 83344 h 142875"/>
                <a:gd name="connsiteX15" fmla="*/ 26194 w 142875"/>
                <a:gd name="connsiteY15" fmla="*/ 83344 h 142875"/>
                <a:gd name="connsiteX16" fmla="*/ 26194 w 142875"/>
                <a:gd name="connsiteY16" fmla="*/ 102394 h 142875"/>
                <a:gd name="connsiteX17" fmla="*/ 7144 w 142875"/>
                <a:gd name="connsiteY17" fmla="*/ 102394 h 142875"/>
                <a:gd name="connsiteX18" fmla="*/ 7144 w 142875"/>
                <a:gd name="connsiteY18" fmla="*/ 121444 h 142875"/>
                <a:gd name="connsiteX19" fmla="*/ 26194 w 142875"/>
                <a:gd name="connsiteY19" fmla="*/ 121444 h 142875"/>
                <a:gd name="connsiteX20" fmla="*/ 45244 w 142875"/>
                <a:gd name="connsiteY20" fmla="*/ 121444 h 142875"/>
                <a:gd name="connsiteX21" fmla="*/ 64294 w 142875"/>
                <a:gd name="connsiteY21" fmla="*/ 121444 h 142875"/>
                <a:gd name="connsiteX22" fmla="*/ 64294 w 142875"/>
                <a:gd name="connsiteY22" fmla="*/ 140494 h 142875"/>
                <a:gd name="connsiteX23" fmla="*/ 83344 w 142875"/>
                <a:gd name="connsiteY23" fmla="*/ 140494 h 142875"/>
                <a:gd name="connsiteX24" fmla="*/ 83344 w 142875"/>
                <a:gd name="connsiteY24" fmla="*/ 102394 h 142875"/>
                <a:gd name="connsiteX25" fmla="*/ 64294 w 142875"/>
                <a:gd name="connsiteY25" fmla="*/ 102394 h 142875"/>
                <a:gd name="connsiteX26" fmla="*/ 64294 w 142875"/>
                <a:gd name="connsiteY26" fmla="*/ 83344 h 142875"/>
                <a:gd name="connsiteX27" fmla="*/ 83344 w 142875"/>
                <a:gd name="connsiteY27" fmla="*/ 83344 h 142875"/>
                <a:gd name="connsiteX28" fmla="*/ 102394 w 142875"/>
                <a:gd name="connsiteY28" fmla="*/ 83344 h 142875"/>
                <a:gd name="connsiteX29" fmla="*/ 102394 w 142875"/>
                <a:gd name="connsiteY29" fmla="*/ 64294 h 142875"/>
                <a:gd name="connsiteX30" fmla="*/ 121444 w 142875"/>
                <a:gd name="connsiteY30" fmla="*/ 64294 h 142875"/>
                <a:gd name="connsiteX31" fmla="*/ 140494 w 142875"/>
                <a:gd name="connsiteY31" fmla="*/ 64294 h 142875"/>
                <a:gd name="connsiteX32" fmla="*/ 140494 w 142875"/>
                <a:gd name="connsiteY32" fmla="*/ 45244 h 142875"/>
                <a:gd name="connsiteX33" fmla="*/ 121444 w 142875"/>
                <a:gd name="connsiteY33" fmla="*/ 45244 h 142875"/>
                <a:gd name="connsiteX34" fmla="*/ 121444 w 142875"/>
                <a:gd name="connsiteY34" fmla="*/ 26194 h 142875"/>
                <a:gd name="connsiteX35" fmla="*/ 102394 w 142875"/>
                <a:gd name="connsiteY35" fmla="*/ 26194 h 142875"/>
                <a:gd name="connsiteX36" fmla="*/ 83344 w 142875"/>
                <a:gd name="connsiteY36" fmla="*/ 2619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2875" h="142875">
                  <a:moveTo>
                    <a:pt x="83344" y="26194"/>
                  </a:moveTo>
                  <a:lnTo>
                    <a:pt x="83344" y="7144"/>
                  </a:lnTo>
                  <a:lnTo>
                    <a:pt x="64294" y="7144"/>
                  </a:lnTo>
                  <a:lnTo>
                    <a:pt x="64294" y="26194"/>
                  </a:lnTo>
                  <a:lnTo>
                    <a:pt x="45244" y="26194"/>
                  </a:lnTo>
                  <a:lnTo>
                    <a:pt x="26194" y="26194"/>
                  </a:lnTo>
                  <a:lnTo>
                    <a:pt x="26194" y="45244"/>
                  </a:lnTo>
                  <a:lnTo>
                    <a:pt x="45244" y="45244"/>
                  </a:lnTo>
                  <a:lnTo>
                    <a:pt x="64294" y="45244"/>
                  </a:lnTo>
                  <a:lnTo>
                    <a:pt x="64294" y="64294"/>
                  </a:lnTo>
                  <a:lnTo>
                    <a:pt x="45244" y="64294"/>
                  </a:lnTo>
                  <a:lnTo>
                    <a:pt x="26194" y="64294"/>
                  </a:lnTo>
                  <a:lnTo>
                    <a:pt x="26194" y="45244"/>
                  </a:lnTo>
                  <a:lnTo>
                    <a:pt x="7144" y="45244"/>
                  </a:lnTo>
                  <a:lnTo>
                    <a:pt x="7144" y="83344"/>
                  </a:lnTo>
                  <a:lnTo>
                    <a:pt x="26194" y="83344"/>
                  </a:lnTo>
                  <a:lnTo>
                    <a:pt x="26194" y="102394"/>
                  </a:lnTo>
                  <a:lnTo>
                    <a:pt x="7144" y="102394"/>
                  </a:lnTo>
                  <a:lnTo>
                    <a:pt x="7144" y="121444"/>
                  </a:lnTo>
                  <a:lnTo>
                    <a:pt x="26194" y="121444"/>
                  </a:lnTo>
                  <a:lnTo>
                    <a:pt x="45244" y="121444"/>
                  </a:lnTo>
                  <a:lnTo>
                    <a:pt x="64294" y="121444"/>
                  </a:lnTo>
                  <a:lnTo>
                    <a:pt x="64294" y="140494"/>
                  </a:lnTo>
                  <a:lnTo>
                    <a:pt x="83344" y="140494"/>
                  </a:lnTo>
                  <a:lnTo>
                    <a:pt x="83344" y="102394"/>
                  </a:lnTo>
                  <a:lnTo>
                    <a:pt x="64294" y="102394"/>
                  </a:lnTo>
                  <a:lnTo>
                    <a:pt x="64294" y="83344"/>
                  </a:lnTo>
                  <a:lnTo>
                    <a:pt x="83344" y="83344"/>
                  </a:lnTo>
                  <a:lnTo>
                    <a:pt x="102394" y="83344"/>
                  </a:lnTo>
                  <a:lnTo>
                    <a:pt x="102394" y="64294"/>
                  </a:lnTo>
                  <a:lnTo>
                    <a:pt x="121444" y="64294"/>
                  </a:lnTo>
                  <a:lnTo>
                    <a:pt x="140494" y="64294"/>
                  </a:lnTo>
                  <a:lnTo>
                    <a:pt x="140494" y="45244"/>
                  </a:lnTo>
                  <a:lnTo>
                    <a:pt x="121444" y="45244"/>
                  </a:lnTo>
                  <a:lnTo>
                    <a:pt x="121444" y="26194"/>
                  </a:lnTo>
                  <a:lnTo>
                    <a:pt x="102394" y="26194"/>
                  </a:lnTo>
                  <a:lnTo>
                    <a:pt x="83344" y="26194"/>
                  </a:lnTo>
                  <a:close/>
                </a:path>
              </a:pathLst>
            </a:custGeom>
            <a:solidFill>
              <a:srgbClr val="000000"/>
            </a:solidFill>
            <a:ln w="9525"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F12D6B46-1B78-4D15-A750-7C8F37570289}"/>
                </a:ext>
              </a:extLst>
            </p:cNvPr>
            <p:cNvSpPr/>
            <p:nvPr/>
          </p:nvSpPr>
          <p:spPr>
            <a:xfrm>
              <a:off x="6174581" y="36980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EFD44084-7219-43C5-9A08-D6E592966D45}"/>
                </a:ext>
              </a:extLst>
            </p:cNvPr>
            <p:cNvSpPr/>
            <p:nvPr/>
          </p:nvSpPr>
          <p:spPr>
            <a:xfrm>
              <a:off x="6193631" y="3164681"/>
              <a:ext cx="28575" cy="47625"/>
            </a:xfrm>
            <a:custGeom>
              <a:avLst/>
              <a:gdLst>
                <a:gd name="connsiteX0" fmla="*/ 7144 w 28575"/>
                <a:gd name="connsiteY0" fmla="*/ 7144 h 47625"/>
                <a:gd name="connsiteX1" fmla="*/ 26194 w 28575"/>
                <a:gd name="connsiteY1" fmla="*/ 7144 h 47625"/>
                <a:gd name="connsiteX2" fmla="*/ 26194 w 28575"/>
                <a:gd name="connsiteY2" fmla="*/ 45244 h 47625"/>
                <a:gd name="connsiteX3" fmla="*/ 7144 w 285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8575" h="47625">
                  <a:moveTo>
                    <a:pt x="7144" y="7144"/>
                  </a:moveTo>
                  <a:lnTo>
                    <a:pt x="26194" y="7144"/>
                  </a:lnTo>
                  <a:lnTo>
                    <a:pt x="26194" y="45244"/>
                  </a:lnTo>
                  <a:lnTo>
                    <a:pt x="7144" y="45244"/>
                  </a:lnTo>
                  <a:close/>
                </a:path>
              </a:pathLst>
            </a:custGeom>
            <a:solidFill>
              <a:srgbClr val="000000"/>
            </a:solid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602E27E0-2BB0-4493-8935-4CD5DEE6F492}"/>
                </a:ext>
              </a:extLst>
            </p:cNvPr>
            <p:cNvSpPr/>
            <p:nvPr/>
          </p:nvSpPr>
          <p:spPr>
            <a:xfrm>
              <a:off x="6193631" y="3221831"/>
              <a:ext cx="66675" cy="28575"/>
            </a:xfrm>
            <a:custGeom>
              <a:avLst/>
              <a:gdLst>
                <a:gd name="connsiteX0" fmla="*/ 26194 w 66675"/>
                <a:gd name="connsiteY0" fmla="*/ 26194 h 28575"/>
                <a:gd name="connsiteX1" fmla="*/ 45244 w 66675"/>
                <a:gd name="connsiteY1" fmla="*/ 26194 h 28575"/>
                <a:gd name="connsiteX2" fmla="*/ 64294 w 66675"/>
                <a:gd name="connsiteY2" fmla="*/ 26194 h 28575"/>
                <a:gd name="connsiteX3" fmla="*/ 64294 w 66675"/>
                <a:gd name="connsiteY3" fmla="*/ 7144 h 28575"/>
                <a:gd name="connsiteX4" fmla="*/ 45244 w 66675"/>
                <a:gd name="connsiteY4" fmla="*/ 7144 h 28575"/>
                <a:gd name="connsiteX5" fmla="*/ 26194 w 66675"/>
                <a:gd name="connsiteY5" fmla="*/ 7144 h 28575"/>
                <a:gd name="connsiteX6" fmla="*/ 7144 w 66675"/>
                <a:gd name="connsiteY6" fmla="*/ 7144 h 28575"/>
                <a:gd name="connsiteX7" fmla="*/ 7144 w 66675"/>
                <a:gd name="connsiteY7" fmla="*/ 26194 h 28575"/>
                <a:gd name="connsiteX8" fmla="*/ 26194 w 66675"/>
                <a:gd name="connsiteY8" fmla="*/ 26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28575">
                  <a:moveTo>
                    <a:pt x="26194" y="26194"/>
                  </a:moveTo>
                  <a:lnTo>
                    <a:pt x="45244" y="26194"/>
                  </a:lnTo>
                  <a:lnTo>
                    <a:pt x="64294" y="26194"/>
                  </a:lnTo>
                  <a:lnTo>
                    <a:pt x="64294" y="7144"/>
                  </a:lnTo>
                  <a:lnTo>
                    <a:pt x="45244" y="7144"/>
                  </a:lnTo>
                  <a:lnTo>
                    <a:pt x="26194" y="7144"/>
                  </a:lnTo>
                  <a:lnTo>
                    <a:pt x="7144" y="7144"/>
                  </a:lnTo>
                  <a:lnTo>
                    <a:pt x="7144" y="26194"/>
                  </a:lnTo>
                  <a:lnTo>
                    <a:pt x="26194" y="26194"/>
                  </a:lnTo>
                  <a:close/>
                </a:path>
              </a:pathLst>
            </a:custGeom>
            <a:solidFill>
              <a:srgbClr val="000000"/>
            </a:solidFill>
            <a:ln w="9525" cap="flat">
              <a:noFill/>
              <a:prstDash val="solid"/>
              <a:miter/>
            </a:ln>
          </p:spPr>
          <p:txBody>
            <a:bodyPr rtlCol="0" anchor="ctr"/>
            <a:lstStyle/>
            <a:p>
              <a:endParaRPr lang="de-DE"/>
            </a:p>
          </p:txBody>
        </p:sp>
        <p:sp>
          <p:nvSpPr>
            <p:cNvPr id="109" name="Freihandform: Form 108">
              <a:extLst>
                <a:ext uri="{FF2B5EF4-FFF2-40B4-BE49-F238E27FC236}">
                  <a16:creationId xmlns:a16="http://schemas.microsoft.com/office/drawing/2014/main" id="{F76CBAF7-CBA7-4161-BDA4-6241AFB2A591}"/>
                </a:ext>
              </a:extLst>
            </p:cNvPr>
            <p:cNvSpPr/>
            <p:nvPr/>
          </p:nvSpPr>
          <p:spPr>
            <a:xfrm>
              <a:off x="6193631" y="3259931"/>
              <a:ext cx="28575" cy="47625"/>
            </a:xfrm>
            <a:custGeom>
              <a:avLst/>
              <a:gdLst>
                <a:gd name="connsiteX0" fmla="*/ 7144 w 28575"/>
                <a:gd name="connsiteY0" fmla="*/ 7144 h 47625"/>
                <a:gd name="connsiteX1" fmla="*/ 26194 w 28575"/>
                <a:gd name="connsiteY1" fmla="*/ 7144 h 47625"/>
                <a:gd name="connsiteX2" fmla="*/ 26194 w 28575"/>
                <a:gd name="connsiteY2" fmla="*/ 45244 h 47625"/>
                <a:gd name="connsiteX3" fmla="*/ 7144 w 285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8575" h="47625">
                  <a:moveTo>
                    <a:pt x="7144" y="7144"/>
                  </a:moveTo>
                  <a:lnTo>
                    <a:pt x="26194" y="7144"/>
                  </a:lnTo>
                  <a:lnTo>
                    <a:pt x="26194" y="45244"/>
                  </a:lnTo>
                  <a:lnTo>
                    <a:pt x="7144" y="45244"/>
                  </a:lnTo>
                  <a:close/>
                </a:path>
              </a:pathLst>
            </a:custGeom>
            <a:solidFill>
              <a:srgbClr val="000000"/>
            </a:solidFill>
            <a:ln w="9525" cap="flat">
              <a:noFill/>
              <a:prstDash val="solid"/>
              <a:miter/>
            </a:ln>
          </p:spPr>
          <p:txBody>
            <a:bodyPr rtlCol="0" anchor="ctr"/>
            <a:lstStyle/>
            <a:p>
              <a:endParaRPr lang="de-DE"/>
            </a:p>
          </p:txBody>
        </p:sp>
        <p:sp>
          <p:nvSpPr>
            <p:cNvPr id="110" name="Freihandform: Form 109">
              <a:extLst>
                <a:ext uri="{FF2B5EF4-FFF2-40B4-BE49-F238E27FC236}">
                  <a16:creationId xmlns:a16="http://schemas.microsoft.com/office/drawing/2014/main" id="{1E56FC98-04D5-42BA-863F-61D0017F3015}"/>
                </a:ext>
              </a:extLst>
            </p:cNvPr>
            <p:cNvSpPr/>
            <p:nvPr/>
          </p:nvSpPr>
          <p:spPr>
            <a:xfrm>
              <a:off x="6193631" y="36409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11" name="Freihandform: Form 110">
              <a:extLst>
                <a:ext uri="{FF2B5EF4-FFF2-40B4-BE49-F238E27FC236}">
                  <a16:creationId xmlns:a16="http://schemas.microsoft.com/office/drawing/2014/main" id="{4DFD55CB-9595-4D88-ACE8-2B7595F3FC69}"/>
                </a:ext>
              </a:extLst>
            </p:cNvPr>
            <p:cNvSpPr/>
            <p:nvPr/>
          </p:nvSpPr>
          <p:spPr>
            <a:xfrm>
              <a:off x="6193631" y="3679031"/>
              <a:ext cx="66675" cy="66675"/>
            </a:xfrm>
            <a:custGeom>
              <a:avLst/>
              <a:gdLst>
                <a:gd name="connsiteX0" fmla="*/ 45244 w 66675"/>
                <a:gd name="connsiteY0" fmla="*/ 7144 h 66675"/>
                <a:gd name="connsiteX1" fmla="*/ 26194 w 66675"/>
                <a:gd name="connsiteY1" fmla="*/ 7144 h 66675"/>
                <a:gd name="connsiteX2" fmla="*/ 7144 w 66675"/>
                <a:gd name="connsiteY2" fmla="*/ 7144 h 66675"/>
                <a:gd name="connsiteX3" fmla="*/ 7144 w 66675"/>
                <a:gd name="connsiteY3" fmla="*/ 26194 h 66675"/>
                <a:gd name="connsiteX4" fmla="*/ 26194 w 66675"/>
                <a:gd name="connsiteY4" fmla="*/ 26194 h 66675"/>
                <a:gd name="connsiteX5" fmla="*/ 26194 w 66675"/>
                <a:gd name="connsiteY5" fmla="*/ 64294 h 66675"/>
                <a:gd name="connsiteX6" fmla="*/ 45244 w 66675"/>
                <a:gd name="connsiteY6" fmla="*/ 64294 h 66675"/>
                <a:gd name="connsiteX7" fmla="*/ 64294 w 66675"/>
                <a:gd name="connsiteY7" fmla="*/ 64294 h 66675"/>
                <a:gd name="connsiteX8" fmla="*/ 64294 w 66675"/>
                <a:gd name="connsiteY8" fmla="*/ 45244 h 66675"/>
                <a:gd name="connsiteX9" fmla="*/ 45244 w 66675"/>
                <a:gd name="connsiteY9" fmla="*/ 45244 h 66675"/>
                <a:gd name="connsiteX10" fmla="*/ 45244 w 66675"/>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66675">
                  <a:moveTo>
                    <a:pt x="45244" y="7144"/>
                  </a:moveTo>
                  <a:lnTo>
                    <a:pt x="26194" y="7144"/>
                  </a:lnTo>
                  <a:lnTo>
                    <a:pt x="7144" y="7144"/>
                  </a:lnTo>
                  <a:lnTo>
                    <a:pt x="7144" y="26194"/>
                  </a:lnTo>
                  <a:lnTo>
                    <a:pt x="26194" y="26194"/>
                  </a:lnTo>
                  <a:lnTo>
                    <a:pt x="26194" y="64294"/>
                  </a:lnTo>
                  <a:lnTo>
                    <a:pt x="45244" y="64294"/>
                  </a:lnTo>
                  <a:lnTo>
                    <a:pt x="64294" y="64294"/>
                  </a:lnTo>
                  <a:lnTo>
                    <a:pt x="64294" y="45244"/>
                  </a:lnTo>
                  <a:lnTo>
                    <a:pt x="45244" y="45244"/>
                  </a:lnTo>
                  <a:lnTo>
                    <a:pt x="45244" y="7144"/>
                  </a:lnTo>
                  <a:close/>
                </a:path>
              </a:pathLst>
            </a:custGeom>
            <a:solidFill>
              <a:srgbClr val="000000"/>
            </a:solidFill>
            <a:ln w="9525"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D0A503E4-B4F6-4D62-A8E2-E4971D00116F}"/>
                </a:ext>
              </a:extLst>
            </p:cNvPr>
            <p:cNvSpPr/>
            <p:nvPr/>
          </p:nvSpPr>
          <p:spPr>
            <a:xfrm>
              <a:off x="6155531" y="3755231"/>
              <a:ext cx="104775" cy="28575"/>
            </a:xfrm>
            <a:custGeom>
              <a:avLst/>
              <a:gdLst>
                <a:gd name="connsiteX0" fmla="*/ 64294 w 104775"/>
                <a:gd name="connsiteY0" fmla="*/ 7144 h 28575"/>
                <a:gd name="connsiteX1" fmla="*/ 45244 w 104775"/>
                <a:gd name="connsiteY1" fmla="*/ 7144 h 28575"/>
                <a:gd name="connsiteX2" fmla="*/ 26194 w 104775"/>
                <a:gd name="connsiteY2" fmla="*/ 7144 h 28575"/>
                <a:gd name="connsiteX3" fmla="*/ 7144 w 104775"/>
                <a:gd name="connsiteY3" fmla="*/ 7144 h 28575"/>
                <a:gd name="connsiteX4" fmla="*/ 7144 w 104775"/>
                <a:gd name="connsiteY4" fmla="*/ 26194 h 28575"/>
                <a:gd name="connsiteX5" fmla="*/ 26194 w 104775"/>
                <a:gd name="connsiteY5" fmla="*/ 26194 h 28575"/>
                <a:gd name="connsiteX6" fmla="*/ 45244 w 104775"/>
                <a:gd name="connsiteY6" fmla="*/ 26194 h 28575"/>
                <a:gd name="connsiteX7" fmla="*/ 64294 w 104775"/>
                <a:gd name="connsiteY7" fmla="*/ 26194 h 28575"/>
                <a:gd name="connsiteX8" fmla="*/ 83344 w 104775"/>
                <a:gd name="connsiteY8" fmla="*/ 26194 h 28575"/>
                <a:gd name="connsiteX9" fmla="*/ 102394 w 104775"/>
                <a:gd name="connsiteY9" fmla="*/ 26194 h 28575"/>
                <a:gd name="connsiteX10" fmla="*/ 102394 w 104775"/>
                <a:gd name="connsiteY10" fmla="*/ 7144 h 28575"/>
                <a:gd name="connsiteX11" fmla="*/ 83344 w 104775"/>
                <a:gd name="connsiteY11" fmla="*/ 7144 h 28575"/>
                <a:gd name="connsiteX12" fmla="*/ 64294 w 104775"/>
                <a:gd name="connsiteY12"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28575">
                  <a:moveTo>
                    <a:pt x="64294" y="7144"/>
                  </a:moveTo>
                  <a:lnTo>
                    <a:pt x="45244" y="7144"/>
                  </a:lnTo>
                  <a:lnTo>
                    <a:pt x="26194" y="7144"/>
                  </a:lnTo>
                  <a:lnTo>
                    <a:pt x="7144" y="7144"/>
                  </a:lnTo>
                  <a:lnTo>
                    <a:pt x="7144" y="26194"/>
                  </a:lnTo>
                  <a:lnTo>
                    <a:pt x="26194" y="26194"/>
                  </a:lnTo>
                  <a:lnTo>
                    <a:pt x="45244" y="26194"/>
                  </a:lnTo>
                  <a:lnTo>
                    <a:pt x="64294" y="26194"/>
                  </a:lnTo>
                  <a:lnTo>
                    <a:pt x="83344" y="26194"/>
                  </a:lnTo>
                  <a:lnTo>
                    <a:pt x="102394" y="26194"/>
                  </a:lnTo>
                  <a:lnTo>
                    <a:pt x="102394" y="7144"/>
                  </a:lnTo>
                  <a:lnTo>
                    <a:pt x="83344" y="7144"/>
                  </a:lnTo>
                  <a:lnTo>
                    <a:pt x="64294" y="7144"/>
                  </a:lnTo>
                  <a:close/>
                </a:path>
              </a:pathLst>
            </a:custGeom>
            <a:solidFill>
              <a:srgbClr val="000000"/>
            </a:solidFill>
            <a:ln w="9525"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6982BB2E-BDA9-43B1-B617-DB77EEA21C45}"/>
                </a:ext>
              </a:extLst>
            </p:cNvPr>
            <p:cNvSpPr/>
            <p:nvPr/>
          </p:nvSpPr>
          <p:spPr>
            <a:xfrm>
              <a:off x="6212681" y="3069431"/>
              <a:ext cx="47625" cy="28575"/>
            </a:xfrm>
            <a:custGeom>
              <a:avLst/>
              <a:gdLst>
                <a:gd name="connsiteX0" fmla="*/ 26194 w 47625"/>
                <a:gd name="connsiteY0" fmla="*/ 7144 h 28575"/>
                <a:gd name="connsiteX1" fmla="*/ 7144 w 47625"/>
                <a:gd name="connsiteY1" fmla="*/ 7144 h 28575"/>
                <a:gd name="connsiteX2" fmla="*/ 7144 w 47625"/>
                <a:gd name="connsiteY2" fmla="*/ 26194 h 28575"/>
                <a:gd name="connsiteX3" fmla="*/ 26194 w 47625"/>
                <a:gd name="connsiteY3" fmla="*/ 26194 h 28575"/>
                <a:gd name="connsiteX4" fmla="*/ 45244 w 47625"/>
                <a:gd name="connsiteY4" fmla="*/ 26194 h 28575"/>
                <a:gd name="connsiteX5" fmla="*/ 45244 w 47625"/>
                <a:gd name="connsiteY5" fmla="*/ 7144 h 28575"/>
                <a:gd name="connsiteX6" fmla="*/ 26194 w 476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8575">
                  <a:moveTo>
                    <a:pt x="26194" y="7144"/>
                  </a:moveTo>
                  <a:lnTo>
                    <a:pt x="7144" y="7144"/>
                  </a:lnTo>
                  <a:lnTo>
                    <a:pt x="7144" y="26194"/>
                  </a:lnTo>
                  <a:lnTo>
                    <a:pt x="26194" y="26194"/>
                  </a:lnTo>
                  <a:lnTo>
                    <a:pt x="45244" y="26194"/>
                  </a:lnTo>
                  <a:lnTo>
                    <a:pt x="45244" y="7144"/>
                  </a:lnTo>
                  <a:lnTo>
                    <a:pt x="26194" y="7144"/>
                  </a:lnTo>
                  <a:close/>
                </a:path>
              </a:pathLst>
            </a:custGeom>
            <a:solidFill>
              <a:srgbClr val="000000"/>
            </a:solidFill>
            <a:ln w="9525"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5D556CED-F721-4B62-BD8A-FF3D8BD6CB45}"/>
                </a:ext>
              </a:extLst>
            </p:cNvPr>
            <p:cNvSpPr/>
            <p:nvPr/>
          </p:nvSpPr>
          <p:spPr>
            <a:xfrm>
              <a:off x="6231731" y="3640931"/>
              <a:ext cx="28575" cy="47625"/>
            </a:xfrm>
            <a:custGeom>
              <a:avLst/>
              <a:gdLst>
                <a:gd name="connsiteX0" fmla="*/ 7144 w 28575"/>
                <a:gd name="connsiteY0" fmla="*/ 7144 h 47625"/>
                <a:gd name="connsiteX1" fmla="*/ 26194 w 28575"/>
                <a:gd name="connsiteY1" fmla="*/ 7144 h 47625"/>
                <a:gd name="connsiteX2" fmla="*/ 26194 w 28575"/>
                <a:gd name="connsiteY2" fmla="*/ 45244 h 47625"/>
                <a:gd name="connsiteX3" fmla="*/ 7144 w 285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8575" h="47625">
                  <a:moveTo>
                    <a:pt x="7144" y="7144"/>
                  </a:moveTo>
                  <a:lnTo>
                    <a:pt x="26194" y="7144"/>
                  </a:lnTo>
                  <a:lnTo>
                    <a:pt x="26194" y="45244"/>
                  </a:lnTo>
                  <a:lnTo>
                    <a:pt x="7144" y="45244"/>
                  </a:lnTo>
                  <a:close/>
                </a:path>
              </a:pathLst>
            </a:custGeom>
            <a:solidFill>
              <a:srgbClr val="000000"/>
            </a:solidFill>
            <a:ln w="9525"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11B92E4F-AB0F-4F63-A758-729AA2092473}"/>
                </a:ext>
              </a:extLst>
            </p:cNvPr>
            <p:cNvSpPr/>
            <p:nvPr/>
          </p:nvSpPr>
          <p:spPr>
            <a:xfrm>
              <a:off x="6231731" y="3164681"/>
              <a:ext cx="47625" cy="47625"/>
            </a:xfrm>
            <a:custGeom>
              <a:avLst/>
              <a:gdLst>
                <a:gd name="connsiteX0" fmla="*/ 45244 w 47625"/>
                <a:gd name="connsiteY0" fmla="*/ 26194 h 47625"/>
                <a:gd name="connsiteX1" fmla="*/ 45244 w 47625"/>
                <a:gd name="connsiteY1" fmla="*/ 7144 h 47625"/>
                <a:gd name="connsiteX2" fmla="*/ 26194 w 47625"/>
                <a:gd name="connsiteY2" fmla="*/ 7144 h 47625"/>
                <a:gd name="connsiteX3" fmla="*/ 7144 w 47625"/>
                <a:gd name="connsiteY3" fmla="*/ 7144 h 47625"/>
                <a:gd name="connsiteX4" fmla="*/ 7144 w 47625"/>
                <a:gd name="connsiteY4" fmla="*/ 45244 h 47625"/>
                <a:gd name="connsiteX5" fmla="*/ 26194 w 47625"/>
                <a:gd name="connsiteY5" fmla="*/ 45244 h 47625"/>
                <a:gd name="connsiteX6" fmla="*/ 26194 w 47625"/>
                <a:gd name="connsiteY6" fmla="*/ 26194 h 47625"/>
                <a:gd name="connsiteX7" fmla="*/ 45244 w 47625"/>
                <a:gd name="connsiteY7" fmla="*/ 2619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45244" y="26194"/>
                  </a:moveTo>
                  <a:lnTo>
                    <a:pt x="45244" y="7144"/>
                  </a:lnTo>
                  <a:lnTo>
                    <a:pt x="26194" y="7144"/>
                  </a:lnTo>
                  <a:lnTo>
                    <a:pt x="7144" y="7144"/>
                  </a:lnTo>
                  <a:lnTo>
                    <a:pt x="7144" y="45244"/>
                  </a:lnTo>
                  <a:lnTo>
                    <a:pt x="26194" y="45244"/>
                  </a:lnTo>
                  <a:lnTo>
                    <a:pt x="26194" y="26194"/>
                  </a:lnTo>
                  <a:lnTo>
                    <a:pt x="45244" y="26194"/>
                  </a:lnTo>
                  <a:close/>
                </a:path>
              </a:pathLst>
            </a:custGeom>
            <a:solidFill>
              <a:srgbClr val="000000"/>
            </a:solidFill>
            <a:ln w="9525"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9EB25CCF-3B1B-4256-A2A6-BA03A4D0B572}"/>
                </a:ext>
              </a:extLst>
            </p:cNvPr>
            <p:cNvSpPr/>
            <p:nvPr/>
          </p:nvSpPr>
          <p:spPr>
            <a:xfrm>
              <a:off x="6212681" y="3336131"/>
              <a:ext cx="85725" cy="123825"/>
            </a:xfrm>
            <a:custGeom>
              <a:avLst/>
              <a:gdLst>
                <a:gd name="connsiteX0" fmla="*/ 45244 w 85725"/>
                <a:gd name="connsiteY0" fmla="*/ 26194 h 123825"/>
                <a:gd name="connsiteX1" fmla="*/ 26194 w 85725"/>
                <a:gd name="connsiteY1" fmla="*/ 26194 h 123825"/>
                <a:gd name="connsiteX2" fmla="*/ 26194 w 85725"/>
                <a:gd name="connsiteY2" fmla="*/ 45244 h 123825"/>
                <a:gd name="connsiteX3" fmla="*/ 7144 w 85725"/>
                <a:gd name="connsiteY3" fmla="*/ 45244 h 123825"/>
                <a:gd name="connsiteX4" fmla="*/ 7144 w 85725"/>
                <a:gd name="connsiteY4" fmla="*/ 102394 h 123825"/>
                <a:gd name="connsiteX5" fmla="*/ 26194 w 85725"/>
                <a:gd name="connsiteY5" fmla="*/ 102394 h 123825"/>
                <a:gd name="connsiteX6" fmla="*/ 45244 w 85725"/>
                <a:gd name="connsiteY6" fmla="*/ 102394 h 123825"/>
                <a:gd name="connsiteX7" fmla="*/ 45244 w 85725"/>
                <a:gd name="connsiteY7" fmla="*/ 121444 h 123825"/>
                <a:gd name="connsiteX8" fmla="*/ 64294 w 85725"/>
                <a:gd name="connsiteY8" fmla="*/ 121444 h 123825"/>
                <a:gd name="connsiteX9" fmla="*/ 64294 w 85725"/>
                <a:gd name="connsiteY9" fmla="*/ 83344 h 123825"/>
                <a:gd name="connsiteX10" fmla="*/ 45244 w 85725"/>
                <a:gd name="connsiteY10" fmla="*/ 83344 h 123825"/>
                <a:gd name="connsiteX11" fmla="*/ 26194 w 85725"/>
                <a:gd name="connsiteY11" fmla="*/ 83344 h 123825"/>
                <a:gd name="connsiteX12" fmla="*/ 26194 w 85725"/>
                <a:gd name="connsiteY12" fmla="*/ 64294 h 123825"/>
                <a:gd name="connsiteX13" fmla="*/ 45244 w 85725"/>
                <a:gd name="connsiteY13" fmla="*/ 64294 h 123825"/>
                <a:gd name="connsiteX14" fmla="*/ 45244 w 85725"/>
                <a:gd name="connsiteY14" fmla="*/ 45244 h 123825"/>
                <a:gd name="connsiteX15" fmla="*/ 64294 w 85725"/>
                <a:gd name="connsiteY15" fmla="*/ 45244 h 123825"/>
                <a:gd name="connsiteX16" fmla="*/ 83344 w 85725"/>
                <a:gd name="connsiteY16" fmla="*/ 45244 h 123825"/>
                <a:gd name="connsiteX17" fmla="*/ 83344 w 85725"/>
                <a:gd name="connsiteY17" fmla="*/ 26194 h 123825"/>
                <a:gd name="connsiteX18" fmla="*/ 64294 w 85725"/>
                <a:gd name="connsiteY18" fmla="*/ 26194 h 123825"/>
                <a:gd name="connsiteX19" fmla="*/ 64294 w 85725"/>
                <a:gd name="connsiteY19" fmla="*/ 7144 h 123825"/>
                <a:gd name="connsiteX20" fmla="*/ 45244 w 85725"/>
                <a:gd name="connsiteY20" fmla="*/ 7144 h 123825"/>
                <a:gd name="connsiteX21" fmla="*/ 45244 w 85725"/>
                <a:gd name="connsiteY21" fmla="*/ 2619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725" h="123825">
                  <a:moveTo>
                    <a:pt x="45244" y="26194"/>
                  </a:moveTo>
                  <a:lnTo>
                    <a:pt x="26194" y="26194"/>
                  </a:lnTo>
                  <a:lnTo>
                    <a:pt x="26194" y="45244"/>
                  </a:lnTo>
                  <a:lnTo>
                    <a:pt x="7144" y="45244"/>
                  </a:lnTo>
                  <a:lnTo>
                    <a:pt x="7144" y="102394"/>
                  </a:lnTo>
                  <a:lnTo>
                    <a:pt x="26194" y="102394"/>
                  </a:lnTo>
                  <a:lnTo>
                    <a:pt x="45244" y="102394"/>
                  </a:lnTo>
                  <a:lnTo>
                    <a:pt x="45244" y="121444"/>
                  </a:lnTo>
                  <a:lnTo>
                    <a:pt x="64294" y="121444"/>
                  </a:lnTo>
                  <a:lnTo>
                    <a:pt x="64294" y="83344"/>
                  </a:lnTo>
                  <a:lnTo>
                    <a:pt x="45244" y="83344"/>
                  </a:lnTo>
                  <a:lnTo>
                    <a:pt x="26194" y="83344"/>
                  </a:lnTo>
                  <a:lnTo>
                    <a:pt x="26194" y="64294"/>
                  </a:lnTo>
                  <a:lnTo>
                    <a:pt x="45244" y="64294"/>
                  </a:lnTo>
                  <a:lnTo>
                    <a:pt x="45244" y="45244"/>
                  </a:lnTo>
                  <a:lnTo>
                    <a:pt x="64294" y="45244"/>
                  </a:lnTo>
                  <a:lnTo>
                    <a:pt x="83344" y="45244"/>
                  </a:lnTo>
                  <a:lnTo>
                    <a:pt x="83344" y="26194"/>
                  </a:lnTo>
                  <a:lnTo>
                    <a:pt x="64294" y="26194"/>
                  </a:lnTo>
                  <a:lnTo>
                    <a:pt x="64294" y="7144"/>
                  </a:lnTo>
                  <a:lnTo>
                    <a:pt x="45244" y="7144"/>
                  </a:lnTo>
                  <a:lnTo>
                    <a:pt x="45244" y="26194"/>
                  </a:lnTo>
                  <a:close/>
                </a:path>
              </a:pathLst>
            </a:custGeom>
            <a:solidFill>
              <a:srgbClr val="000000"/>
            </a:solidFill>
            <a:ln w="9525"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BF81C0D8-1528-4556-9D5C-235A74E1CBE9}"/>
                </a:ext>
              </a:extLst>
            </p:cNvPr>
            <p:cNvSpPr/>
            <p:nvPr/>
          </p:nvSpPr>
          <p:spPr>
            <a:xfrm>
              <a:off x="6250781" y="3564731"/>
              <a:ext cx="28575" cy="47625"/>
            </a:xfrm>
            <a:custGeom>
              <a:avLst/>
              <a:gdLst>
                <a:gd name="connsiteX0" fmla="*/ 7144 w 28575"/>
                <a:gd name="connsiteY0" fmla="*/ 7144 h 47625"/>
                <a:gd name="connsiteX1" fmla="*/ 26194 w 28575"/>
                <a:gd name="connsiteY1" fmla="*/ 7144 h 47625"/>
                <a:gd name="connsiteX2" fmla="*/ 26194 w 28575"/>
                <a:gd name="connsiteY2" fmla="*/ 45244 h 47625"/>
                <a:gd name="connsiteX3" fmla="*/ 7144 w 285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8575" h="47625">
                  <a:moveTo>
                    <a:pt x="7144" y="7144"/>
                  </a:moveTo>
                  <a:lnTo>
                    <a:pt x="26194" y="7144"/>
                  </a:lnTo>
                  <a:lnTo>
                    <a:pt x="26194" y="45244"/>
                  </a:lnTo>
                  <a:lnTo>
                    <a:pt x="7144" y="45244"/>
                  </a:lnTo>
                  <a:close/>
                </a:path>
              </a:pathLst>
            </a:custGeom>
            <a:solidFill>
              <a:srgbClr val="000000"/>
            </a:solidFill>
            <a:ln w="9525"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24C2BC1B-EF43-4EFF-9202-DA4FA587792F}"/>
                </a:ext>
              </a:extLst>
            </p:cNvPr>
            <p:cNvSpPr/>
            <p:nvPr/>
          </p:nvSpPr>
          <p:spPr>
            <a:xfrm>
              <a:off x="6269831" y="30694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E4ED153A-D610-4986-B0DB-C6F68419AB94}"/>
                </a:ext>
              </a:extLst>
            </p:cNvPr>
            <p:cNvSpPr/>
            <p:nvPr/>
          </p:nvSpPr>
          <p:spPr>
            <a:xfrm>
              <a:off x="6269831" y="31456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032DA7B0-16E3-43BA-8AE2-FC2517DC7811}"/>
                </a:ext>
              </a:extLst>
            </p:cNvPr>
            <p:cNvSpPr/>
            <p:nvPr/>
          </p:nvSpPr>
          <p:spPr>
            <a:xfrm>
              <a:off x="6250781" y="3183731"/>
              <a:ext cx="47625" cy="47625"/>
            </a:xfrm>
            <a:custGeom>
              <a:avLst/>
              <a:gdLst>
                <a:gd name="connsiteX0" fmla="*/ 45244 w 47625"/>
                <a:gd name="connsiteY0" fmla="*/ 45244 h 47625"/>
                <a:gd name="connsiteX1" fmla="*/ 45244 w 47625"/>
                <a:gd name="connsiteY1" fmla="*/ 7144 h 47625"/>
                <a:gd name="connsiteX2" fmla="*/ 26194 w 47625"/>
                <a:gd name="connsiteY2" fmla="*/ 7144 h 47625"/>
                <a:gd name="connsiteX3" fmla="*/ 26194 w 47625"/>
                <a:gd name="connsiteY3" fmla="*/ 26194 h 47625"/>
                <a:gd name="connsiteX4" fmla="*/ 7144 w 47625"/>
                <a:gd name="connsiteY4" fmla="*/ 26194 h 47625"/>
                <a:gd name="connsiteX5" fmla="*/ 7144 w 47625"/>
                <a:gd name="connsiteY5" fmla="*/ 45244 h 47625"/>
                <a:gd name="connsiteX6" fmla="*/ 26194 w 47625"/>
                <a:gd name="connsiteY6" fmla="*/ 45244 h 47625"/>
                <a:gd name="connsiteX7" fmla="*/ 45244 w 47625"/>
                <a:gd name="connsiteY7"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45244" y="45244"/>
                  </a:moveTo>
                  <a:lnTo>
                    <a:pt x="45244" y="7144"/>
                  </a:lnTo>
                  <a:lnTo>
                    <a:pt x="26194" y="7144"/>
                  </a:lnTo>
                  <a:lnTo>
                    <a:pt x="26194" y="26194"/>
                  </a:lnTo>
                  <a:lnTo>
                    <a:pt x="7144" y="26194"/>
                  </a:lnTo>
                  <a:lnTo>
                    <a:pt x="7144" y="45244"/>
                  </a:lnTo>
                  <a:lnTo>
                    <a:pt x="26194" y="45244"/>
                  </a:lnTo>
                  <a:lnTo>
                    <a:pt x="45244" y="45244"/>
                  </a:lnTo>
                  <a:close/>
                </a:path>
              </a:pathLst>
            </a:custGeom>
            <a:solidFill>
              <a:srgbClr val="000000"/>
            </a:solidFill>
            <a:ln w="9525"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0972A510-D931-4E35-874B-9F704FCABAC2}"/>
                </a:ext>
              </a:extLst>
            </p:cNvPr>
            <p:cNvSpPr/>
            <p:nvPr/>
          </p:nvSpPr>
          <p:spPr>
            <a:xfrm>
              <a:off x="6269831" y="33932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A3357DB5-974E-4D3D-8E47-81811A8D4083}"/>
                </a:ext>
              </a:extLst>
            </p:cNvPr>
            <p:cNvSpPr/>
            <p:nvPr/>
          </p:nvSpPr>
          <p:spPr>
            <a:xfrm>
              <a:off x="6174581" y="3412331"/>
              <a:ext cx="200025" cy="180975"/>
            </a:xfrm>
            <a:custGeom>
              <a:avLst/>
              <a:gdLst>
                <a:gd name="connsiteX0" fmla="*/ 102394 w 200025"/>
                <a:gd name="connsiteY0" fmla="*/ 64294 h 180975"/>
                <a:gd name="connsiteX1" fmla="*/ 102394 w 200025"/>
                <a:gd name="connsiteY1" fmla="*/ 83344 h 180975"/>
                <a:gd name="connsiteX2" fmla="*/ 83344 w 200025"/>
                <a:gd name="connsiteY2" fmla="*/ 83344 h 180975"/>
                <a:gd name="connsiteX3" fmla="*/ 83344 w 200025"/>
                <a:gd name="connsiteY3" fmla="*/ 45244 h 180975"/>
                <a:gd name="connsiteX4" fmla="*/ 64294 w 200025"/>
                <a:gd name="connsiteY4" fmla="*/ 45244 h 180975"/>
                <a:gd name="connsiteX5" fmla="*/ 45244 w 200025"/>
                <a:gd name="connsiteY5" fmla="*/ 45244 h 180975"/>
                <a:gd name="connsiteX6" fmla="*/ 45244 w 200025"/>
                <a:gd name="connsiteY6" fmla="*/ 26194 h 180975"/>
                <a:gd name="connsiteX7" fmla="*/ 26194 w 200025"/>
                <a:gd name="connsiteY7" fmla="*/ 26194 h 180975"/>
                <a:gd name="connsiteX8" fmla="*/ 26194 w 200025"/>
                <a:gd name="connsiteY8" fmla="*/ 64294 h 180975"/>
                <a:gd name="connsiteX9" fmla="*/ 7144 w 200025"/>
                <a:gd name="connsiteY9" fmla="*/ 64294 h 180975"/>
                <a:gd name="connsiteX10" fmla="*/ 7144 w 200025"/>
                <a:gd name="connsiteY10" fmla="*/ 83344 h 180975"/>
                <a:gd name="connsiteX11" fmla="*/ 26194 w 200025"/>
                <a:gd name="connsiteY11" fmla="*/ 83344 h 180975"/>
                <a:gd name="connsiteX12" fmla="*/ 45244 w 200025"/>
                <a:gd name="connsiteY12" fmla="*/ 83344 h 180975"/>
                <a:gd name="connsiteX13" fmla="*/ 45244 w 200025"/>
                <a:gd name="connsiteY13" fmla="*/ 64294 h 180975"/>
                <a:gd name="connsiteX14" fmla="*/ 64294 w 200025"/>
                <a:gd name="connsiteY14" fmla="*/ 64294 h 180975"/>
                <a:gd name="connsiteX15" fmla="*/ 64294 w 200025"/>
                <a:gd name="connsiteY15" fmla="*/ 83344 h 180975"/>
                <a:gd name="connsiteX16" fmla="*/ 45244 w 200025"/>
                <a:gd name="connsiteY16" fmla="*/ 83344 h 180975"/>
                <a:gd name="connsiteX17" fmla="*/ 45244 w 200025"/>
                <a:gd name="connsiteY17" fmla="*/ 102394 h 180975"/>
                <a:gd name="connsiteX18" fmla="*/ 64294 w 200025"/>
                <a:gd name="connsiteY18" fmla="*/ 102394 h 180975"/>
                <a:gd name="connsiteX19" fmla="*/ 64294 w 200025"/>
                <a:gd name="connsiteY19" fmla="*/ 121444 h 180975"/>
                <a:gd name="connsiteX20" fmla="*/ 45244 w 200025"/>
                <a:gd name="connsiteY20" fmla="*/ 121444 h 180975"/>
                <a:gd name="connsiteX21" fmla="*/ 26194 w 200025"/>
                <a:gd name="connsiteY21" fmla="*/ 121444 h 180975"/>
                <a:gd name="connsiteX22" fmla="*/ 26194 w 200025"/>
                <a:gd name="connsiteY22" fmla="*/ 140494 h 180975"/>
                <a:gd name="connsiteX23" fmla="*/ 45244 w 200025"/>
                <a:gd name="connsiteY23" fmla="*/ 140494 h 180975"/>
                <a:gd name="connsiteX24" fmla="*/ 45244 w 200025"/>
                <a:gd name="connsiteY24" fmla="*/ 178594 h 180975"/>
                <a:gd name="connsiteX25" fmla="*/ 64294 w 200025"/>
                <a:gd name="connsiteY25" fmla="*/ 178594 h 180975"/>
                <a:gd name="connsiteX26" fmla="*/ 64294 w 200025"/>
                <a:gd name="connsiteY26" fmla="*/ 140494 h 180975"/>
                <a:gd name="connsiteX27" fmla="*/ 83344 w 200025"/>
                <a:gd name="connsiteY27" fmla="*/ 140494 h 180975"/>
                <a:gd name="connsiteX28" fmla="*/ 102394 w 200025"/>
                <a:gd name="connsiteY28" fmla="*/ 140494 h 180975"/>
                <a:gd name="connsiteX29" fmla="*/ 102394 w 200025"/>
                <a:gd name="connsiteY29" fmla="*/ 102394 h 180975"/>
                <a:gd name="connsiteX30" fmla="*/ 121444 w 200025"/>
                <a:gd name="connsiteY30" fmla="*/ 102394 h 180975"/>
                <a:gd name="connsiteX31" fmla="*/ 121444 w 200025"/>
                <a:gd name="connsiteY31" fmla="*/ 83344 h 180975"/>
                <a:gd name="connsiteX32" fmla="*/ 140494 w 200025"/>
                <a:gd name="connsiteY32" fmla="*/ 83344 h 180975"/>
                <a:gd name="connsiteX33" fmla="*/ 140494 w 200025"/>
                <a:gd name="connsiteY33" fmla="*/ 64294 h 180975"/>
                <a:gd name="connsiteX34" fmla="*/ 159544 w 200025"/>
                <a:gd name="connsiteY34" fmla="*/ 64294 h 180975"/>
                <a:gd name="connsiteX35" fmla="*/ 159544 w 200025"/>
                <a:gd name="connsiteY35" fmla="*/ 45244 h 180975"/>
                <a:gd name="connsiteX36" fmla="*/ 140494 w 200025"/>
                <a:gd name="connsiteY36" fmla="*/ 45244 h 180975"/>
                <a:gd name="connsiteX37" fmla="*/ 140494 w 200025"/>
                <a:gd name="connsiteY37" fmla="*/ 26194 h 180975"/>
                <a:gd name="connsiteX38" fmla="*/ 159544 w 200025"/>
                <a:gd name="connsiteY38" fmla="*/ 26194 h 180975"/>
                <a:gd name="connsiteX39" fmla="*/ 159544 w 200025"/>
                <a:gd name="connsiteY39" fmla="*/ 45244 h 180975"/>
                <a:gd name="connsiteX40" fmla="*/ 178594 w 200025"/>
                <a:gd name="connsiteY40" fmla="*/ 45244 h 180975"/>
                <a:gd name="connsiteX41" fmla="*/ 178594 w 200025"/>
                <a:gd name="connsiteY41" fmla="*/ 26194 h 180975"/>
                <a:gd name="connsiteX42" fmla="*/ 197644 w 200025"/>
                <a:gd name="connsiteY42" fmla="*/ 26194 h 180975"/>
                <a:gd name="connsiteX43" fmla="*/ 197644 w 200025"/>
                <a:gd name="connsiteY43" fmla="*/ 7144 h 180975"/>
                <a:gd name="connsiteX44" fmla="*/ 178594 w 200025"/>
                <a:gd name="connsiteY44" fmla="*/ 7144 h 180975"/>
                <a:gd name="connsiteX45" fmla="*/ 159544 w 200025"/>
                <a:gd name="connsiteY45" fmla="*/ 7144 h 180975"/>
                <a:gd name="connsiteX46" fmla="*/ 140494 w 200025"/>
                <a:gd name="connsiteY46" fmla="*/ 7144 h 180975"/>
                <a:gd name="connsiteX47" fmla="*/ 121444 w 200025"/>
                <a:gd name="connsiteY47" fmla="*/ 7144 h 180975"/>
                <a:gd name="connsiteX48" fmla="*/ 121444 w 200025"/>
                <a:gd name="connsiteY48" fmla="*/ 64294 h 180975"/>
                <a:gd name="connsiteX49" fmla="*/ 102394 w 200025"/>
                <a:gd name="connsiteY49" fmla="*/ 6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0025" h="180975">
                  <a:moveTo>
                    <a:pt x="102394" y="64294"/>
                  </a:moveTo>
                  <a:lnTo>
                    <a:pt x="102394" y="83344"/>
                  </a:lnTo>
                  <a:lnTo>
                    <a:pt x="83344" y="83344"/>
                  </a:lnTo>
                  <a:lnTo>
                    <a:pt x="83344" y="45244"/>
                  </a:lnTo>
                  <a:lnTo>
                    <a:pt x="64294" y="45244"/>
                  </a:lnTo>
                  <a:lnTo>
                    <a:pt x="45244" y="45244"/>
                  </a:lnTo>
                  <a:lnTo>
                    <a:pt x="45244" y="26194"/>
                  </a:lnTo>
                  <a:lnTo>
                    <a:pt x="26194" y="26194"/>
                  </a:lnTo>
                  <a:lnTo>
                    <a:pt x="26194" y="64294"/>
                  </a:lnTo>
                  <a:lnTo>
                    <a:pt x="7144" y="64294"/>
                  </a:lnTo>
                  <a:lnTo>
                    <a:pt x="7144" y="83344"/>
                  </a:lnTo>
                  <a:lnTo>
                    <a:pt x="26194" y="83344"/>
                  </a:lnTo>
                  <a:lnTo>
                    <a:pt x="45244" y="83344"/>
                  </a:lnTo>
                  <a:lnTo>
                    <a:pt x="45244" y="64294"/>
                  </a:lnTo>
                  <a:lnTo>
                    <a:pt x="64294" y="64294"/>
                  </a:lnTo>
                  <a:lnTo>
                    <a:pt x="64294" y="83344"/>
                  </a:lnTo>
                  <a:lnTo>
                    <a:pt x="45244" y="83344"/>
                  </a:lnTo>
                  <a:lnTo>
                    <a:pt x="45244" y="102394"/>
                  </a:lnTo>
                  <a:lnTo>
                    <a:pt x="64294" y="102394"/>
                  </a:lnTo>
                  <a:lnTo>
                    <a:pt x="64294" y="121444"/>
                  </a:lnTo>
                  <a:lnTo>
                    <a:pt x="45244" y="121444"/>
                  </a:lnTo>
                  <a:lnTo>
                    <a:pt x="26194" y="121444"/>
                  </a:lnTo>
                  <a:lnTo>
                    <a:pt x="26194" y="140494"/>
                  </a:lnTo>
                  <a:lnTo>
                    <a:pt x="45244" y="140494"/>
                  </a:lnTo>
                  <a:lnTo>
                    <a:pt x="45244" y="178594"/>
                  </a:lnTo>
                  <a:lnTo>
                    <a:pt x="64294" y="178594"/>
                  </a:lnTo>
                  <a:lnTo>
                    <a:pt x="64294" y="140494"/>
                  </a:lnTo>
                  <a:lnTo>
                    <a:pt x="83344" y="140494"/>
                  </a:lnTo>
                  <a:lnTo>
                    <a:pt x="102394" y="140494"/>
                  </a:lnTo>
                  <a:lnTo>
                    <a:pt x="102394" y="102394"/>
                  </a:lnTo>
                  <a:lnTo>
                    <a:pt x="121444" y="102394"/>
                  </a:lnTo>
                  <a:lnTo>
                    <a:pt x="121444" y="83344"/>
                  </a:lnTo>
                  <a:lnTo>
                    <a:pt x="140494" y="83344"/>
                  </a:lnTo>
                  <a:lnTo>
                    <a:pt x="140494" y="64294"/>
                  </a:lnTo>
                  <a:lnTo>
                    <a:pt x="159544" y="64294"/>
                  </a:lnTo>
                  <a:lnTo>
                    <a:pt x="159544" y="45244"/>
                  </a:lnTo>
                  <a:lnTo>
                    <a:pt x="140494" y="45244"/>
                  </a:lnTo>
                  <a:lnTo>
                    <a:pt x="140494" y="26194"/>
                  </a:lnTo>
                  <a:lnTo>
                    <a:pt x="159544" y="26194"/>
                  </a:lnTo>
                  <a:lnTo>
                    <a:pt x="159544" y="45244"/>
                  </a:lnTo>
                  <a:lnTo>
                    <a:pt x="178594" y="45244"/>
                  </a:lnTo>
                  <a:lnTo>
                    <a:pt x="178594" y="26194"/>
                  </a:lnTo>
                  <a:lnTo>
                    <a:pt x="197644" y="26194"/>
                  </a:lnTo>
                  <a:lnTo>
                    <a:pt x="197644" y="7144"/>
                  </a:lnTo>
                  <a:lnTo>
                    <a:pt x="178594" y="7144"/>
                  </a:lnTo>
                  <a:lnTo>
                    <a:pt x="159544" y="7144"/>
                  </a:lnTo>
                  <a:lnTo>
                    <a:pt x="140494" y="7144"/>
                  </a:lnTo>
                  <a:lnTo>
                    <a:pt x="121444" y="7144"/>
                  </a:lnTo>
                  <a:lnTo>
                    <a:pt x="121444" y="64294"/>
                  </a:lnTo>
                  <a:lnTo>
                    <a:pt x="102394" y="64294"/>
                  </a:lnTo>
                  <a:close/>
                </a:path>
              </a:pathLst>
            </a:custGeom>
            <a:solidFill>
              <a:srgbClr val="000000"/>
            </a:solidFill>
            <a:ln w="9525"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3BF89579-8FE0-4CD6-8175-1CFDDB959840}"/>
                </a:ext>
              </a:extLst>
            </p:cNvPr>
            <p:cNvSpPr/>
            <p:nvPr/>
          </p:nvSpPr>
          <p:spPr>
            <a:xfrm>
              <a:off x="6269831" y="35456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5DA159F1-EF5F-46CC-A7B4-A70E081DA09E}"/>
                </a:ext>
              </a:extLst>
            </p:cNvPr>
            <p:cNvSpPr/>
            <p:nvPr/>
          </p:nvSpPr>
          <p:spPr>
            <a:xfrm>
              <a:off x="6288881" y="3374231"/>
              <a:ext cx="47625" cy="28575"/>
            </a:xfrm>
            <a:custGeom>
              <a:avLst/>
              <a:gdLst>
                <a:gd name="connsiteX0" fmla="*/ 7144 w 47625"/>
                <a:gd name="connsiteY0" fmla="*/ 7144 h 28575"/>
                <a:gd name="connsiteX1" fmla="*/ 7144 w 47625"/>
                <a:gd name="connsiteY1" fmla="*/ 26194 h 28575"/>
                <a:gd name="connsiteX2" fmla="*/ 26194 w 47625"/>
                <a:gd name="connsiteY2" fmla="*/ 26194 h 28575"/>
                <a:gd name="connsiteX3" fmla="*/ 45244 w 47625"/>
                <a:gd name="connsiteY3" fmla="*/ 26194 h 28575"/>
                <a:gd name="connsiteX4" fmla="*/ 45244 w 47625"/>
                <a:gd name="connsiteY4" fmla="*/ 7144 h 28575"/>
                <a:gd name="connsiteX5" fmla="*/ 26194 w 47625"/>
                <a:gd name="connsiteY5" fmla="*/ 7144 h 28575"/>
                <a:gd name="connsiteX6" fmla="*/ 7144 w 476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8575">
                  <a:moveTo>
                    <a:pt x="7144" y="7144"/>
                  </a:moveTo>
                  <a:lnTo>
                    <a:pt x="7144" y="26194"/>
                  </a:lnTo>
                  <a:lnTo>
                    <a:pt x="26194" y="26194"/>
                  </a:lnTo>
                  <a:lnTo>
                    <a:pt x="45244" y="26194"/>
                  </a:lnTo>
                  <a:lnTo>
                    <a:pt x="45244" y="7144"/>
                  </a:lnTo>
                  <a:lnTo>
                    <a:pt x="26194" y="7144"/>
                  </a:lnTo>
                  <a:lnTo>
                    <a:pt x="7144" y="7144"/>
                  </a:lnTo>
                  <a:close/>
                </a:path>
              </a:pathLst>
            </a:custGeom>
            <a:solidFill>
              <a:srgbClr val="000000"/>
            </a:solidFill>
            <a:ln w="9525"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3ABC0F4E-AC23-48AF-9C50-9373003B4D08}"/>
                </a:ext>
              </a:extLst>
            </p:cNvPr>
            <p:cNvSpPr/>
            <p:nvPr/>
          </p:nvSpPr>
          <p:spPr>
            <a:xfrm>
              <a:off x="6288881" y="37552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0A0EB2F2-F807-472C-B0BB-761497B998D6}"/>
                </a:ext>
              </a:extLst>
            </p:cNvPr>
            <p:cNvSpPr/>
            <p:nvPr/>
          </p:nvSpPr>
          <p:spPr>
            <a:xfrm>
              <a:off x="6307931" y="36409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F77E6892-B782-413C-9432-E7A30BAB85B1}"/>
                </a:ext>
              </a:extLst>
            </p:cNvPr>
            <p:cNvSpPr/>
            <p:nvPr/>
          </p:nvSpPr>
          <p:spPr>
            <a:xfrm>
              <a:off x="6307931" y="37361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6E2AA2BB-901F-4EBF-9D4C-7AFC5FA59873}"/>
                </a:ext>
              </a:extLst>
            </p:cNvPr>
            <p:cNvSpPr/>
            <p:nvPr/>
          </p:nvSpPr>
          <p:spPr>
            <a:xfrm>
              <a:off x="6326981" y="354568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02920B7F-D04F-4407-9DF6-BD454E8A40F7}"/>
                </a:ext>
              </a:extLst>
            </p:cNvPr>
            <p:cNvSpPr/>
            <p:nvPr/>
          </p:nvSpPr>
          <p:spPr>
            <a:xfrm>
              <a:off x="6346031" y="34504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AAD4D159-CCEC-442F-85BD-49181FC0A928}"/>
                </a:ext>
              </a:extLst>
            </p:cNvPr>
            <p:cNvSpPr/>
            <p:nvPr/>
          </p:nvSpPr>
          <p:spPr>
            <a:xfrm>
              <a:off x="6288881" y="3469481"/>
              <a:ext cx="104775" cy="85725"/>
            </a:xfrm>
            <a:custGeom>
              <a:avLst/>
              <a:gdLst>
                <a:gd name="connsiteX0" fmla="*/ 64294 w 104775"/>
                <a:gd name="connsiteY0" fmla="*/ 26194 h 85725"/>
                <a:gd name="connsiteX1" fmla="*/ 45244 w 104775"/>
                <a:gd name="connsiteY1" fmla="*/ 26194 h 85725"/>
                <a:gd name="connsiteX2" fmla="*/ 26194 w 104775"/>
                <a:gd name="connsiteY2" fmla="*/ 26194 h 85725"/>
                <a:gd name="connsiteX3" fmla="*/ 26194 w 104775"/>
                <a:gd name="connsiteY3" fmla="*/ 45244 h 85725"/>
                <a:gd name="connsiteX4" fmla="*/ 7144 w 104775"/>
                <a:gd name="connsiteY4" fmla="*/ 45244 h 85725"/>
                <a:gd name="connsiteX5" fmla="*/ 7144 w 104775"/>
                <a:gd name="connsiteY5" fmla="*/ 83344 h 85725"/>
                <a:gd name="connsiteX6" fmla="*/ 26194 w 104775"/>
                <a:gd name="connsiteY6" fmla="*/ 83344 h 85725"/>
                <a:gd name="connsiteX7" fmla="*/ 45244 w 104775"/>
                <a:gd name="connsiteY7" fmla="*/ 83344 h 85725"/>
                <a:gd name="connsiteX8" fmla="*/ 45244 w 104775"/>
                <a:gd name="connsiteY8" fmla="*/ 64294 h 85725"/>
                <a:gd name="connsiteX9" fmla="*/ 64294 w 104775"/>
                <a:gd name="connsiteY9" fmla="*/ 64294 h 85725"/>
                <a:gd name="connsiteX10" fmla="*/ 64294 w 104775"/>
                <a:gd name="connsiteY10" fmla="*/ 83344 h 85725"/>
                <a:gd name="connsiteX11" fmla="*/ 83344 w 104775"/>
                <a:gd name="connsiteY11" fmla="*/ 83344 h 85725"/>
                <a:gd name="connsiteX12" fmla="*/ 83344 w 104775"/>
                <a:gd name="connsiteY12" fmla="*/ 45244 h 85725"/>
                <a:gd name="connsiteX13" fmla="*/ 102394 w 104775"/>
                <a:gd name="connsiteY13" fmla="*/ 45244 h 85725"/>
                <a:gd name="connsiteX14" fmla="*/ 102394 w 104775"/>
                <a:gd name="connsiteY14" fmla="*/ 7144 h 85725"/>
                <a:gd name="connsiteX15" fmla="*/ 83344 w 104775"/>
                <a:gd name="connsiteY15" fmla="*/ 7144 h 85725"/>
                <a:gd name="connsiteX16" fmla="*/ 83344 w 104775"/>
                <a:gd name="connsiteY16" fmla="*/ 26194 h 85725"/>
                <a:gd name="connsiteX17" fmla="*/ 64294 w 104775"/>
                <a:gd name="connsiteY17" fmla="*/ 261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5725">
                  <a:moveTo>
                    <a:pt x="64294" y="26194"/>
                  </a:moveTo>
                  <a:lnTo>
                    <a:pt x="45244" y="26194"/>
                  </a:lnTo>
                  <a:lnTo>
                    <a:pt x="26194" y="26194"/>
                  </a:lnTo>
                  <a:lnTo>
                    <a:pt x="26194" y="45244"/>
                  </a:lnTo>
                  <a:lnTo>
                    <a:pt x="7144" y="45244"/>
                  </a:lnTo>
                  <a:lnTo>
                    <a:pt x="7144" y="83344"/>
                  </a:lnTo>
                  <a:lnTo>
                    <a:pt x="26194" y="83344"/>
                  </a:lnTo>
                  <a:lnTo>
                    <a:pt x="45244" y="83344"/>
                  </a:lnTo>
                  <a:lnTo>
                    <a:pt x="45244" y="64294"/>
                  </a:lnTo>
                  <a:lnTo>
                    <a:pt x="64294" y="64294"/>
                  </a:lnTo>
                  <a:lnTo>
                    <a:pt x="64294" y="83344"/>
                  </a:lnTo>
                  <a:lnTo>
                    <a:pt x="83344" y="83344"/>
                  </a:lnTo>
                  <a:lnTo>
                    <a:pt x="83344" y="45244"/>
                  </a:lnTo>
                  <a:lnTo>
                    <a:pt x="102394" y="45244"/>
                  </a:lnTo>
                  <a:lnTo>
                    <a:pt x="102394" y="7144"/>
                  </a:lnTo>
                  <a:lnTo>
                    <a:pt x="83344" y="7144"/>
                  </a:lnTo>
                  <a:lnTo>
                    <a:pt x="83344" y="26194"/>
                  </a:lnTo>
                  <a:lnTo>
                    <a:pt x="64294" y="26194"/>
                  </a:lnTo>
                  <a:close/>
                </a:path>
              </a:pathLst>
            </a:custGeom>
            <a:solidFill>
              <a:srgbClr val="000000"/>
            </a:solidFill>
            <a:ln w="9525"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B6BF168D-9185-4D37-890F-BFBC5F90ADB1}"/>
                </a:ext>
              </a:extLst>
            </p:cNvPr>
            <p:cNvSpPr/>
            <p:nvPr/>
          </p:nvSpPr>
          <p:spPr>
            <a:xfrm>
              <a:off x="6250781" y="3545681"/>
              <a:ext cx="200025" cy="219075"/>
            </a:xfrm>
            <a:custGeom>
              <a:avLst/>
              <a:gdLst>
                <a:gd name="connsiteX0" fmla="*/ 102394 w 200025"/>
                <a:gd name="connsiteY0" fmla="*/ 26194 h 219075"/>
                <a:gd name="connsiteX1" fmla="*/ 102394 w 200025"/>
                <a:gd name="connsiteY1" fmla="*/ 45244 h 219075"/>
                <a:gd name="connsiteX2" fmla="*/ 83344 w 200025"/>
                <a:gd name="connsiteY2" fmla="*/ 45244 h 219075"/>
                <a:gd name="connsiteX3" fmla="*/ 83344 w 200025"/>
                <a:gd name="connsiteY3" fmla="*/ 64294 h 219075"/>
                <a:gd name="connsiteX4" fmla="*/ 64294 w 200025"/>
                <a:gd name="connsiteY4" fmla="*/ 64294 h 219075"/>
                <a:gd name="connsiteX5" fmla="*/ 64294 w 200025"/>
                <a:gd name="connsiteY5" fmla="*/ 45244 h 219075"/>
                <a:gd name="connsiteX6" fmla="*/ 83344 w 200025"/>
                <a:gd name="connsiteY6" fmla="*/ 45244 h 219075"/>
                <a:gd name="connsiteX7" fmla="*/ 83344 w 200025"/>
                <a:gd name="connsiteY7" fmla="*/ 26194 h 219075"/>
                <a:gd name="connsiteX8" fmla="*/ 45244 w 200025"/>
                <a:gd name="connsiteY8" fmla="*/ 26194 h 219075"/>
                <a:gd name="connsiteX9" fmla="*/ 45244 w 200025"/>
                <a:gd name="connsiteY9" fmla="*/ 64294 h 219075"/>
                <a:gd name="connsiteX10" fmla="*/ 26194 w 200025"/>
                <a:gd name="connsiteY10" fmla="*/ 64294 h 219075"/>
                <a:gd name="connsiteX11" fmla="*/ 26194 w 200025"/>
                <a:gd name="connsiteY11" fmla="*/ 83344 h 219075"/>
                <a:gd name="connsiteX12" fmla="*/ 7144 w 200025"/>
                <a:gd name="connsiteY12" fmla="*/ 83344 h 219075"/>
                <a:gd name="connsiteX13" fmla="*/ 7144 w 200025"/>
                <a:gd name="connsiteY13" fmla="*/ 102394 h 219075"/>
                <a:gd name="connsiteX14" fmla="*/ 26194 w 200025"/>
                <a:gd name="connsiteY14" fmla="*/ 102394 h 219075"/>
                <a:gd name="connsiteX15" fmla="*/ 26194 w 200025"/>
                <a:gd name="connsiteY15" fmla="*/ 140494 h 219075"/>
                <a:gd name="connsiteX16" fmla="*/ 7144 w 200025"/>
                <a:gd name="connsiteY16" fmla="*/ 140494 h 219075"/>
                <a:gd name="connsiteX17" fmla="*/ 7144 w 200025"/>
                <a:gd name="connsiteY17" fmla="*/ 178594 h 219075"/>
                <a:gd name="connsiteX18" fmla="*/ 26194 w 200025"/>
                <a:gd name="connsiteY18" fmla="*/ 178594 h 219075"/>
                <a:gd name="connsiteX19" fmla="*/ 26194 w 200025"/>
                <a:gd name="connsiteY19" fmla="*/ 197644 h 219075"/>
                <a:gd name="connsiteX20" fmla="*/ 7144 w 200025"/>
                <a:gd name="connsiteY20" fmla="*/ 197644 h 219075"/>
                <a:gd name="connsiteX21" fmla="*/ 7144 w 200025"/>
                <a:gd name="connsiteY21" fmla="*/ 216694 h 219075"/>
                <a:gd name="connsiteX22" fmla="*/ 45244 w 200025"/>
                <a:gd name="connsiteY22" fmla="*/ 216694 h 219075"/>
                <a:gd name="connsiteX23" fmla="*/ 45244 w 200025"/>
                <a:gd name="connsiteY23" fmla="*/ 159544 h 219075"/>
                <a:gd name="connsiteX24" fmla="*/ 64294 w 200025"/>
                <a:gd name="connsiteY24" fmla="*/ 159544 h 219075"/>
                <a:gd name="connsiteX25" fmla="*/ 64294 w 200025"/>
                <a:gd name="connsiteY25" fmla="*/ 178594 h 219075"/>
                <a:gd name="connsiteX26" fmla="*/ 83344 w 200025"/>
                <a:gd name="connsiteY26" fmla="*/ 178594 h 219075"/>
                <a:gd name="connsiteX27" fmla="*/ 83344 w 200025"/>
                <a:gd name="connsiteY27" fmla="*/ 159544 h 219075"/>
                <a:gd name="connsiteX28" fmla="*/ 102394 w 200025"/>
                <a:gd name="connsiteY28" fmla="*/ 159544 h 219075"/>
                <a:gd name="connsiteX29" fmla="*/ 102394 w 200025"/>
                <a:gd name="connsiteY29" fmla="*/ 178594 h 219075"/>
                <a:gd name="connsiteX30" fmla="*/ 121444 w 200025"/>
                <a:gd name="connsiteY30" fmla="*/ 178594 h 219075"/>
                <a:gd name="connsiteX31" fmla="*/ 121444 w 200025"/>
                <a:gd name="connsiteY31" fmla="*/ 140494 h 219075"/>
                <a:gd name="connsiteX32" fmla="*/ 140494 w 200025"/>
                <a:gd name="connsiteY32" fmla="*/ 140494 h 219075"/>
                <a:gd name="connsiteX33" fmla="*/ 140494 w 200025"/>
                <a:gd name="connsiteY33" fmla="*/ 121444 h 219075"/>
                <a:gd name="connsiteX34" fmla="*/ 121444 w 200025"/>
                <a:gd name="connsiteY34" fmla="*/ 121444 h 219075"/>
                <a:gd name="connsiteX35" fmla="*/ 121444 w 200025"/>
                <a:gd name="connsiteY35" fmla="*/ 102394 h 219075"/>
                <a:gd name="connsiteX36" fmla="*/ 140494 w 200025"/>
                <a:gd name="connsiteY36" fmla="*/ 102394 h 219075"/>
                <a:gd name="connsiteX37" fmla="*/ 140494 w 200025"/>
                <a:gd name="connsiteY37" fmla="*/ 83344 h 219075"/>
                <a:gd name="connsiteX38" fmla="*/ 121444 w 200025"/>
                <a:gd name="connsiteY38" fmla="*/ 83344 h 219075"/>
                <a:gd name="connsiteX39" fmla="*/ 121444 w 200025"/>
                <a:gd name="connsiteY39" fmla="*/ 45244 h 219075"/>
                <a:gd name="connsiteX40" fmla="*/ 197644 w 200025"/>
                <a:gd name="connsiteY40" fmla="*/ 45244 h 219075"/>
                <a:gd name="connsiteX41" fmla="*/ 197644 w 200025"/>
                <a:gd name="connsiteY41" fmla="*/ 26194 h 219075"/>
                <a:gd name="connsiteX42" fmla="*/ 140494 w 200025"/>
                <a:gd name="connsiteY42" fmla="*/ 26194 h 219075"/>
                <a:gd name="connsiteX43" fmla="*/ 140494 w 200025"/>
                <a:gd name="connsiteY43" fmla="*/ 7144 h 219075"/>
                <a:gd name="connsiteX44" fmla="*/ 121444 w 200025"/>
                <a:gd name="connsiteY44" fmla="*/ 7144 h 219075"/>
                <a:gd name="connsiteX45" fmla="*/ 121444 w 200025"/>
                <a:gd name="connsiteY45" fmla="*/ 26194 h 219075"/>
                <a:gd name="connsiteX46" fmla="*/ 102394 w 200025"/>
                <a:gd name="connsiteY46" fmla="*/ 140494 h 219075"/>
                <a:gd name="connsiteX47" fmla="*/ 45244 w 200025"/>
                <a:gd name="connsiteY47" fmla="*/ 140494 h 219075"/>
                <a:gd name="connsiteX48" fmla="*/ 45244 w 200025"/>
                <a:gd name="connsiteY48" fmla="*/ 83344 h 219075"/>
                <a:gd name="connsiteX49" fmla="*/ 102394 w 200025"/>
                <a:gd name="connsiteY49" fmla="*/ 833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0025" h="219075">
                  <a:moveTo>
                    <a:pt x="102394" y="26194"/>
                  </a:moveTo>
                  <a:lnTo>
                    <a:pt x="102394" y="45244"/>
                  </a:lnTo>
                  <a:lnTo>
                    <a:pt x="83344" y="45244"/>
                  </a:lnTo>
                  <a:lnTo>
                    <a:pt x="83344" y="64294"/>
                  </a:lnTo>
                  <a:lnTo>
                    <a:pt x="64294" y="64294"/>
                  </a:lnTo>
                  <a:lnTo>
                    <a:pt x="64294" y="45244"/>
                  </a:lnTo>
                  <a:lnTo>
                    <a:pt x="83344" y="45244"/>
                  </a:lnTo>
                  <a:lnTo>
                    <a:pt x="83344" y="26194"/>
                  </a:lnTo>
                  <a:lnTo>
                    <a:pt x="45244" y="26194"/>
                  </a:lnTo>
                  <a:lnTo>
                    <a:pt x="45244" y="64294"/>
                  </a:lnTo>
                  <a:lnTo>
                    <a:pt x="26194" y="64294"/>
                  </a:lnTo>
                  <a:lnTo>
                    <a:pt x="26194" y="83344"/>
                  </a:lnTo>
                  <a:lnTo>
                    <a:pt x="7144" y="83344"/>
                  </a:lnTo>
                  <a:lnTo>
                    <a:pt x="7144" y="102394"/>
                  </a:lnTo>
                  <a:lnTo>
                    <a:pt x="26194" y="102394"/>
                  </a:lnTo>
                  <a:lnTo>
                    <a:pt x="26194" y="140494"/>
                  </a:lnTo>
                  <a:lnTo>
                    <a:pt x="7144" y="140494"/>
                  </a:lnTo>
                  <a:lnTo>
                    <a:pt x="7144" y="178594"/>
                  </a:lnTo>
                  <a:lnTo>
                    <a:pt x="26194" y="178594"/>
                  </a:lnTo>
                  <a:lnTo>
                    <a:pt x="26194" y="197644"/>
                  </a:lnTo>
                  <a:lnTo>
                    <a:pt x="7144" y="197644"/>
                  </a:lnTo>
                  <a:lnTo>
                    <a:pt x="7144" y="216694"/>
                  </a:lnTo>
                  <a:lnTo>
                    <a:pt x="45244" y="216694"/>
                  </a:lnTo>
                  <a:lnTo>
                    <a:pt x="45244" y="159544"/>
                  </a:lnTo>
                  <a:lnTo>
                    <a:pt x="64294" y="159544"/>
                  </a:lnTo>
                  <a:lnTo>
                    <a:pt x="64294" y="178594"/>
                  </a:lnTo>
                  <a:lnTo>
                    <a:pt x="83344" y="178594"/>
                  </a:lnTo>
                  <a:lnTo>
                    <a:pt x="83344" y="159544"/>
                  </a:lnTo>
                  <a:lnTo>
                    <a:pt x="102394" y="159544"/>
                  </a:lnTo>
                  <a:lnTo>
                    <a:pt x="102394" y="178594"/>
                  </a:lnTo>
                  <a:lnTo>
                    <a:pt x="121444" y="178594"/>
                  </a:lnTo>
                  <a:lnTo>
                    <a:pt x="121444" y="140494"/>
                  </a:lnTo>
                  <a:lnTo>
                    <a:pt x="140494" y="140494"/>
                  </a:lnTo>
                  <a:lnTo>
                    <a:pt x="140494" y="121444"/>
                  </a:lnTo>
                  <a:lnTo>
                    <a:pt x="121444" y="121444"/>
                  </a:lnTo>
                  <a:lnTo>
                    <a:pt x="121444" y="102394"/>
                  </a:lnTo>
                  <a:lnTo>
                    <a:pt x="140494" y="102394"/>
                  </a:lnTo>
                  <a:lnTo>
                    <a:pt x="140494" y="83344"/>
                  </a:lnTo>
                  <a:lnTo>
                    <a:pt x="121444" y="83344"/>
                  </a:lnTo>
                  <a:lnTo>
                    <a:pt x="121444" y="45244"/>
                  </a:lnTo>
                  <a:lnTo>
                    <a:pt x="197644" y="45244"/>
                  </a:lnTo>
                  <a:lnTo>
                    <a:pt x="197644" y="26194"/>
                  </a:lnTo>
                  <a:lnTo>
                    <a:pt x="140494" y="26194"/>
                  </a:lnTo>
                  <a:lnTo>
                    <a:pt x="140494" y="7144"/>
                  </a:lnTo>
                  <a:lnTo>
                    <a:pt x="121444" y="7144"/>
                  </a:lnTo>
                  <a:lnTo>
                    <a:pt x="121444" y="26194"/>
                  </a:lnTo>
                  <a:close/>
                  <a:moveTo>
                    <a:pt x="102394" y="140494"/>
                  </a:moveTo>
                  <a:lnTo>
                    <a:pt x="45244" y="140494"/>
                  </a:lnTo>
                  <a:lnTo>
                    <a:pt x="45244" y="83344"/>
                  </a:lnTo>
                  <a:lnTo>
                    <a:pt x="102394" y="83344"/>
                  </a:lnTo>
                  <a:close/>
                </a:path>
              </a:pathLst>
            </a:custGeom>
            <a:solidFill>
              <a:srgbClr val="000000"/>
            </a:solidFill>
            <a:ln w="9525"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9FF97136-E0C6-4BF6-8F97-BC809AE15EB4}"/>
                </a:ext>
              </a:extLst>
            </p:cNvPr>
            <p:cNvSpPr/>
            <p:nvPr/>
          </p:nvSpPr>
          <p:spPr>
            <a:xfrm>
              <a:off x="6346031" y="3107531"/>
              <a:ext cx="66675" cy="66675"/>
            </a:xfrm>
            <a:custGeom>
              <a:avLst/>
              <a:gdLst>
                <a:gd name="connsiteX0" fmla="*/ 26194 w 66675"/>
                <a:gd name="connsiteY0" fmla="*/ 7144 h 66675"/>
                <a:gd name="connsiteX1" fmla="*/ 7144 w 66675"/>
                <a:gd name="connsiteY1" fmla="*/ 7144 h 66675"/>
                <a:gd name="connsiteX2" fmla="*/ 7144 w 66675"/>
                <a:gd name="connsiteY2" fmla="*/ 64294 h 66675"/>
                <a:gd name="connsiteX3" fmla="*/ 26194 w 66675"/>
                <a:gd name="connsiteY3" fmla="*/ 64294 h 66675"/>
                <a:gd name="connsiteX4" fmla="*/ 45244 w 66675"/>
                <a:gd name="connsiteY4" fmla="*/ 64294 h 66675"/>
                <a:gd name="connsiteX5" fmla="*/ 64294 w 66675"/>
                <a:gd name="connsiteY5" fmla="*/ 64294 h 66675"/>
                <a:gd name="connsiteX6" fmla="*/ 64294 w 66675"/>
                <a:gd name="connsiteY6" fmla="*/ 7144 h 66675"/>
                <a:gd name="connsiteX7" fmla="*/ 45244 w 66675"/>
                <a:gd name="connsiteY7" fmla="*/ 7144 h 66675"/>
                <a:gd name="connsiteX8" fmla="*/ 26194 w 66675"/>
                <a:gd name="connsiteY8"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66675">
                  <a:moveTo>
                    <a:pt x="26194" y="7144"/>
                  </a:moveTo>
                  <a:lnTo>
                    <a:pt x="7144" y="7144"/>
                  </a:lnTo>
                  <a:lnTo>
                    <a:pt x="7144" y="64294"/>
                  </a:lnTo>
                  <a:lnTo>
                    <a:pt x="26194" y="64294"/>
                  </a:lnTo>
                  <a:lnTo>
                    <a:pt x="45244" y="64294"/>
                  </a:lnTo>
                  <a:lnTo>
                    <a:pt x="64294" y="64294"/>
                  </a:lnTo>
                  <a:lnTo>
                    <a:pt x="64294" y="7144"/>
                  </a:lnTo>
                  <a:lnTo>
                    <a:pt x="45244" y="7144"/>
                  </a:lnTo>
                  <a:lnTo>
                    <a:pt x="26194" y="7144"/>
                  </a:lnTo>
                  <a:close/>
                </a:path>
              </a:pathLst>
            </a:custGeom>
            <a:solidFill>
              <a:srgbClr val="000000"/>
            </a:solidFill>
            <a:ln w="9525"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FB29469A-89DD-4F69-97E5-AC6248B57167}"/>
                </a:ext>
              </a:extLst>
            </p:cNvPr>
            <p:cNvSpPr/>
            <p:nvPr/>
          </p:nvSpPr>
          <p:spPr>
            <a:xfrm>
              <a:off x="6384131" y="33742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333964E1-0CF9-45E9-A81C-DD18B19B7BF9}"/>
                </a:ext>
              </a:extLst>
            </p:cNvPr>
            <p:cNvSpPr/>
            <p:nvPr/>
          </p:nvSpPr>
          <p:spPr>
            <a:xfrm>
              <a:off x="6384131" y="34504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44AC3BB6-ACE3-4CBC-BD17-E3B77CE217E1}"/>
                </a:ext>
              </a:extLst>
            </p:cNvPr>
            <p:cNvSpPr/>
            <p:nvPr/>
          </p:nvSpPr>
          <p:spPr>
            <a:xfrm>
              <a:off x="6384131" y="35266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68F373F1-188B-496A-BA99-CF20990B0BE7}"/>
                </a:ext>
              </a:extLst>
            </p:cNvPr>
            <p:cNvSpPr/>
            <p:nvPr/>
          </p:nvSpPr>
          <p:spPr>
            <a:xfrm>
              <a:off x="6384131" y="3640931"/>
              <a:ext cx="66675" cy="47625"/>
            </a:xfrm>
            <a:custGeom>
              <a:avLst/>
              <a:gdLst>
                <a:gd name="connsiteX0" fmla="*/ 26194 w 66675"/>
                <a:gd name="connsiteY0" fmla="*/ 26194 h 47625"/>
                <a:gd name="connsiteX1" fmla="*/ 26194 w 66675"/>
                <a:gd name="connsiteY1" fmla="*/ 45244 h 47625"/>
                <a:gd name="connsiteX2" fmla="*/ 45244 w 66675"/>
                <a:gd name="connsiteY2" fmla="*/ 45244 h 47625"/>
                <a:gd name="connsiteX3" fmla="*/ 45244 w 66675"/>
                <a:gd name="connsiteY3" fmla="*/ 26194 h 47625"/>
                <a:gd name="connsiteX4" fmla="*/ 64294 w 66675"/>
                <a:gd name="connsiteY4" fmla="*/ 26194 h 47625"/>
                <a:gd name="connsiteX5" fmla="*/ 64294 w 66675"/>
                <a:gd name="connsiteY5" fmla="*/ 7144 h 47625"/>
                <a:gd name="connsiteX6" fmla="*/ 45244 w 66675"/>
                <a:gd name="connsiteY6" fmla="*/ 7144 h 47625"/>
                <a:gd name="connsiteX7" fmla="*/ 26194 w 66675"/>
                <a:gd name="connsiteY7" fmla="*/ 7144 h 47625"/>
                <a:gd name="connsiteX8" fmla="*/ 7144 w 66675"/>
                <a:gd name="connsiteY8" fmla="*/ 7144 h 47625"/>
                <a:gd name="connsiteX9" fmla="*/ 7144 w 66675"/>
                <a:gd name="connsiteY9" fmla="*/ 26194 h 47625"/>
                <a:gd name="connsiteX10" fmla="*/ 26194 w 66675"/>
                <a:gd name="connsiteY10" fmla="*/ 2619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47625">
                  <a:moveTo>
                    <a:pt x="26194" y="26194"/>
                  </a:moveTo>
                  <a:lnTo>
                    <a:pt x="26194" y="45244"/>
                  </a:lnTo>
                  <a:lnTo>
                    <a:pt x="45244" y="45244"/>
                  </a:lnTo>
                  <a:lnTo>
                    <a:pt x="45244" y="26194"/>
                  </a:lnTo>
                  <a:lnTo>
                    <a:pt x="64294" y="26194"/>
                  </a:lnTo>
                  <a:lnTo>
                    <a:pt x="64294" y="7144"/>
                  </a:lnTo>
                  <a:lnTo>
                    <a:pt x="45244" y="7144"/>
                  </a:lnTo>
                  <a:lnTo>
                    <a:pt x="26194" y="7144"/>
                  </a:lnTo>
                  <a:lnTo>
                    <a:pt x="7144" y="7144"/>
                  </a:lnTo>
                  <a:lnTo>
                    <a:pt x="7144" y="26194"/>
                  </a:lnTo>
                  <a:lnTo>
                    <a:pt x="26194" y="26194"/>
                  </a:lnTo>
                  <a:close/>
                </a:path>
              </a:pathLst>
            </a:custGeom>
            <a:solidFill>
              <a:srgbClr val="000000"/>
            </a:solidFill>
            <a:ln w="9525"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9709B0E6-F127-4379-B89D-AF3B245B8DE5}"/>
                </a:ext>
              </a:extLst>
            </p:cNvPr>
            <p:cNvSpPr/>
            <p:nvPr/>
          </p:nvSpPr>
          <p:spPr>
            <a:xfrm>
              <a:off x="6384131" y="36790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0BB7A2DE-521D-41B9-988D-795FC37B4A9B}"/>
                </a:ext>
              </a:extLst>
            </p:cNvPr>
            <p:cNvSpPr/>
            <p:nvPr/>
          </p:nvSpPr>
          <p:spPr>
            <a:xfrm>
              <a:off x="6212681" y="3221831"/>
              <a:ext cx="238125" cy="180975"/>
            </a:xfrm>
            <a:custGeom>
              <a:avLst/>
              <a:gdLst>
                <a:gd name="connsiteX0" fmla="*/ 216694 w 238125"/>
                <a:gd name="connsiteY0" fmla="*/ 26194 h 180975"/>
                <a:gd name="connsiteX1" fmla="*/ 197644 w 238125"/>
                <a:gd name="connsiteY1" fmla="*/ 26194 h 180975"/>
                <a:gd name="connsiteX2" fmla="*/ 197644 w 238125"/>
                <a:gd name="connsiteY2" fmla="*/ 7144 h 180975"/>
                <a:gd name="connsiteX3" fmla="*/ 102394 w 238125"/>
                <a:gd name="connsiteY3" fmla="*/ 7144 h 180975"/>
                <a:gd name="connsiteX4" fmla="*/ 102394 w 238125"/>
                <a:gd name="connsiteY4" fmla="*/ 26194 h 180975"/>
                <a:gd name="connsiteX5" fmla="*/ 121444 w 238125"/>
                <a:gd name="connsiteY5" fmla="*/ 26194 h 180975"/>
                <a:gd name="connsiteX6" fmla="*/ 121444 w 238125"/>
                <a:gd name="connsiteY6" fmla="*/ 45244 h 180975"/>
                <a:gd name="connsiteX7" fmla="*/ 83344 w 238125"/>
                <a:gd name="connsiteY7" fmla="*/ 45244 h 180975"/>
                <a:gd name="connsiteX8" fmla="*/ 83344 w 238125"/>
                <a:gd name="connsiteY8" fmla="*/ 26194 h 180975"/>
                <a:gd name="connsiteX9" fmla="*/ 64294 w 238125"/>
                <a:gd name="connsiteY9" fmla="*/ 26194 h 180975"/>
                <a:gd name="connsiteX10" fmla="*/ 64294 w 238125"/>
                <a:gd name="connsiteY10" fmla="*/ 45244 h 180975"/>
                <a:gd name="connsiteX11" fmla="*/ 45244 w 238125"/>
                <a:gd name="connsiteY11" fmla="*/ 45244 h 180975"/>
                <a:gd name="connsiteX12" fmla="*/ 45244 w 238125"/>
                <a:gd name="connsiteY12" fmla="*/ 64294 h 180975"/>
                <a:gd name="connsiteX13" fmla="*/ 26194 w 238125"/>
                <a:gd name="connsiteY13" fmla="*/ 64294 h 180975"/>
                <a:gd name="connsiteX14" fmla="*/ 26194 w 238125"/>
                <a:gd name="connsiteY14" fmla="*/ 83344 h 180975"/>
                <a:gd name="connsiteX15" fmla="*/ 7144 w 238125"/>
                <a:gd name="connsiteY15" fmla="*/ 83344 h 180975"/>
                <a:gd name="connsiteX16" fmla="*/ 7144 w 238125"/>
                <a:gd name="connsiteY16" fmla="*/ 121444 h 180975"/>
                <a:gd name="connsiteX17" fmla="*/ 26194 w 238125"/>
                <a:gd name="connsiteY17" fmla="*/ 121444 h 180975"/>
                <a:gd name="connsiteX18" fmla="*/ 26194 w 238125"/>
                <a:gd name="connsiteY18" fmla="*/ 102394 h 180975"/>
                <a:gd name="connsiteX19" fmla="*/ 64294 w 238125"/>
                <a:gd name="connsiteY19" fmla="*/ 102394 h 180975"/>
                <a:gd name="connsiteX20" fmla="*/ 64294 w 238125"/>
                <a:gd name="connsiteY20" fmla="*/ 64294 h 180975"/>
                <a:gd name="connsiteX21" fmla="*/ 83344 w 238125"/>
                <a:gd name="connsiteY21" fmla="*/ 64294 h 180975"/>
                <a:gd name="connsiteX22" fmla="*/ 83344 w 238125"/>
                <a:gd name="connsiteY22" fmla="*/ 102394 h 180975"/>
                <a:gd name="connsiteX23" fmla="*/ 64294 w 238125"/>
                <a:gd name="connsiteY23" fmla="*/ 102394 h 180975"/>
                <a:gd name="connsiteX24" fmla="*/ 64294 w 238125"/>
                <a:gd name="connsiteY24" fmla="*/ 121444 h 180975"/>
                <a:gd name="connsiteX25" fmla="*/ 83344 w 238125"/>
                <a:gd name="connsiteY25" fmla="*/ 121444 h 180975"/>
                <a:gd name="connsiteX26" fmla="*/ 83344 w 238125"/>
                <a:gd name="connsiteY26" fmla="*/ 140494 h 180975"/>
                <a:gd name="connsiteX27" fmla="*/ 102394 w 238125"/>
                <a:gd name="connsiteY27" fmla="*/ 140494 h 180975"/>
                <a:gd name="connsiteX28" fmla="*/ 102394 w 238125"/>
                <a:gd name="connsiteY28" fmla="*/ 102394 h 180975"/>
                <a:gd name="connsiteX29" fmla="*/ 121444 w 238125"/>
                <a:gd name="connsiteY29" fmla="*/ 102394 h 180975"/>
                <a:gd name="connsiteX30" fmla="*/ 121444 w 238125"/>
                <a:gd name="connsiteY30" fmla="*/ 159544 h 180975"/>
                <a:gd name="connsiteX31" fmla="*/ 140494 w 238125"/>
                <a:gd name="connsiteY31" fmla="*/ 159544 h 180975"/>
                <a:gd name="connsiteX32" fmla="*/ 140494 w 238125"/>
                <a:gd name="connsiteY32" fmla="*/ 178594 h 180975"/>
                <a:gd name="connsiteX33" fmla="*/ 159544 w 238125"/>
                <a:gd name="connsiteY33" fmla="*/ 178594 h 180975"/>
                <a:gd name="connsiteX34" fmla="*/ 159544 w 238125"/>
                <a:gd name="connsiteY34" fmla="*/ 140494 h 180975"/>
                <a:gd name="connsiteX35" fmla="*/ 178594 w 238125"/>
                <a:gd name="connsiteY35" fmla="*/ 140494 h 180975"/>
                <a:gd name="connsiteX36" fmla="*/ 178594 w 238125"/>
                <a:gd name="connsiteY36" fmla="*/ 121444 h 180975"/>
                <a:gd name="connsiteX37" fmla="*/ 140494 w 238125"/>
                <a:gd name="connsiteY37" fmla="*/ 121444 h 180975"/>
                <a:gd name="connsiteX38" fmla="*/ 140494 w 238125"/>
                <a:gd name="connsiteY38" fmla="*/ 102394 h 180975"/>
                <a:gd name="connsiteX39" fmla="*/ 235744 w 238125"/>
                <a:gd name="connsiteY39" fmla="*/ 102394 h 180975"/>
                <a:gd name="connsiteX40" fmla="*/ 235744 w 238125"/>
                <a:gd name="connsiteY40" fmla="*/ 45244 h 180975"/>
                <a:gd name="connsiteX41" fmla="*/ 216694 w 238125"/>
                <a:gd name="connsiteY41" fmla="*/ 45244 h 180975"/>
                <a:gd name="connsiteX42" fmla="*/ 121444 w 238125"/>
                <a:gd name="connsiteY42" fmla="*/ 83344 h 180975"/>
                <a:gd name="connsiteX43" fmla="*/ 102394 w 238125"/>
                <a:gd name="connsiteY43" fmla="*/ 83344 h 180975"/>
                <a:gd name="connsiteX44" fmla="*/ 102394 w 238125"/>
                <a:gd name="connsiteY44" fmla="*/ 64294 h 180975"/>
                <a:gd name="connsiteX45" fmla="*/ 121444 w 238125"/>
                <a:gd name="connsiteY45" fmla="*/ 64294 h 180975"/>
                <a:gd name="connsiteX46" fmla="*/ 140494 w 238125"/>
                <a:gd name="connsiteY46" fmla="*/ 45244 h 180975"/>
                <a:gd name="connsiteX47" fmla="*/ 140494 w 238125"/>
                <a:gd name="connsiteY47" fmla="*/ 26194 h 180975"/>
                <a:gd name="connsiteX48" fmla="*/ 159544 w 238125"/>
                <a:gd name="connsiteY48" fmla="*/ 26194 h 180975"/>
                <a:gd name="connsiteX49" fmla="*/ 159544 w 238125"/>
                <a:gd name="connsiteY49" fmla="*/ 45244 h 180975"/>
                <a:gd name="connsiteX50" fmla="*/ 216694 w 238125"/>
                <a:gd name="connsiteY50" fmla="*/ 83344 h 180975"/>
                <a:gd name="connsiteX51" fmla="*/ 159544 w 238125"/>
                <a:gd name="connsiteY51" fmla="*/ 83344 h 180975"/>
                <a:gd name="connsiteX52" fmla="*/ 159544 w 238125"/>
                <a:gd name="connsiteY52" fmla="*/ 64294 h 180975"/>
                <a:gd name="connsiteX53" fmla="*/ 178594 w 238125"/>
                <a:gd name="connsiteY53" fmla="*/ 64294 h 180975"/>
                <a:gd name="connsiteX54" fmla="*/ 178594 w 238125"/>
                <a:gd name="connsiteY54" fmla="*/ 45244 h 180975"/>
                <a:gd name="connsiteX55" fmla="*/ 197644 w 238125"/>
                <a:gd name="connsiteY55" fmla="*/ 45244 h 180975"/>
                <a:gd name="connsiteX56" fmla="*/ 197644 w 238125"/>
                <a:gd name="connsiteY56" fmla="*/ 64294 h 180975"/>
                <a:gd name="connsiteX57" fmla="*/ 216694 w 238125"/>
                <a:gd name="connsiteY57" fmla="*/ 642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8125" h="180975">
                  <a:moveTo>
                    <a:pt x="216694" y="26194"/>
                  </a:moveTo>
                  <a:lnTo>
                    <a:pt x="197644" y="26194"/>
                  </a:lnTo>
                  <a:lnTo>
                    <a:pt x="197644" y="7144"/>
                  </a:lnTo>
                  <a:lnTo>
                    <a:pt x="102394" y="7144"/>
                  </a:lnTo>
                  <a:lnTo>
                    <a:pt x="102394" y="26194"/>
                  </a:lnTo>
                  <a:lnTo>
                    <a:pt x="121444" y="26194"/>
                  </a:lnTo>
                  <a:lnTo>
                    <a:pt x="121444" y="45244"/>
                  </a:lnTo>
                  <a:lnTo>
                    <a:pt x="83344" y="45244"/>
                  </a:lnTo>
                  <a:lnTo>
                    <a:pt x="83344" y="26194"/>
                  </a:lnTo>
                  <a:lnTo>
                    <a:pt x="64294" y="26194"/>
                  </a:lnTo>
                  <a:lnTo>
                    <a:pt x="64294" y="45244"/>
                  </a:lnTo>
                  <a:lnTo>
                    <a:pt x="45244" y="45244"/>
                  </a:lnTo>
                  <a:lnTo>
                    <a:pt x="45244" y="64294"/>
                  </a:lnTo>
                  <a:lnTo>
                    <a:pt x="26194" y="64294"/>
                  </a:lnTo>
                  <a:lnTo>
                    <a:pt x="26194" y="83344"/>
                  </a:lnTo>
                  <a:lnTo>
                    <a:pt x="7144" y="83344"/>
                  </a:lnTo>
                  <a:lnTo>
                    <a:pt x="7144" y="121444"/>
                  </a:lnTo>
                  <a:lnTo>
                    <a:pt x="26194" y="121444"/>
                  </a:lnTo>
                  <a:lnTo>
                    <a:pt x="26194" y="102394"/>
                  </a:lnTo>
                  <a:lnTo>
                    <a:pt x="64294" y="102394"/>
                  </a:lnTo>
                  <a:lnTo>
                    <a:pt x="64294" y="64294"/>
                  </a:lnTo>
                  <a:lnTo>
                    <a:pt x="83344" y="64294"/>
                  </a:lnTo>
                  <a:lnTo>
                    <a:pt x="83344" y="102394"/>
                  </a:lnTo>
                  <a:lnTo>
                    <a:pt x="64294" y="102394"/>
                  </a:lnTo>
                  <a:lnTo>
                    <a:pt x="64294" y="121444"/>
                  </a:lnTo>
                  <a:lnTo>
                    <a:pt x="83344" y="121444"/>
                  </a:lnTo>
                  <a:lnTo>
                    <a:pt x="83344" y="140494"/>
                  </a:lnTo>
                  <a:lnTo>
                    <a:pt x="102394" y="140494"/>
                  </a:lnTo>
                  <a:lnTo>
                    <a:pt x="102394" y="102394"/>
                  </a:lnTo>
                  <a:lnTo>
                    <a:pt x="121444" y="102394"/>
                  </a:lnTo>
                  <a:lnTo>
                    <a:pt x="121444" y="159544"/>
                  </a:lnTo>
                  <a:lnTo>
                    <a:pt x="140494" y="159544"/>
                  </a:lnTo>
                  <a:lnTo>
                    <a:pt x="140494" y="178594"/>
                  </a:lnTo>
                  <a:lnTo>
                    <a:pt x="159544" y="178594"/>
                  </a:lnTo>
                  <a:lnTo>
                    <a:pt x="159544" y="140494"/>
                  </a:lnTo>
                  <a:lnTo>
                    <a:pt x="178594" y="140494"/>
                  </a:lnTo>
                  <a:lnTo>
                    <a:pt x="178594" y="121444"/>
                  </a:lnTo>
                  <a:lnTo>
                    <a:pt x="140494" y="121444"/>
                  </a:lnTo>
                  <a:lnTo>
                    <a:pt x="140494" y="102394"/>
                  </a:lnTo>
                  <a:lnTo>
                    <a:pt x="235744" y="102394"/>
                  </a:lnTo>
                  <a:lnTo>
                    <a:pt x="235744" y="45244"/>
                  </a:lnTo>
                  <a:lnTo>
                    <a:pt x="216694" y="45244"/>
                  </a:lnTo>
                  <a:close/>
                  <a:moveTo>
                    <a:pt x="121444" y="83344"/>
                  </a:moveTo>
                  <a:lnTo>
                    <a:pt x="102394" y="83344"/>
                  </a:lnTo>
                  <a:lnTo>
                    <a:pt x="102394" y="64294"/>
                  </a:lnTo>
                  <a:lnTo>
                    <a:pt x="121444" y="64294"/>
                  </a:lnTo>
                  <a:close/>
                  <a:moveTo>
                    <a:pt x="140494" y="45244"/>
                  </a:moveTo>
                  <a:lnTo>
                    <a:pt x="140494" y="26194"/>
                  </a:lnTo>
                  <a:lnTo>
                    <a:pt x="159544" y="26194"/>
                  </a:lnTo>
                  <a:lnTo>
                    <a:pt x="159544" y="45244"/>
                  </a:lnTo>
                  <a:close/>
                  <a:moveTo>
                    <a:pt x="216694" y="83344"/>
                  </a:moveTo>
                  <a:lnTo>
                    <a:pt x="159544" y="83344"/>
                  </a:lnTo>
                  <a:lnTo>
                    <a:pt x="159544" y="64294"/>
                  </a:lnTo>
                  <a:lnTo>
                    <a:pt x="178594" y="64294"/>
                  </a:lnTo>
                  <a:lnTo>
                    <a:pt x="178594" y="45244"/>
                  </a:lnTo>
                  <a:lnTo>
                    <a:pt x="197644" y="45244"/>
                  </a:lnTo>
                  <a:lnTo>
                    <a:pt x="197644" y="64294"/>
                  </a:lnTo>
                  <a:lnTo>
                    <a:pt x="216694" y="64294"/>
                  </a:lnTo>
                  <a:close/>
                </a:path>
              </a:pathLst>
            </a:custGeom>
            <a:solidFill>
              <a:srgbClr val="000000"/>
            </a:solidFill>
            <a:ln w="9525"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641747EC-7734-4E82-8162-329C7155238E}"/>
                </a:ext>
              </a:extLst>
            </p:cNvPr>
            <p:cNvSpPr/>
            <p:nvPr/>
          </p:nvSpPr>
          <p:spPr>
            <a:xfrm>
              <a:off x="6403181" y="3336131"/>
              <a:ext cx="47625" cy="47625"/>
            </a:xfrm>
            <a:custGeom>
              <a:avLst/>
              <a:gdLst>
                <a:gd name="connsiteX0" fmla="*/ 7144 w 47625"/>
                <a:gd name="connsiteY0" fmla="*/ 7144 h 47625"/>
                <a:gd name="connsiteX1" fmla="*/ 7144 w 47625"/>
                <a:gd name="connsiteY1" fmla="*/ 45244 h 47625"/>
                <a:gd name="connsiteX2" fmla="*/ 26194 w 47625"/>
                <a:gd name="connsiteY2" fmla="*/ 45244 h 47625"/>
                <a:gd name="connsiteX3" fmla="*/ 26194 w 47625"/>
                <a:gd name="connsiteY3" fmla="*/ 26194 h 47625"/>
                <a:gd name="connsiteX4" fmla="*/ 45244 w 47625"/>
                <a:gd name="connsiteY4" fmla="*/ 26194 h 47625"/>
                <a:gd name="connsiteX5" fmla="*/ 45244 w 47625"/>
                <a:gd name="connsiteY5" fmla="*/ 7144 h 47625"/>
                <a:gd name="connsiteX6" fmla="*/ 26194 w 47625"/>
                <a:gd name="connsiteY6" fmla="*/ 7144 h 47625"/>
                <a:gd name="connsiteX7" fmla="*/ 7144 w 47625"/>
                <a:gd name="connsiteY7" fmla="*/ 71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47625">
                  <a:moveTo>
                    <a:pt x="7144" y="7144"/>
                  </a:moveTo>
                  <a:lnTo>
                    <a:pt x="7144" y="45244"/>
                  </a:lnTo>
                  <a:lnTo>
                    <a:pt x="26194" y="45244"/>
                  </a:lnTo>
                  <a:lnTo>
                    <a:pt x="26194" y="26194"/>
                  </a:lnTo>
                  <a:lnTo>
                    <a:pt x="45244" y="26194"/>
                  </a:lnTo>
                  <a:lnTo>
                    <a:pt x="45244" y="7144"/>
                  </a:lnTo>
                  <a:lnTo>
                    <a:pt x="26194" y="7144"/>
                  </a:lnTo>
                  <a:lnTo>
                    <a:pt x="7144" y="7144"/>
                  </a:lnTo>
                  <a:close/>
                </a:path>
              </a:pathLst>
            </a:custGeom>
            <a:solidFill>
              <a:srgbClr val="000000"/>
            </a:solidFill>
            <a:ln w="9525"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ADA84B3-0021-4A01-A640-799A6B41DA72}"/>
                </a:ext>
              </a:extLst>
            </p:cNvPr>
            <p:cNvSpPr/>
            <p:nvPr/>
          </p:nvSpPr>
          <p:spPr>
            <a:xfrm>
              <a:off x="6403181" y="3393281"/>
              <a:ext cx="47625" cy="66675"/>
            </a:xfrm>
            <a:custGeom>
              <a:avLst/>
              <a:gdLst>
                <a:gd name="connsiteX0" fmla="*/ 7144 w 47625"/>
                <a:gd name="connsiteY0" fmla="*/ 45244 h 66675"/>
                <a:gd name="connsiteX1" fmla="*/ 26194 w 47625"/>
                <a:gd name="connsiteY1" fmla="*/ 45244 h 66675"/>
                <a:gd name="connsiteX2" fmla="*/ 26194 w 47625"/>
                <a:gd name="connsiteY2" fmla="*/ 64294 h 66675"/>
                <a:gd name="connsiteX3" fmla="*/ 45244 w 47625"/>
                <a:gd name="connsiteY3" fmla="*/ 64294 h 66675"/>
                <a:gd name="connsiteX4" fmla="*/ 45244 w 47625"/>
                <a:gd name="connsiteY4" fmla="*/ 26194 h 66675"/>
                <a:gd name="connsiteX5" fmla="*/ 26194 w 47625"/>
                <a:gd name="connsiteY5" fmla="*/ 26194 h 66675"/>
                <a:gd name="connsiteX6" fmla="*/ 26194 w 47625"/>
                <a:gd name="connsiteY6" fmla="*/ 7144 h 66675"/>
                <a:gd name="connsiteX7" fmla="*/ 7144 w 47625"/>
                <a:gd name="connsiteY7" fmla="*/ 7144 h 66675"/>
                <a:gd name="connsiteX8" fmla="*/ 7144 w 47625"/>
                <a:gd name="connsiteY8" fmla="*/ 452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66675">
                  <a:moveTo>
                    <a:pt x="7144" y="45244"/>
                  </a:moveTo>
                  <a:lnTo>
                    <a:pt x="26194" y="45244"/>
                  </a:lnTo>
                  <a:lnTo>
                    <a:pt x="26194" y="64294"/>
                  </a:lnTo>
                  <a:lnTo>
                    <a:pt x="45244" y="64294"/>
                  </a:lnTo>
                  <a:lnTo>
                    <a:pt x="45244" y="26194"/>
                  </a:lnTo>
                  <a:lnTo>
                    <a:pt x="26194" y="26194"/>
                  </a:lnTo>
                  <a:lnTo>
                    <a:pt x="26194" y="7144"/>
                  </a:lnTo>
                  <a:lnTo>
                    <a:pt x="7144" y="7144"/>
                  </a:lnTo>
                  <a:lnTo>
                    <a:pt x="7144" y="45244"/>
                  </a:lnTo>
                  <a:close/>
                </a:path>
              </a:pathLst>
            </a:custGeom>
            <a:solidFill>
              <a:srgbClr val="000000"/>
            </a:solid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FA9F63FF-4E9B-4320-8E51-52A9501316B9}"/>
                </a:ext>
              </a:extLst>
            </p:cNvPr>
            <p:cNvSpPr/>
            <p:nvPr/>
          </p:nvSpPr>
          <p:spPr>
            <a:xfrm>
              <a:off x="6384131" y="3602831"/>
              <a:ext cx="47625" cy="28575"/>
            </a:xfrm>
            <a:custGeom>
              <a:avLst/>
              <a:gdLst>
                <a:gd name="connsiteX0" fmla="*/ 45244 w 47625"/>
                <a:gd name="connsiteY0" fmla="*/ 26194 h 28575"/>
                <a:gd name="connsiteX1" fmla="*/ 45244 w 47625"/>
                <a:gd name="connsiteY1" fmla="*/ 7144 h 28575"/>
                <a:gd name="connsiteX2" fmla="*/ 26194 w 47625"/>
                <a:gd name="connsiteY2" fmla="*/ 7144 h 28575"/>
                <a:gd name="connsiteX3" fmla="*/ 7144 w 47625"/>
                <a:gd name="connsiteY3" fmla="*/ 7144 h 28575"/>
                <a:gd name="connsiteX4" fmla="*/ 7144 w 47625"/>
                <a:gd name="connsiteY4" fmla="*/ 26194 h 28575"/>
                <a:gd name="connsiteX5" fmla="*/ 26194 w 47625"/>
                <a:gd name="connsiteY5" fmla="*/ 26194 h 28575"/>
                <a:gd name="connsiteX6" fmla="*/ 45244 w 47625"/>
                <a:gd name="connsiteY6" fmla="*/ 26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8575">
                  <a:moveTo>
                    <a:pt x="45244" y="26194"/>
                  </a:moveTo>
                  <a:lnTo>
                    <a:pt x="45244" y="7144"/>
                  </a:lnTo>
                  <a:lnTo>
                    <a:pt x="26194" y="7144"/>
                  </a:lnTo>
                  <a:lnTo>
                    <a:pt x="7144" y="7144"/>
                  </a:lnTo>
                  <a:lnTo>
                    <a:pt x="7144" y="26194"/>
                  </a:lnTo>
                  <a:lnTo>
                    <a:pt x="26194" y="26194"/>
                  </a:lnTo>
                  <a:lnTo>
                    <a:pt x="45244" y="26194"/>
                  </a:lnTo>
                  <a:close/>
                </a:path>
              </a:pathLst>
            </a:custGeom>
            <a:solidFill>
              <a:srgbClr val="000000"/>
            </a:solidFill>
            <a:ln w="9525"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2D1E02CB-28CD-4E03-B8E8-80EC6953C15C}"/>
                </a:ext>
              </a:extLst>
            </p:cNvPr>
            <p:cNvSpPr/>
            <p:nvPr/>
          </p:nvSpPr>
          <p:spPr>
            <a:xfrm>
              <a:off x="6346031" y="3679031"/>
              <a:ext cx="104775" cy="104775"/>
            </a:xfrm>
            <a:custGeom>
              <a:avLst/>
              <a:gdLst>
                <a:gd name="connsiteX0" fmla="*/ 64294 w 104775"/>
                <a:gd name="connsiteY0" fmla="*/ 45244 h 104775"/>
                <a:gd name="connsiteX1" fmla="*/ 64294 w 104775"/>
                <a:gd name="connsiteY1" fmla="*/ 64294 h 104775"/>
                <a:gd name="connsiteX2" fmla="*/ 83344 w 104775"/>
                <a:gd name="connsiteY2" fmla="*/ 64294 h 104775"/>
                <a:gd name="connsiteX3" fmla="*/ 83344 w 104775"/>
                <a:gd name="connsiteY3" fmla="*/ 83344 h 104775"/>
                <a:gd name="connsiteX4" fmla="*/ 64294 w 104775"/>
                <a:gd name="connsiteY4" fmla="*/ 83344 h 104775"/>
                <a:gd name="connsiteX5" fmla="*/ 45244 w 104775"/>
                <a:gd name="connsiteY5" fmla="*/ 83344 h 104775"/>
                <a:gd name="connsiteX6" fmla="*/ 26194 w 104775"/>
                <a:gd name="connsiteY6" fmla="*/ 83344 h 104775"/>
                <a:gd name="connsiteX7" fmla="*/ 26194 w 104775"/>
                <a:gd name="connsiteY7" fmla="*/ 64294 h 104775"/>
                <a:gd name="connsiteX8" fmla="*/ 7144 w 104775"/>
                <a:gd name="connsiteY8" fmla="*/ 64294 h 104775"/>
                <a:gd name="connsiteX9" fmla="*/ 7144 w 104775"/>
                <a:gd name="connsiteY9" fmla="*/ 102394 h 104775"/>
                <a:gd name="connsiteX10" fmla="*/ 26194 w 104775"/>
                <a:gd name="connsiteY10" fmla="*/ 102394 h 104775"/>
                <a:gd name="connsiteX11" fmla="*/ 45244 w 104775"/>
                <a:gd name="connsiteY11" fmla="*/ 102394 h 104775"/>
                <a:gd name="connsiteX12" fmla="*/ 64294 w 104775"/>
                <a:gd name="connsiteY12" fmla="*/ 102394 h 104775"/>
                <a:gd name="connsiteX13" fmla="*/ 83344 w 104775"/>
                <a:gd name="connsiteY13" fmla="*/ 102394 h 104775"/>
                <a:gd name="connsiteX14" fmla="*/ 102394 w 104775"/>
                <a:gd name="connsiteY14" fmla="*/ 102394 h 104775"/>
                <a:gd name="connsiteX15" fmla="*/ 102394 w 104775"/>
                <a:gd name="connsiteY15" fmla="*/ 7144 h 104775"/>
                <a:gd name="connsiteX16" fmla="*/ 83344 w 104775"/>
                <a:gd name="connsiteY16" fmla="*/ 7144 h 104775"/>
                <a:gd name="connsiteX17" fmla="*/ 83344 w 104775"/>
                <a:gd name="connsiteY17" fmla="*/ 45244 h 104775"/>
                <a:gd name="connsiteX18" fmla="*/ 64294 w 104775"/>
                <a:gd name="connsiteY18" fmla="*/ 452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64294" y="45244"/>
                  </a:moveTo>
                  <a:lnTo>
                    <a:pt x="64294" y="64294"/>
                  </a:lnTo>
                  <a:lnTo>
                    <a:pt x="83344" y="64294"/>
                  </a:lnTo>
                  <a:lnTo>
                    <a:pt x="83344" y="83344"/>
                  </a:lnTo>
                  <a:lnTo>
                    <a:pt x="64294" y="83344"/>
                  </a:lnTo>
                  <a:lnTo>
                    <a:pt x="45244" y="83344"/>
                  </a:lnTo>
                  <a:lnTo>
                    <a:pt x="26194" y="83344"/>
                  </a:lnTo>
                  <a:lnTo>
                    <a:pt x="26194" y="64294"/>
                  </a:lnTo>
                  <a:lnTo>
                    <a:pt x="7144" y="64294"/>
                  </a:lnTo>
                  <a:lnTo>
                    <a:pt x="7144" y="102394"/>
                  </a:lnTo>
                  <a:lnTo>
                    <a:pt x="26194" y="102394"/>
                  </a:lnTo>
                  <a:lnTo>
                    <a:pt x="45244" y="102394"/>
                  </a:lnTo>
                  <a:lnTo>
                    <a:pt x="64294" y="102394"/>
                  </a:lnTo>
                  <a:lnTo>
                    <a:pt x="83344" y="102394"/>
                  </a:lnTo>
                  <a:lnTo>
                    <a:pt x="102394" y="102394"/>
                  </a:lnTo>
                  <a:lnTo>
                    <a:pt x="102394" y="7144"/>
                  </a:lnTo>
                  <a:lnTo>
                    <a:pt x="83344" y="7144"/>
                  </a:lnTo>
                  <a:lnTo>
                    <a:pt x="83344" y="45244"/>
                  </a:lnTo>
                  <a:lnTo>
                    <a:pt x="64294" y="45244"/>
                  </a:lnTo>
                  <a:close/>
                </a:path>
              </a:pathLst>
            </a:custGeom>
            <a:solidFill>
              <a:srgbClr val="000000"/>
            </a:solid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90D737D5-A6D3-45E5-B1BB-F625C0A3ADC6}"/>
                </a:ext>
              </a:extLst>
            </p:cNvPr>
            <p:cNvSpPr/>
            <p:nvPr/>
          </p:nvSpPr>
          <p:spPr>
            <a:xfrm>
              <a:off x="6307931" y="3069431"/>
              <a:ext cx="142875" cy="142875"/>
            </a:xfrm>
            <a:custGeom>
              <a:avLst/>
              <a:gdLst>
                <a:gd name="connsiteX0" fmla="*/ 121444 w 142875"/>
                <a:gd name="connsiteY0" fmla="*/ 7144 h 142875"/>
                <a:gd name="connsiteX1" fmla="*/ 7144 w 142875"/>
                <a:gd name="connsiteY1" fmla="*/ 7144 h 142875"/>
                <a:gd name="connsiteX2" fmla="*/ 7144 w 142875"/>
                <a:gd name="connsiteY2" fmla="*/ 140494 h 142875"/>
                <a:gd name="connsiteX3" fmla="*/ 140494 w 142875"/>
                <a:gd name="connsiteY3" fmla="*/ 140494 h 142875"/>
                <a:gd name="connsiteX4" fmla="*/ 140494 w 142875"/>
                <a:gd name="connsiteY4" fmla="*/ 7144 h 142875"/>
                <a:gd name="connsiteX5" fmla="*/ 121444 w 142875"/>
                <a:gd name="connsiteY5" fmla="*/ 121444 h 142875"/>
                <a:gd name="connsiteX6" fmla="*/ 26194 w 142875"/>
                <a:gd name="connsiteY6" fmla="*/ 121444 h 142875"/>
                <a:gd name="connsiteX7" fmla="*/ 26194 w 142875"/>
                <a:gd name="connsiteY7" fmla="*/ 26194 h 142875"/>
                <a:gd name="connsiteX8" fmla="*/ 121444 w 142875"/>
                <a:gd name="connsiteY8" fmla="*/ 2619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2875">
                  <a:moveTo>
                    <a:pt x="121444" y="7144"/>
                  </a:moveTo>
                  <a:lnTo>
                    <a:pt x="7144" y="7144"/>
                  </a:lnTo>
                  <a:lnTo>
                    <a:pt x="7144" y="140494"/>
                  </a:lnTo>
                  <a:lnTo>
                    <a:pt x="140494" y="140494"/>
                  </a:lnTo>
                  <a:lnTo>
                    <a:pt x="140494" y="7144"/>
                  </a:lnTo>
                  <a:close/>
                  <a:moveTo>
                    <a:pt x="121444" y="121444"/>
                  </a:moveTo>
                  <a:lnTo>
                    <a:pt x="26194" y="121444"/>
                  </a:lnTo>
                  <a:lnTo>
                    <a:pt x="26194" y="26194"/>
                  </a:lnTo>
                  <a:lnTo>
                    <a:pt x="121444" y="26194"/>
                  </a:lnTo>
                  <a:close/>
                </a:path>
              </a:pathLst>
            </a:custGeom>
            <a:solidFill>
              <a:srgbClr val="000000"/>
            </a:solid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95E5D27C-9228-4E16-AF9E-E3A938A99C36}"/>
                </a:ext>
              </a:extLst>
            </p:cNvPr>
            <p:cNvSpPr/>
            <p:nvPr/>
          </p:nvSpPr>
          <p:spPr>
            <a:xfrm>
              <a:off x="6422231" y="3374231"/>
              <a:ext cx="28575" cy="28575"/>
            </a:xfrm>
            <a:custGeom>
              <a:avLst/>
              <a:gdLst>
                <a:gd name="connsiteX0" fmla="*/ 7144 w 28575"/>
                <a:gd name="connsiteY0" fmla="*/ 7144 h 28575"/>
                <a:gd name="connsiteX1" fmla="*/ 26194 w 28575"/>
                <a:gd name="connsiteY1" fmla="*/ 7144 h 28575"/>
                <a:gd name="connsiteX2" fmla="*/ 26194 w 28575"/>
                <a:gd name="connsiteY2" fmla="*/ 26194 h 28575"/>
                <a:gd name="connsiteX3" fmla="*/ 7144 w 28575"/>
                <a:gd name="connsiteY3" fmla="*/ 26194 h 28575"/>
              </a:gdLst>
              <a:ahLst/>
              <a:cxnLst>
                <a:cxn ang="0">
                  <a:pos x="connsiteX0" y="connsiteY0"/>
                </a:cxn>
                <a:cxn ang="0">
                  <a:pos x="connsiteX1" y="connsiteY1"/>
                </a:cxn>
                <a:cxn ang="0">
                  <a:pos x="connsiteX2" y="connsiteY2"/>
                </a:cxn>
                <a:cxn ang="0">
                  <a:pos x="connsiteX3" y="connsiteY3"/>
                </a:cxn>
              </a:cxnLst>
              <a:rect l="l" t="t" r="r" b="b"/>
              <a:pathLst>
                <a:path w="28575" h="28575">
                  <a:moveTo>
                    <a:pt x="7144" y="7144"/>
                  </a:moveTo>
                  <a:lnTo>
                    <a:pt x="26194" y="7144"/>
                  </a:lnTo>
                  <a:lnTo>
                    <a:pt x="26194" y="26194"/>
                  </a:lnTo>
                  <a:lnTo>
                    <a:pt x="7144" y="26194"/>
                  </a:lnTo>
                  <a:close/>
                </a:path>
              </a:pathLst>
            </a:custGeom>
            <a:solidFill>
              <a:srgbClr val="000000"/>
            </a:solid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CEF81A34-C9FD-4735-BAC9-4436791BEEA9}"/>
                </a:ext>
              </a:extLst>
            </p:cNvPr>
            <p:cNvSpPr/>
            <p:nvPr/>
          </p:nvSpPr>
          <p:spPr>
            <a:xfrm>
              <a:off x="6403181" y="3488531"/>
              <a:ext cx="47625" cy="47625"/>
            </a:xfrm>
            <a:custGeom>
              <a:avLst/>
              <a:gdLst>
                <a:gd name="connsiteX0" fmla="*/ 45244 w 47625"/>
                <a:gd name="connsiteY0" fmla="*/ 45244 h 47625"/>
                <a:gd name="connsiteX1" fmla="*/ 45244 w 47625"/>
                <a:gd name="connsiteY1" fmla="*/ 7144 h 47625"/>
                <a:gd name="connsiteX2" fmla="*/ 26194 w 47625"/>
                <a:gd name="connsiteY2" fmla="*/ 7144 h 47625"/>
                <a:gd name="connsiteX3" fmla="*/ 7144 w 47625"/>
                <a:gd name="connsiteY3" fmla="*/ 7144 h 47625"/>
                <a:gd name="connsiteX4" fmla="*/ 7144 w 47625"/>
                <a:gd name="connsiteY4" fmla="*/ 45244 h 47625"/>
                <a:gd name="connsiteX5" fmla="*/ 26194 w 47625"/>
                <a:gd name="connsiteY5" fmla="*/ 45244 h 47625"/>
                <a:gd name="connsiteX6" fmla="*/ 45244 w 47625"/>
                <a:gd name="connsiteY6"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45244" y="45244"/>
                  </a:moveTo>
                  <a:lnTo>
                    <a:pt x="45244" y="7144"/>
                  </a:lnTo>
                  <a:lnTo>
                    <a:pt x="26194" y="7144"/>
                  </a:lnTo>
                  <a:lnTo>
                    <a:pt x="7144" y="7144"/>
                  </a:lnTo>
                  <a:lnTo>
                    <a:pt x="7144" y="45244"/>
                  </a:lnTo>
                  <a:lnTo>
                    <a:pt x="26194" y="45244"/>
                  </a:lnTo>
                  <a:lnTo>
                    <a:pt x="45244" y="45244"/>
                  </a:lnTo>
                  <a:close/>
                </a:path>
              </a:pathLst>
            </a:custGeom>
            <a:solidFill>
              <a:srgbClr val="000000"/>
            </a:solidFill>
            <a:ln w="9525" cap="flat">
              <a:noFill/>
              <a:prstDash val="solid"/>
              <a:miter/>
            </a:ln>
          </p:spPr>
          <p:txBody>
            <a:bodyPr rtlCol="0" anchor="ctr"/>
            <a:lstStyle/>
            <a:p>
              <a:endParaRPr lang="de-DE"/>
            </a:p>
          </p:txBody>
        </p:sp>
      </p:grpSp>
      <p:sp>
        <p:nvSpPr>
          <p:cNvPr id="8" name="Textfeld 7"/>
          <p:cNvSpPr txBox="1"/>
          <p:nvPr/>
        </p:nvSpPr>
        <p:spPr>
          <a:xfrm>
            <a:off x="495611" y="6456536"/>
            <a:ext cx="3302000" cy="375690"/>
          </a:xfrm>
          <a:prstGeom prst="rect">
            <a:avLst/>
          </a:prstGeom>
          <a:noFill/>
        </p:spPr>
        <p:txBody>
          <a:bodyPr wrap="square" lIns="0" tIns="0" rIns="0" bIns="0" rtlCol="0" anchor="t" anchorCtr="0">
            <a:noAutofit/>
          </a:bodyPr>
          <a:lstStyle/>
          <a:p>
            <a:r>
              <a:rPr lang="de-DE" altLang="de-DE" sz="800" baseline="30000" dirty="0">
                <a:solidFill>
                  <a:schemeClr val="bg1"/>
                </a:solidFill>
              </a:rPr>
              <a:t>1 </a:t>
            </a:r>
            <a:r>
              <a:rPr lang="de-DE" sz="800" dirty="0">
                <a:solidFill>
                  <a:schemeClr val="bg1"/>
                </a:solidFill>
              </a:rPr>
              <a:t>Net-Zero Asset </a:t>
            </a:r>
            <a:r>
              <a:rPr lang="de-DE" sz="800" dirty="0" err="1">
                <a:solidFill>
                  <a:schemeClr val="bg1"/>
                </a:solidFill>
              </a:rPr>
              <a:t>Owner</a:t>
            </a:r>
            <a:r>
              <a:rPr lang="de-DE" sz="800" dirty="0">
                <a:solidFill>
                  <a:schemeClr val="bg1"/>
                </a:solidFill>
              </a:rPr>
              <a:t> Alliance</a:t>
            </a:r>
          </a:p>
        </p:txBody>
      </p:sp>
    </p:spTree>
    <p:extLst>
      <p:ext uri="{BB962C8B-B14F-4D97-AF65-F5344CB8AC3E}">
        <p14:creationId xmlns:p14="http://schemas.microsoft.com/office/powerpoint/2010/main" val="10177926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A83C9FB-3FE6-49A6-B850-13914255A31F}"/>
              </a:ext>
            </a:extLst>
          </p:cNvPr>
          <p:cNvSpPr>
            <a:spLocks noGrp="1"/>
          </p:cNvSpPr>
          <p:nvPr>
            <p:ph type="title"/>
          </p:nvPr>
        </p:nvSpPr>
        <p:spPr/>
        <p:txBody>
          <a:bodyPr/>
          <a:lstStyle/>
          <a:p>
            <a:r>
              <a:rPr lang="de-DE" dirty="0"/>
              <a:t>Allianz Leben – ein starker Partner bei</a:t>
            </a:r>
            <a:br>
              <a:rPr lang="de-DE" dirty="0"/>
            </a:br>
            <a:r>
              <a:rPr lang="de-DE" dirty="0"/>
              <a:t>der betrieblichen Altersversorgung</a:t>
            </a:r>
            <a:endParaRPr lang="en-GB" dirty="0"/>
          </a:p>
        </p:txBody>
      </p:sp>
      <p:sp>
        <p:nvSpPr>
          <p:cNvPr id="4" name="Foliennummernplatzhalter 3">
            <a:extLst>
              <a:ext uri="{FF2B5EF4-FFF2-40B4-BE49-F238E27FC236}">
                <a16:creationId xmlns:a16="http://schemas.microsoft.com/office/drawing/2014/main" id="{72659285-40E6-4E6B-AA9D-D7DAB9ED97D0}"/>
              </a:ext>
            </a:extLst>
          </p:cNvPr>
          <p:cNvSpPr>
            <a:spLocks noGrp="1"/>
          </p:cNvSpPr>
          <p:nvPr>
            <p:ph type="sldNum" sz="quarter" idx="11"/>
          </p:nvPr>
        </p:nvSpPr>
        <p:spPr/>
        <p:txBody>
          <a:bodyPr/>
          <a:lstStyle/>
          <a:p>
            <a:fld id="{56C449F3-BD9D-48DC-BFF1-0F66671DA7C6}" type="slidenum">
              <a:rPr lang="de-DE" smtClean="0"/>
              <a:pPr/>
              <a:t>74</a:t>
            </a:fld>
            <a:endParaRPr lang="de-DE" dirty="0"/>
          </a:p>
        </p:txBody>
      </p:sp>
      <p:sp>
        <p:nvSpPr>
          <p:cNvPr id="6" name="Textplatzhalter 5">
            <a:extLst>
              <a:ext uri="{FF2B5EF4-FFF2-40B4-BE49-F238E27FC236}">
                <a16:creationId xmlns:a16="http://schemas.microsoft.com/office/drawing/2014/main" id="{757B7F42-433F-4FC5-9BAC-4444EFF02745}"/>
              </a:ext>
            </a:extLst>
          </p:cNvPr>
          <p:cNvSpPr>
            <a:spLocks noGrp="1"/>
          </p:cNvSpPr>
          <p:nvPr>
            <p:ph type="body" sz="quarter" idx="12"/>
          </p:nvPr>
        </p:nvSpPr>
        <p:spPr/>
        <p:txBody>
          <a:bodyPr/>
          <a:lstStyle/>
          <a:p>
            <a:r>
              <a:rPr lang="de-DE" dirty="0"/>
              <a:t>Betriebliche Altersversorgung | Allianz als starker Partner</a:t>
            </a:r>
          </a:p>
          <a:p>
            <a:endParaRPr lang="de-DE" dirty="0"/>
          </a:p>
          <a:p>
            <a:endParaRPr lang="en-GB" dirty="0"/>
          </a:p>
        </p:txBody>
      </p:sp>
      <p:sp>
        <p:nvSpPr>
          <p:cNvPr id="24" name="Rechteck 23">
            <a:extLst>
              <a:ext uri="{FF2B5EF4-FFF2-40B4-BE49-F238E27FC236}">
                <a16:creationId xmlns:a16="http://schemas.microsoft.com/office/drawing/2014/main" id="{353CF87B-60E7-4AB5-9B77-D4FCDC01EA00}"/>
              </a:ext>
            </a:extLst>
          </p:cNvPr>
          <p:cNvSpPr/>
          <p:nvPr/>
        </p:nvSpPr>
        <p:spPr>
          <a:xfrm>
            <a:off x="479425" y="2060576"/>
            <a:ext cx="5156315" cy="1953972"/>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endParaRPr>
          </a:p>
        </p:txBody>
      </p:sp>
      <p:sp>
        <p:nvSpPr>
          <p:cNvPr id="25" name="Inhaltsplatzhalter 4">
            <a:extLst>
              <a:ext uri="{FF2B5EF4-FFF2-40B4-BE49-F238E27FC236}">
                <a16:creationId xmlns:a16="http://schemas.microsoft.com/office/drawing/2014/main" id="{D1C60CAA-0D9D-47E1-A4CB-D51C5D9ADA89}"/>
              </a:ext>
            </a:extLst>
          </p:cNvPr>
          <p:cNvSpPr txBox="1">
            <a:spLocks/>
          </p:cNvSpPr>
          <p:nvPr/>
        </p:nvSpPr>
        <p:spPr>
          <a:xfrm>
            <a:off x="731110" y="2059563"/>
            <a:ext cx="4536926" cy="1727692"/>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177800" algn="l" defTabSz="914400" rtl="0" eaLnBrk="1" fontAlgn="base" latinLnBrk="0" hangingPunct="1">
              <a:lnSpc>
                <a:spcPct val="100000"/>
              </a:lnSpc>
              <a:spcBef>
                <a:spcPts val="300"/>
              </a:spcBef>
              <a:spcAft>
                <a:spcPts val="0"/>
              </a:spcAft>
              <a:buClr>
                <a:srgbClr val="113388"/>
              </a:buClr>
              <a:buSzTx/>
              <a:buFontTx/>
              <a:buNone/>
              <a:tabLst/>
              <a:defRPr/>
            </a:pPr>
            <a:r>
              <a:rPr kumimoji="0" lang="de-DE" altLang="zh-CN" b="1" i="0" u="none" strike="noStrike" kern="1200" cap="none" spc="0" normalizeH="0" baseline="0" noProof="0" dirty="0">
                <a:ln>
                  <a:noFill/>
                </a:ln>
                <a:solidFill>
                  <a:schemeClr val="bg1"/>
                </a:solidFill>
                <a:effectLst/>
                <a:uLnTx/>
                <a:uFillTx/>
                <a:latin typeface="Arial" panose="020B0604020202020204" pitchFamily="34" charset="0"/>
                <a:ea typeface="宋体" pitchFamily="2" charset="-122"/>
                <a:cs typeface="Arial" panose="020B0604020202020204" pitchFamily="34" charset="0"/>
              </a:rPr>
              <a:t>Von unserem Know-how profitieren:</a:t>
            </a:r>
          </a:p>
          <a:p>
            <a:pPr marL="285750" marR="0" lvl="0" indent="-285750" algn="l" defTabSz="914400" rtl="0"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zh-CN" b="0" i="0" u="none" strike="noStrike" kern="1200" cap="none" spc="0" normalizeH="0" baseline="0" noProof="0" dirty="0">
                <a:ln>
                  <a:noFill/>
                </a:ln>
                <a:solidFill>
                  <a:schemeClr val="bg1"/>
                </a:solidFill>
                <a:effectLst/>
                <a:uLnTx/>
                <a:uFillTx/>
                <a:latin typeface="Arial" panose="020B0604020202020204" pitchFamily="34" charset="0"/>
                <a:ea typeface="宋体" pitchFamily="2" charset="-122"/>
                <a:cs typeface="Arial" panose="020B0604020202020204" pitchFamily="34" charset="0"/>
              </a:rPr>
              <a:t>Beratung &amp; Auswahl eines bAV-Konzepts</a:t>
            </a:r>
          </a:p>
          <a:p>
            <a:pPr marL="285750" marR="0" lvl="0" indent="-285750" algn="l" defTabSz="914400" rtl="0" eaLnBrk="1" fontAlgn="base" latinLnBrk="0" hangingPunct="1">
              <a:lnSpc>
                <a:spcPct val="100000"/>
              </a:lnSpc>
              <a:spcBef>
                <a:spcPts val="300"/>
              </a:spcBef>
              <a:spcAft>
                <a:spcPts val="0"/>
              </a:spcAft>
              <a:buClr>
                <a:schemeClr val="bg1"/>
              </a:buClr>
              <a:buSzTx/>
              <a:buFont typeface="Arial" panose="020B0604020202020204" pitchFamily="34" charset="0"/>
              <a:buChar char="•"/>
              <a:tabLst>
                <a:tab pos="179388" algn="l"/>
              </a:tabLst>
              <a:defRPr/>
            </a:pPr>
            <a:r>
              <a:rPr kumimoji="0" lang="de-DE" altLang="de-DE"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Alle 5 Durchführungswege der bAV inklusive BU-Vorsorge, Zeitwertkonten etc. aus einer Hand </a:t>
            </a:r>
          </a:p>
          <a:p>
            <a:pPr marL="285750" marR="0" lvl="0" indent="-285750" algn="l" defTabSz="914400" rtl="0" eaLnBrk="1" fontAlgn="base" latinLnBrk="0" hangingPunct="1">
              <a:lnSpc>
                <a:spcPct val="100000"/>
              </a:lnSpc>
              <a:spcBef>
                <a:spcPts val="300"/>
              </a:spcBef>
              <a:spcAft>
                <a:spcPts val="0"/>
              </a:spcAft>
              <a:buClr>
                <a:schemeClr val="bg1"/>
              </a:buClr>
              <a:buSzTx/>
              <a:buFont typeface="Arial" panose="020B0604020202020204" pitchFamily="34" charset="0"/>
              <a:buChar char="•"/>
              <a:tabLst>
                <a:tab pos="179388" algn="l"/>
              </a:tabLst>
              <a:defRPr/>
            </a:pPr>
            <a:r>
              <a:rPr kumimoji="0" lang="de-DE" altLang="de-DE"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Unternehmensindividuelles </a:t>
            </a:r>
            <a:r>
              <a:rPr kumimoji="0" lang="de-DE" altLang="de-DE"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bAV</a:t>
            </a:r>
            <a:r>
              <a:rPr kumimoji="0" lang="de-DE" altLang="de-DE"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-Konzept (z. B. Zielgruppenlösungen, Finanzierungsmöglichkeiten)</a:t>
            </a:r>
          </a:p>
          <a:p>
            <a:pPr marL="285750" marR="0" lvl="0" indent="-285750" algn="l" defTabSz="914400" rtl="0" eaLnBrk="1" fontAlgn="base" latinLnBrk="0" hangingPunct="1">
              <a:lnSpc>
                <a:spcPct val="100000"/>
              </a:lnSpc>
              <a:spcBef>
                <a:spcPts val="300"/>
              </a:spcBef>
              <a:spcAft>
                <a:spcPts val="0"/>
              </a:spcAft>
              <a:buClr>
                <a:schemeClr val="bg1"/>
              </a:buClr>
              <a:buSzTx/>
              <a:buFont typeface="Arial" panose="020B0604020202020204" pitchFamily="34" charset="0"/>
              <a:buChar char="•"/>
              <a:tabLst>
                <a:tab pos="179388" algn="l"/>
              </a:tabLst>
              <a:defRPr/>
            </a:pPr>
            <a:r>
              <a:rPr kumimoji="0" lang="de-DE" altLang="de-DE"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Moderne Vorsorgekonzepte</a:t>
            </a:r>
            <a:endParaRPr kumimoji="0" lang="de-DE"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6" name="Rechteck 25">
            <a:extLst>
              <a:ext uri="{FF2B5EF4-FFF2-40B4-BE49-F238E27FC236}">
                <a16:creationId xmlns:a16="http://schemas.microsoft.com/office/drawing/2014/main" id="{8E7B3BFD-CC01-4D35-95B9-70609C35D642}"/>
              </a:ext>
            </a:extLst>
          </p:cNvPr>
          <p:cNvSpPr/>
          <p:nvPr/>
        </p:nvSpPr>
        <p:spPr>
          <a:xfrm>
            <a:off x="6203425" y="2060575"/>
            <a:ext cx="5511281" cy="2104859"/>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endParaRPr>
          </a:p>
        </p:txBody>
      </p:sp>
      <p:sp>
        <p:nvSpPr>
          <p:cNvPr id="27" name="Inhaltsplatzhalter 4">
            <a:extLst>
              <a:ext uri="{FF2B5EF4-FFF2-40B4-BE49-F238E27FC236}">
                <a16:creationId xmlns:a16="http://schemas.microsoft.com/office/drawing/2014/main" id="{439C596D-CB9C-4D77-8E29-8A8DF00B1D08}"/>
              </a:ext>
            </a:extLst>
          </p:cNvPr>
          <p:cNvSpPr txBox="1">
            <a:spLocks/>
          </p:cNvSpPr>
          <p:nvPr/>
        </p:nvSpPr>
        <p:spPr>
          <a:xfrm>
            <a:off x="6378029" y="2059562"/>
            <a:ext cx="5243040" cy="2238179"/>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fontAlgn="base">
              <a:spcBef>
                <a:spcPts val="300"/>
              </a:spcBef>
              <a:buClr>
                <a:srgbClr val="113388"/>
              </a:buClr>
            </a:pPr>
            <a:r>
              <a:rPr lang="de-DE" altLang="zh-CN" dirty="0">
                <a:solidFill>
                  <a:schemeClr val="bg1"/>
                </a:solidFill>
                <a:ea typeface="宋体" pitchFamily="2" charset="-122"/>
              </a:rPr>
              <a:t>Unsere Unterstützung für den Arbeitgeber:</a:t>
            </a:r>
          </a:p>
          <a:p>
            <a:pPr marL="285750" indent="-285750" fontAlgn="base">
              <a:spcBef>
                <a:spcPts val="300"/>
              </a:spcBef>
              <a:buClr>
                <a:schemeClr val="bg1"/>
              </a:buClr>
              <a:buFont typeface="Arial" panose="020B0604020202020204" pitchFamily="34" charset="0"/>
              <a:buChar char="•"/>
            </a:pPr>
            <a:r>
              <a:rPr lang="de-DE" altLang="zh-CN" b="0" dirty="0">
                <a:solidFill>
                  <a:schemeClr val="bg1"/>
                </a:solidFill>
                <a:ea typeface="宋体" pitchFamily="2" charset="-122"/>
              </a:rPr>
              <a:t>Information der Mitarbeiter</a:t>
            </a:r>
          </a:p>
          <a:p>
            <a:pPr marL="285750" indent="-285750" fontAlgn="base">
              <a:spcBef>
                <a:spcPts val="300"/>
              </a:spcBef>
              <a:buClr>
                <a:schemeClr val="bg1"/>
              </a:buClr>
              <a:buFont typeface="Arial" panose="020B0604020202020204" pitchFamily="34" charset="0"/>
              <a:buChar char="•"/>
            </a:pPr>
            <a:r>
              <a:rPr lang="de-DE" altLang="de-DE" b="0" dirty="0">
                <a:solidFill>
                  <a:schemeClr val="bg1"/>
                </a:solidFill>
                <a:ea typeface="MS PGothic" pitchFamily="34" charset="-128"/>
              </a:rPr>
              <a:t>Präsentation des Angebots auf Betriebsveranstaltungen</a:t>
            </a:r>
          </a:p>
          <a:p>
            <a:pPr marL="285750" indent="-285750" fontAlgn="base">
              <a:spcBef>
                <a:spcPts val="300"/>
              </a:spcBef>
              <a:buClr>
                <a:schemeClr val="bg1"/>
              </a:buClr>
              <a:buFont typeface="Arial" panose="020B0604020202020204" pitchFamily="34" charset="0"/>
              <a:buChar char="•"/>
            </a:pPr>
            <a:r>
              <a:rPr lang="de-DE" altLang="de-DE" b="0" dirty="0">
                <a:solidFill>
                  <a:schemeClr val="bg1"/>
                </a:solidFill>
                <a:ea typeface="MS PGothic" pitchFamily="34" charset="-128"/>
              </a:rPr>
              <a:t>Informationsmaterialien</a:t>
            </a:r>
          </a:p>
          <a:p>
            <a:pPr marL="285750" indent="-285750" fontAlgn="base">
              <a:spcBef>
                <a:spcPts val="300"/>
              </a:spcBef>
              <a:buClr>
                <a:schemeClr val="bg1"/>
              </a:buClr>
              <a:buFont typeface="Arial" panose="020B0604020202020204" pitchFamily="34" charset="0"/>
              <a:buChar char="•"/>
            </a:pPr>
            <a:r>
              <a:rPr lang="de-DE" altLang="de-DE" b="0" dirty="0">
                <a:solidFill>
                  <a:schemeClr val="bg1"/>
                </a:solidFill>
                <a:ea typeface="MS PGothic" pitchFamily="34" charset="-128"/>
              </a:rPr>
              <a:t>Individuelle Beratung auf Wunsch im Einzelgespräch (auch digital)</a:t>
            </a:r>
          </a:p>
          <a:p>
            <a:pPr marL="285750" indent="-285750" fontAlgn="base">
              <a:spcBef>
                <a:spcPts val="300"/>
              </a:spcBef>
              <a:buClr>
                <a:schemeClr val="bg1"/>
              </a:buClr>
              <a:buFont typeface="Arial" panose="020B0604020202020204" pitchFamily="34" charset="0"/>
              <a:buChar char="•"/>
            </a:pPr>
            <a:r>
              <a:rPr lang="de-DE" altLang="de-DE" b="0" dirty="0">
                <a:solidFill>
                  <a:schemeClr val="bg1"/>
                </a:solidFill>
                <a:ea typeface="MS PGothic" pitchFamily="34" charset="-128"/>
              </a:rPr>
              <a:t>Online-Plattformen (AN-Portal und GoToMeeting) für die Arbeitnehmer</a:t>
            </a:r>
          </a:p>
        </p:txBody>
      </p:sp>
      <p:sp>
        <p:nvSpPr>
          <p:cNvPr id="28" name="Rechteck 27">
            <a:extLst>
              <a:ext uri="{FF2B5EF4-FFF2-40B4-BE49-F238E27FC236}">
                <a16:creationId xmlns:a16="http://schemas.microsoft.com/office/drawing/2014/main" id="{4CE6D651-BBFE-4516-ADB3-644D75B3AF56}"/>
              </a:ext>
            </a:extLst>
          </p:cNvPr>
          <p:cNvSpPr/>
          <p:nvPr/>
        </p:nvSpPr>
        <p:spPr>
          <a:xfrm>
            <a:off x="479425" y="4142594"/>
            <a:ext cx="5156316" cy="2312797"/>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endParaRPr>
          </a:p>
        </p:txBody>
      </p:sp>
      <p:sp>
        <p:nvSpPr>
          <p:cNvPr id="29" name="Inhaltsplatzhalter 4">
            <a:extLst>
              <a:ext uri="{FF2B5EF4-FFF2-40B4-BE49-F238E27FC236}">
                <a16:creationId xmlns:a16="http://schemas.microsoft.com/office/drawing/2014/main" id="{62929BE2-663A-47C1-8B63-D494FE485057}"/>
              </a:ext>
            </a:extLst>
          </p:cNvPr>
          <p:cNvSpPr txBox="1">
            <a:spLocks/>
          </p:cNvSpPr>
          <p:nvPr/>
        </p:nvSpPr>
        <p:spPr>
          <a:xfrm>
            <a:off x="731111" y="4165434"/>
            <a:ext cx="4461862" cy="1736141"/>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300"/>
              </a:spcBef>
              <a:spcAft>
                <a:spcPts val="0"/>
              </a:spcAft>
              <a:buClr>
                <a:srgbClr val="113388"/>
              </a:buClr>
              <a:buSzTx/>
              <a:buFontTx/>
              <a:buNone/>
              <a:tabLst/>
              <a:defRPr/>
            </a:pPr>
            <a:r>
              <a:rPr kumimoji="0" lang="de-DE" altLang="zh-CN" b="1" i="0" u="none" strike="noStrike" kern="1200" cap="none" spc="0" normalizeH="0" baseline="0" noProof="0" dirty="0">
                <a:ln>
                  <a:noFill/>
                </a:ln>
                <a:solidFill>
                  <a:schemeClr val="bg1"/>
                </a:solidFill>
                <a:effectLst/>
                <a:uLnTx/>
                <a:uFillTx/>
                <a:latin typeface="Arial" panose="020B0604020202020204" pitchFamily="34" charset="0"/>
                <a:ea typeface="宋体" pitchFamily="2" charset="-122"/>
                <a:cs typeface="Arial" panose="020B0604020202020204" pitchFamily="34" charset="0"/>
              </a:rPr>
              <a:t>Unser Service für den Arbeitgeber: </a:t>
            </a:r>
          </a:p>
          <a:p>
            <a:pPr marL="342900" marR="0" lvl="0" indent="-342900" algn="l" defTabSz="914400" rtl="0"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Jährliche Überprüfung des bAV-Konzepts im Jahresgespräch</a:t>
            </a:r>
          </a:p>
          <a:p>
            <a:pPr marL="342900" marR="0" lvl="0" indent="-342900" algn="l" defTabSz="914400" rtl="0"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Minimaler Verwaltungsaufwand für den Arbeitgeber, z. B. durch Bereitstellung FirmenOnline (digitale bAV-Verwaltung)</a:t>
            </a:r>
          </a:p>
          <a:p>
            <a:pPr marL="342900" marR="0" lvl="0" indent="-342900" algn="l" defTabSz="914400" rtl="0" eaLnBrk="1" fontAlgn="base"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de-DE" altLang="de-DE"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Gesamtspektrum versicherungsmathematischer Dienstleistungen (z. B. Erstellung von Bilanzgutachten oder gutachterliche Betreuung)</a:t>
            </a:r>
          </a:p>
          <a:p>
            <a:pPr marL="342900" marR="0" lvl="0" indent="-342900" algn="l" defTabSz="914400" rtl="0" eaLnBrk="1" fontAlgn="base" latinLnBrk="0" hangingPunct="1">
              <a:lnSpc>
                <a:spcPct val="100000"/>
              </a:lnSpc>
              <a:spcBef>
                <a:spcPts val="300"/>
              </a:spcBef>
              <a:spcAft>
                <a:spcPts val="0"/>
              </a:spcAft>
              <a:buClr>
                <a:srgbClr val="113388"/>
              </a:buClr>
              <a:buSzTx/>
              <a:buFont typeface="Wingdings" panose="05000000000000000000" pitchFamily="2" charset="2"/>
              <a:buChar char="§"/>
              <a:tabLst/>
              <a:defRPr/>
            </a:pPr>
            <a:endParaRPr kumimoji="0" lang="de-DE" altLang="zh-CN" b="0" i="0" u="none" strike="noStrike" kern="1200" cap="none" spc="0" normalizeH="0" baseline="0" noProof="0" dirty="0">
              <a:ln>
                <a:noFill/>
              </a:ln>
              <a:solidFill>
                <a:schemeClr val="bg1"/>
              </a:solidFill>
              <a:effectLst/>
              <a:uLnTx/>
              <a:uFillTx/>
              <a:latin typeface="Arial" panose="020B0604020202020204" pitchFamily="34" charset="0"/>
              <a:ea typeface="宋体" pitchFamily="2" charset="-122"/>
              <a:cs typeface="Arial" panose="020B0604020202020204" pitchFamily="34" charset="0"/>
            </a:endParaRPr>
          </a:p>
        </p:txBody>
      </p:sp>
      <p:grpSp>
        <p:nvGrpSpPr>
          <p:cNvPr id="46" name="Gruppieren 45">
            <a:extLst>
              <a:ext uri="{FF2B5EF4-FFF2-40B4-BE49-F238E27FC236}">
                <a16:creationId xmlns:a16="http://schemas.microsoft.com/office/drawing/2014/main" id="{6C81DE43-27E7-4585-835F-F9FE38A47D73}"/>
              </a:ext>
            </a:extLst>
          </p:cNvPr>
          <p:cNvGrpSpPr>
            <a:grpSpLocks noChangeAspect="1"/>
          </p:cNvGrpSpPr>
          <p:nvPr/>
        </p:nvGrpSpPr>
        <p:grpSpPr>
          <a:xfrm rot="5400000">
            <a:off x="5542823" y="3069719"/>
            <a:ext cx="720183" cy="246175"/>
            <a:chOff x="8617260" y="686292"/>
            <a:chExt cx="1977774" cy="823669"/>
          </a:xfrm>
        </p:grpSpPr>
        <p:cxnSp>
          <p:nvCxnSpPr>
            <p:cNvPr id="47" name="Gerader Verbinder 46">
              <a:extLst>
                <a:ext uri="{FF2B5EF4-FFF2-40B4-BE49-F238E27FC236}">
                  <a16:creationId xmlns:a16="http://schemas.microsoft.com/office/drawing/2014/main" id="{0CF4BEA1-41D1-434D-A573-552670F75AFB}"/>
                </a:ext>
              </a:extLst>
            </p:cNvPr>
            <p:cNvCxnSpPr>
              <a:cxnSpLocks/>
            </p:cNvCxnSpPr>
            <p:nvPr/>
          </p:nvCxnSpPr>
          <p:spPr>
            <a:xfrm flipV="1">
              <a:off x="8617260" y="686294"/>
              <a:ext cx="993061" cy="8236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A926203F-8132-4547-BB47-57F36B7699D3}"/>
                </a:ext>
              </a:extLst>
            </p:cNvPr>
            <p:cNvCxnSpPr>
              <a:cxnSpLocks/>
            </p:cNvCxnSpPr>
            <p:nvPr/>
          </p:nvCxnSpPr>
          <p:spPr>
            <a:xfrm>
              <a:off x="9601980" y="686292"/>
              <a:ext cx="993054" cy="823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07379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1D1B50F-920F-446A-A027-564E4AF1196D}"/>
              </a:ext>
            </a:extLst>
          </p:cNvPr>
          <p:cNvSpPr/>
          <p:nvPr/>
        </p:nvSpPr>
        <p:spPr>
          <a:xfrm>
            <a:off x="0" y="1968759"/>
            <a:ext cx="6867331" cy="4889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C322A622-4472-4DBD-9DD1-A6D489A0CD21}"/>
              </a:ext>
            </a:extLst>
          </p:cNvPr>
          <p:cNvSpPr>
            <a:spLocks noGrp="1"/>
          </p:cNvSpPr>
          <p:nvPr>
            <p:ph type="title"/>
          </p:nvPr>
        </p:nvSpPr>
        <p:spPr>
          <a:xfrm>
            <a:off x="479427" y="875309"/>
            <a:ext cx="9939920" cy="932854"/>
          </a:xfrm>
        </p:spPr>
        <p:txBody>
          <a:bodyPr/>
          <a:lstStyle/>
          <a:p>
            <a:r>
              <a:rPr lang="de-DE" dirty="0" err="1"/>
              <a:t>FirmenOnline</a:t>
            </a:r>
            <a:r>
              <a:rPr lang="de-DE" dirty="0"/>
              <a:t>: Die effiziente Komplettlösung für das digitale Vorsorgemanagement</a:t>
            </a:r>
          </a:p>
        </p:txBody>
      </p:sp>
      <p:sp>
        <p:nvSpPr>
          <p:cNvPr id="6" name="Foliennummernplatzhalter 5">
            <a:extLst>
              <a:ext uri="{FF2B5EF4-FFF2-40B4-BE49-F238E27FC236}">
                <a16:creationId xmlns:a16="http://schemas.microsoft.com/office/drawing/2014/main" id="{1A24C7E2-945A-4070-B9A8-57DC4B735830}"/>
              </a:ext>
            </a:extLst>
          </p:cNvPr>
          <p:cNvSpPr>
            <a:spLocks noGrp="1"/>
          </p:cNvSpPr>
          <p:nvPr>
            <p:ph type="sldNum" sz="quarter" idx="11"/>
          </p:nvPr>
        </p:nvSpPr>
        <p:spPr/>
        <p:txBody>
          <a:bodyPr/>
          <a:lstStyle/>
          <a:p>
            <a:fld id="{0F96B16C-3F5F-44BC-AFCC-8CBCBD90898D}" type="slidenum">
              <a:rPr lang="de-DE" smtClean="0"/>
              <a:pPr/>
              <a:t>75</a:t>
            </a:fld>
            <a:endParaRPr lang="de-DE" dirty="0"/>
          </a:p>
        </p:txBody>
      </p:sp>
      <p:sp>
        <p:nvSpPr>
          <p:cNvPr id="18" name="Textplatzhalter 17">
            <a:extLst>
              <a:ext uri="{FF2B5EF4-FFF2-40B4-BE49-F238E27FC236}">
                <a16:creationId xmlns:a16="http://schemas.microsoft.com/office/drawing/2014/main" id="{B0020EDA-7DCD-491F-868A-727D59F772A0}"/>
              </a:ext>
            </a:extLst>
          </p:cNvPr>
          <p:cNvSpPr>
            <a:spLocks noGrp="1"/>
          </p:cNvSpPr>
          <p:nvPr>
            <p:ph type="body" sz="quarter" idx="12"/>
          </p:nvPr>
        </p:nvSpPr>
        <p:spPr/>
        <p:txBody>
          <a:bodyPr/>
          <a:lstStyle/>
          <a:p>
            <a:r>
              <a:rPr lang="de-DE" dirty="0"/>
              <a:t>Betriebliche Altersversorgung | Allianz als starker Partner</a:t>
            </a:r>
          </a:p>
          <a:p>
            <a:endParaRPr lang="de-DE" dirty="0"/>
          </a:p>
        </p:txBody>
      </p:sp>
      <p:sp>
        <p:nvSpPr>
          <p:cNvPr id="4" name="Datumsplatzhalter 3">
            <a:extLst>
              <a:ext uri="{FF2B5EF4-FFF2-40B4-BE49-F238E27FC236}">
                <a16:creationId xmlns:a16="http://schemas.microsoft.com/office/drawing/2014/main" id="{D49F0017-467E-48F2-9825-1BE464920B1E}"/>
              </a:ext>
            </a:extLst>
          </p:cNvPr>
          <p:cNvSpPr>
            <a:spLocks noGrp="1"/>
          </p:cNvSpPr>
          <p:nvPr>
            <p:ph type="dt" sz="half" idx="4294967295"/>
          </p:nvPr>
        </p:nvSpPr>
        <p:spPr/>
        <p:txBody>
          <a:bodyPr/>
          <a:lstStyle/>
          <a:p>
            <a:r>
              <a:rPr lang="de-DE" dirty="0"/>
              <a:t>© Allianz 2021</a:t>
            </a:r>
          </a:p>
        </p:txBody>
      </p:sp>
      <p:pic>
        <p:nvPicPr>
          <p:cNvPr id="10" name="Grafik 9">
            <a:extLst>
              <a:ext uri="{FF2B5EF4-FFF2-40B4-BE49-F238E27FC236}">
                <a16:creationId xmlns:a16="http://schemas.microsoft.com/office/drawing/2014/main" id="{8736DF4B-3C6E-4C1B-BAAA-5987F9D15AF7}"/>
              </a:ext>
            </a:extLst>
          </p:cNvPr>
          <p:cNvPicPr>
            <a:picLocks noChangeAspect="1"/>
          </p:cNvPicPr>
          <p:nvPr/>
        </p:nvPicPr>
        <p:blipFill rotWithShape="1">
          <a:blip r:embed="rId3"/>
          <a:srcRect l="22648" t="30046" r="24255" b="18741"/>
          <a:stretch/>
        </p:blipFill>
        <p:spPr>
          <a:xfrm>
            <a:off x="1090974" y="2034073"/>
            <a:ext cx="4523131" cy="2453917"/>
          </a:xfrm>
          <a:prstGeom prst="rect">
            <a:avLst/>
          </a:prstGeom>
        </p:spPr>
      </p:pic>
      <p:sp>
        <p:nvSpPr>
          <p:cNvPr id="11" name="Textfeld 10">
            <a:extLst>
              <a:ext uri="{FF2B5EF4-FFF2-40B4-BE49-F238E27FC236}">
                <a16:creationId xmlns:a16="http://schemas.microsoft.com/office/drawing/2014/main" id="{F5916CA6-AE69-4C2F-B002-D7295A7E0FC7}"/>
              </a:ext>
            </a:extLst>
          </p:cNvPr>
          <p:cNvSpPr txBox="1"/>
          <p:nvPr/>
        </p:nvSpPr>
        <p:spPr>
          <a:xfrm>
            <a:off x="480808" y="4531807"/>
            <a:ext cx="3142156" cy="2039590"/>
          </a:xfrm>
          <a:prstGeom prst="rect">
            <a:avLst/>
          </a:prstGeom>
          <a:noFill/>
          <a:ln w="19050">
            <a:solidFill>
              <a:schemeClr val="accent2">
                <a:lumMod val="60000"/>
                <a:lumOff val="40000"/>
              </a:schemeClr>
            </a:solidFill>
          </a:ln>
        </p:spPr>
        <p:txBody>
          <a:bodyPr wrap="square" tIns="108000">
            <a:noAutofit/>
          </a:bodyPr>
          <a:lstStyle/>
          <a:p>
            <a:pPr marL="188166" lvl="1" indent="-188166" defTabSz="967710">
              <a:buFont typeface="Arial" panose="020B0604020202020204" pitchFamily="34" charset="0"/>
              <a:buChar char="•"/>
              <a:defRPr/>
            </a:pPr>
            <a:r>
              <a:rPr lang="de-DE" sz="1200" dirty="0">
                <a:solidFill>
                  <a:schemeClr val="bg1"/>
                </a:solidFill>
                <a:latin typeface="+mj-lt"/>
              </a:rPr>
              <a:t>Effizientes, digitales Verwalten firmeninterner Vorsorge</a:t>
            </a:r>
          </a:p>
          <a:p>
            <a:pPr marL="188166" lvl="1" indent="-188166" defTabSz="967710">
              <a:buFont typeface="Arial" panose="020B0604020202020204" pitchFamily="34" charset="0"/>
              <a:buChar char="•"/>
              <a:defRPr/>
            </a:pPr>
            <a:r>
              <a:rPr lang="de-DE" sz="1200" dirty="0">
                <a:solidFill>
                  <a:schemeClr val="bg1"/>
                </a:solidFill>
                <a:latin typeface="+mj-lt"/>
              </a:rPr>
              <a:t>Schnelle Tarifierung und Neuanmeldung von </a:t>
            </a:r>
            <a:r>
              <a:rPr lang="de-DE" sz="1200" dirty="0" err="1">
                <a:solidFill>
                  <a:schemeClr val="bg1"/>
                </a:solidFill>
                <a:latin typeface="+mj-lt"/>
              </a:rPr>
              <a:t>bAV</a:t>
            </a:r>
            <a:r>
              <a:rPr lang="de-DE" sz="1200" dirty="0">
                <a:solidFill>
                  <a:schemeClr val="bg1"/>
                </a:solidFill>
                <a:latin typeface="+mj-lt"/>
              </a:rPr>
              <a:t>-Verträgen </a:t>
            </a:r>
          </a:p>
          <a:p>
            <a:pPr marL="188166" lvl="1" indent="-188166" defTabSz="967710">
              <a:buFont typeface="Arial" panose="020B0604020202020204" pitchFamily="34" charset="0"/>
              <a:buChar char="•"/>
              <a:defRPr/>
            </a:pPr>
            <a:r>
              <a:rPr lang="de-DE" sz="1200" dirty="0">
                <a:solidFill>
                  <a:schemeClr val="bg1"/>
                </a:solidFill>
                <a:latin typeface="+mj-lt"/>
              </a:rPr>
              <a:t>Einfache Bestandsverwaltung, Übersicht über Beitragszahlungen/Inkasso, Auftragshistorie</a:t>
            </a:r>
          </a:p>
          <a:p>
            <a:pPr marL="188166" lvl="1" indent="-188166" defTabSz="967710">
              <a:buFont typeface="Arial" panose="020B0604020202020204" pitchFamily="34" charset="0"/>
              <a:buChar char="•"/>
              <a:defRPr/>
            </a:pPr>
            <a:r>
              <a:rPr lang="de-DE" sz="1200" dirty="0">
                <a:solidFill>
                  <a:schemeClr val="bg1"/>
                </a:solidFill>
                <a:latin typeface="+mj-lt"/>
              </a:rPr>
              <a:t>Import und Verwaltung von Vertragsdaten der </a:t>
            </a:r>
            <a:r>
              <a:rPr lang="de-DE" sz="1200" dirty="0" err="1">
                <a:solidFill>
                  <a:schemeClr val="bg1"/>
                </a:solidFill>
                <a:latin typeface="+mj-lt"/>
              </a:rPr>
              <a:t>bAV</a:t>
            </a:r>
            <a:r>
              <a:rPr lang="de-DE" sz="1200" dirty="0">
                <a:solidFill>
                  <a:schemeClr val="bg1"/>
                </a:solidFill>
                <a:latin typeface="+mj-lt"/>
              </a:rPr>
              <a:t>-Verträge bei weiteren Versicherern </a:t>
            </a:r>
          </a:p>
        </p:txBody>
      </p:sp>
      <p:sp>
        <p:nvSpPr>
          <p:cNvPr id="12" name="Textfeld 11">
            <a:extLst>
              <a:ext uri="{FF2B5EF4-FFF2-40B4-BE49-F238E27FC236}">
                <a16:creationId xmlns:a16="http://schemas.microsoft.com/office/drawing/2014/main" id="{2A1C2C5D-B269-47A1-B332-A3D633D3B35A}"/>
              </a:ext>
            </a:extLst>
          </p:cNvPr>
          <p:cNvSpPr txBox="1"/>
          <p:nvPr/>
        </p:nvSpPr>
        <p:spPr>
          <a:xfrm>
            <a:off x="3775942" y="4531807"/>
            <a:ext cx="2712456" cy="2039590"/>
          </a:xfrm>
          <a:prstGeom prst="rect">
            <a:avLst/>
          </a:prstGeom>
          <a:noFill/>
          <a:ln w="19050">
            <a:solidFill>
              <a:schemeClr val="accent2">
                <a:lumMod val="60000"/>
                <a:lumOff val="40000"/>
              </a:schemeClr>
            </a:solidFill>
          </a:ln>
        </p:spPr>
        <p:txBody>
          <a:bodyPr wrap="square" tIns="108000">
            <a:noAutofit/>
          </a:bodyPr>
          <a:lstStyle/>
          <a:p>
            <a:pPr marL="188166" lvl="1" indent="-188166" defTabSz="967710">
              <a:buFont typeface="Arial" panose="020B0604020202020204" pitchFamily="34" charset="0"/>
              <a:buChar char="•"/>
              <a:defRPr/>
            </a:pPr>
            <a:endParaRPr lang="de-DE" sz="1200" dirty="0">
              <a:solidFill>
                <a:schemeClr val="bg1"/>
              </a:solidFill>
              <a:latin typeface="+mj-lt"/>
            </a:endParaRPr>
          </a:p>
          <a:p>
            <a:pPr marL="188166" lvl="1" indent="-188166" defTabSz="967710">
              <a:buFont typeface="Arial" panose="020B0604020202020204" pitchFamily="34" charset="0"/>
              <a:buChar char="•"/>
              <a:defRPr/>
            </a:pPr>
            <a:r>
              <a:rPr lang="de-DE" sz="1200" dirty="0">
                <a:solidFill>
                  <a:schemeClr val="bg1"/>
                </a:solidFill>
                <a:latin typeface="+mj-lt"/>
              </a:rPr>
              <a:t>Zeitgemäße, firmenindividuelle Arbeitnehmer-Ansprache</a:t>
            </a:r>
          </a:p>
          <a:p>
            <a:pPr marL="188166" lvl="1" indent="-188166" defTabSz="967710">
              <a:buFont typeface="Arial" panose="020B0604020202020204" pitchFamily="34" charset="0"/>
              <a:buChar char="•"/>
              <a:defRPr/>
            </a:pPr>
            <a:r>
              <a:rPr lang="de-DE" sz="1200" dirty="0">
                <a:solidFill>
                  <a:schemeClr val="bg1"/>
                </a:solidFill>
                <a:latin typeface="+mj-lt"/>
              </a:rPr>
              <a:t>Informationen zur Betriebsrente in Wort, Bild und Video  </a:t>
            </a:r>
          </a:p>
          <a:p>
            <a:pPr marL="188166" lvl="1" indent="-188166" defTabSz="967710">
              <a:buFont typeface="Arial" panose="020B0604020202020204" pitchFamily="34" charset="0"/>
              <a:buChar char="•"/>
              <a:defRPr/>
            </a:pPr>
            <a:r>
              <a:rPr lang="de-DE" sz="1200" dirty="0">
                <a:solidFill>
                  <a:schemeClr val="bg1"/>
                </a:solidFill>
                <a:latin typeface="+mj-lt"/>
              </a:rPr>
              <a:t>Integrierter Betriebsrentenrechner </a:t>
            </a:r>
          </a:p>
          <a:p>
            <a:pPr marL="188166" lvl="1" indent="-188166" defTabSz="967710">
              <a:buFont typeface="Arial" panose="020B0604020202020204" pitchFamily="34" charset="0"/>
              <a:buChar char="•"/>
              <a:defRPr/>
            </a:pPr>
            <a:r>
              <a:rPr lang="de-DE" sz="1200" dirty="0">
                <a:solidFill>
                  <a:schemeClr val="bg1"/>
                </a:solidFill>
                <a:latin typeface="+mj-lt"/>
              </a:rPr>
              <a:t>Direkter Kontakt zum persönlichen Berater der Firma</a:t>
            </a:r>
          </a:p>
        </p:txBody>
      </p:sp>
      <p:cxnSp>
        <p:nvCxnSpPr>
          <p:cNvPr id="15" name="Gerade Verbindung mit Pfeil 14">
            <a:extLst>
              <a:ext uri="{FF2B5EF4-FFF2-40B4-BE49-F238E27FC236}">
                <a16:creationId xmlns:a16="http://schemas.microsoft.com/office/drawing/2014/main" id="{95A78BA6-9D91-46BB-8C2E-175CB110DF1C}"/>
              </a:ext>
            </a:extLst>
          </p:cNvPr>
          <p:cNvCxnSpPr>
            <a:cxnSpLocks/>
          </p:cNvCxnSpPr>
          <p:nvPr/>
        </p:nvCxnSpPr>
        <p:spPr>
          <a:xfrm>
            <a:off x="2291118" y="4204722"/>
            <a:ext cx="0" cy="331783"/>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6FE86BE6-15F5-4838-90C5-672E865075E6}"/>
              </a:ext>
            </a:extLst>
          </p:cNvPr>
          <p:cNvCxnSpPr>
            <a:cxnSpLocks/>
          </p:cNvCxnSpPr>
          <p:nvPr/>
        </p:nvCxnSpPr>
        <p:spPr>
          <a:xfrm>
            <a:off x="4386685" y="4193949"/>
            <a:ext cx="0" cy="331783"/>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Inhaltsplatzhalter 3">
            <a:extLst>
              <a:ext uri="{FF2B5EF4-FFF2-40B4-BE49-F238E27FC236}">
                <a16:creationId xmlns:a16="http://schemas.microsoft.com/office/drawing/2014/main" id="{DF5EF650-CD78-4B69-88D2-95885F81AAD9}"/>
              </a:ext>
            </a:extLst>
          </p:cNvPr>
          <p:cNvSpPr txBox="1">
            <a:spLocks/>
          </p:cNvSpPr>
          <p:nvPr/>
        </p:nvSpPr>
        <p:spPr>
          <a:xfrm>
            <a:off x="9574377" y="4348407"/>
            <a:ext cx="2003700" cy="70172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400" kern="1200">
                <a:solidFill>
                  <a:schemeClr val="bg1"/>
                </a:solidFill>
                <a:latin typeface="+mn-lt"/>
                <a:ea typeface="+mn-ea"/>
                <a:cs typeface="+mn-cs"/>
              </a:defRPr>
            </a:lvl1pPr>
            <a:lvl2pPr marL="177800" indent="-177800" algn="l" defTabSz="914400" rtl="0" eaLnBrk="1" latinLnBrk="0" hangingPunct="1">
              <a:lnSpc>
                <a:spcPct val="100000"/>
              </a:lnSpc>
              <a:spcBef>
                <a:spcPts val="0"/>
              </a:spcBef>
              <a:buFont typeface="Arial" panose="020B0604020202020204" pitchFamily="34" charset="0"/>
              <a:buChar char="•"/>
              <a:defRPr sz="1400" kern="1200">
                <a:solidFill>
                  <a:schemeClr val="bg1"/>
                </a:solidFill>
                <a:latin typeface="+mn-lt"/>
                <a:ea typeface="+mn-ea"/>
                <a:cs typeface="+mn-cs"/>
              </a:defRPr>
            </a:lvl2pPr>
            <a:lvl3pPr marL="355600" indent="-177800" algn="l" defTabSz="914400" rtl="0" eaLnBrk="1" latinLnBrk="0" hangingPunct="1">
              <a:lnSpc>
                <a:spcPct val="100000"/>
              </a:lnSpc>
              <a:spcBef>
                <a:spcPts val="0"/>
              </a:spcBef>
              <a:buFont typeface="Symbol" panose="05050102010706020507" pitchFamily="18" charset="2"/>
              <a:buChar char="-"/>
              <a:defRPr sz="14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4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4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4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b="1" dirty="0"/>
              <a:t>Das Arbeitnehmer-Portal  </a:t>
            </a:r>
          </a:p>
          <a:p>
            <a:r>
              <a:rPr lang="de-DE" sz="1200" dirty="0"/>
              <a:t>Alle Informationen zur bAV-Lösung des Unternehmens. </a:t>
            </a:r>
          </a:p>
          <a:p>
            <a:endParaRPr lang="de-DE" sz="1200" dirty="0"/>
          </a:p>
        </p:txBody>
      </p:sp>
      <p:pic>
        <p:nvPicPr>
          <p:cNvPr id="22" name="Grafik 21">
            <a:extLst>
              <a:ext uri="{FF2B5EF4-FFF2-40B4-BE49-F238E27FC236}">
                <a16:creationId xmlns:a16="http://schemas.microsoft.com/office/drawing/2014/main" id="{62A3AFC9-2B0F-482A-B63E-792B3F329DCE}"/>
              </a:ext>
            </a:extLst>
          </p:cNvPr>
          <p:cNvPicPr>
            <a:picLocks noChangeAspect="1"/>
          </p:cNvPicPr>
          <p:nvPr/>
        </p:nvPicPr>
        <p:blipFill rotWithShape="1">
          <a:blip r:embed="rId4"/>
          <a:srcRect l="23949" t="18281" r="25391" b="15347"/>
          <a:stretch/>
        </p:blipFill>
        <p:spPr>
          <a:xfrm>
            <a:off x="7157430" y="4203369"/>
            <a:ext cx="2318705" cy="1708765"/>
          </a:xfrm>
          <a:prstGeom prst="rect">
            <a:avLst/>
          </a:prstGeom>
        </p:spPr>
      </p:pic>
      <p:sp>
        <p:nvSpPr>
          <p:cNvPr id="25" name="Abgerundetes Rechteck 32">
            <a:extLst>
              <a:ext uri="{FF2B5EF4-FFF2-40B4-BE49-F238E27FC236}">
                <a16:creationId xmlns:a16="http://schemas.microsoft.com/office/drawing/2014/main" id="{94BA48A7-5D8D-4149-96A3-F01775E6297A}"/>
              </a:ext>
            </a:extLst>
          </p:cNvPr>
          <p:cNvSpPr/>
          <p:nvPr/>
        </p:nvSpPr>
        <p:spPr>
          <a:xfrm>
            <a:off x="7933017" y="3473469"/>
            <a:ext cx="2978052" cy="461309"/>
          </a:xfrm>
          <a:prstGeom prst="roundRect">
            <a:avLst/>
          </a:prstGeom>
          <a:solidFill>
            <a:sysClr val="window" lastClr="FFFFFF">
              <a:alpha val="60000"/>
            </a:sysClr>
          </a:solidFill>
          <a:ln w="12700" cap="flat" cmpd="sng" algn="ctr">
            <a:solidFill>
              <a:schemeClr val="bg1"/>
            </a:solidFill>
            <a:prstDash val="solid"/>
            <a:miter lim="800000"/>
          </a:ln>
          <a:effectLst/>
        </p:spPr>
        <p:txBody>
          <a:bodyPr lIns="180000" tIns="0" rIns="0" bIns="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sng" strike="noStrike" kern="0" cap="none" spc="0" normalizeH="0" baseline="0" noProof="0" dirty="0">
                <a:ln>
                  <a:noFill/>
                </a:ln>
                <a:solidFill>
                  <a:srgbClr val="003781"/>
                </a:solidFill>
                <a:effectLst/>
                <a:uLnTx/>
                <a:uFillTx/>
                <a:latin typeface="Arial"/>
                <a:ea typeface="+mn-ea"/>
                <a:cs typeface="+mn-cs"/>
                <a:hlinkClick r:id="rId5"/>
              </a:rPr>
              <a:t>Hier</a:t>
            </a:r>
            <a:r>
              <a:rPr kumimoji="0" lang="de-DE" sz="1200" b="1" i="0" u="none" strike="noStrike" kern="0" cap="none" spc="0" normalizeH="0" baseline="0" noProof="0" dirty="0">
                <a:ln>
                  <a:noFill/>
                </a:ln>
                <a:solidFill>
                  <a:srgbClr val="003781"/>
                </a:solidFill>
                <a:effectLst/>
                <a:uLnTx/>
                <a:uFillTx/>
                <a:latin typeface="Arial"/>
                <a:ea typeface="+mn-ea"/>
                <a:cs typeface="+mn-cs"/>
              </a:rPr>
              <a:t> geht es zum Informationsportal</a:t>
            </a:r>
            <a:br>
              <a:rPr kumimoji="0" lang="de-DE" sz="1200" b="1" i="0" u="none" strike="noStrike" kern="0" cap="none" spc="0" normalizeH="0" baseline="0" noProof="0" dirty="0">
                <a:ln>
                  <a:noFill/>
                </a:ln>
                <a:solidFill>
                  <a:srgbClr val="003781"/>
                </a:solidFill>
                <a:effectLst/>
                <a:uLnTx/>
                <a:uFillTx/>
                <a:latin typeface="Arial"/>
                <a:ea typeface="+mn-ea"/>
                <a:cs typeface="+mn-cs"/>
              </a:rPr>
            </a:br>
            <a:r>
              <a:rPr kumimoji="0" lang="de-DE" sz="1200" b="1" i="0" u="none" strike="noStrike" kern="0" cap="none" spc="0" normalizeH="0" baseline="0" noProof="0" dirty="0">
                <a:ln>
                  <a:noFill/>
                </a:ln>
                <a:solidFill>
                  <a:srgbClr val="003781"/>
                </a:solidFill>
                <a:effectLst/>
                <a:uLnTx/>
                <a:uFillTx/>
                <a:latin typeface="Arial"/>
                <a:ea typeface="+mn-ea"/>
                <a:cs typeface="+mn-cs"/>
              </a:rPr>
              <a:t>von FirmenOnline für Arbeitgeber</a:t>
            </a:r>
          </a:p>
        </p:txBody>
      </p:sp>
      <p:sp>
        <p:nvSpPr>
          <p:cNvPr id="27" name="Abgerundetes Rechteck 37">
            <a:extLst>
              <a:ext uri="{FF2B5EF4-FFF2-40B4-BE49-F238E27FC236}">
                <a16:creationId xmlns:a16="http://schemas.microsoft.com/office/drawing/2014/main" id="{E9D2A202-3565-4B78-83CB-7A7CA6521BB5}"/>
              </a:ext>
            </a:extLst>
          </p:cNvPr>
          <p:cNvSpPr/>
          <p:nvPr/>
        </p:nvSpPr>
        <p:spPr>
          <a:xfrm>
            <a:off x="7348139" y="5982690"/>
            <a:ext cx="2978052" cy="461309"/>
          </a:xfrm>
          <a:prstGeom prst="roundRect">
            <a:avLst/>
          </a:prstGeom>
          <a:solidFill>
            <a:sysClr val="window" lastClr="FFFFFF">
              <a:alpha val="60000"/>
            </a:sysClr>
          </a:solidFill>
          <a:ln w="12700" cap="flat" cmpd="sng" algn="ctr">
            <a:solidFill>
              <a:schemeClr val="bg1"/>
            </a:solidFill>
            <a:prstDash val="solid"/>
            <a:miter lim="800000"/>
          </a:ln>
          <a:effectLst/>
        </p:spPr>
        <p:txBody>
          <a:bodyPr lIns="180000" tIns="0" rIns="0" bIns="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sng" strike="noStrike" kern="0" cap="none" spc="0" normalizeH="0" baseline="0" noProof="0" dirty="0">
                <a:ln>
                  <a:noFill/>
                </a:ln>
                <a:solidFill>
                  <a:srgbClr val="003781"/>
                </a:solidFill>
                <a:effectLst/>
                <a:uLnTx/>
                <a:uFillTx/>
                <a:latin typeface="Arial"/>
                <a:ea typeface="+mn-ea"/>
                <a:cs typeface="+mn-cs"/>
                <a:hlinkClick r:id="rId6"/>
              </a:rPr>
              <a:t>Hier</a:t>
            </a:r>
            <a:r>
              <a:rPr kumimoji="0" lang="de-DE" sz="1200" b="1" i="0" u="none" strike="noStrike" kern="0" cap="none" spc="0" normalizeH="0" baseline="0" noProof="0" dirty="0">
                <a:ln>
                  <a:noFill/>
                </a:ln>
                <a:solidFill>
                  <a:srgbClr val="003781"/>
                </a:solidFill>
                <a:effectLst/>
                <a:uLnTx/>
                <a:uFillTx/>
                <a:latin typeface="Arial"/>
                <a:ea typeface="+mn-ea"/>
                <a:cs typeface="+mn-cs"/>
              </a:rPr>
              <a:t> geht es zum Informationsportal</a:t>
            </a:r>
            <a:br>
              <a:rPr kumimoji="0" lang="de-DE" sz="1200" b="1" i="0" u="none" strike="noStrike" kern="0" cap="none" spc="0" normalizeH="0" baseline="0" noProof="0" dirty="0">
                <a:ln>
                  <a:noFill/>
                </a:ln>
                <a:solidFill>
                  <a:srgbClr val="003781"/>
                </a:solidFill>
                <a:effectLst/>
                <a:uLnTx/>
                <a:uFillTx/>
                <a:latin typeface="Arial"/>
                <a:ea typeface="+mn-ea"/>
                <a:cs typeface="+mn-cs"/>
              </a:rPr>
            </a:br>
            <a:r>
              <a:rPr kumimoji="0" lang="de-DE" sz="1200" b="1" i="0" u="none" strike="noStrike" kern="0" cap="none" spc="0" normalizeH="0" baseline="0" noProof="0" dirty="0">
                <a:ln>
                  <a:noFill/>
                </a:ln>
                <a:solidFill>
                  <a:srgbClr val="003781"/>
                </a:solidFill>
                <a:effectLst/>
                <a:uLnTx/>
                <a:uFillTx/>
                <a:latin typeface="Arial"/>
                <a:ea typeface="+mn-ea"/>
                <a:cs typeface="+mn-cs"/>
              </a:rPr>
              <a:t>von FirmenOnline für Arbeitnehmer</a:t>
            </a:r>
          </a:p>
        </p:txBody>
      </p:sp>
      <p:pic>
        <p:nvPicPr>
          <p:cNvPr id="28" name="Grafik 27">
            <a:hlinkClick r:id="rId6"/>
            <a:extLst>
              <a:ext uri="{FF2B5EF4-FFF2-40B4-BE49-F238E27FC236}">
                <a16:creationId xmlns:a16="http://schemas.microsoft.com/office/drawing/2014/main" id="{C55C9835-DC3A-4367-A10A-4AA3852DBEB7}"/>
              </a:ext>
            </a:extLst>
          </p:cNvPr>
          <p:cNvPicPr>
            <a:picLocks noChangeAspect="1"/>
          </p:cNvPicPr>
          <p:nvPr/>
        </p:nvPicPr>
        <p:blipFill>
          <a:blip r:embed="rId7"/>
          <a:stretch>
            <a:fillRect/>
          </a:stretch>
        </p:blipFill>
        <p:spPr>
          <a:xfrm>
            <a:off x="10472023" y="5831736"/>
            <a:ext cx="612264" cy="612264"/>
          </a:xfrm>
          <a:prstGeom prst="rect">
            <a:avLst/>
          </a:prstGeom>
        </p:spPr>
      </p:pic>
      <p:sp>
        <p:nvSpPr>
          <p:cNvPr id="23" name="Inhaltsplatzhalter 8">
            <a:extLst>
              <a:ext uri="{FF2B5EF4-FFF2-40B4-BE49-F238E27FC236}">
                <a16:creationId xmlns:a16="http://schemas.microsoft.com/office/drawing/2014/main" id="{AA416A24-37A2-4D1A-AB17-E2A9AEABE307}"/>
              </a:ext>
            </a:extLst>
          </p:cNvPr>
          <p:cNvSpPr txBox="1">
            <a:spLocks/>
          </p:cNvSpPr>
          <p:nvPr/>
        </p:nvSpPr>
        <p:spPr>
          <a:xfrm>
            <a:off x="7048925" y="2210651"/>
            <a:ext cx="2318705" cy="995765"/>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1200" b="1" dirty="0"/>
              <a:t>Das Arbeitgeber-Portal</a:t>
            </a:r>
          </a:p>
          <a:p>
            <a:r>
              <a:rPr lang="de-DE" sz="1200" dirty="0"/>
              <a:t>Online Neuanmeldung, Tarifierung oder Änderungen bei </a:t>
            </a:r>
            <a:r>
              <a:rPr lang="de-DE" sz="1200" dirty="0" err="1"/>
              <a:t>bAV</a:t>
            </a:r>
            <a:r>
              <a:rPr lang="de-DE" sz="1200" dirty="0"/>
              <a:t> und </a:t>
            </a:r>
            <a:r>
              <a:rPr lang="de-DE" sz="1200" dirty="0" err="1"/>
              <a:t>bKV</a:t>
            </a:r>
            <a:r>
              <a:rPr lang="de-DE" sz="1200" dirty="0"/>
              <a:t> – transparent, sicher und höchst komfortabel.</a:t>
            </a:r>
          </a:p>
        </p:txBody>
      </p:sp>
      <p:pic>
        <p:nvPicPr>
          <p:cNvPr id="29" name="Grafik 28">
            <a:extLst>
              <a:ext uri="{FF2B5EF4-FFF2-40B4-BE49-F238E27FC236}">
                <a16:creationId xmlns:a16="http://schemas.microsoft.com/office/drawing/2014/main" id="{3E62AA43-7807-4490-B8BF-DB8CA6B06E73}"/>
              </a:ext>
            </a:extLst>
          </p:cNvPr>
          <p:cNvPicPr>
            <a:picLocks noChangeAspect="1"/>
          </p:cNvPicPr>
          <p:nvPr/>
        </p:nvPicPr>
        <p:blipFill rotWithShape="1">
          <a:blip r:embed="rId8"/>
          <a:srcRect l="25813" t="30798" r="27254" b="9323"/>
          <a:stretch/>
        </p:blipFill>
        <p:spPr>
          <a:xfrm>
            <a:off x="9301127" y="1770429"/>
            <a:ext cx="2236440" cy="1604975"/>
          </a:xfrm>
          <a:prstGeom prst="rect">
            <a:avLst/>
          </a:prstGeom>
        </p:spPr>
      </p:pic>
      <p:pic>
        <p:nvPicPr>
          <p:cNvPr id="3" name="Grafik 2">
            <a:extLst>
              <a:ext uri="{FF2B5EF4-FFF2-40B4-BE49-F238E27FC236}">
                <a16:creationId xmlns:a16="http://schemas.microsoft.com/office/drawing/2014/main" id="{F3E3DA86-21FF-45C5-B32C-1A58949341A7}"/>
              </a:ext>
            </a:extLst>
          </p:cNvPr>
          <p:cNvPicPr>
            <a:picLocks noChangeAspect="1"/>
          </p:cNvPicPr>
          <p:nvPr/>
        </p:nvPicPr>
        <p:blipFill>
          <a:blip r:embed="rId9"/>
          <a:stretch>
            <a:fillRect/>
          </a:stretch>
        </p:blipFill>
        <p:spPr>
          <a:xfrm>
            <a:off x="7149159" y="3322514"/>
            <a:ext cx="612264" cy="612264"/>
          </a:xfrm>
          <a:prstGeom prst="rect">
            <a:avLst/>
          </a:prstGeom>
        </p:spPr>
      </p:pic>
    </p:spTree>
    <p:extLst>
      <p:ext uri="{BB962C8B-B14F-4D97-AF65-F5344CB8AC3E}">
        <p14:creationId xmlns:p14="http://schemas.microsoft.com/office/powerpoint/2010/main" val="41386927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2A622-4472-4DBD-9DD1-A6D489A0CD21}"/>
              </a:ext>
            </a:extLst>
          </p:cNvPr>
          <p:cNvSpPr>
            <a:spLocks noGrp="1"/>
          </p:cNvSpPr>
          <p:nvPr>
            <p:ph type="title"/>
          </p:nvPr>
        </p:nvSpPr>
        <p:spPr>
          <a:xfrm>
            <a:off x="479426" y="875309"/>
            <a:ext cx="10064165" cy="932854"/>
          </a:xfrm>
        </p:spPr>
        <p:txBody>
          <a:bodyPr/>
          <a:lstStyle/>
          <a:p>
            <a:r>
              <a:rPr lang="de-DE" dirty="0"/>
              <a:t>Digital &amp; effizient: Weitere Allianz Online-Tools für Unternehmen und Vermittler</a:t>
            </a:r>
          </a:p>
        </p:txBody>
      </p:sp>
      <p:sp>
        <p:nvSpPr>
          <p:cNvPr id="9" name="Inhaltsplatzhalter 8">
            <a:extLst>
              <a:ext uri="{FF2B5EF4-FFF2-40B4-BE49-F238E27FC236}">
                <a16:creationId xmlns:a16="http://schemas.microsoft.com/office/drawing/2014/main" id="{CF9C6D31-BEEB-4AE7-B568-D6A92D96231B}"/>
              </a:ext>
            </a:extLst>
          </p:cNvPr>
          <p:cNvSpPr>
            <a:spLocks noGrp="1"/>
          </p:cNvSpPr>
          <p:nvPr>
            <p:ph type="body" sz="quarter" idx="12"/>
          </p:nvPr>
        </p:nvSpPr>
        <p:spPr/>
        <p:txBody>
          <a:bodyPr/>
          <a:lstStyle/>
          <a:p>
            <a:r>
              <a:rPr lang="de-DE" dirty="0"/>
              <a:t>Betriebliche Altersversorgung | Allianz als starker Partner</a:t>
            </a:r>
          </a:p>
          <a:p>
            <a:endParaRPr lang="de-DE" dirty="0"/>
          </a:p>
        </p:txBody>
      </p:sp>
      <p:sp>
        <p:nvSpPr>
          <p:cNvPr id="6" name="Foliennummernplatzhalter 5">
            <a:extLst>
              <a:ext uri="{FF2B5EF4-FFF2-40B4-BE49-F238E27FC236}">
                <a16:creationId xmlns:a16="http://schemas.microsoft.com/office/drawing/2014/main" id="{1A24C7E2-945A-4070-B9A8-57DC4B735830}"/>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76</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4" name="Datumsplatzhalter 3">
            <a:extLst>
              <a:ext uri="{FF2B5EF4-FFF2-40B4-BE49-F238E27FC236}">
                <a16:creationId xmlns:a16="http://schemas.microsoft.com/office/drawing/2014/main" id="{D49F0017-467E-48F2-9825-1BE464920B1E}"/>
              </a:ext>
            </a:extLst>
          </p:cNvPr>
          <p:cNvSpPr>
            <a:spLocks noGrp="1"/>
          </p:cNvSpPr>
          <p:nvPr>
            <p:ph type="dt" sz="half" idx="4294967295"/>
          </p:nvPr>
        </p:nvSpPr>
        <p:spPr/>
        <p:txBody>
          <a:bodyPr/>
          <a:lstStyle/>
          <a:p>
            <a:pPr marL="0" marR="0" lvl="0" indent="0" algn="l" defTabSz="91420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rial" panose="020B0604020202020204"/>
                <a:ea typeface="+mn-ea"/>
                <a:cs typeface="+mn-cs"/>
              </a:rPr>
              <a:t>© Allianz 2021</a:t>
            </a:r>
          </a:p>
        </p:txBody>
      </p:sp>
      <p:sp>
        <p:nvSpPr>
          <p:cNvPr id="11" name="Inhaltsplatzhalter 7">
            <a:extLst>
              <a:ext uri="{FF2B5EF4-FFF2-40B4-BE49-F238E27FC236}">
                <a16:creationId xmlns:a16="http://schemas.microsoft.com/office/drawing/2014/main" id="{72ED9416-E0E8-4336-ACCA-CB4298EE5DE4}"/>
              </a:ext>
            </a:extLst>
          </p:cNvPr>
          <p:cNvSpPr>
            <a:spLocks noGrp="1"/>
          </p:cNvSpPr>
          <p:nvPr>
            <p:ph sz="half" idx="1"/>
          </p:nvPr>
        </p:nvSpPr>
        <p:spPr>
          <a:xfrm>
            <a:off x="468314" y="2268538"/>
            <a:ext cx="5075236" cy="3384550"/>
          </a:xfrm>
        </p:spPr>
        <p:txBody>
          <a:bodyPr/>
          <a:lstStyle/>
          <a:p>
            <a:r>
              <a:rPr lang="de-DE" sz="1600" b="1" dirty="0" err="1"/>
              <a:t>BilanzwerteOnline</a:t>
            </a:r>
            <a:endParaRPr lang="de-DE" sz="1600" b="1" dirty="0"/>
          </a:p>
          <a:p>
            <a:r>
              <a:rPr lang="de-DE" sz="1600" dirty="0"/>
              <a:t>Versicherungsmathematische Gutachten online erhalten</a:t>
            </a:r>
          </a:p>
          <a:p>
            <a:endParaRPr lang="de-DE" sz="1600" dirty="0"/>
          </a:p>
          <a:p>
            <a:r>
              <a:rPr lang="de-DE" sz="1600" b="1" dirty="0"/>
              <a:t>Allianz Pensions-Service</a:t>
            </a:r>
          </a:p>
          <a:p>
            <a:r>
              <a:rPr lang="de-DE" sz="1600" dirty="0"/>
              <a:t>Intelligente Lösung für die komplexe Rentenverwaltung in Unternehmen</a:t>
            </a:r>
          </a:p>
          <a:p>
            <a:endParaRPr lang="de-DE" sz="1600" dirty="0"/>
          </a:p>
          <a:p>
            <a:endParaRPr lang="de-DE" sz="1600" dirty="0"/>
          </a:p>
        </p:txBody>
      </p:sp>
      <p:sp>
        <p:nvSpPr>
          <p:cNvPr id="12" name="Inhaltsplatzhalter 8">
            <a:extLst>
              <a:ext uri="{FF2B5EF4-FFF2-40B4-BE49-F238E27FC236}">
                <a16:creationId xmlns:a16="http://schemas.microsoft.com/office/drawing/2014/main" id="{8BAEB061-3D28-4656-8B27-602B13B11C2F}"/>
              </a:ext>
            </a:extLst>
          </p:cNvPr>
          <p:cNvSpPr txBox="1">
            <a:spLocks/>
          </p:cNvSpPr>
          <p:nvPr/>
        </p:nvSpPr>
        <p:spPr>
          <a:xfrm>
            <a:off x="5751734" y="2268538"/>
            <a:ext cx="5075237" cy="338455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67710" rtl="0" eaLnBrk="1" fontAlgn="auto" latinLnBrk="0" hangingPunct="1">
              <a:lnSpc>
                <a:spcPct val="100000"/>
              </a:lnSpc>
              <a:spcBef>
                <a:spcPts val="0"/>
              </a:spcBef>
              <a:spcAft>
                <a:spcPts val="0"/>
              </a:spcAft>
              <a:buClrTx/>
              <a:buSzTx/>
              <a:buFont typeface="+mj-lt"/>
              <a:buNone/>
              <a:tabLst/>
              <a:defRPr/>
            </a:pPr>
            <a:r>
              <a:rPr kumimoji="0" lang="de-DE" sz="1600" b="1" i="0" u="none" strike="noStrike" kern="1200" cap="none" spc="0" normalizeH="0" baseline="0" noProof="0" dirty="0">
                <a:ln>
                  <a:noFill/>
                </a:ln>
                <a:solidFill>
                  <a:srgbClr val="003781"/>
                </a:solidFill>
                <a:effectLst/>
                <a:uLnTx/>
                <a:uFillTx/>
                <a:latin typeface="Arial" panose="020B0604020202020204"/>
                <a:ea typeface="+mn-ea"/>
                <a:cs typeface="+mn-cs"/>
              </a:rPr>
              <a:t>„Meine Allianz" </a:t>
            </a:r>
            <a:r>
              <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rPr>
              <a:t/>
            </a:r>
            <a:br>
              <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rPr>
            </a:br>
            <a:r>
              <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rPr>
              <a:t>Der 24/7-Online-Service für Kunden – mit extra Vorteilen</a:t>
            </a:r>
          </a:p>
          <a:p>
            <a:pPr marL="0" marR="0" lvl="0" indent="0" algn="l" defTabSz="967710" rtl="0" eaLnBrk="1" fontAlgn="auto" latinLnBrk="0" hangingPunct="1">
              <a:lnSpc>
                <a:spcPct val="100000"/>
              </a:lnSpc>
              <a:spcBef>
                <a:spcPts val="0"/>
              </a:spcBef>
              <a:spcAft>
                <a:spcPts val="0"/>
              </a:spcAft>
              <a:buClrTx/>
              <a:buSzTx/>
              <a:buFont typeface="+mj-lt"/>
              <a:buNone/>
              <a:tabLst/>
              <a:defRPr/>
            </a:pPr>
            <a:endPar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endParaRPr>
          </a:p>
          <a:p>
            <a:pPr marL="0" marR="0" lvl="0" indent="0" algn="l" defTabSz="967710" rtl="0" eaLnBrk="1" fontAlgn="auto" latinLnBrk="0" hangingPunct="1">
              <a:lnSpc>
                <a:spcPct val="100000"/>
              </a:lnSpc>
              <a:spcBef>
                <a:spcPts val="0"/>
              </a:spcBef>
              <a:spcAft>
                <a:spcPts val="0"/>
              </a:spcAft>
              <a:buClrTx/>
              <a:buSzTx/>
              <a:buFont typeface="+mj-lt"/>
              <a:buNone/>
              <a:tabLst/>
              <a:defRPr/>
            </a:pPr>
            <a:r>
              <a:rPr kumimoji="0" lang="de-DE" sz="1600" b="1" i="0" u="none" strike="noStrike" kern="1200" cap="none" spc="0" normalizeH="0" baseline="0" noProof="0" dirty="0">
                <a:ln>
                  <a:noFill/>
                </a:ln>
                <a:solidFill>
                  <a:srgbClr val="003781"/>
                </a:solidFill>
                <a:effectLst/>
                <a:uLnTx/>
                <a:uFillTx/>
                <a:latin typeface="Arial" panose="020B0604020202020204"/>
                <a:ea typeface="+mn-ea"/>
                <a:cs typeface="+mn-cs"/>
              </a:rPr>
              <a:t>SAP </a:t>
            </a:r>
            <a:r>
              <a:rPr kumimoji="0" lang="de-DE" sz="1600" b="1" i="0" u="none" strike="noStrike" kern="1200" cap="none" spc="0" normalizeH="0" baseline="0" noProof="0" dirty="0" err="1">
                <a:ln>
                  <a:noFill/>
                </a:ln>
                <a:solidFill>
                  <a:srgbClr val="003781"/>
                </a:solidFill>
                <a:effectLst/>
                <a:uLnTx/>
                <a:uFillTx/>
                <a:latin typeface="Arial" panose="020B0604020202020204"/>
                <a:ea typeface="+mn-ea"/>
                <a:cs typeface="+mn-cs"/>
              </a:rPr>
              <a:t>bAV</a:t>
            </a:r>
            <a:r>
              <a:rPr kumimoji="0" lang="de-DE" sz="1600" b="1" i="0" u="none" strike="noStrike" kern="1200" cap="none" spc="0" normalizeH="0" baseline="0" noProof="0" dirty="0">
                <a:ln>
                  <a:noFill/>
                </a:ln>
                <a:solidFill>
                  <a:srgbClr val="003781"/>
                </a:solidFill>
                <a:effectLst/>
                <a:uLnTx/>
                <a:uFillTx/>
                <a:latin typeface="Arial" panose="020B0604020202020204"/>
                <a:ea typeface="+mn-ea"/>
                <a:cs typeface="+mn-cs"/>
              </a:rPr>
              <a:t> Connector</a:t>
            </a:r>
          </a:p>
          <a:p>
            <a:pPr>
              <a:defRPr/>
            </a:pPr>
            <a:r>
              <a:rPr lang="de-DE" sz="1600" dirty="0">
                <a:latin typeface="Arial" panose="020B0604020202020204"/>
              </a:rPr>
              <a:t>Mit nur einer Eingabe alle Bestandsänderungen melden: Im Personalsystem vermerkte Änderungen werden 1X im Monat an Allianz Leben weitergeleitet. </a:t>
            </a:r>
          </a:p>
          <a:p>
            <a:pPr marL="0" marR="0" lvl="0" indent="0" algn="l" defTabSz="967710" rtl="0" eaLnBrk="1" fontAlgn="auto" latinLnBrk="0" hangingPunct="1">
              <a:lnSpc>
                <a:spcPct val="100000"/>
              </a:lnSpc>
              <a:spcBef>
                <a:spcPts val="0"/>
              </a:spcBef>
              <a:spcAft>
                <a:spcPts val="0"/>
              </a:spcAft>
              <a:buClrTx/>
              <a:buSzTx/>
              <a:buFont typeface="+mj-lt"/>
              <a:buNone/>
              <a:tabLst/>
              <a:defRPr/>
            </a:pPr>
            <a:endParaRPr kumimoji="0" lang="de-DE" sz="1600" b="0" i="0" u="none" strike="sng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67710" rtl="0" eaLnBrk="1" fontAlgn="auto" latinLnBrk="0" hangingPunct="1">
              <a:lnSpc>
                <a:spcPct val="100000"/>
              </a:lnSpc>
              <a:spcBef>
                <a:spcPts val="0"/>
              </a:spcBef>
              <a:spcAft>
                <a:spcPts val="0"/>
              </a:spcAft>
              <a:buClrTx/>
              <a:buSzTx/>
              <a:buFont typeface="+mj-lt"/>
              <a:buNone/>
              <a:tabLst/>
              <a:defRPr/>
            </a:pPr>
            <a:endPar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04579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30F9BBA-5C95-4D0B-B406-DC4CB9CFD281}"/>
              </a:ext>
            </a:extLst>
          </p:cNvPr>
          <p:cNvSpPr>
            <a:spLocks noGrp="1"/>
          </p:cNvSpPr>
          <p:nvPr>
            <p:ph type="sldNum" sz="quarter" idx="11"/>
          </p:nvPr>
        </p:nvSpPr>
        <p:spPr/>
        <p:txBody>
          <a:bodyPr/>
          <a:lstStyle/>
          <a:p>
            <a:fld id="{56C449F3-BD9D-48DC-BFF1-0F66671DA7C6}" type="slidenum">
              <a:rPr lang="de-DE" smtClean="0"/>
              <a:t>77</a:t>
            </a:fld>
            <a:endParaRPr lang="de-DE"/>
          </a:p>
        </p:txBody>
      </p:sp>
      <p:sp>
        <p:nvSpPr>
          <p:cNvPr id="8" name="Titel 3">
            <a:extLst>
              <a:ext uri="{FF2B5EF4-FFF2-40B4-BE49-F238E27FC236}">
                <a16:creationId xmlns:a16="http://schemas.microsoft.com/office/drawing/2014/main" id="{68EDFDF6-81B8-48E4-BED7-8527D2C92C3C}"/>
              </a:ext>
            </a:extLst>
          </p:cNvPr>
          <p:cNvSpPr txBox="1"/>
          <p:nvPr/>
        </p:nvSpPr>
        <p:spPr>
          <a:xfrm>
            <a:off x="479427" y="489296"/>
            <a:ext cx="9324974" cy="1080000"/>
          </a:xfrm>
          <a:prstGeom prst="rect">
            <a:avLst/>
          </a:prstGeom>
        </p:spPr>
        <p:txBody>
          <a:bodyPr lIns="0" tIns="0" rIns="0" bIns="0"/>
          <a:lstStyle>
            <a:defPPr>
              <a:defRPr lang="de-DE"/>
            </a:defPPr>
            <a:lvl1pPr marL="0" algn="l" defTabSz="967710" rtl="0" eaLnBrk="1" latinLnBrk="0" hangingPunct="1">
              <a:lnSpc>
                <a:spcPts val="3800"/>
              </a:lnSpc>
              <a:spcBef>
                <a:spcPct val="0"/>
              </a:spcBef>
              <a:buNone/>
              <a:defRPr sz="3800" kern="1200">
                <a:solidFill>
                  <a:schemeClr val="bg1"/>
                </a:solidFill>
                <a:latin typeface="+mn-lt"/>
                <a:ea typeface="+mj-ea"/>
                <a:cs typeface="+mj-cs"/>
              </a:defRPr>
            </a:lvl1pPr>
            <a:lvl2pPr marL="457102" algn="l" defTabSz="914205" rtl="0" eaLnBrk="1" latinLnBrk="0" hangingPunct="1">
              <a:defRPr sz="1800" kern="1200">
                <a:solidFill>
                  <a:schemeClr val="tx2"/>
                </a:solidFill>
                <a:latin typeface="+mn-lt"/>
                <a:ea typeface="+mn-ea"/>
                <a:cs typeface="+mn-cs"/>
              </a:defRPr>
            </a:lvl2pPr>
            <a:lvl3pPr marL="914205" algn="l" defTabSz="914205" rtl="0" eaLnBrk="1" latinLnBrk="0" hangingPunct="1">
              <a:defRPr sz="1800" kern="1200">
                <a:solidFill>
                  <a:schemeClr val="tx2"/>
                </a:solidFill>
                <a:latin typeface="+mn-lt"/>
                <a:ea typeface="+mn-ea"/>
                <a:cs typeface="+mn-cs"/>
              </a:defRPr>
            </a:lvl3pPr>
            <a:lvl4pPr marL="1371308" algn="l" defTabSz="914205" rtl="0" eaLnBrk="1" latinLnBrk="0" hangingPunct="1">
              <a:defRPr sz="1800" kern="1200">
                <a:solidFill>
                  <a:schemeClr val="tx2"/>
                </a:solidFill>
                <a:latin typeface="+mn-lt"/>
                <a:ea typeface="+mn-ea"/>
                <a:cs typeface="+mn-cs"/>
              </a:defRPr>
            </a:lvl4pPr>
            <a:lvl5pPr marL="1828410" algn="l" defTabSz="914205" rtl="0" eaLnBrk="1" latinLnBrk="0" hangingPunct="1">
              <a:defRPr sz="1800" kern="1200">
                <a:solidFill>
                  <a:schemeClr val="tx2"/>
                </a:solidFill>
                <a:latin typeface="+mn-lt"/>
                <a:ea typeface="+mn-ea"/>
                <a:cs typeface="+mn-cs"/>
              </a:defRPr>
            </a:lvl5pPr>
            <a:lvl6pPr marL="2285511" algn="l" defTabSz="914205" rtl="0" eaLnBrk="1" latinLnBrk="0" hangingPunct="1">
              <a:defRPr sz="1800" kern="1200">
                <a:solidFill>
                  <a:schemeClr val="tx2"/>
                </a:solidFill>
                <a:latin typeface="+mn-lt"/>
                <a:ea typeface="+mn-ea"/>
                <a:cs typeface="+mn-cs"/>
              </a:defRPr>
            </a:lvl6pPr>
            <a:lvl7pPr marL="2742614" algn="l" defTabSz="914205" rtl="0" eaLnBrk="1" latinLnBrk="0" hangingPunct="1">
              <a:defRPr sz="1800" kern="1200">
                <a:solidFill>
                  <a:schemeClr val="tx2"/>
                </a:solidFill>
                <a:latin typeface="+mn-lt"/>
                <a:ea typeface="+mn-ea"/>
                <a:cs typeface="+mn-cs"/>
              </a:defRPr>
            </a:lvl7pPr>
            <a:lvl8pPr marL="3199716" algn="l" defTabSz="914205" rtl="0" eaLnBrk="1" latinLnBrk="0" hangingPunct="1">
              <a:defRPr sz="1800" kern="1200">
                <a:solidFill>
                  <a:schemeClr val="tx2"/>
                </a:solidFill>
                <a:latin typeface="+mn-lt"/>
                <a:ea typeface="+mn-ea"/>
                <a:cs typeface="+mn-cs"/>
              </a:defRPr>
            </a:lvl8pPr>
            <a:lvl9pPr marL="3656819" algn="l" defTabSz="914205" rtl="0" eaLnBrk="1" latinLnBrk="0" hangingPunct="1">
              <a:defRPr sz="1800" kern="1200">
                <a:solidFill>
                  <a:schemeClr val="tx2"/>
                </a:solidFill>
                <a:latin typeface="+mn-lt"/>
                <a:ea typeface="+mn-ea"/>
                <a:cs typeface="+mn-cs"/>
              </a:defRPr>
            </a:lvl9pPr>
          </a:lstStyle>
          <a:p>
            <a:r>
              <a:rPr lang="de-DE"/>
              <a:t>Legal Disclaimer</a:t>
            </a:r>
          </a:p>
        </p:txBody>
      </p:sp>
      <p:sp>
        <p:nvSpPr>
          <p:cNvPr id="12" name="Textfeld 11">
            <a:extLst>
              <a:ext uri="{FF2B5EF4-FFF2-40B4-BE49-F238E27FC236}">
                <a16:creationId xmlns:a16="http://schemas.microsoft.com/office/drawing/2014/main" id="{2291E445-F9DD-412A-BB70-5244BD282E62}"/>
              </a:ext>
            </a:extLst>
          </p:cNvPr>
          <p:cNvSpPr txBox="1"/>
          <p:nvPr/>
        </p:nvSpPr>
        <p:spPr>
          <a:xfrm>
            <a:off x="479425" y="1808163"/>
            <a:ext cx="6745240" cy="4357687"/>
          </a:xfrm>
          <a:prstGeom prst="rect">
            <a:avLst/>
          </a:prstGeom>
          <a:noFill/>
        </p:spPr>
        <p:txBody>
          <a:bodyPr wrap="square" lIns="0" tIns="0" rIns="0" bIns="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1200">
                <a:solidFill>
                  <a:schemeClr val="bg1"/>
                </a:solidFill>
              </a:rPr>
              <a:t>Wir weisen ausdrücklich darauf hin, dass Angaben, die sich auf Mitbewerber der Allianz beziehen, Presseartikeln, Geschäftsberichten und Modellrechnungen Dritter entnommen sind. </a:t>
            </a:r>
            <a:br>
              <a:rPr lang="de-DE" sz="1200">
                <a:solidFill>
                  <a:schemeClr val="bg1"/>
                </a:solidFill>
              </a:rPr>
            </a:br>
            <a:r>
              <a:rPr lang="de-DE" sz="1200">
                <a:solidFill>
                  <a:schemeClr val="bg1"/>
                </a:solidFill>
              </a:rPr>
              <a:t>Für darin enthaltene Fehler oder missverständliche Darstellungen kann daher keine Gewähr oder </a:t>
            </a:r>
            <a:br>
              <a:rPr lang="de-DE" sz="1200">
                <a:solidFill>
                  <a:schemeClr val="bg1"/>
                </a:solidFill>
              </a:rPr>
            </a:br>
            <a:r>
              <a:rPr lang="de-DE" sz="1200">
                <a:solidFill>
                  <a:schemeClr val="bg1"/>
                </a:solidFill>
              </a:rPr>
              <a:t>Haftung übernommen werden.</a:t>
            </a:r>
            <a:br>
              <a:rPr lang="de-DE" sz="1200">
                <a:solidFill>
                  <a:schemeClr val="bg1"/>
                </a:solidFill>
              </a:rPr>
            </a:br>
            <a:r>
              <a:rPr lang="de-DE" sz="1200">
                <a:solidFill>
                  <a:schemeClr val="bg1"/>
                </a:solidFill>
              </a:rPr>
              <a:t/>
            </a:r>
            <a:br>
              <a:rPr lang="de-DE" sz="1200">
                <a:solidFill>
                  <a:schemeClr val="bg1"/>
                </a:solidFill>
              </a:rPr>
            </a:br>
            <a:r>
              <a:rPr lang="de-DE" sz="1200">
                <a:solidFill>
                  <a:schemeClr val="bg1"/>
                </a:solidFill>
              </a:rPr>
              <a:t>Die Inhalte dieser Präsentation sind das geistige Eigentum der Allianz. Jede weitere Verwendung sowie die Weitergabe an Dritte im Original, als Kopie, in Auszügen, in elektronischer Form oder durch eine inhaltsähnliche Darstellung bedarf der Zustimmung der Allianz.</a:t>
            </a:r>
          </a:p>
        </p:txBody>
      </p:sp>
    </p:spTree>
    <p:extLst>
      <p:ext uri="{BB962C8B-B14F-4D97-AF65-F5344CB8AC3E}">
        <p14:creationId xmlns:p14="http://schemas.microsoft.com/office/powerpoint/2010/main" val="168637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E62A6-D9BD-4E57-96D5-5B6876219499}"/>
              </a:ext>
            </a:extLst>
          </p:cNvPr>
          <p:cNvSpPr>
            <a:spLocks noGrp="1"/>
          </p:cNvSpPr>
          <p:nvPr>
            <p:ph type="title"/>
          </p:nvPr>
        </p:nvSpPr>
        <p:spPr/>
        <p:txBody>
          <a:bodyPr/>
          <a:lstStyle/>
          <a:p>
            <a:r>
              <a:rPr lang="de-DE" dirty="0"/>
              <a:t>Entgeltumwandlung</a:t>
            </a:r>
            <a:r>
              <a:rPr lang="de-DE" baseline="30000" dirty="0"/>
              <a:t>1 </a:t>
            </a:r>
            <a:r>
              <a:rPr lang="de-DE" dirty="0"/>
              <a:t>– kostenneutrale Unterstützung durch Arbeitgeber möglich</a:t>
            </a:r>
            <a:endParaRPr lang="de-DE" baseline="30000" dirty="0"/>
          </a:p>
        </p:txBody>
      </p:sp>
      <p:sp>
        <p:nvSpPr>
          <p:cNvPr id="3" name="Foliennummernplatzhalter 2">
            <a:extLst>
              <a:ext uri="{FF2B5EF4-FFF2-40B4-BE49-F238E27FC236}">
                <a16:creationId xmlns:a16="http://schemas.microsoft.com/office/drawing/2014/main" id="{DD680DAC-8CB0-4791-A476-C524BBAA6166}"/>
              </a:ext>
            </a:extLst>
          </p:cNvPr>
          <p:cNvSpPr>
            <a:spLocks noGrp="1"/>
          </p:cNvSpPr>
          <p:nvPr>
            <p:ph type="sldNum" sz="quarter" idx="11"/>
          </p:nvPr>
        </p:nvSpPr>
        <p:spPr/>
        <p:txBody>
          <a:bodyPr/>
          <a:lstStyle/>
          <a:p>
            <a:fld id="{56C449F3-BD9D-48DC-BFF1-0F66671DA7C6}" type="slidenum">
              <a:rPr lang="de-DE" smtClean="0"/>
              <a:pPr/>
              <a:t>8</a:t>
            </a:fld>
            <a:endParaRPr lang="de-DE" dirty="0"/>
          </a:p>
        </p:txBody>
      </p:sp>
      <p:sp>
        <p:nvSpPr>
          <p:cNvPr id="4" name="Textplatzhalter 3">
            <a:extLst>
              <a:ext uri="{FF2B5EF4-FFF2-40B4-BE49-F238E27FC236}">
                <a16:creationId xmlns:a16="http://schemas.microsoft.com/office/drawing/2014/main" id="{FEEEF8B8-F5C2-4034-9BD9-971DD751BA07}"/>
              </a:ext>
            </a:extLst>
          </p:cNvPr>
          <p:cNvSpPr>
            <a:spLocks noGrp="1"/>
          </p:cNvSpPr>
          <p:nvPr>
            <p:ph type="body" sz="quarter" idx="12"/>
          </p:nvPr>
        </p:nvSpPr>
        <p:spPr/>
        <p:txBody>
          <a:bodyPr/>
          <a:lstStyle/>
          <a:p>
            <a:pPr lvl="0">
              <a:buClr>
                <a:srgbClr val="003781"/>
              </a:buClr>
            </a:pPr>
            <a:r>
              <a:rPr lang="de-DE" dirty="0"/>
              <a:t>Betriebliche Altersversorgung | Arbeitnehmerfinanzierung</a:t>
            </a:r>
          </a:p>
          <a:p>
            <a:pPr lvl="0">
              <a:buClr>
                <a:srgbClr val="003781"/>
              </a:buClr>
            </a:pPr>
            <a:endParaRPr lang="de-DE" dirty="0"/>
          </a:p>
          <a:p>
            <a:endParaRPr lang="de-DE" dirty="0"/>
          </a:p>
        </p:txBody>
      </p:sp>
      <p:sp>
        <p:nvSpPr>
          <p:cNvPr id="5" name="Textfeld 4">
            <a:extLst>
              <a:ext uri="{FF2B5EF4-FFF2-40B4-BE49-F238E27FC236}">
                <a16:creationId xmlns:a16="http://schemas.microsoft.com/office/drawing/2014/main" id="{91CC8BC2-C41B-4214-AD0C-FD917EA0D1E1}"/>
              </a:ext>
            </a:extLst>
          </p:cNvPr>
          <p:cNvSpPr txBox="1"/>
          <p:nvPr/>
        </p:nvSpPr>
        <p:spPr>
          <a:xfrm>
            <a:off x="479424" y="2034341"/>
            <a:ext cx="11233151" cy="483704"/>
          </a:xfrm>
          <a:prstGeom prst="rect">
            <a:avLst/>
          </a:prstGeom>
          <a:noFill/>
        </p:spPr>
        <p:txBody>
          <a:bodyPr wrap="square" lIns="0" tIns="0" rIns="0" bIns="0" rtlCol="0" anchor="t" anchorCtr="0">
            <a:noAutofit/>
          </a:bodyPr>
          <a:lstStyle/>
          <a:p>
            <a:pPr algn="l"/>
            <a:r>
              <a:rPr lang="de-DE" sz="1400" b="1" dirty="0">
                <a:solidFill>
                  <a:schemeClr val="bg1"/>
                </a:solidFill>
              </a:rPr>
              <a:t>Verpflichtender 15-%-</a:t>
            </a:r>
            <a:r>
              <a:rPr lang="de-DE" sz="1400" b="1" dirty="0" err="1">
                <a:solidFill>
                  <a:schemeClr val="bg1"/>
                </a:solidFill>
              </a:rPr>
              <a:t>iger</a:t>
            </a:r>
            <a:r>
              <a:rPr lang="de-DE" sz="1400" b="1" dirty="0">
                <a:solidFill>
                  <a:schemeClr val="bg1"/>
                </a:solidFill>
              </a:rPr>
              <a:t> AG-Zuschuss bei Entgeltumwandlung</a:t>
            </a:r>
            <a:r>
              <a:rPr lang="de-DE" sz="1400" b="1" baseline="30000" dirty="0">
                <a:solidFill>
                  <a:schemeClr val="bg1"/>
                </a:solidFill>
              </a:rPr>
              <a:t>2 </a:t>
            </a:r>
            <a:r>
              <a:rPr lang="de-DE" sz="1400" b="1" dirty="0">
                <a:solidFill>
                  <a:schemeClr val="bg1"/>
                </a:solidFill>
              </a:rPr>
              <a:t>– so funktioniert die neue Regelung:</a:t>
            </a:r>
            <a:endParaRPr lang="de-DE" sz="1400" b="1" baseline="30000" dirty="0">
              <a:solidFill>
                <a:schemeClr val="bg1"/>
              </a:solidFill>
            </a:endParaRPr>
          </a:p>
        </p:txBody>
      </p:sp>
      <p:sp>
        <p:nvSpPr>
          <p:cNvPr id="6" name="Rechteck 5">
            <a:extLst>
              <a:ext uri="{FF2B5EF4-FFF2-40B4-BE49-F238E27FC236}">
                <a16:creationId xmlns:a16="http://schemas.microsoft.com/office/drawing/2014/main" id="{203DC18D-7D46-4183-98B5-7BD32EA77FED}"/>
              </a:ext>
            </a:extLst>
          </p:cNvPr>
          <p:cNvSpPr/>
          <p:nvPr/>
        </p:nvSpPr>
        <p:spPr>
          <a:xfrm>
            <a:off x="371475" y="5588827"/>
            <a:ext cx="11233150" cy="2447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accent4"/>
                </a:solidFill>
              </a:rPr>
              <a:t>Weitergabe der Sozialversicherungsersparnis bindet und motiviert die Mitarbeiter.</a:t>
            </a:r>
          </a:p>
        </p:txBody>
      </p:sp>
      <p:sp>
        <p:nvSpPr>
          <p:cNvPr id="8" name="Rechteck 7">
            <a:extLst>
              <a:ext uri="{FF2B5EF4-FFF2-40B4-BE49-F238E27FC236}">
                <a16:creationId xmlns:a16="http://schemas.microsoft.com/office/drawing/2014/main" id="{00F12B6C-36D6-47DB-988C-F82886F74815}"/>
              </a:ext>
            </a:extLst>
          </p:cNvPr>
          <p:cNvSpPr/>
          <p:nvPr/>
        </p:nvSpPr>
        <p:spPr>
          <a:xfrm>
            <a:off x="479424" y="3052358"/>
            <a:ext cx="2100471" cy="156818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AN-Beitrag in bAV</a:t>
            </a:r>
            <a:r>
              <a:rPr lang="de-DE" sz="1200" baseline="30000" dirty="0">
                <a:solidFill>
                  <a:schemeClr val="bg1"/>
                </a:solidFill>
              </a:rPr>
              <a:t>1</a:t>
            </a:r>
            <a:r>
              <a:rPr lang="de-DE" sz="1200" dirty="0">
                <a:solidFill>
                  <a:schemeClr val="bg1"/>
                </a:solidFill>
              </a:rPr>
              <a:t>:</a:t>
            </a:r>
            <a:br>
              <a:rPr lang="de-DE" sz="1200" dirty="0">
                <a:solidFill>
                  <a:schemeClr val="bg1"/>
                </a:solidFill>
              </a:rPr>
            </a:br>
            <a:r>
              <a:rPr lang="de-DE" sz="1200" dirty="0">
                <a:solidFill>
                  <a:schemeClr val="bg1"/>
                </a:solidFill>
              </a:rPr>
              <a:t>100 €</a:t>
            </a:r>
            <a:endParaRPr lang="de-DE" sz="1200" baseline="30000" dirty="0">
              <a:solidFill>
                <a:schemeClr val="bg1"/>
              </a:solidFill>
            </a:endParaRPr>
          </a:p>
        </p:txBody>
      </p:sp>
      <p:sp>
        <p:nvSpPr>
          <p:cNvPr id="9" name="Rechteck 8">
            <a:extLst>
              <a:ext uri="{FF2B5EF4-FFF2-40B4-BE49-F238E27FC236}">
                <a16:creationId xmlns:a16="http://schemas.microsoft.com/office/drawing/2014/main" id="{7FA68794-7CA6-4F8D-A1C5-C1C9293E8853}"/>
              </a:ext>
            </a:extLst>
          </p:cNvPr>
          <p:cNvSpPr/>
          <p:nvPr/>
        </p:nvSpPr>
        <p:spPr>
          <a:xfrm>
            <a:off x="9612104" y="2344253"/>
            <a:ext cx="2100471" cy="2276289"/>
          </a:xfrm>
          <a:prstGeom prst="rect">
            <a:avLst/>
          </a:prstGeom>
          <a:noFill/>
          <a:ln w="19050">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Gesamt-Beitrag in </a:t>
            </a:r>
            <a:r>
              <a:rPr lang="de-DE" sz="1200" dirty="0" err="1">
                <a:solidFill>
                  <a:schemeClr val="bg1"/>
                </a:solidFill>
              </a:rPr>
              <a:t>bAV</a:t>
            </a:r>
            <a:r>
              <a:rPr lang="de-DE" sz="1200" dirty="0">
                <a:solidFill>
                  <a:schemeClr val="bg1"/>
                </a:solidFill>
              </a:rPr>
              <a:t>: </a:t>
            </a:r>
            <a:br>
              <a:rPr lang="de-DE" sz="1200" dirty="0">
                <a:solidFill>
                  <a:schemeClr val="bg1"/>
                </a:solidFill>
              </a:rPr>
            </a:br>
            <a:r>
              <a:rPr lang="de-DE" sz="1200" dirty="0">
                <a:solidFill>
                  <a:schemeClr val="bg1"/>
                </a:solidFill>
              </a:rPr>
              <a:t>115 €</a:t>
            </a:r>
          </a:p>
        </p:txBody>
      </p:sp>
      <p:sp>
        <p:nvSpPr>
          <p:cNvPr id="10" name="Rechteck 9">
            <a:extLst>
              <a:ext uri="{FF2B5EF4-FFF2-40B4-BE49-F238E27FC236}">
                <a16:creationId xmlns:a16="http://schemas.microsoft.com/office/drawing/2014/main" id="{171BE7D2-0ACC-43CC-97DE-DD8814B25B7C}"/>
              </a:ext>
            </a:extLst>
          </p:cNvPr>
          <p:cNvSpPr/>
          <p:nvPr/>
        </p:nvSpPr>
        <p:spPr>
          <a:xfrm>
            <a:off x="2762594" y="3052359"/>
            <a:ext cx="2100471" cy="386444"/>
          </a:xfrm>
          <a:prstGeom prst="rect">
            <a:avLst/>
          </a:prstGeom>
          <a:noFill/>
          <a:ln w="19050">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SV-Ersparnis AN:</a:t>
            </a:r>
            <a:br>
              <a:rPr lang="de-DE" sz="1200" dirty="0">
                <a:solidFill>
                  <a:schemeClr val="bg1"/>
                </a:solidFill>
              </a:rPr>
            </a:br>
            <a:r>
              <a:rPr lang="de-DE" sz="1200" dirty="0">
                <a:solidFill>
                  <a:schemeClr val="bg1"/>
                </a:solidFill>
              </a:rPr>
              <a:t>ca. 20 €</a:t>
            </a:r>
            <a:endParaRPr lang="de-DE" sz="1200" baseline="30000" dirty="0">
              <a:solidFill>
                <a:schemeClr val="bg1"/>
              </a:solidFill>
            </a:endParaRPr>
          </a:p>
        </p:txBody>
      </p:sp>
      <p:sp>
        <p:nvSpPr>
          <p:cNvPr id="11" name="Rechteck 10">
            <a:extLst>
              <a:ext uri="{FF2B5EF4-FFF2-40B4-BE49-F238E27FC236}">
                <a16:creationId xmlns:a16="http://schemas.microsoft.com/office/drawing/2014/main" id="{E6049D0C-F590-4608-8BB4-9668EAE6AC56}"/>
              </a:ext>
            </a:extLst>
          </p:cNvPr>
          <p:cNvSpPr/>
          <p:nvPr/>
        </p:nvSpPr>
        <p:spPr>
          <a:xfrm>
            <a:off x="5045764" y="3052358"/>
            <a:ext cx="2100471" cy="386444"/>
          </a:xfrm>
          <a:prstGeom prst="rect">
            <a:avLst/>
          </a:prstGeom>
          <a:noFill/>
          <a:ln w="19050">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Lohnnebenkosten-Ersparnis</a:t>
            </a:r>
            <a:br>
              <a:rPr lang="de-DE" sz="1200" dirty="0">
                <a:solidFill>
                  <a:schemeClr val="bg1"/>
                </a:solidFill>
              </a:rPr>
            </a:br>
            <a:r>
              <a:rPr lang="de-DE" sz="1200" dirty="0">
                <a:solidFill>
                  <a:schemeClr val="bg1"/>
                </a:solidFill>
              </a:rPr>
              <a:t>AG: ca. 20 % = ca. 20 €</a:t>
            </a:r>
          </a:p>
        </p:txBody>
      </p:sp>
      <p:sp>
        <p:nvSpPr>
          <p:cNvPr id="12" name="Rechteck 11">
            <a:extLst>
              <a:ext uri="{FF2B5EF4-FFF2-40B4-BE49-F238E27FC236}">
                <a16:creationId xmlns:a16="http://schemas.microsoft.com/office/drawing/2014/main" id="{B5B3E154-2F17-4D3B-A47B-30341323E026}"/>
              </a:ext>
            </a:extLst>
          </p:cNvPr>
          <p:cNvSpPr/>
          <p:nvPr/>
        </p:nvSpPr>
        <p:spPr>
          <a:xfrm>
            <a:off x="7328934" y="3052358"/>
            <a:ext cx="2100471" cy="156818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AN-Beitrag in bAV</a:t>
            </a:r>
            <a:r>
              <a:rPr lang="de-DE" sz="1200" baseline="30000" dirty="0">
                <a:solidFill>
                  <a:schemeClr val="bg1"/>
                </a:solidFill>
              </a:rPr>
              <a:t>1</a:t>
            </a:r>
            <a:r>
              <a:rPr lang="de-DE" sz="1200" dirty="0">
                <a:solidFill>
                  <a:schemeClr val="bg1"/>
                </a:solidFill>
              </a:rPr>
              <a:t>:</a:t>
            </a:r>
            <a:br>
              <a:rPr lang="de-DE" sz="1200" dirty="0">
                <a:solidFill>
                  <a:schemeClr val="bg1"/>
                </a:solidFill>
              </a:rPr>
            </a:br>
            <a:r>
              <a:rPr lang="de-DE" sz="1200" dirty="0">
                <a:solidFill>
                  <a:schemeClr val="bg1"/>
                </a:solidFill>
              </a:rPr>
              <a:t>100 €</a:t>
            </a:r>
            <a:endParaRPr lang="de-DE" sz="1200" baseline="30000" dirty="0">
              <a:solidFill>
                <a:schemeClr val="bg1"/>
              </a:solidFill>
            </a:endParaRPr>
          </a:p>
        </p:txBody>
      </p:sp>
      <p:sp>
        <p:nvSpPr>
          <p:cNvPr id="13" name="Rechteck 12">
            <a:extLst>
              <a:ext uri="{FF2B5EF4-FFF2-40B4-BE49-F238E27FC236}">
                <a16:creationId xmlns:a16="http://schemas.microsoft.com/office/drawing/2014/main" id="{46A865A6-A392-4605-92C1-2312ADBD89F0}"/>
              </a:ext>
            </a:extLst>
          </p:cNvPr>
          <p:cNvSpPr/>
          <p:nvPr/>
        </p:nvSpPr>
        <p:spPr>
          <a:xfrm>
            <a:off x="479425" y="4783764"/>
            <a:ext cx="11233150" cy="513799"/>
          </a:xfrm>
          <a:prstGeom prst="rect">
            <a:avLst/>
          </a:prstGeom>
          <a:noFill/>
          <a:ln w="19050">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rPr>
              <a:t>Bei ca. 50 € Eigenbeitrag des Arbeitnehmers fließen künftig 115 € in die Betriebsrente.</a:t>
            </a:r>
          </a:p>
        </p:txBody>
      </p:sp>
      <p:sp>
        <p:nvSpPr>
          <p:cNvPr id="14" name="Rechteck 13">
            <a:extLst>
              <a:ext uri="{FF2B5EF4-FFF2-40B4-BE49-F238E27FC236}">
                <a16:creationId xmlns:a16="http://schemas.microsoft.com/office/drawing/2014/main" id="{EE5A113C-19A6-4E84-AB81-990DF104273D}"/>
              </a:ext>
            </a:extLst>
          </p:cNvPr>
          <p:cNvSpPr/>
          <p:nvPr/>
        </p:nvSpPr>
        <p:spPr>
          <a:xfrm>
            <a:off x="7328933" y="2344253"/>
            <a:ext cx="2100471" cy="513799"/>
          </a:xfrm>
          <a:prstGeom prst="rect">
            <a:avLst/>
          </a:prstGeom>
          <a:noFill/>
          <a:ln w="19050">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Weitergabe 15 % vom</a:t>
            </a:r>
            <a:br>
              <a:rPr lang="de-DE" sz="1200" dirty="0">
                <a:solidFill>
                  <a:schemeClr val="bg1"/>
                </a:solidFill>
              </a:rPr>
            </a:br>
            <a:r>
              <a:rPr lang="de-DE" sz="1200" dirty="0">
                <a:solidFill>
                  <a:schemeClr val="bg1"/>
                </a:solidFill>
              </a:rPr>
              <a:t>AN-Beitrag: 15 €</a:t>
            </a:r>
          </a:p>
        </p:txBody>
      </p:sp>
      <p:sp>
        <p:nvSpPr>
          <p:cNvPr id="16" name="Rechteck 15">
            <a:extLst>
              <a:ext uri="{FF2B5EF4-FFF2-40B4-BE49-F238E27FC236}">
                <a16:creationId xmlns:a16="http://schemas.microsoft.com/office/drawing/2014/main" id="{66234B27-55DA-4388-B368-2284DA98E3AE}"/>
              </a:ext>
            </a:extLst>
          </p:cNvPr>
          <p:cNvSpPr/>
          <p:nvPr/>
        </p:nvSpPr>
        <p:spPr>
          <a:xfrm>
            <a:off x="2762593" y="3911535"/>
            <a:ext cx="2100471" cy="707771"/>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Eigenbeitrag AN:</a:t>
            </a:r>
            <a:br>
              <a:rPr lang="de-DE" sz="1200" dirty="0">
                <a:solidFill>
                  <a:schemeClr val="bg1"/>
                </a:solidFill>
              </a:rPr>
            </a:br>
            <a:r>
              <a:rPr lang="de-DE" sz="1200" dirty="0">
                <a:solidFill>
                  <a:schemeClr val="bg1"/>
                </a:solidFill>
              </a:rPr>
              <a:t>ca. 50 €</a:t>
            </a:r>
          </a:p>
        </p:txBody>
      </p:sp>
      <p:sp>
        <p:nvSpPr>
          <p:cNvPr id="17" name="Rechteck 16">
            <a:extLst>
              <a:ext uri="{FF2B5EF4-FFF2-40B4-BE49-F238E27FC236}">
                <a16:creationId xmlns:a16="http://schemas.microsoft.com/office/drawing/2014/main" id="{EDB9C18D-DF01-4A07-B2FD-F0DE2B91D4BF}"/>
              </a:ext>
            </a:extLst>
          </p:cNvPr>
          <p:cNvSpPr/>
          <p:nvPr/>
        </p:nvSpPr>
        <p:spPr>
          <a:xfrm>
            <a:off x="2762593" y="3481947"/>
            <a:ext cx="2100471" cy="386444"/>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Steuer-Ersparnis AN:</a:t>
            </a:r>
            <a:br>
              <a:rPr lang="de-DE" sz="1200" dirty="0">
                <a:solidFill>
                  <a:schemeClr val="bg1"/>
                </a:solidFill>
              </a:rPr>
            </a:br>
            <a:r>
              <a:rPr lang="de-DE" sz="1200" dirty="0">
                <a:solidFill>
                  <a:schemeClr val="bg1"/>
                </a:solidFill>
              </a:rPr>
              <a:t>ca. 30 €</a:t>
            </a:r>
            <a:endParaRPr lang="de-DE" sz="1200" baseline="30000" dirty="0">
              <a:solidFill>
                <a:schemeClr val="bg1"/>
              </a:solidFill>
            </a:endParaRPr>
          </a:p>
        </p:txBody>
      </p:sp>
      <p:cxnSp>
        <p:nvCxnSpPr>
          <p:cNvPr id="19" name="Verbinder: gewinkelt 18">
            <a:extLst>
              <a:ext uri="{FF2B5EF4-FFF2-40B4-BE49-F238E27FC236}">
                <a16:creationId xmlns:a16="http://schemas.microsoft.com/office/drawing/2014/main" id="{6BEDB785-3FBD-49EF-841C-7F06C81AAFE0}"/>
              </a:ext>
            </a:extLst>
          </p:cNvPr>
          <p:cNvCxnSpPr>
            <a:stCxn id="11" idx="0"/>
            <a:endCxn id="14" idx="1"/>
          </p:cNvCxnSpPr>
          <p:nvPr/>
        </p:nvCxnSpPr>
        <p:spPr>
          <a:xfrm rot="5400000" flipH="1" flipV="1">
            <a:off x="6486864" y="2210290"/>
            <a:ext cx="451205" cy="1232933"/>
          </a:xfrm>
          <a:prstGeom prst="bentConnector2">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Fußzeilenplatzhalter 7">
            <a:extLst>
              <a:ext uri="{FF2B5EF4-FFF2-40B4-BE49-F238E27FC236}">
                <a16:creationId xmlns:a16="http://schemas.microsoft.com/office/drawing/2014/main" id="{344926EB-D23A-4097-8D64-D88A8436669A}"/>
              </a:ext>
            </a:extLst>
          </p:cNvPr>
          <p:cNvSpPr txBox="1">
            <a:spLocks/>
          </p:cNvSpPr>
          <p:nvPr/>
        </p:nvSpPr>
        <p:spPr>
          <a:xfrm>
            <a:off x="479425" y="5978481"/>
            <a:ext cx="11233150" cy="566537"/>
          </a:xfrm>
          <a:prstGeom prst="rect">
            <a:avLst/>
          </a:prstGeom>
        </p:spPr>
        <p:txBody>
          <a:bodyPr vert="horz" wrap="square" lIns="0" tIns="0" rIns="0" bIns="0" rtlCol="0" anchor="b">
            <a:noAutofit/>
          </a:bodyPr>
          <a:lstStyle>
            <a:defPPr>
              <a:defRPr lang="de-DE"/>
            </a:defPPr>
            <a:lvl1pPr marL="0" algn="l" defTabSz="1218682" rtl="0" eaLnBrk="1" latinLnBrk="0" hangingPunct="1">
              <a:defRPr sz="800" kern="1200">
                <a:solidFill>
                  <a:schemeClr val="tx1"/>
                </a:solidFill>
                <a:latin typeface="+mn-lt"/>
                <a:ea typeface="+mn-ea"/>
                <a:cs typeface="+mn-cs"/>
              </a:defRPr>
            </a:lvl1pPr>
            <a:lvl2pPr marL="609341" algn="l" defTabSz="1218682" rtl="0" eaLnBrk="1" latinLnBrk="0" hangingPunct="1">
              <a:defRPr sz="2400" kern="1200">
                <a:solidFill>
                  <a:schemeClr val="tx1"/>
                </a:solidFill>
                <a:latin typeface="+mn-lt"/>
                <a:ea typeface="+mn-ea"/>
                <a:cs typeface="+mn-cs"/>
              </a:defRPr>
            </a:lvl2pPr>
            <a:lvl3pPr marL="1218682" algn="l" defTabSz="1218682" rtl="0" eaLnBrk="1" latinLnBrk="0" hangingPunct="1">
              <a:defRPr sz="2400" kern="1200">
                <a:solidFill>
                  <a:schemeClr val="tx1"/>
                </a:solidFill>
                <a:latin typeface="+mn-lt"/>
                <a:ea typeface="+mn-ea"/>
                <a:cs typeface="+mn-cs"/>
              </a:defRPr>
            </a:lvl3pPr>
            <a:lvl4pPr marL="1828022" algn="l" defTabSz="1218682" rtl="0" eaLnBrk="1" latinLnBrk="0" hangingPunct="1">
              <a:defRPr sz="2400" kern="1200">
                <a:solidFill>
                  <a:schemeClr val="tx1"/>
                </a:solidFill>
                <a:latin typeface="+mn-lt"/>
                <a:ea typeface="+mn-ea"/>
                <a:cs typeface="+mn-cs"/>
              </a:defRPr>
            </a:lvl4pPr>
            <a:lvl5pPr marL="2437363" algn="l" defTabSz="1218682" rtl="0" eaLnBrk="1" latinLnBrk="0" hangingPunct="1">
              <a:defRPr sz="2400" kern="1200">
                <a:solidFill>
                  <a:schemeClr val="tx1"/>
                </a:solidFill>
                <a:latin typeface="+mn-lt"/>
                <a:ea typeface="+mn-ea"/>
                <a:cs typeface="+mn-cs"/>
              </a:defRPr>
            </a:lvl5pPr>
            <a:lvl6pPr marL="3046706" algn="l" defTabSz="1218682" rtl="0" eaLnBrk="1" latinLnBrk="0" hangingPunct="1">
              <a:defRPr sz="2400" kern="1200">
                <a:solidFill>
                  <a:schemeClr val="tx1"/>
                </a:solidFill>
                <a:latin typeface="+mn-lt"/>
                <a:ea typeface="+mn-ea"/>
                <a:cs typeface="+mn-cs"/>
              </a:defRPr>
            </a:lvl6pPr>
            <a:lvl7pPr marL="3656048" algn="l" defTabSz="1218682" rtl="0" eaLnBrk="1" latinLnBrk="0" hangingPunct="1">
              <a:defRPr sz="2400" kern="1200">
                <a:solidFill>
                  <a:schemeClr val="tx1"/>
                </a:solidFill>
                <a:latin typeface="+mn-lt"/>
                <a:ea typeface="+mn-ea"/>
                <a:cs typeface="+mn-cs"/>
              </a:defRPr>
            </a:lvl7pPr>
            <a:lvl8pPr marL="4265388" algn="l" defTabSz="1218682" rtl="0" eaLnBrk="1" latinLnBrk="0" hangingPunct="1">
              <a:defRPr sz="2400" kern="1200">
                <a:solidFill>
                  <a:schemeClr val="tx1"/>
                </a:solidFill>
                <a:latin typeface="+mn-lt"/>
                <a:ea typeface="+mn-ea"/>
                <a:cs typeface="+mn-cs"/>
              </a:defRPr>
            </a:lvl8pPr>
            <a:lvl9pPr marL="4874728" algn="l" defTabSz="1218682" rtl="0" eaLnBrk="1" latinLnBrk="0" hangingPunct="1">
              <a:defRPr sz="2400" kern="1200">
                <a:solidFill>
                  <a:schemeClr val="tx1"/>
                </a:solidFill>
                <a:latin typeface="+mn-lt"/>
                <a:ea typeface="+mn-ea"/>
                <a:cs typeface="+mn-cs"/>
              </a:defRPr>
            </a:lvl9pPr>
          </a:lstStyle>
          <a:p>
            <a:pPr marL="0" marR="0" lvl="0" indent="0" algn="l" defTabSz="1218682" rtl="0" eaLnBrk="1" fontAlgn="auto" latinLnBrk="0" hangingPunct="1">
              <a:lnSpc>
                <a:spcPct val="100000"/>
              </a:lnSpc>
              <a:spcBef>
                <a:spcPts val="0"/>
              </a:spcBef>
              <a:spcAft>
                <a:spcPct val="0"/>
              </a:spcAft>
              <a:buClr>
                <a:srgbClr val="003781"/>
              </a:buClr>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de-DE" sz="800" b="0" i="0" u="none" strike="noStrike" kern="1200" cap="none" spc="0" normalizeH="0" baseline="0" noProof="0" dirty="0">
                <a:ln>
                  <a:noFill/>
                </a:ln>
                <a:solidFill>
                  <a:schemeClr val="bg1"/>
                </a:solidFill>
                <a:effectLst/>
                <a:uLnTx/>
                <a:uFillTx/>
                <a:latin typeface="Arial"/>
                <a:ea typeface="+mn-ea"/>
                <a:cs typeface="+mn-cs"/>
              </a:rPr>
              <a:t>Entgeltumwandlung nach § 3.63 EStG. Annahmen: Steuerbelastung i. H. v. ca. 30 %, Sozialversicherungsbeiträge i. H. v. ca. 20 %. </a:t>
            </a:r>
            <a:r>
              <a:rPr kumimoji="0" lang="de-DE" sz="800" b="0" i="0" u="none" strike="noStrike" kern="1200" cap="none" spc="0" normalizeH="0" baseline="30000" noProof="0" dirty="0">
                <a:ln>
                  <a:noFill/>
                </a:ln>
                <a:solidFill>
                  <a:schemeClr val="bg1"/>
                </a:solidFill>
                <a:effectLst/>
                <a:uLnTx/>
                <a:uFillTx/>
                <a:latin typeface="Arial"/>
                <a:ea typeface="+mn-ea"/>
                <a:cs typeface="+mn-cs"/>
              </a:rPr>
              <a:t>2 </a:t>
            </a:r>
            <a:r>
              <a:rPr kumimoji="0" lang="de-DE" sz="800" b="0" i="0" u="none" strike="noStrike" kern="1200" cap="none" spc="0" normalizeH="0" baseline="0" noProof="0" dirty="0">
                <a:ln>
                  <a:noFill/>
                </a:ln>
                <a:solidFill>
                  <a:schemeClr val="bg1"/>
                </a:solidFill>
                <a:effectLst/>
                <a:uLnTx/>
                <a:uFillTx/>
                <a:latin typeface="Arial"/>
                <a:ea typeface="+mn-ea"/>
                <a:cs typeface="+mn-cs"/>
              </a:rPr>
              <a:t>Soweit die Entgeltumwandlung in eine Direktversicherung, Pensionskasse oder einen Pensionsfonds sozialabgabenfrei ist, ist der Arbeitgeber zu einem Zuschuss i. H. v. bis zu 15 % des umgewandelten Entgelts bis 4 % der BBG West verpflichtet. AG-Zuschuss ist tarifvertraglich abdingbar. </a:t>
            </a:r>
            <a:br>
              <a:rPr kumimoji="0" lang="de-DE" sz="800" b="0" i="0" u="none" strike="noStrike" kern="1200" cap="none" spc="0" normalizeH="0" baseline="0" noProof="0" dirty="0">
                <a:ln>
                  <a:noFill/>
                </a:ln>
                <a:solidFill>
                  <a:schemeClr val="bg1"/>
                </a:solidFill>
                <a:effectLst/>
                <a:uLnTx/>
                <a:uFillTx/>
                <a:latin typeface="Arial"/>
                <a:ea typeface="+mn-ea"/>
                <a:cs typeface="+mn-cs"/>
              </a:rPr>
            </a:br>
            <a:r>
              <a:rPr kumimoji="0" lang="de-DE" sz="800" b="0" i="0" u="none" strike="noStrike" kern="1200" cap="none" spc="0" normalizeH="0" baseline="0" noProof="0" dirty="0">
                <a:ln>
                  <a:noFill/>
                </a:ln>
                <a:solidFill>
                  <a:schemeClr val="bg1"/>
                </a:solidFill>
                <a:effectLst/>
                <a:uLnTx/>
                <a:uFillTx/>
                <a:latin typeface="Arial"/>
                <a:ea typeface="+mn-ea"/>
                <a:cs typeface="+mn-cs"/>
              </a:rPr>
              <a:t>Hinweis: Die Entgeltumwandlung kann zu geringeren Leistungen aus den gesetzlichen Sozialsystemen und ggf. zur Beitragspflicht in der gesetzlichen Kranken- und Pflegeversicherung führen. Die Leistungen sind individuell zu versteuern und unterliegen in der Regel der Beitragspflicht in der gesetzlichen Kranken- und Pflegeversicherung.</a:t>
            </a:r>
          </a:p>
        </p:txBody>
      </p:sp>
    </p:spTree>
    <p:extLst>
      <p:ext uri="{BB962C8B-B14F-4D97-AF65-F5344CB8AC3E}">
        <p14:creationId xmlns:p14="http://schemas.microsoft.com/office/powerpoint/2010/main" val="300882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84706-13D5-45EF-93AE-4084001697D9}"/>
              </a:ext>
            </a:extLst>
          </p:cNvPr>
          <p:cNvSpPr>
            <a:spLocks noGrp="1"/>
          </p:cNvSpPr>
          <p:nvPr>
            <p:ph type="title"/>
          </p:nvPr>
        </p:nvSpPr>
        <p:spPr/>
        <p:txBody>
          <a:bodyPr/>
          <a:lstStyle/>
          <a:p>
            <a:r>
              <a:rPr lang="de-DE" dirty="0"/>
              <a:t>Der Zuschuss vom Arbeitgeber stärkt die Vorsorge der Mitarbeiter</a:t>
            </a:r>
            <a:endParaRPr lang="en-GB" dirty="0"/>
          </a:p>
        </p:txBody>
      </p:sp>
      <p:sp>
        <p:nvSpPr>
          <p:cNvPr id="3" name="Foliennummernplatzhalter 2">
            <a:extLst>
              <a:ext uri="{FF2B5EF4-FFF2-40B4-BE49-F238E27FC236}">
                <a16:creationId xmlns:a16="http://schemas.microsoft.com/office/drawing/2014/main" id="{197E6C3B-B94F-49EB-A2AB-2839548030CB}"/>
              </a:ext>
            </a:extLst>
          </p:cNvPr>
          <p:cNvSpPr>
            <a:spLocks noGrp="1"/>
          </p:cNvSpPr>
          <p:nvPr>
            <p:ph type="sldNum" sz="quarter" idx="11"/>
          </p:nvPr>
        </p:nvSpPr>
        <p:spPr/>
        <p:txBody>
          <a:bodyPr/>
          <a:lstStyle/>
          <a:p>
            <a:fld id="{56C449F3-BD9D-48DC-BFF1-0F66671DA7C6}" type="slidenum">
              <a:rPr lang="de-DE" smtClean="0"/>
              <a:pPr/>
              <a:t>9</a:t>
            </a:fld>
            <a:endParaRPr lang="de-DE" dirty="0"/>
          </a:p>
        </p:txBody>
      </p:sp>
      <p:sp>
        <p:nvSpPr>
          <p:cNvPr id="4" name="Textplatzhalter 3">
            <a:extLst>
              <a:ext uri="{FF2B5EF4-FFF2-40B4-BE49-F238E27FC236}">
                <a16:creationId xmlns:a16="http://schemas.microsoft.com/office/drawing/2014/main" id="{3205A743-5D22-40CC-B3CC-4D8332DDACC8}"/>
              </a:ext>
            </a:extLst>
          </p:cNvPr>
          <p:cNvSpPr>
            <a:spLocks noGrp="1"/>
          </p:cNvSpPr>
          <p:nvPr>
            <p:ph type="body" sz="quarter" idx="12"/>
          </p:nvPr>
        </p:nvSpPr>
        <p:spPr/>
        <p:txBody>
          <a:bodyPr/>
          <a:lstStyle/>
          <a:p>
            <a:r>
              <a:rPr lang="de-DE" dirty="0"/>
              <a:t>Betriebliche Altersversorgung | Arbeitnehmerfinanzierung</a:t>
            </a:r>
          </a:p>
          <a:p>
            <a:endParaRPr lang="en-GB" dirty="0"/>
          </a:p>
        </p:txBody>
      </p:sp>
      <p:sp>
        <p:nvSpPr>
          <p:cNvPr id="18" name="Inhaltsplatzhalter 2">
            <a:extLst>
              <a:ext uri="{FF2B5EF4-FFF2-40B4-BE49-F238E27FC236}">
                <a16:creationId xmlns:a16="http://schemas.microsoft.com/office/drawing/2014/main" id="{9694D922-C121-46EF-9C5E-0B9DE5DBC476}"/>
              </a:ext>
            </a:extLst>
          </p:cNvPr>
          <p:cNvSpPr txBox="1">
            <a:spLocks/>
          </p:cNvSpPr>
          <p:nvPr/>
        </p:nvSpPr>
        <p:spPr>
          <a:xfrm>
            <a:off x="487490" y="2014786"/>
            <a:ext cx="8704636" cy="360040"/>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4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4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05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Der Zuschuss kann in einen der folgenden Bausteinen investiert werden:</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2" name="Fußzeilenplatzhalter 7">
            <a:extLst>
              <a:ext uri="{FF2B5EF4-FFF2-40B4-BE49-F238E27FC236}">
                <a16:creationId xmlns:a16="http://schemas.microsoft.com/office/drawing/2014/main" id="{DA81E347-1DFC-44F8-BFDF-80DAC822A6D7}"/>
              </a:ext>
            </a:extLst>
          </p:cNvPr>
          <p:cNvSpPr txBox="1">
            <a:spLocks/>
          </p:cNvSpPr>
          <p:nvPr/>
        </p:nvSpPr>
        <p:spPr>
          <a:xfrm>
            <a:off x="479425" y="6013339"/>
            <a:ext cx="10452432" cy="652990"/>
          </a:xfrm>
          <a:prstGeom prst="rect">
            <a:avLst/>
          </a:prstGeom>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chemeClr val="bg1"/>
                </a:solidFill>
                <a:effectLst/>
                <a:uLnTx/>
                <a:uFillTx/>
                <a:latin typeface="Arial"/>
                <a:ea typeface="+mn-ea"/>
                <a:cs typeface="+mn-cs"/>
              </a:rPr>
              <a:t>1</a:t>
            </a:r>
            <a:r>
              <a:rPr kumimoji="0" lang="de-DE" sz="800" b="0" i="0" u="none" strike="noStrike" kern="1200" cap="none" spc="0" normalizeH="0" baseline="0" noProof="0" dirty="0">
                <a:ln>
                  <a:noFill/>
                </a:ln>
                <a:solidFill>
                  <a:schemeClr val="bg1"/>
                </a:solidFill>
                <a:effectLst/>
                <a:uLnTx/>
                <a:uFillTx/>
                <a:latin typeface="Arial"/>
                <a:ea typeface="+mn-ea"/>
                <a:cs typeface="+mn-cs"/>
              </a:rPr>
              <a:t> Annahme: Es besteht eine Entgeltumwandlung mit mtl. Beitrag von 100 €; AG-Zuschuss: mtl. 15 €. Altersrente: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StRFKU1.GD.TB(U), BG: B4, NR, Eintritts-/</a:t>
            </a:r>
            <a:r>
              <a:rPr kumimoji="0" lang="de-DE" sz="800" b="0" i="0" u="none" strike="noStrike" kern="1200" cap="none" spc="0" normalizeH="0" baseline="0" noProof="0" dirty="0" err="1">
                <a:ln>
                  <a:noFill/>
                </a:ln>
                <a:solidFill>
                  <a:schemeClr val="bg1"/>
                </a:solidFill>
                <a:effectLst/>
                <a:uLnTx/>
                <a:uFillTx/>
                <a:latin typeface="Arial"/>
                <a:ea typeface="+mn-ea"/>
                <a:cs typeface="+mn-cs"/>
              </a:rPr>
              <a:t>Endalter</a:t>
            </a:r>
            <a:r>
              <a:rPr kumimoji="0" lang="de-DE" sz="800" b="0" i="0" u="none" strike="noStrike" kern="1200" cap="none" spc="0" normalizeH="0" baseline="0" noProof="0" dirty="0">
                <a:ln>
                  <a:noFill/>
                </a:ln>
                <a:solidFill>
                  <a:schemeClr val="bg1"/>
                </a:solidFill>
                <a:effectLst/>
                <a:uLnTx/>
                <a:uFillTx/>
                <a:latin typeface="Arial"/>
                <a:ea typeface="+mn-ea"/>
                <a:cs typeface="+mn-cs"/>
              </a:rPr>
              <a:t> 35/67, </a:t>
            </a:r>
            <a:r>
              <a:rPr kumimoji="0" lang="de-DE" sz="800" b="0" i="0" u="none" strike="noStrike" kern="1200" cap="none" spc="0" normalizeH="0" baseline="0" noProof="0" dirty="0" err="1">
                <a:ln>
                  <a:noFill/>
                </a:ln>
                <a:solidFill>
                  <a:schemeClr val="bg1"/>
                </a:solidFill>
                <a:effectLst/>
                <a:uLnTx/>
                <a:uFillTx/>
                <a:latin typeface="Arial"/>
                <a:ea typeface="+mn-ea"/>
                <a:cs typeface="+mn-cs"/>
              </a:rPr>
              <a:t>Beg</a:t>
            </a:r>
            <a:r>
              <a:rPr kumimoji="0" lang="de-DE" sz="800" b="0" i="0" u="none" strike="noStrike" kern="1200" cap="none" spc="0" normalizeH="0" baseline="0" noProof="0" dirty="0">
                <a:ln>
                  <a:noFill/>
                </a:ln>
                <a:solidFill>
                  <a:schemeClr val="bg1"/>
                </a:solidFill>
                <a:effectLst/>
                <a:uLnTx/>
                <a:uFillTx/>
                <a:latin typeface="Arial"/>
                <a:ea typeface="+mn-ea"/>
                <a:cs typeface="+mn-cs"/>
              </a:rPr>
              <a:t>. 01.2022, ZW mtl., TFL: 20 Jahre, boLZ, Garantieniveau 80 %, ohne Zuwachs, Überschussverwendung Anwartschaft: Anlage im KomfortDynamik Sondervermögen (angenommene Wertentwicklung 4,5 %), im Rentenbezug: Zusatzrente; Grundsätzliche Mindestrente von 200 € p. a. beachten. Berufsunfähigkeitsrente: EBV </a:t>
            </a:r>
            <a:r>
              <a:rPr kumimoji="0" lang="de-DE" sz="800" b="0" i="0" u="none" strike="noStrike" kern="1200" cap="none" spc="0" normalizeH="0" baseline="0" noProof="0" dirty="0" err="1">
                <a:ln>
                  <a:noFill/>
                </a:ln>
                <a:solidFill>
                  <a:schemeClr val="bg1"/>
                </a:solidFill>
                <a:effectLst/>
                <a:uLnTx/>
                <a:uFillTx/>
                <a:latin typeface="Arial"/>
                <a:ea typeface="+mn-ea"/>
                <a:cs typeface="+mn-cs"/>
              </a:rPr>
              <a:t>StETBUU</a:t>
            </a:r>
            <a:r>
              <a:rPr kumimoji="0" lang="de-DE" sz="800" b="0" i="0" u="none" strike="noStrike" kern="1200" cap="none" spc="0" normalizeH="0" baseline="0" noProof="0" dirty="0">
                <a:ln>
                  <a:noFill/>
                </a:ln>
                <a:solidFill>
                  <a:schemeClr val="bg1"/>
                </a:solidFill>
                <a:effectLst/>
                <a:uLnTx/>
                <a:uFillTx/>
                <a:latin typeface="Arial"/>
                <a:ea typeface="+mn-ea"/>
                <a:cs typeface="+mn-cs"/>
              </a:rPr>
              <a:t>(U), BG: B4, NR, Eintritts-/Endalter 35/67, Beg. 01.2022, ZW mtl., boLZ, Überschussverwendung: Überschussrente. KörperSchutzPolice: </a:t>
            </a:r>
            <a:r>
              <a:rPr kumimoji="0" lang="de-DE" sz="800" b="0" i="0" u="none" strike="noStrike" kern="1200" cap="none" spc="0" normalizeH="0" baseline="0" noProof="0" dirty="0" err="1">
                <a:ln>
                  <a:noFill/>
                </a:ln>
                <a:solidFill>
                  <a:schemeClr val="bg1"/>
                </a:solidFill>
                <a:effectLst/>
                <a:uLnTx/>
                <a:uFillTx/>
                <a:latin typeface="Arial"/>
                <a:ea typeface="+mn-ea"/>
                <a:cs typeface="+mn-cs"/>
              </a:rPr>
              <a:t>StSGRU</a:t>
            </a:r>
            <a:r>
              <a:rPr kumimoji="0" lang="de-DE" sz="800" b="0" i="0" u="none" strike="noStrike" kern="1200" cap="none" spc="0" normalizeH="0" baseline="0" noProof="0" dirty="0">
                <a:ln>
                  <a:noFill/>
                </a:ln>
                <a:solidFill>
                  <a:schemeClr val="bg1"/>
                </a:solidFill>
                <a:effectLst/>
                <a:uLnTx/>
                <a:uFillTx/>
                <a:latin typeface="Arial"/>
                <a:ea typeface="+mn-ea"/>
                <a:cs typeface="+mn-cs"/>
              </a:rPr>
              <a:t>(U); RG: A, Eintritts-/Endalter 35/67, Beg. 01.2022, ZW mtl., boLZ, Überschussverwendung: Überschussrente. Todesfallschutz: Risiko-LV StL0U(U), neutrale Risikoklasse, Eintritts-/</a:t>
            </a:r>
            <a:r>
              <a:rPr kumimoji="0" lang="de-DE" sz="800" b="0" i="0" u="none" strike="noStrike" kern="1200" cap="none" spc="0" normalizeH="0" baseline="0" noProof="0" dirty="0" err="1">
                <a:ln>
                  <a:noFill/>
                </a:ln>
                <a:solidFill>
                  <a:schemeClr val="bg1"/>
                </a:solidFill>
                <a:effectLst/>
                <a:uLnTx/>
                <a:uFillTx/>
                <a:latin typeface="Arial"/>
                <a:ea typeface="+mn-ea"/>
                <a:cs typeface="+mn-cs"/>
              </a:rPr>
              <a:t>Endalter</a:t>
            </a:r>
            <a:r>
              <a:rPr kumimoji="0" lang="de-DE" sz="800" b="0" i="0" u="none" strike="noStrike" kern="1200" cap="none" spc="0" normalizeH="0" baseline="0" noProof="0" dirty="0">
                <a:ln>
                  <a:noFill/>
                </a:ln>
                <a:solidFill>
                  <a:schemeClr val="bg1"/>
                </a:solidFill>
                <a:effectLst/>
                <a:uLnTx/>
                <a:uFillTx/>
                <a:latin typeface="Arial"/>
                <a:ea typeface="+mn-ea"/>
                <a:cs typeface="+mn-cs"/>
              </a:rPr>
              <a:t> 35/67, </a:t>
            </a:r>
            <a:r>
              <a:rPr kumimoji="0" lang="de-DE" sz="800" b="0" i="0" u="none" strike="noStrike" kern="1200" cap="none" spc="0" normalizeH="0" baseline="0" noProof="0" dirty="0" err="1">
                <a:ln>
                  <a:noFill/>
                </a:ln>
                <a:solidFill>
                  <a:schemeClr val="bg1"/>
                </a:solidFill>
                <a:effectLst/>
                <a:uLnTx/>
                <a:uFillTx/>
                <a:latin typeface="Arial"/>
                <a:ea typeface="+mn-ea"/>
                <a:cs typeface="+mn-cs"/>
              </a:rPr>
              <a:t>Beg</a:t>
            </a:r>
            <a:r>
              <a:rPr kumimoji="0" lang="de-DE" sz="800" b="0" i="0" u="none" strike="noStrike" kern="1200" cap="none" spc="0" normalizeH="0" baseline="0" noProof="0" dirty="0">
                <a:ln>
                  <a:noFill/>
                </a:ln>
                <a:solidFill>
                  <a:schemeClr val="bg1"/>
                </a:solidFill>
                <a:effectLst/>
                <a:uLnTx/>
                <a:uFillTx/>
                <a:latin typeface="Arial"/>
                <a:ea typeface="+mn-ea"/>
                <a:cs typeface="+mn-cs"/>
              </a:rPr>
              <a:t>. 01.2022, ZW mtl., </a:t>
            </a:r>
            <a:r>
              <a:rPr kumimoji="0" lang="de-DE" sz="800" b="0" i="0" u="none" strike="noStrike" kern="1200" cap="none" spc="0" normalizeH="0" baseline="0" noProof="0" dirty="0" err="1">
                <a:ln>
                  <a:noFill/>
                </a:ln>
                <a:solidFill>
                  <a:schemeClr val="bg1"/>
                </a:solidFill>
                <a:effectLst/>
                <a:uLnTx/>
                <a:uFillTx/>
                <a:latin typeface="Arial"/>
                <a:ea typeface="+mn-ea"/>
                <a:cs typeface="+mn-cs"/>
              </a:rPr>
              <a:t>boLZ</a:t>
            </a:r>
            <a:r>
              <a:rPr kumimoji="0" lang="de-DE" sz="800" b="0" i="0" u="none" strike="noStrike" kern="1200" cap="none" spc="0" normalizeH="0" baseline="0" noProof="0" dirty="0">
                <a:ln>
                  <a:noFill/>
                </a:ln>
                <a:solidFill>
                  <a:schemeClr val="bg1"/>
                </a:solidFill>
                <a:effectLst/>
                <a:uLnTx/>
                <a:uFillTx/>
                <a:latin typeface="Arial"/>
                <a:ea typeface="+mn-ea"/>
                <a:cs typeface="+mn-cs"/>
              </a:rPr>
              <a:t>, Überschussverwendung: Todesfallbonus. Die Leistungen sind individuell zu versteuern und unterliegen in der Regel der Beitragspflicht in der gesetzlichen Kranken- und Pflegeversicherung.</a:t>
            </a:r>
          </a:p>
        </p:txBody>
      </p:sp>
      <p:pic>
        <p:nvPicPr>
          <p:cNvPr id="19" name="Grafik 18">
            <a:extLst>
              <a:ext uri="{FF2B5EF4-FFF2-40B4-BE49-F238E27FC236}">
                <a16:creationId xmlns:a16="http://schemas.microsoft.com/office/drawing/2014/main" id="{B2A2D9E3-0AAD-47CF-8FFE-75E1070D66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 t="12620" r="33" b="34805"/>
          <a:stretch/>
        </p:blipFill>
        <p:spPr>
          <a:xfrm>
            <a:off x="479424" y="2620472"/>
            <a:ext cx="3591560" cy="1258870"/>
          </a:xfrm>
          <a:prstGeom prst="rect">
            <a:avLst/>
          </a:prstGeom>
          <a:noFill/>
          <a:ln>
            <a:noFill/>
          </a:ln>
        </p:spPr>
      </p:pic>
      <p:pic>
        <p:nvPicPr>
          <p:cNvPr id="24" name="Grafik 23">
            <a:extLst>
              <a:ext uri="{FF2B5EF4-FFF2-40B4-BE49-F238E27FC236}">
                <a16:creationId xmlns:a16="http://schemas.microsoft.com/office/drawing/2014/main" id="{27ACFC37-1591-4771-A729-321EB7F06DF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0795" b="34815"/>
          <a:stretch/>
        </p:blipFill>
        <p:spPr>
          <a:xfrm>
            <a:off x="8119854" y="2620310"/>
            <a:ext cx="3600449" cy="1259031"/>
          </a:xfrm>
          <a:prstGeom prst="rect">
            <a:avLst/>
          </a:prstGeom>
          <a:noFill/>
          <a:ln>
            <a:noFill/>
          </a:ln>
        </p:spPr>
      </p:pic>
      <p:pic>
        <p:nvPicPr>
          <p:cNvPr id="27" name="Grafik 26">
            <a:extLst>
              <a:ext uri="{FF2B5EF4-FFF2-40B4-BE49-F238E27FC236}">
                <a16:creationId xmlns:a16="http://schemas.microsoft.com/office/drawing/2014/main" id="{8DE3EC92-DF0C-4295-A103-CCCD8A19750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1454" r="142" b="34138"/>
          <a:stretch/>
        </p:blipFill>
        <p:spPr>
          <a:xfrm>
            <a:off x="4300869" y="2620472"/>
            <a:ext cx="3595356" cy="1258870"/>
          </a:xfrm>
          <a:prstGeom prst="rect">
            <a:avLst/>
          </a:prstGeom>
          <a:noFill/>
          <a:ln>
            <a:noFill/>
          </a:ln>
        </p:spPr>
      </p:pic>
      <p:sp>
        <p:nvSpPr>
          <p:cNvPr id="20" name="Rechteck 19">
            <a:extLst>
              <a:ext uri="{FF2B5EF4-FFF2-40B4-BE49-F238E27FC236}">
                <a16:creationId xmlns:a16="http://schemas.microsoft.com/office/drawing/2014/main" id="{4D6DE59E-82F4-4788-A1BF-B7E81852ED37}"/>
              </a:ext>
            </a:extLst>
          </p:cNvPr>
          <p:cNvSpPr/>
          <p:nvPr/>
        </p:nvSpPr>
        <p:spPr>
          <a:xfrm>
            <a:off x="478983" y="2260432"/>
            <a:ext cx="3591560" cy="360040"/>
          </a:xfrm>
          <a:prstGeom prst="rect">
            <a:avLst/>
          </a:prstGeom>
          <a:solidFill>
            <a:schemeClr val="accent5"/>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bg1"/>
                </a:solidFill>
                <a:effectLst/>
                <a:uLnTx/>
                <a:uFillTx/>
              </a:rPr>
              <a:t>Altersvorsorge</a:t>
            </a:r>
          </a:p>
        </p:txBody>
      </p:sp>
      <p:sp>
        <p:nvSpPr>
          <p:cNvPr id="21" name="Inhaltsplatzhalter 2">
            <a:extLst>
              <a:ext uri="{FF2B5EF4-FFF2-40B4-BE49-F238E27FC236}">
                <a16:creationId xmlns:a16="http://schemas.microsoft.com/office/drawing/2014/main" id="{ECDB97D2-07CF-4160-886B-539F4F58E3D5}"/>
              </a:ext>
            </a:extLst>
          </p:cNvPr>
          <p:cNvSpPr txBox="1">
            <a:spLocks/>
          </p:cNvSpPr>
          <p:nvPr/>
        </p:nvSpPr>
        <p:spPr>
          <a:xfrm>
            <a:off x="485307" y="3920636"/>
            <a:ext cx="9627225" cy="246962"/>
          </a:xfrm>
          <a:prstGeom prst="rect">
            <a:avLst/>
          </a:prstGeom>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400" b="0" kern="1200" cap="none" baseline="0" noProof="0" dirty="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4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05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l"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400" b="0" i="0" u="none" strike="noStrike" kern="1200" cap="none" spc="0" normalizeH="0" baseline="0" noProof="0" dirty="0">
                <a:ln>
                  <a:noFill/>
                </a:ln>
                <a:solidFill>
                  <a:schemeClr val="bg1"/>
                </a:solidFill>
                <a:effectLst/>
                <a:uLnTx/>
                <a:uFillTx/>
                <a:latin typeface="Arial"/>
                <a:ea typeface="+mn-ea"/>
                <a:cs typeface="+mn-cs"/>
              </a:rPr>
              <a:t>Hieraus resultieren folgende beispielhafte Leistungen</a:t>
            </a:r>
            <a:r>
              <a:rPr kumimoji="0" lang="de-DE" sz="1400" b="0" i="0" u="none" strike="noStrike" kern="1200" cap="none" spc="0" normalizeH="0" baseline="30000" noProof="0" dirty="0">
                <a:ln>
                  <a:noFill/>
                </a:ln>
                <a:solidFill>
                  <a:schemeClr val="bg1"/>
                </a:solidFill>
                <a:effectLst/>
                <a:uLnTx/>
                <a:uFillTx/>
                <a:latin typeface="Arial"/>
                <a:ea typeface="+mn-ea"/>
                <a:cs typeface="+mn-cs"/>
              </a:rPr>
              <a:t>1</a:t>
            </a:r>
            <a:r>
              <a:rPr kumimoji="0" lang="de-DE" sz="1400" b="0" i="0" u="none" strike="noStrike" kern="1200" cap="none" spc="0" normalizeH="0" baseline="0" noProof="0" dirty="0">
                <a:ln>
                  <a:noFill/>
                </a:ln>
                <a:solidFill>
                  <a:schemeClr val="bg1"/>
                </a:solidFill>
                <a:effectLst/>
                <a:uLnTx/>
                <a:uFillTx/>
                <a:latin typeface="Arial"/>
                <a:ea typeface="+mn-ea"/>
                <a:cs typeface="+mn-cs"/>
              </a:rPr>
              <a:t> für einen 35-Jährigen:</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3" name="Rechteck 22">
            <a:extLst>
              <a:ext uri="{FF2B5EF4-FFF2-40B4-BE49-F238E27FC236}">
                <a16:creationId xmlns:a16="http://schemas.microsoft.com/office/drawing/2014/main" id="{D2C8AA51-7814-4C42-9856-039636CA3D19}"/>
              </a:ext>
            </a:extLst>
          </p:cNvPr>
          <p:cNvSpPr/>
          <p:nvPr/>
        </p:nvSpPr>
        <p:spPr>
          <a:xfrm>
            <a:off x="488313" y="4184316"/>
            <a:ext cx="3591561" cy="899024"/>
          </a:xfrm>
          <a:prstGeom prst="rect">
            <a:avLst/>
          </a:prstGeom>
          <a:solidFill>
            <a:schemeClr val="accent6"/>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Erhöhung der Altersrente </a:t>
            </a:r>
            <a:br>
              <a:rPr kumimoji="0" lang="de-DE" sz="1400" b="0" i="0" u="none" strike="noStrike" kern="0" cap="none" spc="0" normalizeH="0" baseline="0" noProof="0" dirty="0">
                <a:ln>
                  <a:noFill/>
                </a:ln>
                <a:solidFill>
                  <a:schemeClr val="bg1"/>
                </a:solidFill>
                <a:effectLst/>
                <a:uLnTx/>
                <a:uFillTx/>
              </a:rPr>
            </a:br>
            <a:r>
              <a:rPr kumimoji="0" lang="de-DE" sz="1400" b="0" i="0" u="none" strike="noStrike" kern="0" cap="none" spc="0" normalizeH="0" baseline="0" noProof="0" dirty="0">
                <a:ln>
                  <a:noFill/>
                </a:ln>
                <a:solidFill>
                  <a:schemeClr val="bg1"/>
                </a:solidFill>
                <a:effectLst/>
                <a:uLnTx/>
                <a:uFillTx/>
              </a:rPr>
              <a:t>um monatlich 27 €</a:t>
            </a:r>
            <a:endParaRPr kumimoji="0" lang="de-DE" sz="1400" b="0" i="0" u="none" strike="noStrike" kern="0" cap="none" spc="0" normalizeH="0" baseline="30000" noProof="0" dirty="0">
              <a:ln>
                <a:noFill/>
              </a:ln>
              <a:solidFill>
                <a:schemeClr val="bg1"/>
              </a:solidFill>
              <a:effectLst/>
              <a:uLnTx/>
              <a:uFillTx/>
            </a:endParaRPr>
          </a:p>
        </p:txBody>
      </p:sp>
      <p:sp>
        <p:nvSpPr>
          <p:cNvPr id="25" name="Rechteck 24">
            <a:extLst>
              <a:ext uri="{FF2B5EF4-FFF2-40B4-BE49-F238E27FC236}">
                <a16:creationId xmlns:a16="http://schemas.microsoft.com/office/drawing/2014/main" id="{EC859FD1-C922-493F-93E3-57CE95B6190E}"/>
              </a:ext>
            </a:extLst>
          </p:cNvPr>
          <p:cNvSpPr/>
          <p:nvPr/>
        </p:nvSpPr>
        <p:spPr>
          <a:xfrm>
            <a:off x="8119855" y="2260432"/>
            <a:ext cx="3592720" cy="360040"/>
          </a:xfrm>
          <a:prstGeom prst="rect">
            <a:avLst/>
          </a:prstGeom>
          <a:solidFill>
            <a:schemeClr val="accent5"/>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bg1"/>
                </a:solidFill>
                <a:effectLst/>
                <a:uLnTx/>
                <a:uFillTx/>
              </a:rPr>
              <a:t>Hinterbliebenenvorsorge</a:t>
            </a:r>
            <a:endParaRPr kumimoji="0" lang="de-DE" sz="1800" b="1" i="0" u="none" strike="noStrike" kern="0" cap="none" spc="0" normalizeH="0" baseline="0" noProof="0" dirty="0">
              <a:ln>
                <a:noFill/>
              </a:ln>
              <a:solidFill>
                <a:schemeClr val="bg1"/>
              </a:solidFill>
              <a:effectLst/>
              <a:uLnTx/>
              <a:uFillTx/>
            </a:endParaRPr>
          </a:p>
        </p:txBody>
      </p:sp>
      <p:sp>
        <p:nvSpPr>
          <p:cNvPr id="26" name="Rechteck 25">
            <a:extLst>
              <a:ext uri="{FF2B5EF4-FFF2-40B4-BE49-F238E27FC236}">
                <a16:creationId xmlns:a16="http://schemas.microsoft.com/office/drawing/2014/main" id="{E2E68CC3-7334-41BA-8E88-1A6D4895CB11}"/>
              </a:ext>
            </a:extLst>
          </p:cNvPr>
          <p:cNvSpPr/>
          <p:nvPr/>
        </p:nvSpPr>
        <p:spPr>
          <a:xfrm>
            <a:off x="8119855" y="4184316"/>
            <a:ext cx="3592720" cy="899024"/>
          </a:xfrm>
          <a:prstGeom prst="rect">
            <a:avLst/>
          </a:prstGeom>
          <a:solidFill>
            <a:schemeClr val="accent6"/>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Gesamtleistung bei Tod: 69.368 €</a:t>
            </a:r>
            <a:endParaRPr kumimoji="0" lang="de-DE" sz="1400" b="0" i="0" u="none" strike="noStrike" kern="0" cap="none" spc="0" normalizeH="0" baseline="30000" noProof="0" dirty="0">
              <a:ln>
                <a:noFill/>
              </a:ln>
              <a:solidFill>
                <a:schemeClr val="bg1"/>
              </a:solidFill>
              <a:effectLst/>
              <a:uLnTx/>
              <a:uFillTx/>
            </a:endParaRPr>
          </a:p>
        </p:txBody>
      </p:sp>
      <p:sp>
        <p:nvSpPr>
          <p:cNvPr id="28" name="Rechteck 27">
            <a:extLst>
              <a:ext uri="{FF2B5EF4-FFF2-40B4-BE49-F238E27FC236}">
                <a16:creationId xmlns:a16="http://schemas.microsoft.com/office/drawing/2014/main" id="{2C42CA9A-2964-4001-9604-095D4033FD8C}"/>
              </a:ext>
            </a:extLst>
          </p:cNvPr>
          <p:cNvSpPr/>
          <p:nvPr/>
        </p:nvSpPr>
        <p:spPr>
          <a:xfrm>
            <a:off x="4295775" y="2260432"/>
            <a:ext cx="3600450" cy="360040"/>
          </a:xfrm>
          <a:prstGeom prst="rect">
            <a:avLst/>
          </a:prstGeom>
          <a:solidFill>
            <a:schemeClr val="accent5"/>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8682"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bg1"/>
                </a:solidFill>
                <a:effectLst/>
                <a:uLnTx/>
                <a:uFillTx/>
              </a:rPr>
              <a:t>Einkommensvorsorge</a:t>
            </a:r>
          </a:p>
        </p:txBody>
      </p:sp>
      <p:sp>
        <p:nvSpPr>
          <p:cNvPr id="29" name="Rechteck 28">
            <a:extLst>
              <a:ext uri="{FF2B5EF4-FFF2-40B4-BE49-F238E27FC236}">
                <a16:creationId xmlns:a16="http://schemas.microsoft.com/office/drawing/2014/main" id="{5043872E-E4DD-40C0-AB03-08182D4E61DD}"/>
              </a:ext>
            </a:extLst>
          </p:cNvPr>
          <p:cNvSpPr/>
          <p:nvPr/>
        </p:nvSpPr>
        <p:spPr>
          <a:xfrm>
            <a:off x="4295775" y="4184316"/>
            <a:ext cx="3600450" cy="899025"/>
          </a:xfrm>
          <a:prstGeom prst="rect">
            <a:avLst/>
          </a:prstGeom>
          <a:solidFill>
            <a:schemeClr val="accent6"/>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defTabSz="1218682"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Berufsunfähigkeitsrente: monatlich 295 €</a:t>
            </a:r>
          </a:p>
          <a:p>
            <a:pPr marL="0" marR="0" lvl="0" indent="0" defTabSz="1218682"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rPr>
              <a:t>KSP-Rente: monatlich 315 €</a:t>
            </a:r>
          </a:p>
        </p:txBody>
      </p:sp>
      <p:sp>
        <p:nvSpPr>
          <p:cNvPr id="30" name="Textfeld 29">
            <a:extLst>
              <a:ext uri="{FF2B5EF4-FFF2-40B4-BE49-F238E27FC236}">
                <a16:creationId xmlns:a16="http://schemas.microsoft.com/office/drawing/2014/main" id="{610076A5-8F5C-4D6B-A24B-017889CE46CD}"/>
              </a:ext>
            </a:extLst>
          </p:cNvPr>
          <p:cNvSpPr txBox="1"/>
          <p:nvPr/>
        </p:nvSpPr>
        <p:spPr>
          <a:xfrm>
            <a:off x="7589965" y="1902958"/>
            <a:ext cx="529890" cy="422405"/>
          </a:xfrm>
          <a:prstGeom prst="rect">
            <a:avLst/>
          </a:prstGeom>
        </p:spPr>
        <p:txBody>
          <a:bodyPr vert="horz" wrap="square" lIns="72000" tIns="72000" rIns="72000" bIns="72000" rtlCol="0">
            <a:spAutoFit/>
          </a:bodyP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ndParaRPr>
          </a:p>
        </p:txBody>
      </p:sp>
      <p:sp>
        <p:nvSpPr>
          <p:cNvPr id="33" name="Rechteck 32">
            <a:extLst>
              <a:ext uri="{FF2B5EF4-FFF2-40B4-BE49-F238E27FC236}">
                <a16:creationId xmlns:a16="http://schemas.microsoft.com/office/drawing/2014/main" id="{0CFECB43-8D72-4760-9497-C669393696B5}"/>
              </a:ext>
            </a:extLst>
          </p:cNvPr>
          <p:cNvSpPr/>
          <p:nvPr/>
        </p:nvSpPr>
        <p:spPr>
          <a:xfrm>
            <a:off x="-133483" y="5371809"/>
            <a:ext cx="11232813" cy="398459"/>
          </a:xfrm>
          <a:prstGeom prst="rect">
            <a:avLst/>
          </a:prstGeom>
          <a:noFill/>
          <a:ln>
            <a:noFill/>
          </a:ln>
        </p:spPr>
        <p:txBody>
          <a:bodyPr rot="0" spcFirstLastPara="0" vertOverflow="overflow" horzOverflow="overflow" vert="horz" wrap="square" lIns="612000" tIns="108000" rIns="108000" bIns="108000" numCol="1" spcCol="0" rtlCol="0" fromWordArt="0" anchor="ctr" anchorCtr="0" forceAA="0" compatLnSpc="1">
            <a:prstTxWarp prst="textNoShape">
              <a:avLst/>
            </a:prstTxWarp>
            <a:noAutofit/>
          </a:bodyPr>
          <a:lstStyle/>
          <a:p>
            <a:pPr marL="0" marR="0" lvl="0" indent="0" defTabSz="1218682"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schemeClr val="accent4"/>
              </a:solidFill>
              <a:effectLst/>
              <a:uLnTx/>
              <a:uFillTx/>
            </a:endParaRPr>
          </a:p>
          <a:p>
            <a:pPr lvl="0" defTabSz="1218682"/>
            <a:r>
              <a:rPr lang="de-DE" sz="1600" b="1" kern="0" dirty="0">
                <a:solidFill>
                  <a:schemeClr val="accent4"/>
                </a:solidFill>
              </a:rPr>
              <a:t>Sie als Arbeitgeber können entscheiden, welche Bausteine Sie zur </a:t>
            </a:r>
            <a:br>
              <a:rPr lang="de-DE" sz="1600" b="1" kern="0" dirty="0">
                <a:solidFill>
                  <a:schemeClr val="accent4"/>
                </a:solidFill>
              </a:rPr>
            </a:br>
            <a:r>
              <a:rPr lang="de-DE" sz="1600" b="1" kern="0" dirty="0">
                <a:solidFill>
                  <a:schemeClr val="accent4"/>
                </a:solidFill>
              </a:rPr>
              <a:t>optimalen Versorgung Ihrer Mitarbeiter zur Verfügung stellen.</a:t>
            </a:r>
          </a:p>
          <a:p>
            <a:pPr marL="0" marR="0" lvl="0" indent="0" defTabSz="1218682"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schemeClr val="accent4"/>
              </a:solidFill>
              <a:effectLst/>
              <a:uLnTx/>
              <a:uFillTx/>
            </a:endParaRPr>
          </a:p>
        </p:txBody>
      </p:sp>
    </p:spTree>
    <p:extLst>
      <p:ext uri="{BB962C8B-B14F-4D97-AF65-F5344CB8AC3E}">
        <p14:creationId xmlns:p14="http://schemas.microsoft.com/office/powerpoint/2010/main" val="3019079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egwG3S17T9W2Q4jBjA7MW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iKcNWyJSi2pSaYYy7IY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Chmt1PeRXWQrLpGmpxeS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udFgUjqTbekApmP8V9c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bJ2r3G7RauhYLv9DAJt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M5f1uu6Sk2sO8KlwAygk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FkTJgXqdU23Sf5jv1sn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5EuqhG4TrKeq1JhC6Z92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IK704m1SHKeLVSEnzte8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ZZS6HKy7QlqDkMG.I4fg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4Qy4LZsRva9tnGBHOBH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_uTuAvUQR.fDU5Uh_22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Phv35leQGuZmBEsWX4v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s8Asok9RMaIRMINZOTh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Gna_1drRoyhc1eQciACfg"/>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1_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ZD">
    <a:dk1>
      <a:srgbClr val="000000"/>
    </a:dk1>
    <a:lt1>
      <a:srgbClr val="FFFFFF"/>
    </a:lt1>
    <a:dk2>
      <a:srgbClr val="003781"/>
    </a:dk2>
    <a:lt2>
      <a:srgbClr val="D4CDCD"/>
    </a:lt2>
    <a:accent1>
      <a:srgbClr val="96DCFA"/>
    </a:accent1>
    <a:accent2>
      <a:srgbClr val="CCDD61"/>
    </a:accent2>
    <a:accent3>
      <a:srgbClr val="FDD25C"/>
    </a:accent3>
    <a:accent4>
      <a:srgbClr val="DAD0E1"/>
    </a:accent4>
    <a:accent5>
      <a:srgbClr val="FF934F"/>
    </a:accent5>
    <a:accent6>
      <a:srgbClr val="B1DAD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6" row="9">
    <wetp:webextensionref xmlns:r="http://schemas.openxmlformats.org/officeDocument/2006/relationships" r:id="rId1"/>
  </wetp:taskpane>
  <wetp:taskpane dockstate="right" visibility="0" width="350" row="1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78309584-CC12-42E3-BD4D-5E165C10C54C}">
  <we:reference id="wa200003220" version="1.0.0.0" store="de-DE" storeType="OMEX"/>
  <we:alternateReferences>
    <we:reference id="wa200003220" version="1.0.0.0" store="WA20000322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DCF430-E02C-4FFC-8DA5-C071A7CD67C1}">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A505927623E8B47B4D5AF9D79FABE67" ma:contentTypeVersion="2" ma:contentTypeDescription="Ein neues Dokument erstellen." ma:contentTypeScope="" ma:versionID="4270ea42de19a9331e3e5312c55c22ca">
  <xsd:schema xmlns:xsd="http://www.w3.org/2001/XMLSchema" xmlns:xs="http://www.w3.org/2001/XMLSchema" xmlns:p="http://schemas.microsoft.com/office/2006/metadata/properties" xmlns:ns3="c72a1869-58d2-4854-bbb7-6c82a609f92c" targetNamespace="http://schemas.microsoft.com/office/2006/metadata/properties" ma:root="true" ma:fieldsID="5e393012214ad580c20b08749580cba1" ns3:_="">
    <xsd:import namespace="c72a1869-58d2-4854-bbb7-6c82a609f92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a1869-58d2-4854-bbb7-6c82a609f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578BFD-1561-42AB-94F0-EAB23BDB9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a1869-58d2-4854-bbb7-6c82a609f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3.xml><?xml version="1.0" encoding="utf-8"?>
<ds:datastoreItem xmlns:ds="http://schemas.openxmlformats.org/officeDocument/2006/customXml" ds:itemID="{E8238861-3DAC-4F8A-8FBD-A33F14A90246}">
  <ds:schemaRefs>
    <ds:schemaRef ds:uri="http://purl.org/dc/elements/1.1/"/>
    <ds:schemaRef ds:uri="http://schemas.microsoft.com/office/2006/metadata/properties"/>
    <ds:schemaRef ds:uri="c72a1869-58d2-4854-bbb7-6c82a609f92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14395</Words>
  <Application>Microsoft Office PowerPoint</Application>
  <PresentationFormat>Breitbild</PresentationFormat>
  <Paragraphs>2180</Paragraphs>
  <Slides>77</Slides>
  <Notes>73</Notes>
  <HiddenSlides>0</HiddenSlides>
  <MMClips>0</MMClips>
  <ScaleCrop>false</ScaleCrop>
  <HeadingPairs>
    <vt:vector size="6" baseType="variant">
      <vt:variant>
        <vt:lpstr>Verwendete Schriftarten</vt:lpstr>
      </vt:variant>
      <vt:variant>
        <vt:i4>12</vt:i4>
      </vt:variant>
      <vt:variant>
        <vt:lpstr>Design</vt:lpstr>
      </vt:variant>
      <vt:variant>
        <vt:i4>5</vt:i4>
      </vt:variant>
      <vt:variant>
        <vt:lpstr>Folientitel</vt:lpstr>
      </vt:variant>
      <vt:variant>
        <vt:i4>77</vt:i4>
      </vt:variant>
    </vt:vector>
  </HeadingPairs>
  <TitlesOfParts>
    <vt:vector size="94" baseType="lpstr">
      <vt:lpstr>Arial Unicode MS</vt:lpstr>
      <vt:lpstr>MS PGothic</vt:lpstr>
      <vt:lpstr>MS PGothic</vt:lpstr>
      <vt:lpstr>宋体</vt:lpstr>
      <vt:lpstr>Arial</vt:lpstr>
      <vt:lpstr>Calibri</vt:lpstr>
      <vt:lpstr>黑体</vt:lpstr>
      <vt:lpstr>Symbol</vt:lpstr>
      <vt:lpstr>Times New Roman</vt:lpstr>
      <vt:lpstr>Wingdings</vt:lpstr>
      <vt:lpstr>Wingdings 2</vt:lpstr>
      <vt:lpstr>Wingdings 3</vt:lpstr>
      <vt:lpstr>Title charts</vt:lpstr>
      <vt:lpstr>Divider + end charts</vt:lpstr>
      <vt:lpstr>Content charts white</vt:lpstr>
      <vt:lpstr>Content charts blue</vt:lpstr>
      <vt:lpstr>1_Content charts white</vt:lpstr>
      <vt:lpstr>bAV- Leitfaden 2022</vt:lpstr>
      <vt:lpstr>Referentenhinweis</vt:lpstr>
      <vt:lpstr>Die bAV bietet viele Varianten für maßgeschneiderte Lösungen</vt:lpstr>
      <vt:lpstr>Herausforderungen für Arbeitgeber  und Arbeitnehmer aktiv angehen</vt:lpstr>
      <vt:lpstr>Demografische Entwicklung wirkt sich negativ auf gesetzliche Rente aus</vt:lpstr>
      <vt:lpstr>Vorgezogener Ruhestand – besonders hoher Bedarf an zusätzlicher Vorsorge</vt:lpstr>
      <vt:lpstr>Wissenswertes zum  Betriebsrentenstärkungsgesetz (BRSG)</vt:lpstr>
      <vt:lpstr>Entgeltumwandlung1 – kostenneutrale Unterstützung durch Arbeitgeber möglich</vt:lpstr>
      <vt:lpstr>Der Zuschuss vom Arbeitgeber stärkt die Vorsorge der Mitarbeiter</vt:lpstr>
      <vt:lpstr>Pauschale Weitergabe des AG-Zuschusses – beispielhafte Kalkulation</vt:lpstr>
      <vt:lpstr>Mit Entgeltumwandlung1 profitieren  Arbeitnehmer von staatlicher Förderung (1/2)</vt:lpstr>
      <vt:lpstr>Mit Entgeltumwandlung1 profitieren  Arbeitnehmer von staatlicher Förderung (2/2)</vt:lpstr>
      <vt:lpstr>Beispiele für Entgeltumwandlung1 mit  unterschiedlichen Gehaltsklassen</vt:lpstr>
      <vt:lpstr>Mindestlohn und Entgeltumwandlung </vt:lpstr>
      <vt:lpstr>Vermögenswirksame Leistungen in bAV1 lohnend für Arbeitgeber &amp; Arbeitnehmer</vt:lpstr>
      <vt:lpstr>Betriebliche Altersversorgung ist ein Turbo für vermögenswirksame Leistungen</vt:lpstr>
      <vt:lpstr>VWL in bAV –  nettoneutrale Beiträge im Vergleich</vt:lpstr>
      <vt:lpstr>Verbesserungen bei Riester seit 2018</vt:lpstr>
      <vt:lpstr>Riester bei Allianz – die Riester-Direkt-versicherung ergänzt das Angebotsportfolio</vt:lpstr>
      <vt:lpstr>Qualifizierte Mitarbeiter sichern den Erfolg eines Unternehmens</vt:lpstr>
      <vt:lpstr>Herausforderung Fachkräftemangel – die gesetzlichen Standards reichen nicht aus</vt:lpstr>
      <vt:lpstr>Den Herausforderungen begegnen – mit einer bAV als Lösung</vt:lpstr>
      <vt:lpstr>Das erwarten Mitarbeiter von einer  Betriebsrente1 </vt:lpstr>
      <vt:lpstr>Mögliche Modelle der  bAV-Mitarbeiterbindung 1/3 </vt:lpstr>
      <vt:lpstr>Mögliche Modelle der  bAV-Mitarbeiterbindung 2/3 </vt:lpstr>
      <vt:lpstr>Mögliche Modelle der  bAV-Mitarbeiterbindung 3/3 </vt:lpstr>
      <vt:lpstr>Ist die langfristige Verpflichtung ein Problem? </vt:lpstr>
      <vt:lpstr>Neuer Förderbetrag stärkt Altersvorsorge vieler Arbeitnehmer</vt:lpstr>
      <vt:lpstr>Effektive Gehaltserhöhung mit einer AG-finanzierten bAV1</vt:lpstr>
      <vt:lpstr>Ein Mix der Finanzierungsmodelle bietet zusätzlichen Gestaltungsspielraum</vt:lpstr>
      <vt:lpstr>Das Niedrigzinsniveau bleibt eine aktuelle Herausforderung</vt:lpstr>
      <vt:lpstr>Niedrige Zinsen erfordern neue  Lösungen in der Altersvorsorge</vt:lpstr>
      <vt:lpstr>Freiräume in der Kapitalanlage und zeitgemäße Garantien als Schlüssel für eine zukunftsfähige bAV</vt:lpstr>
      <vt:lpstr>Entgeltumwandlung nach § 3.63 EStG mit den Allianz Vorsorgekonzepten im Vergleich</vt:lpstr>
      <vt:lpstr>Spitzenkräfte fördern: bAV attraktiv für  Arbeitnehmer und Arbeitgeber </vt:lpstr>
      <vt:lpstr>Allianz Spitzenkräfte-Konzept schließt hohe Vorsorgelücken </vt:lpstr>
      <vt:lpstr>Laufendes Entgelt und Tantiemen von Spitzenkräften optimal kombinieren</vt:lpstr>
      <vt:lpstr>#EqualPension – Zeit zu handeln</vt:lpstr>
      <vt:lpstr>Maximale Rente für Minijobber</vt:lpstr>
      <vt:lpstr>Mitarbeitende Ehegatten können bis zu 8 % der BBG steuerfrei umwandeln</vt:lpstr>
      <vt:lpstr>Mitarbeitende Ehegatten als Minijobber optimieren Haushaltseinkommen</vt:lpstr>
      <vt:lpstr>Arbeitskraftsicherung wird immer wichtiger – sie steht für eine krisensichere Lebensplanung</vt:lpstr>
      <vt:lpstr>Erwerbsminderungsrente:  hohe Hürden, niedrige Renten</vt:lpstr>
      <vt:lpstr>Das Risiko ist hoch –  jeder Zweite wird berufsunfähig1 </vt:lpstr>
      <vt:lpstr>Diese Möglichkeiten bietet die  betriebliche Arbeitskraftsicherung </vt:lpstr>
      <vt:lpstr>Arbeitnehmeransprache in der betrieb-lichen AKS – Wahl zwischen BU und KSP¹ </vt:lpstr>
      <vt:lpstr>Implementierung der AKS in bAV – Gleichbehandlungsgrundsatz beachten </vt:lpstr>
      <vt:lpstr>Rentenretter (B-Baustein) zur bAV</vt:lpstr>
      <vt:lpstr>Berufsunfähigkeitsvorsorge: Absicherung über die bAV1 lohnt sich (1/2)</vt:lpstr>
      <vt:lpstr>Berufsunfähigkeitsvorsorge: Absicherung über die bAV1 lohnt sich (2/2)</vt:lpstr>
      <vt:lpstr>Auf einen Blick</vt:lpstr>
      <vt:lpstr>Keine umfassende Gesundheitserklärung notwendig</vt:lpstr>
      <vt:lpstr>Frühe Vorsorge für Auszubildende zahlt sich aus</vt:lpstr>
      <vt:lpstr>Berufseinsteiger – Absicherung der Arbeitskraft hat hohe Priorität </vt:lpstr>
      <vt:lpstr>bAV als Kapitalanlage für Arbeitnehmer  über 50 Jahre lohnt sich – (1/2)</vt:lpstr>
      <vt:lpstr>Beispielrechnung: Renditevorteile  bei Arbeitnehmern über 50 – (2/2) </vt:lpstr>
      <vt:lpstr>Abfindungen und Kapitalzahlungen  steuerlich optimieren</vt:lpstr>
      <vt:lpstr>Fünftelungsregelung als Beispiel  zur Abfindungszahlung</vt:lpstr>
      <vt:lpstr>Clever kombiniert –  Zeitwertkonten und bAV</vt:lpstr>
      <vt:lpstr>Unternehmer-Versorgung ist  abhängig von der Unternehmensform</vt:lpstr>
      <vt:lpstr>3 Fragen zur Ermittlung des Vorsorgebedarfs von Unternehmern</vt:lpstr>
      <vt:lpstr>Unternehmer sollten sich nicht schlechter stellen als ihre Arbeitnehmer</vt:lpstr>
      <vt:lpstr>In 3 Schritten zur individuellen Unternehmer-Versorgung</vt:lpstr>
      <vt:lpstr>Passende Vorsorgelösungen für jeden Bedarf </vt:lpstr>
      <vt:lpstr>Mit dem BRSG ist eine bedarfsgerechtere Absicherung für GGF möglich</vt:lpstr>
      <vt:lpstr>Allianz Leben ist die Nummer 1  in der betrieblichen Altersvorsorge</vt:lpstr>
      <vt:lpstr>Das Sicherungsvermögen von Allianz Leben als Basis des werthaltigen Erfolgs</vt:lpstr>
      <vt:lpstr>Nachhaltigkeit in der Kapitalanlage</vt:lpstr>
      <vt:lpstr>Alternative Anlagen – bereits ein Viertel unseres Gesamtportfolios</vt:lpstr>
      <vt:lpstr>Unsere Aufstellung schafft echte Vorteile für unsere Kunden</vt:lpstr>
      <vt:lpstr>Wir halten unsere Versprechen heute und in Zukunft</vt:lpstr>
      <vt:lpstr>Die Allianz als ausgezeichneter Partner</vt:lpstr>
      <vt:lpstr>Die Allianz ESG-Strategie</vt:lpstr>
      <vt:lpstr>Allianz Leben – ein starker Partner bei der betrieblichen Altersversorgung</vt:lpstr>
      <vt:lpstr>FirmenOnline: Die effiziente Komplettlösung für das digitale Vorsorgemanagement</vt:lpstr>
      <vt:lpstr>Digital &amp; effizient: Weitere Allianz Online-Tools für Unternehmen und Vermittler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von Reden, Maximilian (Allianz Deutschland)</cp:lastModifiedBy>
  <cp:revision>793</cp:revision>
  <dcterms:created xsi:type="dcterms:W3CDTF">2021-05-25T12:15:33Z</dcterms:created>
  <dcterms:modified xsi:type="dcterms:W3CDTF">2022-05-06T06:30:11Z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0x0101004A505927623E8B47B4D5AF9D79FABE67</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2021-07-29T09:20:11Z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cae8452c-7462-4e0b-86f6-dfc751feef05</vt:lpwstr>
  </property>
  <property fmtid="{D5CDD505-2E9C-101B-9397-08002B2CF9AE}" pid="10" name="MSIP_Label_ce5f591a-3248-43e9-9b70-1ad50135772d_ContentBits">
    <vt:lpwstr>0</vt:lpwstr>
  </property>
</Properties>
</file>