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9.svg" ContentType="image/sv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media/image34.bin" ContentType="image/png"/>
  <Override PartName="/ppt/media/image35.bin"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8.svg" ContentType="image/sv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Lst>
  <p:notesMasterIdLst>
    <p:notesMasterId r:id="rId55"/>
  </p:notesMasterIdLst>
  <p:sldIdLst>
    <p:sldId id="256" r:id="rId8"/>
    <p:sldId id="460" r:id="rId9"/>
    <p:sldId id="263" r:id="rId10"/>
    <p:sldId id="341" r:id="rId11"/>
    <p:sldId id="490" r:id="rId12"/>
    <p:sldId id="584" r:id="rId13"/>
    <p:sldId id="555" r:id="rId14"/>
    <p:sldId id="269" r:id="rId15"/>
    <p:sldId id="308" r:id="rId16"/>
    <p:sldId id="296" r:id="rId17"/>
    <p:sldId id="478" r:id="rId18"/>
    <p:sldId id="323" r:id="rId19"/>
    <p:sldId id="578" r:id="rId20"/>
    <p:sldId id="272" r:id="rId21"/>
    <p:sldId id="581" r:id="rId22"/>
    <p:sldId id="560" r:id="rId23"/>
    <p:sldId id="539" r:id="rId24"/>
    <p:sldId id="565" r:id="rId25"/>
    <p:sldId id="566" r:id="rId26"/>
    <p:sldId id="579" r:id="rId27"/>
    <p:sldId id="397" r:id="rId28"/>
    <p:sldId id="317" r:id="rId29"/>
    <p:sldId id="320" r:id="rId30"/>
    <p:sldId id="496" r:id="rId31"/>
    <p:sldId id="505" r:id="rId32"/>
    <p:sldId id="508" r:id="rId33"/>
    <p:sldId id="502" r:id="rId34"/>
    <p:sldId id="511" r:id="rId35"/>
    <p:sldId id="573" r:id="rId36"/>
    <p:sldId id="514" r:id="rId37"/>
    <p:sldId id="517" r:id="rId38"/>
    <p:sldId id="520" r:id="rId39"/>
    <p:sldId id="499" r:id="rId40"/>
    <p:sldId id="523" r:id="rId41"/>
    <p:sldId id="526" r:id="rId42"/>
    <p:sldId id="556" r:id="rId43"/>
    <p:sldId id="278" r:id="rId44"/>
    <p:sldId id="554" r:id="rId45"/>
    <p:sldId id="281" r:id="rId46"/>
    <p:sldId id="284" r:id="rId47"/>
    <p:sldId id="583" r:id="rId48"/>
    <p:sldId id="569" r:id="rId49"/>
    <p:sldId id="538" r:id="rId50"/>
    <p:sldId id="290" r:id="rId51"/>
    <p:sldId id="311" r:id="rId52"/>
    <p:sldId id="299" r:id="rId53"/>
    <p:sldId id="293" r:id="rId54"/>
  </p:sldIdLst>
  <p:sldSz cx="12192000" cy="6858000"/>
  <p:notesSz cx="6858000" cy="9144000"/>
  <p:custDataLst>
    <p:tags r:id="rId56"/>
  </p:custDataLst>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94660"/>
  </p:normalViewPr>
  <p:slideViewPr>
    <p:cSldViewPr snapToGrid="0" showGuides="1">
      <p:cViewPr varScale="1">
        <p:scale>
          <a:sx n="111" d="100"/>
          <a:sy n="111" d="100"/>
        </p:scale>
        <p:origin x="630"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27.03.2024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2</a:t>
            </a:fld>
            <a:endParaRPr lang="de-DE"/>
          </a:p>
        </p:txBody>
      </p:sp>
    </p:spTree>
    <p:extLst>
      <p:ext uri="{BB962C8B-B14F-4D97-AF65-F5344CB8AC3E}">
        <p14:creationId xmlns:p14="http://schemas.microsoft.com/office/powerpoint/2010/main" val="307679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801"/>
            <a:r>
              <a:rPr lang="de-DE" altLang="de-DE" sz="1200" dirty="0"/>
              <a:t>[Überschrift]</a:t>
            </a:r>
          </a:p>
          <a:p>
            <a:pPr defTabSz="883801"/>
            <a:r>
              <a:rPr lang="de-DE" altLang="de-DE" sz="1200" dirty="0"/>
              <a:t>BR-Baustein zusätzlich zur Altersvorsorge in der </a:t>
            </a:r>
            <a:r>
              <a:rPr lang="de-DE" altLang="de-DE" sz="1200" dirty="0" err="1"/>
              <a:t>bAV</a:t>
            </a:r>
            <a:r>
              <a:rPr lang="de-DE" altLang="de-DE" sz="1200" dirty="0"/>
              <a:t>:</a:t>
            </a:r>
            <a:r>
              <a:rPr lang="de-DE" altLang="ja-JP" sz="1200" dirty="0"/>
              <a:t> der „Einkommens- und Renten-Retter“ bei Berufsunfähigkeit</a:t>
            </a:r>
          </a:p>
          <a:p>
            <a:pPr defTabSz="883801"/>
            <a:endParaRPr lang="de-DE" altLang="de-DE" sz="1200" dirty="0"/>
          </a:p>
          <a:p>
            <a:pPr defTabSz="883801"/>
            <a:r>
              <a:rPr lang="de-DE" altLang="de-DE" sz="1200" dirty="0"/>
              <a:t>[Inhalte]</a:t>
            </a:r>
          </a:p>
          <a:p>
            <a:pPr defTabSz="883801"/>
            <a:r>
              <a:rPr lang="de-DE" altLang="de-DE" sz="1200" dirty="0"/>
              <a:t>Die Berufsunfähigkeitszusatzversicherung (BR) hilft sicher und automatisch im Fall einer Berufsunfähigkeit:</a:t>
            </a:r>
          </a:p>
          <a:p>
            <a:pPr marL="165713" lvl="1" indent="-165713" defTabSz="883801">
              <a:spcBef>
                <a:spcPts val="601"/>
              </a:spcBef>
              <a:buFont typeface="Arial" panose="020B0604020202020204" pitchFamily="34" charset="0"/>
              <a:buChar char="•"/>
            </a:pPr>
            <a:r>
              <a:rPr lang="de-DE" altLang="de-DE" sz="1200" dirty="0"/>
              <a:t>Ab Eintritt der Berufsunfähigkeit wird die vereinbarte Berufsunfähigkeitsrente ausbezahlt und sichert das Einkommen.</a:t>
            </a:r>
          </a:p>
          <a:p>
            <a:pPr marL="165713" lvl="1" indent="-165713" defTabSz="883801">
              <a:spcBef>
                <a:spcPts val="601"/>
              </a:spcBef>
              <a:buFont typeface="Arial" panose="020B0604020202020204" pitchFamily="34" charset="0"/>
              <a:buChar char="•"/>
            </a:pPr>
            <a:r>
              <a:rPr lang="de-DE" altLang="de-DE" sz="1200" dirty="0"/>
              <a:t>Die Beiträge für die </a:t>
            </a:r>
            <a:r>
              <a:rPr lang="de-DE" altLang="de-DE" sz="1200" dirty="0" err="1"/>
              <a:t>bAV</a:t>
            </a:r>
            <a:r>
              <a:rPr lang="de-DE" altLang="de-DE" sz="1200" dirty="0"/>
              <a:t> werden einfach von der Allianz übernommen.</a:t>
            </a:r>
          </a:p>
          <a:p>
            <a:pPr defTabSz="883801"/>
            <a:endParaRPr lang="de-DE" altLang="de-DE" dirty="0"/>
          </a:p>
          <a:p>
            <a:pPr defTabSz="883801"/>
            <a:endParaRPr lang="de-DE" altLang="de-DE" dirty="0"/>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19</a:t>
            </a:fld>
            <a:endParaRPr lang="de-DE"/>
          </a:p>
        </p:txBody>
      </p:sp>
    </p:spTree>
    <p:extLst>
      <p:ext uri="{BB962C8B-B14F-4D97-AF65-F5344CB8AC3E}">
        <p14:creationId xmlns:p14="http://schemas.microsoft.com/office/powerpoint/2010/main" val="362902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400" dirty="0"/>
              <a:t>[Heading]</a:t>
            </a:r>
          </a:p>
          <a:p>
            <a:pPr rtl="0"/>
            <a:r>
              <a:rPr lang="en-GB" sz="1400" dirty="0"/>
              <a:t>“B” component in then company pension plan: “Pension saver” in the event of occupational incapacity</a:t>
            </a:r>
          </a:p>
          <a:p>
            <a:endParaRPr lang="de-DE" altLang="de-DE" sz="1400" dirty="0"/>
          </a:p>
          <a:p>
            <a:pPr rtl="0"/>
            <a:r>
              <a:rPr lang="en-GB" sz="1400" dirty="0"/>
              <a:t>[Content]</a:t>
            </a:r>
          </a:p>
          <a:p>
            <a:pPr rtl="0"/>
            <a:r>
              <a:rPr lang="en-GB" sz="1400" dirty="0"/>
              <a:t>The “Pension saver” delivers reliable and automatic assistance in the event of occupational incapacity:</a:t>
            </a:r>
          </a:p>
          <a:p>
            <a:pPr rtl="0"/>
            <a:r>
              <a:rPr lang="en-GB" sz="1400" dirty="0"/>
              <a:t>Allianz simply takes responsibility for the company pension plan contributions from the time the occupational incapacity occurs!</a:t>
            </a:r>
          </a:p>
          <a:p>
            <a:endParaRPr lang="de-DE" altLang="de-DE" sz="1050" dirty="0"/>
          </a:p>
          <a:p>
            <a:endParaRPr lang="de-DE" altLang="de-DE" sz="1050" dirty="0"/>
          </a:p>
          <a:p>
            <a:endParaRPr lang="de-DE" sz="1050" dirty="0"/>
          </a:p>
          <a:p>
            <a:endParaRPr lang="de-DE" sz="1050" dirty="0"/>
          </a:p>
          <a:p>
            <a:endParaRPr lang="en-GB" dirty="0"/>
          </a:p>
        </p:txBody>
      </p:sp>
      <p:sp>
        <p:nvSpPr>
          <p:cNvPr id="4" name="Foliennummernplatzhalter 3"/>
          <p:cNvSpPr>
            <a:spLocks noGrp="1"/>
          </p:cNvSpPr>
          <p:nvPr>
            <p:ph type="sldNum" sz="quarter" idx="5"/>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BF3E0F7A-EA63-40E1-97FB-D173EE3BA0CC}"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205"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61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24</a:t>
            </a:fld>
            <a:endParaRPr lang="de-DE"/>
          </a:p>
        </p:txBody>
      </p:sp>
    </p:spTree>
    <p:extLst>
      <p:ext uri="{BB962C8B-B14F-4D97-AF65-F5344CB8AC3E}">
        <p14:creationId xmlns:p14="http://schemas.microsoft.com/office/powerpoint/2010/main" val="276177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4</a:t>
            </a:fld>
            <a:endParaRPr lang="de-DE"/>
          </a:p>
        </p:txBody>
      </p:sp>
    </p:spTree>
    <p:extLst>
      <p:ext uri="{BB962C8B-B14F-4D97-AF65-F5344CB8AC3E}">
        <p14:creationId xmlns:p14="http://schemas.microsoft.com/office/powerpoint/2010/main" val="72137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a:t>
            </a:fld>
            <a:endParaRPr lang="de-DE"/>
          </a:p>
        </p:txBody>
      </p:sp>
    </p:spTree>
    <p:extLst>
      <p:ext uri="{BB962C8B-B14F-4D97-AF65-F5344CB8AC3E}">
        <p14:creationId xmlns:p14="http://schemas.microsoft.com/office/powerpoint/2010/main" val="96391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7</a:t>
            </a:fld>
            <a:endParaRPr lang="de-DE"/>
          </a:p>
        </p:txBody>
      </p:sp>
    </p:spTree>
    <p:extLst>
      <p:ext uri="{BB962C8B-B14F-4D97-AF65-F5344CB8AC3E}">
        <p14:creationId xmlns:p14="http://schemas.microsoft.com/office/powerpoint/2010/main" val="63457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11</a:t>
            </a:fld>
            <a:endParaRPr lang="de-DE"/>
          </a:p>
        </p:txBody>
      </p:sp>
    </p:spTree>
    <p:extLst>
      <p:ext uri="{BB962C8B-B14F-4D97-AF65-F5344CB8AC3E}">
        <p14:creationId xmlns:p14="http://schemas.microsoft.com/office/powerpoint/2010/main" val="138594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BF3E0F7A-EA63-40E1-97FB-D173EE3BA0CC}" type="slidenum">
              <a:rPr kumimoji="0" sz="1200" b="0" i="0" u="none" strike="noStrike" kern="1200" cap="none" spc="0" normalizeH="0" baseline="0">
                <a:ln>
                  <a:noFill/>
                </a:ln>
                <a:solidFill>
                  <a:prstClr val="black"/>
                </a:solidFill>
                <a:effectLst/>
                <a:uLnTx/>
                <a:uFillTx/>
                <a:latin typeface="Calibri" panose="020F0502020204030204"/>
                <a:ea typeface="+mn-ea"/>
                <a:cs typeface="Arial"/>
              </a:rPr>
              <a:pPr marL="0" marR="0" lvl="0" indent="0" algn="r" defTabSz="914205"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9726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03F1-9FBE-B5F7-4CFD-E3786315BD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EB10CF-6825-DAFD-06E6-92DF7D5C94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3CA0A1-BF45-AB57-FDF9-92B52BC03910}"/>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459640D7-2B86-DC48-1B29-4DC52E5E5A53}"/>
              </a:ext>
            </a:extLst>
          </p:cNvPr>
          <p:cNvSpPr>
            <a:spLocks noGrp="1"/>
          </p:cNvSpPr>
          <p:nvPr>
            <p:ph type="sldNum" sz="quarter" idx="5"/>
          </p:nvPr>
        </p:nvSpPr>
        <p:spPr/>
        <p:txBody>
          <a:bodyPr/>
          <a:lstStyle/>
          <a:p>
            <a:fld id="{BF3E0F7A-EA63-40E1-97FB-D173EE3BA0CC}" type="slidenum">
              <a:rPr lang="de-DE" smtClean="0"/>
              <a:t>15</a:t>
            </a:fld>
            <a:endParaRPr lang="de-DE"/>
          </a:p>
        </p:txBody>
      </p:sp>
    </p:spTree>
    <p:extLst>
      <p:ext uri="{BB962C8B-B14F-4D97-AF65-F5344CB8AC3E}">
        <p14:creationId xmlns:p14="http://schemas.microsoft.com/office/powerpoint/2010/main" val="180009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16</a:t>
            </a:fld>
            <a:endParaRPr lang="de-DE"/>
          </a:p>
        </p:txBody>
      </p:sp>
    </p:spTree>
    <p:extLst>
      <p:ext uri="{BB962C8B-B14F-4D97-AF65-F5344CB8AC3E}">
        <p14:creationId xmlns:p14="http://schemas.microsoft.com/office/powerpoint/2010/main" val="385469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400" dirty="0"/>
              <a:t>[Überschrift]</a:t>
            </a:r>
          </a:p>
          <a:p>
            <a:r>
              <a:rPr lang="de-DE" altLang="de-DE" sz="1400" dirty="0"/>
              <a:t>B-Baustein in der </a:t>
            </a:r>
            <a:r>
              <a:rPr lang="de-DE" altLang="de-DE" sz="1400" dirty="0" err="1"/>
              <a:t>bAV</a:t>
            </a:r>
            <a:r>
              <a:rPr lang="de-DE" altLang="de-DE" sz="1400" dirty="0"/>
              <a:t>: „Renten-Retter“ bei Berufsunfähigkeit</a:t>
            </a:r>
          </a:p>
          <a:p>
            <a:endParaRPr lang="de-DE" altLang="de-DE" sz="1400" dirty="0"/>
          </a:p>
          <a:p>
            <a:r>
              <a:rPr lang="de-DE" altLang="de-DE" sz="1400" dirty="0"/>
              <a:t>[Inhalte]</a:t>
            </a:r>
          </a:p>
          <a:p>
            <a:r>
              <a:rPr lang="de-DE" altLang="de-DE" sz="1400" dirty="0"/>
              <a:t>Der „Renten-Retter“ hilft sicher und automatisch im Fall einer Berufsunfähigkeit:</a:t>
            </a:r>
          </a:p>
          <a:p>
            <a:r>
              <a:rPr lang="de-DE" altLang="de-DE" sz="1400" dirty="0"/>
              <a:t>Ab Eintritt der Berufsunfähigkeit werden die Beiträge für die </a:t>
            </a:r>
            <a:r>
              <a:rPr lang="de-DE" altLang="de-DE" sz="1400" dirty="0" err="1"/>
              <a:t>bAV</a:t>
            </a:r>
            <a:r>
              <a:rPr lang="de-DE" altLang="de-DE" sz="1400" dirty="0"/>
              <a:t> einfach von der Allianz übernommen!</a:t>
            </a:r>
          </a:p>
          <a:p>
            <a:endParaRPr lang="de-DE" altLang="de-DE" sz="1050" dirty="0"/>
          </a:p>
          <a:p>
            <a:endParaRPr lang="de-DE" altLang="de-DE" sz="1050" dirty="0"/>
          </a:p>
          <a:p>
            <a:endParaRPr lang="de-DE" sz="1050" dirty="0"/>
          </a:p>
          <a:p>
            <a:endParaRPr lang="de-DE" sz="1050" dirty="0"/>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18</a:t>
            </a:fld>
            <a:endParaRPr lang="de-DE"/>
          </a:p>
        </p:txBody>
      </p:sp>
    </p:spTree>
    <p:extLst>
      <p:ext uri="{BB962C8B-B14F-4D97-AF65-F5344CB8AC3E}">
        <p14:creationId xmlns:p14="http://schemas.microsoft.com/office/powerpoint/2010/main" val="2420338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t>‹Nr.›</a:t>
            </a:fld>
            <a:endParaRPr lang="de-DE"/>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gradFill>
          <a:ln w="264" cap="flat">
            <a:noFill/>
            <a:prstDash val="solid"/>
            <a:miter/>
          </a:ln>
        </p:spPr>
        <p:txBody>
          <a:bodyPr rtlCol="0" anchor="ctr"/>
          <a:lstStyle/>
          <a:p>
            <a:endParaRPr lang="de-DE" sz="1905"/>
          </a:p>
        </p:txBody>
      </p:sp>
    </p:spTree>
    <p:extLst>
      <p:ext uri="{BB962C8B-B14F-4D97-AF65-F5344CB8AC3E}">
        <p14:creationId xmlns:p14="http://schemas.microsoft.com/office/powerpoint/2010/main" val="6481350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3116206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5761276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68984386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560970737"/>
      </p:ext>
    </p:extLst>
  </p:cSld>
  <p:clrMapOvr>
    <a:masterClrMapping/>
  </p:clrMapOv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30874646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764915960"/>
      </p:ext>
    </p:extLst>
  </p:cSld>
  <p:clrMapOvr>
    <a:masterClrMapping/>
  </p:clrMapOv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26016920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Tree>
    <p:extLst>
      <p:ext uri="{BB962C8B-B14F-4D97-AF65-F5344CB8AC3E}">
        <p14:creationId xmlns:p14="http://schemas.microsoft.com/office/powerpoint/2010/main" val="1552637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94283675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1597431466"/>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56096368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t>‹Nr.›</a:t>
            </a:fld>
            <a:endParaRPr lang="de-DE"/>
          </a:p>
        </p:txBody>
      </p:sp>
    </p:spTree>
    <p:extLst>
      <p:ext uri="{BB962C8B-B14F-4D97-AF65-F5344CB8AC3E}">
        <p14:creationId xmlns:p14="http://schemas.microsoft.com/office/powerpoint/2010/main" val="91316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1044055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14746291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4.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6" name="Grafik 5">
            <a:extLst>
              <a:ext uri="{FF2B5EF4-FFF2-40B4-BE49-F238E27FC236}">
                <a16:creationId xmlns:a16="http://schemas.microsoft.com/office/drawing/2014/main" id="{517A2EDA-7A2A-4BAF-84A5-B711B8383F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a:p>
        </p:txBody>
      </p:sp>
      <p:pic>
        <p:nvPicPr>
          <p:cNvPr id="10" name="Grafik 9">
            <a:extLst>
              <a:ext uri="{FF2B5EF4-FFF2-40B4-BE49-F238E27FC236}">
                <a16:creationId xmlns:a16="http://schemas.microsoft.com/office/drawing/2014/main" id="{02C6B5F1-CED0-4A47-98B3-C7AD8004E08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 id="2147483739" r:id="rId8"/>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4110" userDrawn="1">
          <p15:clr>
            <a:srgbClr val="F26B43"/>
          </p15:clr>
        </p15:guide>
        <p15:guide id="24"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9" name="Grafik 8">
            <a:extLst>
              <a:ext uri="{FF2B5EF4-FFF2-40B4-BE49-F238E27FC236}">
                <a16:creationId xmlns:a16="http://schemas.microsoft.com/office/drawing/2014/main" id="{566DEB18-BBD7-44DA-AA15-D29EF8863A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t>‹Nr.›</a:t>
            </a:fld>
            <a:endParaRPr lang="de-DE"/>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a:p>
        </p:txBody>
      </p:sp>
      <p:pic>
        <p:nvPicPr>
          <p:cNvPr id="9" name="Grafik 8">
            <a:extLst>
              <a:ext uri="{FF2B5EF4-FFF2-40B4-BE49-F238E27FC236}">
                <a16:creationId xmlns:a16="http://schemas.microsoft.com/office/drawing/2014/main" id="{B1499D7A-52EE-47E6-8AED-84C36775F8B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transition/>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4.bin"/><Relationship Id="rId3" Type="http://schemas.openxmlformats.org/officeDocument/2006/relationships/notesSlide" Target="../notesSlides/notesSlide6.xml"/><Relationship Id="rId7" Type="http://schemas.openxmlformats.org/officeDocument/2006/relationships/image" Target="../media/image33.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image" Target="../media/image3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hyperlink" Target="https://http:/www.firmenonline.d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9.svg"/></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svtx:article/content/picture/@tmpUrl&#10;svtx:size=1-1&#10;svtxbackup:w=539.9329&#10;svtxbackup:h=539.9329&#10;svtxbackup:x=420.0671&#10;svtxbackup:y=0.06707764">
            <a:extLst>
              <a:ext uri="{FF2B5EF4-FFF2-40B4-BE49-F238E27FC236}">
                <a16:creationId xmlns:a16="http://schemas.microsoft.com/office/drawing/2014/main" id="{1E425B3B-542B-4BA5-AE64-62D448F530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852" y="852"/>
            <a:ext cx="6857148" cy="6857148"/>
          </a:xfrm>
          <a:prstGeom prst="rect">
            <a:avLst/>
          </a:prstGeom>
          <a:noFill/>
        </p:spPr>
      </p:pic>
      <p:sp>
        <p:nvSpPr>
          <p:cNvPr id="9" name="Titel 7" descr="svtx:article/content/headline">
            <a:extLst>
              <a:ext uri="{FF2B5EF4-FFF2-40B4-BE49-F238E27FC236}">
                <a16:creationId xmlns:a16="http://schemas.microsoft.com/office/drawing/2014/main" id="{ED516052-E804-49DE-B2D3-697D5BB711D0}"/>
              </a:ext>
            </a:extLst>
          </p:cNvPr>
          <p:cNvSpPr>
            <a:spLocks noGrp="1"/>
          </p:cNvSpPr>
          <p:nvPr>
            <p:ph type="ctrTitle"/>
          </p:nvPr>
        </p:nvSpPr>
        <p:spPr>
          <a:xfrm>
            <a:off x="468313" y="2162345"/>
            <a:ext cx="4680000" cy="2400235"/>
          </a:xfrm>
        </p:spPr>
        <p:txBody>
          <a:bodyPr anchor="t" anchorCtr="0"/>
          <a:lstStyle/>
          <a:p>
            <a:pPr>
              <a:lnSpc>
                <a:spcPts val="4500"/>
              </a:lnSpc>
            </a:pPr>
            <a:r>
              <a:rPr lang="de-DE" sz="4500" b="0" i="0" u="none"/>
              <a:t>Allianz Direct insurance</a:t>
            </a:r>
          </a:p>
        </p:txBody>
      </p:sp>
      <p:sp>
        <p:nvSpPr>
          <p:cNvPr id="10" name="Untertitel 8" descr="svtx:article/content/subline">
            <a:extLst>
              <a:ext uri="{FF2B5EF4-FFF2-40B4-BE49-F238E27FC236}">
                <a16:creationId xmlns:a16="http://schemas.microsoft.com/office/drawing/2014/main" id="{2ABCEB36-D2F1-43BC-8206-BC4CE6E826F4}"/>
              </a:ext>
            </a:extLst>
          </p:cNvPr>
          <p:cNvSpPr>
            <a:spLocks noGrp="1"/>
          </p:cNvSpPr>
          <p:nvPr>
            <p:ph type="subTitle" idx="1"/>
          </p:nvPr>
        </p:nvSpPr>
        <p:spPr>
          <a:xfrm>
            <a:off x="468313" y="3685665"/>
            <a:ext cx="4680000" cy="562065"/>
          </a:xfrm>
        </p:spPr>
        <p:txBody>
          <a:bodyPr/>
          <a:lstStyle/>
          <a:p>
            <a:r>
              <a:rPr lang="de-DE" b="0" i="0" u="none" dirty="0" err="1"/>
              <a:t>Occupational</a:t>
            </a:r>
            <a:r>
              <a:rPr lang="de-DE" b="0" i="0" u="none" dirty="0"/>
              <a:t> </a:t>
            </a:r>
            <a:r>
              <a:rPr lang="de-DE" b="0" i="0" u="none" dirty="0" err="1"/>
              <a:t>pension</a:t>
            </a:r>
            <a:r>
              <a:rPr lang="de-DE" b="0" i="0" u="none" dirty="0"/>
              <a:t> </a:t>
            </a:r>
            <a:r>
              <a:rPr lang="de-DE" b="0" i="0" u="none" dirty="0" err="1"/>
              <a:t>with</a:t>
            </a:r>
            <a:r>
              <a:rPr lang="de-DE" b="0" i="0" u="none" dirty="0"/>
              <a:t> </a:t>
            </a:r>
            <a:r>
              <a:rPr lang="de-DE" b="0" i="0" u="none" dirty="0" err="1"/>
              <a:t>government</a:t>
            </a:r>
            <a:r>
              <a:rPr lang="de-DE" b="0" i="0" u="none" dirty="0"/>
              <a:t> </a:t>
            </a:r>
            <a:r>
              <a:rPr lang="de-DE" b="0" i="0" u="none" dirty="0" err="1"/>
              <a:t>incentives</a:t>
            </a:r>
            <a:endParaRPr lang="de-DE" b="0" i="0" u="none" dirty="0"/>
          </a:p>
        </p:txBody>
      </p:sp>
      <p:sp>
        <p:nvSpPr>
          <p:cNvPr id="11" name="Textplatzhalter 11" descr="svtx:article/content/productprovider">
            <a:extLst>
              <a:ext uri="{FF2B5EF4-FFF2-40B4-BE49-F238E27FC236}">
                <a16:creationId xmlns:a16="http://schemas.microsoft.com/office/drawing/2014/main" id="{A1866413-8F8A-45FB-BAF3-9F94B25C4B6D}"/>
              </a:ext>
            </a:extLst>
          </p:cNvPr>
          <p:cNvSpPr>
            <a:spLocks noGrp="1"/>
          </p:cNvSpPr>
          <p:nvPr>
            <p:ph type="body" sz="quarter" idx="11"/>
          </p:nvPr>
        </p:nvSpPr>
        <p:spPr>
          <a:xfrm>
            <a:off x="468312" y="5968800"/>
            <a:ext cx="2352526" cy="546124"/>
          </a:xfrm>
        </p:spPr>
        <p:txBody>
          <a:bodyPr/>
          <a:lstStyle/>
          <a:p>
            <a:r>
              <a:rPr lang="de-DE" b="0" i="0" u="none"/>
              <a:t>© Allianz Lebensversicherungs-AG</a:t>
            </a:r>
          </a:p>
        </p:txBody>
      </p:sp>
      <p:sp>
        <p:nvSpPr>
          <p:cNvPr id="12" name="Textplatzhalter 23">
            <a:extLst>
              <a:ext uri="{FF2B5EF4-FFF2-40B4-BE49-F238E27FC236}">
                <a16:creationId xmlns:a16="http://schemas.microsoft.com/office/drawing/2014/main" id="{3FB1A729-96AE-470F-BCC8-0EB58F430A45}"/>
              </a:ext>
            </a:extLst>
          </p:cNvPr>
          <p:cNvSpPr>
            <a:spLocks noGrp="1"/>
          </p:cNvSpPr>
          <p:nvPr>
            <p:ph type="body" sz="quarter" idx="14"/>
          </p:nvPr>
        </p:nvSpPr>
        <p:spPr>
          <a:xfrm rot="-5400000">
            <a:off x="9980824" y="4736982"/>
            <a:ext cx="3324899" cy="171053"/>
          </a:xfrm>
        </p:spPr>
        <p:txBody>
          <a:bodyPr/>
          <a:lstStyle/>
          <a:p>
            <a:r>
              <a:rPr lang="de-DE">
                <a:solidFill>
                  <a:schemeClr val="bg1"/>
                </a:solidFill>
              </a:rPr>
              <a:t>© Allianz</a:t>
            </a:r>
          </a:p>
        </p:txBody>
      </p:sp>
      <p:sp>
        <p:nvSpPr>
          <p:cNvPr id="13" name="Untertitel 8" descr="svtx:article/content/strapline">
            <a:extLst>
              <a:ext uri="{FF2B5EF4-FFF2-40B4-BE49-F238E27FC236}">
                <a16:creationId xmlns:a16="http://schemas.microsoft.com/office/drawing/2014/main" id="{2A31CC9A-7616-42B1-B2B3-8136E63C8100}"/>
              </a:ext>
            </a:extLst>
          </p:cNvPr>
          <p:cNvSpPr txBox="1"/>
          <p:nvPr/>
        </p:nvSpPr>
        <p:spPr>
          <a:xfrm>
            <a:off x="468314" y="1550223"/>
            <a:ext cx="4680000" cy="531099"/>
          </a:xfrm>
          <a:prstGeom prst="rect">
            <a:avLst/>
          </a:prstGeom>
        </p:spPr>
        <p:txBody>
          <a:bodyPr vert="horz" lIns="0" tIns="0" rIns="216000" bIns="0" rtlCol="0" anchor="b" anchorCtr="0">
            <a:noAutofit/>
          </a:bodyPr>
          <a:lstStyle>
            <a:defPPr>
              <a:defRPr lang="de-DE"/>
            </a:defPPr>
            <a:lvl1pPr marL="0" indent="0" algn="l" defTabSz="914400" rtl="0" eaLnBrk="1" latinLnBrk="0" hangingPunct="1">
              <a:lnSpc>
                <a:spcPct val="100000"/>
              </a:lnSpc>
              <a:spcBef>
                <a:spcPct val="0"/>
              </a:spcBef>
              <a:buFont typeface="+mj-lt"/>
              <a:buNone/>
              <a:defRPr sz="1500" kern="1200">
                <a:solidFill>
                  <a:schemeClr val="bg1"/>
                </a:solidFill>
                <a:latin typeface="+mn-lt"/>
                <a:ea typeface="+mn-ea"/>
                <a:cs typeface="+mn-cs"/>
              </a:defRPr>
            </a:lvl1pPr>
            <a:lvl2pPr marL="457200" indent="0" algn="ctr" defTabSz="914400" rtl="0" eaLnBrk="1" latinLnBrk="0" hangingPunct="1">
              <a:lnSpc>
                <a:spcPct val="100000"/>
              </a:lnSpc>
              <a:spcBef>
                <a:spcPct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ct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b="0" i="0" u="none"/>
              <a:t>The attractive path to retirement</a:t>
            </a:r>
          </a:p>
        </p:txBody>
      </p:sp>
      <p:sp>
        <p:nvSpPr>
          <p:cNvPr id="14" name="Textplatzhalter 11" descr="svtx:article/content/infodate">
            <a:extLst>
              <a:ext uri="{FF2B5EF4-FFF2-40B4-BE49-F238E27FC236}">
                <a16:creationId xmlns:a16="http://schemas.microsoft.com/office/drawing/2014/main" id="{4B475558-4890-42C4-B56F-4BCE4A2B814C}"/>
              </a:ext>
            </a:extLst>
          </p:cNvPr>
          <p:cNvSpPr txBox="1"/>
          <p:nvPr/>
        </p:nvSpPr>
        <p:spPr>
          <a:xfrm>
            <a:off x="2962055" y="5968800"/>
            <a:ext cx="1029792" cy="546124"/>
          </a:xfrm>
          <a:prstGeom prst="rect">
            <a:avLst/>
          </a:prstGeom>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b="0" i="0" u="none"/>
              <a:t>Version: </a:t>
            </a:r>
            <a:br>
              <a:rPr lang="de-DE" b="0" i="0" u="none"/>
            </a:br>
            <a:r>
              <a:rPr lang="de-DE" b="0" i="0" u="none"/>
              <a:t>January 2024</a:t>
            </a:r>
          </a:p>
        </p:txBody>
      </p:sp>
      <p:pic>
        <p:nvPicPr>
          <p:cNvPr id="15" name="Grafik 14" descr="svtx:article/content/logo/@tmpUrl&#10;svtx:framefix=center&#10;svtx:orHide" hidden="1">
            <a:extLst>
              <a:ext uri="{FF2B5EF4-FFF2-40B4-BE49-F238E27FC236}">
                <a16:creationId xmlns:a16="http://schemas.microsoft.com/office/drawing/2014/main" id="{1688855F-E13C-4BE0-A650-0E30DDFF44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624" y="5272711"/>
            <a:ext cx="762016" cy="762016"/>
          </a:xfrm>
          <a:prstGeom prst="rect">
            <a:avLst/>
          </a:prstGeom>
          <a:noFill/>
        </p:spPr>
      </p:pic>
      <p:sp>
        <p:nvSpPr>
          <p:cNvPr id="16" name="Rechteck 15">
            <a:extLst>
              <a:ext uri="{FF2B5EF4-FFF2-40B4-BE49-F238E27FC236}">
                <a16:creationId xmlns:a16="http://schemas.microsoft.com/office/drawing/2014/main" id="{60D7A3C0-9AE3-4EEB-A2A0-203CF9E16EEA}"/>
              </a:ext>
            </a:extLst>
          </p:cNvPr>
          <p:cNvSpPr/>
          <p:nvPr/>
        </p:nvSpPr>
        <p:spPr>
          <a:xfrm>
            <a:off x="612742" y="4656841"/>
            <a:ext cx="3930978" cy="10558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Our General Terms and Conditions for Insurance Contracts apply. Providing this information in English is a special service for you. All policy documents sent to you shall be in German. All communications on your policy relationship shall also be in German.</a:t>
            </a:r>
          </a:p>
        </p:txBody>
      </p:sp>
    </p:spTree>
    <p:extLst>
      <p:ext uri="{BB962C8B-B14F-4D97-AF65-F5344CB8AC3E}">
        <p14:creationId xmlns:p14="http://schemas.microsoft.com/office/powerpoint/2010/main" val="2805513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Legal framework (1/2)</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Advantages for employees regulated by law</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solidFill>
                  <a:srgbClr val="003781"/>
                </a:solidFill>
              </a:rPr>
              <a:t>1 </a:t>
            </a:r>
            <a:r>
              <a:rPr lang="de-DE" sz="800" b="0" i="0" u="none">
                <a:solidFill>
                  <a:srgbClr val="003781"/>
                </a:solidFill>
              </a:rPr>
              <a:t>If salary is subject to a collective agreement the collective agreement must provide for a salary conversion scheme (so-called opening clause).  </a:t>
            </a:r>
            <a:r>
              <a:rPr lang="de-DE" sz="800" b="0" i="0" u="none" baseline="30000">
                <a:solidFill>
                  <a:srgbClr val="003781"/>
                </a:solidFill>
              </a:rPr>
              <a:t>2 </a:t>
            </a:r>
            <a:r>
              <a:rPr lang="de-DE" sz="800" b="0" i="0" u="none">
                <a:solidFill>
                  <a:srgbClr val="003781"/>
                </a:solidFill>
              </a:rPr>
              <a:t>Salary conversion can result in lower social security benefits and the liability to become a member of statutory health insurance and long-term care insurance.  </a:t>
            </a:r>
            <a:r>
              <a:rPr lang="de-DE" sz="800" b="0" i="0" u="none" baseline="30000">
                <a:solidFill>
                  <a:srgbClr val="003781"/>
                </a:solidFill>
              </a:rPr>
              <a:t>3 </a:t>
            </a:r>
            <a:r>
              <a:rPr lang="de-DE" sz="800" b="0" i="0" u="none">
                <a:solidFill>
                  <a:srgbClr val="003781"/>
                </a:solidFill>
              </a:rPr>
              <a:t>Premiums subject to flat-rate taxation in accordance with § 40 b EStG old version are offset against the funding limit specified in § 3 (63) EStG.  </a:t>
            </a:r>
            <a:r>
              <a:rPr lang="de-DE" sz="800" b="0" i="0" u="none" baseline="30000">
                <a:solidFill>
                  <a:srgbClr val="003781"/>
                </a:solidFill>
              </a:rPr>
              <a:t>4 </a:t>
            </a:r>
            <a:r>
              <a:rPr lang="de-DE" sz="800" b="0" i="0" u="none">
                <a:solidFill>
                  <a:srgbClr val="003781"/>
                </a:solidFill>
              </a:rPr>
              <a:t>Under a salary conversion scheme where premiums into a direct insurance plan, a Pensionskasse or a pension fund (§ 3 (63) EStG) are exempt from social security contributions, the employer is required to contribute 15% of the salary converted up to 4% of the CAC West.  </a:t>
            </a:r>
            <a:r>
              <a:rPr lang="de-DE" sz="800" b="0" i="0" u="none" baseline="30000">
                <a:solidFill>
                  <a:srgbClr val="003781"/>
                </a:solidFill>
              </a:rPr>
              <a:t>5 </a:t>
            </a:r>
            <a:r>
              <a:rPr lang="de-DE" sz="800" b="0" i="0" u="none">
                <a:solidFill>
                  <a:srgbClr val="003781"/>
                </a:solidFill>
              </a:rPr>
              <a:t>Survivor's benefits are regarded “reasonable” provided they do not exceed 45 percent of the gross salary of the deceased employee (can be ascertained by consulting a tax adviser). Death benefits are subject to inheritance tax when paid to life partner, and in connection with the provision arrangement of a controlling managing partner.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10</a:t>
            </a:fld>
            <a:endParaRPr lang="de-DE">
              <a:solidFill>
                <a:schemeClr val="tx1"/>
              </a:solidFill>
            </a:endParaRPr>
          </a:p>
        </p:txBody>
      </p:sp>
      <p:grpSp>
        <p:nvGrpSpPr>
          <p:cNvPr id="3" name="Gruppe-CTA" descr="svtxtr:svtx:pptx.transform.group-cta" hidden="1">
            <a:extLst>
              <a:ext uri="{FF2B5EF4-FFF2-40B4-BE49-F238E27FC236}">
                <a16:creationId xmlns:a16="http://schemas.microsoft.com/office/drawing/2014/main" id="{2B956BFE-BEBD-3E4E-85B3-3FE30B6756AF}"/>
              </a:ext>
            </a:extLst>
          </p:cNvPr>
          <p:cNvGrpSpPr/>
          <p:nvPr/>
        </p:nvGrpSpPr>
        <p:grpSpPr>
          <a:xfrm>
            <a:off x="479424" y="5617063"/>
            <a:ext cx="2214022" cy="332030"/>
            <a:chOff x="479424" y="5617063"/>
            <a:chExt cx="2214022" cy="332030"/>
          </a:xfrm>
        </p:grpSpPr>
        <p:sp>
          <p:nvSpPr>
            <p:cNvPr id="9" name="Abgerundetes Rechteck 16" descr="svtxtr:svtx:pptx.transform.calltoaction-link3">
              <a:extLst>
                <a:ext uri="{FF2B5EF4-FFF2-40B4-BE49-F238E27FC236}">
                  <a16:creationId xmlns:a16="http://schemas.microsoft.com/office/drawing/2014/main" id="{21EE279D-4A12-48A2-90DB-867E942ACE5E}"/>
                </a:ext>
              </a:extLst>
            </p:cNvPr>
            <p:cNvSpPr/>
            <p:nvPr/>
          </p:nvSpPr>
          <p:spPr>
            <a:xfrm>
              <a:off x="479424" y="5575091"/>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Rechteck 1">
              <a:extLst>
                <a:ext uri="{FF2B5EF4-FFF2-40B4-BE49-F238E27FC236}">
                  <a16:creationId xmlns:a16="http://schemas.microsoft.com/office/drawing/2014/main" id="{9A1E8355-AE84-424F-86E9-DA4F085634A5}"/>
                </a:ext>
              </a:extLst>
            </p:cNvPr>
            <p:cNvSpPr/>
            <p:nvPr/>
          </p:nvSpPr>
          <p:spPr>
            <a:xfrm>
              <a:off x="495610" y="5833872"/>
              <a:ext cx="89606" cy="101884"/>
            </a:xfrm>
            <a:prstGeom prst="rect">
              <a:avLst/>
            </a:prstGeom>
            <a:solidFill>
              <a:srgbClr val="122B5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pic>
        <p:nvPicPr>
          <p:cNvPr id="14" name="Grafik 13" descr="svtx:article/content/picture/@tmpUrl&#10;svtx:framefix=top-left&#10;svtxbackup:w=283.5&#10;svtxbackup:h=212.62505&#10;svtxbackup:x=638.75&#10;svtxbackup:y=165.54337">
            <a:extLst>
              <a:ext uri="{FF2B5EF4-FFF2-40B4-BE49-F238E27FC236}">
                <a16:creationId xmlns:a16="http://schemas.microsoft.com/office/drawing/2014/main" id="{1DF752EC-7569-A742-AF61-28DDA7179326}"/>
              </a:ext>
            </a:extLst>
          </p:cNvPr>
          <p:cNvPicPr/>
          <p:nvPr/>
        </p:nvPicPr>
        <p:blipFill>
          <a:blip r:embed="rId2">
            <a:extLst>
              <a:ext uri="{28A0092B-C50C-407E-A947-70E740481C1C}">
                <a14:useLocalDpi xmlns:a14="http://schemas.microsoft.com/office/drawing/2010/main"/>
              </a:ext>
            </a:extLst>
          </a:blip>
          <a:srcRect t="-3853"/>
          <a:stretch>
            <a:fillRect/>
          </a:stretch>
        </p:blipFill>
        <p:spPr>
          <a:xfrm>
            <a:off x="8112125" y="2102401"/>
            <a:ext cx="3600450" cy="2657475"/>
          </a:xfrm>
          <a:prstGeom prst="rect">
            <a:avLst/>
          </a:prstGeom>
        </p:spPr>
      </p:pic>
      <p:sp>
        <p:nvSpPr>
          <p:cNvPr id="15" name="Inhaltsplatzhalter 10" descr="svtx:article/content/body">
            <a:extLst>
              <a:ext uri="{FF2B5EF4-FFF2-40B4-BE49-F238E27FC236}">
                <a16:creationId xmlns:a16="http://schemas.microsoft.com/office/drawing/2014/main" id="{5A0ED730-9EF1-44ED-B669-AA5E5C5C2CF0}"/>
              </a:ext>
            </a:extLst>
          </p:cNvPr>
          <p:cNvSpPr>
            <a:spLocks noGrp="1"/>
          </p:cNvSpPr>
          <p:nvPr>
            <p:ph idx="1"/>
          </p:nvPr>
        </p:nvSpPr>
        <p:spPr>
          <a:xfrm>
            <a:off x="479425" y="2102401"/>
            <a:ext cx="7416800" cy="3225380"/>
          </a:xfrm>
        </p:spPr>
        <p:txBody>
          <a:bodyPr/>
          <a:lstStyle/>
          <a:p>
            <a:pPr lvl="0" defTabSz="914400">
              <a:spcBef>
                <a:spcPts val="300"/>
              </a:spcBef>
            </a:pPr>
            <a:r>
              <a:rPr lang="de-DE" sz="1600" b="0" i="0" u="none"/>
              <a:t>Lorem ipsum dolor sit amet, consetetur sadipscing elitr, sed diam nonumy eirmod tempor invidunt ut labore et dolore magna aliquyam erat, sed diam voluptua</a:t>
            </a:r>
          </a:p>
          <a:p>
            <a:pPr marL="180854" lvl="0" indent="-180854" algn="l" defTabSz="914400">
              <a:spcBef>
                <a:spcPts val="300"/>
              </a:spcBef>
              <a:buSzTx/>
              <a:buChar char="•"/>
            </a:pPr>
            <a:r>
              <a:rPr lang="de-DE" sz="1600" b="0" i="0" u="none"/>
              <a:t>With Allianz Direct Insurance employers can meet  the legal claim of employees to salary conversion</a:t>
            </a:r>
            <a:r>
              <a:rPr lang="de-DE" sz="1600" b="0" i="0" u="none" baseline="30000"/>
              <a:t>1</a:t>
            </a:r>
            <a:r>
              <a:rPr lang="de-DE" sz="1600" b="0" i="0" u="none"/>
              <a:t>.</a:t>
            </a:r>
          </a:p>
          <a:p>
            <a:pPr marL="180854" lvl="0" indent="-180854" algn="l" defTabSz="914400">
              <a:spcBef>
                <a:spcPts val="300"/>
              </a:spcBef>
              <a:buSzTx/>
              <a:buChar char="•"/>
            </a:pPr>
            <a:r>
              <a:rPr lang="de-DE" sz="1600" b="0" i="0" u="none"/>
              <a:t>Premiums invested under a gross salary conversion scheme</a:t>
            </a:r>
            <a:r>
              <a:rPr lang="de-DE" sz="1600" b="0" i="0" u="none" baseline="30000"/>
              <a:t>2</a:t>
            </a:r>
            <a:r>
              <a:rPr lang="de-DE" sz="1600" b="0" i="0" u="none"/>
              <a:t> are tax-free up to 8%</a:t>
            </a:r>
            <a:r>
              <a:rPr lang="de-DE" sz="1600" b="0" i="0" u="none" baseline="30000"/>
              <a:t>3</a:t>
            </a:r>
            <a:r>
              <a:rPr lang="de-DE" sz="1600" b="0" i="0" u="none"/>
              <a:t> of the CAC (West) and exempt from social security contributions up to 4 % of the CAC (West).</a:t>
            </a:r>
          </a:p>
          <a:p>
            <a:pPr marL="180854" lvl="0" indent="-180854" algn="l" defTabSz="914400">
              <a:spcBef>
                <a:spcPts val="300"/>
              </a:spcBef>
              <a:buSzTx/>
              <a:buChar char="•"/>
            </a:pPr>
            <a:r>
              <a:rPr lang="de-DE" sz="1600" b="0" i="0" u="none"/>
              <a:t>The employer makes an additional contribution on top of the amount converted.</a:t>
            </a:r>
            <a:r>
              <a:rPr lang="de-DE" sz="1600" b="0" i="0" u="none" baseline="30000"/>
              <a:t>4</a:t>
            </a:r>
          </a:p>
          <a:p>
            <a:pPr marL="180854" lvl="0" indent="-180854" algn="l" defTabSz="914400">
              <a:spcBef>
                <a:spcPts val="300"/>
              </a:spcBef>
              <a:buSzTx/>
              <a:buChar char="•"/>
            </a:pPr>
            <a:r>
              <a:rPr lang="de-DE" sz="1600" b="0" i="0" u="none"/>
              <a:t>Benefits arising from Direct Insurance are subject to individual taxation – however, the tax rate is usually lower than during active working life. Survivor's benefits for spouses, children and registered civil partners are exempt from inheritance tax provided these are reasonable.</a:t>
            </a:r>
            <a:r>
              <a:rPr lang="de-DE" sz="1600" b="0" i="0" u="none" baseline="30000"/>
              <a:t>5</a:t>
            </a:r>
          </a:p>
        </p:txBody>
      </p:sp>
    </p:spTree>
    <p:extLst>
      <p:ext uri="{BB962C8B-B14F-4D97-AF65-F5344CB8AC3E}">
        <p14:creationId xmlns:p14="http://schemas.microsoft.com/office/powerpoint/2010/main" val="8462235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Legal framework (2/2)</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102400"/>
            <a:ext cx="11233151" cy="3117171"/>
          </a:xfrm>
        </p:spPr>
        <p:txBody>
          <a:bodyPr/>
          <a:lstStyle/>
          <a:p>
            <a:pPr marL="180854" lvl="0" indent="-180854">
              <a:spcBef>
                <a:spcPts val="300"/>
              </a:spcBef>
              <a:buChar char="•"/>
            </a:pPr>
            <a:r>
              <a:rPr lang="de-DE" sz="1600" b="0" i="0" u="none" dirty="0" err="1"/>
              <a:t>Occupational</a:t>
            </a:r>
            <a:r>
              <a:rPr lang="de-DE" sz="1600" b="0" i="0" u="none" dirty="0"/>
              <a:t> </a:t>
            </a:r>
            <a:r>
              <a:rPr lang="de-DE" sz="1600" b="0" i="0" u="none" dirty="0" err="1"/>
              <a:t>pension</a:t>
            </a:r>
            <a:r>
              <a:rPr lang="de-DE" sz="1600" b="0" i="0" u="none" dirty="0"/>
              <a:t> </a:t>
            </a:r>
            <a:r>
              <a:rPr lang="de-DE" sz="1600" b="0" i="0" u="none" dirty="0" err="1"/>
              <a:t>benefits</a:t>
            </a:r>
            <a:r>
              <a:rPr lang="de-DE" sz="1600" b="0" i="0" u="none" dirty="0"/>
              <a:t> </a:t>
            </a:r>
            <a:r>
              <a:rPr lang="de-DE" sz="1600" b="0" i="0" u="none" dirty="0" err="1"/>
              <a:t>are</a:t>
            </a:r>
            <a:r>
              <a:rPr lang="de-DE" sz="1600" b="0" i="0" u="none" dirty="0"/>
              <a:t> </a:t>
            </a:r>
            <a:r>
              <a:rPr lang="de-DE" sz="1600" b="0" i="0" u="none" dirty="0" err="1"/>
              <a:t>subject</a:t>
            </a:r>
            <a:r>
              <a:rPr lang="de-DE" sz="1600" b="0" i="0" u="none" dirty="0"/>
              <a:t> </a:t>
            </a:r>
            <a:r>
              <a:rPr lang="de-DE" sz="1600" b="0" i="0" u="none" dirty="0" err="1"/>
              <a:t>to</a:t>
            </a:r>
            <a:r>
              <a:rPr lang="de-DE" sz="1600" b="0" i="0" u="none" dirty="0"/>
              <a:t> </a:t>
            </a:r>
            <a:r>
              <a:rPr lang="de-DE" sz="1600" b="0" i="0" u="none" dirty="0" err="1"/>
              <a:t>statutory</a:t>
            </a:r>
            <a:r>
              <a:rPr lang="de-DE" sz="1600" b="0" i="0" u="none" dirty="0"/>
              <a:t> </a:t>
            </a:r>
            <a:r>
              <a:rPr lang="de-DE" sz="1600" b="0" i="0" u="none" dirty="0" err="1"/>
              <a:t>health</a:t>
            </a:r>
            <a:r>
              <a:rPr lang="de-DE" sz="1600" b="0" i="0" u="none" dirty="0"/>
              <a:t> </a:t>
            </a:r>
            <a:r>
              <a:rPr lang="de-DE" sz="1600" b="0" i="0" u="none" dirty="0" err="1"/>
              <a:t>and</a:t>
            </a:r>
            <a:r>
              <a:rPr lang="de-DE" sz="1600" b="0" i="0" u="none" dirty="0"/>
              <a:t> </a:t>
            </a:r>
            <a:r>
              <a:rPr lang="de-DE" sz="1600" b="0" i="0" u="none" dirty="0" err="1"/>
              <a:t>long</a:t>
            </a:r>
            <a:r>
              <a:rPr lang="de-DE" sz="1600" b="0" i="0" u="none" dirty="0"/>
              <a:t>-term care </a:t>
            </a:r>
            <a:r>
              <a:rPr lang="de-DE" sz="1600" b="0" i="0" u="none" dirty="0" err="1"/>
              <a:t>insurance</a:t>
            </a:r>
            <a:r>
              <a:rPr lang="de-DE" sz="1600" b="0" i="0" u="none" dirty="0"/>
              <a:t> </a:t>
            </a:r>
            <a:r>
              <a:rPr lang="de-DE" sz="1600" b="0" i="0" u="none" dirty="0" err="1"/>
              <a:t>if</a:t>
            </a:r>
            <a:r>
              <a:rPr lang="de-DE" sz="1600" b="0" i="0" u="none" dirty="0"/>
              <a:t> </a:t>
            </a:r>
            <a:r>
              <a:rPr lang="de-DE" sz="1600" b="0" i="0" u="none" dirty="0" err="1"/>
              <a:t>the</a:t>
            </a:r>
            <a:r>
              <a:rPr lang="de-DE" sz="1600" b="0" i="0" u="none" dirty="0"/>
              <a:t> </a:t>
            </a:r>
            <a:r>
              <a:rPr lang="de-DE" sz="1600" b="0" i="0" u="none" dirty="0" err="1"/>
              <a:t>pensioner</a:t>
            </a:r>
            <a:r>
              <a:rPr lang="de-DE" sz="1600" b="0" i="0" u="none" dirty="0"/>
              <a:t> </a:t>
            </a:r>
            <a:r>
              <a:rPr lang="de-DE" sz="1600" b="0" i="0" u="none" dirty="0" err="1"/>
              <a:t>is</a:t>
            </a:r>
            <a:r>
              <a:rPr lang="de-DE" sz="1600" b="0" i="0" u="none" dirty="0"/>
              <a:t> a </a:t>
            </a:r>
            <a:r>
              <a:rPr lang="de-DE" sz="1600" b="0" i="0" u="none" dirty="0" err="1"/>
              <a:t>mandatory</a:t>
            </a:r>
            <a:r>
              <a:rPr lang="de-DE" sz="1600" b="0" i="0" u="none" dirty="0"/>
              <a:t> </a:t>
            </a:r>
            <a:r>
              <a:rPr lang="de-DE" sz="1600" b="0" i="0" u="none" dirty="0" err="1"/>
              <a:t>or</a:t>
            </a:r>
            <a:r>
              <a:rPr lang="de-DE" sz="1600" b="0" i="0" u="none" dirty="0"/>
              <a:t> </a:t>
            </a:r>
            <a:r>
              <a:rPr lang="de-DE" sz="1600" b="0" i="0" u="none" dirty="0" err="1"/>
              <a:t>voluntary</a:t>
            </a:r>
            <a:r>
              <a:rPr lang="de-DE" sz="1600" b="0" i="0" u="none" dirty="0"/>
              <a:t> </a:t>
            </a:r>
            <a:r>
              <a:rPr lang="de-DE" sz="1600" b="0" i="0" u="none" dirty="0" err="1"/>
              <a:t>member</a:t>
            </a:r>
            <a:r>
              <a:rPr lang="de-DE" sz="1600" b="0" i="0" u="none" dirty="0"/>
              <a:t> </a:t>
            </a:r>
            <a:r>
              <a:rPr lang="de-DE" sz="1600" b="0" i="0" u="none" dirty="0" err="1"/>
              <a:t>of</a:t>
            </a:r>
            <a:r>
              <a:rPr lang="de-DE" sz="1600" b="0" i="0" u="none" dirty="0"/>
              <a:t> </a:t>
            </a:r>
            <a:r>
              <a:rPr lang="de-DE" sz="1600" b="0" i="0" u="none" dirty="0" err="1"/>
              <a:t>statutory</a:t>
            </a:r>
            <a:r>
              <a:rPr lang="de-DE" sz="1600" b="0" i="0" u="none" dirty="0"/>
              <a:t> </a:t>
            </a:r>
            <a:r>
              <a:rPr lang="de-DE" sz="1600" b="0" i="0" u="none" dirty="0" err="1"/>
              <a:t>health</a:t>
            </a:r>
            <a:r>
              <a:rPr lang="de-DE" sz="1600" b="0" i="0" u="none" dirty="0"/>
              <a:t> </a:t>
            </a:r>
            <a:r>
              <a:rPr lang="de-DE" sz="1600" b="0" i="0" u="none" dirty="0" err="1"/>
              <a:t>insurance</a:t>
            </a:r>
            <a:r>
              <a:rPr lang="de-DE" sz="1600" b="0" i="0" u="none" dirty="0"/>
              <a:t>. A </a:t>
            </a:r>
            <a:r>
              <a:rPr lang="de-DE" sz="1600" b="0" i="0" u="none" dirty="0" err="1"/>
              <a:t>blanket</a:t>
            </a:r>
            <a:r>
              <a:rPr lang="de-DE" sz="1600" b="0" i="0" u="none" dirty="0"/>
              <a:t> </a:t>
            </a:r>
            <a:r>
              <a:rPr lang="de-DE" sz="1600" b="0" i="0" u="none" dirty="0" err="1"/>
              <a:t>deduction</a:t>
            </a:r>
            <a:r>
              <a:rPr lang="de-DE" sz="1600" b="0" i="0" u="none" dirty="0"/>
              <a:t> </a:t>
            </a:r>
            <a:r>
              <a:rPr lang="de-DE" sz="1600" b="0" i="0" u="none" dirty="0" err="1"/>
              <a:t>is</a:t>
            </a:r>
            <a:r>
              <a:rPr lang="de-DE" sz="1600" b="0" i="0" u="none" dirty="0"/>
              <a:t> </a:t>
            </a:r>
            <a:r>
              <a:rPr lang="de-DE" sz="1600" b="0" i="0" u="none" dirty="0" err="1"/>
              <a:t>taken</a:t>
            </a:r>
            <a:r>
              <a:rPr lang="de-DE" sz="1600" b="0" i="0" u="none" dirty="0"/>
              <a:t> </a:t>
            </a:r>
            <a:r>
              <a:rPr lang="de-DE" sz="1600" b="0" i="0" u="none" dirty="0" err="1"/>
              <a:t>into</a:t>
            </a:r>
            <a:r>
              <a:rPr lang="de-DE" sz="1600" b="0" i="0" u="none" dirty="0"/>
              <a:t> </a:t>
            </a:r>
            <a:r>
              <a:rPr lang="de-DE" sz="1600" b="0" i="0" u="none" dirty="0" err="1"/>
              <a:t>account</a:t>
            </a:r>
            <a:r>
              <a:rPr lang="de-DE" sz="1600" b="0" i="0" u="none" dirty="0"/>
              <a:t> in </a:t>
            </a:r>
            <a:r>
              <a:rPr lang="de-DE" sz="1600" b="0" i="0" u="none" dirty="0" err="1"/>
              <a:t>case</a:t>
            </a:r>
            <a:r>
              <a:rPr lang="de-DE" sz="1600" b="0" i="0" u="none" dirty="0"/>
              <a:t> </a:t>
            </a:r>
            <a:r>
              <a:rPr lang="de-DE" sz="1600" b="0" i="0" u="none" dirty="0" err="1"/>
              <a:t>of</a:t>
            </a:r>
            <a:r>
              <a:rPr lang="de-DE" sz="1600" b="0" i="0" u="none" dirty="0"/>
              <a:t> </a:t>
            </a:r>
            <a:r>
              <a:rPr lang="de-DE" sz="1600" b="0" i="0" u="none" dirty="0" err="1"/>
              <a:t>mandatary</a:t>
            </a:r>
            <a:r>
              <a:rPr lang="de-DE" sz="1600" b="0" i="0" u="none" dirty="0"/>
              <a:t> </a:t>
            </a:r>
            <a:r>
              <a:rPr lang="de-DE" sz="1600" b="0" i="0" u="none" dirty="0" err="1"/>
              <a:t>membership</a:t>
            </a:r>
            <a:r>
              <a:rPr lang="de-DE" sz="1600" b="0" i="0" u="none" dirty="0"/>
              <a:t>. </a:t>
            </a:r>
            <a:r>
              <a:rPr lang="en-US" sz="1600" dirty="0"/>
              <a:t>This also applies to pensions for income maintenance and survivors' pensions or an optional lump-sum payment to the survivors entitled to benefits.</a:t>
            </a:r>
            <a:endParaRPr lang="de-DE" sz="1600" b="0" i="0" u="none" dirty="0"/>
          </a:p>
          <a:p>
            <a:pPr marL="180854" lvl="0" indent="-180854">
              <a:spcBef>
                <a:spcPts val="300"/>
              </a:spcBef>
              <a:buChar char="•"/>
            </a:pPr>
            <a:r>
              <a:rPr lang="en-US" sz="1600" dirty="0"/>
              <a:t>The existing pension assets of a company pension plan have no influence on the determination and assessment of the entitlement to a citizen's pension (“</a:t>
            </a:r>
            <a:r>
              <a:rPr lang="en-US" sz="1600" dirty="0" err="1"/>
              <a:t>Bürgergeld</a:t>
            </a:r>
            <a:r>
              <a:rPr lang="en-US" sz="1600" dirty="0"/>
              <a:t>”).</a:t>
            </a:r>
            <a:endParaRPr lang="de-DE" sz="1600" dirty="0"/>
          </a:p>
          <a:p>
            <a:pPr marL="180854" lvl="0" indent="-180854" algn="l">
              <a:spcBef>
                <a:spcPts val="300"/>
              </a:spcBef>
              <a:buSzTx/>
              <a:buChar char="•"/>
            </a:pPr>
            <a:r>
              <a:rPr lang="de-DE" sz="1600" b="0" i="0" u="none" dirty="0"/>
              <a:t>The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scheme</a:t>
            </a:r>
            <a:r>
              <a:rPr lang="de-DE" sz="1600" b="0" i="0" u="none" dirty="0"/>
              <a:t> </a:t>
            </a:r>
            <a:r>
              <a:rPr lang="de-DE" sz="1600" b="0" i="0" u="none" dirty="0" err="1"/>
              <a:t>results</a:t>
            </a:r>
            <a:r>
              <a:rPr lang="de-DE" sz="1600" b="0" i="0" u="none" dirty="0"/>
              <a:t> in a </a:t>
            </a:r>
            <a:r>
              <a:rPr lang="de-DE" sz="1600" b="0" i="0" u="none" dirty="0" err="1"/>
              <a:t>reduced</a:t>
            </a:r>
            <a:r>
              <a:rPr lang="de-DE" sz="1600" b="0" i="0" u="none" dirty="0"/>
              <a:t> </a:t>
            </a:r>
            <a:r>
              <a:rPr lang="de-DE" sz="1600" b="0" i="0" u="none" dirty="0" err="1"/>
              <a:t>contribution</a:t>
            </a:r>
            <a:r>
              <a:rPr lang="de-DE" sz="1600" b="0" i="0" u="none" dirty="0"/>
              <a:t> </a:t>
            </a:r>
            <a:r>
              <a:rPr lang="de-DE" sz="1600" b="0" i="0" u="none" dirty="0" err="1"/>
              <a:t>assessment</a:t>
            </a:r>
            <a:r>
              <a:rPr lang="de-DE" sz="1600" b="0" i="0" u="none" dirty="0"/>
              <a:t> </a:t>
            </a:r>
            <a:r>
              <a:rPr lang="de-DE" sz="1600" b="0" i="0" u="none" dirty="0" err="1"/>
              <a:t>ceiling</a:t>
            </a:r>
            <a:r>
              <a:rPr lang="de-DE" sz="1600" b="0" i="0" u="none" dirty="0"/>
              <a:t> in </a:t>
            </a:r>
            <a:r>
              <a:rPr lang="de-DE" sz="1600" b="0" i="0" u="none" dirty="0" err="1"/>
              <a:t>the</a:t>
            </a:r>
            <a:r>
              <a:rPr lang="de-DE" sz="1600" b="0" i="0" u="none" dirty="0"/>
              <a:t> </a:t>
            </a:r>
            <a:r>
              <a:rPr lang="de-DE" sz="1600" b="0" i="0" u="none" dirty="0" err="1"/>
              <a:t>social</a:t>
            </a:r>
            <a:r>
              <a:rPr lang="de-DE" sz="1600" b="0" i="0" u="none" dirty="0"/>
              <a:t> </a:t>
            </a:r>
            <a:r>
              <a:rPr lang="de-DE" sz="1600" b="0" i="0" u="none" dirty="0" err="1"/>
              <a:t>security</a:t>
            </a:r>
            <a:r>
              <a:rPr lang="de-DE" sz="1600" b="0" i="0" u="none" dirty="0"/>
              <a:t> </a:t>
            </a:r>
            <a:r>
              <a:rPr lang="de-DE" sz="1600" b="0" i="0" u="none" dirty="0" err="1"/>
              <a:t>systems</a:t>
            </a:r>
            <a:r>
              <a:rPr lang="de-DE" sz="1600" b="0" i="0" u="none" dirty="0"/>
              <a:t> (</a:t>
            </a:r>
            <a:r>
              <a:rPr lang="de-DE" sz="1600" b="0" i="0" u="none" dirty="0" err="1"/>
              <a:t>old</a:t>
            </a:r>
            <a:r>
              <a:rPr lang="de-DE" sz="1600" b="0" i="0" u="none" dirty="0"/>
              <a:t> </a:t>
            </a:r>
            <a:r>
              <a:rPr lang="de-DE" sz="1600" b="0" i="0" u="none" dirty="0" err="1"/>
              <a:t>age</a:t>
            </a:r>
            <a:r>
              <a:rPr lang="de-DE" sz="1600" b="0" i="0" u="none" dirty="0"/>
              <a:t>, </a:t>
            </a:r>
            <a:r>
              <a:rPr lang="de-DE" sz="1600" b="0" i="0" u="none" dirty="0" err="1"/>
              <a:t>health</a:t>
            </a:r>
            <a:r>
              <a:rPr lang="de-DE" sz="1600" b="0" i="0" u="none" dirty="0"/>
              <a:t>, </a:t>
            </a:r>
            <a:r>
              <a:rPr lang="de-DE" sz="1600" b="0" i="0" u="none" dirty="0" err="1"/>
              <a:t>unemployment</a:t>
            </a:r>
            <a:r>
              <a:rPr lang="de-DE" sz="1600" b="0" i="0" u="none" dirty="0"/>
              <a:t> </a:t>
            </a:r>
            <a:r>
              <a:rPr lang="de-DE" sz="1600" b="0" i="0" u="none" dirty="0" err="1"/>
              <a:t>and</a:t>
            </a:r>
            <a:r>
              <a:rPr lang="de-DE" sz="1600" b="0" i="0" u="none" dirty="0"/>
              <a:t> </a:t>
            </a:r>
            <a:r>
              <a:rPr lang="de-DE" sz="1600" b="0" i="0" u="none" dirty="0" err="1"/>
              <a:t>accident</a:t>
            </a:r>
            <a:r>
              <a:rPr lang="de-DE" sz="1600" b="0" i="0" u="none" dirty="0"/>
              <a:t> </a:t>
            </a:r>
            <a:r>
              <a:rPr lang="de-DE" sz="1600" b="0" i="0" u="none" dirty="0" err="1"/>
              <a:t>insurance</a:t>
            </a:r>
            <a:r>
              <a:rPr lang="de-DE" sz="1600" b="0" i="0" u="none" dirty="0"/>
              <a:t>) </a:t>
            </a:r>
            <a:r>
              <a:rPr lang="de-DE" sz="1600" b="0" i="0" u="none" dirty="0" err="1"/>
              <a:t>and</a:t>
            </a:r>
            <a:r>
              <a:rPr lang="de-DE" sz="1600" b="0" i="0" u="none" dirty="0"/>
              <a:t> </a:t>
            </a:r>
            <a:r>
              <a:rPr lang="de-DE" sz="1600" b="0" i="0" u="none" dirty="0" err="1"/>
              <a:t>other</a:t>
            </a:r>
            <a:r>
              <a:rPr lang="de-DE" sz="1600" b="0" i="0" u="none" dirty="0"/>
              <a:t> </a:t>
            </a:r>
            <a:r>
              <a:rPr lang="de-DE" sz="1600" b="0" i="0" u="none" dirty="0" err="1"/>
              <a:t>social</a:t>
            </a:r>
            <a:r>
              <a:rPr lang="de-DE" sz="1600" b="0" i="0" u="none" dirty="0"/>
              <a:t> </a:t>
            </a:r>
            <a:r>
              <a:rPr lang="de-DE" sz="1600" b="0" i="0" u="none" dirty="0" err="1"/>
              <a:t>benefits</a:t>
            </a:r>
            <a:r>
              <a:rPr lang="de-DE" sz="1600" b="0" i="0" u="none" dirty="0"/>
              <a:t>, </a:t>
            </a:r>
            <a:r>
              <a:rPr lang="de-DE" sz="1600" b="0" i="0" u="none" dirty="0" err="1"/>
              <a:t>if</a:t>
            </a:r>
            <a:r>
              <a:rPr lang="de-DE" sz="1600" b="0" i="0" u="none" dirty="0"/>
              <a:t> </a:t>
            </a:r>
            <a:r>
              <a:rPr lang="de-DE" sz="1600" b="0" i="0" u="none" dirty="0" err="1"/>
              <a:t>applicable</a:t>
            </a:r>
            <a:r>
              <a:rPr lang="de-DE" sz="1600" b="0" i="0" u="none" dirty="0"/>
              <a:t> (e. g. parental </a:t>
            </a:r>
            <a:r>
              <a:rPr lang="de-DE" sz="1600" b="0" i="0" u="none" dirty="0" err="1"/>
              <a:t>allowance</a:t>
            </a:r>
            <a:r>
              <a:rPr lang="de-DE" sz="1600" b="0" i="0" u="none" dirty="0"/>
              <a:t>). This </a:t>
            </a:r>
            <a:r>
              <a:rPr lang="de-DE" sz="1600" b="0" i="0" u="none" dirty="0" err="1"/>
              <a:t>can</a:t>
            </a:r>
            <a:r>
              <a:rPr lang="de-DE" sz="1600" b="0" i="0" u="none" dirty="0"/>
              <a:t> </a:t>
            </a:r>
            <a:r>
              <a:rPr lang="de-DE" sz="1600" b="0" i="0" u="none" dirty="0" err="1"/>
              <a:t>result</a:t>
            </a:r>
            <a:r>
              <a:rPr lang="de-DE" sz="1600" b="0" i="0" u="none" dirty="0"/>
              <a:t> in </a:t>
            </a:r>
            <a:r>
              <a:rPr lang="de-DE" sz="1600" b="0" i="0" u="none" dirty="0" err="1"/>
              <a:t>correspondingly</a:t>
            </a:r>
            <a:r>
              <a:rPr lang="de-DE" sz="1600" b="0" i="0" u="none" dirty="0"/>
              <a:t> </a:t>
            </a:r>
            <a:r>
              <a:rPr lang="de-DE" sz="1600" b="0" i="0" u="none" dirty="0" err="1"/>
              <a:t>lower</a:t>
            </a:r>
            <a:r>
              <a:rPr lang="de-DE" sz="1600" b="0" i="0" u="none" dirty="0"/>
              <a:t> </a:t>
            </a:r>
            <a:r>
              <a:rPr lang="de-DE" sz="1600" b="0" i="0" u="none" dirty="0" err="1"/>
              <a:t>social</a:t>
            </a:r>
            <a:r>
              <a:rPr lang="de-DE" sz="1600" b="0" i="0" u="none" dirty="0"/>
              <a:t> </a:t>
            </a:r>
            <a:r>
              <a:rPr lang="de-DE" sz="1600" b="0" i="0" u="none" dirty="0" err="1"/>
              <a:t>security</a:t>
            </a:r>
            <a:r>
              <a:rPr lang="de-DE" sz="1600" b="0" i="0" u="none" dirty="0"/>
              <a:t> </a:t>
            </a:r>
            <a:r>
              <a:rPr lang="de-DE" sz="1600" b="0" i="0" u="none" dirty="0" err="1"/>
              <a:t>benefits</a:t>
            </a:r>
            <a:r>
              <a:rPr lang="de-DE" sz="1600" b="0" i="0" u="none" dirty="0"/>
              <a:t>.</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Advantages for employees regulated by law</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11</a:t>
            </a:fld>
            <a:endParaRPr lang="de-DE"/>
          </a:p>
        </p:txBody>
      </p:sp>
    </p:spTree>
    <p:extLst>
      <p:ext uri="{BB962C8B-B14F-4D97-AF65-F5344CB8AC3E}">
        <p14:creationId xmlns:p14="http://schemas.microsoft.com/office/powerpoint/2010/main" val="40123382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The mandatory employer contribution according to the Act on the Strengthening of Occupational Pensions (BRSG)</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Advantages for employees regulated by law</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solidFill>
                  <a:srgbClr val="003781"/>
                </a:solidFill>
              </a:rPr>
              <a:t>1 </a:t>
            </a:r>
            <a:r>
              <a:rPr lang="de-DE" sz="800" b="0" i="0" u="none">
                <a:solidFill>
                  <a:srgbClr val="003781"/>
                </a:solidFill>
              </a:rPr>
              <a:t>Up to 4 % of the contribution assessment ceiling stipulated for West German statutory pension insurance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12</a:t>
            </a:fld>
            <a:endParaRPr lang="de-DE"/>
          </a:p>
        </p:txBody>
      </p:sp>
      <p:sp>
        <p:nvSpPr>
          <p:cNvPr id="9" name="Inhaltsplatzhalter 10" descr="svtx:article/content/body">
            <a:extLst>
              <a:ext uri="{FF2B5EF4-FFF2-40B4-BE49-F238E27FC236}">
                <a16:creationId xmlns:a16="http://schemas.microsoft.com/office/drawing/2014/main" id="{DE979363-112B-4F2A-BD6F-B421D1934689}"/>
              </a:ext>
            </a:extLst>
          </p:cNvPr>
          <p:cNvSpPr>
            <a:spLocks noGrp="1"/>
          </p:cNvSpPr>
          <p:nvPr>
            <p:ph idx="1"/>
          </p:nvPr>
        </p:nvSpPr>
        <p:spPr>
          <a:xfrm>
            <a:off x="479424" y="2102400"/>
            <a:ext cx="11233151" cy="3117171"/>
          </a:xfrm>
        </p:spPr>
        <p:txBody>
          <a:bodyPr/>
          <a:lstStyle/>
          <a:p>
            <a:pPr>
              <a:spcBef>
                <a:spcPts val="300"/>
              </a:spcBef>
            </a:pPr>
            <a:endParaRPr/>
          </a:p>
          <a:p>
            <a:pPr marL="180854" lvl="0" indent="-180854" algn="l">
              <a:spcBef>
                <a:spcPts val="300"/>
              </a:spcBef>
              <a:buSzTx/>
              <a:buChar char="•"/>
            </a:pPr>
            <a:r>
              <a:rPr lang="de-DE" sz="1600" b="0" i="0" u="none"/>
              <a:t>If an employee converts portions of salary in accordance with § 3 (63) EStG, the employer is required to make a contribution.</a:t>
            </a:r>
          </a:p>
          <a:p>
            <a:pPr marL="180854" lvl="0" indent="-180854" algn="l">
              <a:spcBef>
                <a:spcPts val="300"/>
              </a:spcBef>
              <a:buSzTx/>
              <a:buChar char="•"/>
            </a:pPr>
            <a:r>
              <a:rPr lang="de-DE" sz="1600" b="0" i="0" u="none"/>
              <a:t>The contribution amounts to maximum 15% of the portion of salary converted</a:t>
            </a:r>
            <a:r>
              <a:rPr lang="de-DE" sz="1600" b="0" i="0" u="none" baseline="30000"/>
              <a:t>1</a:t>
            </a:r>
            <a:r>
              <a:rPr lang="de-DE" sz="1600" b="0" i="0" u="none"/>
              <a:t>, provided the employer benefits from social security savings. The contribution is to be invested in a direct insurance plan, a Pensionskasse or a pension fund.</a:t>
            </a:r>
          </a:p>
          <a:p>
            <a:pPr>
              <a:spcBef>
                <a:spcPts val="300"/>
              </a:spcBef>
            </a:pPr>
            <a:r>
              <a:rPr lang="de-DE" sz="1600" b="1" i="0" u="none"/>
              <a:t>Further details</a:t>
            </a:r>
          </a:p>
          <a:p>
            <a:pPr marL="180854" lvl="0" indent="-180854" algn="l">
              <a:spcBef>
                <a:spcPts val="300"/>
              </a:spcBef>
              <a:buSzTx/>
              <a:buChar char="•"/>
            </a:pPr>
            <a:r>
              <a:rPr lang="de-DE" sz="1600" b="0" i="0" u="none"/>
              <a:t>The contribution will be credited to the fiscal limit in accordance with § 3 (63) EStG and is exempt from social security contributions up to 4 % of the CAC.</a:t>
            </a:r>
          </a:p>
          <a:p>
            <a:pPr marL="180854" lvl="0" indent="-180854" algn="l">
              <a:spcBef>
                <a:spcPts val="300"/>
              </a:spcBef>
              <a:buSzTx/>
              <a:buChar char="•"/>
            </a:pPr>
            <a:r>
              <a:rPr lang="de-DE" sz="1600" b="0" i="0" u="none"/>
              <a:t>The employer contribution is immediately legally vested.</a:t>
            </a:r>
          </a:p>
          <a:p>
            <a:pPr marL="180854" lvl="0" indent="-180854" algn="l">
              <a:spcBef>
                <a:spcPts val="300"/>
              </a:spcBef>
              <a:buSzTx/>
              <a:buChar char="•"/>
            </a:pPr>
            <a:r>
              <a:rPr lang="de-DE" sz="1600" b="0" i="0" u="none"/>
              <a:t>Collective agreements may differ from the provisions governing employer contributions (non-mandatory rule). In case of doubt, please contact the employer association.</a:t>
            </a:r>
          </a:p>
        </p:txBody>
      </p:sp>
    </p:spTree>
    <p:extLst>
      <p:ext uri="{BB962C8B-B14F-4D97-AF65-F5344CB8AC3E}">
        <p14:creationId xmlns:p14="http://schemas.microsoft.com/office/powerpoint/2010/main" val="41731643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6" name="Abgerundetes Rechteck 1052">
            <a:extLst>
              <a:ext uri="{FF2B5EF4-FFF2-40B4-BE49-F238E27FC236}">
                <a16:creationId xmlns:a16="http://schemas.microsoft.com/office/drawing/2014/main" id="{F3A8A95C-423B-E242-9FEF-2A0773BD2AB2}"/>
              </a:ext>
            </a:extLst>
          </p:cNvPr>
          <p:cNvSpPr/>
          <p:nvPr/>
        </p:nvSpPr>
        <p:spPr>
          <a:xfrm>
            <a:off x="360076" y="2629147"/>
            <a:ext cx="10193980" cy="2054734"/>
          </a:xfrm>
          <a:prstGeom prst="roundRect">
            <a:avLst>
              <a:gd name="adj" fmla="val 50000"/>
            </a:avLst>
          </a:prstGeom>
          <a:noFill/>
          <a:ln w="25400">
            <a:solidFill>
              <a:srgbClr val="5FCD8A"/>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2" name="Foliennummernplatzhalter 1">
            <a:extLst>
              <a:ext uri="{FF2B5EF4-FFF2-40B4-BE49-F238E27FC236}">
                <a16:creationId xmlns:a16="http://schemas.microsoft.com/office/drawing/2014/main" id="{76EC73D8-3C66-CA34-26A9-5085CF2B292B}"/>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sz="800" b="1" i="0" u="none" strike="noStrike" kern="1200" cap="none" spc="0" normalizeH="0" baseline="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13</a:t>
            </a:fld>
            <a:endParaRPr kumimoji="0" sz="800" b="1" i="0" u="none" strike="noStrike" kern="1200" cap="none" spc="0" normalizeH="0" baseline="0">
              <a:ln>
                <a:noFill/>
              </a:ln>
              <a:solidFill>
                <a:srgbClr val="003781"/>
              </a:solidFill>
              <a:effectLst/>
              <a:uLnTx/>
              <a:uFillTx/>
              <a:latin typeface="Arial" panose="020B0604020202020204"/>
              <a:ea typeface="+mn-ea"/>
              <a:cs typeface="+mn-cs"/>
            </a:endParaRPr>
          </a:p>
        </p:txBody>
      </p:sp>
      <p:sp>
        <p:nvSpPr>
          <p:cNvPr id="8" name="Textplatzhalter 7">
            <a:extLst>
              <a:ext uri="{FF2B5EF4-FFF2-40B4-BE49-F238E27FC236}">
                <a16:creationId xmlns:a16="http://schemas.microsoft.com/office/drawing/2014/main" id="{78B2DB69-98B4-51DD-17CB-15CCFA951ABD}"/>
              </a:ext>
            </a:extLst>
          </p:cNvPr>
          <p:cNvSpPr>
            <a:spLocks noGrp="1"/>
          </p:cNvSpPr>
          <p:nvPr>
            <p:ph type="body" sz="quarter" idx="12"/>
          </p:nvPr>
        </p:nvSpPr>
        <p:spPr/>
        <p:txBody>
          <a:bodyPr/>
          <a:lstStyle/>
          <a:p>
            <a:pPr rtl="0"/>
            <a:r>
              <a:rPr lang="en-GB" dirty="0"/>
              <a:t>Company pension plan | PENSION PROVISION SCHEME</a:t>
            </a:r>
          </a:p>
        </p:txBody>
      </p:sp>
      <p:grpSp>
        <p:nvGrpSpPr>
          <p:cNvPr id="39" name="Gruppieren 38">
            <a:extLst>
              <a:ext uri="{FF2B5EF4-FFF2-40B4-BE49-F238E27FC236}">
                <a16:creationId xmlns:a16="http://schemas.microsoft.com/office/drawing/2014/main" id="{9F5BF8CB-7323-F872-AE16-1A41C0A9638B}"/>
              </a:ext>
            </a:extLst>
          </p:cNvPr>
          <p:cNvGrpSpPr/>
          <p:nvPr/>
        </p:nvGrpSpPr>
        <p:grpSpPr>
          <a:xfrm>
            <a:off x="2594304" y="3427082"/>
            <a:ext cx="333502" cy="333502"/>
            <a:chOff x="4262284" y="2666935"/>
            <a:chExt cx="729043" cy="729043"/>
          </a:xfrm>
        </p:grpSpPr>
        <p:sp>
          <p:nvSpPr>
            <p:cNvPr id="40" name="Oval 39">
              <a:extLst>
                <a:ext uri="{FF2B5EF4-FFF2-40B4-BE49-F238E27FC236}">
                  <a16:creationId xmlns:a16="http://schemas.microsoft.com/office/drawing/2014/main" id="{1CAA17FD-4EC2-C66F-0DF0-CC48ACD4C848}"/>
                </a:ext>
              </a:extLst>
            </p:cNvPr>
            <p:cNvSpPr/>
            <p:nvPr/>
          </p:nvSpPr>
          <p:spPr>
            <a:xfrm>
              <a:off x="4262284" y="2666935"/>
              <a:ext cx="729043" cy="729043"/>
            </a:xfrm>
            <a:prstGeom prst="ellipse">
              <a:avLst/>
            </a:prstGeom>
            <a:solidFill>
              <a:schemeClr val="tx1"/>
            </a:solidFill>
            <a:ln w="25400">
              <a:solidFill>
                <a:srgbClr val="008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1" name="Gerade Verbindung 40">
              <a:extLst>
                <a:ext uri="{FF2B5EF4-FFF2-40B4-BE49-F238E27FC236}">
                  <a16:creationId xmlns:a16="http://schemas.microsoft.com/office/drawing/2014/main" id="{D9BB2E46-D81F-5AC5-5EAD-1D151BBF318C}"/>
                </a:ext>
              </a:extLst>
            </p:cNvPr>
            <p:cNvCxnSpPr>
              <a:cxnSpLocks/>
            </p:cNvCxnSpPr>
            <p:nvPr/>
          </p:nvCxnSpPr>
          <p:spPr>
            <a:xfrm>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5DCD6B7B-0B2A-D757-B988-57C097B7E69E}"/>
                </a:ext>
              </a:extLst>
            </p:cNvPr>
            <p:cNvCxnSpPr>
              <a:cxnSpLocks/>
            </p:cNvCxnSpPr>
            <p:nvPr/>
          </p:nvCxnSpPr>
          <p:spPr>
            <a:xfrm rot="16200000">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grpSp>
      <p:sp>
        <p:nvSpPr>
          <p:cNvPr id="3" name="Titel 5">
            <a:extLst>
              <a:ext uri="{FF2B5EF4-FFF2-40B4-BE49-F238E27FC236}">
                <a16:creationId xmlns:a16="http://schemas.microsoft.com/office/drawing/2014/main" id="{7B7B7DC2-188A-D6DD-C42D-D1A251CF0D0E}"/>
              </a:ext>
            </a:extLst>
          </p:cNvPr>
          <p:cNvSpPr txBox="1">
            <a:spLocks/>
          </p:cNvSpPr>
          <p:nvPr/>
        </p:nvSpPr>
        <p:spPr>
          <a:xfrm>
            <a:off x="479425" y="880722"/>
            <a:ext cx="7587213" cy="884999"/>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GB" sz="3800" b="0" i="0" u="none" strike="noStrike" kern="1200" cap="none" spc="0" normalizeH="0" baseline="0" dirty="0">
                <a:ln>
                  <a:noFill/>
                </a:ln>
                <a:solidFill>
                  <a:srgbClr val="003781"/>
                </a:solidFill>
                <a:effectLst/>
                <a:uLnTx/>
                <a:uFillTx/>
                <a:latin typeface="Arial" panose="020B0604020202020204"/>
                <a:ea typeface="+mj-ea"/>
                <a:cs typeface="Arial"/>
              </a:rPr>
              <a:t>Point to long-term opportunities </a:t>
            </a:r>
            <a:r>
              <a:rPr lang="en-GB" dirty="0">
                <a:solidFill>
                  <a:srgbClr val="003781"/>
                </a:solidFill>
                <a:latin typeface="Arial" panose="020B0604020202020204"/>
                <a:cs typeface="Arial"/>
              </a:rPr>
              <a:t>with Comfort or Flexible options</a:t>
            </a:r>
            <a:r>
              <a:rPr lang="en-GB" dirty="0">
                <a:solidFill>
                  <a:srgbClr val="5FCD8A"/>
                </a:solidFill>
                <a:latin typeface="Arial" panose="020B0604020202020204"/>
                <a:cs typeface="Arial"/>
              </a:rPr>
              <a:t> </a:t>
            </a:r>
            <a:endParaRPr kumimoji="0" lang="en-GB" sz="3800" b="0" i="0" u="none" strike="noStrike" kern="1200" cap="none" spc="0" normalizeH="0" baseline="0" dirty="0">
              <a:ln>
                <a:noFill/>
              </a:ln>
              <a:solidFill>
                <a:srgbClr val="5FCD8A"/>
              </a:solidFill>
              <a:effectLst/>
              <a:uLnTx/>
              <a:uFillTx/>
              <a:latin typeface="Arial" panose="020B0604020202020204"/>
              <a:ea typeface="+mj-ea"/>
              <a:cs typeface="Arial"/>
            </a:endParaRPr>
          </a:p>
        </p:txBody>
      </p:sp>
      <p:sp>
        <p:nvSpPr>
          <p:cNvPr id="25" name="Inhaltsplatzhalter 4">
            <a:extLst>
              <a:ext uri="{FF2B5EF4-FFF2-40B4-BE49-F238E27FC236}">
                <a16:creationId xmlns:a16="http://schemas.microsoft.com/office/drawing/2014/main" id="{D98645C4-4A9B-9AB1-985C-9973B7FD9F48}"/>
              </a:ext>
            </a:extLst>
          </p:cNvPr>
          <p:cNvSpPr txBox="1">
            <a:spLocks/>
          </p:cNvSpPr>
          <p:nvPr/>
        </p:nvSpPr>
        <p:spPr>
          <a:xfrm>
            <a:off x="479423" y="2089712"/>
            <a:ext cx="7242177"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67710" rtl="0" eaLnBrk="1" fontAlgn="base"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003781"/>
                </a:solidFill>
                <a:effectLst/>
                <a:uLnTx/>
                <a:uFillTx/>
                <a:latin typeface="Arial"/>
                <a:ea typeface="+mn-ea"/>
                <a:cs typeface="Arial"/>
              </a:rPr>
              <a:t>Varying guarantee levels for choosing personal balance of opportunity and stability.</a:t>
            </a:r>
          </a:p>
        </p:txBody>
      </p:sp>
      <p:sp>
        <p:nvSpPr>
          <p:cNvPr id="10" name="Inhaltsplatzhalter 4">
            <a:extLst>
              <a:ext uri="{FF2B5EF4-FFF2-40B4-BE49-F238E27FC236}">
                <a16:creationId xmlns:a16="http://schemas.microsoft.com/office/drawing/2014/main" id="{01F35655-9374-F184-F22A-F26858B9839B}"/>
              </a:ext>
            </a:extLst>
          </p:cNvPr>
          <p:cNvSpPr txBox="1">
            <a:spLocks/>
          </p:cNvSpPr>
          <p:nvPr/>
        </p:nvSpPr>
        <p:spPr>
          <a:xfrm>
            <a:off x="2874566" y="3739213"/>
            <a:ext cx="2842907" cy="86177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003781"/>
                </a:solidFill>
                <a:effectLst/>
                <a:uLnTx/>
                <a:uFillTx/>
                <a:latin typeface="Arial" panose="020B0604020202020204"/>
                <a:ea typeface="+mn-ea"/>
                <a:cs typeface="+mn-cs"/>
              </a:rPr>
              <a:t>Choose one of the pension provision schemes </a:t>
            </a:r>
            <a:r>
              <a:rPr kumimoji="0" lang="en-GB" sz="1400" i="0" u="none" strike="noStrike" kern="1200" cap="none" spc="0" normalizeH="0" baseline="0">
                <a:ln>
                  <a:noFill/>
                </a:ln>
                <a:solidFill>
                  <a:srgbClr val="003781"/>
                </a:solidFill>
                <a:effectLst/>
                <a:uLnTx/>
                <a:uFillTx/>
                <a:latin typeface="Arial" panose="020B0604020202020204"/>
                <a:ea typeface="+mn-ea"/>
                <a:cs typeface="+mn-cs"/>
              </a:rPr>
              <a:t>“KomfortDynamik”</a:t>
            </a:r>
            <a:r>
              <a:rPr kumimoji="0" lang="en-GB" sz="1400" i="0" u="none" strike="noStrike" kern="1200" cap="none" spc="0" normalizeH="0">
                <a:ln>
                  <a:noFill/>
                </a:ln>
                <a:solidFill>
                  <a:srgbClr val="003781"/>
                </a:solidFill>
                <a:effectLst/>
                <a:uLnTx/>
                <a:uFillTx/>
                <a:latin typeface="Arial" panose="020B0604020202020204"/>
                <a:ea typeface="+mn-ea"/>
                <a:cs typeface="+mn-cs"/>
              </a:rPr>
              <a:t> </a:t>
            </a:r>
            <a:r>
              <a:rPr kumimoji="0" lang="en-GB" sz="1400" i="0" u="none" strike="noStrike" kern="1200" cap="none" spc="0" normalizeH="0" baseline="0">
                <a:ln>
                  <a:noFill/>
                </a:ln>
                <a:solidFill>
                  <a:srgbClr val="003781"/>
                </a:solidFill>
                <a:effectLst/>
                <a:uLnTx/>
                <a:uFillTx/>
                <a:latin typeface="Arial" panose="020B0604020202020204"/>
                <a:ea typeface="+mn-ea"/>
                <a:cs typeface="+mn-cs"/>
              </a:rPr>
              <a:t>or “InvestFlex (Green)”</a:t>
            </a:r>
          </a:p>
        </p:txBody>
      </p:sp>
      <p:sp>
        <p:nvSpPr>
          <p:cNvPr id="11" name="Inhaltsplatzhalter 4">
            <a:extLst>
              <a:ext uri="{FF2B5EF4-FFF2-40B4-BE49-F238E27FC236}">
                <a16:creationId xmlns:a16="http://schemas.microsoft.com/office/drawing/2014/main" id="{B2970211-96A2-A69E-2F5A-4598686361D9}"/>
              </a:ext>
            </a:extLst>
          </p:cNvPr>
          <p:cNvSpPr txBox="1">
            <a:spLocks/>
          </p:cNvSpPr>
          <p:nvPr/>
        </p:nvSpPr>
        <p:spPr>
          <a:xfrm>
            <a:off x="5849079" y="3760584"/>
            <a:ext cx="2692043" cy="646331"/>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base"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003781"/>
                </a:solidFill>
                <a:effectLst/>
                <a:uLnTx/>
                <a:uFillTx/>
                <a:latin typeface="Arial" panose="020B0604020202020204"/>
                <a:ea typeface="+mn-ea"/>
                <a:cs typeface="+mn-cs"/>
              </a:rPr>
              <a:t>Three guarantee levels</a:t>
            </a:r>
            <a:r>
              <a:rPr kumimoji="0" lang="en-GB" sz="1400" b="0" i="0" u="none" strike="noStrike" kern="1200" cap="none" spc="0" normalizeH="0" baseline="0">
                <a:ln>
                  <a:noFill/>
                </a:ln>
                <a:solidFill>
                  <a:srgbClr val="003781"/>
                </a:solidFill>
                <a:effectLst/>
                <a:uLnTx/>
                <a:uFillTx/>
                <a:latin typeface="Arial" panose="020B0604020202020204"/>
                <a:ea typeface="+mn-ea"/>
                <a:cs typeface="+mn-cs"/>
              </a:rPr>
              <a:t> </a:t>
            </a:r>
          </a:p>
          <a:p>
            <a:pPr marL="0" marR="0" lvl="0" indent="0" algn="ctr" defTabSz="967710" rtl="0" eaLnBrk="1" fontAlgn="base"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a:ln>
                  <a:noFill/>
                </a:ln>
                <a:solidFill>
                  <a:srgbClr val="003781"/>
                </a:solidFill>
                <a:effectLst/>
                <a:uLnTx/>
                <a:uFillTx/>
                <a:latin typeface="Arial" panose="020B0604020202020204"/>
                <a:ea typeface="+mn-ea"/>
                <a:cs typeface="+mn-cs"/>
              </a:rPr>
              <a:t>for a future-proof retirement pension</a:t>
            </a:r>
          </a:p>
        </p:txBody>
      </p:sp>
      <p:pic>
        <p:nvPicPr>
          <p:cNvPr id="46" name="Grafik 45"/>
          <p:cNvPicPr>
            <a:picLocks noChangeAspect="1"/>
          </p:cNvPicPr>
          <p:nvPr/>
        </p:nvPicPr>
        <p:blipFill rotWithShape="1">
          <a:blip r:embed="rId6"/>
          <a:srcRect l="38342" t="22598" r="14132" b="13908"/>
          <a:stretch/>
        </p:blipFill>
        <p:spPr>
          <a:xfrm>
            <a:off x="521053" y="2818868"/>
            <a:ext cx="1695500" cy="1695500"/>
          </a:xfrm>
          <a:prstGeom prst="rect">
            <a:avLst/>
          </a:prstGeom>
        </p:spPr>
      </p:pic>
      <p:pic>
        <p:nvPicPr>
          <p:cNvPr id="22" name="Grafik 2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505142" y="1518994"/>
            <a:ext cx="2197994" cy="2206789"/>
          </a:xfrm>
          <a:prstGeom prst="ellipse">
            <a:avLst/>
          </a:prstGeom>
        </p:spPr>
      </p:pic>
      <p:pic>
        <p:nvPicPr>
          <p:cNvPr id="44" name="Grafik 43">
            <a:extLst>
              <a:ext uri="{FF2B5EF4-FFF2-40B4-BE49-F238E27FC236}">
                <a16:creationId xmlns:a16="http://schemas.microsoft.com/office/drawing/2014/main" id="{852EADD7-C735-4A75-862F-BEA7622E9A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28551" y="2848417"/>
            <a:ext cx="640330" cy="640330"/>
          </a:xfrm>
          <a:prstGeom prst="rect">
            <a:avLst/>
          </a:prstGeom>
        </p:spPr>
      </p:pic>
      <p:grpSp>
        <p:nvGrpSpPr>
          <p:cNvPr id="48" name="Gruppieren 47">
            <a:extLst>
              <a:ext uri="{FF2B5EF4-FFF2-40B4-BE49-F238E27FC236}">
                <a16:creationId xmlns:a16="http://schemas.microsoft.com/office/drawing/2014/main" id="{05772555-B3DB-42DA-B611-2F4D1D0BDC43}"/>
              </a:ext>
            </a:extLst>
          </p:cNvPr>
          <p:cNvGrpSpPr/>
          <p:nvPr/>
        </p:nvGrpSpPr>
        <p:grpSpPr>
          <a:xfrm>
            <a:off x="4333121" y="2856273"/>
            <a:ext cx="692436" cy="780176"/>
            <a:chOff x="1160129" y="4377435"/>
            <a:chExt cx="935056" cy="1053538"/>
          </a:xfrm>
        </p:grpSpPr>
        <p:pic>
          <p:nvPicPr>
            <p:cNvPr id="49" name="Grafik 48">
              <a:extLst>
                <a:ext uri="{FF2B5EF4-FFF2-40B4-BE49-F238E27FC236}">
                  <a16:creationId xmlns:a16="http://schemas.microsoft.com/office/drawing/2014/main" id="{B5FD7F1A-3494-4B1F-8BFE-5A005EAB533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60129" y="4377435"/>
              <a:ext cx="869750" cy="864692"/>
            </a:xfrm>
            <a:prstGeom prst="rect">
              <a:avLst/>
            </a:prstGeom>
          </p:spPr>
        </p:pic>
        <p:pic>
          <p:nvPicPr>
            <p:cNvPr id="50" name="Grafik 49">
              <a:extLst>
                <a:ext uri="{FF2B5EF4-FFF2-40B4-BE49-F238E27FC236}">
                  <a16:creationId xmlns:a16="http://schemas.microsoft.com/office/drawing/2014/main" id="{C152FFB9-2CFC-4E96-82BA-524C3CE6BAA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654753" y="4990541"/>
              <a:ext cx="440432" cy="440432"/>
            </a:xfrm>
            <a:prstGeom prst="rect">
              <a:avLst/>
            </a:prstGeom>
          </p:spPr>
        </p:pic>
      </p:grpSp>
      <p:grpSp>
        <p:nvGrpSpPr>
          <p:cNvPr id="60" name="Gruppieren 59">
            <a:extLst>
              <a:ext uri="{FF2B5EF4-FFF2-40B4-BE49-F238E27FC236}">
                <a16:creationId xmlns:a16="http://schemas.microsoft.com/office/drawing/2014/main" id="{9F5BF8CB-7323-F872-AE16-1A41C0A9638B}"/>
              </a:ext>
            </a:extLst>
          </p:cNvPr>
          <p:cNvGrpSpPr/>
          <p:nvPr/>
        </p:nvGrpSpPr>
        <p:grpSpPr>
          <a:xfrm>
            <a:off x="5384785" y="3427082"/>
            <a:ext cx="333502" cy="333502"/>
            <a:chOff x="4262284" y="2666935"/>
            <a:chExt cx="729043" cy="729043"/>
          </a:xfrm>
        </p:grpSpPr>
        <p:sp>
          <p:nvSpPr>
            <p:cNvPr id="61" name="Oval 39">
              <a:extLst>
                <a:ext uri="{FF2B5EF4-FFF2-40B4-BE49-F238E27FC236}">
                  <a16:creationId xmlns:a16="http://schemas.microsoft.com/office/drawing/2014/main" id="{1CAA17FD-4EC2-C66F-0DF0-CC48ACD4C848}"/>
                </a:ext>
              </a:extLst>
            </p:cNvPr>
            <p:cNvSpPr/>
            <p:nvPr/>
          </p:nvSpPr>
          <p:spPr>
            <a:xfrm>
              <a:off x="4262284" y="2666935"/>
              <a:ext cx="729043" cy="729043"/>
            </a:xfrm>
            <a:prstGeom prst="ellipse">
              <a:avLst/>
            </a:prstGeom>
            <a:solidFill>
              <a:schemeClr val="tx1"/>
            </a:solidFill>
            <a:ln w="25400">
              <a:solidFill>
                <a:srgbClr val="008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2" name="Gerade Verbindung 40">
              <a:extLst>
                <a:ext uri="{FF2B5EF4-FFF2-40B4-BE49-F238E27FC236}">
                  <a16:creationId xmlns:a16="http://schemas.microsoft.com/office/drawing/2014/main" id="{D9BB2E46-D81F-5AC5-5EAD-1D151BBF318C}"/>
                </a:ext>
              </a:extLst>
            </p:cNvPr>
            <p:cNvCxnSpPr>
              <a:cxnSpLocks/>
            </p:cNvCxnSpPr>
            <p:nvPr/>
          </p:nvCxnSpPr>
          <p:spPr>
            <a:xfrm>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cxnSp>
          <p:nvCxnSpPr>
            <p:cNvPr id="63" name="Gerade Verbindung 41">
              <a:extLst>
                <a:ext uri="{FF2B5EF4-FFF2-40B4-BE49-F238E27FC236}">
                  <a16:creationId xmlns:a16="http://schemas.microsoft.com/office/drawing/2014/main" id="{5DCD6B7B-0B2A-D757-B988-57C097B7E69E}"/>
                </a:ext>
              </a:extLst>
            </p:cNvPr>
            <p:cNvCxnSpPr>
              <a:cxnSpLocks/>
            </p:cNvCxnSpPr>
            <p:nvPr/>
          </p:nvCxnSpPr>
          <p:spPr>
            <a:xfrm rot="16200000">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grpSp>
      <p:sp>
        <p:nvSpPr>
          <p:cNvPr id="34" name="Inhaltsplatzhalter 4">
            <a:extLst>
              <a:ext uri="{FF2B5EF4-FFF2-40B4-BE49-F238E27FC236}">
                <a16:creationId xmlns:a16="http://schemas.microsoft.com/office/drawing/2014/main" id="{D98645C4-4A9B-9AB1-985C-9973B7FD9F48}"/>
              </a:ext>
            </a:extLst>
          </p:cNvPr>
          <p:cNvSpPr txBox="1">
            <a:spLocks/>
          </p:cNvSpPr>
          <p:nvPr/>
        </p:nvSpPr>
        <p:spPr>
          <a:xfrm>
            <a:off x="479423" y="4930644"/>
            <a:ext cx="8134738" cy="107721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effectLst/>
                <a:uLnTx/>
                <a:uFillTx/>
                <a:latin typeface="Arial" panose="020B0604020202020204"/>
                <a:ea typeface="+mn-ea"/>
                <a:cs typeface="+mn-cs"/>
              </a:rPr>
              <a:t>Guarantee assets providing a stable basis with attractive declaration of </a:t>
            </a:r>
            <a:r>
              <a:rPr lang="en-GB" sz="1400" dirty="0">
                <a:latin typeface="Arial" panose="020B0604020202020204"/>
              </a:rPr>
              <a:t>3.8</a:t>
            </a:r>
            <a:r>
              <a:rPr kumimoji="0" lang="en-GB" sz="1400" b="0" i="0" u="none" strike="noStrike" kern="1200" cap="none" spc="0" normalizeH="0" baseline="0" dirty="0">
                <a:ln>
                  <a:noFill/>
                </a:ln>
                <a:effectLst/>
                <a:uLnTx/>
                <a:uFillTx/>
                <a:latin typeface="Arial" panose="020B0604020202020204"/>
                <a:ea typeface="+mn-ea"/>
                <a:cs typeface="+mn-cs"/>
              </a:rPr>
              <a:t>% p.a.</a:t>
            </a:r>
            <a:r>
              <a:rPr kumimoji="0" lang="en-GB" sz="1400" b="0" i="0" u="none" strike="noStrike" kern="1200" cap="none" spc="0" normalizeH="0" baseline="30000" dirty="0">
                <a:ln>
                  <a:noFill/>
                </a:ln>
                <a:effectLst/>
                <a:uLnTx/>
                <a:uFillTx/>
                <a:latin typeface="Arial" panose="020B0604020202020204"/>
                <a:ea typeface="+mn-ea"/>
                <a:cs typeface="+mn-cs"/>
              </a:rPr>
              <a:t>1</a:t>
            </a: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effectLst/>
                <a:uLnTx/>
                <a:uFillTx/>
                <a:latin typeface="Arial" panose="020B0604020202020204"/>
                <a:ea typeface="+mn-ea"/>
                <a:cs typeface="+mn-cs"/>
              </a:rPr>
              <a:t>Up-to-date guarantees as part of the defined contribution pension plan facilitates attractive returns: bringing greater opportunities for </a:t>
            </a:r>
            <a:r>
              <a:rPr kumimoji="0" lang="en-GB" sz="1400" b="1" i="0" u="none" strike="noStrike" kern="1200" cap="none" spc="0" normalizeH="0" baseline="0" dirty="0">
                <a:ln>
                  <a:noFill/>
                </a:ln>
                <a:effectLst/>
                <a:uLnTx/>
                <a:uFillTx/>
                <a:latin typeface="Arial" panose="020B0604020202020204"/>
                <a:ea typeface="+mn-ea"/>
                <a:cs typeface="+mn-cs"/>
              </a:rPr>
              <a:t>larger pension</a:t>
            </a:r>
            <a:endParaRPr lang="en-GB" sz="1400" b="1" i="0" u="none" strike="noStrike" kern="1200" cap="none" spc="0" normalizeH="0" baseline="0" dirty="0">
              <a:ln>
                <a:noFill/>
              </a:ln>
              <a:effectLst/>
              <a:uLnTx/>
              <a:uFillTx/>
              <a:latin typeface="Arial" panose="020B0604020202020204"/>
              <a:ea typeface="+mn-ea"/>
              <a:cs typeface="+mn-cs"/>
            </a:endParaRP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effectLst/>
                <a:uLnTx/>
                <a:uFillTx/>
                <a:latin typeface="Arial" panose="020B0604020202020204"/>
                <a:ea typeface="+mn-ea"/>
                <a:cs typeface="+mn-cs"/>
              </a:rPr>
              <a:t>Guaranteed minimum pension offers </a:t>
            </a:r>
            <a:r>
              <a:rPr kumimoji="0" lang="en-GB" sz="1400" b="1" i="0" u="none" strike="noStrike" kern="1200" cap="none" spc="0" normalizeH="0" baseline="0" dirty="0">
                <a:ln>
                  <a:noFill/>
                </a:ln>
                <a:effectLst/>
                <a:uLnTx/>
                <a:uFillTx/>
                <a:latin typeface="Arial" panose="020B0604020202020204"/>
                <a:ea typeface="+mn-ea"/>
                <a:cs typeface="+mn-cs"/>
              </a:rPr>
              <a:t>planning security</a:t>
            </a:r>
            <a:endParaRPr lang="en-GB" sz="1400" b="1" i="0" u="none" strike="noStrike" kern="1200" cap="none" spc="0" normalizeH="0" baseline="0" dirty="0">
              <a:ln>
                <a:noFill/>
              </a:ln>
              <a:effectLst/>
              <a:uLnTx/>
              <a:uFillTx/>
              <a:latin typeface="Arial" panose="020B0604020202020204"/>
              <a:ea typeface="+mn-ea"/>
              <a:cs typeface="+mn-cs"/>
            </a:endParaRP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1" i="0" u="none" strike="noStrike" kern="1200" cap="none" spc="0" normalizeH="0" baseline="0" noProof="0" dirty="0">
              <a:ln>
                <a:noFill/>
              </a:ln>
              <a:effectLst/>
              <a:uLnTx/>
              <a:uFillTx/>
              <a:latin typeface="Arial" panose="020B0604020202020204"/>
              <a:ea typeface="+mn-ea"/>
              <a:cs typeface="+mn-cs"/>
            </a:endParaRPr>
          </a:p>
        </p:txBody>
      </p:sp>
      <p:sp>
        <p:nvSpPr>
          <p:cNvPr id="4" name="Ellipse 3"/>
          <p:cNvSpPr/>
          <p:nvPr/>
        </p:nvSpPr>
        <p:spPr>
          <a:xfrm>
            <a:off x="9431880" y="3093801"/>
            <a:ext cx="2341181" cy="234118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Inhaltsplatzhalter 4">
            <a:extLst>
              <a:ext uri="{FF2B5EF4-FFF2-40B4-BE49-F238E27FC236}">
                <a16:creationId xmlns:a16="http://schemas.microsoft.com/office/drawing/2014/main" id="{D98645C4-4A9B-9AB1-985C-9973B7FD9F48}"/>
              </a:ext>
            </a:extLst>
          </p:cNvPr>
          <p:cNvSpPr txBox="1">
            <a:spLocks/>
          </p:cNvSpPr>
          <p:nvPr/>
        </p:nvSpPr>
        <p:spPr>
          <a:xfrm>
            <a:off x="9656129" y="3725783"/>
            <a:ext cx="1892685" cy="107721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FFFFFF"/>
                </a:solidFill>
                <a:effectLst/>
                <a:uLnTx/>
                <a:uFillTx/>
                <a:latin typeface="Arial" panose="020B0604020202020204"/>
                <a:ea typeface="+mn-ea"/>
                <a:cs typeface="+mn-cs"/>
              </a:rPr>
              <a:t>Freedom in terms of capital investment and up-to-date guarantees as key to a sustainable company pension plan</a:t>
            </a:r>
          </a:p>
        </p:txBody>
      </p:sp>
      <p:sp>
        <p:nvSpPr>
          <p:cNvPr id="36" name="Bogen 35">
            <a:extLst>
              <a:ext uri="{FF2B5EF4-FFF2-40B4-BE49-F238E27FC236}">
                <a16:creationId xmlns:a16="http://schemas.microsoft.com/office/drawing/2014/main" id="{CE140712-793D-4416-A753-92DA20E3946F}"/>
              </a:ext>
            </a:extLst>
          </p:cNvPr>
          <p:cNvSpPr>
            <a:spLocks noChangeAspect="1"/>
          </p:cNvSpPr>
          <p:nvPr/>
        </p:nvSpPr>
        <p:spPr>
          <a:xfrm rot="16200000" flipH="1">
            <a:off x="9272009" y="3009862"/>
            <a:ext cx="2602867" cy="2602537"/>
          </a:xfrm>
          <a:prstGeom prst="arc">
            <a:avLst>
              <a:gd name="adj1" fmla="val 17827431"/>
              <a:gd name="adj2" fmla="val 1782082"/>
            </a:avLst>
          </a:prstGeom>
          <a:ln w="19050">
            <a:solidFill>
              <a:srgbClr val="5FCD8A"/>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14" rtl="0" eaLnBrk="1" fontAlgn="auto" latinLnBrk="0" hangingPunct="1">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 name="Gruppieren 8"/>
          <p:cNvGrpSpPr/>
          <p:nvPr/>
        </p:nvGrpSpPr>
        <p:grpSpPr>
          <a:xfrm>
            <a:off x="6450444" y="2506266"/>
            <a:ext cx="718127" cy="578452"/>
            <a:chOff x="7527283" y="534133"/>
            <a:chExt cx="571510" cy="460352"/>
          </a:xfrm>
        </p:grpSpPr>
        <p:sp>
          <p:nvSpPr>
            <p:cNvPr id="6" name="Ellipse 5"/>
            <p:cNvSpPr/>
            <p:nvPr/>
          </p:nvSpPr>
          <p:spPr>
            <a:xfrm>
              <a:off x="7569824" y="534133"/>
              <a:ext cx="460352" cy="4603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Rechteck 37">
              <a:extLst>
                <a:ext uri="{FF2B5EF4-FFF2-40B4-BE49-F238E27FC236}">
                  <a16:creationId xmlns:a16="http://schemas.microsoft.com/office/drawing/2014/main" id="{0ABBF1F9-96B1-452C-927D-B762839260DB}"/>
                </a:ext>
              </a:extLst>
            </p:cNvPr>
            <p:cNvSpPr/>
            <p:nvPr/>
          </p:nvSpPr>
          <p:spPr>
            <a:xfrm>
              <a:off x="7527283" y="619048"/>
              <a:ext cx="571510" cy="29392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ctr" defTabSz="685745" rtl="0" eaLnBrk="1" fontAlgn="auto" latinLnBrk="0" hangingPunct="1">
                <a:lnSpc>
                  <a:spcPct val="100000"/>
                </a:lnSpc>
                <a:spcBef>
                  <a:spcPct val="0"/>
                </a:spcBef>
                <a:spcAft>
                  <a:spcPct val="0"/>
                </a:spcAft>
                <a:buClrTx/>
                <a:buSzTx/>
                <a:buFontTx/>
                <a:buNone/>
                <a:tabLst/>
                <a:defRPr/>
              </a:pPr>
              <a:r>
                <a:rPr kumimoji="0" lang="en-GB" b="1" i="0" u="none" strike="noStrike" kern="0" cap="none" spc="0" normalizeH="0" baseline="0">
                  <a:ln>
                    <a:noFill/>
                  </a:ln>
                  <a:solidFill>
                    <a:srgbClr val="003781"/>
                  </a:solidFill>
                  <a:effectLst/>
                  <a:uLnTx/>
                  <a:uFillTx/>
                  <a:latin typeface="Arial" panose="020B0604020202020204"/>
                  <a:ea typeface="+mn-ea"/>
                  <a:cs typeface="+mn-cs"/>
                </a:rPr>
                <a:t>60%</a:t>
              </a:r>
            </a:p>
          </p:txBody>
        </p:sp>
      </p:grpSp>
      <p:grpSp>
        <p:nvGrpSpPr>
          <p:cNvPr id="51" name="Gruppieren 50">
            <a:extLst>
              <a:ext uri="{FF2B5EF4-FFF2-40B4-BE49-F238E27FC236}">
                <a16:creationId xmlns:a16="http://schemas.microsoft.com/office/drawing/2014/main" id="{78DDB3D5-C7C1-4356-9429-84F1E2306D48}"/>
              </a:ext>
            </a:extLst>
          </p:cNvPr>
          <p:cNvGrpSpPr/>
          <p:nvPr/>
        </p:nvGrpSpPr>
        <p:grpSpPr>
          <a:xfrm>
            <a:off x="7180117" y="2506266"/>
            <a:ext cx="718127" cy="578452"/>
            <a:chOff x="7527283" y="534133"/>
            <a:chExt cx="571510" cy="460352"/>
          </a:xfrm>
        </p:grpSpPr>
        <p:sp>
          <p:nvSpPr>
            <p:cNvPr id="52" name="Ellipse 51">
              <a:extLst>
                <a:ext uri="{FF2B5EF4-FFF2-40B4-BE49-F238E27FC236}">
                  <a16:creationId xmlns:a16="http://schemas.microsoft.com/office/drawing/2014/main" id="{6F650EB5-182C-4FD6-B65B-5D5FE43A382B}"/>
                </a:ext>
              </a:extLst>
            </p:cNvPr>
            <p:cNvSpPr/>
            <p:nvPr/>
          </p:nvSpPr>
          <p:spPr>
            <a:xfrm>
              <a:off x="7569824" y="534133"/>
              <a:ext cx="460352" cy="4603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Rechteck 52">
              <a:extLst>
                <a:ext uri="{FF2B5EF4-FFF2-40B4-BE49-F238E27FC236}">
                  <a16:creationId xmlns:a16="http://schemas.microsoft.com/office/drawing/2014/main" id="{418132CE-F973-4508-9CB3-8D4018B4A3F4}"/>
                </a:ext>
              </a:extLst>
            </p:cNvPr>
            <p:cNvSpPr/>
            <p:nvPr/>
          </p:nvSpPr>
          <p:spPr>
            <a:xfrm>
              <a:off x="7527283" y="619048"/>
              <a:ext cx="571510" cy="29392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ctr" defTabSz="685745" rtl="0" eaLnBrk="1" fontAlgn="auto" latinLnBrk="0" hangingPunct="1">
                <a:lnSpc>
                  <a:spcPct val="100000"/>
                </a:lnSpc>
                <a:spcBef>
                  <a:spcPct val="0"/>
                </a:spcBef>
                <a:spcAft>
                  <a:spcPct val="0"/>
                </a:spcAft>
                <a:buClrTx/>
                <a:buSzTx/>
                <a:buFontTx/>
                <a:buNone/>
                <a:tabLst/>
                <a:defRPr/>
              </a:pPr>
              <a:r>
                <a:rPr kumimoji="0" lang="en-GB" b="1" i="0" u="none" strike="noStrike" kern="0" cap="none" spc="0" normalizeH="0" baseline="0">
                  <a:ln>
                    <a:noFill/>
                  </a:ln>
                  <a:solidFill>
                    <a:srgbClr val="003781"/>
                  </a:solidFill>
                  <a:effectLst/>
                  <a:uLnTx/>
                  <a:uFillTx/>
                  <a:latin typeface="Arial" panose="020B0604020202020204"/>
                  <a:ea typeface="+mn-ea"/>
                  <a:cs typeface="+mn-cs"/>
                </a:rPr>
                <a:t>80%</a:t>
              </a:r>
            </a:p>
          </p:txBody>
        </p:sp>
      </p:grpSp>
      <p:grpSp>
        <p:nvGrpSpPr>
          <p:cNvPr id="55" name="Gruppieren 54">
            <a:extLst>
              <a:ext uri="{FF2B5EF4-FFF2-40B4-BE49-F238E27FC236}">
                <a16:creationId xmlns:a16="http://schemas.microsoft.com/office/drawing/2014/main" id="{6413EF8C-C6EF-4CE7-A1AD-FCD1A8C37E99}"/>
              </a:ext>
            </a:extLst>
          </p:cNvPr>
          <p:cNvGrpSpPr/>
          <p:nvPr/>
        </p:nvGrpSpPr>
        <p:grpSpPr>
          <a:xfrm>
            <a:off x="6825647" y="3075796"/>
            <a:ext cx="718127" cy="578452"/>
            <a:chOff x="7527283" y="534133"/>
            <a:chExt cx="571510" cy="460352"/>
          </a:xfrm>
        </p:grpSpPr>
        <p:sp>
          <p:nvSpPr>
            <p:cNvPr id="57" name="Ellipse 56">
              <a:extLst>
                <a:ext uri="{FF2B5EF4-FFF2-40B4-BE49-F238E27FC236}">
                  <a16:creationId xmlns:a16="http://schemas.microsoft.com/office/drawing/2014/main" id="{25840E14-46F5-4970-8023-5B9ACB9106E8}"/>
                </a:ext>
              </a:extLst>
            </p:cNvPr>
            <p:cNvSpPr/>
            <p:nvPr/>
          </p:nvSpPr>
          <p:spPr>
            <a:xfrm>
              <a:off x="7569824" y="534133"/>
              <a:ext cx="460352" cy="4603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hteck 57">
              <a:extLst>
                <a:ext uri="{FF2B5EF4-FFF2-40B4-BE49-F238E27FC236}">
                  <a16:creationId xmlns:a16="http://schemas.microsoft.com/office/drawing/2014/main" id="{0BAA44C6-5037-4C6F-AAD3-B235445BE082}"/>
                </a:ext>
              </a:extLst>
            </p:cNvPr>
            <p:cNvSpPr/>
            <p:nvPr/>
          </p:nvSpPr>
          <p:spPr>
            <a:xfrm>
              <a:off x="7527283" y="619048"/>
              <a:ext cx="571510" cy="29392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ctr" defTabSz="685745" rtl="0" eaLnBrk="1" fontAlgn="auto" latinLnBrk="0" hangingPunct="1">
                <a:lnSpc>
                  <a:spcPct val="100000"/>
                </a:lnSpc>
                <a:spcBef>
                  <a:spcPct val="0"/>
                </a:spcBef>
                <a:spcAft>
                  <a:spcPct val="0"/>
                </a:spcAft>
                <a:buClrTx/>
                <a:buSzTx/>
                <a:buFontTx/>
                <a:buNone/>
                <a:tabLst/>
                <a:defRPr/>
              </a:pPr>
              <a:r>
                <a:rPr kumimoji="0" lang="en-GB" b="1" i="0" u="none" strike="noStrike" kern="0" cap="none" spc="0" normalizeH="0" baseline="0">
                  <a:ln>
                    <a:noFill/>
                  </a:ln>
                  <a:solidFill>
                    <a:srgbClr val="003781"/>
                  </a:solidFill>
                  <a:effectLst/>
                  <a:uLnTx/>
                  <a:uFillTx/>
                  <a:latin typeface="Arial" panose="020B0604020202020204"/>
                  <a:ea typeface="+mn-ea"/>
                  <a:cs typeface="+mn-cs"/>
                </a:rPr>
                <a:t>90%</a:t>
              </a:r>
            </a:p>
          </p:txBody>
        </p:sp>
      </p:grpSp>
      <p:sp>
        <p:nvSpPr>
          <p:cNvPr id="64" name="Rectangle 12">
            <a:extLst>
              <a:ext uri="{FF2B5EF4-FFF2-40B4-BE49-F238E27FC236}">
                <a16:creationId xmlns:a16="http://schemas.microsoft.com/office/drawing/2014/main" id="{75BED501-EECA-455C-87D3-A2E00F6BF6CD}"/>
              </a:ext>
            </a:extLst>
          </p:cNvPr>
          <p:cNvSpPr>
            <a:spLocks/>
          </p:cNvSpPr>
          <p:nvPr/>
        </p:nvSpPr>
        <p:spPr bwMode="auto">
          <a:xfrm>
            <a:off x="493941" y="6392889"/>
            <a:ext cx="9982360"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1217613">
              <a:defRPr>
                <a:solidFill>
                  <a:srgbClr val="122B54"/>
                </a:solidFill>
                <a:latin typeface="AllianzNeo-Regular" charset="0"/>
                <a:ea typeface="AllianzNeo-Regular" charset="0"/>
                <a:cs typeface="AllianzNeo-Regular" charset="0"/>
                <a:sym typeface="AllianzNeo-Regular" charset="0"/>
              </a:defRPr>
            </a:lvl1pPr>
            <a:lvl2pPr marL="742950" indent="-285750" defTabSz="1217613">
              <a:defRPr>
                <a:solidFill>
                  <a:srgbClr val="122B54"/>
                </a:solidFill>
                <a:latin typeface="AllianzNeo-Regular" charset="0"/>
                <a:ea typeface="AllianzNeo-Regular" charset="0"/>
                <a:cs typeface="AllianzNeo-Regular" charset="0"/>
                <a:sym typeface="AllianzNeo-Regular" charset="0"/>
              </a:defRPr>
            </a:lvl2pPr>
            <a:lvl3pPr marL="1143000" indent="-228600" defTabSz="1217613">
              <a:defRPr>
                <a:solidFill>
                  <a:srgbClr val="122B54"/>
                </a:solidFill>
                <a:latin typeface="AllianzNeo-Regular" charset="0"/>
                <a:ea typeface="AllianzNeo-Regular" charset="0"/>
                <a:cs typeface="AllianzNeo-Regular" charset="0"/>
                <a:sym typeface="AllianzNeo-Regular" charset="0"/>
              </a:defRPr>
            </a:lvl3pPr>
            <a:lvl4pPr marL="1600200" indent="-228600" defTabSz="1217613">
              <a:defRPr>
                <a:solidFill>
                  <a:srgbClr val="122B54"/>
                </a:solidFill>
                <a:latin typeface="AllianzNeo-Regular" charset="0"/>
                <a:ea typeface="AllianzNeo-Regular" charset="0"/>
                <a:cs typeface="AllianzNeo-Regular" charset="0"/>
                <a:sym typeface="AllianzNeo-Regular" charset="0"/>
              </a:defRPr>
            </a:lvl4pPr>
            <a:lvl5pPr marL="2057400" indent="-228600" defTabSz="1217613">
              <a:defRPr>
                <a:solidFill>
                  <a:srgbClr val="122B54"/>
                </a:solidFill>
                <a:latin typeface="AllianzNeo-Regular" charset="0"/>
                <a:ea typeface="AllianzNeo-Regular" charset="0"/>
                <a:cs typeface="AllianzNeo-Regular" charset="0"/>
                <a:sym typeface="AllianzNeo-Regular" charset="0"/>
              </a:defRPr>
            </a:lvl5pPr>
            <a:lvl6pPr marL="25146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6pPr>
            <a:lvl7pPr marL="29718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7pPr>
            <a:lvl8pPr marL="34290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8pPr>
            <a:lvl9pPr marL="38862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9pPr>
          </a:lstStyle>
          <a:p>
            <a:pPr marL="58738" lvl="0" indent="-58738" rtl="0">
              <a:defRPr/>
            </a:pPr>
            <a:r>
              <a:rPr lang="en-GB" sz="800" baseline="30000">
                <a:solidFill>
                  <a:schemeClr val="bg1"/>
                </a:solidFill>
                <a:latin typeface="Arial" panose="020B0604020202020204"/>
              </a:rPr>
              <a:t>1 </a:t>
            </a:r>
            <a:r>
              <a:rPr lang="en-GB" sz="800">
                <a:solidFill>
                  <a:schemeClr val="bg1"/>
                </a:solidFill>
                <a:latin typeface="Arial" panose="020B0604020202020204"/>
              </a:rPr>
              <a:t>Applies to "Perspektive” and “KomfortDynamik", "InvestFlex” with guarantee for capital invested in the guarantee assets.</a:t>
            </a:r>
          </a:p>
        </p:txBody>
      </p:sp>
    </p:spTree>
    <p:extLst>
      <p:ext uri="{BB962C8B-B14F-4D97-AF65-F5344CB8AC3E}">
        <p14:creationId xmlns:p14="http://schemas.microsoft.com/office/powerpoint/2010/main" val="15106279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3spaltig" descr="svtxtr:svtx:pptx.transform.usetable[3]" hidden="1">
            <a:extLst>
              <a:ext uri="{FF2B5EF4-FFF2-40B4-BE49-F238E27FC236}">
                <a16:creationId xmlns:a16="http://schemas.microsoft.com/office/drawing/2014/main" id="{1FCDC9E5-11D0-485B-BE5F-8E118C8ED7F3}"/>
              </a:ext>
            </a:extLst>
          </p:cNvPr>
          <p:cNvGraphicFramePr>
            <a:graphicFrameLocks noGrp="1"/>
          </p:cNvGraphicFramePr>
          <p:nvPr/>
        </p:nvGraphicFramePr>
        <p:xfrm>
          <a:off x="479425" y="2102401"/>
          <a:ext cx="11233150" cy="302741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4176428">
                  <a:extLst>
                    <a:ext uri="{9D8B030D-6E8A-4147-A177-3AD203B41FA5}">
                      <a16:colId xmlns:a16="http://schemas.microsoft.com/office/drawing/2014/main" val="3207447328"/>
                    </a:ext>
                  </a:extLst>
                </a:gridCol>
                <a:gridCol w="4176428">
                  <a:extLst>
                    <a:ext uri="{9D8B030D-6E8A-4147-A177-3AD203B41FA5}">
                      <a16:colId xmlns:a16="http://schemas.microsoft.com/office/drawing/2014/main" val="401739565"/>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graphicFrame>
        <p:nvGraphicFramePr>
          <p:cNvPr id="13" name="Tabelle 4spaltig" descr="svtxtr:svtx:pptx.transform.usetable[4]" hidden="1">
            <a:extLst>
              <a:ext uri="{FF2B5EF4-FFF2-40B4-BE49-F238E27FC236}">
                <a16:creationId xmlns:a16="http://schemas.microsoft.com/office/drawing/2014/main" id="{50E2EA35-1C73-415A-80AC-B0085DB7A5B5}"/>
              </a:ext>
            </a:extLst>
          </p:cNvPr>
          <p:cNvGraphicFramePr>
            <a:graphicFrameLocks noGrp="1"/>
          </p:cNvGraphicFramePr>
          <p:nvPr/>
        </p:nvGraphicFramePr>
        <p:xfrm>
          <a:off x="479425" y="2102401"/>
          <a:ext cx="11233149" cy="3918505"/>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2784285">
                  <a:extLst>
                    <a:ext uri="{9D8B030D-6E8A-4147-A177-3AD203B41FA5}">
                      <a16:colId xmlns:a16="http://schemas.microsoft.com/office/drawing/2014/main" val="3207447328"/>
                    </a:ext>
                  </a:extLst>
                </a:gridCol>
                <a:gridCol w="2784285">
                  <a:extLst>
                    <a:ext uri="{9D8B030D-6E8A-4147-A177-3AD203B41FA5}">
                      <a16:colId xmlns:a16="http://schemas.microsoft.com/office/drawing/2014/main" val="401739565"/>
                    </a:ext>
                  </a:extLst>
                </a:gridCol>
                <a:gridCol w="2784285">
                  <a:extLst>
                    <a:ext uri="{9D8B030D-6E8A-4147-A177-3AD203B41FA5}">
                      <a16:colId xmlns:a16="http://schemas.microsoft.com/office/drawing/2014/main" val="2636268286"/>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5" name="Titel 9" descr="svtx:article/content/headline">
            <a:extLst>
              <a:ext uri="{FF2B5EF4-FFF2-40B4-BE49-F238E27FC236}">
                <a16:creationId xmlns:a16="http://schemas.microsoft.com/office/drawing/2014/main" id="{E83DDCD8-318C-49C3-8E0B-8316AEE9DEAC}"/>
              </a:ext>
            </a:extLst>
          </p:cNvPr>
          <p:cNvSpPr>
            <a:spLocks noGrp="1"/>
          </p:cNvSpPr>
          <p:nvPr>
            <p:ph type="title"/>
          </p:nvPr>
        </p:nvSpPr>
        <p:spPr>
          <a:xfrm>
            <a:off x="479427" y="875309"/>
            <a:ext cx="9324974" cy="932854"/>
          </a:xfrm>
        </p:spPr>
        <p:txBody>
          <a:bodyPr/>
          <a:lstStyle/>
          <a:p>
            <a:r>
              <a:rPr lang="de-DE" b="0" i="0" u="none"/>
              <a:t>Key data of Direct Insurance in accordance with § 3 (63) EStG at a glance</a:t>
            </a:r>
          </a:p>
        </p:txBody>
      </p:sp>
      <p:graphicFrame>
        <p:nvGraphicFramePr>
          <p:cNvPr id="16" name="Tabelle 2spaltig" descr="svtxtr:svtx:pptx.transform.usetable[2]">
            <a:extLst>
              <a:ext uri="{FF2B5EF4-FFF2-40B4-BE49-F238E27FC236}">
                <a16:creationId xmlns:a16="http://schemas.microsoft.com/office/drawing/2014/main" id="{8B3C7F05-2388-41B2-8983-A8DECF7BD600}"/>
              </a:ext>
            </a:extLst>
          </p:cNvPr>
          <p:cNvGraphicFramePr>
            <a:graphicFrameLocks noGrp="1"/>
          </p:cNvGraphicFramePr>
          <p:nvPr>
            <p:ph idx="1"/>
          </p:nvPr>
        </p:nvGraphicFramePr>
        <p:xfrm>
          <a:off x="479425" y="2102400"/>
          <a:ext cx="11233149" cy="380465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8352855">
                  <a:extLst>
                    <a:ext uri="{9D8B030D-6E8A-4147-A177-3AD203B41FA5}">
                      <a16:colId xmlns:a16="http://schemas.microsoft.com/office/drawing/2014/main" val="3207447328"/>
                    </a:ext>
                  </a:extLst>
                </a:gridCol>
              </a:tblGrid>
              <a:tr h="0">
                <a:tc>
                  <a:txBody>
                    <a:bodyPr/>
                    <a:lstStyle/>
                    <a:p>
                      <a:pPr>
                        <a:lnSpc>
                          <a:spcPts val="1800"/>
                        </a:lnSpc>
                      </a:pPr>
                      <a:r>
                        <a:rPr lang="de-DE" sz="1200" b="1" i="0" u="none">
                          <a:solidFill>
                            <a:srgbClr val="003781"/>
                          </a:solidFill>
                        </a:rPr>
                        <a:t>Tax-free premiums</a:t>
                      </a: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Up to € 7,248 annually (monthly € 604)</a:t>
                      </a:r>
                      <a:r>
                        <a:rPr lang="de-DE" sz="1200" b="0" i="0" u="none" baseline="30000">
                          <a:solidFill>
                            <a:srgbClr val="003781"/>
                          </a:solidFill>
                        </a:rPr>
                        <a:t>1</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i="0" u="none">
                          <a:solidFill>
                            <a:srgbClr val="003781"/>
                          </a:solidFill>
                        </a:rPr>
                        <a:t>Premiums exempt from social security contributions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Up to € 3,624 annually (monthly € 302)</a:t>
                      </a:r>
                      <a:r>
                        <a:rPr lang="de-DE" sz="1200" b="0" i="0" u="none" baseline="30000">
                          <a:solidFill>
                            <a:srgbClr val="003781"/>
                          </a:solidFill>
                        </a:rPr>
                        <a:t>2</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lvl="0" algn="l"/>
                      <a:r>
                        <a:rPr lang="de-DE" sz="1200" b="1" i="0" u="none">
                          <a:solidFill>
                            <a:srgbClr val="003781"/>
                          </a:solidFill>
                        </a:rPr>
                        <a:t>Mode of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  Amount of premium can be chosen freely</a:t>
                      </a:r>
                      <a:br>
                        <a:rPr lang="de-DE" sz="1200" b="0" i="0" u="none">
                          <a:solidFill>
                            <a:srgbClr val="003781"/>
                          </a:solidFill>
                        </a:rPr>
                      </a:br>
                      <a:r>
                        <a:rPr lang="de-DE" sz="1200" b="0" i="0" u="none">
                          <a:solidFill>
                            <a:srgbClr val="003781"/>
                          </a:solidFill>
                        </a:rPr>
                        <a:t>•  Flexible payment frequency, top-up premiums can be paid</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lvl="0" algn="l"/>
                      <a:r>
                        <a:rPr lang="de-DE" sz="1200" b="1" i="0" u="none">
                          <a:solidFill>
                            <a:srgbClr val="003781"/>
                          </a:solidFill>
                        </a:rPr>
                        <a:t>Type of investment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Pension concepts ranging from security-oriented to opportunity-oriented: Perspektive, KomfortDynamik, IndexSelect, InvestFlex (Green)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lvl="0" algn="l"/>
                      <a:r>
                        <a:rPr lang="de-DE" sz="1200" b="1" i="0" u="none">
                          <a:solidFill>
                            <a:srgbClr val="003781"/>
                          </a:solidFill>
                        </a:rPr>
                        <a:t>Change of employer</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  Contract transferable to new employer – with legal claim, if applicable</a:t>
                      </a:r>
                      <a:br>
                        <a:rPr lang="de-DE" sz="1200" b="0" i="0" u="none">
                          <a:solidFill>
                            <a:srgbClr val="003781"/>
                          </a:solidFill>
                        </a:rPr>
                      </a:br>
                      <a:r>
                        <a:rPr lang="de-DE" sz="1200" b="0" i="0" u="none">
                          <a:solidFill>
                            <a:srgbClr val="003781"/>
                          </a:solidFill>
                        </a:rPr>
                        <a:t>•  Private continuation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Benefit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  As of age 62</a:t>
                      </a:r>
                      <a:br>
                        <a:rPr lang="de-DE" sz="1200" b="0" i="0" u="none">
                          <a:solidFill>
                            <a:srgbClr val="003781"/>
                          </a:solidFill>
                        </a:rPr>
                      </a:br>
                      <a:r>
                        <a:rPr lang="de-DE" sz="1200" b="0" i="0" u="none">
                          <a:solidFill>
                            <a:srgbClr val="003781"/>
                          </a:solidFill>
                        </a:rPr>
                        <a:t>•  Subject to taxation and social security contributions (applicable to members of statutory health and long-term care insurance)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Payment options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As pension, capital or a combination of both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As supplement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Survivor’s provision and Income protection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7" name="Textplatzhalter 18" descr="svtxtr:svtx:pptx_transfrom_strapline_bold">
            <a:extLst>
              <a:ext uri="{FF2B5EF4-FFF2-40B4-BE49-F238E27FC236}">
                <a16:creationId xmlns:a16="http://schemas.microsoft.com/office/drawing/2014/main" id="{98AD8831-3E40-485F-865A-CD57E251DCD9}"/>
              </a:ext>
            </a:extLst>
          </p:cNvPr>
          <p:cNvSpPr>
            <a:spLocks noGrp="1"/>
          </p:cNvSpPr>
          <p:nvPr>
            <p:ph type="body" sz="quarter" idx="12"/>
          </p:nvPr>
        </p:nvSpPr>
        <p:spPr>
          <a:xfrm>
            <a:off x="479424" y="476250"/>
            <a:ext cx="9324973" cy="252000"/>
          </a:xfrm>
        </p:spPr>
        <p:txBody>
          <a:bodyPr/>
          <a:lstStyle/>
          <a:p>
            <a:r>
              <a:rPr lang="de-DE" b="1" i="0" u="none"/>
              <a:t>Easily explained </a:t>
            </a:r>
          </a:p>
        </p:txBody>
      </p:sp>
      <p:sp>
        <p:nvSpPr>
          <p:cNvPr id="20" name="Foliennummernplatzhalter 20">
            <a:extLst>
              <a:ext uri="{FF2B5EF4-FFF2-40B4-BE49-F238E27FC236}">
                <a16:creationId xmlns:a16="http://schemas.microsoft.com/office/drawing/2014/main" id="{087C9812-89E0-4797-844D-91E19E81B6B7}"/>
              </a:ext>
            </a:extLst>
          </p:cNvPr>
          <p:cNvSpPr>
            <a:spLocks noGrp="1"/>
          </p:cNvSpPr>
          <p:nvPr>
            <p:ph type="sldNum" sz="quarter" idx="14"/>
          </p:nvPr>
        </p:nvSpPr>
        <p:spPr>
          <a:xfrm>
            <a:off x="11443580" y="6372000"/>
            <a:ext cx="268995" cy="144000"/>
          </a:xfrm>
        </p:spPr>
        <p:txBody>
          <a:bodyPr/>
          <a:lstStyle/>
          <a:p>
            <a:fld id="{56C449F3-BD9D-48DC-BFF1-0F66671DA7C6}" type="slidenum">
              <a:rPr lang="de-DE" smtClean="0"/>
              <a:t>14</a:t>
            </a:fld>
            <a:endParaRPr lang="de-DE"/>
          </a:p>
        </p:txBody>
      </p:sp>
      <p:sp>
        <p:nvSpPr>
          <p:cNvPr id="10" name="Fußzeilenplatzhalter 9" descr="svtx:article/content/footnote">
            <a:extLst>
              <a:ext uri="{FF2B5EF4-FFF2-40B4-BE49-F238E27FC236}">
                <a16:creationId xmlns:a16="http://schemas.microsoft.com/office/drawing/2014/main" id="{175657F8-3BD1-4EF9-BFD4-3EEF3077175C}"/>
              </a:ext>
            </a:extLst>
          </p:cNvPr>
          <p:cNvSpPr>
            <a:spLocks noGrp="1"/>
          </p:cNvSpPr>
          <p:nvPr>
            <p:ph type="ftr" sz="quarter" idx="13"/>
          </p:nvPr>
        </p:nvSpPr>
        <p:spPr>
          <a:xfrm>
            <a:off x="479426" y="6165850"/>
            <a:ext cx="9324974" cy="350150"/>
          </a:xfrm>
        </p:spPr>
        <p:txBody>
          <a:bodyPr/>
          <a:lstStyle/>
          <a:p>
            <a:r>
              <a:rPr lang="de-DE" sz="800" b="0" i="0" u="none" baseline="30000"/>
              <a:t>1 </a:t>
            </a:r>
            <a:r>
              <a:rPr lang="de-DE" sz="800" b="0" i="0" u="none"/>
              <a:t>This amount corresponds to 8 % of the contribution assessment ceiling stipulated for West German statutory pension insurance applicable in 2024. Premiums subject to flat-rate taxation in accordance with § 40 b EStG old version are offset against the funding limit  of 8%.  </a:t>
            </a:r>
            <a:r>
              <a:rPr lang="de-DE" sz="800" b="0" i="0" u="none" baseline="30000"/>
              <a:t>2 </a:t>
            </a:r>
            <a:r>
              <a:rPr lang="de-DE" sz="800" b="0" i="0" u="none"/>
              <a:t>This corresponds to 4% of the CAC West 2024.	  </a:t>
            </a:r>
          </a:p>
        </p:txBody>
      </p:sp>
    </p:spTree>
    <p:extLst>
      <p:ext uri="{BB962C8B-B14F-4D97-AF65-F5344CB8AC3E}">
        <p14:creationId xmlns:p14="http://schemas.microsoft.com/office/powerpoint/2010/main" val="21378937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87B11-9B60-3DCA-88DC-6FE2D6C3B9CD}"/>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9711AFB1-45B3-6C0B-83AF-D7A51FF62CFE}"/>
              </a:ext>
            </a:extLst>
          </p:cNvPr>
          <p:cNvSpPr>
            <a:spLocks noGrp="1"/>
          </p:cNvSpPr>
          <p:nvPr>
            <p:ph type="title"/>
          </p:nvPr>
        </p:nvSpPr>
        <p:spPr/>
        <p:txBody>
          <a:bodyPr/>
          <a:lstStyle/>
          <a:p>
            <a:r>
              <a:rPr lang="en-US" altLang="de-DE" dirty="0"/>
              <a:t>Salary conversion scheme</a:t>
            </a:r>
            <a:r>
              <a:rPr lang="en-US" altLang="de-DE" baseline="30000" dirty="0"/>
              <a:t>1</a:t>
            </a:r>
            <a:r>
              <a:rPr lang="en-US" altLang="de-DE" dirty="0"/>
              <a:t> based on different salary brackets</a:t>
            </a:r>
            <a:endParaRPr lang="en-GB" dirty="0"/>
          </a:p>
        </p:txBody>
      </p:sp>
      <p:sp>
        <p:nvSpPr>
          <p:cNvPr id="5" name="Foliennummernplatzhalter 4">
            <a:extLst>
              <a:ext uri="{FF2B5EF4-FFF2-40B4-BE49-F238E27FC236}">
                <a16:creationId xmlns:a16="http://schemas.microsoft.com/office/drawing/2014/main" id="{0A60454B-AA46-9E03-FD35-445EA6EB2F49}"/>
              </a:ext>
            </a:extLst>
          </p:cNvPr>
          <p:cNvSpPr>
            <a:spLocks noGrp="1"/>
          </p:cNvSpPr>
          <p:nvPr>
            <p:ph type="sldNum" sz="quarter" idx="11"/>
          </p:nvPr>
        </p:nvSpPr>
        <p:spPr/>
        <p:txBody>
          <a:bodyPr/>
          <a:lstStyle/>
          <a:p>
            <a:fld id="{56C449F3-BD9D-48DC-BFF1-0F66671DA7C6}" type="slidenum">
              <a:rPr lang="de-DE" smtClean="0"/>
              <a:t>15</a:t>
            </a:fld>
            <a:endParaRPr lang="de-DE"/>
          </a:p>
        </p:txBody>
      </p:sp>
      <p:sp>
        <p:nvSpPr>
          <p:cNvPr id="7" name="Textplatzhalter 6">
            <a:extLst>
              <a:ext uri="{FF2B5EF4-FFF2-40B4-BE49-F238E27FC236}">
                <a16:creationId xmlns:a16="http://schemas.microsoft.com/office/drawing/2014/main" id="{5F18130E-2C1A-8A98-2D71-FA198A077F0E}"/>
              </a:ext>
            </a:extLst>
          </p:cNvPr>
          <p:cNvSpPr>
            <a:spLocks noGrp="1"/>
          </p:cNvSpPr>
          <p:nvPr>
            <p:ph type="body" sz="quarter" idx="12"/>
          </p:nvPr>
        </p:nvSpPr>
        <p:spPr/>
        <p:txBody>
          <a:bodyPr/>
          <a:lstStyle/>
          <a:p>
            <a:pPr lvl="0">
              <a:buClr>
                <a:srgbClr val="003781"/>
              </a:buClr>
            </a:pPr>
            <a:r>
              <a:rPr lang="en-US" dirty="0"/>
              <a:t>Occupational retirement provision – employee-funded plan</a:t>
            </a:r>
          </a:p>
          <a:p>
            <a:pPr lvl="0">
              <a:buClr>
                <a:srgbClr val="003781"/>
              </a:buClr>
            </a:pPr>
            <a:endParaRPr lang="de-DE" dirty="0"/>
          </a:p>
          <a:p>
            <a:endParaRPr lang="en-GB" dirty="0"/>
          </a:p>
        </p:txBody>
      </p:sp>
      <p:sp>
        <p:nvSpPr>
          <p:cNvPr id="13" name="Fußzeilenplatzhalter 7">
            <a:extLst>
              <a:ext uri="{FF2B5EF4-FFF2-40B4-BE49-F238E27FC236}">
                <a16:creationId xmlns:a16="http://schemas.microsoft.com/office/drawing/2014/main" id="{D14774D7-AC67-C868-5B1F-2E8604873A39}"/>
              </a:ext>
            </a:extLst>
          </p:cNvPr>
          <p:cNvSpPr txBox="1">
            <a:spLocks/>
          </p:cNvSpPr>
          <p:nvPr/>
        </p:nvSpPr>
        <p:spPr>
          <a:xfrm>
            <a:off x="425797" y="6442392"/>
            <a:ext cx="9294967"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en-US" sz="800" b="0" i="0" u="none" strike="noStrike" kern="1200" cap="none" spc="0" normalizeH="0" baseline="0" noProof="0" dirty="0">
                <a:ln>
                  <a:noFill/>
                </a:ln>
                <a:solidFill>
                  <a:schemeClr val="bg1"/>
                </a:solidFill>
                <a:effectLst/>
                <a:uLnTx/>
                <a:uFillTx/>
                <a:latin typeface="Arial"/>
                <a:ea typeface="+mn-ea"/>
                <a:cs typeface="+mn-cs"/>
              </a:rPr>
              <a:t>Salary conversion 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kumimoji="0" lang="en-US" sz="800" b="0" i="0" u="none" strike="noStrike" kern="1200" cap="none" spc="0" normalizeH="0" baseline="0" noProof="0" dirty="0">
                <a:ln>
                  <a:noFill/>
                </a:ln>
                <a:solidFill>
                  <a:schemeClr val="bg1"/>
                </a:solidFill>
                <a:effectLst/>
                <a:uLnTx/>
                <a:uFillTx/>
                <a:latin typeface="Arial"/>
                <a:ea typeface="+mn-ea"/>
                <a:cs typeface="+mn-cs"/>
              </a:rPr>
              <a:t>. Taxation and social security:</a:t>
            </a:r>
            <a:r>
              <a:rPr kumimoji="0" lang="en-US" sz="800" b="0" i="1"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Tax class I and IV</a:t>
            </a:r>
            <a:r>
              <a:rPr lang="en-US" dirty="0">
                <a:solidFill>
                  <a:schemeClr val="bg1"/>
                </a:solidFill>
                <a:latin typeface="Arial"/>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 no children; tax class III and V 2 children; church tax 8 %, statutory health insurance including supplemental contribution of </a:t>
            </a:r>
            <a:r>
              <a:rPr lang="en-US" dirty="0">
                <a:solidFill>
                  <a:schemeClr val="bg1"/>
                </a:solidFill>
                <a:latin typeface="Arial"/>
              </a:rPr>
              <a:t>1.7</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lang="en-US" dirty="0">
                <a:solidFill>
                  <a:schemeClr val="bg1"/>
                </a:solidFill>
                <a:latin typeface="Arial"/>
              </a:rPr>
              <a:t>%, contribution rate for statutory long-term care insurance 4 % for childless persons;.</a:t>
            </a:r>
            <a:r>
              <a:rPr kumimoji="0" lang="en-US" sz="800" b="0" i="0" u="none" strike="noStrike" kern="1200" cap="none" spc="0" normalizeH="0" baseline="0" noProof="0" dirty="0">
                <a:ln>
                  <a:noFill/>
                </a:ln>
                <a:solidFill>
                  <a:schemeClr val="bg1"/>
                </a:solidFill>
                <a:effectLst/>
                <a:uLnTx/>
                <a:uFillTx/>
                <a:latin typeface="Arial"/>
                <a:ea typeface="+mn-ea"/>
                <a:cs typeface="+mn-cs"/>
              </a:rPr>
              <a:t> Calculations are based on tax and social security legislation applicable in </a:t>
            </a:r>
            <a:r>
              <a:rPr lang="en-US" dirty="0">
                <a:solidFill>
                  <a:schemeClr val="bg1"/>
                </a:solidFill>
                <a:latin typeface="Arial"/>
              </a:rPr>
              <a:t>2024</a:t>
            </a:r>
            <a:r>
              <a:rPr kumimoji="0" lang="en-US" sz="800" b="0" i="0" u="none" strike="noStrike" kern="1200" cap="none" spc="0" normalizeH="0" baseline="0" noProof="0" dirty="0">
                <a:ln>
                  <a:noFill/>
                </a:ln>
                <a:solidFill>
                  <a:schemeClr val="bg1"/>
                </a:solidFill>
                <a:effectLst/>
                <a:uLnTx/>
                <a:uFillTx/>
                <a:latin typeface="Arial"/>
                <a:ea typeface="+mn-ea"/>
                <a:cs typeface="+mn-cs"/>
              </a:rPr>
              <a:t>. Salary conversion can result in lower social security benefits and mandatory membership of statutory health and long-term care insurance. Benefits are subject to individual taxation and mandatory health and long-term care insurance contributions.</a:t>
            </a:r>
          </a:p>
        </p:txBody>
      </p:sp>
      <p:sp>
        <p:nvSpPr>
          <p:cNvPr id="15" name="Inhaltsplatzhalter 7">
            <a:extLst>
              <a:ext uri="{FF2B5EF4-FFF2-40B4-BE49-F238E27FC236}">
                <a16:creationId xmlns:a16="http://schemas.microsoft.com/office/drawing/2014/main" id="{59131D54-5E2B-C04F-5D9A-64AA60E13312}"/>
              </a:ext>
            </a:extLst>
          </p:cNvPr>
          <p:cNvSpPr txBox="1">
            <a:spLocks/>
          </p:cNvSpPr>
          <p:nvPr/>
        </p:nvSpPr>
        <p:spPr>
          <a:xfrm>
            <a:off x="500728" y="2186834"/>
            <a:ext cx="8142942" cy="354633"/>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altLang="de-DE" sz="1400" b="1" i="0" u="none" strike="noStrike" kern="1200" cap="none" spc="0" normalizeH="0" baseline="0" noProof="0" dirty="0">
                <a:ln>
                  <a:noFill/>
                </a:ln>
                <a:solidFill>
                  <a:schemeClr val="bg1"/>
                </a:solidFill>
                <a:effectLst/>
                <a:uLnTx/>
                <a:uFillTx/>
                <a:latin typeface="Arial"/>
                <a:ea typeface="+mn-ea"/>
                <a:cs typeface="+mn-cs"/>
              </a:rPr>
              <a:t>Model calculation based on different salary brackets in accordance with § 3 (63) </a:t>
            </a:r>
            <a:r>
              <a:rPr kumimoji="0" lang="de-DE" altLang="de-DE" sz="1400" b="1" i="0" u="none" strike="noStrike" kern="1200" cap="none" spc="0" normalizeH="0" baseline="0" noProof="0" dirty="0">
                <a:ln>
                  <a:noFill/>
                </a:ln>
                <a:solidFill>
                  <a:schemeClr val="bg1"/>
                </a:solidFill>
                <a:effectLst/>
                <a:uLnTx/>
                <a:uFillTx/>
                <a:latin typeface="Arial"/>
                <a:ea typeface="+mn-ea"/>
                <a:cs typeface="+mn-cs"/>
              </a:rPr>
              <a:t>EStG</a:t>
            </a:r>
          </a:p>
        </p:txBody>
      </p:sp>
      <p:graphicFrame>
        <p:nvGraphicFramePr>
          <p:cNvPr id="3" name="Tabelle 2">
            <a:extLst>
              <a:ext uri="{FF2B5EF4-FFF2-40B4-BE49-F238E27FC236}">
                <a16:creationId xmlns:a16="http://schemas.microsoft.com/office/drawing/2014/main" id="{A9D9F199-5C14-B3C2-4702-D58F66F134B7}"/>
              </a:ext>
            </a:extLst>
          </p:cNvPr>
          <p:cNvGraphicFramePr>
            <a:graphicFrameLocks noGrp="1"/>
          </p:cNvGraphicFramePr>
          <p:nvPr/>
        </p:nvGraphicFramePr>
        <p:xfrm>
          <a:off x="362414" y="2443975"/>
          <a:ext cx="11468514" cy="3566160"/>
        </p:xfrm>
        <a:graphic>
          <a:graphicData uri="http://schemas.openxmlformats.org/drawingml/2006/table">
            <a:tbl>
              <a:tblPr firstRow="1" bandRow="1">
                <a:tableStyleId>{5C22544A-7EE6-4342-B048-85BDC9FD1C3A}</a:tableStyleId>
              </a:tblPr>
              <a:tblGrid>
                <a:gridCol w="1147623">
                  <a:extLst>
                    <a:ext uri="{9D8B030D-6E8A-4147-A177-3AD203B41FA5}">
                      <a16:colId xmlns:a16="http://schemas.microsoft.com/office/drawing/2014/main" val="51912783"/>
                    </a:ext>
                  </a:extLst>
                </a:gridCol>
                <a:gridCol w="1147623">
                  <a:extLst>
                    <a:ext uri="{9D8B030D-6E8A-4147-A177-3AD203B41FA5}">
                      <a16:colId xmlns:a16="http://schemas.microsoft.com/office/drawing/2014/main" val="4135372621"/>
                    </a:ext>
                  </a:extLst>
                </a:gridCol>
                <a:gridCol w="1032091">
                  <a:extLst>
                    <a:ext uri="{9D8B030D-6E8A-4147-A177-3AD203B41FA5}">
                      <a16:colId xmlns:a16="http://schemas.microsoft.com/office/drawing/2014/main" val="3136858442"/>
                    </a:ext>
                  </a:extLst>
                </a:gridCol>
                <a:gridCol w="1032091">
                  <a:extLst>
                    <a:ext uri="{9D8B030D-6E8A-4147-A177-3AD203B41FA5}">
                      <a16:colId xmlns:a16="http://schemas.microsoft.com/office/drawing/2014/main" val="885009884"/>
                    </a:ext>
                  </a:extLst>
                </a:gridCol>
                <a:gridCol w="623874">
                  <a:extLst>
                    <a:ext uri="{9D8B030D-6E8A-4147-A177-3AD203B41FA5}">
                      <a16:colId xmlns:a16="http://schemas.microsoft.com/office/drawing/2014/main" val="194533290"/>
                    </a:ext>
                  </a:extLst>
                </a:gridCol>
                <a:gridCol w="623874">
                  <a:extLst>
                    <a:ext uri="{9D8B030D-6E8A-4147-A177-3AD203B41FA5}">
                      <a16:colId xmlns:a16="http://schemas.microsoft.com/office/drawing/2014/main" val="2037851722"/>
                    </a:ext>
                  </a:extLst>
                </a:gridCol>
                <a:gridCol w="623874">
                  <a:extLst>
                    <a:ext uri="{9D8B030D-6E8A-4147-A177-3AD203B41FA5}">
                      <a16:colId xmlns:a16="http://schemas.microsoft.com/office/drawing/2014/main" val="1441259268"/>
                    </a:ext>
                  </a:extLst>
                </a:gridCol>
                <a:gridCol w="623874">
                  <a:extLst>
                    <a:ext uri="{9D8B030D-6E8A-4147-A177-3AD203B41FA5}">
                      <a16:colId xmlns:a16="http://schemas.microsoft.com/office/drawing/2014/main" val="2746851039"/>
                    </a:ext>
                  </a:extLst>
                </a:gridCol>
                <a:gridCol w="623874">
                  <a:extLst>
                    <a:ext uri="{9D8B030D-6E8A-4147-A177-3AD203B41FA5}">
                      <a16:colId xmlns:a16="http://schemas.microsoft.com/office/drawing/2014/main" val="161121855"/>
                    </a:ext>
                  </a:extLst>
                </a:gridCol>
                <a:gridCol w="623874">
                  <a:extLst>
                    <a:ext uri="{9D8B030D-6E8A-4147-A177-3AD203B41FA5}">
                      <a16:colId xmlns:a16="http://schemas.microsoft.com/office/drawing/2014/main" val="1466099070"/>
                    </a:ext>
                  </a:extLst>
                </a:gridCol>
                <a:gridCol w="623874">
                  <a:extLst>
                    <a:ext uri="{9D8B030D-6E8A-4147-A177-3AD203B41FA5}">
                      <a16:colId xmlns:a16="http://schemas.microsoft.com/office/drawing/2014/main" val="2098523042"/>
                    </a:ext>
                  </a:extLst>
                </a:gridCol>
                <a:gridCol w="739407">
                  <a:extLst>
                    <a:ext uri="{9D8B030D-6E8A-4147-A177-3AD203B41FA5}">
                      <a16:colId xmlns:a16="http://schemas.microsoft.com/office/drawing/2014/main" val="2127481058"/>
                    </a:ext>
                  </a:extLst>
                </a:gridCol>
                <a:gridCol w="739407">
                  <a:extLst>
                    <a:ext uri="{9D8B030D-6E8A-4147-A177-3AD203B41FA5}">
                      <a16:colId xmlns:a16="http://schemas.microsoft.com/office/drawing/2014/main" val="871359902"/>
                    </a:ext>
                  </a:extLst>
                </a:gridCol>
                <a:gridCol w="631577">
                  <a:extLst>
                    <a:ext uri="{9D8B030D-6E8A-4147-A177-3AD203B41FA5}">
                      <a16:colId xmlns:a16="http://schemas.microsoft.com/office/drawing/2014/main" val="2872725062"/>
                    </a:ext>
                  </a:extLst>
                </a:gridCol>
                <a:gridCol w="631577">
                  <a:extLst>
                    <a:ext uri="{9D8B030D-6E8A-4147-A177-3AD203B41FA5}">
                      <a16:colId xmlns:a16="http://schemas.microsoft.com/office/drawing/2014/main" val="329490658"/>
                    </a:ext>
                  </a:extLst>
                </a:gridCol>
              </a:tblGrid>
              <a:tr h="241391">
                <a:tc rowSpan="5">
                  <a:txBody>
                    <a:bodyPr/>
                    <a:lstStyle/>
                    <a:p>
                      <a:pPr lvl="0" algn="ctr">
                        <a:lnSpc>
                          <a:spcPct val="100000"/>
                        </a:lnSpc>
                        <a:spcBef>
                          <a:spcPts val="0"/>
                        </a:spcBef>
                        <a:spcAft>
                          <a:spcPts val="0"/>
                        </a:spcAft>
                        <a:buNone/>
                      </a:pPr>
                      <a:r>
                        <a:rPr lang="de-DE" sz="1200" b="1" i="0" u="none" strike="noStrike" noProof="0" err="1">
                          <a:solidFill>
                            <a:schemeClr val="bg1"/>
                          </a:solidFill>
                          <a:effectLst/>
                          <a:latin typeface="Arial"/>
                        </a:rPr>
                        <a:t>Gross</a:t>
                      </a:r>
                      <a:r>
                        <a:rPr lang="de-DE" sz="1200" b="1" i="0" u="none" strike="noStrike" noProof="0" dirty="0">
                          <a:solidFill>
                            <a:schemeClr val="bg1"/>
                          </a:solidFill>
                          <a:effectLst/>
                          <a:latin typeface="Arial"/>
                        </a:rPr>
                        <a:t> </a:t>
                      </a:r>
                      <a:r>
                        <a:rPr lang="de-DE" sz="1200" b="1" i="0" u="none" strike="noStrike" noProof="0" err="1">
                          <a:solidFill>
                            <a:schemeClr val="bg1"/>
                          </a:solidFill>
                          <a:effectLst/>
                          <a:latin typeface="Arial"/>
                        </a:rPr>
                        <a:t>income</a:t>
                      </a:r>
                      <a:r>
                        <a:rPr lang="de-DE" sz="1200" b="1" i="0" u="none" strike="noStrike" noProof="0" dirty="0">
                          <a:solidFill>
                            <a:schemeClr val="bg1"/>
                          </a:solidFill>
                          <a:effectLst/>
                          <a:latin typeface="Arial"/>
                        </a:rPr>
                        <a:t> </a:t>
                      </a:r>
                      <a:br>
                        <a:rPr lang="de-DE" sz="1200" b="1" i="0" u="none" strike="noStrike" noProof="0" dirty="0">
                          <a:solidFill>
                            <a:srgbClr val="003781"/>
                          </a:solidFill>
                          <a:effectLst/>
                          <a:latin typeface="Arial"/>
                        </a:rPr>
                      </a:br>
                      <a:r>
                        <a:rPr lang="de-DE" sz="1200" b="1" i="0" u="none" strike="noStrike" noProof="0" dirty="0">
                          <a:solidFill>
                            <a:schemeClr val="bg1"/>
                          </a:solidFill>
                          <a:effectLst/>
                          <a:latin typeface="Arial"/>
                        </a:rPr>
                        <a:t>in €</a:t>
                      </a:r>
                      <a:endParaRPr lang="de-DE" sz="1200" b="0" i="0" u="none" strike="noStrike" noProof="0" dirty="0">
                        <a:solidFill>
                          <a:srgbClr val="003781"/>
                        </a:solidFill>
                        <a:effectLst/>
                        <a:latin typeface="Arial"/>
                      </a:endParaRPr>
                    </a:p>
                    <a:p>
                      <a:pPr lvl="0" algn="ctr">
                        <a:buNone/>
                      </a:pPr>
                      <a:endParaRPr lang="de-DE" sz="1200" b="1" dirty="0">
                        <a:solidFill>
                          <a:srgbClr val="00378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6192"/>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noFill/>
                  </a:tcPr>
                </a:tc>
                <a:tc rowSpan="5">
                  <a:txBody>
                    <a:bodyPr/>
                    <a:lstStyle/>
                    <a:p>
                      <a:pPr lvl="0" algn="ctr">
                        <a:buNone/>
                      </a:pPr>
                      <a:endParaRPr lang="de-DE" sz="1200" b="1" dirty="0">
                        <a:solidFill>
                          <a:srgbClr val="003781"/>
                        </a:solidFill>
                        <a:effectLst/>
                        <a:latin typeface="Arial"/>
                      </a:endParaRPr>
                    </a:p>
                  </a:txBody>
                  <a:tcPr anchor="ctr">
                    <a:lnL w="13011" cap="flat" cmpd="sng" algn="ctr">
                      <a:solidFill>
                        <a:srgbClr val="006192"/>
                      </a:solidFill>
                      <a:prstDash val="solid"/>
                      <a:round/>
                      <a:headEnd type="none" w="med" len="med"/>
                      <a:tailEnd type="none" w="med" len="med"/>
                    </a:lnL>
                    <a:lnR w="13010">
                      <a:solidFill>
                        <a:srgbClr val="006192"/>
                      </a:solidFill>
                    </a:lnR>
                    <a:lnT w="12700">
                      <a:solidFill>
                        <a:srgbClr val="FFFFFF"/>
                      </a:solidFill>
                    </a:lnT>
                    <a:lnB w="13010">
                      <a:solidFill>
                        <a:srgbClr val="003781"/>
                      </a:solidFill>
                    </a:lnB>
                    <a:noFill/>
                  </a:tcPr>
                </a:tc>
                <a:tc gridSpan="13">
                  <a:txBody>
                    <a:bodyPr/>
                    <a:lstStyle/>
                    <a:p>
                      <a:pPr algn="ctr" fontAlgn="base"/>
                      <a:r>
                        <a:rPr lang="de-DE" sz="1200" b="1" dirty="0" err="1">
                          <a:solidFill>
                            <a:schemeClr val="bg1"/>
                          </a:solidFill>
                          <a:effectLst/>
                          <a:latin typeface="Arial"/>
                        </a:rPr>
                        <a:t>Mothly</a:t>
                      </a:r>
                      <a:r>
                        <a:rPr lang="de-DE" sz="1200" b="1" dirty="0">
                          <a:solidFill>
                            <a:schemeClr val="bg1"/>
                          </a:solidFill>
                          <a:effectLst/>
                          <a:latin typeface="Arial"/>
                        </a:rPr>
                        <a:t> premium in €</a:t>
                      </a:r>
                    </a:p>
                  </a:txBody>
                  <a:tcPr anchor="ctr">
                    <a:lnL w="13010"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FF2"/>
                    </a:solidFill>
                  </a:tcPr>
                </a:tc>
                <a:tc hMerge="1">
                  <a:txBody>
                    <a:bodyPr/>
                    <a:lstStyle/>
                    <a:p>
                      <a:endParaRPr lang="de-DE"/>
                    </a:p>
                  </a:txBody>
                  <a:tcPr anchor="ctr">
                    <a:lnL w="13010">
                      <a:solidFill>
                        <a:srgbClr val="006192"/>
                      </a:solidFill>
                    </a:lnL>
                    <a:lnR w="12700">
                      <a:solidFill>
                        <a:srgbClr val="FFFFFF"/>
                      </a:solidFill>
                    </a:lnR>
                    <a:lnT w="12700">
                      <a:solidFill>
                        <a:srgbClr val="FFFFFF"/>
                      </a:solidFill>
                    </a:lnT>
                    <a:lnB w="12700">
                      <a:solidFill>
                        <a:srgbClr val="FFFFFF"/>
                      </a:solidFill>
                    </a:lnB>
                    <a:solidFill>
                      <a:srgbClr val="DFEF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32990686"/>
                  </a:ext>
                </a:extLst>
              </a:tr>
              <a:tr h="241391">
                <a:tc vMerge="1">
                  <a:txBody>
                    <a:bodyPr/>
                    <a:lstStyle/>
                    <a:p>
                      <a:endParaRPr lang="de-DE"/>
                    </a:p>
                  </a:txBody>
                  <a:tcPr>
                    <a:lnT w="13011" cap="flat" cmpd="sng" algn="ctr">
                      <a:solidFill>
                        <a:srgbClr val="003781"/>
                      </a:solidFill>
                      <a:prstDash val="solid"/>
                      <a:round/>
                      <a:headEnd type="none" w="med" len="med"/>
                      <a:tailEnd type="none" w="med" len="med"/>
                    </a:lnT>
                  </a:tcPr>
                </a:tc>
                <a:tc vMerge="1">
                  <a:txBody>
                    <a:bodyPr/>
                    <a:lstStyle/>
                    <a:p>
                      <a:endParaRPr lang="de-DE"/>
                    </a:p>
                  </a:txBody>
                  <a:tcPr/>
                </a:tc>
                <a:tc gridSpan="4">
                  <a:txBody>
                    <a:bodyPr/>
                    <a:lstStyle/>
                    <a:p>
                      <a:pPr algn="ctr" fontAlgn="base"/>
                      <a:r>
                        <a:rPr lang="de-DE" sz="1200" dirty="0">
                          <a:solidFill>
                            <a:schemeClr val="bg1"/>
                          </a:solidFill>
                          <a:effectLst/>
                          <a:latin typeface="Arial"/>
                        </a:rPr>
                        <a:t>50</a:t>
                      </a:r>
                      <a:endParaRPr lang="de-DE" dirty="0">
                        <a:solidFill>
                          <a:schemeClr val="bg1"/>
                        </a:solidFill>
                        <a:effectLst/>
                        <a:latin typeface="Arial"/>
                      </a:endParaRPr>
                    </a:p>
                  </a:txBody>
                  <a:tcPr anchor="ctr">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nchor="ctr">
                    <a:lnL w="13010">
                      <a:solidFill>
                        <a:srgbClr val="006192"/>
                      </a:solidFill>
                    </a:lnL>
                    <a:lnR w="13010">
                      <a:solidFill>
                        <a:srgbClr val="003781"/>
                      </a:solidFill>
                    </a:lnR>
                    <a:lnT w="12700">
                      <a:solidFill>
                        <a:srgbClr val="FFFFFF"/>
                      </a:solidFill>
                    </a:lnT>
                    <a:lnB w="12700">
                      <a:solidFill>
                        <a:srgbClr val="FFFFFF"/>
                      </a:solidFill>
                    </a:lnB>
                    <a:noFill/>
                  </a:tcPr>
                </a:tc>
                <a:tc hMerge="1">
                  <a:txBody>
                    <a:bodyPr/>
                    <a:lstStyle/>
                    <a:p>
                      <a:endParaRPr lang="de-DE"/>
                    </a:p>
                  </a:txBody>
                  <a:tcPr/>
                </a:tc>
                <a:tc hMerge="1">
                  <a:txBody>
                    <a:bodyPr/>
                    <a:lstStyle/>
                    <a:p>
                      <a:endParaRPr lang="de-DE"/>
                    </a:p>
                  </a:txBody>
                  <a:tcPr/>
                </a:tc>
                <a:tc gridSpan="3">
                  <a:txBody>
                    <a:bodyPr/>
                    <a:lstStyle/>
                    <a:p>
                      <a:pPr algn="ctr" fontAlgn="base"/>
                      <a:r>
                        <a:rPr lang="de-DE" sz="1200" dirty="0">
                          <a:solidFill>
                            <a:schemeClr val="bg1"/>
                          </a:solidFill>
                          <a:effectLst/>
                          <a:latin typeface="Arial"/>
                        </a:rPr>
                        <a:t>100</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gridSpan="3">
                  <a:txBody>
                    <a:bodyPr/>
                    <a:lstStyle/>
                    <a:p>
                      <a:pPr algn="ctr" fontAlgn="base"/>
                      <a:r>
                        <a:rPr lang="de-DE" sz="1200" dirty="0">
                          <a:solidFill>
                            <a:schemeClr val="bg1"/>
                          </a:solidFill>
                          <a:effectLst/>
                          <a:latin typeface="Arial"/>
                        </a:rPr>
                        <a:t>150</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gridSpan="3">
                  <a:txBody>
                    <a:bodyPr/>
                    <a:lstStyle/>
                    <a:p>
                      <a:pPr algn="ctr" fontAlgn="base"/>
                      <a:r>
                        <a:rPr lang="de-DE" sz="1200" dirty="0">
                          <a:solidFill>
                            <a:schemeClr val="bg1"/>
                          </a:solidFill>
                          <a:effectLst/>
                          <a:latin typeface="Arial"/>
                        </a:rPr>
                        <a:t>302</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26135273"/>
                  </a:ext>
                </a:extLst>
              </a:tr>
              <a:tr h="241391">
                <a:tc vMerge="1">
                  <a:txBody>
                    <a:bodyPr/>
                    <a:lstStyle/>
                    <a:p>
                      <a:endParaRPr lang="de-DE"/>
                    </a:p>
                  </a:txBody>
                  <a:tcPr/>
                </a:tc>
                <a:tc vMerge="1">
                  <a:txBody>
                    <a:bodyPr/>
                    <a:lstStyle/>
                    <a:p>
                      <a:endParaRPr lang="de-DE"/>
                    </a:p>
                  </a:txBody>
                  <a:tcPr/>
                </a:tc>
                <a:tc gridSpan="13">
                  <a:txBody>
                    <a:bodyPr/>
                    <a:lstStyle/>
                    <a:p>
                      <a:pPr algn="ctr" fontAlgn="base"/>
                      <a:r>
                        <a:rPr lang="de-DE" sz="1200" b="1" dirty="0" err="1">
                          <a:solidFill>
                            <a:schemeClr val="bg1"/>
                          </a:solidFill>
                          <a:effectLst/>
                          <a:latin typeface="Arial"/>
                        </a:rPr>
                        <a:t>Tax</a:t>
                      </a:r>
                      <a:r>
                        <a:rPr lang="de-DE" sz="1200" b="1" dirty="0">
                          <a:solidFill>
                            <a:schemeClr val="bg1"/>
                          </a:solidFill>
                          <a:effectLst/>
                          <a:latin typeface="Arial"/>
                        </a:rPr>
                        <a:t> </a:t>
                      </a:r>
                      <a:r>
                        <a:rPr lang="de-DE" sz="1200" b="1" dirty="0" err="1">
                          <a:solidFill>
                            <a:schemeClr val="bg1"/>
                          </a:solidFill>
                          <a:effectLst/>
                          <a:latin typeface="Arial"/>
                        </a:rPr>
                        <a:t>class</a:t>
                      </a:r>
                      <a:endParaRPr lang="de-DE" dirty="0" err="1">
                        <a:solidFill>
                          <a:schemeClr val="bg1"/>
                        </a:solidFill>
                        <a:effectLst/>
                        <a:latin typeface="Arial"/>
                      </a:endParaRPr>
                    </a:p>
                  </a:txBody>
                  <a:tcPr anchor="ctr">
                    <a:lnL w="13011"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FF2"/>
                    </a:solidFill>
                  </a:tcPr>
                </a:tc>
                <a:tc hMerge="1">
                  <a:txBody>
                    <a:bodyPr/>
                    <a:lstStyle/>
                    <a:p>
                      <a:endParaRPr lang="de-DE"/>
                    </a:p>
                  </a:txBody>
                  <a:tcPr anchor="ctr">
                    <a:lnL w="13010">
                      <a:solidFill>
                        <a:srgbClr val="006192"/>
                      </a:solidFill>
                    </a:lnL>
                    <a:lnR w="12700">
                      <a:solidFill>
                        <a:srgbClr val="FFFFFF"/>
                      </a:solidFill>
                    </a:lnR>
                    <a:lnT w="12700">
                      <a:solidFill>
                        <a:srgbClr val="FFFFFF"/>
                      </a:solidFill>
                    </a:lnT>
                    <a:lnB w="12700">
                      <a:solidFill>
                        <a:srgbClr val="FFFFFF"/>
                      </a:solidFill>
                    </a:lnB>
                    <a:solidFill>
                      <a:srgbClr val="DFEF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53611198"/>
                  </a:ext>
                </a:extLst>
              </a:tr>
              <a:tr h="241391">
                <a:tc vMerge="1">
                  <a:txBody>
                    <a:bodyPr/>
                    <a:lstStyle/>
                    <a:p>
                      <a:endParaRPr lang="de-DE"/>
                    </a:p>
                  </a:txBody>
                  <a:tcPr/>
                </a:tc>
                <a:tc vMerge="1">
                  <a:txBody>
                    <a:bodyPr/>
                    <a:lstStyle/>
                    <a:p>
                      <a:endParaRPr lang="de-DE"/>
                    </a:p>
                  </a:txBody>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a:solidFill>
                        <a:srgbClr val="FFFFFF"/>
                      </a:solidFill>
                    </a:lnB>
                    <a:solidFill>
                      <a:srgbClr val="FFFFFF"/>
                    </a:solid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37678115"/>
                  </a:ext>
                </a:extLst>
              </a:tr>
              <a:tr h="241391">
                <a:tc vMerge="1">
                  <a:txBody>
                    <a:bodyPr/>
                    <a:lstStyle/>
                    <a:p>
                      <a:endParaRPr lang="de-DE"/>
                    </a:p>
                  </a:txBody>
                  <a:tcPr/>
                </a:tc>
                <a:tc vMerge="1">
                  <a:txBody>
                    <a:bodyPr/>
                    <a:lstStyle/>
                    <a:p>
                      <a:endParaRPr lang="de-DE"/>
                    </a:p>
                  </a:txBody>
                  <a:tcPr/>
                </a:tc>
                <a:tc gridSpan="13">
                  <a:txBody>
                    <a:bodyPr/>
                    <a:lstStyle/>
                    <a:p>
                      <a:pPr algn="ctr" fontAlgn="base"/>
                      <a:r>
                        <a:rPr lang="de-DE" sz="1200" b="1" dirty="0">
                          <a:solidFill>
                            <a:schemeClr val="bg1"/>
                          </a:solidFill>
                          <a:effectLst/>
                          <a:latin typeface="Arial"/>
                        </a:rPr>
                        <a:t>Net </a:t>
                      </a:r>
                      <a:r>
                        <a:rPr lang="de-DE" sz="1200" b="1" dirty="0" err="1">
                          <a:solidFill>
                            <a:schemeClr val="bg1"/>
                          </a:solidFill>
                          <a:effectLst/>
                          <a:latin typeface="Arial"/>
                        </a:rPr>
                        <a:t>expense</a:t>
                      </a:r>
                      <a:r>
                        <a:rPr lang="de-DE" sz="1200" b="1" dirty="0">
                          <a:solidFill>
                            <a:schemeClr val="bg1"/>
                          </a:solidFill>
                          <a:effectLst/>
                          <a:latin typeface="Arial"/>
                        </a:rPr>
                        <a:t> in €</a:t>
                      </a:r>
                      <a:endParaRPr lang="de-DE" dirty="0">
                        <a:solidFill>
                          <a:schemeClr val="bg1"/>
                        </a:solidFill>
                        <a:effectLst/>
                        <a:latin typeface="Arial"/>
                      </a:endParaRPr>
                    </a:p>
                  </a:txBody>
                  <a:tcPr anchor="ctr">
                    <a:lnL w="13011"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FF2"/>
                    </a:solidFill>
                  </a:tcPr>
                </a:tc>
                <a:tc hMerge="1">
                  <a:txBody>
                    <a:bodyPr/>
                    <a:lstStyle/>
                    <a:p>
                      <a:endParaRPr lang="de-DE"/>
                    </a:p>
                  </a:txBody>
                  <a:tcPr anchor="ctr">
                    <a:lnL w="13010">
                      <a:solidFill>
                        <a:srgbClr val="006192"/>
                      </a:solidFill>
                    </a:lnL>
                    <a:lnR w="12700">
                      <a:solidFill>
                        <a:srgbClr val="FFFFFF"/>
                      </a:solidFill>
                    </a:lnR>
                    <a:lnT w="12700">
                      <a:solidFill>
                        <a:srgbClr val="FFFFFF"/>
                      </a:solidFill>
                    </a:lnT>
                    <a:lnB w="12700">
                      <a:solidFill>
                        <a:srgbClr val="FFFFFF"/>
                      </a:solidFill>
                    </a:lnB>
                    <a:solidFill>
                      <a:srgbClr val="DFEF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97696879"/>
                  </a:ext>
                </a:extLst>
              </a:tr>
              <a:tr h="241391">
                <a:tc>
                  <a:txBody>
                    <a:bodyPr/>
                    <a:lstStyle/>
                    <a:p>
                      <a:pPr algn="ctr" fontAlgn="base"/>
                      <a:r>
                        <a:rPr lang="de-DE" sz="1200" b="1" dirty="0">
                          <a:solidFill>
                            <a:srgbClr val="003781"/>
                          </a:solidFill>
                          <a:effectLst/>
                          <a:latin typeface="Arial"/>
                        </a:rPr>
                        <a:t>1.500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6192"/>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6192"/>
                      </a:solidFill>
                      <a:prstDash val="solid"/>
                      <a:round/>
                      <a:headEnd type="none" w="med" len="med"/>
                      <a:tailEnd type="none" w="med" len="med"/>
                    </a:lnL>
                    <a:lnR w="13010">
                      <a:solidFill>
                        <a:srgbClr val="006192"/>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28</a:t>
                      </a:r>
                      <a:endParaRPr lang="de-DE" dirty="0">
                        <a:solidFill>
                          <a:schemeClr val="bg1"/>
                        </a:solidFill>
                        <a:effectLst/>
                        <a:latin typeface="Arial"/>
                      </a:endParaRPr>
                    </a:p>
                  </a:txBody>
                  <a:tcPr anchor="ctr">
                    <a:lnL w="13010"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30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109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88</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207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231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192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2963887085"/>
                  </a:ext>
                </a:extLst>
              </a:tr>
              <a:tr h="241391">
                <a:tc>
                  <a:txBody>
                    <a:bodyPr/>
                    <a:lstStyle/>
                    <a:p>
                      <a:pPr algn="ctr" fontAlgn="base"/>
                      <a:r>
                        <a:rPr lang="de-DE" sz="1200" b="1" dirty="0">
                          <a:solidFill>
                            <a:srgbClr val="003781"/>
                          </a:solidFill>
                          <a:effectLst/>
                          <a:latin typeface="Arial"/>
                        </a:rPr>
                        <a:t>2.000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26</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36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109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169</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231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120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980483888"/>
                  </a:ext>
                </a:extLst>
              </a:tr>
              <a:tr h="241391">
                <a:tc>
                  <a:txBody>
                    <a:bodyPr/>
                    <a:lstStyle/>
                    <a:p>
                      <a:pPr algn="ctr" fontAlgn="base"/>
                      <a:r>
                        <a:rPr lang="de-DE" sz="1200" b="1" dirty="0">
                          <a:solidFill>
                            <a:srgbClr val="003781"/>
                          </a:solidFill>
                          <a:effectLst/>
                          <a:latin typeface="Arial"/>
                        </a:rPr>
                        <a:t>2.500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29</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40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85</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120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251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661588807"/>
                  </a:ext>
                </a:extLst>
              </a:tr>
              <a:tr h="241391">
                <a:tc>
                  <a:txBody>
                    <a:bodyPr/>
                    <a:lstStyle/>
                    <a:p>
                      <a:pPr algn="ctr" fontAlgn="base"/>
                      <a:r>
                        <a:rPr lang="de-DE" sz="1200" b="1" dirty="0">
                          <a:solidFill>
                            <a:srgbClr val="003781"/>
                          </a:solidFill>
                          <a:effectLst/>
                          <a:latin typeface="Arial"/>
                        </a:rPr>
                        <a:t>3.000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28</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55</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83</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99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177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209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152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2373061128"/>
                  </a:ext>
                </a:extLst>
              </a:tr>
              <a:tr h="241391">
                <a:tc>
                  <a:txBody>
                    <a:bodyPr/>
                    <a:lstStyle/>
                    <a:p>
                      <a:pPr algn="ctr" fontAlgn="base"/>
                      <a:r>
                        <a:rPr lang="de-DE" sz="1200" b="1" dirty="0">
                          <a:solidFill>
                            <a:srgbClr val="003781"/>
                          </a:solidFill>
                          <a:effectLst/>
                          <a:latin typeface="Arial"/>
                        </a:rPr>
                        <a:t>3.500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27</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54</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93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172</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197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1627416787"/>
                  </a:ext>
                </a:extLst>
              </a:tr>
              <a:tr h="241391">
                <a:tc>
                  <a:txBody>
                    <a:bodyPr/>
                    <a:lstStyle/>
                    <a:p>
                      <a:pPr algn="ctr" fontAlgn="base"/>
                      <a:r>
                        <a:rPr lang="de-DE" sz="1200" b="1" dirty="0">
                          <a:solidFill>
                            <a:srgbClr val="003781"/>
                          </a:solidFill>
                          <a:effectLst/>
                          <a:latin typeface="Arial"/>
                        </a:rPr>
                        <a:t>4.000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26</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52</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78</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167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813928679"/>
                  </a:ext>
                </a:extLst>
              </a:tr>
              <a:tr h="241391">
                <a:tc>
                  <a:txBody>
                    <a:bodyPr/>
                    <a:lstStyle/>
                    <a:p>
                      <a:pPr algn="ctr" fontAlgn="base"/>
                      <a:r>
                        <a:rPr lang="de-DE" sz="1200" b="1" dirty="0">
                          <a:solidFill>
                            <a:srgbClr val="003781"/>
                          </a:solidFill>
                          <a:effectLst/>
                          <a:latin typeface="Arial"/>
                        </a:rPr>
                        <a:t>4.500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26</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58</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163</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3028900002"/>
                  </a:ext>
                </a:extLst>
              </a:tr>
              <a:tr h="241391">
                <a:tc>
                  <a:txBody>
                    <a:bodyPr/>
                    <a:lstStyle/>
                    <a:p>
                      <a:pPr algn="ctr" fontAlgn="base"/>
                      <a:r>
                        <a:rPr lang="de-DE" sz="1200" b="1" dirty="0">
                          <a:solidFill>
                            <a:srgbClr val="003781"/>
                          </a:solidFill>
                          <a:effectLst/>
                          <a:latin typeface="Arial"/>
                        </a:rPr>
                        <a:t>5.000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2700">
                      <a:solidFill>
                        <a:srgbClr val="FFFFFF"/>
                      </a:solidFill>
                    </a:lnB>
                    <a:solidFill>
                      <a:srgbClr val="FFFFFF"/>
                    </a:solidFill>
                  </a:tcPr>
                </a:tc>
                <a:tc>
                  <a:txBody>
                    <a:bodyPr/>
                    <a:lstStyle/>
                    <a:p>
                      <a:pPr algn="ctr" fontAlgn="base"/>
                      <a:r>
                        <a:rPr lang="de-DE" sz="1200" dirty="0">
                          <a:solidFill>
                            <a:schemeClr val="bg1"/>
                          </a:solidFill>
                          <a:effectLst/>
                          <a:latin typeface="Arial"/>
                        </a:rPr>
                        <a:t>25</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2700">
                      <a:solidFill>
                        <a:srgbClr val="FFFFFF"/>
                      </a:solidFill>
                    </a:lnB>
                    <a:solidFill>
                      <a:srgbClr val="FFFFFF"/>
                    </a:solidFill>
                  </a:tcPr>
                </a:tc>
                <a:tc>
                  <a:txBody>
                    <a:bodyPr/>
                    <a:lstStyle/>
                    <a:p>
                      <a:pPr algn="ctr" fontAlgn="base"/>
                      <a:r>
                        <a:rPr lang="de-DE" sz="1200" dirty="0">
                          <a:solidFill>
                            <a:schemeClr val="bg1"/>
                          </a:solidFill>
                          <a:effectLst/>
                          <a:latin typeface="Arial"/>
                        </a:rPr>
                        <a:t>29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49</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74</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158</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62329751"/>
                  </a:ext>
                </a:extLst>
              </a:tr>
            </a:tbl>
          </a:graphicData>
        </a:graphic>
      </p:graphicFrame>
      <p:sp>
        <p:nvSpPr>
          <p:cNvPr id="16" name="Rechteck 15">
            <a:extLst>
              <a:ext uri="{FF2B5EF4-FFF2-40B4-BE49-F238E27FC236}">
                <a16:creationId xmlns:a16="http://schemas.microsoft.com/office/drawing/2014/main" id="{C0044EA8-0034-67E6-7EBE-936CA7343173}"/>
              </a:ext>
            </a:extLst>
          </p:cNvPr>
          <p:cNvSpPr/>
          <p:nvPr/>
        </p:nvSpPr>
        <p:spPr bwMode="auto">
          <a:xfrm>
            <a:off x="9120931" y="1892955"/>
            <a:ext cx="2486924" cy="648512"/>
          </a:xfrm>
          <a:prstGeom prst="rect">
            <a:avLst/>
          </a:prstGeom>
          <a:solidFill>
            <a:srgbClr val="00B0F0"/>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30000"/>
              </a:spcAft>
              <a:buClr>
                <a:srgbClr val="96DCFA"/>
              </a:buClr>
              <a:buSzTx/>
              <a:buFontTx/>
              <a:buNone/>
              <a:tabLst/>
              <a:defRPr/>
            </a:pPr>
            <a:r>
              <a:rPr kumimoji="0" lang="en-US" sz="1200" b="0" i="0" u="none" strike="noStrike" kern="0" cap="none" spc="0" normalizeH="0" baseline="0" noProof="0" dirty="0">
                <a:ln>
                  <a:noFill/>
                </a:ln>
                <a:effectLst/>
                <a:uLnTx/>
                <a:uFillTx/>
              </a:rPr>
              <a:t>Additional </a:t>
            </a:r>
            <a:r>
              <a:rPr kumimoji="0" lang="de-DE" sz="1200" b="0" i="0" u="none" strike="noStrike" kern="0" cap="none" spc="0" normalizeH="0" baseline="0" noProof="0" dirty="0" err="1">
                <a:ln>
                  <a:noFill/>
                </a:ln>
                <a:effectLst/>
                <a:uLnTx/>
                <a:uFillTx/>
              </a:rPr>
              <a:t>employer</a:t>
            </a:r>
            <a:r>
              <a:rPr kumimoji="0" lang="de-DE" sz="1200" b="0" i="0" u="none" strike="noStrike" kern="0" cap="none" spc="0" normalizeH="0" baseline="0" noProof="0" dirty="0">
                <a:ln>
                  <a:noFill/>
                </a:ln>
                <a:effectLst/>
                <a:uLnTx/>
                <a:uFillTx/>
              </a:rPr>
              <a:t> </a:t>
            </a:r>
            <a:r>
              <a:rPr kumimoji="0" lang="de-DE" sz="1200" b="0" i="0" u="none" strike="noStrike" kern="0" cap="none" spc="0" normalizeH="0" baseline="0" noProof="0" dirty="0" err="1">
                <a:ln>
                  <a:noFill/>
                </a:ln>
                <a:effectLst/>
                <a:uLnTx/>
                <a:uFillTx/>
              </a:rPr>
              <a:t>contribution</a:t>
            </a:r>
            <a:r>
              <a:rPr kumimoji="0" lang="en-US" sz="1200" b="0" i="0" u="none" strike="noStrike" kern="0" cap="none" spc="0" normalizeH="0" baseline="0" noProof="0" dirty="0">
                <a:ln>
                  <a:noFill/>
                </a:ln>
                <a:effectLst/>
                <a:uLnTx/>
                <a:uFillTx/>
              </a:rPr>
              <a:t> increases the pension amount or reduces the net expense</a:t>
            </a:r>
            <a:r>
              <a:rPr kumimoji="0" lang="de-DE" sz="1200" b="0" i="0" u="none" strike="noStrike" kern="0" cap="none" spc="0" normalizeH="0" baseline="0" noProof="0" dirty="0">
                <a:ln>
                  <a:noFill/>
                </a:ln>
                <a:effectLst/>
                <a:uLnTx/>
                <a:uFillTx/>
              </a:rPr>
              <a:t>.</a:t>
            </a:r>
          </a:p>
        </p:txBody>
      </p:sp>
    </p:spTree>
    <p:extLst>
      <p:ext uri="{BB962C8B-B14F-4D97-AF65-F5344CB8AC3E}">
        <p14:creationId xmlns:p14="http://schemas.microsoft.com/office/powerpoint/2010/main" val="11285682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dirty="0"/>
              <a:t>Allianz </a:t>
            </a:r>
            <a:r>
              <a:rPr lang="en-US" dirty="0"/>
              <a:t>provides these options for occupational income protection</a:t>
            </a:r>
            <a:endParaRPr lang="de-DE" dirty="0"/>
          </a:p>
        </p:txBody>
      </p:sp>
      <p:sp>
        <p:nvSpPr>
          <p:cNvPr id="18" name="Textplatzhalter 17">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en-US" dirty="0"/>
              <a:t>Options</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pPr/>
              <a:t>16</a:t>
            </a:fld>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dirty="0"/>
              <a:t>© Allianz 2021</a:t>
            </a:r>
          </a:p>
        </p:txBody>
      </p:sp>
      <p:sp>
        <p:nvSpPr>
          <p:cNvPr id="40" name="Textfeld 39">
            <a:extLst>
              <a:ext uri="{FF2B5EF4-FFF2-40B4-BE49-F238E27FC236}">
                <a16:creationId xmlns:a16="http://schemas.microsoft.com/office/drawing/2014/main" id="{567166DF-B54B-4547-BAFE-9BF1F8C0F5BB}"/>
              </a:ext>
            </a:extLst>
          </p:cNvPr>
          <p:cNvSpPr txBox="1"/>
          <p:nvPr/>
        </p:nvSpPr>
        <p:spPr>
          <a:xfrm>
            <a:off x="479647" y="2978923"/>
            <a:ext cx="7908979" cy="360610"/>
          </a:xfrm>
          <a:prstGeom prst="rect">
            <a:avLst/>
          </a:prstGeom>
          <a:noFill/>
          <a:ln w="19050">
            <a:solidFill>
              <a:srgbClr val="5FCD8A"/>
            </a:solidFill>
          </a:ln>
        </p:spPr>
        <p:txBody>
          <a:bodyPr vert="horz" wrap="square" lIns="71881" tIns="71881" rIns="71881" bIns="71881" rtlCol="0">
            <a:spAutoFit/>
          </a:bodyPr>
          <a:lstStyle/>
          <a:p>
            <a:pPr lvl="0" algn="ctr" defTabSz="1217099">
              <a:defRPr/>
            </a:pPr>
            <a:r>
              <a:rPr lang="de-DE" sz="1400" b="1" kern="0" dirty="0" err="1">
                <a:solidFill>
                  <a:schemeClr val="bg1"/>
                </a:solidFill>
                <a:latin typeface="+mj-lt"/>
              </a:rPr>
              <a:t>Occupational</a:t>
            </a:r>
            <a:r>
              <a:rPr lang="de-DE" sz="1400" b="1" kern="0" dirty="0">
                <a:solidFill>
                  <a:schemeClr val="bg1"/>
                </a:solidFill>
                <a:latin typeface="+mj-lt"/>
              </a:rPr>
              <a:t> </a:t>
            </a:r>
            <a:r>
              <a:rPr lang="de-DE" sz="1400" b="1" kern="0" dirty="0" err="1">
                <a:solidFill>
                  <a:schemeClr val="bg1"/>
                </a:solidFill>
                <a:latin typeface="+mj-lt"/>
              </a:rPr>
              <a:t>disability</a:t>
            </a:r>
            <a:r>
              <a:rPr lang="de-DE" sz="1400" b="1" kern="0" dirty="0">
                <a:solidFill>
                  <a:schemeClr val="bg1"/>
                </a:solidFill>
                <a:latin typeface="+mj-lt"/>
              </a:rPr>
              <a:t> </a:t>
            </a:r>
            <a:r>
              <a:rPr lang="de-DE" sz="1400" b="1" kern="0" dirty="0" err="1">
                <a:solidFill>
                  <a:schemeClr val="bg1"/>
                </a:solidFill>
                <a:latin typeface="+mj-lt"/>
              </a:rPr>
              <a:t>provision</a:t>
            </a:r>
            <a:endParaRPr lang="de-DE" sz="1400" b="1" kern="0" dirty="0">
              <a:solidFill>
                <a:schemeClr val="bg1"/>
              </a:solidFill>
              <a:latin typeface="+mj-lt"/>
            </a:endParaRPr>
          </a:p>
        </p:txBody>
      </p:sp>
      <p:sp>
        <p:nvSpPr>
          <p:cNvPr id="41" name="Textfeld 40">
            <a:extLst>
              <a:ext uri="{FF2B5EF4-FFF2-40B4-BE49-F238E27FC236}">
                <a16:creationId xmlns:a16="http://schemas.microsoft.com/office/drawing/2014/main" id="{9028245F-AFF0-4984-9B00-D28496EAEAA4}"/>
              </a:ext>
            </a:extLst>
          </p:cNvPr>
          <p:cNvSpPr txBox="1"/>
          <p:nvPr/>
        </p:nvSpPr>
        <p:spPr>
          <a:xfrm>
            <a:off x="479422" y="4899004"/>
            <a:ext cx="1821097" cy="1247329"/>
          </a:xfrm>
          <a:prstGeom prst="rect">
            <a:avLst/>
          </a:prstGeom>
          <a:no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lvl="0">
              <a:defRPr/>
            </a:pPr>
            <a:r>
              <a:rPr lang="de-DE" b="0" kern="0" dirty="0" err="1">
                <a:solidFill>
                  <a:schemeClr val="bg1"/>
                </a:solidFill>
                <a:latin typeface="+mj-lt"/>
              </a:rPr>
              <a:t>Protects</a:t>
            </a:r>
            <a:r>
              <a:rPr lang="de-DE" b="0" kern="0" dirty="0">
                <a:solidFill>
                  <a:schemeClr val="bg1"/>
                </a:solidFill>
                <a:latin typeface="+mj-lt"/>
              </a:rPr>
              <a:t> </a:t>
            </a:r>
            <a:r>
              <a:rPr lang="de-DE" b="0" kern="0" dirty="0" err="1">
                <a:solidFill>
                  <a:schemeClr val="bg1"/>
                </a:solidFill>
                <a:latin typeface="+mj-lt"/>
              </a:rPr>
              <a:t>the</a:t>
            </a:r>
            <a:r>
              <a:rPr lang="de-DE" b="0" kern="0" dirty="0">
                <a:solidFill>
                  <a:schemeClr val="bg1"/>
                </a:solidFill>
                <a:latin typeface="+mj-lt"/>
              </a:rPr>
              <a:t> </a:t>
            </a:r>
            <a:r>
              <a:rPr lang="de-DE" b="0" kern="0" dirty="0" err="1">
                <a:solidFill>
                  <a:schemeClr val="bg1"/>
                </a:solidFill>
                <a:latin typeface="+mj-lt"/>
              </a:rPr>
              <a:t>occupational</a:t>
            </a:r>
            <a:r>
              <a:rPr lang="de-DE" b="0" kern="0" dirty="0">
                <a:solidFill>
                  <a:schemeClr val="bg1"/>
                </a:solidFill>
                <a:latin typeface="+mj-lt"/>
              </a:rPr>
              <a:t> </a:t>
            </a:r>
            <a:r>
              <a:rPr lang="de-DE" b="0" kern="0" dirty="0" err="1">
                <a:solidFill>
                  <a:schemeClr val="bg1"/>
                </a:solidFill>
                <a:latin typeface="+mj-lt"/>
              </a:rPr>
              <a:t>pension</a:t>
            </a:r>
            <a:r>
              <a:rPr lang="de-DE" b="0" kern="0" dirty="0">
                <a:solidFill>
                  <a:schemeClr val="bg1"/>
                </a:solidFill>
                <a:latin typeface="+mj-lt"/>
              </a:rPr>
              <a:t>.</a:t>
            </a:r>
          </a:p>
        </p:txBody>
      </p:sp>
      <p:sp>
        <p:nvSpPr>
          <p:cNvPr id="42" name="Textfeld 41">
            <a:extLst>
              <a:ext uri="{FF2B5EF4-FFF2-40B4-BE49-F238E27FC236}">
                <a16:creationId xmlns:a16="http://schemas.microsoft.com/office/drawing/2014/main" id="{17A9CB4F-5859-4444-A6D4-527DC149B651}"/>
              </a:ext>
            </a:extLst>
          </p:cNvPr>
          <p:cNvSpPr txBox="1"/>
          <p:nvPr/>
        </p:nvSpPr>
        <p:spPr>
          <a:xfrm>
            <a:off x="479422" y="4118777"/>
            <a:ext cx="1821097"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a:solidFill>
                  <a:schemeClr val="bg1"/>
                </a:solidFill>
                <a:latin typeface="+mj-lt"/>
              </a:rPr>
              <a:t>Disability </a:t>
            </a:r>
            <a:r>
              <a:rPr lang="de-DE" sz="1400" b="1" kern="0" dirty="0" err="1">
                <a:solidFill>
                  <a:schemeClr val="bg1"/>
                </a:solidFill>
                <a:latin typeface="+mj-lt"/>
              </a:rPr>
              <a:t>module</a:t>
            </a:r>
            <a:r>
              <a:rPr lang="de-DE" sz="1400" b="1" kern="0" dirty="0">
                <a:solidFill>
                  <a:schemeClr val="bg1"/>
                </a:solidFill>
                <a:latin typeface="+mj-lt"/>
              </a:rPr>
              <a:t> (B </a:t>
            </a:r>
            <a:r>
              <a:rPr lang="de-DE" sz="1400" b="1" kern="0" dirty="0" err="1">
                <a:solidFill>
                  <a:schemeClr val="bg1"/>
                </a:solidFill>
                <a:latin typeface="+mj-lt"/>
              </a:rPr>
              <a:t>module</a:t>
            </a:r>
            <a:r>
              <a:rPr lang="de-DE" sz="1400" b="1" kern="0" dirty="0">
                <a:solidFill>
                  <a:schemeClr val="bg1"/>
                </a:solidFill>
                <a:latin typeface="+mj-lt"/>
              </a:rPr>
              <a:t>)</a:t>
            </a:r>
          </a:p>
        </p:txBody>
      </p:sp>
      <p:sp>
        <p:nvSpPr>
          <p:cNvPr id="45" name="Textfeld 44">
            <a:extLst>
              <a:ext uri="{FF2B5EF4-FFF2-40B4-BE49-F238E27FC236}">
                <a16:creationId xmlns:a16="http://schemas.microsoft.com/office/drawing/2014/main" id="{875DC386-2FF3-4F25-9327-EC55D3AADC0F}"/>
              </a:ext>
            </a:extLst>
          </p:cNvPr>
          <p:cNvSpPr txBox="1"/>
          <p:nvPr/>
        </p:nvSpPr>
        <p:spPr>
          <a:xfrm>
            <a:off x="8529440" y="4118777"/>
            <a:ext cx="3173733" cy="731342"/>
          </a:xfrm>
          <a:prstGeom prst="rect">
            <a:avLst/>
          </a:prstGeom>
          <a:noFill/>
          <a:ln w="19050">
            <a:solidFill>
              <a:srgbClr val="13A0D3"/>
            </a:solidFill>
          </a:ln>
        </p:spPr>
        <p:txBody>
          <a:bodyPr vert="horz" wrap="square" lIns="71881" tIns="71881" rIns="71881" bIns="71881" rtlCol="0" anchor="ctr" anchorCtr="0">
            <a:noAutofit/>
          </a:bodyPr>
          <a:lstStyle/>
          <a:p>
            <a:pPr lvl="0" algn="ctr" defTabSz="1217099">
              <a:defRPr/>
            </a:pPr>
            <a:r>
              <a:rPr lang="de-DE" sz="1400" b="1" kern="0" dirty="0" err="1">
                <a:solidFill>
                  <a:schemeClr val="bg1"/>
                </a:solidFill>
                <a:latin typeface="+mj-lt"/>
              </a:rPr>
              <a:t>Functional</a:t>
            </a:r>
            <a:r>
              <a:rPr lang="de-DE" sz="1400" b="1" kern="0" dirty="0">
                <a:solidFill>
                  <a:schemeClr val="bg1"/>
                </a:solidFill>
                <a:latin typeface="+mj-lt"/>
              </a:rPr>
              <a:t> </a:t>
            </a:r>
            <a:r>
              <a:rPr lang="de-DE" sz="1400" b="1" kern="0" dirty="0" err="1">
                <a:solidFill>
                  <a:schemeClr val="bg1"/>
                </a:solidFill>
                <a:latin typeface="+mj-lt"/>
              </a:rPr>
              <a:t>Impairment</a:t>
            </a:r>
            <a:r>
              <a:rPr lang="de-DE" sz="1400" b="1" kern="0" dirty="0">
                <a:solidFill>
                  <a:schemeClr val="bg1"/>
                </a:solidFill>
                <a:latin typeface="+mj-lt"/>
              </a:rPr>
              <a:t> Policy</a:t>
            </a:r>
          </a:p>
        </p:txBody>
      </p:sp>
      <p:sp>
        <p:nvSpPr>
          <p:cNvPr id="46" name="Textfeld 45">
            <a:extLst>
              <a:ext uri="{FF2B5EF4-FFF2-40B4-BE49-F238E27FC236}">
                <a16:creationId xmlns:a16="http://schemas.microsoft.com/office/drawing/2014/main" id="{CC1C9C29-5E19-470E-BFB6-DE6FF0639DBD}"/>
              </a:ext>
            </a:extLst>
          </p:cNvPr>
          <p:cNvSpPr txBox="1"/>
          <p:nvPr/>
        </p:nvSpPr>
        <p:spPr>
          <a:xfrm>
            <a:off x="8468139" y="2978923"/>
            <a:ext cx="3244431" cy="360610"/>
          </a:xfrm>
          <a:prstGeom prst="rect">
            <a:avLst/>
          </a:prstGeom>
          <a:noFill/>
          <a:ln w="19050">
            <a:solidFill>
              <a:srgbClr val="13A0D3"/>
            </a:solidFill>
          </a:ln>
        </p:spPr>
        <p:txBody>
          <a:bodyPr vert="horz" wrap="square" lIns="71881" tIns="71881" rIns="71881" bIns="71881" rtlCol="0">
            <a:spAutoFit/>
          </a:bodyPr>
          <a:lstStyle/>
          <a:p>
            <a:pPr lvl="0" algn="ctr" defTabSz="1217099">
              <a:defRPr/>
            </a:pPr>
            <a:r>
              <a:rPr lang="de-DE" sz="1400" b="1" kern="0" dirty="0">
                <a:solidFill>
                  <a:schemeClr val="bg1"/>
                </a:solidFill>
                <a:latin typeface="+mj-lt"/>
              </a:rPr>
              <a:t> </a:t>
            </a:r>
            <a:r>
              <a:rPr lang="de-DE" sz="1400" b="1" kern="0" dirty="0" err="1">
                <a:solidFill>
                  <a:schemeClr val="bg1"/>
                </a:solidFill>
                <a:latin typeface="+mj-lt"/>
              </a:rPr>
              <a:t>Functional</a:t>
            </a:r>
            <a:r>
              <a:rPr lang="de-DE" sz="1400" b="1" kern="0" dirty="0">
                <a:solidFill>
                  <a:schemeClr val="bg1"/>
                </a:solidFill>
                <a:latin typeface="+mj-lt"/>
              </a:rPr>
              <a:t> </a:t>
            </a:r>
            <a:r>
              <a:rPr lang="de-DE" sz="1400" b="1" kern="0" dirty="0" err="1">
                <a:solidFill>
                  <a:schemeClr val="bg1"/>
                </a:solidFill>
                <a:latin typeface="+mj-lt"/>
              </a:rPr>
              <a:t>Impairment</a:t>
            </a:r>
            <a:r>
              <a:rPr lang="de-DE" sz="1400" b="1" kern="0" dirty="0">
                <a:solidFill>
                  <a:schemeClr val="bg1"/>
                </a:solidFill>
                <a:latin typeface="+mj-lt"/>
              </a:rPr>
              <a:t> Policy (KSP)</a:t>
            </a:r>
          </a:p>
        </p:txBody>
      </p:sp>
      <p:sp>
        <p:nvSpPr>
          <p:cNvPr id="47" name="Textfeld 46">
            <a:extLst>
              <a:ext uri="{FF2B5EF4-FFF2-40B4-BE49-F238E27FC236}">
                <a16:creationId xmlns:a16="http://schemas.microsoft.com/office/drawing/2014/main" id="{36B12D94-292D-4640-A36E-D87359706B74}"/>
              </a:ext>
            </a:extLst>
          </p:cNvPr>
          <p:cNvSpPr txBox="1"/>
          <p:nvPr/>
        </p:nvSpPr>
        <p:spPr>
          <a:xfrm>
            <a:off x="8529440" y="4899003"/>
            <a:ext cx="3173733" cy="1247330"/>
          </a:xfrm>
          <a:prstGeom prst="rect">
            <a:avLst/>
          </a:prstGeom>
          <a:noFill/>
          <a:ln w="19050">
            <a:solidFill>
              <a:srgbClr val="13A0D3"/>
            </a:solidFill>
          </a:ln>
        </p:spPr>
        <p:txBody>
          <a:bodyPr vert="horz" wrap="square" lIns="71881" tIns="71881" rIns="71881" bIns="71881" rtlCol="0" anchor="ctr" anchorCtr="0">
            <a:noAutofit/>
          </a:bodyPr>
          <a:lstStyle/>
          <a:p>
            <a:pPr lvl="0" algn="ctr" defTabSz="1217099">
              <a:defRPr/>
            </a:pPr>
            <a:r>
              <a:rPr lang="en-US" sz="1400" kern="0" dirty="0">
                <a:solidFill>
                  <a:schemeClr val="bg1"/>
                </a:solidFill>
                <a:latin typeface="+mj-lt"/>
              </a:rPr>
              <a:t>Protection if the body is the most important asset.</a:t>
            </a:r>
          </a:p>
        </p:txBody>
      </p:sp>
      <p:sp>
        <p:nvSpPr>
          <p:cNvPr id="48" name="Textfeld 47">
            <a:extLst>
              <a:ext uri="{FF2B5EF4-FFF2-40B4-BE49-F238E27FC236}">
                <a16:creationId xmlns:a16="http://schemas.microsoft.com/office/drawing/2014/main" id="{8FCF92E8-C87E-4933-901D-7A25AC792A55}"/>
              </a:ext>
            </a:extLst>
          </p:cNvPr>
          <p:cNvSpPr txBox="1"/>
          <p:nvPr/>
        </p:nvSpPr>
        <p:spPr>
          <a:xfrm>
            <a:off x="4783742" y="4899004"/>
            <a:ext cx="1821097" cy="1247329"/>
          </a:xfrm>
          <a:prstGeom prst="rect">
            <a:avLst/>
          </a:prstGeom>
          <a:no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lvl="0">
              <a:defRPr/>
            </a:pPr>
            <a:r>
              <a:rPr lang="en-US" b="0" kern="0" dirty="0">
                <a:solidFill>
                  <a:schemeClr val="bg1"/>
                </a:solidFill>
                <a:latin typeface="+mj-lt"/>
              </a:rPr>
              <a:t>For those who already have an Allianz occupational retirement plan.</a:t>
            </a:r>
          </a:p>
        </p:txBody>
      </p:sp>
      <p:sp>
        <p:nvSpPr>
          <p:cNvPr id="49" name="Textfeld 48">
            <a:extLst>
              <a:ext uri="{FF2B5EF4-FFF2-40B4-BE49-F238E27FC236}">
                <a16:creationId xmlns:a16="http://schemas.microsoft.com/office/drawing/2014/main" id="{962B6A5A-A9C8-44CB-8AB6-0DDB6CCB0301}"/>
              </a:ext>
            </a:extLst>
          </p:cNvPr>
          <p:cNvSpPr txBox="1"/>
          <p:nvPr/>
        </p:nvSpPr>
        <p:spPr>
          <a:xfrm>
            <a:off x="4783743" y="4118777"/>
            <a:ext cx="1821097"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err="1">
                <a:solidFill>
                  <a:schemeClr val="bg1"/>
                </a:solidFill>
                <a:latin typeface="+mj-lt"/>
              </a:rPr>
              <a:t>Supplemental</a:t>
            </a:r>
            <a:r>
              <a:rPr lang="de-DE" sz="1400" b="1" kern="0" dirty="0">
                <a:solidFill>
                  <a:schemeClr val="bg1"/>
                </a:solidFill>
                <a:latin typeface="+mj-lt"/>
              </a:rPr>
              <a:t> Disability Policy (EBV)</a:t>
            </a:r>
          </a:p>
        </p:txBody>
      </p:sp>
      <p:sp>
        <p:nvSpPr>
          <p:cNvPr id="50" name="Textfeld 49">
            <a:extLst>
              <a:ext uri="{FF2B5EF4-FFF2-40B4-BE49-F238E27FC236}">
                <a16:creationId xmlns:a16="http://schemas.microsoft.com/office/drawing/2014/main" id="{EB6D1D1F-4C99-4BC9-B9A3-185B98154E3A}"/>
              </a:ext>
            </a:extLst>
          </p:cNvPr>
          <p:cNvSpPr txBox="1"/>
          <p:nvPr/>
        </p:nvSpPr>
        <p:spPr>
          <a:xfrm>
            <a:off x="6745653" y="4899004"/>
            <a:ext cx="1642973" cy="1247329"/>
          </a:xfrm>
          <a:prstGeom prst="rect">
            <a:avLst/>
          </a:prstGeom>
          <a:no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lvl="0">
              <a:defRPr/>
            </a:pPr>
            <a:r>
              <a:rPr lang="en-US" b="0" kern="0" dirty="0">
                <a:solidFill>
                  <a:schemeClr val="bg1"/>
                </a:solidFill>
                <a:latin typeface="+mj-lt"/>
              </a:rPr>
              <a:t>For those who do not have an Allianz occupational retirement plan.</a:t>
            </a:r>
          </a:p>
        </p:txBody>
      </p:sp>
      <p:sp>
        <p:nvSpPr>
          <p:cNvPr id="51" name="Textfeld 50">
            <a:extLst>
              <a:ext uri="{FF2B5EF4-FFF2-40B4-BE49-F238E27FC236}">
                <a16:creationId xmlns:a16="http://schemas.microsoft.com/office/drawing/2014/main" id="{FDCE7E81-8DB6-486B-BC4C-8F8A655EFB37}"/>
              </a:ext>
            </a:extLst>
          </p:cNvPr>
          <p:cNvSpPr txBox="1"/>
          <p:nvPr/>
        </p:nvSpPr>
        <p:spPr>
          <a:xfrm>
            <a:off x="6745653" y="4118777"/>
            <a:ext cx="1642973"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a:solidFill>
                  <a:schemeClr val="bg1"/>
                </a:solidFill>
                <a:latin typeface="+mj-lt"/>
              </a:rPr>
              <a:t>Stand-</a:t>
            </a:r>
            <a:r>
              <a:rPr lang="de-DE" sz="1400" b="1" kern="0" dirty="0" err="1">
                <a:solidFill>
                  <a:schemeClr val="bg1"/>
                </a:solidFill>
                <a:latin typeface="+mj-lt"/>
              </a:rPr>
              <a:t>alone</a:t>
            </a:r>
            <a:r>
              <a:rPr lang="de-DE" sz="1400" b="1" kern="0" dirty="0">
                <a:solidFill>
                  <a:schemeClr val="bg1"/>
                </a:solidFill>
                <a:latin typeface="+mj-lt"/>
              </a:rPr>
              <a:t> Disability Policy (SBV)</a:t>
            </a:r>
          </a:p>
        </p:txBody>
      </p:sp>
      <p:sp>
        <p:nvSpPr>
          <p:cNvPr id="52" name="Textfeld 51">
            <a:extLst>
              <a:ext uri="{FF2B5EF4-FFF2-40B4-BE49-F238E27FC236}">
                <a16:creationId xmlns:a16="http://schemas.microsoft.com/office/drawing/2014/main" id="{A0057359-9732-4485-AD72-EAE7886498B5}"/>
              </a:ext>
            </a:extLst>
          </p:cNvPr>
          <p:cNvSpPr txBox="1"/>
          <p:nvPr/>
        </p:nvSpPr>
        <p:spPr>
          <a:xfrm>
            <a:off x="2441332" y="4899004"/>
            <a:ext cx="2201597" cy="1247329"/>
          </a:xfrm>
          <a:prstGeom prst="rect">
            <a:avLst/>
          </a:prstGeom>
          <a:noFill/>
          <a:ln w="19050">
            <a:solidFill>
              <a:srgbClr val="5FCD8A"/>
            </a:solidFill>
          </a:ln>
        </p:spPr>
        <p:txBody>
          <a:bodyPr vert="horz" wrap="square" lIns="36000" tIns="71881" rIns="36000" bIns="71881" rtlCol="0" anchor="ctr" anchorCtr="0">
            <a:noAutofit/>
          </a:bodyPr>
          <a:lstStyle>
            <a:defPPr>
              <a:defRPr lang="de-DE"/>
            </a:defPPr>
            <a:lvl1pPr algn="ctr" defTabSz="1217099">
              <a:defRPr sz="1400" b="1"/>
            </a:lvl1pPr>
          </a:lstStyle>
          <a:p>
            <a:pPr lvl="0">
              <a:defRPr/>
            </a:pPr>
            <a:r>
              <a:rPr lang="en-US" b="0" kern="0" dirty="0">
                <a:solidFill>
                  <a:schemeClr val="bg1"/>
                </a:solidFill>
                <a:latin typeface="+mj-lt"/>
              </a:rPr>
              <a:t>Supplements the income upon disability and protects the occupational pension.</a:t>
            </a:r>
          </a:p>
        </p:txBody>
      </p:sp>
      <p:sp>
        <p:nvSpPr>
          <p:cNvPr id="53" name="Textfeld 52">
            <a:extLst>
              <a:ext uri="{FF2B5EF4-FFF2-40B4-BE49-F238E27FC236}">
                <a16:creationId xmlns:a16="http://schemas.microsoft.com/office/drawing/2014/main" id="{2AF95B50-7550-47BD-9B90-4CEB8B02D558}"/>
              </a:ext>
            </a:extLst>
          </p:cNvPr>
          <p:cNvSpPr txBox="1"/>
          <p:nvPr/>
        </p:nvSpPr>
        <p:spPr>
          <a:xfrm>
            <a:off x="2441333" y="4118777"/>
            <a:ext cx="2201596"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a:solidFill>
                  <a:schemeClr val="bg1"/>
                </a:solidFill>
                <a:latin typeface="+mj-lt"/>
              </a:rPr>
              <a:t>Disability </a:t>
            </a:r>
            <a:r>
              <a:rPr lang="de-DE" sz="1400" b="1" kern="0" dirty="0" err="1">
                <a:solidFill>
                  <a:schemeClr val="bg1"/>
                </a:solidFill>
                <a:latin typeface="+mj-lt"/>
              </a:rPr>
              <a:t>pension</a:t>
            </a:r>
            <a:r>
              <a:rPr lang="de-DE" sz="1400" b="1" kern="0" dirty="0">
                <a:solidFill>
                  <a:schemeClr val="bg1"/>
                </a:solidFill>
                <a:latin typeface="+mj-lt"/>
              </a:rPr>
              <a:t> </a:t>
            </a:r>
            <a:r>
              <a:rPr lang="de-DE" sz="1400" b="1" kern="0" dirty="0" err="1">
                <a:solidFill>
                  <a:schemeClr val="bg1"/>
                </a:solidFill>
                <a:latin typeface="+mj-lt"/>
              </a:rPr>
              <a:t>module</a:t>
            </a:r>
            <a:r>
              <a:rPr lang="de-DE" sz="1400" b="1" kern="0" dirty="0">
                <a:solidFill>
                  <a:schemeClr val="bg1"/>
                </a:solidFill>
                <a:latin typeface="+mj-lt"/>
              </a:rPr>
              <a:t> (BR </a:t>
            </a:r>
            <a:r>
              <a:rPr lang="de-DE" sz="1400" b="1" kern="0" dirty="0" err="1">
                <a:solidFill>
                  <a:schemeClr val="bg1"/>
                </a:solidFill>
                <a:latin typeface="+mj-lt"/>
              </a:rPr>
              <a:t>module</a:t>
            </a:r>
            <a:r>
              <a:rPr lang="de-DE" sz="1400" b="1" kern="0" dirty="0">
                <a:solidFill>
                  <a:schemeClr val="bg1"/>
                </a:solidFill>
                <a:latin typeface="+mj-lt"/>
              </a:rPr>
              <a:t>)</a:t>
            </a:r>
          </a:p>
        </p:txBody>
      </p:sp>
      <p:sp>
        <p:nvSpPr>
          <p:cNvPr id="56" name="Freihandform: Form 55">
            <a:extLst>
              <a:ext uri="{FF2B5EF4-FFF2-40B4-BE49-F238E27FC236}">
                <a16:creationId xmlns:a16="http://schemas.microsoft.com/office/drawing/2014/main" id="{31FAAAE0-9970-4811-BCCB-1CFCD5B1EFAA}"/>
              </a:ext>
            </a:extLst>
          </p:cNvPr>
          <p:cNvSpPr/>
          <p:nvPr/>
        </p:nvSpPr>
        <p:spPr>
          <a:xfrm>
            <a:off x="479422" y="2126129"/>
            <a:ext cx="11233153" cy="752243"/>
          </a:xfrm>
          <a:custGeom>
            <a:avLst/>
            <a:gdLst>
              <a:gd name="connsiteX0" fmla="*/ 5629135 w 11190903"/>
              <a:gd name="connsiteY0" fmla="*/ 0 h 881568"/>
              <a:gd name="connsiteX1" fmla="*/ 11190901 w 11190903"/>
              <a:gd name="connsiteY1" fmla="*/ 490181 h 881568"/>
              <a:gd name="connsiteX2" fmla="*/ 11190903 w 11190903"/>
              <a:gd name="connsiteY2" fmla="*/ 490181 h 881568"/>
              <a:gd name="connsiteX3" fmla="*/ 11190903 w 11190903"/>
              <a:gd name="connsiteY3" fmla="*/ 881568 h 881568"/>
              <a:gd name="connsiteX4" fmla="*/ 1 w 11190903"/>
              <a:gd name="connsiteY4" fmla="*/ 881568 h 881568"/>
              <a:gd name="connsiteX5" fmla="*/ 1 w 11190903"/>
              <a:gd name="connsiteY5" fmla="*/ 490181 h 881568"/>
              <a:gd name="connsiteX6" fmla="*/ 0 w 11190903"/>
              <a:gd name="connsiteY6" fmla="*/ 490181 h 8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0903" h="881568">
                <a:moveTo>
                  <a:pt x="5629135" y="0"/>
                </a:moveTo>
                <a:lnTo>
                  <a:pt x="11190901" y="490181"/>
                </a:lnTo>
                <a:lnTo>
                  <a:pt x="11190903" y="490181"/>
                </a:lnTo>
                <a:lnTo>
                  <a:pt x="11190903" y="881568"/>
                </a:lnTo>
                <a:lnTo>
                  <a:pt x="1" y="881568"/>
                </a:lnTo>
                <a:lnTo>
                  <a:pt x="1" y="490181"/>
                </a:lnTo>
                <a:lnTo>
                  <a:pt x="0" y="490181"/>
                </a:lnTo>
                <a:close/>
              </a:path>
            </a:pathLst>
          </a:custGeom>
          <a:noFill/>
          <a:ln w="19050">
            <a:solidFill>
              <a:schemeClr val="bg1"/>
            </a:solidFill>
          </a:ln>
        </p:spPr>
        <p:txBody>
          <a:bodyPr rot="0" spcFirstLastPara="0" vertOverflow="overflow" horzOverflow="overflow" vert="horz" wrap="square" lIns="108000" tIns="252000" rIns="108000" bIns="108000" numCol="1" spcCol="0" rtlCol="0" fromWordArt="0" anchor="ctr" anchorCtr="0" forceAA="0" compatLnSpc="1">
            <a:prstTxWarp prst="textNoShape">
              <a:avLst/>
            </a:prstTxWarp>
            <a:noAutofit/>
          </a:bodyPr>
          <a:lstStyle/>
          <a:p>
            <a:pPr lvl="0" algn="ctr" defTabSz="1219170">
              <a:spcBef>
                <a:spcPts val="100"/>
              </a:spcBef>
              <a:spcAft>
                <a:spcPts val="100"/>
              </a:spcAft>
              <a:defRPr/>
            </a:pPr>
            <a:r>
              <a:rPr lang="de-DE" sz="2000" b="1" dirty="0" err="1">
                <a:solidFill>
                  <a:schemeClr val="bg1"/>
                </a:solidFill>
                <a:latin typeface="+mj-lt"/>
              </a:rPr>
              <a:t>Occupational</a:t>
            </a:r>
            <a:r>
              <a:rPr lang="de-DE" sz="2000" b="1" dirty="0">
                <a:solidFill>
                  <a:schemeClr val="bg1"/>
                </a:solidFill>
                <a:latin typeface="+mj-lt"/>
              </a:rPr>
              <a:t> </a:t>
            </a:r>
            <a:r>
              <a:rPr lang="de-DE" sz="2000" b="1" dirty="0" err="1">
                <a:solidFill>
                  <a:schemeClr val="bg1"/>
                </a:solidFill>
                <a:latin typeface="+mj-lt"/>
              </a:rPr>
              <a:t>income</a:t>
            </a:r>
            <a:r>
              <a:rPr lang="de-DE" sz="2000" b="1" dirty="0">
                <a:solidFill>
                  <a:schemeClr val="bg1"/>
                </a:solidFill>
                <a:latin typeface="+mj-lt"/>
              </a:rPr>
              <a:t> </a:t>
            </a:r>
            <a:r>
              <a:rPr lang="de-DE" sz="2000" b="1" dirty="0" err="1">
                <a:solidFill>
                  <a:schemeClr val="bg1"/>
                </a:solidFill>
                <a:latin typeface="+mj-lt"/>
              </a:rPr>
              <a:t>protection</a:t>
            </a:r>
            <a:endParaRPr lang="de-DE" sz="2000" b="1" dirty="0">
              <a:solidFill>
                <a:schemeClr val="bg1"/>
              </a:solidFill>
              <a:latin typeface="+mj-lt"/>
            </a:endParaRPr>
          </a:p>
        </p:txBody>
      </p:sp>
      <p:pic>
        <p:nvPicPr>
          <p:cNvPr id="57" name="Grafik 56">
            <a:extLst>
              <a:ext uri="{FF2B5EF4-FFF2-40B4-BE49-F238E27FC236}">
                <a16:creationId xmlns:a16="http://schemas.microsoft.com/office/drawing/2014/main" id="{84E7D961-BF99-42BC-B93B-97D61193950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5779528" y="-464444"/>
            <a:ext cx="500775" cy="8309831"/>
          </a:xfrm>
          <a:prstGeom prst="rect">
            <a:avLst/>
          </a:prstGeom>
        </p:spPr>
      </p:pic>
    </p:spTree>
    <p:extLst>
      <p:ext uri="{BB962C8B-B14F-4D97-AF65-F5344CB8AC3E}">
        <p14:creationId xmlns:p14="http://schemas.microsoft.com/office/powerpoint/2010/main" val="25434889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7">
            <a:extLst>
              <a:ext uri="{FF2B5EF4-FFF2-40B4-BE49-F238E27FC236}">
                <a16:creationId xmlns:a16="http://schemas.microsoft.com/office/drawing/2014/main" id="{B39CEA82-936A-4135-B8C7-C7561C35FFC9}"/>
              </a:ext>
            </a:extLst>
          </p:cNvPr>
          <p:cNvSpPr>
            <a:spLocks noGrp="1"/>
          </p:cNvSpPr>
          <p:nvPr>
            <p:ph type="title"/>
          </p:nvPr>
        </p:nvSpPr>
        <p:spPr>
          <a:xfrm>
            <a:off x="479427" y="875309"/>
            <a:ext cx="9324974" cy="932854"/>
          </a:xfrm>
        </p:spPr>
        <p:txBody>
          <a:bodyPr/>
          <a:lstStyle/>
          <a:p>
            <a:r>
              <a:rPr lang="en-US" dirty="0"/>
              <a:t>Appropriate additional modules increase employee loyalty</a:t>
            </a:r>
            <a:endParaRPr lang="en-GB" dirty="0"/>
          </a:p>
        </p:txBody>
      </p:sp>
      <p:cxnSp>
        <p:nvCxnSpPr>
          <p:cNvPr id="9" name="Gewinkelte Verbindung 23">
            <a:extLst>
              <a:ext uri="{FF2B5EF4-FFF2-40B4-BE49-F238E27FC236}">
                <a16:creationId xmlns:a16="http://schemas.microsoft.com/office/drawing/2014/main" id="{13665316-8C11-4998-9DF6-E49537F449E5}"/>
              </a:ext>
            </a:extLst>
          </p:cNvPr>
          <p:cNvCxnSpPr>
            <a:cxnSpLocks/>
          </p:cNvCxnSpPr>
          <p:nvPr/>
        </p:nvCxnSpPr>
        <p:spPr>
          <a:xfrm>
            <a:off x="2387600" y="3068414"/>
            <a:ext cx="3680183" cy="787525"/>
          </a:xfrm>
          <a:prstGeom prst="bentConnector3">
            <a:avLst>
              <a:gd name="adj1" fmla="val 71606"/>
            </a:avLst>
          </a:prstGeom>
          <a:noFill/>
          <a:ln w="9525" cap="flat" cmpd="sng" algn="ctr">
            <a:solidFill>
              <a:schemeClr val="bg1"/>
            </a:solidFill>
            <a:prstDash val="solid"/>
            <a:miter lim="800000"/>
          </a:ln>
          <a:effectLst/>
        </p:spPr>
      </p:cxnSp>
      <p:sp>
        <p:nvSpPr>
          <p:cNvPr id="10" name="Inhaltsplatzhalter 6">
            <a:extLst>
              <a:ext uri="{FF2B5EF4-FFF2-40B4-BE49-F238E27FC236}">
                <a16:creationId xmlns:a16="http://schemas.microsoft.com/office/drawing/2014/main" id="{6AD5186E-02F2-49DD-A77D-7292BE330378}"/>
              </a:ext>
            </a:extLst>
          </p:cNvPr>
          <p:cNvSpPr txBox="1">
            <a:spLocks/>
          </p:cNvSpPr>
          <p:nvPr/>
        </p:nvSpPr>
        <p:spPr>
          <a:xfrm>
            <a:off x="488763" y="2181831"/>
            <a:ext cx="9760468" cy="675867"/>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781"/>
              </a:buClr>
              <a:defRPr/>
            </a:pPr>
            <a: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Allianz </a:t>
            </a:r>
            <a:r>
              <a:rPr kumimoji="0" lang="en-US" sz="1600" b="1" i="0" u="none" strike="noStrike" kern="1200" cap="none" spc="0" normalizeH="0" baseline="0" dirty="0">
                <a:ln>
                  <a:noFill/>
                </a:ln>
                <a:solidFill>
                  <a:srgbClr val="003781"/>
                </a:solidFill>
                <a:effectLst/>
                <a:uLnTx/>
                <a:uFillTx/>
                <a:latin typeface="Arial" panose="020B0604020202020204" pitchFamily="34" charset="0"/>
                <a:cs typeface="Arial" panose="020B0604020202020204" pitchFamily="34" charset="0"/>
              </a:rPr>
              <a:t>Direct Insurance offers </a:t>
            </a:r>
            <a:r>
              <a:rPr lang="en-US" sz="1600" dirty="0">
                <a:solidFill>
                  <a:srgbClr val="003781"/>
                </a:solidFill>
              </a:rPr>
              <a:t>the employer the possibility to grant an extensive benefit promise – on a defined contribution basis:</a:t>
            </a:r>
            <a:endPar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11" name="Rechteck 10">
            <a:extLst>
              <a:ext uri="{FF2B5EF4-FFF2-40B4-BE49-F238E27FC236}">
                <a16:creationId xmlns:a16="http://schemas.microsoft.com/office/drawing/2014/main" id="{CB59BB30-0260-4ADC-AD89-7E46FBAD7150}"/>
              </a:ext>
            </a:extLst>
          </p:cNvPr>
          <p:cNvSpPr/>
          <p:nvPr/>
        </p:nvSpPr>
        <p:spPr>
          <a:xfrm>
            <a:off x="413469" y="2934664"/>
            <a:ext cx="2491408" cy="16850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0" cap="none" spc="0" normalizeH="0" baseline="0" dirty="0">
                <a:ln>
                  <a:noFill/>
                </a:ln>
                <a:solidFill>
                  <a:schemeClr val="bg1"/>
                </a:solidFill>
                <a:effectLst/>
                <a:uLnTx/>
                <a:uFillTx/>
                <a:latin typeface="Arial"/>
                <a:cs typeface="Arial"/>
              </a:rPr>
              <a:t>Direct Insurance</a:t>
            </a:r>
            <a:br>
              <a:rPr kumimoji="0" lang="en-US" sz="1600" b="1" i="0" u="none" strike="noStrike" kern="0" cap="none" spc="0" normalizeH="0" baseline="0" dirty="0">
                <a:ln>
                  <a:noFill/>
                </a:ln>
                <a:solidFill>
                  <a:schemeClr val="bg1"/>
                </a:solidFill>
                <a:effectLst/>
                <a:uLnTx/>
                <a:uFillTx/>
                <a:latin typeface="Arial"/>
                <a:cs typeface="Arial"/>
              </a:rPr>
            </a:br>
            <a:r>
              <a:rPr kumimoji="0" lang="en-US" sz="1600" b="1" i="0" u="none" strike="noStrike" kern="0" cap="none" spc="0" normalizeH="0" baseline="0" dirty="0">
                <a:ln>
                  <a:noFill/>
                </a:ln>
                <a:solidFill>
                  <a:schemeClr val="bg1"/>
                </a:solidFill>
                <a:effectLst/>
                <a:uLnTx/>
                <a:uFillTx/>
                <a:latin typeface="Arial"/>
                <a:cs typeface="Arial"/>
              </a:rPr>
              <a:t>Retirement provision</a:t>
            </a:r>
          </a:p>
          <a:p>
            <a:pPr lvl="0" defTabSz="914400">
              <a:spcBef>
                <a:spcPts val="300"/>
              </a:spcBef>
              <a:defRPr/>
            </a:pPr>
            <a:r>
              <a:rPr lang="en-US" sz="1600" kern="0" dirty="0">
                <a:solidFill>
                  <a:schemeClr val="bg1"/>
                </a:solidFill>
              </a:rPr>
              <a:t>Optional for the insured in the form of:</a:t>
            </a:r>
          </a:p>
          <a:p>
            <a:pPr marL="180000" lvl="0" indent="-180000" defTabSz="914400">
              <a:spcBef>
                <a:spcPts val="300"/>
              </a:spcBef>
              <a:buFont typeface="Arial" panose="020B0604020202020204" pitchFamily="34" charset="0"/>
              <a:buChar char="•"/>
              <a:tabLst>
                <a:tab pos="266700" algn="l"/>
              </a:tabLst>
              <a:defRPr/>
            </a:pPr>
            <a:r>
              <a:rPr lang="en-US" sz="1600" kern="0" dirty="0">
                <a:solidFill>
                  <a:schemeClr val="bg1"/>
                </a:solidFill>
              </a:rPr>
              <a:t>Capital payment</a:t>
            </a:r>
          </a:p>
          <a:p>
            <a:pPr marL="180000" lvl="0" indent="-180000" defTabSz="914400">
              <a:spcBef>
                <a:spcPts val="300"/>
              </a:spcBef>
              <a:buFont typeface="Arial" panose="020B0604020202020204" pitchFamily="34" charset="0"/>
              <a:buChar char="•"/>
              <a:tabLst>
                <a:tab pos="266700" algn="l"/>
              </a:tabLst>
              <a:defRPr/>
            </a:pPr>
            <a:r>
              <a:rPr lang="en-US" sz="1600" kern="0" dirty="0">
                <a:solidFill>
                  <a:schemeClr val="bg1"/>
                </a:solidFill>
              </a:rPr>
              <a:t>Lifetime pension</a:t>
            </a:r>
          </a:p>
        </p:txBody>
      </p:sp>
      <p:sp>
        <p:nvSpPr>
          <p:cNvPr id="12" name="Rechteck 11">
            <a:extLst>
              <a:ext uri="{FF2B5EF4-FFF2-40B4-BE49-F238E27FC236}">
                <a16:creationId xmlns:a16="http://schemas.microsoft.com/office/drawing/2014/main" id="{1E15133C-BBDC-48F6-AFF8-BA3FFC95B7F7}"/>
              </a:ext>
            </a:extLst>
          </p:cNvPr>
          <p:cNvSpPr/>
          <p:nvPr/>
        </p:nvSpPr>
        <p:spPr>
          <a:xfrm>
            <a:off x="6962456" y="2872008"/>
            <a:ext cx="2478380" cy="1400383"/>
          </a:xfrm>
          <a:prstGeom prst="rect">
            <a:avLst/>
          </a:prstGeom>
        </p:spPr>
        <p:txBody>
          <a:bodyPr wrap="square">
            <a:spAutoFit/>
          </a:bodyPr>
          <a:lstStyle/>
          <a:p>
            <a:pPr lvl="0" defTabSz="914400">
              <a:spcBef>
                <a:spcPts val="1200"/>
              </a:spcBef>
              <a:defRPr/>
            </a:pPr>
            <a:r>
              <a:rPr lang="en-US" sz="1600" b="1" kern="0" dirty="0">
                <a:solidFill>
                  <a:schemeClr val="bg1"/>
                </a:solidFill>
              </a:rPr>
              <a:t>Disability provision </a:t>
            </a:r>
            <a:r>
              <a:rPr lang="en-US" sz="1600" kern="0" dirty="0">
                <a:solidFill>
                  <a:schemeClr val="bg1"/>
                </a:solidFill>
              </a:rPr>
              <a:t>optional as:</a:t>
            </a:r>
          </a:p>
          <a:p>
            <a:pPr marL="180000" lvl="0" indent="-180000" defTabSz="914400">
              <a:spcBef>
                <a:spcPts val="300"/>
              </a:spcBef>
              <a:buFont typeface="Arial" panose="020B0604020202020204" pitchFamily="34" charset="0"/>
              <a:buChar char="•"/>
              <a:defRPr/>
            </a:pPr>
            <a:r>
              <a:rPr lang="en-US" sz="1600" kern="0" dirty="0">
                <a:solidFill>
                  <a:schemeClr val="bg1"/>
                </a:solidFill>
              </a:rPr>
              <a:t>Waiver of premium upon disability</a:t>
            </a:r>
          </a:p>
          <a:p>
            <a:pPr marL="180000" lvl="0" indent="-180000" defTabSz="914400">
              <a:spcBef>
                <a:spcPts val="300"/>
              </a:spcBef>
              <a:buFont typeface="Arial" panose="020B0604020202020204" pitchFamily="34" charset="0"/>
              <a:buChar char="•"/>
              <a:defRPr/>
            </a:pPr>
            <a:r>
              <a:rPr lang="en-US" sz="1600" kern="0" dirty="0">
                <a:solidFill>
                  <a:schemeClr val="bg1"/>
                </a:solidFill>
              </a:rPr>
              <a:t>Disability pension</a:t>
            </a:r>
            <a:endParaRPr kumimoji="0" lang="de-DE" sz="1600" b="0" i="0" u="none" strike="noStrike" kern="0" cap="none" spc="0" normalizeH="0" baseline="0" noProof="0" dirty="0">
              <a:ln>
                <a:noFill/>
              </a:ln>
              <a:solidFill>
                <a:schemeClr val="bg1"/>
              </a:solidFill>
              <a:effectLst/>
              <a:uLnTx/>
              <a:uFillTx/>
              <a:latin typeface="Arial"/>
              <a:cs typeface="Arial"/>
            </a:endParaRPr>
          </a:p>
        </p:txBody>
      </p:sp>
      <p:sp>
        <p:nvSpPr>
          <p:cNvPr id="13" name="Rechteck 12">
            <a:extLst>
              <a:ext uri="{FF2B5EF4-FFF2-40B4-BE49-F238E27FC236}">
                <a16:creationId xmlns:a16="http://schemas.microsoft.com/office/drawing/2014/main" id="{720B5724-B852-4AEE-804D-49E1C2CED757}"/>
              </a:ext>
            </a:extLst>
          </p:cNvPr>
          <p:cNvSpPr/>
          <p:nvPr/>
        </p:nvSpPr>
        <p:spPr>
          <a:xfrm>
            <a:off x="3312894" y="3789586"/>
            <a:ext cx="3403333" cy="2376264"/>
          </a:xfrm>
          <a:prstGeom prst="rect">
            <a:avLst/>
          </a:prstGeom>
          <a:solidFill>
            <a:schemeClr val="tx1"/>
          </a:solidFill>
          <a:ln w="9525">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a:cs typeface="Arial"/>
            </a:endParaRPr>
          </a:p>
        </p:txBody>
      </p:sp>
      <p:sp>
        <p:nvSpPr>
          <p:cNvPr id="14" name="Rechteck 13">
            <a:extLst>
              <a:ext uri="{FF2B5EF4-FFF2-40B4-BE49-F238E27FC236}">
                <a16:creationId xmlns:a16="http://schemas.microsoft.com/office/drawing/2014/main" id="{F2D62FE6-56D9-4463-BF7A-0CE1679CF853}"/>
              </a:ext>
            </a:extLst>
          </p:cNvPr>
          <p:cNvSpPr/>
          <p:nvPr/>
        </p:nvSpPr>
        <p:spPr>
          <a:xfrm>
            <a:off x="7039652" y="4709687"/>
            <a:ext cx="2085546" cy="1456163"/>
          </a:xfrm>
          <a:prstGeom prst="rect">
            <a:avLst/>
          </a:prstGeom>
          <a:noFill/>
          <a:ln w="9525">
            <a:solidFill>
              <a:schemeClr val="accent4"/>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a:cs typeface="Arial"/>
            </a:endParaRPr>
          </a:p>
        </p:txBody>
      </p:sp>
      <p:sp>
        <p:nvSpPr>
          <p:cNvPr id="15" name="Textfeld 14">
            <a:extLst>
              <a:ext uri="{FF2B5EF4-FFF2-40B4-BE49-F238E27FC236}">
                <a16:creationId xmlns:a16="http://schemas.microsoft.com/office/drawing/2014/main" id="{A8C05051-2B14-4029-AAE9-2DFC137D353F}"/>
              </a:ext>
            </a:extLst>
          </p:cNvPr>
          <p:cNvSpPr txBox="1"/>
          <p:nvPr/>
        </p:nvSpPr>
        <p:spPr>
          <a:xfrm>
            <a:off x="3577497" y="4643405"/>
            <a:ext cx="2903891" cy="699404"/>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solidFill>
                  <a:schemeClr val="bg1"/>
                </a:solidFill>
                <a:effectLst/>
                <a:uLnTx/>
                <a:uFillTx/>
                <a:latin typeface="Arial"/>
                <a:cs typeface="Arial"/>
              </a:rPr>
              <a:t>Direct Insurance Retirement provision</a:t>
            </a:r>
          </a:p>
        </p:txBody>
      </p:sp>
      <p:sp>
        <p:nvSpPr>
          <p:cNvPr id="16" name="Textfeld 15">
            <a:extLst>
              <a:ext uri="{FF2B5EF4-FFF2-40B4-BE49-F238E27FC236}">
                <a16:creationId xmlns:a16="http://schemas.microsoft.com/office/drawing/2014/main" id="{114A1C1F-AB97-471D-A31E-0AFC98980FD1}"/>
              </a:ext>
            </a:extLst>
          </p:cNvPr>
          <p:cNvSpPr txBox="1"/>
          <p:nvPr/>
        </p:nvSpPr>
        <p:spPr>
          <a:xfrm>
            <a:off x="7039652" y="5250369"/>
            <a:ext cx="2085546" cy="422405"/>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solidFill>
                  <a:schemeClr val="bg1"/>
                </a:solidFill>
                <a:effectLst/>
                <a:uLnTx/>
                <a:uFillTx/>
                <a:latin typeface="Arial"/>
                <a:cs typeface="Arial"/>
              </a:rPr>
              <a:t>Disability</a:t>
            </a:r>
          </a:p>
        </p:txBody>
      </p:sp>
      <p:sp>
        <p:nvSpPr>
          <p:cNvPr id="17" name="Rechteck 16">
            <a:extLst>
              <a:ext uri="{FF2B5EF4-FFF2-40B4-BE49-F238E27FC236}">
                <a16:creationId xmlns:a16="http://schemas.microsoft.com/office/drawing/2014/main" id="{AF313BCD-4ED5-49A2-B9C0-595278F0C10C}"/>
              </a:ext>
            </a:extLst>
          </p:cNvPr>
          <p:cNvSpPr/>
          <p:nvPr/>
        </p:nvSpPr>
        <p:spPr>
          <a:xfrm>
            <a:off x="9503754" y="5014471"/>
            <a:ext cx="1708729" cy="1151379"/>
          </a:xfrm>
          <a:prstGeom prst="rect">
            <a:avLst/>
          </a:prstGeom>
          <a:noFill/>
          <a:ln w="9525">
            <a:solidFill>
              <a:schemeClr val="accent5"/>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a:cs typeface="Arial"/>
            </a:endParaRPr>
          </a:p>
        </p:txBody>
      </p:sp>
      <p:sp>
        <p:nvSpPr>
          <p:cNvPr id="18" name="Textfeld 17">
            <a:extLst>
              <a:ext uri="{FF2B5EF4-FFF2-40B4-BE49-F238E27FC236}">
                <a16:creationId xmlns:a16="http://schemas.microsoft.com/office/drawing/2014/main" id="{F0D77310-4178-46E2-BA4C-F4D4023EAAF0}"/>
              </a:ext>
            </a:extLst>
          </p:cNvPr>
          <p:cNvSpPr txBox="1"/>
          <p:nvPr/>
        </p:nvSpPr>
        <p:spPr>
          <a:xfrm>
            <a:off x="9229945" y="5235357"/>
            <a:ext cx="2245440" cy="699404"/>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solidFill>
                  <a:schemeClr val="bg1"/>
                </a:solidFill>
                <a:effectLst/>
                <a:uLnTx/>
                <a:uFillTx/>
                <a:latin typeface="Arial"/>
                <a:cs typeface="Arial"/>
              </a:rPr>
              <a:t>Survivor‘s provision</a:t>
            </a:r>
          </a:p>
        </p:txBody>
      </p:sp>
      <p:sp>
        <p:nvSpPr>
          <p:cNvPr id="19" name="Rechteck 18">
            <a:extLst>
              <a:ext uri="{FF2B5EF4-FFF2-40B4-BE49-F238E27FC236}">
                <a16:creationId xmlns:a16="http://schemas.microsoft.com/office/drawing/2014/main" id="{B0B4B672-751A-4F0F-A1C5-F130AF3EE490}"/>
              </a:ext>
            </a:extLst>
          </p:cNvPr>
          <p:cNvSpPr/>
          <p:nvPr/>
        </p:nvSpPr>
        <p:spPr>
          <a:xfrm>
            <a:off x="9279041" y="2809979"/>
            <a:ext cx="2318937" cy="1323439"/>
          </a:xfrm>
          <a:prstGeom prst="rect">
            <a:avLst/>
          </a:prstGeom>
        </p:spPr>
        <p:txBody>
          <a:bodyPr wrap="square" lIns="91440" tIns="45720" rIns="91440" bIns="45720" anchor="t">
            <a:spAutoFit/>
          </a:bodyPr>
          <a:lstStyle/>
          <a:p>
            <a:pPr defTabSz="914400">
              <a:spcBef>
                <a:spcPts val="1200"/>
              </a:spcBef>
              <a:defRPr/>
            </a:pPr>
            <a:r>
              <a:rPr lang="en-US" sz="1600" b="1" kern="0" dirty="0">
                <a:solidFill>
                  <a:srgbClr val="003781"/>
                </a:solidFill>
              </a:rPr>
              <a:t>Survivor‘s provision</a:t>
            </a:r>
          </a:p>
          <a:p>
            <a:pPr marL="285750" indent="-285750" defTabSz="914400">
              <a:buFont typeface="Arial,Sans-Serif"/>
              <a:buChar char="•"/>
              <a:defRPr/>
            </a:pPr>
            <a:r>
              <a:rPr lang="en-US" sz="1600" kern="0" dirty="0">
                <a:solidFill>
                  <a:schemeClr val="bg1"/>
                </a:solidFill>
                <a:ea typeface="+mn-lt"/>
                <a:cs typeface="+mn-lt"/>
              </a:rPr>
              <a:t>Individual/ collective survivor's pension</a:t>
            </a:r>
          </a:p>
          <a:p>
            <a:pPr marL="285750" indent="-285750" defTabSz="914400">
              <a:buFont typeface="Arial,Sans-Serif"/>
              <a:buChar char="•"/>
              <a:defRPr/>
            </a:pPr>
            <a:r>
              <a:rPr lang="en-US" sz="1600" kern="0" dirty="0">
                <a:solidFill>
                  <a:schemeClr val="bg1"/>
                </a:solidFill>
                <a:ea typeface="+mn-lt"/>
                <a:cs typeface="+mn-lt"/>
              </a:rPr>
              <a:t>Capital at death</a:t>
            </a:r>
            <a:endParaRPr lang="en-US" dirty="0">
              <a:solidFill>
                <a:schemeClr val="bg1"/>
              </a:solidFill>
            </a:endParaRPr>
          </a:p>
        </p:txBody>
      </p:sp>
      <p:cxnSp>
        <p:nvCxnSpPr>
          <p:cNvPr id="20" name="Gerader Verbinder 19">
            <a:extLst>
              <a:ext uri="{FF2B5EF4-FFF2-40B4-BE49-F238E27FC236}">
                <a16:creationId xmlns:a16="http://schemas.microsoft.com/office/drawing/2014/main" id="{85190223-BC58-410F-A6A8-774FDF40200E}"/>
              </a:ext>
            </a:extLst>
          </p:cNvPr>
          <p:cNvCxnSpPr>
            <a:cxnSpLocks/>
          </p:cNvCxnSpPr>
          <p:nvPr/>
        </p:nvCxnSpPr>
        <p:spPr>
          <a:xfrm flipH="1" flipV="1">
            <a:off x="10345003" y="4272391"/>
            <a:ext cx="7772" cy="738215"/>
          </a:xfrm>
          <a:prstGeom prst="line">
            <a:avLst/>
          </a:prstGeom>
          <a:ln w="9525">
            <a:solidFill>
              <a:srgbClr val="B5DAE6"/>
            </a:solidFill>
            <a:miter lim="800000"/>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FB1EFAE-AD25-4445-AD65-696B79188191}"/>
              </a:ext>
            </a:extLst>
          </p:cNvPr>
          <p:cNvCxnSpPr>
            <a:cxnSpLocks/>
            <a:stCxn id="14" idx="0"/>
          </p:cNvCxnSpPr>
          <p:nvPr/>
        </p:nvCxnSpPr>
        <p:spPr>
          <a:xfrm flipV="1">
            <a:off x="8082425" y="4272391"/>
            <a:ext cx="0" cy="437296"/>
          </a:xfrm>
          <a:prstGeom prst="line">
            <a:avLst/>
          </a:prstGeom>
          <a:ln w="9525">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22" name="Foliennummernplatzhalter 6">
            <a:extLst>
              <a:ext uri="{FF2B5EF4-FFF2-40B4-BE49-F238E27FC236}">
                <a16:creationId xmlns:a16="http://schemas.microsoft.com/office/drawing/2014/main" id="{3962DAB2-2517-4E11-9CB9-F7203937EB55}"/>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17</a:t>
            </a:fld>
            <a:endParaRPr lang="de-DE" dirty="0"/>
          </a:p>
        </p:txBody>
      </p:sp>
      <p:sp>
        <p:nvSpPr>
          <p:cNvPr id="5" name="Textplatzhalter 8">
            <a:extLst>
              <a:ext uri="{FF2B5EF4-FFF2-40B4-BE49-F238E27FC236}">
                <a16:creationId xmlns:a16="http://schemas.microsoft.com/office/drawing/2014/main" id="{E8CC7B61-3847-5D5B-46AC-830FFAE3CA38}"/>
              </a:ext>
            </a:extLst>
          </p:cNvPr>
          <p:cNvSpPr txBox="1">
            <a:spLocks/>
          </p:cNvSpPr>
          <p:nvPr/>
        </p:nvSpPr>
        <p:spPr>
          <a:xfrm>
            <a:off x="488763" y="512866"/>
            <a:ext cx="9324975" cy="252000"/>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ct val="0"/>
              </a:spcBef>
              <a:buFont typeface="+mj-lt"/>
              <a:buNone/>
              <a:defRPr lang="de-DE"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US" altLang="de-DE"/>
              <a:t>Direct Insurance – combinations</a:t>
            </a:r>
            <a:endParaRPr lang="en-US"/>
          </a:p>
          <a:p>
            <a:endParaRPr lang="en-GB" dirty="0"/>
          </a:p>
        </p:txBody>
      </p:sp>
    </p:spTree>
    <p:extLst>
      <p:ext uri="{BB962C8B-B14F-4D97-AF65-F5344CB8AC3E}">
        <p14:creationId xmlns:p14="http://schemas.microsoft.com/office/powerpoint/2010/main" val="35270778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C60AA177-2201-4CDE-84D0-9E42D9A2F1B5}"/>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122"/>
          <a:stretch/>
        </p:blipFill>
        <p:spPr bwMode="auto">
          <a:xfrm>
            <a:off x="7562499" y="2043257"/>
            <a:ext cx="4629501" cy="4666646"/>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18</a:t>
            </a:fld>
            <a:endParaRPr lang="de-DE"/>
          </a:p>
        </p:txBody>
      </p:sp>
      <p:sp>
        <p:nvSpPr>
          <p:cNvPr id="3" name="Titel 2">
            <a:extLst>
              <a:ext uri="{FF2B5EF4-FFF2-40B4-BE49-F238E27FC236}">
                <a16:creationId xmlns:a16="http://schemas.microsoft.com/office/drawing/2014/main" id="{C1004527-194A-49CC-8169-298EF90F9614}"/>
              </a:ext>
            </a:extLst>
          </p:cNvPr>
          <p:cNvSpPr>
            <a:spLocks noGrp="1"/>
          </p:cNvSpPr>
          <p:nvPr>
            <p:ph type="title"/>
          </p:nvPr>
        </p:nvSpPr>
        <p:spPr>
          <a:xfrm>
            <a:off x="479424" y="879211"/>
            <a:ext cx="9540876" cy="1439863"/>
          </a:xfrm>
        </p:spPr>
        <p:txBody>
          <a:bodyPr anchor="t" anchorCtr="0"/>
          <a:lstStyle/>
          <a:p>
            <a:r>
              <a:rPr lang="en-US" altLang="de-DE" dirty="0"/>
              <a:t>Disability module in occupational retirement plans: “Pension saver</a:t>
            </a:r>
            <a:r>
              <a:rPr lang="en-US" altLang="ja-JP" dirty="0"/>
              <a:t>“ upon onset of disability</a:t>
            </a:r>
            <a:endParaRPr lang="de-DE" dirty="0"/>
          </a:p>
        </p:txBody>
      </p:sp>
      <p:sp>
        <p:nvSpPr>
          <p:cNvPr id="8" name="Textplatzhalter 7">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2728800"/>
            <a:ext cx="5188129" cy="2997850"/>
          </a:xfrm>
        </p:spPr>
        <p:txBody>
          <a:bodyPr/>
          <a:lstStyle/>
          <a:p>
            <a:pPr marL="272938" indent="-272938" defTabSz="914032">
              <a:spcBef>
                <a:spcPts val="600"/>
              </a:spcBef>
              <a:buClr>
                <a:srgbClr val="003781"/>
              </a:buClr>
              <a:defRPr/>
            </a:pPr>
            <a:r>
              <a:rPr lang="en-US" altLang="de-DE" dirty="0">
                <a:latin typeface="Arial" panose="020B0604020202020204" pitchFamily="34" charset="0"/>
                <a:cs typeface="Arial" panose="020B0604020202020204" pitchFamily="34" charset="0"/>
              </a:rPr>
              <a:t>Advantages for employees</a:t>
            </a:r>
            <a:endParaRPr lang="de-DE" altLang="de-DE" dirty="0">
              <a:latin typeface="Arial" panose="020B0604020202020204" pitchFamily="34" charset="0"/>
              <a:cs typeface="Arial" panose="020B0604020202020204" pitchFamily="34" charset="0"/>
            </a:endParaRPr>
          </a:p>
          <a:p>
            <a:pPr marL="285750" lvl="0" indent="-285750" defTabSz="914205">
              <a:spcBef>
                <a:spcPts val="0"/>
              </a:spcBef>
              <a:buFont typeface="Arial" panose="020B0604020202020204" pitchFamily="34" charset="0"/>
              <a:buChar char="•"/>
            </a:pPr>
            <a:r>
              <a:rPr lang="en-US" b="0" dirty="0"/>
              <a:t>Reliable protection of the occupational retirement plan against the consequences of disability including government incentive</a:t>
            </a:r>
          </a:p>
          <a:p>
            <a:pPr marL="285750" lvl="0" indent="-285750" defTabSz="914205">
              <a:spcBef>
                <a:spcPts val="0"/>
              </a:spcBef>
              <a:buFont typeface="Arial" panose="020B0604020202020204" pitchFamily="34" charset="0"/>
              <a:buChar char="•"/>
            </a:pPr>
            <a:r>
              <a:rPr lang="en-US" b="0" dirty="0"/>
              <a:t>Waiver of premium already as of 50% disability</a:t>
            </a:r>
          </a:p>
          <a:p>
            <a:pPr marL="285750" indent="-285750" defTabSz="914205">
              <a:spcBef>
                <a:spcPts val="0"/>
              </a:spcBef>
              <a:buFont typeface="Arial" panose="020B0604020202020204" pitchFamily="34" charset="0"/>
              <a:buChar char="•"/>
            </a:pPr>
            <a:r>
              <a:rPr lang="en-US" b="0" dirty="0"/>
              <a:t>Acceptance without or with simplified risk examination (at-work statement), if applicable </a:t>
            </a:r>
          </a:p>
          <a:p>
            <a:pPr marL="285750" lvl="0" indent="-285750" defTabSz="914205">
              <a:spcBef>
                <a:spcPts val="0"/>
              </a:spcBef>
              <a:buFont typeface="Arial" panose="020B0604020202020204" pitchFamily="34" charset="0"/>
              <a:buChar char="•"/>
            </a:pPr>
            <a:r>
              <a:rPr lang="en-US" b="0" dirty="0"/>
              <a:t>No abstract referral to other occupations</a:t>
            </a:r>
          </a:p>
          <a:p>
            <a:pPr marL="285750" lvl="0" indent="-285750" defTabSz="914205">
              <a:spcBef>
                <a:spcPts val="0"/>
              </a:spcBef>
              <a:buFont typeface="Arial" panose="020B0604020202020204" pitchFamily="34" charset="0"/>
              <a:buChar char="•"/>
            </a:pPr>
            <a:r>
              <a:rPr lang="en-US" b="0" dirty="0"/>
              <a:t>Special terms via the employer</a:t>
            </a:r>
          </a:p>
          <a:p>
            <a:pPr marL="285750" lvl="0" indent="-285750" defTabSz="914205">
              <a:spcBef>
                <a:spcPts val="0"/>
              </a:spcBef>
              <a:buFont typeface="Arial" panose="020B0604020202020204" pitchFamily="34" charset="0"/>
              <a:buChar char="•"/>
            </a:pPr>
            <a:endParaRPr lang="de-DE" b="0" dirty="0"/>
          </a:p>
        </p:txBody>
      </p:sp>
      <p:sp>
        <p:nvSpPr>
          <p:cNvPr id="14" name="Textplatzhalter 13">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r>
              <a:rPr lang="en-US" dirty="0"/>
              <a:t>Direct Insurance – combinations</a:t>
            </a:r>
          </a:p>
        </p:txBody>
      </p:sp>
      <p:sp>
        <p:nvSpPr>
          <p:cNvPr id="13" name="Textfeld 12">
            <a:extLst>
              <a:ext uri="{FF2B5EF4-FFF2-40B4-BE49-F238E27FC236}">
                <a16:creationId xmlns:a16="http://schemas.microsoft.com/office/drawing/2014/main" id="{306E171A-C32F-4029-B906-6A0BC01F4134}"/>
              </a:ext>
            </a:extLst>
          </p:cNvPr>
          <p:cNvSpPr txBox="1"/>
          <p:nvPr/>
        </p:nvSpPr>
        <p:spPr>
          <a:xfrm>
            <a:off x="7715861" y="2678385"/>
            <a:ext cx="2875769" cy="1016000"/>
          </a:xfrm>
          <a:prstGeom prst="rect">
            <a:avLst/>
          </a:prstGeom>
          <a:noFill/>
        </p:spPr>
        <p:txBody>
          <a:bodyPr wrap="square" lIns="0" tIns="0" rIns="0" bIns="0" rtlCol="0" anchor="t" anchorCtr="0">
            <a:noAutofit/>
          </a:bodyPr>
          <a:lstStyle/>
          <a:p>
            <a:pPr algn="ctr"/>
            <a:r>
              <a:rPr lang="de-DE" sz="2500" b="1" dirty="0">
                <a:solidFill>
                  <a:srgbClr val="007AB3"/>
                </a:solidFill>
              </a:rPr>
              <a:t>„</a:t>
            </a:r>
            <a:r>
              <a:rPr lang="en-US" sz="2500" b="1" dirty="0">
                <a:solidFill>
                  <a:srgbClr val="007AB3"/>
                </a:solidFill>
              </a:rPr>
              <a:t>The company pension is safe!”</a:t>
            </a:r>
            <a:endParaRPr lang="de-DE" sz="2500" b="1" dirty="0">
              <a:solidFill>
                <a:srgbClr val="007AB3"/>
              </a:solidFill>
            </a:endParaRPr>
          </a:p>
        </p:txBody>
      </p:sp>
    </p:spTree>
    <p:extLst>
      <p:ext uri="{BB962C8B-B14F-4D97-AF65-F5344CB8AC3E}">
        <p14:creationId xmlns:p14="http://schemas.microsoft.com/office/powerpoint/2010/main" val="40205410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28B3BC1B-04A8-475B-8324-4F899CD5394B}"/>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656121" y="2327024"/>
            <a:ext cx="4535880" cy="4577863"/>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19</a:t>
            </a:fld>
            <a:endParaRPr lang="de-DE"/>
          </a:p>
        </p:txBody>
      </p:sp>
      <p:sp>
        <p:nvSpPr>
          <p:cNvPr id="3" name="Titel 2">
            <a:extLst>
              <a:ext uri="{FF2B5EF4-FFF2-40B4-BE49-F238E27FC236}">
                <a16:creationId xmlns:a16="http://schemas.microsoft.com/office/drawing/2014/main" id="{C1004527-194A-49CC-8169-298EF90F9614}"/>
              </a:ext>
            </a:extLst>
          </p:cNvPr>
          <p:cNvSpPr>
            <a:spLocks noGrp="1"/>
          </p:cNvSpPr>
          <p:nvPr>
            <p:ph type="title"/>
          </p:nvPr>
        </p:nvSpPr>
        <p:spPr>
          <a:xfrm>
            <a:off x="479424" y="887161"/>
            <a:ext cx="9324976" cy="1439863"/>
          </a:xfrm>
        </p:spPr>
        <p:txBody>
          <a:bodyPr anchor="t" anchorCtr="0"/>
          <a:lstStyle/>
          <a:p>
            <a:r>
              <a:rPr lang="en-US" altLang="de-DE" dirty="0"/>
              <a:t>Disability pension module in occupational retirement plans: “Income and pension saver</a:t>
            </a:r>
            <a:r>
              <a:rPr lang="en-US" altLang="ja-JP" dirty="0"/>
              <a:t>“ upon onset of disability</a:t>
            </a:r>
            <a:endParaRPr lang="de-DE" dirty="0"/>
          </a:p>
        </p:txBody>
      </p:sp>
      <p:sp>
        <p:nvSpPr>
          <p:cNvPr id="8" name="Textplatzhalter 7">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2728800"/>
            <a:ext cx="5188129" cy="2997850"/>
          </a:xfrm>
        </p:spPr>
        <p:txBody>
          <a:bodyPr/>
          <a:lstStyle/>
          <a:p>
            <a:pPr marL="272938" indent="-272938" defTabSz="914032">
              <a:spcBef>
                <a:spcPts val="600"/>
              </a:spcBef>
              <a:buClr>
                <a:srgbClr val="003781"/>
              </a:buClr>
              <a:defRPr/>
            </a:pPr>
            <a:r>
              <a:rPr lang="en-US" altLang="de-DE" dirty="0">
                <a:latin typeface="Arial" panose="020B0604020202020204" pitchFamily="34" charset="0"/>
                <a:cs typeface="Arial" panose="020B0604020202020204" pitchFamily="34" charset="0"/>
              </a:rPr>
              <a:t>Advantages for employees</a:t>
            </a:r>
            <a:endParaRPr lang="de-DE" altLang="de-DE" dirty="0">
              <a:latin typeface="Arial" panose="020B0604020202020204" pitchFamily="34" charset="0"/>
              <a:cs typeface="Arial" panose="020B0604020202020204" pitchFamily="34" charset="0"/>
            </a:endParaRPr>
          </a:p>
          <a:p>
            <a:pPr marL="285750" lvl="0" indent="-285750" defTabSz="914205">
              <a:spcBef>
                <a:spcPts val="0"/>
              </a:spcBef>
              <a:buFont typeface="Arial" panose="020B0604020202020204" pitchFamily="34" charset="0"/>
              <a:buChar char="•"/>
            </a:pPr>
            <a:r>
              <a:rPr lang="en-US" b="0" dirty="0"/>
              <a:t>Reliable protection of the occupational retirement plan against the consequences of disability including government incentive</a:t>
            </a:r>
          </a:p>
          <a:p>
            <a:pPr marL="285750" lvl="0" indent="-285750" defTabSz="914205">
              <a:spcBef>
                <a:spcPts val="0"/>
              </a:spcBef>
              <a:buFont typeface="Arial" panose="020B0604020202020204" pitchFamily="34" charset="0"/>
              <a:buChar char="•"/>
            </a:pPr>
            <a:r>
              <a:rPr lang="en-US" b="0" dirty="0"/>
              <a:t>Waiver of premium and disability pension already as of 50% disability</a:t>
            </a:r>
          </a:p>
          <a:p>
            <a:pPr marL="285750" indent="-285750" defTabSz="914205">
              <a:spcBef>
                <a:spcPts val="0"/>
              </a:spcBef>
              <a:buFont typeface="Arial" panose="020B0604020202020204" pitchFamily="34" charset="0"/>
              <a:buChar char="•"/>
            </a:pPr>
            <a:r>
              <a:rPr lang="en-US" b="0" dirty="0"/>
              <a:t>Acceptance without or with simplified risk examination (at-work statement), if applicable </a:t>
            </a:r>
          </a:p>
          <a:p>
            <a:pPr marL="285750" lvl="0" indent="-285750" defTabSz="914205">
              <a:spcBef>
                <a:spcPts val="0"/>
              </a:spcBef>
              <a:buFont typeface="Arial" panose="020B0604020202020204" pitchFamily="34" charset="0"/>
              <a:buChar char="•"/>
            </a:pPr>
            <a:r>
              <a:rPr lang="en-US" b="0" dirty="0"/>
              <a:t>No abstract referral to other occupations</a:t>
            </a:r>
          </a:p>
          <a:p>
            <a:pPr marL="285750" lvl="0" indent="-285750" defTabSz="914205">
              <a:spcBef>
                <a:spcPts val="0"/>
              </a:spcBef>
              <a:buFont typeface="Arial" panose="020B0604020202020204" pitchFamily="34" charset="0"/>
              <a:buChar char="•"/>
            </a:pPr>
            <a:r>
              <a:rPr lang="en-US" b="0" dirty="0"/>
              <a:t>Top marks for disability provision</a:t>
            </a:r>
          </a:p>
          <a:p>
            <a:pPr marL="285750" lvl="0" indent="-285750" defTabSz="914205">
              <a:spcBef>
                <a:spcPts val="0"/>
              </a:spcBef>
              <a:buFont typeface="Arial" panose="020B0604020202020204" pitchFamily="34" charset="0"/>
              <a:buChar char="•"/>
            </a:pPr>
            <a:r>
              <a:rPr lang="en-US" b="0" dirty="0"/>
              <a:t>Special terms via the employer</a:t>
            </a:r>
          </a:p>
          <a:p>
            <a:pPr marL="285750" lvl="0" indent="-285750" defTabSz="914205">
              <a:spcBef>
                <a:spcPts val="0"/>
              </a:spcBef>
              <a:buFont typeface="Arial" panose="020B0604020202020204" pitchFamily="34" charset="0"/>
              <a:buChar char="•"/>
            </a:pPr>
            <a:endParaRPr lang="de-DE" b="0" dirty="0"/>
          </a:p>
        </p:txBody>
      </p:sp>
      <p:sp>
        <p:nvSpPr>
          <p:cNvPr id="14" name="Textplatzhalter 13">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r>
              <a:rPr lang="en-US" dirty="0"/>
              <a:t>Direct Insurance – combinations</a:t>
            </a:r>
          </a:p>
        </p:txBody>
      </p:sp>
      <p:sp>
        <p:nvSpPr>
          <p:cNvPr id="13" name="Textfeld 12">
            <a:extLst>
              <a:ext uri="{FF2B5EF4-FFF2-40B4-BE49-F238E27FC236}">
                <a16:creationId xmlns:a16="http://schemas.microsoft.com/office/drawing/2014/main" id="{306E171A-C32F-4029-B906-6A0BC01F4134}"/>
              </a:ext>
            </a:extLst>
          </p:cNvPr>
          <p:cNvSpPr txBox="1"/>
          <p:nvPr/>
        </p:nvSpPr>
        <p:spPr>
          <a:xfrm>
            <a:off x="6625832" y="5726650"/>
            <a:ext cx="4952245" cy="1289867"/>
          </a:xfrm>
          <a:prstGeom prst="rect">
            <a:avLst/>
          </a:prstGeom>
          <a:noFill/>
        </p:spPr>
        <p:txBody>
          <a:bodyPr wrap="square" lIns="0" tIns="0" rIns="0" bIns="0" rtlCol="0" anchor="t" anchorCtr="0">
            <a:noAutofit/>
          </a:bodyPr>
          <a:lstStyle/>
          <a:p>
            <a:r>
              <a:rPr lang="de-DE" sz="2500" b="1" dirty="0">
                <a:solidFill>
                  <a:srgbClr val="122B54"/>
                </a:solidFill>
              </a:rPr>
              <a:t>„</a:t>
            </a:r>
            <a:r>
              <a:rPr lang="en-US" sz="2500" b="1" dirty="0">
                <a:solidFill>
                  <a:srgbClr val="122B54"/>
                </a:solidFill>
              </a:rPr>
              <a:t> The current standard of living and also retirement can be secured</a:t>
            </a:r>
            <a:r>
              <a:rPr lang="de-DE" sz="2500" b="1" dirty="0">
                <a:solidFill>
                  <a:srgbClr val="122B54"/>
                </a:solidFill>
              </a:rPr>
              <a:t>“!</a:t>
            </a:r>
            <a:r>
              <a:rPr lang="en-US" sz="2500" b="1" dirty="0">
                <a:solidFill>
                  <a:srgbClr val="122B54"/>
                </a:solidFill>
              </a:rPr>
              <a:t> </a:t>
            </a:r>
            <a:endParaRPr lang="de-DE" sz="2500" b="1" dirty="0">
              <a:solidFill>
                <a:srgbClr val="122B54"/>
              </a:solidFill>
            </a:endParaRPr>
          </a:p>
        </p:txBody>
      </p:sp>
    </p:spTree>
    <p:extLst>
      <p:ext uri="{BB962C8B-B14F-4D97-AF65-F5344CB8AC3E}">
        <p14:creationId xmlns:p14="http://schemas.microsoft.com/office/powerpoint/2010/main" val="33938548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err="1"/>
              <a:t>Product</a:t>
            </a:r>
            <a:endParaRPr lang="de-DE" dirty="0"/>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dirty="0" err="1"/>
              <a:t>side</a:t>
            </a:r>
            <a:endParaRPr lang="de-DE" dirty="0"/>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2</a:t>
            </a:fld>
            <a:endParaRPr lang="de-DE"/>
          </a:p>
        </p:txBody>
      </p:sp>
    </p:spTree>
    <p:extLst>
      <p:ext uri="{BB962C8B-B14F-4D97-AF65-F5344CB8AC3E}">
        <p14:creationId xmlns:p14="http://schemas.microsoft.com/office/powerpoint/2010/main" val="14465483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3530A02-A8D9-EFD4-548B-EC770161C29C}"/>
              </a:ext>
            </a:extLst>
          </p:cNvPr>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6341949" y="1016337"/>
            <a:ext cx="5850051" cy="5850051"/>
          </a:xfrm>
          <a:prstGeom prst="rect">
            <a:avLst/>
          </a:prstGeom>
        </p:spPr>
      </p:pic>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sz="800" b="1" i="0" u="none" strike="noStrike" kern="1200" cap="none" spc="0" normalizeH="0" baseline="0">
                <a:ln>
                  <a:noFill/>
                </a:ln>
                <a:solidFill>
                  <a:srgbClr val="FFFFFF"/>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20</a:t>
            </a:fld>
            <a:endParaRPr kumimoji="0" sz="800" b="1"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3" name="Titel 2">
            <a:extLst>
              <a:ext uri="{FF2B5EF4-FFF2-40B4-BE49-F238E27FC236}">
                <a16:creationId xmlns:a16="http://schemas.microsoft.com/office/drawing/2014/main" id="{C1004527-194A-49CC-8169-298EF90F9614}"/>
              </a:ext>
            </a:extLst>
          </p:cNvPr>
          <p:cNvSpPr>
            <a:spLocks noGrp="1"/>
          </p:cNvSpPr>
          <p:nvPr>
            <p:ph type="title"/>
          </p:nvPr>
        </p:nvSpPr>
        <p:spPr>
          <a:xfrm>
            <a:off x="479424" y="1007949"/>
            <a:ext cx="5188129" cy="1439863"/>
          </a:xfrm>
        </p:spPr>
        <p:txBody>
          <a:bodyPr anchor="t" anchorCtr="0"/>
          <a:lstStyle/>
          <a:p>
            <a:pPr rtl="0"/>
            <a:r>
              <a:rPr lang="en-GB" dirty="0"/>
              <a:t>Survivor’s provision as part of company pension plan: </a:t>
            </a:r>
          </a:p>
        </p:txBody>
      </p:sp>
      <p:sp>
        <p:nvSpPr>
          <p:cNvPr id="8" name="Textplatzhalter 7">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2728800"/>
            <a:ext cx="5363431" cy="2997850"/>
          </a:xfrm>
        </p:spPr>
        <p:txBody>
          <a:bodyPr/>
          <a:lstStyle/>
          <a:p>
            <a:pPr lvl="0" defTabSz="914205" rtl="0">
              <a:spcBef>
                <a:spcPts val="0"/>
              </a:spcBef>
            </a:pPr>
            <a:r>
              <a:rPr lang="en-GB" dirty="0">
                <a:solidFill>
                  <a:srgbClr val="003781"/>
                </a:solidFill>
              </a:rPr>
              <a:t>Benefits to employees</a:t>
            </a:r>
          </a:p>
          <a:p>
            <a:pPr marL="285750" lvl="0" indent="-285750" defTabSz="914205" rtl="0">
              <a:spcBef>
                <a:spcPts val="0"/>
              </a:spcBef>
              <a:buFont typeface="Arial" panose="020B0604020202020204" pitchFamily="34" charset="0"/>
              <a:buChar char="•"/>
            </a:pPr>
            <a:r>
              <a:rPr lang="en-GB" b="0" dirty="0">
                <a:solidFill>
                  <a:srgbClr val="003781"/>
                </a:solidFill>
              </a:rPr>
              <a:t>Simplified health questionnaire as part of group contract</a:t>
            </a:r>
          </a:p>
          <a:p>
            <a:pPr marL="285750" lvl="0" indent="-285750" defTabSz="914205" rtl="0">
              <a:spcBef>
                <a:spcPts val="0"/>
              </a:spcBef>
              <a:buFont typeface="Arial" panose="020B0604020202020204" pitchFamily="34" charset="0"/>
              <a:buChar char="•"/>
            </a:pPr>
            <a:r>
              <a:rPr lang="en-GB" b="0" dirty="0">
                <a:solidFill>
                  <a:srgbClr val="003781"/>
                </a:solidFill>
              </a:rPr>
              <a:t>Lower net contributions due to state support</a:t>
            </a:r>
          </a:p>
          <a:p>
            <a:pPr marL="285750" lvl="0" indent="-285750" defTabSz="914205" rtl="0">
              <a:spcBef>
                <a:spcPts val="0"/>
              </a:spcBef>
              <a:buFont typeface="Arial" panose="020B0604020202020204" pitchFamily="34" charset="0"/>
              <a:buChar char="•"/>
            </a:pPr>
            <a:r>
              <a:rPr lang="en-GB" b="0" dirty="0">
                <a:solidFill>
                  <a:srgbClr val="003781"/>
                </a:solidFill>
              </a:rPr>
              <a:t>Attractive cost-performance ratio due to special conditions</a:t>
            </a:r>
          </a:p>
          <a:p>
            <a:pPr marL="285750" lvl="0" indent="-285750" defTabSz="914205" rtl="0">
              <a:spcBef>
                <a:spcPts val="0"/>
              </a:spcBef>
              <a:buFont typeface="Arial" panose="020B0604020202020204" pitchFamily="34" charset="0"/>
              <a:buChar char="•"/>
            </a:pPr>
            <a:r>
              <a:rPr lang="en-GB" b="0" dirty="0">
                <a:solidFill>
                  <a:srgbClr val="003781"/>
                </a:solidFill>
              </a:rPr>
              <a:t>Under the Act to Strengthen Company Pensions (</a:t>
            </a:r>
            <a:r>
              <a:rPr lang="en-GB" b="0" dirty="0" err="1">
                <a:solidFill>
                  <a:srgbClr val="003781"/>
                </a:solidFill>
              </a:rPr>
              <a:t>Betriebsrentenstärkungsgesetz</a:t>
            </a:r>
            <a:r>
              <a:rPr lang="en-GB" b="0" dirty="0">
                <a:solidFill>
                  <a:srgbClr val="003781"/>
                </a:solidFill>
              </a:rPr>
              <a:t> - BRSG), the employer's contribution can make the company pension plan with survivor's provision even more attractive than before!</a:t>
            </a:r>
          </a:p>
        </p:txBody>
      </p:sp>
      <p:sp>
        <p:nvSpPr>
          <p:cNvPr id="14" name="Textplatzhalter 13">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pPr rtl="0"/>
            <a:r>
              <a:rPr lang="en-GB"/>
              <a:t>Direct insurance – Combination options</a:t>
            </a:r>
          </a:p>
          <a:p>
            <a:endParaRPr lang="de-DE" dirty="0"/>
          </a:p>
        </p:txBody>
      </p:sp>
      <p:sp>
        <p:nvSpPr>
          <p:cNvPr id="13" name="Textfeld 12">
            <a:extLst>
              <a:ext uri="{FF2B5EF4-FFF2-40B4-BE49-F238E27FC236}">
                <a16:creationId xmlns:a16="http://schemas.microsoft.com/office/drawing/2014/main" id="{306E171A-C32F-4029-B906-6A0BC01F4134}"/>
              </a:ext>
            </a:extLst>
          </p:cNvPr>
          <p:cNvSpPr txBox="1"/>
          <p:nvPr/>
        </p:nvSpPr>
        <p:spPr>
          <a:xfrm>
            <a:off x="6674240" y="2413000"/>
            <a:ext cx="2875769" cy="1016000"/>
          </a:xfrm>
          <a:prstGeom prst="rect">
            <a:avLst/>
          </a:prstGeom>
          <a:noFill/>
        </p:spPr>
        <p:txBody>
          <a:bodyPr wrap="square" lIns="0" tIns="0" rIns="0" bIns="0" rtlCol="0" anchor="t" anchorCtr="0">
            <a:noAutofit/>
          </a:bodyP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a:ln>
                  <a:noFill/>
                </a:ln>
                <a:solidFill>
                  <a:srgbClr val="007AB3"/>
                </a:solidFill>
                <a:effectLst/>
                <a:uLnTx/>
                <a:uFillTx/>
                <a:latin typeface="Arial" panose="020B0604020202020204"/>
                <a:ea typeface="+mn-ea"/>
                <a:cs typeface="+mn-cs"/>
              </a:rPr>
              <a:t>“Covering all responsibilities”</a:t>
            </a:r>
          </a:p>
        </p:txBody>
      </p:sp>
    </p:spTree>
    <p:extLst>
      <p:ext uri="{BB962C8B-B14F-4D97-AF65-F5344CB8AC3E}">
        <p14:creationId xmlns:p14="http://schemas.microsoft.com/office/powerpoint/2010/main" val="5113821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48B50-B108-4EDB-9772-87E6C8C4DC1A}"/>
              </a:ext>
            </a:extLst>
          </p:cNvPr>
          <p:cNvSpPr>
            <a:spLocks noGrp="1"/>
          </p:cNvSpPr>
          <p:nvPr>
            <p:ph type="title"/>
          </p:nvPr>
        </p:nvSpPr>
        <p:spPr/>
        <p:txBody>
          <a:bodyPr/>
          <a:lstStyle/>
          <a:p>
            <a:r>
              <a:rPr lang="en-US" dirty="0"/>
              <a:t>Differences between the Support Fund and other occupational pension vehicles</a:t>
            </a:r>
            <a:endParaRPr lang="de-DE" dirty="0"/>
          </a:p>
        </p:txBody>
      </p:sp>
      <p:sp>
        <p:nvSpPr>
          <p:cNvPr id="3" name="Foliennummernplatzhalter 2">
            <a:extLst>
              <a:ext uri="{FF2B5EF4-FFF2-40B4-BE49-F238E27FC236}">
                <a16:creationId xmlns:a16="http://schemas.microsoft.com/office/drawing/2014/main" id="{651A1D04-1755-4BB6-B505-BD81FDF98DBA}"/>
              </a:ext>
            </a:extLst>
          </p:cNvPr>
          <p:cNvSpPr>
            <a:spLocks noGrp="1"/>
          </p:cNvSpPr>
          <p:nvPr>
            <p:ph type="sldNum" sz="quarter" idx="11"/>
          </p:nvPr>
        </p:nvSpPr>
        <p:spPr/>
        <p:txBody>
          <a:bodyPr/>
          <a:lstStyle/>
          <a:p>
            <a:fld id="{56C449F3-BD9D-48DC-BFF1-0F66671DA7C6}" type="slidenum">
              <a:rPr lang="de-DE"/>
              <a:t>21</a:t>
            </a:fld>
            <a:endParaRPr lang="de-DE"/>
          </a:p>
        </p:txBody>
      </p:sp>
      <p:sp>
        <p:nvSpPr>
          <p:cNvPr id="4" name="Textplatzhalter 3">
            <a:extLst>
              <a:ext uri="{FF2B5EF4-FFF2-40B4-BE49-F238E27FC236}">
                <a16:creationId xmlns:a16="http://schemas.microsoft.com/office/drawing/2014/main" id="{13A281C5-F4C9-4C29-B960-4270BEDBD9DA}"/>
              </a:ext>
            </a:extLst>
          </p:cNvPr>
          <p:cNvSpPr>
            <a:spLocks noGrp="1"/>
          </p:cNvSpPr>
          <p:nvPr>
            <p:ph type="body" sz="quarter" idx="12"/>
          </p:nvPr>
        </p:nvSpPr>
        <p:spPr/>
        <p:txBody>
          <a:bodyPr/>
          <a:lstStyle/>
          <a:p>
            <a:r>
              <a:rPr lang="en-US" dirty="0"/>
              <a:t>Support Fund compared to other pension vehicles</a:t>
            </a:r>
          </a:p>
        </p:txBody>
      </p:sp>
      <p:graphicFrame>
        <p:nvGraphicFramePr>
          <p:cNvPr id="5" name="Tabelle 4">
            <a:extLst>
              <a:ext uri="{FF2B5EF4-FFF2-40B4-BE49-F238E27FC236}">
                <a16:creationId xmlns:a16="http://schemas.microsoft.com/office/drawing/2014/main" id="{F7A63684-5324-4CE2-86D4-833A31A6C3CE}"/>
              </a:ext>
            </a:extLst>
          </p:cNvPr>
          <p:cNvGraphicFramePr>
            <a:graphicFrameLocks noGrp="1"/>
          </p:cNvGraphicFramePr>
          <p:nvPr/>
        </p:nvGraphicFramePr>
        <p:xfrm>
          <a:off x="479424" y="2059841"/>
          <a:ext cx="11233150" cy="4063294"/>
        </p:xfrm>
        <a:graphic>
          <a:graphicData uri="http://schemas.openxmlformats.org/drawingml/2006/table">
            <a:tbl>
              <a:tblPr firstRow="1" bandRow="1">
                <a:tableStyleId>{5C22544A-7EE6-4342-B048-85BDC9FD1C3A}</a:tableStyleId>
              </a:tblPr>
              <a:tblGrid>
                <a:gridCol w="2222587">
                  <a:extLst>
                    <a:ext uri="{9D8B030D-6E8A-4147-A177-3AD203B41FA5}">
                      <a16:colId xmlns:a16="http://schemas.microsoft.com/office/drawing/2014/main" val="3622735805"/>
                    </a:ext>
                  </a:extLst>
                </a:gridCol>
                <a:gridCol w="2108886">
                  <a:extLst>
                    <a:ext uri="{9D8B030D-6E8A-4147-A177-3AD203B41FA5}">
                      <a16:colId xmlns:a16="http://schemas.microsoft.com/office/drawing/2014/main" val="4103784737"/>
                    </a:ext>
                  </a:extLst>
                </a:gridCol>
                <a:gridCol w="2059460">
                  <a:extLst>
                    <a:ext uri="{9D8B030D-6E8A-4147-A177-3AD203B41FA5}">
                      <a16:colId xmlns:a16="http://schemas.microsoft.com/office/drawing/2014/main" val="1066337376"/>
                    </a:ext>
                  </a:extLst>
                </a:gridCol>
                <a:gridCol w="2479589">
                  <a:extLst>
                    <a:ext uri="{9D8B030D-6E8A-4147-A177-3AD203B41FA5}">
                      <a16:colId xmlns:a16="http://schemas.microsoft.com/office/drawing/2014/main" val="42153972"/>
                    </a:ext>
                  </a:extLst>
                </a:gridCol>
                <a:gridCol w="2362628">
                  <a:extLst>
                    <a:ext uri="{9D8B030D-6E8A-4147-A177-3AD203B41FA5}">
                      <a16:colId xmlns:a16="http://schemas.microsoft.com/office/drawing/2014/main" val="3320177563"/>
                    </a:ext>
                  </a:extLst>
                </a:gridCol>
              </a:tblGrid>
              <a:tr h="226295">
                <a:tc>
                  <a:txBody>
                    <a:bodyPr/>
                    <a:lstStyle/>
                    <a:p>
                      <a:pPr algn="ct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dirty="0">
                          <a:solidFill>
                            <a:schemeClr val="bg1"/>
                          </a:solidFill>
                        </a:rPr>
                        <a:t>DI</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pPr algn="ctr"/>
                      <a:r>
                        <a:rPr lang="de-DE" sz="1000" b="1">
                          <a:solidFill>
                            <a:schemeClr val="bg1"/>
                          </a:solidFill>
                        </a:rPr>
                        <a:t>P-Fonds</a:t>
                      </a:r>
                      <a:r>
                        <a:rPr lang="de-DE" sz="1000" b="1" baseline="30000">
                          <a:solidFill>
                            <a:schemeClr val="bg1"/>
                          </a:solidFill>
                        </a:rPr>
                        <a:t>2</a:t>
                      </a: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dirty="0">
                          <a:solidFill>
                            <a:schemeClr val="bg1"/>
                          </a:solidFill>
                        </a:rPr>
                        <a:t>S-Fund</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dirty="0">
                          <a:solidFill>
                            <a:schemeClr val="bg1"/>
                          </a:solidFill>
                        </a:rPr>
                        <a:t>PP</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95071"/>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Tax advantage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Premiums up to 8 % of the CAC </a:t>
                      </a:r>
                      <a:r>
                        <a:rPr lang="en-US" sz="1000" baseline="0" dirty="0">
                          <a:solidFill>
                            <a:schemeClr val="bg1"/>
                          </a:solidFill>
                        </a:rPr>
                        <a:t>(West) are tax-free</a:t>
                      </a:r>
                      <a:r>
                        <a:rPr lang="en-US" sz="1000" baseline="30000" dirty="0">
                          <a:solidFill>
                            <a:schemeClr val="bg1"/>
                          </a:solidFill>
                        </a:rPr>
                        <a:t>1</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en-US" sz="1000" dirty="0">
                          <a:solidFill>
                            <a:schemeClr val="bg1"/>
                          </a:solidFill>
                        </a:rPr>
                        <a:t>Premiums up to 8 % of the CAC </a:t>
                      </a:r>
                      <a:r>
                        <a:rPr lang="en-US" sz="1000" baseline="0" dirty="0">
                          <a:solidFill>
                            <a:schemeClr val="bg1"/>
                          </a:solidFill>
                        </a:rPr>
                        <a:t>(West) are tax-free</a:t>
                      </a:r>
                      <a:r>
                        <a:rPr lang="en-US" sz="1000" baseline="30000" dirty="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dirty="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99734"/>
                  </a:ext>
                </a:extLst>
              </a:tr>
              <a:tr h="650597">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Social security</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dirty="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exempt up to 4 % of the CAC (West)</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pPr marL="0" marR="0" lvl="0" indent="0" algn="l" defTabSz="967710" rtl="0" eaLnBrk="1" fontAlgn="auto"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dirty="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exempt up to 4 % of the CAC (West)</a:t>
                      </a:r>
                      <a:r>
                        <a:rPr lang="de-DE" sz="1000" b="0" baseline="30000" dirty="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ER-sponsored: exempt,</a:t>
                      </a:r>
                    </a:p>
                    <a:p>
                      <a:r>
                        <a:rPr lang="en-US" sz="1000" noProof="0" dirty="0">
                          <a:solidFill>
                            <a:schemeClr val="bg1"/>
                          </a:solidFill>
                        </a:rPr>
                        <a:t>EE-funded: exempt up to 4 % of the CAC West, in addition to § 3 (63) </a:t>
                      </a:r>
                      <a:r>
                        <a:rPr lang="en-US" sz="1000" noProof="0" dirty="0" err="1">
                          <a:solidFill>
                            <a:schemeClr val="bg1"/>
                          </a:solidFill>
                        </a:rPr>
                        <a:t>EStG</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ER-sponsored: exempt,</a:t>
                      </a:r>
                    </a:p>
                    <a:p>
                      <a:r>
                        <a:rPr lang="en-US" sz="1000" noProof="0" dirty="0">
                          <a:solidFill>
                            <a:schemeClr val="bg1"/>
                          </a:solidFill>
                        </a:rPr>
                        <a:t>EE-funded: exempt up to 4 % of the CAC West, in addition to § 3 (63) </a:t>
                      </a:r>
                      <a:r>
                        <a:rPr lang="en-US" sz="1000" noProof="0" dirty="0" err="1">
                          <a:solidFill>
                            <a:schemeClr val="bg1"/>
                          </a:solidFill>
                        </a:rPr>
                        <a:t>EStG</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155462"/>
                  </a:ext>
                </a:extLst>
              </a:tr>
              <a:tr h="79203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Premium payments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de-DE" sz="1000" dirty="0" err="1"/>
                        <a:t>Ongoing</a:t>
                      </a:r>
                      <a:r>
                        <a:rPr lang="de-DE" sz="1000" dirty="0"/>
                        <a:t> (variable) premium </a:t>
                      </a:r>
                      <a:r>
                        <a:rPr lang="de-DE" sz="1000" dirty="0" err="1"/>
                        <a:t>payment</a:t>
                      </a:r>
                      <a:r>
                        <a:rPr lang="de-DE" sz="1000" dirty="0"/>
                        <a:t> and </a:t>
                      </a:r>
                      <a:r>
                        <a:rPr lang="de-DE" sz="1000" dirty="0" err="1"/>
                        <a:t>single</a:t>
                      </a:r>
                      <a:r>
                        <a:rPr lang="de-DE" sz="1000" dirty="0"/>
                        <a:t> premium</a:t>
                      </a:r>
                      <a:endParaRPr lang="de-DE" sz="1000" b="0"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Matching life insurance;</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For entitled EEs: ongoing, level or increasing premium payment,</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for pensioners: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Internally by book reserves (§ 6 a </a:t>
                      </a:r>
                      <a:r>
                        <a:rPr lang="en-US" sz="1000" noProof="0" dirty="0" err="1">
                          <a:solidFill>
                            <a:schemeClr val="bg1"/>
                          </a:solidFill>
                        </a:rPr>
                        <a:t>EStG</a:t>
                      </a:r>
                      <a:r>
                        <a:rPr lang="en-US" sz="1000" noProof="0" dirty="0">
                          <a:solidFill>
                            <a:schemeClr val="bg1"/>
                          </a:solidFill>
                        </a:rPr>
                        <a:t>) and indirect insurance with 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617287"/>
                  </a:ext>
                </a:extLst>
              </a:tr>
              <a:tr h="22629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Tax incentives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dirty="0" err="1">
                          <a:ln>
                            <a:noFill/>
                          </a:ln>
                          <a:solidFill>
                            <a:schemeClr val="bg1"/>
                          </a:solidFill>
                          <a:effectLst/>
                          <a:uLnTx/>
                          <a:uFillTx/>
                          <a:latin typeface="Arial" pitchFamily="34" charset="0"/>
                          <a:cs typeface="Arial" pitchFamily="34" charset="0"/>
                          <a:sym typeface="Wingdings" pitchFamily="2" charset="2"/>
                        </a:rPr>
                        <a:t>EStG</a:t>
                      </a:r>
                      <a:r>
                        <a:rPr lang="en-US" sz="1000" dirty="0">
                          <a:solidFill>
                            <a:schemeClr val="bg1"/>
                          </a:solidFill>
                        </a:rPr>
                        <a:t> and </a:t>
                      </a:r>
                      <a:r>
                        <a:rPr lang="en-US" sz="1000" dirty="0" err="1">
                          <a:solidFill>
                            <a:schemeClr val="bg1"/>
                          </a:solidFill>
                        </a:rPr>
                        <a:t>Riester</a:t>
                      </a:r>
                      <a:endParaRPr lang="en-US" sz="100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de-DE" sz="1000" b="0" dirty="0">
                          <a:solidFill>
                            <a:schemeClr val="bg1"/>
                          </a:solidFill>
                        </a:rPr>
                        <a:t>§ 3 Nr. 63 EStG and Riester</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dirty="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dirty="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92073"/>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Continuation upon change of employer</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For new promises as of 01.01.2005</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en-US" sz="1000" dirty="0">
                          <a:solidFill>
                            <a:schemeClr val="bg1"/>
                          </a:solidFill>
                        </a:rPr>
                        <a:t>For new promises as of 01.01.2005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dirty="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497783"/>
                  </a:ext>
                </a:extLst>
              </a:tr>
              <a:tr h="93346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Private continuation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Possible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de-DE" sz="1000" b="0" dirty="0">
                          <a:solidFill>
                            <a:schemeClr val="bg1"/>
                          </a:solidFill>
                        </a:rPr>
                        <a:t>Possible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Not possible. Only private continuation of the indirect</a:t>
                      </a:r>
                      <a:r>
                        <a:rPr lang="en-US" sz="1000" baseline="0" noProof="0" dirty="0">
                          <a:solidFill>
                            <a:schemeClr val="bg1"/>
                          </a:solidFill>
                        </a:rPr>
                        <a:t> </a:t>
                      </a:r>
                      <a:r>
                        <a:rPr lang="en-US" sz="1000" noProof="0" dirty="0">
                          <a:solidFill>
                            <a:schemeClr val="bg1"/>
                          </a:solidFill>
                        </a:rPr>
                        <a:t>insurance policy is possible in the event of insolvency according to the offer of the PSVaG.</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Not possible. </a:t>
                      </a:r>
                      <a:r>
                        <a:rPr lang="en-US" sz="1000" b="0" i="0" u="none" strike="noStrike" noProof="0" dirty="0">
                          <a:solidFill>
                            <a:schemeClr val="bg1"/>
                          </a:solidFill>
                          <a:latin typeface="Arial"/>
                        </a:rPr>
                        <a:t>Only private continuation of the reinsurance policy is possible in the case of </a:t>
                      </a:r>
                      <a:r>
                        <a:rPr lang="en-US" sz="1000" b="0" i="0" u="none" strike="noStrike" noProof="0" dirty="0" err="1">
                          <a:solidFill>
                            <a:schemeClr val="bg1"/>
                          </a:solidFill>
                          <a:latin typeface="Arial"/>
                        </a:rPr>
                        <a:t>BilMoG</a:t>
                      </a:r>
                      <a:r>
                        <a:rPr lang="en-US" sz="1000" b="0" i="0" u="none" strike="noStrike" noProof="0" dirty="0">
                          <a:solidFill>
                            <a:schemeClr val="bg1"/>
                          </a:solidFill>
                          <a:latin typeface="Arial"/>
                        </a:rPr>
                        <a:t> commitments in the event of insolvency, possibly after an offer from the </a:t>
                      </a:r>
                      <a:r>
                        <a:rPr lang="en-US" sz="1000" b="0" i="0" u="none" strike="noStrike" noProof="0" dirty="0" err="1">
                          <a:solidFill>
                            <a:schemeClr val="bg1"/>
                          </a:solidFill>
                          <a:latin typeface="Arial"/>
                        </a:rPr>
                        <a:t>PSVaG</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393057"/>
                  </a:ext>
                </a:extLst>
              </a:tr>
              <a:tr h="35870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Pension concepts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err="1">
                          <a:solidFill>
                            <a:schemeClr val="bg1"/>
                          </a:solidFill>
                        </a:rPr>
                        <a:t>Perspektive</a:t>
                      </a:r>
                      <a:r>
                        <a:rPr lang="en-US" sz="1000" dirty="0">
                          <a:solidFill>
                            <a:schemeClr val="bg1"/>
                          </a:solidFill>
                        </a:rPr>
                        <a:t>, </a:t>
                      </a:r>
                      <a:r>
                        <a:rPr lang="en-US" sz="1000" dirty="0" err="1">
                          <a:solidFill>
                            <a:schemeClr val="bg1"/>
                          </a:solidFill>
                        </a:rPr>
                        <a:t>KomfortDynamik</a:t>
                      </a:r>
                      <a:r>
                        <a:rPr lang="en-US" sz="1000" dirty="0">
                          <a:solidFill>
                            <a:schemeClr val="bg1"/>
                          </a:solidFill>
                        </a:rPr>
                        <a:t>, </a:t>
                      </a:r>
                      <a:r>
                        <a:rPr lang="en-US" sz="1000" dirty="0" err="1">
                          <a:solidFill>
                            <a:schemeClr val="bg1"/>
                          </a:solidFill>
                        </a:rPr>
                        <a:t>IndexSelect</a:t>
                      </a:r>
                      <a:r>
                        <a:rPr lang="en-US" sz="1000" dirty="0">
                          <a:solidFill>
                            <a:schemeClr val="bg1"/>
                          </a:solidFill>
                        </a:rPr>
                        <a:t>, </a:t>
                      </a:r>
                      <a:r>
                        <a:rPr lang="en-US" sz="1000" dirty="0" err="1">
                          <a:solidFill>
                            <a:schemeClr val="bg1"/>
                          </a:solidFill>
                        </a:rPr>
                        <a:t>InvestFlex</a:t>
                      </a:r>
                      <a:endParaRPr lang="en-US" sz="100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FEFF2"/>
                    </a:solidFill>
                  </a:tcPr>
                </a:tc>
                <a:tc>
                  <a:txBody>
                    <a:bodyPr/>
                    <a:lstStyle/>
                    <a:p>
                      <a:r>
                        <a:rPr lang="de-DE" sz="1000" b="0">
                          <a:solidFill>
                            <a:schemeClr val="bg1"/>
                          </a:solidFill>
                        </a:rPr>
                        <a:t>–</a:t>
                      </a:r>
                    </a:p>
                  </a:txBody>
                  <a:tcPr marT="3600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err="1">
                          <a:solidFill>
                            <a:schemeClr val="bg1"/>
                          </a:solidFill>
                        </a:rPr>
                        <a:t>Perspektive</a:t>
                      </a:r>
                      <a:r>
                        <a:rPr lang="en-US" sz="1000" noProof="0" dirty="0">
                          <a:solidFill>
                            <a:schemeClr val="bg1"/>
                          </a:solidFill>
                        </a:rPr>
                        <a:t>, </a:t>
                      </a:r>
                      <a:r>
                        <a:rPr lang="en-US" sz="1000" noProof="0" dirty="0" err="1">
                          <a:solidFill>
                            <a:schemeClr val="bg1"/>
                          </a:solidFill>
                        </a:rPr>
                        <a:t>KomfortDynamik</a:t>
                      </a:r>
                      <a:r>
                        <a:rPr lang="en-US" sz="1000" noProof="0" dirty="0">
                          <a:solidFill>
                            <a:schemeClr val="bg1"/>
                          </a:solidFill>
                        </a:rPr>
                        <a:t>, </a:t>
                      </a:r>
                      <a:r>
                        <a:rPr lang="en-US" sz="1000" noProof="0" dirty="0" err="1">
                          <a:solidFill>
                            <a:schemeClr val="bg1"/>
                          </a:solidFill>
                        </a:rPr>
                        <a:t>IndexSelect</a:t>
                      </a:r>
                      <a:r>
                        <a:rPr lang="en-US" sz="1000" noProof="0" dirty="0">
                          <a:solidFill>
                            <a:schemeClr val="bg1"/>
                          </a:solidFill>
                        </a:rPr>
                        <a:t> and InvestFlex</a:t>
                      </a:r>
                      <a:r>
                        <a:rPr lang="en-US" sz="1000" baseline="30000" noProof="0" dirty="0">
                          <a:solidFill>
                            <a:schemeClr val="bg1"/>
                          </a:solidFill>
                        </a:rPr>
                        <a:t>3</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err="1">
                          <a:solidFill>
                            <a:schemeClr val="bg1"/>
                          </a:solidFill>
                        </a:rPr>
                        <a:t>Perspektive</a:t>
                      </a:r>
                      <a:r>
                        <a:rPr lang="en-US" sz="1000" noProof="0" dirty="0">
                          <a:solidFill>
                            <a:schemeClr val="bg1"/>
                          </a:solidFill>
                        </a:rPr>
                        <a:t>, </a:t>
                      </a:r>
                      <a:r>
                        <a:rPr lang="en-US" sz="1000" noProof="0" dirty="0" err="1">
                          <a:solidFill>
                            <a:schemeClr val="bg1"/>
                          </a:solidFill>
                        </a:rPr>
                        <a:t>KomfortDynamik</a:t>
                      </a:r>
                      <a:r>
                        <a:rPr lang="en-US" sz="1000" noProof="0" dirty="0">
                          <a:solidFill>
                            <a:schemeClr val="bg1"/>
                          </a:solidFill>
                        </a:rPr>
                        <a:t>, </a:t>
                      </a:r>
                      <a:r>
                        <a:rPr lang="en-US" sz="1000" noProof="0" dirty="0" err="1">
                          <a:solidFill>
                            <a:schemeClr val="bg1"/>
                          </a:solidFill>
                        </a:rPr>
                        <a:t>IndexSelect</a:t>
                      </a:r>
                      <a:r>
                        <a:rPr lang="en-US" sz="1000" noProof="0" dirty="0">
                          <a:solidFill>
                            <a:schemeClr val="bg1"/>
                          </a:solidFill>
                        </a:rPr>
                        <a:t>, </a:t>
                      </a:r>
                      <a:r>
                        <a:rPr lang="en-US" sz="1000" noProof="0" dirty="0" err="1">
                          <a:solidFill>
                            <a:schemeClr val="bg1"/>
                          </a:solidFill>
                        </a:rPr>
                        <a:t>InvestFlex</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1497600"/>
                  </a:ext>
                </a:extLst>
              </a:tr>
            </a:tbl>
          </a:graphicData>
        </a:graphic>
      </p:graphicFrame>
      <p:sp>
        <p:nvSpPr>
          <p:cNvPr id="10" name="Rechteck 9">
            <a:extLst>
              <a:ext uri="{FF2B5EF4-FFF2-40B4-BE49-F238E27FC236}">
                <a16:creationId xmlns:a16="http://schemas.microsoft.com/office/drawing/2014/main" id="{6C0B4FF6-2005-4005-99DC-9CF3E2841BC6}"/>
              </a:ext>
            </a:extLst>
          </p:cNvPr>
          <p:cNvSpPr/>
          <p:nvPr/>
        </p:nvSpPr>
        <p:spPr>
          <a:xfrm>
            <a:off x="4905153" y="2094656"/>
            <a:ext cx="1960606" cy="4069322"/>
          </a:xfrm>
          <a:prstGeom prst="rect">
            <a:avLst/>
          </a:prstGeom>
          <a:solidFill>
            <a:srgbClr val="FFFFFF">
              <a:alpha val="50000"/>
            </a:srgb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100"/>
              </a:spcBef>
              <a:spcAft>
                <a:spcPts val="100"/>
              </a:spcAft>
              <a:buClrTx/>
              <a:buSzTx/>
              <a:buFontTx/>
              <a:buNone/>
              <a:defRPr/>
            </a:pPr>
            <a:endParaRPr kumimoji="0" lang="en-GB" sz="1400" b="0" i="0" u="none" strike="noStrike" kern="0" cap="none" spc="0" normalizeH="0" baseline="0" noProof="0" dirty="0">
              <a:ln>
                <a:noFill/>
              </a:ln>
              <a:solidFill>
                <a:srgbClr val="000000"/>
              </a:solidFill>
              <a:effectLst/>
              <a:uLnTx/>
              <a:uFillTx/>
            </a:endParaRPr>
          </a:p>
        </p:txBody>
      </p:sp>
      <p:sp>
        <p:nvSpPr>
          <p:cNvPr id="9" name="Fußzeilenplatzhalter 5" descr="svtx:article/content/footnote">
            <a:extLst>
              <a:ext uri="{FF2B5EF4-FFF2-40B4-BE49-F238E27FC236}">
                <a16:creationId xmlns:a16="http://schemas.microsoft.com/office/drawing/2014/main" id="{B54C2495-D9D5-49E2-A024-A60F2C0D5CDA}"/>
              </a:ext>
            </a:extLst>
          </p:cNvPr>
          <p:cNvSpPr txBox="1">
            <a:spLocks/>
          </p:cNvSpPr>
          <p:nvPr/>
        </p:nvSpPr>
        <p:spPr>
          <a:xfrm>
            <a:off x="479425" y="6369305"/>
            <a:ext cx="7181764" cy="386837"/>
          </a:xfrm>
          <a:prstGeom prst="rect">
            <a:avLst/>
          </a:prstGeom>
        </p:spPr>
        <p:txBody>
          <a:bodyPr lIns="91440" tIns="45720" rIns="91440" bIns="45720" anchor="b"/>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defRPr/>
            </a:pPr>
            <a:r>
              <a:rPr lang="en-US" sz="800" baseline="30000" dirty="0">
                <a:solidFill>
                  <a:schemeClr val="bg1"/>
                </a:solidFill>
                <a:latin typeface="Arial"/>
              </a:rPr>
              <a:t>1</a:t>
            </a:r>
            <a:r>
              <a:rPr kumimoji="0" lang="en-US" sz="800" b="0" i="0" u="none" strike="noStrike" kern="1200" cap="none" spc="0" normalizeH="0" baseline="0" noProof="0" dirty="0">
                <a:ln>
                  <a:noFill/>
                </a:ln>
                <a:solidFill>
                  <a:schemeClr val="bg1"/>
                </a:solidFill>
                <a:effectLst/>
                <a:uLnTx/>
                <a:uFillTx/>
                <a:latin typeface="Arial"/>
                <a:ea typeface="+mn-ea"/>
                <a:cs typeface="+mn-cs"/>
              </a:rPr>
              <a:t>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lang="en-US" sz="800" dirty="0">
                <a:solidFill>
                  <a:schemeClr val="bg1"/>
                </a:solidFill>
                <a:latin typeface="Arial"/>
              </a:rPr>
              <a:t>, </a:t>
            </a:r>
            <a:r>
              <a:rPr kumimoji="0" lang="en-US" sz="800" b="0" i="0" u="none" strike="noStrike" kern="1200" cap="none" spc="0" normalizeH="0" baseline="30000" noProof="0" dirty="0">
                <a:ln>
                  <a:noFill/>
                </a:ln>
                <a:solidFill>
                  <a:schemeClr val="bg1"/>
                </a:solidFill>
                <a:effectLst/>
                <a:uLnTx/>
                <a:uFillTx/>
                <a:latin typeface="Arial"/>
                <a:ea typeface="+mn-ea"/>
                <a:cs typeface="+mn-cs"/>
              </a:rPr>
              <a:t>2 </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Pensionsfonds in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accordance</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with</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 3. Nr. 63 EStG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is</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closed</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to</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new</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business</a:t>
            </a:r>
            <a:endParaRPr lang="de-DE" altLang="de-DE" sz="800" kern="0" dirty="0">
              <a:solidFill>
                <a:srgbClr val="FF0000"/>
              </a:solidFill>
            </a:endParaRPr>
          </a:p>
        </p:txBody>
      </p:sp>
    </p:spTree>
    <p:extLst>
      <p:ext uri="{BB962C8B-B14F-4D97-AF65-F5344CB8AC3E}">
        <p14:creationId xmlns:p14="http://schemas.microsoft.com/office/powerpoint/2010/main" val="11553912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Highly performing – Allianz disability provision supplementing Direct Insurance</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Direct Insurance – combinations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22</a:t>
            </a:fld>
            <a:endParaRPr lang="de-DE"/>
          </a:p>
        </p:txBody>
      </p:sp>
      <p:sp>
        <p:nvSpPr>
          <p:cNvPr id="9" name="Inhaltsplatzhalter 10" descr="svtx:article/content/body">
            <a:extLst>
              <a:ext uri="{FF2B5EF4-FFF2-40B4-BE49-F238E27FC236}">
                <a16:creationId xmlns:a16="http://schemas.microsoft.com/office/drawing/2014/main" id="{DE979363-112B-4F2A-BD6F-B421D1934689}"/>
              </a:ext>
            </a:extLst>
          </p:cNvPr>
          <p:cNvSpPr>
            <a:spLocks noGrp="1"/>
          </p:cNvSpPr>
          <p:nvPr>
            <p:ph idx="1"/>
          </p:nvPr>
        </p:nvSpPr>
        <p:spPr>
          <a:xfrm>
            <a:off x="479424" y="2102400"/>
            <a:ext cx="11233151" cy="3117171"/>
          </a:xfrm>
        </p:spPr>
        <p:txBody>
          <a:bodyPr/>
          <a:lstStyle/>
          <a:p>
            <a:pPr>
              <a:spcBef>
                <a:spcPts val="300"/>
              </a:spcBef>
            </a:pPr>
            <a:r>
              <a:rPr lang="de-DE" sz="1600" b="1" i="0" u="none"/>
              <a:t>For all who conclude a new pension contract:</a:t>
            </a:r>
          </a:p>
          <a:p>
            <a:pPr>
              <a:spcBef>
                <a:spcPts val="300"/>
              </a:spcBef>
            </a:pPr>
            <a:r>
              <a:rPr lang="de-DE" sz="1600" b="1" i="0" u="none"/>
              <a:t>Allianz retirement provision + disability rider</a:t>
            </a:r>
          </a:p>
          <a:p>
            <a:pPr>
              <a:spcBef>
                <a:spcPts val="300"/>
              </a:spcBef>
            </a:pPr>
            <a:r>
              <a:rPr lang="de-DE" sz="1600" b="0" i="0" u="none"/>
              <a:t>Full-service package with price advantage“. Retirement and disability provision combined in an attractive package</a:t>
            </a:r>
          </a:p>
          <a:p>
            <a:pPr>
              <a:spcBef>
                <a:spcPts val="300"/>
              </a:spcBef>
            </a:pPr>
            <a:endParaRPr lang="de-DE" sz="1600" b="0" i="0" u="none"/>
          </a:p>
          <a:p>
            <a:pPr>
              <a:spcBef>
                <a:spcPts val="300"/>
              </a:spcBef>
            </a:pPr>
            <a:r>
              <a:rPr lang="de-DE" sz="1600" b="1" i="0" u="none"/>
              <a:t>For all who already have an Allianz pension contract:</a:t>
            </a:r>
          </a:p>
          <a:p>
            <a:pPr>
              <a:spcBef>
                <a:spcPts val="300"/>
              </a:spcBef>
            </a:pPr>
            <a:r>
              <a:rPr lang="de-DE" sz="1600" b="1" i="0" u="none"/>
              <a:t>Allianz Supplemental Disability Policy (Ergänzende Berufsunfähigkeits Police (EBV))</a:t>
            </a:r>
          </a:p>
          <a:p>
            <a:pPr>
              <a:spcBef>
                <a:spcPts val="300"/>
              </a:spcBef>
            </a:pPr>
            <a:r>
              <a:rPr lang="de-DE" sz="1600" b="0" i="0" u="none"/>
              <a:t>The “supplement with price advantage“. Disability provision at a favorable price</a:t>
            </a:r>
          </a:p>
          <a:p>
            <a:pPr>
              <a:spcBef>
                <a:spcPts val="300"/>
              </a:spcBef>
            </a:pPr>
            <a:endParaRPr lang="de-DE" sz="1600" b="0" i="0" u="none"/>
          </a:p>
          <a:p>
            <a:pPr>
              <a:spcBef>
                <a:spcPts val="300"/>
              </a:spcBef>
            </a:pPr>
            <a:r>
              <a:rPr lang="de-DE" sz="1600" b="1" i="0" u="none"/>
              <a:t>For all who do not have a (Allianz) pension contract:</a:t>
            </a:r>
          </a:p>
          <a:p>
            <a:pPr>
              <a:spcBef>
                <a:spcPts val="300"/>
              </a:spcBef>
            </a:pPr>
            <a:r>
              <a:rPr lang="de-DE" sz="1600" b="1" i="0" u="none"/>
              <a:t>Allianz Disability policy (Berufsunfähigkeits Police (SBV))</a:t>
            </a:r>
          </a:p>
          <a:p>
            <a:pPr>
              <a:spcBef>
                <a:spcPts val="300"/>
              </a:spcBef>
            </a:pPr>
            <a:r>
              <a:rPr lang="de-DE" sz="1600" b="0" i="0" u="none"/>
              <a:t>The “supplement with price advantage“. Disability provision at a favorable price</a:t>
            </a:r>
          </a:p>
          <a:p>
            <a:pPr>
              <a:spcBef>
                <a:spcPts val="300"/>
              </a:spcBef>
            </a:pPr>
            <a:endParaRPr lang="de-DE" sz="1600" b="0" i="0" u="none"/>
          </a:p>
          <a:p>
            <a:pPr>
              <a:spcBef>
                <a:spcPts val="300"/>
              </a:spcBef>
            </a:pPr>
            <a:r>
              <a:rPr lang="de-DE" sz="1600" b="1" i="0" u="none"/>
              <a:t>For all who carry out physical work:</a:t>
            </a:r>
          </a:p>
          <a:p>
            <a:pPr marL="180854" lvl="0" indent="-180854" algn="l">
              <a:spcBef>
                <a:spcPts val="300"/>
              </a:spcBef>
              <a:buSzTx/>
              <a:buChar char="•"/>
            </a:pPr>
            <a:r>
              <a:rPr lang="de-DE" sz="1600" b="0" i="0" u="none"/>
              <a:t>Allianz KörperSchutzPolice: protecting the basic skills</a:t>
            </a:r>
          </a:p>
        </p:txBody>
      </p:sp>
    </p:spTree>
    <p:extLst>
      <p:ext uri="{BB962C8B-B14F-4D97-AF65-F5344CB8AC3E}">
        <p14:creationId xmlns:p14="http://schemas.microsoft.com/office/powerpoint/2010/main" val="23754615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Occupational retirement plan management with FirmenOnline</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Tools</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23</a:t>
            </a:fld>
            <a:endParaRPr lang="de-DE">
              <a:solidFill>
                <a:schemeClr val="tx1"/>
              </a:solidFill>
            </a:endParaRPr>
          </a:p>
        </p:txBody>
      </p:sp>
      <p:sp>
        <p:nvSpPr>
          <p:cNvPr id="12" name="Abgerundetes Rechteck 16" descr="svtxtr:svtx:pptx.transform.calltoaction-link3">
            <a:extLst>
              <a:ext uri="{FF2B5EF4-FFF2-40B4-BE49-F238E27FC236}">
                <a16:creationId xmlns:a16="http://schemas.microsoft.com/office/drawing/2014/main" id="{DB4BFED2-A248-4C1A-959E-2EA1804C7128}"/>
              </a:ext>
            </a:extLst>
          </p:cNvPr>
          <p:cNvSpPr/>
          <p:nvPr/>
        </p:nvSpPr>
        <p:spPr>
          <a:xfrm>
            <a:off x="479426" y="5664973"/>
            <a:ext cx="3518644" cy="334541"/>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70" b="1" i="0" u="none" cap="all">
                <a:solidFill>
                  <a:srgbClr val="113388"/>
                </a:solidFill>
                <a:hlinkClick r:id="rId4"/>
              </a:rPr>
              <a:t>Direct access to firmenonline.de</a:t>
            </a:r>
          </a:p>
        </p:txBody>
      </p:sp>
      <p:sp>
        <p:nvSpPr>
          <p:cNvPr id="14" name="Inhaltsplatzhalter 10" descr="svtx:article/content/body">
            <a:extLst>
              <a:ext uri="{FF2B5EF4-FFF2-40B4-BE49-F238E27FC236}">
                <a16:creationId xmlns:a16="http://schemas.microsoft.com/office/drawing/2014/main" id="{8019CFB1-2CAB-4A6D-8A8A-766F291BBB14}"/>
              </a:ext>
            </a:extLst>
          </p:cNvPr>
          <p:cNvSpPr>
            <a:spLocks noGrp="1"/>
          </p:cNvSpPr>
          <p:nvPr>
            <p:ph idx="1"/>
          </p:nvPr>
        </p:nvSpPr>
        <p:spPr>
          <a:xfrm>
            <a:off x="479425" y="2102401"/>
            <a:ext cx="6426000" cy="3225380"/>
          </a:xfrm>
        </p:spPr>
        <p:txBody>
          <a:bodyPr/>
          <a:lstStyle/>
          <a:p>
            <a:pPr>
              <a:spcBef>
                <a:spcPts val="300"/>
              </a:spcBef>
            </a:pPr>
            <a:r>
              <a:rPr lang="de-DE" sz="1600" b="0" i="0" u="none"/>
              <a:t>The FirmenOnline occupational pension portal considerably simplifies the occupational pension management  in the company. Two portals are available:</a:t>
            </a:r>
          </a:p>
          <a:p>
            <a:pPr>
              <a:spcBef>
                <a:spcPts val="300"/>
              </a:spcBef>
            </a:pPr>
            <a:r>
              <a:rPr lang="de-DE" sz="1600" b="1" i="0" u="none"/>
              <a:t>Employer portal</a:t>
            </a:r>
          </a:p>
          <a:p>
            <a:pPr>
              <a:spcBef>
                <a:spcPts val="300"/>
              </a:spcBef>
            </a:pPr>
            <a:r>
              <a:rPr lang="de-DE" sz="1600" b="0" i="0" u="none"/>
              <a:t>Employers can easily and efficiently manage all occupational pension contracts online – with full transparency regarding all activities and processes.</a:t>
            </a:r>
          </a:p>
          <a:p>
            <a:pPr>
              <a:spcBef>
                <a:spcPts val="300"/>
              </a:spcBef>
            </a:pPr>
            <a:r>
              <a:rPr lang="de-DE" sz="1600" b="1" i="0" u="none"/>
              <a:t>Employee portal</a:t>
            </a:r>
          </a:p>
          <a:p>
            <a:pPr>
              <a:spcBef>
                <a:spcPts val="300"/>
              </a:spcBef>
            </a:pPr>
            <a:r>
              <a:rPr lang="de-DE" sz="1600" b="0" i="0" u="none"/>
              <a:t>Employees have online access to all information regarding the company‘s occupational pension offer in a clearly arranged manner – with explainer videos and helpful calculation tools.</a:t>
            </a:r>
          </a:p>
        </p:txBody>
      </p:sp>
      <p:sp>
        <p:nvSpPr>
          <p:cNvPr id="15" name="Fußzeilenplatzhalter 5" descr="svtx:article/content/footnote">
            <a:extLst>
              <a:ext uri="{FF2B5EF4-FFF2-40B4-BE49-F238E27FC236}">
                <a16:creationId xmlns:a16="http://schemas.microsoft.com/office/drawing/2014/main" id="{EFC0DB78-C53F-4867-9A44-F3C3DB627E33}"/>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31085826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Effect on the statutory social systems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24</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a:t>The </a:t>
            </a:r>
            <a:r>
              <a:rPr lang="de-DE" altLang="de-DE" sz="1600" b="0" i="0" u="none" dirty="0" err="1"/>
              <a:t>salary</a:t>
            </a:r>
            <a:r>
              <a:rPr lang="de-DE" altLang="de-DE" sz="1600" b="0" i="0" u="none" dirty="0"/>
              <a:t> </a:t>
            </a:r>
            <a:r>
              <a:rPr lang="de-DE" altLang="de-DE" sz="1600" b="0" i="0" u="none" dirty="0" err="1"/>
              <a:t>conversion</a:t>
            </a:r>
            <a:r>
              <a:rPr lang="de-DE" altLang="de-DE" sz="1600" b="0" i="0" u="none" dirty="0"/>
              <a:t> </a:t>
            </a:r>
            <a:r>
              <a:rPr lang="de-DE" altLang="de-DE" sz="1600" b="0" i="0" u="none" dirty="0" err="1"/>
              <a:t>scheme</a:t>
            </a:r>
            <a:r>
              <a:rPr lang="de-DE" altLang="de-DE" sz="1600" b="0" i="0" u="none" dirty="0"/>
              <a:t> </a:t>
            </a:r>
            <a:r>
              <a:rPr lang="de-DE" altLang="de-DE" sz="1600" b="0" i="0" u="none" dirty="0" err="1"/>
              <a:t>can</a:t>
            </a:r>
            <a:r>
              <a:rPr lang="de-DE" altLang="de-DE" sz="1600" b="0" i="0" u="none" dirty="0"/>
              <a:t> </a:t>
            </a:r>
            <a:r>
              <a:rPr lang="de-DE" altLang="de-DE" sz="1600" b="0" i="0" u="none" dirty="0" err="1"/>
              <a:t>result</a:t>
            </a:r>
            <a:r>
              <a:rPr lang="de-DE" altLang="de-DE" sz="1600" b="0" i="0" u="none" dirty="0"/>
              <a:t> in a </a:t>
            </a:r>
            <a:r>
              <a:rPr lang="de-DE" altLang="de-DE" sz="1600" b="0" i="0" u="none" dirty="0" err="1"/>
              <a:t>reduced</a:t>
            </a:r>
            <a:r>
              <a:rPr lang="de-DE" altLang="de-DE" sz="1600" b="0" i="0" u="none" dirty="0"/>
              <a:t> </a:t>
            </a:r>
            <a:r>
              <a:rPr lang="de-DE" altLang="de-DE" sz="1600" b="0" i="0" u="none" dirty="0" err="1"/>
              <a:t>contribution</a:t>
            </a:r>
            <a:r>
              <a:rPr lang="de-DE" altLang="de-DE" sz="1600" b="0" i="0" u="none" dirty="0"/>
              <a:t> </a:t>
            </a:r>
            <a:r>
              <a:rPr lang="de-DE" altLang="de-DE" sz="1600" b="0" i="0" u="none" dirty="0" err="1"/>
              <a:t>assessment</a:t>
            </a:r>
            <a:r>
              <a:rPr lang="de-DE" altLang="de-DE" sz="1600" b="0" i="0" u="none" dirty="0"/>
              <a:t> </a:t>
            </a:r>
            <a:r>
              <a:rPr lang="de-DE" altLang="de-DE" sz="1600" b="0" i="0" u="none" dirty="0" err="1"/>
              <a:t>ceiling</a:t>
            </a:r>
            <a:r>
              <a:rPr lang="de-DE" altLang="de-DE" sz="1600" b="0" i="0" u="none" dirty="0"/>
              <a:t> (CAC) </a:t>
            </a:r>
            <a:r>
              <a:rPr lang="de-DE" altLang="de-DE" sz="1600" b="0" i="0" u="none" dirty="0" err="1"/>
              <a:t>for</a:t>
            </a:r>
            <a:r>
              <a:rPr lang="de-DE" altLang="de-DE" sz="1600" b="0" i="0" u="none" dirty="0"/>
              <a:t> social </a:t>
            </a:r>
            <a:r>
              <a:rPr lang="de-DE" altLang="de-DE" sz="1600" b="0" i="0" u="none" dirty="0" err="1"/>
              <a:t>security</a:t>
            </a:r>
            <a:r>
              <a:rPr lang="de-DE" altLang="de-DE" sz="1600" b="0" i="0" u="none" dirty="0"/>
              <a:t> </a:t>
            </a:r>
            <a:r>
              <a:rPr lang="de-DE" altLang="de-DE" sz="1600" b="0" i="0" u="none" dirty="0" err="1"/>
              <a:t>benefits</a:t>
            </a:r>
            <a:r>
              <a:rPr lang="de-DE" altLang="de-DE" sz="1600" b="0" i="0" u="none" dirty="0"/>
              <a:t>. As a </a:t>
            </a:r>
            <a:r>
              <a:rPr lang="de-DE" altLang="de-DE" sz="1600" b="0" i="0" u="none" dirty="0" err="1"/>
              <a:t>result</a:t>
            </a:r>
            <a:r>
              <a:rPr lang="de-DE" altLang="de-DE" sz="1600" b="0" i="0" u="none" dirty="0"/>
              <a:t>, </a:t>
            </a:r>
            <a:r>
              <a:rPr lang="de-DE" altLang="de-DE" sz="1600" b="0" i="0" u="none" dirty="0" err="1"/>
              <a:t>the</a:t>
            </a:r>
            <a:r>
              <a:rPr lang="de-DE" altLang="de-DE" sz="1600" b="0" i="0" u="none" dirty="0"/>
              <a:t> subsequent </a:t>
            </a:r>
            <a:r>
              <a:rPr lang="de-DE" altLang="de-DE" sz="1600" b="0" i="0" u="none" dirty="0" err="1"/>
              <a:t>benefits</a:t>
            </a:r>
            <a:r>
              <a:rPr lang="de-DE" altLang="de-DE" sz="1600" b="0" i="0" u="none" dirty="0"/>
              <a:t> </a:t>
            </a:r>
            <a:r>
              <a:rPr lang="de-DE" altLang="de-DE" sz="1600" b="0" i="0" u="none" dirty="0" err="1"/>
              <a:t>under</a:t>
            </a:r>
            <a:r>
              <a:rPr lang="de-DE" altLang="de-DE" sz="1600" b="0" i="0" u="none" dirty="0"/>
              <a:t> </a:t>
            </a:r>
            <a:r>
              <a:rPr lang="de-DE" altLang="de-DE" sz="1600" b="0" i="0" u="none" dirty="0" err="1"/>
              <a:t>these</a:t>
            </a:r>
            <a:r>
              <a:rPr lang="de-DE" altLang="de-DE" sz="1600" b="0" i="0" u="none" dirty="0"/>
              <a:t> </a:t>
            </a:r>
            <a:r>
              <a:rPr lang="de-DE" altLang="de-DE" sz="1600" b="0" i="0" u="none" dirty="0" err="1"/>
              <a:t>systems</a:t>
            </a:r>
            <a:r>
              <a:rPr lang="de-DE" altLang="de-DE" sz="1600" b="0" i="0" u="none" dirty="0"/>
              <a:t> </a:t>
            </a:r>
            <a:r>
              <a:rPr lang="de-DE" altLang="de-DE" sz="1600" b="0" i="0" u="none" dirty="0" err="1"/>
              <a:t>may</a:t>
            </a:r>
            <a:r>
              <a:rPr lang="de-DE" altLang="de-DE" sz="1600" b="0" i="0" u="none" dirty="0"/>
              <a:t> </a:t>
            </a:r>
            <a:r>
              <a:rPr lang="de-DE" altLang="de-DE" sz="1600" b="0" i="0" u="none" dirty="0" err="1"/>
              <a:t>be</a:t>
            </a:r>
            <a:r>
              <a:rPr lang="de-DE" altLang="de-DE" sz="1600" b="0" i="0" u="none" dirty="0"/>
              <a:t> </a:t>
            </a:r>
            <a:r>
              <a:rPr lang="de-DE" altLang="de-DE" sz="1600" b="0" i="0" u="none" dirty="0" err="1"/>
              <a:t>lower</a:t>
            </a:r>
            <a:r>
              <a:rPr lang="de-DE" altLang="de-DE" sz="1600" b="0" i="0" u="none" dirty="0"/>
              <a:t>. In </a:t>
            </a:r>
            <a:r>
              <a:rPr lang="de-DE" altLang="de-DE" sz="1600" b="0" i="0" u="none" dirty="0" err="1"/>
              <a:t>addition</a:t>
            </a:r>
            <a:r>
              <a:rPr lang="de-DE" altLang="de-DE" sz="1600" b="0" i="0" u="none" dirty="0"/>
              <a:t>, </a:t>
            </a:r>
            <a:r>
              <a:rPr lang="de-DE" altLang="de-DE" sz="1600" b="0" i="0" u="none" dirty="0" err="1"/>
              <a:t>salary</a:t>
            </a:r>
            <a:r>
              <a:rPr lang="de-DE" altLang="de-DE" sz="1600" b="0" i="0" u="none" dirty="0"/>
              <a:t> </a:t>
            </a:r>
            <a:r>
              <a:rPr lang="de-DE" altLang="de-DE" sz="1600" b="0" i="0" u="none" dirty="0" err="1"/>
              <a:t>conversion</a:t>
            </a:r>
            <a:r>
              <a:rPr lang="de-DE" altLang="de-DE" sz="1600" b="0" i="0" u="none" dirty="0"/>
              <a:t> </a:t>
            </a:r>
            <a:r>
              <a:rPr lang="de-DE" altLang="de-DE" sz="1600" b="0" i="0" u="none" dirty="0" err="1"/>
              <a:t>may</a:t>
            </a:r>
            <a:r>
              <a:rPr lang="de-DE" altLang="de-DE" sz="1600" b="0" i="0" u="none" dirty="0"/>
              <a:t> </a:t>
            </a:r>
            <a:r>
              <a:rPr lang="de-DE" altLang="de-DE" sz="1600" b="0" i="0" u="none" dirty="0" err="1"/>
              <a:t>result</a:t>
            </a:r>
            <a:r>
              <a:rPr lang="de-DE" altLang="de-DE" sz="1600" b="0" i="0" u="none" dirty="0"/>
              <a:t> in </a:t>
            </a:r>
            <a:r>
              <a:rPr lang="de-DE" altLang="de-DE" sz="1600" b="0" i="0" u="none" dirty="0" err="1"/>
              <a:t>mandatory</a:t>
            </a:r>
            <a:r>
              <a:rPr lang="de-DE" altLang="de-DE" sz="1600" b="0" i="0" u="none" dirty="0"/>
              <a:t> </a:t>
            </a:r>
            <a:r>
              <a:rPr lang="de-DE" altLang="de-DE" sz="1600" b="0" i="0" u="none" dirty="0" err="1"/>
              <a:t>membership</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a:t>
            </a:r>
          </a:p>
          <a:p>
            <a:pPr lvl="1">
              <a:spcBef>
                <a:spcPts val="317"/>
              </a:spcBef>
              <a:spcAft>
                <a:spcPct val="0"/>
              </a:spcAft>
            </a:pPr>
            <a:r>
              <a:rPr lang="de-DE" altLang="de-DE" sz="1600" b="0" i="0" u="none" dirty="0"/>
              <a:t>Sample </a:t>
            </a:r>
            <a:r>
              <a:rPr lang="de-DE" altLang="de-DE" sz="1600" b="0" i="0" u="none" dirty="0" err="1"/>
              <a:t>calculation</a:t>
            </a:r>
            <a:r>
              <a:rPr lang="de-DE" altLang="de-DE" sz="1600" b="0" i="0" u="none" dirty="0"/>
              <a:t> </a:t>
            </a:r>
            <a:r>
              <a:rPr lang="de-DE" altLang="de-DE" sz="1600" b="0" i="0" u="none" dirty="0" err="1"/>
              <a:t>for</a:t>
            </a:r>
            <a:r>
              <a:rPr lang="de-DE" altLang="de-DE" sz="1600" b="0" i="0" u="none" dirty="0"/>
              <a:t> </a:t>
            </a:r>
            <a:r>
              <a:rPr lang="de-DE" altLang="de-DE" sz="1600" b="0" i="0" u="none" dirty="0" err="1"/>
              <a:t>statutory</a:t>
            </a:r>
            <a:r>
              <a:rPr lang="de-DE" altLang="de-DE" sz="1600" b="0" i="0" u="none" dirty="0"/>
              <a:t> </a:t>
            </a:r>
            <a:r>
              <a:rPr lang="de-DE" altLang="de-DE" sz="1600" b="0" i="0" u="none" dirty="0" err="1"/>
              <a:t>pension</a:t>
            </a:r>
            <a:r>
              <a:rPr lang="de-DE" altLang="de-DE" sz="1600" b="0" i="0" u="none" dirty="0"/>
              <a:t> </a:t>
            </a:r>
            <a:r>
              <a:rPr lang="de-DE" altLang="de-DE" sz="1600" b="0" i="0" u="none" dirty="0" err="1"/>
              <a:t>insurance</a:t>
            </a:r>
            <a:r>
              <a:rPr lang="de-DE" altLang="de-DE" sz="1600" b="0" i="0" u="none" dirty="0"/>
              <a:t> (DRV): </a:t>
            </a:r>
            <a:r>
              <a:rPr lang="de-DE" altLang="de-DE" sz="1600" b="0" i="0" u="none" dirty="0" err="1"/>
              <a:t>Based</a:t>
            </a:r>
            <a:r>
              <a:rPr lang="de-DE" altLang="de-DE" sz="1600" b="0" i="0" u="none" dirty="0"/>
              <a:t> on a </a:t>
            </a:r>
            <a:r>
              <a:rPr lang="de-DE" altLang="de-DE" sz="1600" b="0" i="0" u="none" dirty="0" err="1"/>
              <a:t>conversion</a:t>
            </a:r>
            <a:r>
              <a:rPr lang="de-DE" altLang="de-DE" sz="1600" b="0" i="0" u="none" dirty="0"/>
              <a:t> </a:t>
            </a:r>
            <a:r>
              <a:rPr lang="de-DE" altLang="de-DE" sz="1600" b="0" i="0" u="none" dirty="0" err="1"/>
              <a:t>of</a:t>
            </a:r>
            <a:r>
              <a:rPr lang="de-DE" altLang="de-DE" sz="1600" b="0" i="0" u="none" dirty="0"/>
              <a:t> Euro 100, an </a:t>
            </a:r>
            <a:r>
              <a:rPr lang="de-DE" altLang="de-DE" sz="1600" b="0" i="0" u="none" dirty="0" err="1"/>
              <a:t>employee</a:t>
            </a:r>
            <a:r>
              <a:rPr lang="de-DE" altLang="de-DE" sz="1600" b="0" i="0" u="none" dirty="0"/>
              <a:t> </a:t>
            </a:r>
            <a:r>
              <a:rPr lang="de-DE" altLang="de-DE" sz="1600" b="0" i="0" u="none" dirty="0" err="1"/>
              <a:t>earning</a:t>
            </a:r>
            <a:r>
              <a:rPr lang="de-DE" altLang="de-DE" sz="1600" b="0" i="0" u="none" dirty="0"/>
              <a:t> an </a:t>
            </a:r>
            <a:r>
              <a:rPr lang="de-DE" altLang="de-DE" sz="1600" b="0" i="0" u="none" dirty="0" err="1"/>
              <a:t>income</a:t>
            </a:r>
            <a:r>
              <a:rPr lang="de-DE" altLang="de-DE" sz="1600" b="0" i="0" u="none" dirty="0"/>
              <a:t> </a:t>
            </a:r>
            <a:r>
              <a:rPr lang="de-DE" altLang="de-DE" sz="1600" b="0" i="0" u="none" dirty="0" err="1"/>
              <a:t>below</a:t>
            </a:r>
            <a:r>
              <a:rPr lang="de-DE" altLang="de-DE" sz="1600" b="0" i="0" u="none" dirty="0"/>
              <a:t> </a:t>
            </a:r>
            <a:r>
              <a:rPr lang="de-DE" altLang="de-DE" sz="1600" b="0" i="0" u="none" dirty="0" err="1"/>
              <a:t>the</a:t>
            </a:r>
            <a:r>
              <a:rPr lang="de-DE" altLang="de-DE" sz="1600" b="0" i="0" u="none" dirty="0"/>
              <a:t> CAC (</a:t>
            </a:r>
            <a:r>
              <a:rPr lang="de-DE" altLang="de-DE" sz="1600" dirty="0"/>
              <a:t>2024</a:t>
            </a:r>
            <a:r>
              <a:rPr lang="de-DE" altLang="de-DE" sz="1600" b="0" i="0" u="none" dirty="0"/>
              <a:t>: EUR </a:t>
            </a:r>
            <a:r>
              <a:rPr lang="de-DE" sz="1600" dirty="0"/>
              <a:t>90,600</a:t>
            </a:r>
            <a:r>
              <a:rPr lang="de-DE" altLang="de-DE" sz="1600" b="0" i="0" u="none" dirty="0"/>
              <a:t>) </a:t>
            </a:r>
            <a:r>
              <a:rPr lang="de-DE" altLang="de-DE" sz="1600" b="0" i="0" u="none" dirty="0" err="1"/>
              <a:t>saves</a:t>
            </a:r>
            <a:r>
              <a:rPr lang="de-DE" altLang="de-DE" sz="1600" b="0" i="0" u="none" dirty="0"/>
              <a:t>  EUR 18,60 in </a:t>
            </a:r>
            <a:r>
              <a:rPr lang="de-DE" altLang="de-DE" sz="1600" b="0" i="0" u="none" dirty="0" err="1"/>
              <a:t>monthly</a:t>
            </a:r>
            <a:r>
              <a:rPr lang="de-DE" altLang="de-DE" sz="1600" b="0" i="0" u="none" dirty="0"/>
              <a:t> </a:t>
            </a:r>
            <a:r>
              <a:rPr lang="de-DE" altLang="de-DE" sz="1600" b="0" i="0" u="none" dirty="0" err="1"/>
              <a:t>statutory</a:t>
            </a:r>
            <a:r>
              <a:rPr lang="de-DE" altLang="de-DE" sz="1600" b="0" i="0" u="none" dirty="0"/>
              <a:t> </a:t>
            </a:r>
            <a:r>
              <a:rPr lang="de-DE" altLang="de-DE" sz="1600" b="0" i="0" u="none" dirty="0" err="1"/>
              <a:t>pension</a:t>
            </a:r>
            <a:r>
              <a:rPr lang="de-DE" altLang="de-DE" sz="1600" b="0" i="0" u="none" dirty="0"/>
              <a:t> </a:t>
            </a:r>
            <a:r>
              <a:rPr lang="de-DE" altLang="de-DE" sz="1600" b="0" i="0" u="none" dirty="0" err="1"/>
              <a:t>insurance</a:t>
            </a:r>
            <a:r>
              <a:rPr lang="de-DE" altLang="de-DE" sz="1600" b="0" i="0" u="none" dirty="0"/>
              <a:t> </a:t>
            </a:r>
            <a:r>
              <a:rPr lang="de-DE" altLang="de-DE" sz="1600" b="0" i="0" u="none" dirty="0" err="1"/>
              <a:t>contribution</a:t>
            </a:r>
            <a:r>
              <a:rPr lang="de-DE" altLang="de-DE" sz="1600" b="0" i="0" u="none" dirty="0"/>
              <a:t>. The annual </a:t>
            </a:r>
            <a:r>
              <a:rPr lang="de-DE" altLang="de-DE" sz="1600" b="0" i="0" u="none" dirty="0" err="1"/>
              <a:t>savings</a:t>
            </a:r>
            <a:r>
              <a:rPr lang="de-DE" altLang="de-DE" sz="1600" b="0" i="0" u="none" dirty="0"/>
              <a:t> </a:t>
            </a:r>
            <a:r>
              <a:rPr lang="de-DE" altLang="de-DE" sz="1600" b="0" i="0" u="none" dirty="0" err="1"/>
              <a:t>of</a:t>
            </a:r>
            <a:r>
              <a:rPr lang="de-DE" altLang="de-DE" sz="1600" b="0" i="0" u="none" dirty="0"/>
              <a:t> EUR 223,20 </a:t>
            </a:r>
            <a:r>
              <a:rPr lang="de-DE" altLang="de-DE" sz="1600" b="0" i="0" u="none" dirty="0" err="1"/>
              <a:t>compares</a:t>
            </a:r>
            <a:r>
              <a:rPr lang="de-DE" altLang="de-DE" sz="1600" b="0" i="0" u="none" dirty="0"/>
              <a:t> </a:t>
            </a:r>
            <a:r>
              <a:rPr lang="de-DE" altLang="de-DE" sz="1600" b="0" i="0" u="none" dirty="0" err="1"/>
              <a:t>to</a:t>
            </a:r>
            <a:r>
              <a:rPr lang="de-DE" altLang="de-DE" sz="1600" b="0" i="0" u="none" dirty="0"/>
              <a:t> a </a:t>
            </a:r>
            <a:r>
              <a:rPr lang="de-DE" altLang="de-DE" sz="1600" b="0" i="0" u="none" dirty="0" err="1"/>
              <a:t>reduction</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pension</a:t>
            </a:r>
            <a:r>
              <a:rPr lang="de-DE" altLang="de-DE" sz="1600" b="0" i="0" u="none" dirty="0"/>
              <a:t> </a:t>
            </a:r>
            <a:r>
              <a:rPr lang="de-DE" altLang="de-DE" sz="1600" b="0" i="0" u="none" dirty="0" err="1"/>
              <a:t>of</a:t>
            </a:r>
            <a:r>
              <a:rPr lang="de-DE" altLang="de-DE" sz="1600" b="0" i="0" u="none" dirty="0"/>
              <a:t> </a:t>
            </a:r>
            <a:r>
              <a:rPr lang="de-DE" altLang="de-DE" sz="1600" b="0" i="0" u="none" dirty="0" err="1"/>
              <a:t>monthly</a:t>
            </a:r>
            <a:r>
              <a:rPr lang="de-DE" altLang="de-DE" sz="1600" b="0" i="0" u="none" dirty="0"/>
              <a:t> </a:t>
            </a:r>
            <a:r>
              <a:rPr lang="de-DE" sz="1600" dirty="0" err="1">
                <a:ea typeface="+mn-lt"/>
                <a:cs typeface="+mn-lt"/>
              </a:rPr>
              <a:t>approximately</a:t>
            </a:r>
            <a:r>
              <a:rPr lang="de-DE" sz="1600" dirty="0">
                <a:ea typeface="+mn-lt"/>
                <a:cs typeface="+mn-lt"/>
              </a:rPr>
              <a:t> </a:t>
            </a:r>
            <a:r>
              <a:rPr lang="de-DE" altLang="de-DE" sz="1600" dirty="0"/>
              <a:t>EUR</a:t>
            </a:r>
            <a:r>
              <a:rPr lang="de-DE" altLang="de-DE" sz="1600" b="0" i="0" u="none" dirty="0"/>
              <a:t> 1</a:t>
            </a:r>
            <a:r>
              <a:rPr lang="de-DE" altLang="de-DE" sz="1600" b="0" i="0" u="none" strike="sngStrike" dirty="0"/>
              <a:t>,05</a:t>
            </a:r>
            <a:r>
              <a:rPr lang="de-DE" altLang="de-DE" sz="1600" b="0" i="0" u="none" dirty="0"/>
              <a:t> </a:t>
            </a:r>
            <a:r>
              <a:rPr lang="de-DE" altLang="de-DE" sz="1600" b="0" i="0" u="none" dirty="0" err="1"/>
              <a:t>for</a:t>
            </a:r>
            <a:r>
              <a:rPr lang="de-DE" altLang="de-DE" sz="1600" b="0" i="0" u="none" dirty="0"/>
              <a:t> </a:t>
            </a:r>
            <a:r>
              <a:rPr lang="de-DE" altLang="de-DE" sz="1600" b="0" i="0" u="none" dirty="0" err="1"/>
              <a:t>each</a:t>
            </a:r>
            <a:r>
              <a:rPr lang="de-DE" altLang="de-DE" sz="1600" b="0" i="0" u="none" dirty="0"/>
              <a:t> </a:t>
            </a:r>
            <a:r>
              <a:rPr lang="de-DE" altLang="de-DE" sz="1600" b="0" i="0" u="none" dirty="0" err="1"/>
              <a:t>year</a:t>
            </a:r>
            <a:r>
              <a:rPr lang="de-DE" altLang="de-DE" sz="1600" b="0" i="0" u="none" dirty="0"/>
              <a:t> </a:t>
            </a:r>
            <a:r>
              <a:rPr lang="de-DE" altLang="de-DE" sz="1600" b="0" i="0" u="none" dirty="0" err="1"/>
              <a:t>of</a:t>
            </a:r>
            <a:r>
              <a:rPr lang="de-DE" altLang="de-DE" sz="1600" b="0" i="0" u="none" dirty="0"/>
              <a:t> </a:t>
            </a:r>
            <a:r>
              <a:rPr lang="de-DE" altLang="de-DE" sz="1600" b="0" i="0" u="none" dirty="0" err="1"/>
              <a:t>salary</a:t>
            </a:r>
            <a:r>
              <a:rPr lang="de-DE" altLang="de-DE" sz="1600" b="0" i="0" u="none" dirty="0"/>
              <a:t> </a:t>
            </a:r>
            <a:r>
              <a:rPr lang="de-DE" altLang="de-DE" sz="1600" b="0" i="0" u="none" dirty="0" err="1"/>
              <a:t>conversion</a:t>
            </a:r>
            <a:r>
              <a:rPr lang="de-DE" altLang="de-DE" sz="1600" b="0" i="0" u="none" dirty="0"/>
              <a:t>. As </a:t>
            </a:r>
            <a:r>
              <a:rPr lang="de-DE" altLang="de-DE" sz="1600" b="0" i="0" u="none" dirty="0" err="1"/>
              <a:t>the</a:t>
            </a:r>
            <a:r>
              <a:rPr lang="de-DE" altLang="de-DE" sz="1600" b="0" i="0" u="none" dirty="0"/>
              <a:t> </a:t>
            </a:r>
            <a:r>
              <a:rPr lang="de-DE" altLang="de-DE" sz="1600" b="0" i="0" u="none" dirty="0" err="1"/>
              <a:t>savings</a:t>
            </a:r>
            <a:r>
              <a:rPr lang="de-DE" altLang="de-DE" sz="1600" b="0" i="0" u="none" dirty="0"/>
              <a:t> </a:t>
            </a:r>
            <a:r>
              <a:rPr lang="de-DE" altLang="de-DE" sz="1600" b="0" i="0" u="none" dirty="0" err="1"/>
              <a:t>are</a:t>
            </a:r>
            <a:r>
              <a:rPr lang="de-DE" altLang="de-DE" sz="1600" b="0" i="0" u="none" dirty="0"/>
              <a:t> </a:t>
            </a:r>
            <a:r>
              <a:rPr lang="de-DE" altLang="de-DE" sz="1600" b="0" i="0" u="none" dirty="0" err="1"/>
              <a:t>invested</a:t>
            </a:r>
            <a:r>
              <a:rPr lang="de-DE" altLang="de-DE" sz="1600" b="0" i="0" u="none" dirty="0"/>
              <a:t> in an </a:t>
            </a:r>
            <a:r>
              <a:rPr lang="de-DE" altLang="de-DE" sz="1600" b="0" i="0" u="none" dirty="0" err="1"/>
              <a:t>attractive</a:t>
            </a:r>
            <a:r>
              <a:rPr lang="de-DE" altLang="de-DE" sz="1600" b="0" i="0" u="none" dirty="0"/>
              <a:t> </a:t>
            </a:r>
            <a:r>
              <a:rPr lang="de-DE" altLang="de-DE" sz="1600" b="0" i="0" u="none" dirty="0" err="1"/>
              <a:t>occupational</a:t>
            </a:r>
            <a:r>
              <a:rPr lang="de-DE" altLang="de-DE" sz="1600" b="0" i="0" u="none" dirty="0"/>
              <a:t> </a:t>
            </a:r>
            <a:r>
              <a:rPr lang="de-DE" altLang="de-DE" sz="1600" b="0" i="0" u="none" dirty="0" err="1"/>
              <a:t>pension</a:t>
            </a:r>
            <a:r>
              <a:rPr lang="de-DE" altLang="de-DE" sz="1600" b="0" i="0" u="none" dirty="0"/>
              <a:t> plan, </a:t>
            </a:r>
            <a:r>
              <a:rPr lang="de-DE" altLang="de-DE" sz="1600" b="0" i="0" u="none" dirty="0" err="1"/>
              <a:t>you</a:t>
            </a:r>
            <a:r>
              <a:rPr lang="de-DE" altLang="de-DE" sz="1600" b="0" i="0" u="none" dirty="0"/>
              <a:t> will </a:t>
            </a:r>
            <a:r>
              <a:rPr lang="de-DE" altLang="de-DE" sz="1600" b="0" i="0" u="none" dirty="0" err="1"/>
              <a:t>usually</a:t>
            </a:r>
            <a:r>
              <a:rPr lang="de-DE" altLang="de-DE" sz="1600" b="0" i="0" u="none" dirty="0"/>
              <a:t> </a:t>
            </a:r>
            <a:r>
              <a:rPr lang="de-DE" altLang="de-DE" sz="1600" b="0" i="0" u="none" dirty="0" err="1"/>
              <a:t>receive</a:t>
            </a:r>
            <a:r>
              <a:rPr lang="de-DE" altLang="de-DE" sz="1600" b="0" i="0" u="none" dirty="0"/>
              <a:t> a </a:t>
            </a:r>
            <a:r>
              <a:rPr lang="de-DE" altLang="de-DE" sz="1600" b="0" i="0" u="none" dirty="0" err="1"/>
              <a:t>distinctly</a:t>
            </a:r>
            <a:r>
              <a:rPr lang="de-DE" altLang="de-DE" sz="1600" b="0" i="0" u="none" dirty="0"/>
              <a:t> </a:t>
            </a:r>
            <a:r>
              <a:rPr lang="de-DE" altLang="de-DE" sz="1600" b="0" i="0" u="none" dirty="0" err="1"/>
              <a:t>higher</a:t>
            </a:r>
            <a:r>
              <a:rPr lang="de-DE" altLang="de-DE" sz="1600" b="0" i="0" u="none" dirty="0"/>
              <a:t> </a:t>
            </a:r>
            <a:r>
              <a:rPr lang="de-DE" altLang="de-DE" sz="1600" b="0" i="0" u="none" dirty="0" err="1"/>
              <a:t>monthly</a:t>
            </a:r>
            <a:r>
              <a:rPr lang="de-DE" altLang="de-DE" sz="1600" b="0" i="0" u="none" dirty="0"/>
              <a:t> </a:t>
            </a:r>
            <a:r>
              <a:rPr lang="de-DE" altLang="de-DE" sz="1600" b="0" i="0" u="none" dirty="0" err="1"/>
              <a:t>pension</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effect does a salary conversion scheme have on the statutory social security systems?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4591063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Leaving service</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25</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In case of salary conversion, you have an irrevocable right to the insured benefits from the outset. On leaving in service, your entitlement to retirement benefits remains intact according to the agreed insurance promise. You can either continue the policy (paid-up or with  premium payment) or continue it with a new employer.</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upon leaving service?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779754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Suspension of premium payment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26</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Premium payment can be suspended in agreement with your employer. However, your benefits will be reduced accordingly and any co-insured riders may lapse (e. g. disability provision).</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if I can no longer afford to convert portions of salary?</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0033110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Options in case of illness, parental leave or unemployment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27</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You can maintain full insurance coverage by making your own premium payment funded from private means. Optionally, premium payment can be suspended for this period of time (by reducing the benefits) and the contract be reinstated later under certain conditions. In case of parental leave and unemployment premiums can be deferred free of interest.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options do I have in case of prolonged illness, parental leave or unemployment?</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0255742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Benefits in the event of death</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t>1 </a:t>
            </a:r>
            <a:r>
              <a:rPr lang="de-DE" sz="800" b="0" i="0" u="none"/>
              <a:t>In addition, other conditions must be met in order to establish a legally valid beneficiary‘s right in favor of your companion/non-registered partner and a child  permanently placed in your home.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28</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If</a:t>
            </a:r>
            <a:r>
              <a:rPr lang="de-DE" altLang="de-DE" sz="1600" b="0" i="0" u="none" dirty="0"/>
              <a:t> </a:t>
            </a:r>
            <a:r>
              <a:rPr lang="de-DE" altLang="de-DE" sz="1600" b="0" i="0" u="none" dirty="0" err="1"/>
              <a:t>benefits</a:t>
            </a:r>
            <a:r>
              <a:rPr lang="de-DE" altLang="de-DE" sz="1600" b="0" i="0" u="none" dirty="0"/>
              <a:t> </a:t>
            </a:r>
            <a:r>
              <a:rPr lang="de-DE" altLang="de-DE" sz="1600" b="0" i="0" u="none" dirty="0" err="1"/>
              <a:t>become</a:t>
            </a:r>
            <a:r>
              <a:rPr lang="de-DE" altLang="de-DE" sz="1600" b="0" i="0" u="none" dirty="0"/>
              <a:t> due upon </a:t>
            </a:r>
            <a:r>
              <a:rPr lang="de-DE" altLang="de-DE" sz="1600" b="0" i="0" u="none" dirty="0" err="1"/>
              <a:t>your</a:t>
            </a:r>
            <a:r>
              <a:rPr lang="de-DE" altLang="de-DE" sz="1600" b="0" i="0" u="none" dirty="0"/>
              <a:t> </a:t>
            </a:r>
            <a:r>
              <a:rPr lang="de-DE" altLang="de-DE" sz="1600" b="0" i="0" u="none" dirty="0" err="1"/>
              <a:t>death</a:t>
            </a:r>
            <a:r>
              <a:rPr lang="de-DE" altLang="de-DE" sz="1600" b="0" i="0" u="none" dirty="0"/>
              <a:t> </a:t>
            </a:r>
            <a:r>
              <a:rPr lang="de-DE" altLang="de-DE" sz="1600" b="0" i="0" u="none" dirty="0" err="1"/>
              <a:t>the</a:t>
            </a:r>
            <a:r>
              <a:rPr lang="de-DE" altLang="de-DE" sz="1600" b="0" i="0" u="none" dirty="0"/>
              <a:t> </a:t>
            </a:r>
            <a:r>
              <a:rPr lang="de-DE" altLang="de-DE" sz="1600" b="0" i="0" u="none" dirty="0" err="1"/>
              <a:t>revocable</a:t>
            </a:r>
            <a:r>
              <a:rPr lang="de-DE" altLang="de-DE" sz="1600" b="0" i="0" u="none" dirty="0"/>
              <a:t> </a:t>
            </a:r>
            <a:r>
              <a:rPr lang="de-DE" altLang="de-DE" sz="1600" b="0" i="0" u="none" dirty="0" err="1"/>
              <a:t>beneficiaries</a:t>
            </a:r>
            <a:r>
              <a:rPr lang="de-DE" altLang="de-DE" sz="1600" b="0" i="0" u="none" dirty="0"/>
              <a:t> </a:t>
            </a:r>
            <a:r>
              <a:rPr lang="de-DE" altLang="de-DE" sz="1600" b="0" i="0" u="none" dirty="0" err="1"/>
              <a:t>are</a:t>
            </a:r>
            <a:r>
              <a:rPr lang="de-DE" altLang="de-DE" sz="1600" b="0" i="0" u="none" dirty="0"/>
              <a:t> </a:t>
            </a:r>
            <a:r>
              <a:rPr lang="de-DE" altLang="de-DE" sz="1600" b="0" i="0" u="none" dirty="0" err="1"/>
              <a:t>designated</a:t>
            </a:r>
            <a:r>
              <a:rPr lang="de-DE" altLang="de-DE" sz="1600" b="0" i="0" u="none" dirty="0"/>
              <a:t> in </a:t>
            </a:r>
            <a:r>
              <a:rPr lang="de-DE" altLang="de-DE" sz="1600" b="0" i="0" u="none" dirty="0" err="1"/>
              <a:t>the</a:t>
            </a:r>
            <a:r>
              <a:rPr lang="de-DE" altLang="de-DE" sz="1600" b="0" i="0" u="none" dirty="0"/>
              <a:t> </a:t>
            </a:r>
            <a:r>
              <a:rPr lang="de-DE" altLang="de-DE" sz="1600" b="0" i="0" u="none" dirty="0" err="1"/>
              <a:t>following</a:t>
            </a:r>
            <a:r>
              <a:rPr lang="de-DE" altLang="de-DE" sz="1600" b="0" i="0" u="none" dirty="0"/>
              <a:t> </a:t>
            </a:r>
            <a:r>
              <a:rPr lang="de-DE" altLang="de-DE" sz="1600" b="0" i="0" u="none" dirty="0" err="1"/>
              <a:t>order</a:t>
            </a:r>
            <a:r>
              <a:rPr lang="de-DE" altLang="de-DE" sz="1600" b="0" i="0" u="none" dirty="0"/>
              <a:t>:</a:t>
            </a:r>
          </a:p>
          <a:p>
            <a:pPr marL="180854" lvl="0" indent="-180854" algn="l">
              <a:spcBef>
                <a:spcPts val="317"/>
              </a:spcBef>
              <a:spcAft>
                <a:spcPct val="0"/>
              </a:spcAft>
              <a:buSzTx/>
              <a:buChar char="•"/>
            </a:pPr>
            <a:r>
              <a:rPr lang="de-DE" altLang="de-DE" sz="1600" b="0" i="0" u="none" dirty="0" err="1"/>
              <a:t>Your</a:t>
            </a:r>
            <a:r>
              <a:rPr lang="de-DE" altLang="de-DE" sz="1600" b="0" i="0" u="none" dirty="0"/>
              <a:t> </a:t>
            </a:r>
            <a:r>
              <a:rPr lang="de-DE" altLang="de-DE" sz="1600" b="0" i="0" u="none" dirty="0" err="1"/>
              <a:t>spouse</a:t>
            </a:r>
            <a:r>
              <a:rPr lang="de-DE" altLang="de-DE" sz="1600" b="0" i="0" u="none" dirty="0"/>
              <a:t> </a:t>
            </a:r>
            <a:r>
              <a:rPr lang="de-DE" altLang="de-DE" sz="1600" b="0" i="0" u="none" dirty="0" err="1"/>
              <a:t>or</a:t>
            </a:r>
            <a:r>
              <a:rPr lang="de-DE" altLang="de-DE" sz="1600" b="0" i="0" u="none" dirty="0"/>
              <a:t> registered </a:t>
            </a:r>
            <a:r>
              <a:rPr lang="de-DE" altLang="de-DE" sz="1600" b="0" i="0" u="none" dirty="0" err="1"/>
              <a:t>partner</a:t>
            </a:r>
            <a:endParaRPr lang="de-DE" altLang="de-DE" sz="1600" b="0" i="0" u="none" dirty="0"/>
          </a:p>
          <a:p>
            <a:pPr marL="180854" lvl="0" indent="-180854" algn="l">
              <a:spcBef>
                <a:spcPts val="317"/>
              </a:spcBef>
              <a:spcAft>
                <a:spcPct val="0"/>
              </a:spcAft>
              <a:buSzTx/>
              <a:buChar char="•"/>
            </a:pPr>
            <a:r>
              <a:rPr lang="de-DE" altLang="de-DE" sz="1600" b="0" i="0" u="none" dirty="0" err="1"/>
              <a:t>Your</a:t>
            </a:r>
            <a:r>
              <a:rPr lang="de-DE" altLang="de-DE" sz="1600" b="0" i="0" u="none" dirty="0"/>
              <a:t> </a:t>
            </a:r>
            <a:r>
              <a:rPr lang="de-DE" altLang="de-DE" sz="1600" b="0" i="0" u="none" dirty="0" err="1"/>
              <a:t>children</a:t>
            </a:r>
            <a:r>
              <a:rPr lang="de-DE" altLang="de-DE" sz="1600" b="0" i="0" u="none" dirty="0"/>
              <a:t> </a:t>
            </a:r>
            <a:r>
              <a:rPr lang="de-DE" altLang="de-DE" sz="1600" b="0" i="0" u="none" dirty="0" err="1"/>
              <a:t>entitled</a:t>
            </a:r>
            <a:r>
              <a:rPr lang="de-DE" altLang="de-DE" sz="1600" b="0" i="0" u="none" dirty="0"/>
              <a:t> </a:t>
            </a:r>
            <a:r>
              <a:rPr lang="de-DE" altLang="de-DE" sz="1600" b="0" i="0" u="none" dirty="0" err="1"/>
              <a:t>to</a:t>
            </a:r>
            <a:r>
              <a:rPr lang="de-DE" altLang="de-DE" sz="1600" b="0" i="0" u="none" dirty="0"/>
              <a:t> </a:t>
            </a:r>
            <a:r>
              <a:rPr lang="de-DE" altLang="de-DE" sz="1600" b="0" i="0" u="none" dirty="0" err="1"/>
              <a:t>child</a:t>
            </a:r>
            <a:r>
              <a:rPr lang="de-DE" altLang="de-DE" sz="1600" b="0" i="0" u="none" dirty="0"/>
              <a:t> </a:t>
            </a:r>
            <a:r>
              <a:rPr lang="de-DE" altLang="de-DE" sz="1600" b="0" i="0" u="none" dirty="0" err="1"/>
              <a:t>benefit</a:t>
            </a:r>
            <a:r>
              <a:rPr lang="de-DE" altLang="de-DE" sz="1600" b="0" i="0" u="none" dirty="0"/>
              <a:t>, </a:t>
            </a:r>
            <a:r>
              <a:rPr lang="de-DE" altLang="de-DE" sz="1600" b="0" i="0" u="none" dirty="0" err="1"/>
              <a:t>foster</a:t>
            </a:r>
            <a:r>
              <a:rPr lang="de-DE" altLang="de-DE" sz="1600" b="0" i="0" u="none" dirty="0"/>
              <a:t> </a:t>
            </a:r>
            <a:r>
              <a:rPr lang="de-DE" altLang="de-DE" sz="1600" b="0" i="0" u="none" dirty="0" err="1"/>
              <a:t>children</a:t>
            </a:r>
            <a:r>
              <a:rPr lang="de-DE" altLang="de-DE" sz="1600" b="0" i="0" u="none" dirty="0"/>
              <a:t>, </a:t>
            </a:r>
            <a:r>
              <a:rPr lang="de-DE" altLang="de-DE" sz="1600" b="0" i="0" u="none" dirty="0" err="1"/>
              <a:t>stepchildren</a:t>
            </a:r>
            <a:r>
              <a:rPr lang="de-DE" altLang="de-DE" sz="1600" b="0" i="0" u="none" dirty="0"/>
              <a:t>, de facto stepchildren</a:t>
            </a:r>
            <a:r>
              <a:rPr lang="de-DE" altLang="de-DE" sz="1600" b="0" i="0" u="none" baseline="30000" dirty="0"/>
              <a:t>1</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 </a:t>
            </a:r>
            <a:r>
              <a:rPr lang="de-DE" altLang="de-DE" sz="1600" b="0" i="0" u="none" dirty="0" err="1"/>
              <a:t>certain</a:t>
            </a:r>
            <a:r>
              <a:rPr lang="de-DE" altLang="de-DE" sz="1600" b="0" i="0" u="none" dirty="0"/>
              <a:t> </a:t>
            </a:r>
            <a:r>
              <a:rPr lang="de-DE" altLang="de-DE" sz="1600" b="0" i="0" u="none" dirty="0" err="1"/>
              <a:t>maximum</a:t>
            </a:r>
            <a:r>
              <a:rPr lang="de-DE" altLang="de-DE" sz="1600" b="0" i="0" u="none" dirty="0"/>
              <a:t> </a:t>
            </a:r>
            <a:r>
              <a:rPr lang="de-DE" altLang="de-DE" sz="1600" b="0" i="0" u="none" dirty="0" err="1"/>
              <a:t>age</a:t>
            </a:r>
            <a:endParaRPr lang="de-DE" altLang="de-DE" sz="1600" b="0" i="0" u="none" dirty="0"/>
          </a:p>
          <a:p>
            <a:pPr marL="180854" lvl="0" indent="-180854" algn="l">
              <a:spcBef>
                <a:spcPts val="317"/>
              </a:spcBef>
              <a:spcAft>
                <a:spcPct val="0"/>
              </a:spcAft>
              <a:buSzTx/>
              <a:buChar char="•"/>
            </a:pPr>
            <a:r>
              <a:rPr lang="de-DE" altLang="de-DE" sz="1600" b="0" i="0" u="none" dirty="0" err="1"/>
              <a:t>Your</a:t>
            </a:r>
            <a:r>
              <a:rPr lang="de-DE" altLang="de-DE" sz="1600" b="0" i="0" u="none" dirty="0"/>
              <a:t> non-registered </a:t>
            </a:r>
            <a:r>
              <a:rPr lang="de-DE" altLang="de-DE" sz="1600" b="0" i="0" u="none" dirty="0" err="1"/>
              <a:t>companion</a:t>
            </a:r>
            <a:r>
              <a:rPr lang="de-DE" altLang="de-DE" sz="1600" b="0" i="0" u="none" dirty="0"/>
              <a:t> </a:t>
            </a:r>
            <a:r>
              <a:rPr lang="de-DE" altLang="de-DE" sz="1600" b="0" i="0" u="none" dirty="0" err="1"/>
              <a:t>or</a:t>
            </a:r>
            <a:r>
              <a:rPr lang="de-DE" altLang="de-DE" sz="1600" b="0" i="0" u="none" dirty="0"/>
              <a:t> </a:t>
            </a:r>
            <a:r>
              <a:rPr lang="de-DE" altLang="de-DE" sz="1600" b="0" i="0" u="none" dirty="0" err="1"/>
              <a:t>partner</a:t>
            </a:r>
            <a:r>
              <a:rPr lang="de-DE" altLang="de-DE" sz="1600" b="0" i="0" u="none" dirty="0"/>
              <a:t> </a:t>
            </a:r>
            <a:r>
              <a:rPr lang="de-DE" altLang="de-DE" sz="1600" b="0" i="0" u="none" dirty="0" err="1"/>
              <a:t>whose</a:t>
            </a:r>
            <a:r>
              <a:rPr lang="de-DE" altLang="de-DE" sz="1600" b="0" i="0" u="none" dirty="0"/>
              <a:t> </a:t>
            </a:r>
            <a:r>
              <a:rPr lang="de-DE" altLang="de-DE" sz="1600" b="0" i="0" u="none" dirty="0" err="1"/>
              <a:t>name</a:t>
            </a:r>
            <a:r>
              <a:rPr lang="de-DE" altLang="de-DE" sz="1600" b="0" i="0" u="none" dirty="0"/>
              <a:t> </a:t>
            </a:r>
            <a:r>
              <a:rPr lang="de-DE" altLang="de-DE" sz="1600" b="0" i="0" u="none" dirty="0" err="1"/>
              <a:t>has</a:t>
            </a:r>
            <a:r>
              <a:rPr lang="de-DE" altLang="de-DE" sz="1600" b="0" i="0" u="none" dirty="0"/>
              <a:t> </a:t>
            </a:r>
            <a:r>
              <a:rPr lang="de-DE" altLang="de-DE" sz="1600" b="0" i="0" u="none" dirty="0" err="1"/>
              <a:t>been</a:t>
            </a:r>
            <a:r>
              <a:rPr lang="de-DE" altLang="de-DE" sz="1600" b="0" i="0" u="none" dirty="0"/>
              <a:t> </a:t>
            </a:r>
            <a:r>
              <a:rPr lang="de-DE" altLang="de-DE" sz="1600" b="0" i="0" u="none" dirty="0" err="1"/>
              <a:t>communicated</a:t>
            </a:r>
            <a:r>
              <a:rPr lang="de-DE" altLang="de-DE" sz="1600" b="0" i="0" u="none" dirty="0"/>
              <a:t> </a:t>
            </a:r>
            <a:r>
              <a:rPr lang="de-DE" altLang="de-DE" sz="1600" b="0" i="0" u="none" dirty="0" err="1"/>
              <a:t>to</a:t>
            </a:r>
            <a:r>
              <a:rPr lang="de-DE" altLang="de-DE" sz="1600" b="0" i="0" u="none" dirty="0"/>
              <a:t> </a:t>
            </a:r>
            <a:r>
              <a:rPr lang="de-DE" altLang="de-DE" sz="1600" b="0" i="0" u="none" dirty="0" err="1"/>
              <a:t>us</a:t>
            </a:r>
            <a:r>
              <a:rPr lang="de-DE" altLang="de-DE" sz="1600" b="0" i="0" u="none" dirty="0"/>
              <a:t> (</a:t>
            </a:r>
            <a:r>
              <a:rPr lang="de-DE" altLang="de-DE" sz="1600" b="0" i="0" u="none" dirty="0" err="1"/>
              <a:t>marriage</a:t>
            </a:r>
            <a:r>
              <a:rPr lang="de-DE" altLang="de-DE" sz="1600" b="0" i="0" u="none" dirty="0"/>
              <a:t>-like </a:t>
            </a:r>
            <a:r>
              <a:rPr lang="de-DE" altLang="de-DE" sz="1600" b="0" i="0" u="none" dirty="0" err="1"/>
              <a:t>partnership</a:t>
            </a:r>
            <a:r>
              <a:rPr lang="de-DE" altLang="de-DE" sz="1600" b="0" i="0" u="none" dirty="0"/>
              <a:t>)</a:t>
            </a:r>
            <a:r>
              <a:rPr lang="de-DE" altLang="de-DE" sz="1600" b="0" i="0" u="none" baseline="30000" dirty="0"/>
              <a:t>1</a:t>
            </a:r>
          </a:p>
          <a:p>
            <a:pPr marL="180854" lvl="0" indent="-180854" algn="l">
              <a:spcBef>
                <a:spcPts val="317"/>
              </a:spcBef>
              <a:spcAft>
                <a:spcPct val="0"/>
              </a:spcAft>
              <a:buSzTx/>
              <a:buChar char="•"/>
            </a:pPr>
            <a:r>
              <a:rPr lang="de-DE" altLang="de-DE" sz="1600" b="0" i="0" u="none" dirty="0" err="1"/>
              <a:t>Your</a:t>
            </a:r>
            <a:r>
              <a:rPr lang="de-DE" altLang="de-DE" sz="1600" b="0" i="0" u="none" dirty="0"/>
              <a:t> </a:t>
            </a:r>
            <a:r>
              <a:rPr lang="de-DE" altLang="de-DE" sz="1600" b="0" i="0" u="none" dirty="0" err="1"/>
              <a:t>grandchildren</a:t>
            </a:r>
            <a:r>
              <a:rPr lang="de-DE" altLang="de-DE" sz="1600" b="0" i="0" u="none" dirty="0"/>
              <a:t> </a:t>
            </a:r>
            <a:r>
              <a:rPr lang="de-DE" altLang="de-DE" sz="1600" b="0" i="0" u="none" dirty="0" err="1"/>
              <a:t>entitled</a:t>
            </a:r>
            <a:r>
              <a:rPr lang="de-DE" altLang="de-DE" sz="1600" b="0" i="0" u="none" dirty="0"/>
              <a:t> </a:t>
            </a:r>
            <a:r>
              <a:rPr lang="de-DE" altLang="de-DE" sz="1600" b="0" i="0" u="none" dirty="0" err="1"/>
              <a:t>to</a:t>
            </a:r>
            <a:r>
              <a:rPr lang="de-DE" altLang="de-DE" sz="1600" b="0" i="0" u="none" dirty="0"/>
              <a:t> </a:t>
            </a:r>
            <a:r>
              <a:rPr lang="de-DE" altLang="de-DE" sz="1600" b="0" i="0" u="none" dirty="0" err="1"/>
              <a:t>child</a:t>
            </a:r>
            <a:r>
              <a:rPr lang="de-DE" altLang="de-DE" sz="1600" b="0" i="0" u="none" dirty="0"/>
              <a:t> </a:t>
            </a:r>
            <a:r>
              <a:rPr lang="de-DE" altLang="de-DE" sz="1600" b="0" i="0" u="none" dirty="0" err="1"/>
              <a:t>benefit</a:t>
            </a:r>
            <a:r>
              <a:rPr lang="de-DE" altLang="de-DE" sz="1600" b="0" i="0" u="none" dirty="0"/>
              <a:t> </a:t>
            </a:r>
            <a:r>
              <a:rPr lang="de-DE" altLang="de-DE" sz="1600" b="0" i="0" u="none" dirty="0" err="1"/>
              <a:t>living</a:t>
            </a:r>
            <a:r>
              <a:rPr lang="de-DE" altLang="de-DE" sz="1600" b="0" i="0" u="none" dirty="0"/>
              <a:t> in </a:t>
            </a:r>
            <a:r>
              <a:rPr lang="de-DE" altLang="de-DE" sz="1600" b="0" i="0" u="none" dirty="0" err="1"/>
              <a:t>your</a:t>
            </a:r>
            <a:r>
              <a:rPr lang="de-DE" altLang="de-DE" sz="1600" b="0" i="0" u="none" dirty="0"/>
              <a:t> </a:t>
            </a:r>
            <a:r>
              <a:rPr lang="de-DE" altLang="de-DE" sz="1600" b="0" i="0" u="none" dirty="0" err="1"/>
              <a:t>household</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 </a:t>
            </a:r>
            <a:r>
              <a:rPr lang="de-DE" altLang="de-DE" sz="1600" b="0" i="0" u="none" dirty="0" err="1"/>
              <a:t>certain</a:t>
            </a:r>
            <a:r>
              <a:rPr lang="de-DE" altLang="de-DE" sz="1600" b="0" i="0" u="none" dirty="0"/>
              <a:t> </a:t>
            </a:r>
            <a:r>
              <a:rPr lang="de-DE" altLang="de-DE" sz="1600" b="0" i="0" u="none" dirty="0" err="1"/>
              <a:t>maximum</a:t>
            </a:r>
            <a:r>
              <a:rPr lang="de-DE" altLang="de-DE" sz="1600" b="0" i="0" u="none" dirty="0"/>
              <a:t> </a:t>
            </a:r>
            <a:r>
              <a:rPr lang="de-DE" altLang="de-DE" sz="1600" b="0" i="0" u="none" dirty="0" err="1"/>
              <a:t>age</a:t>
            </a:r>
            <a:endParaRPr lang="de-DE" altLang="de-DE" sz="1600" b="0" i="0" u="none" dirty="0"/>
          </a:p>
          <a:p>
            <a:pPr marL="180854" lvl="0" indent="-180854" algn="l">
              <a:spcBef>
                <a:spcPts val="317"/>
              </a:spcBef>
              <a:spcAft>
                <a:spcPct val="0"/>
              </a:spcAft>
              <a:buSzTx/>
              <a:buChar char="•"/>
            </a:pPr>
            <a:r>
              <a:rPr lang="de-DE" altLang="de-DE" sz="1600" b="0" i="0" u="none" dirty="0" err="1"/>
              <a:t>If</a:t>
            </a:r>
            <a:r>
              <a:rPr lang="de-DE" altLang="de-DE" sz="1600" b="0" i="0" u="none" dirty="0"/>
              <a:t> </a:t>
            </a:r>
            <a:r>
              <a:rPr lang="de-DE" altLang="de-DE" sz="1600" b="0" i="0" u="none" dirty="0" err="1"/>
              <a:t>none</a:t>
            </a:r>
            <a:r>
              <a:rPr lang="de-DE" altLang="de-DE" sz="1600" b="0" i="0" u="none" dirty="0"/>
              <a:t> </a:t>
            </a:r>
            <a:r>
              <a:rPr lang="de-DE" altLang="de-DE" sz="1600" b="0" i="0" u="none" dirty="0" err="1"/>
              <a:t>of</a:t>
            </a:r>
            <a:r>
              <a:rPr lang="de-DE" altLang="de-DE" sz="1600" b="0" i="0" u="none" dirty="0"/>
              <a:t> </a:t>
            </a:r>
            <a:r>
              <a:rPr lang="de-DE" altLang="de-DE" sz="1600" b="0" i="0" u="none" dirty="0" err="1"/>
              <a:t>the</a:t>
            </a:r>
            <a:r>
              <a:rPr lang="de-DE" altLang="de-DE" sz="1600" b="0" i="0" u="none" dirty="0"/>
              <a:t> </a:t>
            </a:r>
            <a:r>
              <a:rPr lang="de-DE" altLang="de-DE" sz="1600" b="0" i="0" u="none" dirty="0" err="1"/>
              <a:t>above</a:t>
            </a:r>
            <a:r>
              <a:rPr lang="de-DE" altLang="de-DE" sz="1600" b="0" i="0" u="none" dirty="0"/>
              <a:t> </a:t>
            </a:r>
            <a:r>
              <a:rPr lang="de-DE" altLang="de-DE" sz="1600" b="0" i="0" u="none" dirty="0" err="1"/>
              <a:t>persons</a:t>
            </a:r>
            <a:r>
              <a:rPr lang="de-DE" altLang="de-DE" sz="1600" b="0" i="0" u="none" dirty="0"/>
              <a:t> </a:t>
            </a:r>
            <a:r>
              <a:rPr lang="de-DE" altLang="de-DE" sz="1600" b="0" i="0" u="none" dirty="0" err="1"/>
              <a:t>exist</a:t>
            </a:r>
            <a:r>
              <a:rPr lang="de-DE" altLang="de-DE" sz="1600" b="0" i="0" u="none" dirty="0"/>
              <a:t>: </a:t>
            </a:r>
            <a:r>
              <a:rPr lang="de-DE" altLang="de-DE" sz="1600" b="0" i="0" u="none" dirty="0" err="1"/>
              <a:t>death</a:t>
            </a:r>
            <a:r>
              <a:rPr lang="de-DE" altLang="de-DE" sz="1600" b="0" i="0" u="none" dirty="0"/>
              <a:t> </a:t>
            </a:r>
            <a:r>
              <a:rPr lang="de-DE" altLang="de-DE" sz="1600" b="0" i="0" u="none" dirty="0" err="1"/>
              <a:t>grant</a:t>
            </a:r>
            <a:r>
              <a:rPr lang="de-DE" altLang="de-DE" sz="1600" b="0" i="0" u="none" dirty="0"/>
              <a:t> (max. EUR 8,000) </a:t>
            </a:r>
            <a:r>
              <a:rPr lang="de-DE" altLang="de-DE" sz="1600" b="0" i="0" u="none" dirty="0" err="1"/>
              <a:t>is</a:t>
            </a:r>
            <a:r>
              <a:rPr lang="de-DE" altLang="de-DE" sz="1600" b="0" i="0" u="none" dirty="0"/>
              <a:t> </a:t>
            </a:r>
            <a:r>
              <a:rPr lang="de-DE" altLang="de-DE" sz="1600" b="0" i="0" u="none" dirty="0" err="1"/>
              <a:t>payable</a:t>
            </a:r>
            <a:r>
              <a:rPr lang="de-DE" altLang="de-DE" sz="1600" b="0" i="0" u="none" dirty="0"/>
              <a:t> </a:t>
            </a:r>
            <a:r>
              <a:rPr lang="de-DE" altLang="de-DE" sz="1600" b="0" i="0" u="none" dirty="0" err="1"/>
              <a:t>to</a:t>
            </a:r>
            <a:r>
              <a:rPr lang="de-DE" altLang="de-DE" sz="1600" b="0" i="0" u="none" dirty="0"/>
              <a:t> </a:t>
            </a:r>
            <a:r>
              <a:rPr lang="de-DE" altLang="de-DE" sz="1600" b="0" i="0" u="none" dirty="0" err="1"/>
              <a:t>the</a:t>
            </a:r>
            <a:r>
              <a:rPr lang="de-DE" altLang="de-DE" sz="1600" b="0" i="0" u="none" dirty="0"/>
              <a:t> </a:t>
            </a:r>
            <a:r>
              <a:rPr lang="de-DE" altLang="de-DE" sz="1600" b="0" i="0" u="none" dirty="0" err="1"/>
              <a:t>beneficiary</a:t>
            </a:r>
            <a:r>
              <a:rPr lang="de-DE" altLang="de-DE" sz="1600" b="0" i="0" u="none" dirty="0"/>
              <a:t> </a:t>
            </a:r>
            <a:r>
              <a:rPr lang="de-DE" altLang="de-DE" sz="1600" b="0" i="0" u="none" dirty="0" err="1"/>
              <a:t>whose</a:t>
            </a:r>
            <a:r>
              <a:rPr lang="de-DE" altLang="de-DE" sz="1600" b="0" i="0" u="none" dirty="0"/>
              <a:t> </a:t>
            </a:r>
            <a:r>
              <a:rPr lang="de-DE" altLang="de-DE" sz="1600" b="0" i="0" u="none" dirty="0" err="1"/>
              <a:t>name</a:t>
            </a:r>
            <a:r>
              <a:rPr lang="de-DE" altLang="de-DE" sz="1600" b="0" i="0" u="none" dirty="0"/>
              <a:t> </a:t>
            </a:r>
            <a:r>
              <a:rPr lang="de-DE" altLang="de-DE" sz="1600" b="0" i="0" u="none" dirty="0" err="1"/>
              <a:t>has</a:t>
            </a:r>
            <a:r>
              <a:rPr lang="de-DE" altLang="de-DE" sz="1600" b="0" i="0" u="none" dirty="0"/>
              <a:t> </a:t>
            </a:r>
            <a:r>
              <a:rPr lang="de-DE" altLang="de-DE" sz="1600" b="0" i="0" u="none" dirty="0" err="1"/>
              <a:t>been</a:t>
            </a:r>
            <a:r>
              <a:rPr lang="de-DE" altLang="de-DE" sz="1600" b="0" i="0" u="none" dirty="0"/>
              <a:t> </a:t>
            </a:r>
            <a:r>
              <a:rPr lang="de-DE" altLang="de-DE" sz="1600" b="0" i="0" u="none" dirty="0" err="1"/>
              <a:t>communicated</a:t>
            </a:r>
            <a:r>
              <a:rPr lang="de-DE" altLang="de-DE" sz="1600" b="0" i="0" u="none" dirty="0"/>
              <a:t> </a:t>
            </a:r>
            <a:r>
              <a:rPr lang="de-DE" altLang="de-DE" sz="1600" b="0" i="0" u="none" dirty="0" err="1"/>
              <a:t>to</a:t>
            </a:r>
            <a:r>
              <a:rPr lang="de-DE" altLang="de-DE" sz="1600" b="0" i="0" u="none" dirty="0"/>
              <a:t> </a:t>
            </a:r>
            <a:r>
              <a:rPr lang="de-DE" altLang="de-DE" sz="1600" b="0" i="0" u="none" dirty="0" err="1"/>
              <a:t>us</a:t>
            </a:r>
            <a:r>
              <a:rPr lang="de-DE" altLang="de-DE" sz="1600" b="0" i="0" u="none" dirty="0"/>
              <a:t> </a:t>
            </a:r>
            <a:r>
              <a:rPr lang="de-DE" altLang="de-DE" sz="1600" b="0" i="0" u="none" dirty="0" err="1"/>
              <a:t>by</a:t>
            </a:r>
            <a:r>
              <a:rPr lang="de-DE" altLang="de-DE" sz="1600" b="0" i="0" u="none" dirty="0"/>
              <a:t> </a:t>
            </a:r>
            <a:r>
              <a:rPr lang="de-DE" altLang="de-DE" sz="1600" b="0" i="0" u="none" dirty="0" err="1"/>
              <a:t>the</a:t>
            </a:r>
            <a:r>
              <a:rPr lang="de-DE" altLang="de-DE" sz="1600" b="0" i="0" u="none" dirty="0"/>
              <a:t> </a:t>
            </a:r>
            <a:r>
              <a:rPr lang="de-DE" altLang="de-DE" sz="1600" b="0" i="0" u="none" dirty="0" err="1"/>
              <a:t>employer</a:t>
            </a:r>
            <a:r>
              <a:rPr lang="de-DE" altLang="de-DE" sz="1600" b="0" i="0" u="none" dirty="0"/>
              <a:t> in </a:t>
            </a:r>
            <a:r>
              <a:rPr lang="de-DE" altLang="de-DE" sz="1600" b="0" i="0" u="none" dirty="0" err="1"/>
              <a:t>agreement</a:t>
            </a:r>
            <a:r>
              <a:rPr lang="de-DE" altLang="de-DE" sz="1600" b="0" i="0" u="none" dirty="0"/>
              <a:t> </a:t>
            </a:r>
            <a:r>
              <a:rPr lang="de-DE" altLang="de-DE" sz="1600" b="0" i="0" u="none" dirty="0" err="1"/>
              <a:t>with</a:t>
            </a:r>
            <a:r>
              <a:rPr lang="de-DE" altLang="de-DE" sz="1600" b="0" i="0" u="none" dirty="0"/>
              <a:t> </a:t>
            </a:r>
            <a:r>
              <a:rPr lang="de-DE" altLang="de-DE" sz="1600" b="0" i="0" u="none" dirty="0" err="1"/>
              <a:t>the</a:t>
            </a:r>
            <a:r>
              <a:rPr lang="de-DE" altLang="de-DE" sz="1600" b="0" i="0" u="none" dirty="0"/>
              <a:t> </a:t>
            </a:r>
            <a:r>
              <a:rPr lang="de-DE" altLang="de-DE" sz="1600" b="0" i="0" u="none" dirty="0" err="1"/>
              <a:t>person</a:t>
            </a:r>
            <a:r>
              <a:rPr lang="de-DE" altLang="de-DE" sz="1600" b="0" i="0" u="none" dirty="0"/>
              <a:t> </a:t>
            </a:r>
            <a:r>
              <a:rPr lang="de-DE" altLang="de-DE" sz="1600" b="0" i="0" u="none" dirty="0" err="1"/>
              <a:t>insured</a:t>
            </a:r>
            <a:r>
              <a:rPr lang="de-DE" altLang="de-DE" sz="1600" b="0" i="0" u="none" dirty="0"/>
              <a:t>, </a:t>
            </a:r>
            <a:r>
              <a:rPr lang="de-DE" altLang="de-DE" sz="1600" b="0" i="0" u="none" dirty="0" err="1"/>
              <a:t>otherwise</a:t>
            </a:r>
            <a:r>
              <a:rPr lang="de-DE" altLang="de-DE" sz="1600" b="0" i="0" u="none" dirty="0"/>
              <a:t> </a:t>
            </a:r>
            <a:r>
              <a:rPr lang="de-DE" altLang="de-DE" sz="1600" b="0" i="0" u="none" dirty="0" err="1"/>
              <a:t>the</a:t>
            </a:r>
            <a:r>
              <a:rPr lang="de-DE" altLang="de-DE" sz="1600" b="0" i="0" u="none" dirty="0"/>
              <a:t> </a:t>
            </a:r>
            <a:r>
              <a:rPr lang="de-DE" altLang="de-DE" sz="1600" b="0" i="0" u="none" dirty="0" err="1"/>
              <a:t>heirs</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dirty="0" err="1"/>
              <a:t>What</a:t>
            </a:r>
            <a:r>
              <a:rPr lang="de-DE" sz="1600" b="1" i="0" u="none" dirty="0"/>
              <a:t> </a:t>
            </a:r>
            <a:r>
              <a:rPr lang="de-DE" sz="1600" b="1" i="0" u="none" dirty="0" err="1"/>
              <a:t>happens</a:t>
            </a:r>
            <a:r>
              <a:rPr lang="de-DE" sz="1600" b="1" i="0" u="none" dirty="0"/>
              <a:t> in </a:t>
            </a:r>
            <a:r>
              <a:rPr lang="de-DE" sz="1600" b="1" i="0" u="none" dirty="0" err="1"/>
              <a:t>the</a:t>
            </a:r>
            <a:r>
              <a:rPr lang="de-DE" sz="1600" b="1" i="0" u="none" dirty="0"/>
              <a:t> </a:t>
            </a:r>
            <a:r>
              <a:rPr lang="de-DE" sz="1600" b="1" i="0" u="none" dirty="0" err="1"/>
              <a:t>event</a:t>
            </a:r>
            <a:r>
              <a:rPr lang="de-DE" sz="1600" b="1" i="0" u="none" dirty="0"/>
              <a:t> </a:t>
            </a:r>
            <a:r>
              <a:rPr lang="de-DE" sz="1600" b="1" i="0" u="none" dirty="0" err="1"/>
              <a:t>of</a:t>
            </a:r>
            <a:r>
              <a:rPr lang="de-DE" sz="1600" b="1" i="0" u="none" dirty="0"/>
              <a:t> </a:t>
            </a:r>
            <a:r>
              <a:rPr lang="de-DE" sz="1600" b="1" i="0" u="none" dirty="0" err="1"/>
              <a:t>death</a:t>
            </a:r>
            <a:r>
              <a:rPr lang="de-DE" sz="1600" b="1" i="0" u="none" dirty="0"/>
              <a:t>?</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
        <p:nvSpPr>
          <p:cNvPr id="18" name="Fußzeilenplatzhalter 7">
            <a:extLst>
              <a:ext uri="{FF2B5EF4-FFF2-40B4-BE49-F238E27FC236}">
                <a16:creationId xmlns:a16="http://schemas.microsoft.com/office/drawing/2014/main" id="{7BE9D675-5919-42FC-8014-62A73FF8039F}"/>
              </a:ext>
            </a:extLst>
          </p:cNvPr>
          <p:cNvSpPr txBox="1">
            <a:spLocks/>
          </p:cNvSpPr>
          <p:nvPr/>
        </p:nvSpPr>
        <p:spPr>
          <a:xfrm>
            <a:off x="512131" y="5715503"/>
            <a:ext cx="9618458" cy="896143"/>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spcBef>
                <a:spcPct val="0"/>
              </a:spcBef>
              <a:spcAft>
                <a:spcPct val="0"/>
              </a:spcAft>
              <a:buClr>
                <a:srgbClr val="113388"/>
              </a:buClr>
            </a:pPr>
            <a:r>
              <a:rPr lang="de-DE" altLang="de-DE" baseline="30000" dirty="0">
                <a:solidFill>
                  <a:schemeClr val="bg1"/>
                </a:solidFill>
                <a:cs typeface="Arial" pitchFamily="34" charset="0"/>
              </a:rPr>
              <a:t>1</a:t>
            </a:r>
            <a:r>
              <a:rPr lang="de-DE" altLang="de-DE" dirty="0">
                <a:solidFill>
                  <a:schemeClr val="bg1"/>
                </a:solidFill>
                <a:cs typeface="Arial" pitchFamily="34" charset="0"/>
              </a:rPr>
              <a:t> </a:t>
            </a:r>
            <a:r>
              <a:rPr lang="de-DE" altLang="de-DE" dirty="0">
                <a:solidFill>
                  <a:schemeClr val="bg1"/>
                </a:solidFill>
              </a:rPr>
              <a:t>In </a:t>
            </a:r>
            <a:r>
              <a:rPr lang="en-US" altLang="de-DE" dirty="0">
                <a:solidFill>
                  <a:schemeClr val="bg1"/>
                </a:solidFill>
              </a:rPr>
              <a:t>addition, other conditions must be met in order to establish a legally valid beneficiary‘s right in favor of your companion/non-registered partner and a child</a:t>
            </a:r>
          </a:p>
          <a:p>
            <a:pPr fontAlgn="base">
              <a:spcBef>
                <a:spcPct val="0"/>
              </a:spcBef>
              <a:spcAft>
                <a:spcPct val="0"/>
              </a:spcAft>
              <a:buClr>
                <a:srgbClr val="113388"/>
              </a:buClr>
            </a:pPr>
            <a:r>
              <a:rPr lang="en-US" altLang="de-DE" dirty="0">
                <a:solidFill>
                  <a:schemeClr val="bg1"/>
                </a:solidFill>
              </a:rPr>
              <a:t>  permanently placed in your home.</a:t>
            </a:r>
            <a:endParaRPr lang="de-DE" altLang="de-DE" dirty="0">
              <a:solidFill>
                <a:schemeClr val="bg1"/>
              </a:solidFill>
              <a:cs typeface="Arial" pitchFamily="34" charset="0"/>
            </a:endParaRPr>
          </a:p>
        </p:txBody>
      </p:sp>
    </p:spTree>
    <p:extLst>
      <p:ext uri="{BB962C8B-B14F-4D97-AF65-F5344CB8AC3E}">
        <p14:creationId xmlns:p14="http://schemas.microsoft.com/office/powerpoint/2010/main" val="8238769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en-US" altLang="de-DE" dirty="0"/>
              <a:t>Age limit for early claim</a:t>
            </a:r>
            <a:endParaRPr lang="de-DE" b="0" i="0" u="none" dirty="0"/>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t>1 </a:t>
            </a:r>
            <a:r>
              <a:rPr lang="de-DE" sz="800" b="0" i="0" u="none"/>
              <a:t>In addition, other conditions must be met in order to establish a legally valid beneficiary‘s right in favor of your companion/non-registered partner and a child  permanently placed in your home.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29</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ct val="0"/>
              </a:spcAft>
              <a:buClr>
                <a:srgbClr val="000000"/>
              </a:buClr>
            </a:pPr>
            <a:r>
              <a:rPr lang="en-US" altLang="de-DE" sz="1600" dirty="0"/>
              <a:t>You can claim benefits as of completion of age 62</a:t>
            </a:r>
            <a:r>
              <a:rPr lang="en-US" altLang="de-DE" dirty="0">
                <a:solidFill>
                  <a:schemeClr val="bg2"/>
                </a:solidFill>
              </a:rPr>
              <a:t>.</a:t>
            </a:r>
            <a:endParaRPr lang="de-DE" altLang="de-DE" dirty="0">
              <a:solidFill>
                <a:schemeClr val="bg2"/>
              </a:solidFill>
            </a:endParaRP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ct val="0"/>
              </a:spcAft>
            </a:pPr>
            <a:r>
              <a:rPr lang="en-US" altLang="de-DE" sz="1600" b="1" dirty="0">
                <a:solidFill>
                  <a:srgbClr val="003781"/>
                </a:solidFill>
              </a:rPr>
              <a:t>Can I claim a potentially reduced benefit earlier?</a:t>
            </a:r>
            <a:endParaRPr lang="de-DE" altLang="de-DE" sz="1600" b="1" dirty="0">
              <a:solidFill>
                <a:schemeClr val="tx2"/>
              </a:solidFill>
            </a:endParaRP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301110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svtx:article/content/picture/@tmpUrl&#10;svtx:size=1-1&#10;svtxbackup:w=460.6299&#10;svtxbackup:h=460.6299&#10;svtxbackup:x=499.37012&#10;svtxbackup:y=79.37007">
            <a:extLst>
              <a:ext uri="{FF2B5EF4-FFF2-40B4-BE49-F238E27FC236}">
                <a16:creationId xmlns:a16="http://schemas.microsoft.com/office/drawing/2014/main" id="{CF57FCF7-18D7-42E9-B003-D95E450E82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2000" y="1008000"/>
            <a:ext cx="5850000" cy="5850000"/>
          </a:xfrm>
          <a:prstGeom prst="rect">
            <a:avLst/>
          </a:prstGeom>
          <a:noFill/>
        </p:spPr>
      </p:pic>
      <p:sp>
        <p:nvSpPr>
          <p:cNvPr id="20" name="Foliennummernplatzhalter 8">
            <a:extLst>
              <a:ext uri="{FF2B5EF4-FFF2-40B4-BE49-F238E27FC236}">
                <a16:creationId xmlns:a16="http://schemas.microsoft.com/office/drawing/2014/main" id="{91612A3C-F385-462F-8409-6DC352F0827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t>3</a:t>
            </a:fld>
            <a:endParaRPr lang="de-DE"/>
          </a:p>
        </p:txBody>
      </p:sp>
      <p:sp>
        <p:nvSpPr>
          <p:cNvPr id="21" name="Titel 2" descr="svtx:article/content/headline">
            <a:extLst>
              <a:ext uri="{FF2B5EF4-FFF2-40B4-BE49-F238E27FC236}">
                <a16:creationId xmlns:a16="http://schemas.microsoft.com/office/drawing/2014/main" id="{7C9408CB-08D8-44D2-8CDF-03023E6EBF9B}"/>
              </a:ext>
            </a:extLst>
          </p:cNvPr>
          <p:cNvSpPr>
            <a:spLocks noGrp="1"/>
          </p:cNvSpPr>
          <p:nvPr>
            <p:ph type="title"/>
          </p:nvPr>
        </p:nvSpPr>
        <p:spPr>
          <a:xfrm>
            <a:off x="479425" y="907073"/>
            <a:ext cx="5479586" cy="1439863"/>
          </a:xfrm>
        </p:spPr>
        <p:txBody>
          <a:bodyPr/>
          <a:lstStyle/>
          <a:p>
            <a:r>
              <a:rPr lang="de-DE" b="0" i="0" u="none"/>
              <a:t>That‘s what Allianz Direct Insurance offers</a:t>
            </a:r>
          </a:p>
        </p:txBody>
      </p:sp>
      <p:sp>
        <p:nvSpPr>
          <p:cNvPr id="22" name="Textplatzhalter 7" descr="svtx:article/content/body">
            <a:extLst>
              <a:ext uri="{FF2B5EF4-FFF2-40B4-BE49-F238E27FC236}">
                <a16:creationId xmlns:a16="http://schemas.microsoft.com/office/drawing/2014/main" id="{CC0AD9CE-BD47-411C-9206-746579779D95}"/>
              </a:ext>
            </a:extLst>
          </p:cNvPr>
          <p:cNvSpPr>
            <a:spLocks noGrp="1"/>
          </p:cNvSpPr>
          <p:nvPr>
            <p:ph type="body" sz="quarter" idx="14"/>
          </p:nvPr>
        </p:nvSpPr>
        <p:spPr>
          <a:xfrm>
            <a:off x="479426" y="2624273"/>
            <a:ext cx="5188129" cy="2997850"/>
          </a:xfrm>
        </p:spPr>
        <p:txBody>
          <a:bodyPr/>
          <a:lstStyle/>
          <a:p>
            <a:pPr>
              <a:spcBef>
                <a:spcPts val="300"/>
              </a:spcBef>
            </a:pPr>
            <a:r>
              <a:rPr lang="de-DE" b="0" i="0" u="none"/>
              <a:t>Allianz Direktversicherung is a type of occupational retirement provision (bAV) supplementing retirement provision. The lifetime occupational pension helps to maintain the standard of living in old age.</a:t>
            </a:r>
          </a:p>
          <a:p>
            <a:pPr>
              <a:spcBef>
                <a:spcPts val="300"/>
              </a:spcBef>
            </a:pPr>
            <a:r>
              <a:rPr lang="de-DE" b="0" i="0" u="none"/>
              <a:t>In Germany, employees subject to statutory pension insurance even have a legal claim to investing portions of salary in an occupational retirement plan.</a:t>
            </a:r>
          </a:p>
        </p:txBody>
      </p:sp>
      <p:sp>
        <p:nvSpPr>
          <p:cNvPr id="23" name="Textplatzhalter 13" descr="svtxtr:svtx:pptx_transfrom_strapline_bold">
            <a:extLst>
              <a:ext uri="{FF2B5EF4-FFF2-40B4-BE49-F238E27FC236}">
                <a16:creationId xmlns:a16="http://schemas.microsoft.com/office/drawing/2014/main" id="{4D1B6E11-D42A-427A-B1CC-955ECD186D43}"/>
              </a:ext>
            </a:extLst>
          </p:cNvPr>
          <p:cNvSpPr>
            <a:spLocks noGrp="1"/>
          </p:cNvSpPr>
          <p:nvPr>
            <p:ph type="body" sz="quarter" idx="12"/>
          </p:nvPr>
        </p:nvSpPr>
        <p:spPr>
          <a:xfrm>
            <a:off x="479425" y="508523"/>
            <a:ext cx="8860518" cy="252000"/>
          </a:xfrm>
        </p:spPr>
        <p:txBody>
          <a:bodyPr/>
          <a:lstStyle/>
          <a:p>
            <a:r>
              <a:rPr lang="de-DE" b="1" i="0" u="none"/>
              <a:t>Retirement provision with the help of the government and the employer</a:t>
            </a:r>
          </a:p>
        </p:txBody>
      </p:sp>
      <p:sp>
        <p:nvSpPr>
          <p:cNvPr id="24" name="Fußzeilenplatzhalter 9" descr="svtx:article/content/footnote">
            <a:extLst>
              <a:ext uri="{FF2B5EF4-FFF2-40B4-BE49-F238E27FC236}">
                <a16:creationId xmlns:a16="http://schemas.microsoft.com/office/drawing/2014/main" id="{D12CEF14-366F-41D2-ABC6-58C4876DF2D5}"/>
              </a:ext>
            </a:extLst>
          </p:cNvPr>
          <p:cNvSpPr txBox="1"/>
          <p:nvPr/>
        </p:nvSpPr>
        <p:spPr>
          <a:xfrm>
            <a:off x="479426" y="6165850"/>
            <a:ext cx="5188129" cy="350150"/>
          </a:xfrm>
          <a:prstGeom prst="rect">
            <a:avLst/>
          </a:prstGeom>
          <a:noFill/>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388076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Claim in case of unemployment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30</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Your</a:t>
            </a:r>
            <a:r>
              <a:rPr lang="de-DE" altLang="de-DE" sz="1600" b="0" i="0" u="none" dirty="0"/>
              <a:t> </a:t>
            </a:r>
            <a:r>
              <a:rPr lang="de-DE" altLang="de-DE" sz="1600" b="0" i="0" u="none" dirty="0" err="1"/>
              <a:t>pension</a:t>
            </a:r>
            <a:r>
              <a:rPr lang="de-DE" altLang="de-DE" sz="1600" b="0" i="0" u="none" dirty="0"/>
              <a:t> </a:t>
            </a:r>
            <a:r>
              <a:rPr lang="de-DE" altLang="de-DE" sz="1600" b="0" i="0" u="none" dirty="0" err="1"/>
              <a:t>rights</a:t>
            </a:r>
            <a:r>
              <a:rPr lang="de-DE" altLang="de-DE" sz="1600" b="0" i="0" u="none" dirty="0"/>
              <a:t> </a:t>
            </a:r>
            <a:r>
              <a:rPr lang="de-DE" altLang="de-DE" sz="1600" b="0" i="0" u="none" dirty="0" err="1"/>
              <a:t>under</a:t>
            </a:r>
            <a:r>
              <a:rPr lang="de-DE" altLang="de-DE" sz="1600" b="0" i="0" u="none" dirty="0"/>
              <a:t> Allianz </a:t>
            </a:r>
            <a:r>
              <a:rPr lang="de-DE" altLang="de-DE" sz="1600" b="0" i="0" u="none" dirty="0" err="1"/>
              <a:t>Direct</a:t>
            </a:r>
            <a:r>
              <a:rPr lang="de-DE" altLang="de-DE" sz="1600" b="0" i="0" u="none" dirty="0"/>
              <a:t> Insurance </a:t>
            </a:r>
            <a:r>
              <a:rPr lang="de-DE" altLang="de-DE" sz="1600" b="0" i="0" u="none" dirty="0" err="1"/>
              <a:t>remain</a:t>
            </a:r>
            <a:r>
              <a:rPr lang="de-DE" altLang="de-DE" sz="1600" b="0" i="0" u="none" dirty="0"/>
              <a:t> </a:t>
            </a:r>
            <a:r>
              <a:rPr lang="de-DE" altLang="de-DE" sz="1600" b="0" i="0" u="none" dirty="0" err="1"/>
              <a:t>intact</a:t>
            </a:r>
            <a:r>
              <a:rPr lang="de-DE" altLang="de-DE" sz="1600" b="0" i="0" u="none" dirty="0"/>
              <a:t> </a:t>
            </a:r>
            <a:r>
              <a:rPr lang="de-DE" altLang="de-DE" sz="1600" b="0" i="0" u="none" dirty="0" err="1"/>
              <a:t>according</a:t>
            </a:r>
            <a:r>
              <a:rPr lang="de-DE" altLang="de-DE" sz="1600" b="0" i="0" u="none" dirty="0"/>
              <a:t> </a:t>
            </a:r>
            <a:r>
              <a:rPr lang="de-DE" altLang="de-DE" sz="1600" b="0" i="0" u="none" dirty="0" err="1"/>
              <a:t>to</a:t>
            </a:r>
            <a:r>
              <a:rPr lang="de-DE" altLang="de-DE" sz="1600" b="0" i="0" u="none" dirty="0"/>
              <a:t> </a:t>
            </a:r>
            <a:r>
              <a:rPr lang="de-DE" altLang="de-DE" sz="1600" b="0" i="0" u="none" dirty="0" err="1"/>
              <a:t>the</a:t>
            </a:r>
            <a:r>
              <a:rPr lang="de-DE" altLang="de-DE" sz="1600" b="0" i="0" u="none" dirty="0"/>
              <a:t> </a:t>
            </a:r>
            <a:r>
              <a:rPr lang="de-DE" altLang="de-DE" sz="1600" b="0" i="0" u="none" dirty="0" err="1"/>
              <a:t>agreed</a:t>
            </a:r>
            <a:r>
              <a:rPr lang="de-DE" altLang="de-DE" sz="1600" b="0" i="0" u="none" dirty="0"/>
              <a:t> </a:t>
            </a:r>
            <a:r>
              <a:rPr lang="de-DE" altLang="de-DE" sz="1600" b="0" i="0" u="none" dirty="0" err="1"/>
              <a:t>insurance</a:t>
            </a:r>
            <a:r>
              <a:rPr lang="de-DE" altLang="de-DE" sz="1600" b="0" i="0" u="none" dirty="0"/>
              <a:t> </a:t>
            </a:r>
            <a:r>
              <a:rPr lang="de-DE" altLang="de-DE" sz="1600" b="0" i="0" u="none" dirty="0" err="1"/>
              <a:t>promise</a:t>
            </a:r>
            <a:r>
              <a:rPr lang="de-DE" altLang="de-DE" sz="1600" b="0" i="0" u="none" dirty="0"/>
              <a:t>. </a:t>
            </a:r>
            <a:r>
              <a:rPr lang="en-US" sz="1600" dirty="0"/>
              <a:t>The existing pension assets of a company pension plan have no influence on the determination and assessment of the entitlement to a citizen's pension (“</a:t>
            </a:r>
            <a:r>
              <a:rPr lang="en-US" sz="1600" dirty="0" err="1"/>
              <a:t>Bürgergeld</a:t>
            </a:r>
            <a:r>
              <a:rPr lang="en-US" sz="1600" dirty="0"/>
              <a:t>”).</a:t>
            </a:r>
            <a:endParaRPr lang="de-DE" sz="1600" dirty="0"/>
          </a:p>
          <a:p>
            <a:pPr lvl="1">
              <a:spcBef>
                <a:spcPts val="317"/>
              </a:spcBef>
              <a:spcAft>
                <a:spcPct val="0"/>
              </a:spcAft>
            </a:pPr>
            <a:endParaRPr lang="de-DE" altLang="de-DE" sz="1600" b="0" i="0" u="none" strike="sngStrike" dirty="0"/>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to my retirement plan if I become unemployed?</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27373076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Government incentives in the form of subsidies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31</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Alternatively, you can claim Riester grants and special expenses deduction, if applicable, under your salary conversion scheme (so-called Riester incentives). In this case, premium payment will be based on net salary.</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Can I also claim  Riester incentives?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7121805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Contributions applicable in retirement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32</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If</a:t>
            </a:r>
            <a:r>
              <a:rPr lang="de-DE" altLang="de-DE" sz="1600" b="0" i="0" u="none" dirty="0"/>
              <a:t> </a:t>
            </a:r>
            <a:r>
              <a:rPr lang="de-DE" altLang="de-DE" sz="1600" b="0" i="0" u="none" dirty="0" err="1"/>
              <a:t>you</a:t>
            </a:r>
            <a:r>
              <a:rPr lang="de-DE" altLang="de-DE" sz="1600" b="0" i="0" u="none" dirty="0"/>
              <a:t> </a:t>
            </a:r>
            <a:r>
              <a:rPr lang="de-DE" altLang="de-DE" sz="1600" b="0" i="0" u="none" dirty="0" err="1"/>
              <a:t>are</a:t>
            </a:r>
            <a:r>
              <a:rPr lang="de-DE" altLang="de-DE" sz="1600" b="0" i="0" u="none" dirty="0"/>
              <a:t> a </a:t>
            </a:r>
            <a:r>
              <a:rPr lang="de-DE" altLang="de-DE" sz="1600" b="0" i="0" u="none" dirty="0" err="1"/>
              <a:t>mandatory</a:t>
            </a:r>
            <a:r>
              <a:rPr lang="de-DE" altLang="de-DE" sz="1600" b="0" i="0" u="none" dirty="0"/>
              <a:t> </a:t>
            </a:r>
            <a:r>
              <a:rPr lang="de-DE" altLang="de-DE" sz="1600" b="0" i="0" u="none" dirty="0" err="1"/>
              <a:t>member</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t>
            </a:r>
            <a:r>
              <a:rPr lang="de-DE" altLang="de-DE" sz="1600" b="0" i="0" u="none" dirty="0" err="1"/>
              <a:t>your</a:t>
            </a:r>
            <a:r>
              <a:rPr lang="de-DE" altLang="de-DE" sz="1600" b="0" i="0" u="none" dirty="0"/>
              <a:t> post-</a:t>
            </a:r>
            <a:r>
              <a:rPr lang="de-DE" altLang="de-DE" sz="1600" b="0" i="0" u="none" dirty="0" err="1"/>
              <a:t>retirement</a:t>
            </a:r>
            <a:r>
              <a:rPr lang="de-DE" altLang="de-DE" sz="1600" b="0" i="0" u="none" dirty="0"/>
              <a:t> </a:t>
            </a:r>
            <a:r>
              <a:rPr lang="de-DE" altLang="de-DE" sz="1600" b="0" i="0" u="none" dirty="0" err="1"/>
              <a:t>income</a:t>
            </a:r>
            <a:r>
              <a:rPr lang="de-DE" altLang="de-DE" sz="1600" b="0" i="0" u="none" dirty="0"/>
              <a:t> </a:t>
            </a:r>
            <a:r>
              <a:rPr lang="de-DE" altLang="de-DE" sz="1600" b="0" i="0" u="none" dirty="0" err="1"/>
              <a:t>is</a:t>
            </a:r>
            <a:r>
              <a:rPr lang="de-DE" altLang="de-DE" sz="1600" b="0" i="0" u="none" dirty="0"/>
              <a:t> </a:t>
            </a:r>
            <a:r>
              <a:rPr lang="de-DE" altLang="de-DE" sz="1600" b="0" i="0" u="none" dirty="0" err="1"/>
              <a:t>subject</a:t>
            </a:r>
            <a:r>
              <a:rPr lang="de-DE" altLang="de-DE" sz="1600" b="0" i="0" u="none" dirty="0"/>
              <a:t> </a:t>
            </a:r>
            <a:r>
              <a:rPr lang="de-DE" altLang="de-DE" sz="1600" b="0" i="0" u="none" dirty="0" err="1"/>
              <a:t>to</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and </a:t>
            </a:r>
            <a:r>
              <a:rPr lang="de-DE" altLang="de-DE" sz="1600" b="0" i="0" u="none" dirty="0" err="1"/>
              <a:t>long</a:t>
            </a:r>
            <a:r>
              <a:rPr lang="de-DE" altLang="de-DE" sz="1600" b="0" i="0" u="none" dirty="0"/>
              <a:t>-term care </a:t>
            </a:r>
            <a:r>
              <a:rPr lang="de-DE" altLang="de-DE" sz="1600" b="0" i="0" u="none" dirty="0" err="1"/>
              <a:t>insurance</a:t>
            </a:r>
            <a:r>
              <a:rPr lang="de-DE" altLang="de-DE" sz="1600" b="0" i="0" u="none" dirty="0"/>
              <a:t> </a:t>
            </a:r>
            <a:r>
              <a:rPr lang="de-DE" altLang="de-DE" sz="1600" b="0" i="0" u="none" dirty="0" err="1"/>
              <a:t>contributions</a:t>
            </a:r>
            <a:r>
              <a:rPr lang="de-DE" altLang="de-DE" sz="1600" b="0" i="0" u="none" dirty="0"/>
              <a:t>. A </a:t>
            </a:r>
            <a:r>
              <a:rPr lang="de-DE" altLang="de-DE" sz="1600" b="0" i="0" u="none" dirty="0" err="1"/>
              <a:t>blanket</a:t>
            </a:r>
            <a:r>
              <a:rPr lang="de-DE" altLang="de-DE" sz="1600" b="0" i="0" u="none" dirty="0"/>
              <a:t> </a:t>
            </a:r>
            <a:r>
              <a:rPr lang="de-DE" altLang="de-DE" sz="1600" b="0" i="0" u="none" dirty="0" err="1"/>
              <a:t>deduction</a:t>
            </a:r>
            <a:r>
              <a:rPr lang="de-DE" altLang="de-DE" sz="1600" b="0" i="0" u="none" dirty="0"/>
              <a:t> was </a:t>
            </a:r>
            <a:r>
              <a:rPr lang="de-DE" altLang="de-DE" sz="1600" b="0" i="0" u="none" dirty="0" err="1"/>
              <a:t>introduced</a:t>
            </a:r>
            <a:r>
              <a:rPr lang="de-DE" altLang="de-DE" sz="1600" b="0" i="0" u="none" dirty="0"/>
              <a:t> </a:t>
            </a:r>
            <a:r>
              <a:rPr lang="de-DE" altLang="de-DE" sz="1600" b="0" i="0" u="none" dirty="0" err="1"/>
              <a:t>to</a:t>
            </a:r>
            <a:r>
              <a:rPr lang="de-DE" altLang="de-DE" sz="1600" b="0" i="0" u="none" dirty="0"/>
              <a:t> 01.01. 2020 </a:t>
            </a:r>
            <a:r>
              <a:rPr lang="de-DE" altLang="de-DE" sz="1600" b="0" i="0" u="none" dirty="0" err="1"/>
              <a:t>applicable</a:t>
            </a:r>
            <a:r>
              <a:rPr lang="de-DE" altLang="de-DE" sz="1600" b="0" i="0" u="none" dirty="0"/>
              <a:t> </a:t>
            </a:r>
            <a:r>
              <a:rPr lang="de-DE" altLang="de-DE" sz="1600" b="0" i="0" u="none" dirty="0" err="1"/>
              <a:t>to</a:t>
            </a:r>
            <a:r>
              <a:rPr lang="de-DE" altLang="de-DE" sz="1600" b="0" i="0" u="none" dirty="0"/>
              <a:t> </a:t>
            </a:r>
            <a:r>
              <a:rPr lang="de-DE" altLang="de-DE" sz="1600" b="0" i="0" u="none" dirty="0" err="1"/>
              <a:t>mandatory</a:t>
            </a:r>
            <a:r>
              <a:rPr lang="de-DE" altLang="de-DE" sz="1600" b="0" i="0" u="none" dirty="0"/>
              <a:t> </a:t>
            </a:r>
            <a:r>
              <a:rPr lang="de-DE" altLang="de-DE" sz="1600" b="0" i="0" u="none" dirty="0" err="1"/>
              <a:t>members</a:t>
            </a:r>
            <a:r>
              <a:rPr lang="de-DE" altLang="de-DE" sz="1600" b="0" i="0" u="none" dirty="0"/>
              <a:t> (in </a:t>
            </a:r>
            <a:r>
              <a:rPr lang="de-DE" altLang="de-DE" sz="1600" dirty="0"/>
              <a:t>2024</a:t>
            </a:r>
            <a:r>
              <a:rPr lang="de-DE" altLang="de-DE" sz="1600" b="0" i="0" u="none" dirty="0"/>
              <a:t>: EUR </a:t>
            </a:r>
            <a:r>
              <a:rPr lang="de-DE" sz="1600" dirty="0"/>
              <a:t>176,75</a:t>
            </a:r>
            <a:r>
              <a:rPr lang="de-DE" altLang="de-DE" sz="1600" b="0" i="0" u="none" dirty="0"/>
              <a:t>). The </a:t>
            </a:r>
            <a:r>
              <a:rPr lang="de-DE" altLang="de-DE" sz="1600" b="0" i="0" u="none" dirty="0" err="1"/>
              <a:t>deduction</a:t>
            </a:r>
            <a:r>
              <a:rPr lang="de-DE" altLang="de-DE" sz="1600" b="0" i="0" u="none" dirty="0"/>
              <a:t> </a:t>
            </a:r>
            <a:r>
              <a:rPr lang="de-DE" altLang="de-DE" sz="1600" b="0" i="0" u="none" dirty="0" err="1"/>
              <a:t>can</a:t>
            </a:r>
            <a:r>
              <a:rPr lang="de-DE" altLang="de-DE" sz="1600" b="0" i="0" u="none" dirty="0"/>
              <a:t> </a:t>
            </a:r>
            <a:r>
              <a:rPr lang="de-DE" altLang="de-DE" sz="1600" b="0" i="0" u="none" dirty="0" err="1"/>
              <a:t>only</a:t>
            </a:r>
            <a:r>
              <a:rPr lang="de-DE" altLang="de-DE" sz="1600" b="0" i="0" u="none" dirty="0"/>
              <a:t> </a:t>
            </a:r>
            <a:r>
              <a:rPr lang="de-DE" altLang="de-DE" sz="1600" b="0" i="0" u="none" dirty="0" err="1"/>
              <a:t>be</a:t>
            </a:r>
            <a:r>
              <a:rPr lang="de-DE" altLang="de-DE" sz="1600" b="0" i="0" u="none" dirty="0"/>
              <a:t> </a:t>
            </a:r>
            <a:r>
              <a:rPr lang="de-DE" altLang="de-DE" sz="1600" b="0" i="0" u="none" dirty="0" err="1"/>
              <a:t>applied</a:t>
            </a:r>
            <a:r>
              <a:rPr lang="de-DE" altLang="de-DE" sz="1600" b="0" i="0" u="none" dirty="0"/>
              <a:t> </a:t>
            </a:r>
            <a:r>
              <a:rPr lang="de-DE" altLang="de-DE" sz="1600" b="0" i="0" u="none" dirty="0" err="1"/>
              <a:t>to</a:t>
            </a:r>
            <a:r>
              <a:rPr lang="de-DE" altLang="de-DE" sz="1600" b="0" i="0" u="none" dirty="0"/>
              <a:t> </a:t>
            </a:r>
            <a:r>
              <a:rPr lang="de-DE" altLang="de-DE" sz="1600" b="0" i="0" u="none" dirty="0" err="1"/>
              <a:t>occupational</a:t>
            </a:r>
            <a:r>
              <a:rPr lang="de-DE" altLang="de-DE" sz="1600" b="0" i="0" u="none" dirty="0"/>
              <a:t> </a:t>
            </a:r>
            <a:r>
              <a:rPr lang="de-DE" altLang="de-DE" sz="1600" b="0" i="0" u="none" dirty="0" err="1"/>
              <a:t>benefits</a:t>
            </a:r>
            <a:r>
              <a:rPr lang="de-DE" altLang="de-DE" sz="1600" b="0" i="0" u="none" dirty="0"/>
              <a:t> and </a:t>
            </a:r>
            <a:r>
              <a:rPr lang="de-DE" altLang="de-DE" sz="1600" b="0" i="0" u="none" dirty="0" err="1"/>
              <a:t>therefore</a:t>
            </a:r>
            <a:r>
              <a:rPr lang="de-DE" altLang="de-DE" sz="1600" b="0" i="0" u="none" dirty="0"/>
              <a:t> </a:t>
            </a:r>
            <a:r>
              <a:rPr lang="de-DE" altLang="de-DE" sz="1600" b="0" i="0" u="none" dirty="0" err="1"/>
              <a:t>only</a:t>
            </a:r>
            <a:r>
              <a:rPr lang="de-DE" altLang="de-DE" sz="1600" b="0" i="0" u="none" dirty="0"/>
              <a:t> </a:t>
            </a:r>
            <a:r>
              <a:rPr lang="de-DE" altLang="de-DE" sz="1600" b="0" i="0" u="none" dirty="0" err="1"/>
              <a:t>applies</a:t>
            </a:r>
            <a:r>
              <a:rPr lang="de-DE" altLang="de-DE" sz="1600" b="0" i="0" u="none" dirty="0"/>
              <a:t> </a:t>
            </a:r>
            <a:r>
              <a:rPr lang="de-DE" altLang="de-DE" sz="1600" b="0" i="0" u="none" dirty="0" err="1"/>
              <a:t>to</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t>
            </a:r>
            <a:r>
              <a:rPr lang="de-DE" altLang="de-DE" sz="1600" b="0" i="0" u="none" dirty="0" err="1"/>
              <a:t>contributions</a:t>
            </a:r>
            <a:r>
              <a:rPr lang="de-DE" altLang="de-DE" sz="1600" b="0" i="0" u="none" dirty="0"/>
              <a:t>. Income </a:t>
            </a:r>
            <a:r>
              <a:rPr lang="de-DE" altLang="de-DE" sz="1600" b="0" i="0" u="none" dirty="0" err="1"/>
              <a:t>from</a:t>
            </a:r>
            <a:r>
              <a:rPr lang="de-DE" altLang="de-DE" sz="1600" b="0" i="0" u="none" dirty="0"/>
              <a:t> </a:t>
            </a:r>
            <a:r>
              <a:rPr lang="de-DE" altLang="de-DE" sz="1600" b="0" i="0" u="none" dirty="0" err="1"/>
              <a:t>occupational</a:t>
            </a:r>
            <a:r>
              <a:rPr lang="de-DE" altLang="de-DE" sz="1600" b="0" i="0" u="none" dirty="0"/>
              <a:t> </a:t>
            </a:r>
            <a:r>
              <a:rPr lang="de-DE" altLang="de-DE" sz="1600" b="0" i="0" u="none" dirty="0" err="1"/>
              <a:t>pensions</a:t>
            </a:r>
            <a:r>
              <a:rPr lang="de-DE" altLang="de-DE" sz="1600" b="0" i="0" u="none" dirty="0"/>
              <a:t> </a:t>
            </a:r>
            <a:r>
              <a:rPr lang="de-DE" altLang="de-DE" sz="1600" b="0" i="0" u="none" dirty="0" err="1"/>
              <a:t>are</a:t>
            </a:r>
            <a:r>
              <a:rPr lang="de-DE" altLang="de-DE" sz="1600" b="0" i="0" u="none" dirty="0"/>
              <a:t> </a:t>
            </a:r>
            <a:r>
              <a:rPr lang="de-DE" altLang="de-DE" sz="1600" b="0" i="0" u="none" dirty="0" err="1"/>
              <a:t>exempt</a:t>
            </a:r>
            <a:r>
              <a:rPr lang="de-DE" altLang="de-DE" sz="1600" b="0" i="0" u="none" dirty="0"/>
              <a:t> </a:t>
            </a:r>
            <a:r>
              <a:rPr lang="de-DE" altLang="de-DE" sz="1600" b="0" i="0" u="none" dirty="0" err="1"/>
              <a:t>from</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t>
            </a:r>
            <a:r>
              <a:rPr lang="de-DE" altLang="de-DE" sz="1600" b="0" i="0" u="none" dirty="0" err="1"/>
              <a:t>the</a:t>
            </a:r>
            <a:r>
              <a:rPr lang="de-DE" altLang="de-DE" sz="1600" b="0" i="0" u="none" dirty="0"/>
              <a:t> </a:t>
            </a:r>
            <a:r>
              <a:rPr lang="de-DE" altLang="de-DE" sz="1600" b="0" i="0" u="none" dirty="0" err="1"/>
              <a:t>amount</a:t>
            </a:r>
            <a:r>
              <a:rPr lang="de-DE" altLang="de-DE" sz="1600" b="0" i="0" u="none" dirty="0"/>
              <a:t> </a:t>
            </a:r>
            <a:r>
              <a:rPr lang="de-DE" altLang="de-DE" sz="1600" b="0" i="0" u="none" dirty="0" err="1"/>
              <a:t>of</a:t>
            </a:r>
            <a:r>
              <a:rPr lang="de-DE" altLang="de-DE" sz="1600" b="0" i="0" u="none" dirty="0"/>
              <a:t> </a:t>
            </a:r>
            <a:r>
              <a:rPr lang="de-DE" altLang="de-DE" sz="1600" b="0" i="0" u="none" dirty="0" err="1"/>
              <a:t>the</a:t>
            </a:r>
            <a:r>
              <a:rPr lang="de-DE" altLang="de-DE" sz="1600" b="0" i="0" u="none" dirty="0"/>
              <a:t> </a:t>
            </a:r>
            <a:r>
              <a:rPr lang="de-DE" altLang="de-DE" sz="1600" b="0" i="0" u="none" dirty="0" err="1"/>
              <a:t>blanket</a:t>
            </a:r>
            <a:r>
              <a:rPr lang="de-DE" altLang="de-DE" sz="1600" b="0" i="0" u="none" dirty="0"/>
              <a:t> </a:t>
            </a:r>
            <a:r>
              <a:rPr lang="de-DE" altLang="de-DE" sz="1600" b="0" i="0" u="none" dirty="0" err="1"/>
              <a:t>deduction</a:t>
            </a:r>
            <a:r>
              <a:rPr lang="de-DE" altLang="de-DE" sz="1600" b="0" i="0" u="none" dirty="0"/>
              <a:t>. Benefits </a:t>
            </a:r>
            <a:r>
              <a:rPr lang="de-DE" altLang="de-DE" sz="1600" b="0" i="0" u="none" dirty="0" err="1"/>
              <a:t>funded</a:t>
            </a:r>
            <a:r>
              <a:rPr lang="de-DE" altLang="de-DE" sz="1600" b="0" i="0" u="none" dirty="0"/>
              <a:t> </a:t>
            </a:r>
            <a:r>
              <a:rPr lang="de-DE" altLang="de-DE" sz="1600" b="0" i="0" u="none" dirty="0" err="1"/>
              <a:t>by</a:t>
            </a:r>
            <a:r>
              <a:rPr lang="de-DE" altLang="de-DE" sz="1600" b="0" i="0" u="none" dirty="0"/>
              <a:t> private premium </a:t>
            </a:r>
            <a:r>
              <a:rPr lang="de-DE" altLang="de-DE" sz="1600" b="0" i="0" u="none" dirty="0" err="1"/>
              <a:t>payment</a:t>
            </a:r>
            <a:r>
              <a:rPr lang="de-DE" altLang="de-DE" sz="1600" b="0" i="0" u="none" dirty="0"/>
              <a:t> </a:t>
            </a:r>
            <a:r>
              <a:rPr lang="de-DE" altLang="de-DE" sz="1600" b="0" i="0" u="none" dirty="0" err="1"/>
              <a:t>remain</a:t>
            </a:r>
            <a:r>
              <a:rPr lang="de-DE" altLang="de-DE" sz="1600" b="0" i="0" u="none" dirty="0"/>
              <a:t> </a:t>
            </a:r>
            <a:r>
              <a:rPr lang="de-DE" altLang="de-DE" sz="1600" b="0" i="0" u="none" dirty="0" err="1"/>
              <a:t>exempt</a:t>
            </a:r>
            <a:r>
              <a:rPr lang="de-DE" altLang="de-DE" sz="1600" b="0" i="0" u="none" dirty="0"/>
              <a:t> </a:t>
            </a:r>
            <a:r>
              <a:rPr lang="de-DE" altLang="de-DE" sz="1600" b="0" i="0" u="none" dirty="0" err="1"/>
              <a:t>from</a:t>
            </a:r>
            <a:r>
              <a:rPr lang="de-DE" altLang="de-DE" sz="1600" b="0" i="0" u="none" dirty="0"/>
              <a:t> </a:t>
            </a:r>
            <a:r>
              <a:rPr lang="de-DE" altLang="de-DE" sz="1600" b="0" i="0" u="none" dirty="0" err="1"/>
              <a:t>contributions</a:t>
            </a:r>
            <a:r>
              <a:rPr lang="de-DE" altLang="de-DE" sz="1600" b="0" i="0" u="none" dirty="0"/>
              <a:t> </a:t>
            </a:r>
            <a:r>
              <a:rPr lang="de-DE" altLang="de-DE" sz="1600" b="0" i="0" u="none" dirty="0" err="1"/>
              <a:t>if</a:t>
            </a:r>
            <a:r>
              <a:rPr lang="de-DE" altLang="de-DE" sz="1600" b="0" i="0" u="none" dirty="0"/>
              <a:t> </a:t>
            </a:r>
            <a:r>
              <a:rPr lang="de-DE" altLang="de-DE" sz="1600" b="0" i="0" u="none" dirty="0" err="1"/>
              <a:t>the</a:t>
            </a:r>
            <a:r>
              <a:rPr lang="de-DE" altLang="de-DE" sz="1600" b="0" i="0" u="none" dirty="0"/>
              <a:t> </a:t>
            </a:r>
            <a:r>
              <a:rPr lang="de-DE" altLang="de-DE" sz="1600" b="0" i="0" u="none" dirty="0" err="1"/>
              <a:t>pensioner</a:t>
            </a:r>
            <a:r>
              <a:rPr lang="de-DE" altLang="de-DE" sz="1600" b="0" i="0" u="none" dirty="0"/>
              <a:t> </a:t>
            </a:r>
            <a:r>
              <a:rPr lang="de-DE" altLang="de-DE" sz="1600" b="0" i="0" u="none" dirty="0" err="1"/>
              <a:t>is</a:t>
            </a:r>
            <a:r>
              <a:rPr lang="de-DE" altLang="de-DE" sz="1600" b="0" i="0" u="none" dirty="0"/>
              <a:t> a </a:t>
            </a:r>
            <a:r>
              <a:rPr lang="de-DE" altLang="de-DE" sz="1600" b="0" i="0" u="none" dirty="0" err="1"/>
              <a:t>mandatory</a:t>
            </a:r>
            <a:r>
              <a:rPr lang="de-DE" altLang="de-DE" sz="1600" b="0" i="0" u="none" dirty="0"/>
              <a:t> </a:t>
            </a:r>
            <a:r>
              <a:rPr lang="de-DE" altLang="de-DE" sz="1600" b="0" i="0" u="none" dirty="0" err="1"/>
              <a:t>member</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Are direct insurance benefits subject to pensioners’ health insurance contributions?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9699381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dirty="0" err="1"/>
              <a:t>Offsetting</a:t>
            </a:r>
            <a:r>
              <a:rPr lang="de-DE" b="0" i="0" u="none" dirty="0"/>
              <a:t> </a:t>
            </a:r>
            <a:r>
              <a:rPr lang="de-DE" b="0" i="0" u="none" dirty="0" err="1"/>
              <a:t>against</a:t>
            </a:r>
            <a:r>
              <a:rPr lang="de-DE" b="0" i="0" u="none" dirty="0"/>
              <a:t> </a:t>
            </a:r>
            <a:r>
              <a:rPr lang="de-DE" b="0" i="0" u="none" dirty="0" err="1"/>
              <a:t>basic</a:t>
            </a:r>
            <a:r>
              <a:rPr lang="de-DE" b="0" i="0" u="none" dirty="0"/>
              <a:t> social </a:t>
            </a:r>
            <a:r>
              <a:rPr lang="de-DE" b="0" i="0" u="none" dirty="0" err="1"/>
              <a:t>assistance</a:t>
            </a:r>
            <a:endParaRPr lang="de-DE" b="0" i="0" u="none" dirty="0"/>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33</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Pensioners</a:t>
            </a:r>
            <a:r>
              <a:rPr lang="de-DE" altLang="de-DE" sz="1600" b="0" i="0" u="none" dirty="0"/>
              <a:t> </a:t>
            </a:r>
            <a:r>
              <a:rPr lang="de-DE" altLang="de-DE" sz="1600" b="0" i="0" u="none" dirty="0" err="1"/>
              <a:t>whose</a:t>
            </a:r>
            <a:r>
              <a:rPr lang="de-DE" altLang="de-DE" sz="1600" b="0" i="0" u="none" dirty="0"/>
              <a:t> </a:t>
            </a:r>
            <a:r>
              <a:rPr lang="de-DE" altLang="de-DE" sz="1600" b="0" i="0" u="none" dirty="0" err="1"/>
              <a:t>regular</a:t>
            </a:r>
            <a:r>
              <a:rPr lang="de-DE" altLang="de-DE" sz="1600" b="0" i="0" u="none" dirty="0"/>
              <a:t> </a:t>
            </a:r>
            <a:r>
              <a:rPr lang="de-DE" altLang="de-DE" sz="1600" b="0" i="0" u="none" dirty="0" err="1"/>
              <a:t>income</a:t>
            </a:r>
            <a:r>
              <a:rPr lang="de-DE" altLang="de-DE" sz="1600" b="0" i="0" u="none" dirty="0"/>
              <a:t> and </a:t>
            </a:r>
            <a:r>
              <a:rPr lang="de-DE" altLang="de-DE" sz="1600" b="0" i="0" u="none" dirty="0" err="1"/>
              <a:t>existing</a:t>
            </a:r>
            <a:r>
              <a:rPr lang="de-DE" altLang="de-DE" sz="1600" b="0" i="0" u="none" dirty="0"/>
              <a:t> </a:t>
            </a:r>
            <a:r>
              <a:rPr lang="de-DE" altLang="de-DE" sz="1600" b="0" i="0" u="none" dirty="0" err="1"/>
              <a:t>assets</a:t>
            </a:r>
            <a:r>
              <a:rPr lang="de-DE" altLang="de-DE" sz="1600" b="0" i="0" u="none" dirty="0"/>
              <a:t> </a:t>
            </a:r>
            <a:r>
              <a:rPr lang="de-DE" altLang="de-DE" sz="1600" b="0" i="0" u="none" dirty="0" err="1"/>
              <a:t>are</a:t>
            </a:r>
            <a:r>
              <a:rPr lang="de-DE" altLang="de-DE" sz="1600" b="0" i="0" u="none" dirty="0"/>
              <a:t> not </a:t>
            </a:r>
            <a:r>
              <a:rPr lang="de-DE" altLang="de-DE" sz="1600" b="0" i="0" u="none" dirty="0" err="1"/>
              <a:t>sufficient</a:t>
            </a:r>
            <a:r>
              <a:rPr lang="de-DE" altLang="de-DE" sz="1600" b="0" i="0" u="none" dirty="0"/>
              <a:t> </a:t>
            </a:r>
            <a:r>
              <a:rPr lang="de-DE" altLang="de-DE" sz="1600" b="0" i="0" u="none" dirty="0" err="1"/>
              <a:t>for</a:t>
            </a:r>
            <a:r>
              <a:rPr lang="de-DE" altLang="de-DE" sz="1600" b="0" i="0" u="none" dirty="0"/>
              <a:t> </a:t>
            </a:r>
            <a:r>
              <a:rPr lang="de-DE" altLang="de-DE" sz="1600" b="0" i="0" u="none" dirty="0" err="1"/>
              <a:t>their</a:t>
            </a:r>
            <a:r>
              <a:rPr lang="de-DE" altLang="de-DE" sz="1600" b="0" i="0" u="none" dirty="0"/>
              <a:t> </a:t>
            </a:r>
            <a:r>
              <a:rPr lang="de-DE" altLang="de-DE" sz="1600" b="0" i="0" u="none" dirty="0" err="1"/>
              <a:t>living</a:t>
            </a:r>
            <a:r>
              <a:rPr lang="de-DE" altLang="de-DE" sz="1600" b="0" i="0" u="none" dirty="0"/>
              <a:t> </a:t>
            </a:r>
            <a:r>
              <a:rPr lang="de-DE" altLang="de-DE" sz="1600" b="0" i="0" u="none" dirty="0" err="1"/>
              <a:t>can</a:t>
            </a:r>
            <a:r>
              <a:rPr lang="de-DE" altLang="de-DE" sz="1600" b="0" i="0" u="none" dirty="0"/>
              <a:t> </a:t>
            </a:r>
            <a:r>
              <a:rPr lang="de-DE" altLang="de-DE" sz="1600" b="0" i="0" u="none" dirty="0" err="1"/>
              <a:t>claim</a:t>
            </a:r>
            <a:r>
              <a:rPr lang="de-DE" altLang="de-DE" sz="1600" b="0" i="0" u="none" dirty="0"/>
              <a:t> </a:t>
            </a:r>
            <a:r>
              <a:rPr lang="de-DE" altLang="de-DE" sz="1600" b="0" i="0" u="none" dirty="0" err="1"/>
              <a:t>basic</a:t>
            </a:r>
            <a:r>
              <a:rPr lang="de-DE" altLang="de-DE" sz="1600" b="0" i="0" u="none" dirty="0"/>
              <a:t> social </a:t>
            </a:r>
            <a:r>
              <a:rPr lang="de-DE" altLang="de-DE" sz="1600" b="0" i="0" u="none" dirty="0" err="1"/>
              <a:t>assistance</a:t>
            </a:r>
            <a:r>
              <a:rPr lang="de-DE" altLang="de-DE" sz="1600" b="0" i="0" u="none" dirty="0"/>
              <a:t> (social </a:t>
            </a:r>
            <a:r>
              <a:rPr lang="de-DE" altLang="de-DE" sz="1600" b="0" i="0" u="none" dirty="0" err="1"/>
              <a:t>welfare</a:t>
            </a:r>
            <a:r>
              <a:rPr lang="de-DE" altLang="de-DE" sz="1600" b="0" i="0" u="none" dirty="0"/>
              <a:t>). </a:t>
            </a:r>
            <a:r>
              <a:rPr lang="de-DE" altLang="de-DE" sz="1600" b="0" i="0" u="none" dirty="0" err="1"/>
              <a:t>Pensions</a:t>
            </a:r>
            <a:r>
              <a:rPr lang="de-DE" altLang="de-DE" sz="1600" b="0" i="0" u="none" dirty="0"/>
              <a:t> </a:t>
            </a:r>
            <a:r>
              <a:rPr lang="de-DE" altLang="de-DE" sz="1600" b="0" i="0" u="none" dirty="0" err="1"/>
              <a:t>arising</a:t>
            </a:r>
            <a:r>
              <a:rPr lang="de-DE" altLang="de-DE" sz="1600" b="0" i="0" u="none" dirty="0"/>
              <a:t> </a:t>
            </a:r>
            <a:r>
              <a:rPr lang="de-DE" altLang="de-DE" sz="1600" b="0" i="0" u="none" dirty="0" err="1"/>
              <a:t>from</a:t>
            </a:r>
            <a:r>
              <a:rPr lang="de-DE" altLang="de-DE" sz="1600" b="0" i="0" u="none" dirty="0"/>
              <a:t> </a:t>
            </a:r>
            <a:r>
              <a:rPr lang="de-DE" altLang="de-DE" sz="1600" b="0" i="0" u="none" dirty="0" err="1"/>
              <a:t>voluntary</a:t>
            </a:r>
            <a:r>
              <a:rPr lang="de-DE" altLang="de-DE" sz="1600" b="0" i="0" u="none" dirty="0"/>
              <a:t> additional </a:t>
            </a:r>
            <a:r>
              <a:rPr lang="de-DE" altLang="de-DE" sz="1600" b="0" i="0" u="none" dirty="0" err="1"/>
              <a:t>retirement</a:t>
            </a:r>
            <a:r>
              <a:rPr lang="de-DE" altLang="de-DE" sz="1600" b="0" i="0" u="none" dirty="0"/>
              <a:t> </a:t>
            </a:r>
            <a:r>
              <a:rPr lang="de-DE" altLang="de-DE" sz="1600" b="0" i="0" u="none" dirty="0" err="1"/>
              <a:t>provision</a:t>
            </a:r>
            <a:r>
              <a:rPr lang="de-DE" altLang="de-DE" sz="1600" b="0" i="0" u="none" dirty="0"/>
              <a:t> such </a:t>
            </a:r>
            <a:r>
              <a:rPr lang="de-DE" altLang="de-DE" sz="1600" b="0" i="0" u="none" dirty="0" err="1"/>
              <a:t>as</a:t>
            </a:r>
            <a:r>
              <a:rPr lang="de-DE" altLang="de-DE" sz="1600" b="0" i="0" u="none" dirty="0"/>
              <a:t> </a:t>
            </a:r>
            <a:r>
              <a:rPr lang="de-DE" altLang="de-DE" sz="1600" b="0" i="0" u="none" dirty="0" err="1"/>
              <a:t>occupational</a:t>
            </a:r>
            <a:r>
              <a:rPr lang="de-DE" altLang="de-DE" sz="1600" b="0" i="0" u="none" dirty="0"/>
              <a:t> </a:t>
            </a:r>
            <a:r>
              <a:rPr lang="de-DE" altLang="de-DE" sz="1600" b="0" i="0" u="none" dirty="0" err="1"/>
              <a:t>pension</a:t>
            </a:r>
            <a:r>
              <a:rPr lang="de-DE" altLang="de-DE" sz="1600" b="0" i="0" u="none" dirty="0"/>
              <a:t> </a:t>
            </a:r>
            <a:r>
              <a:rPr lang="de-DE" altLang="de-DE" sz="1600" b="0" i="0" u="none" dirty="0" err="1"/>
              <a:t>benefits</a:t>
            </a:r>
            <a:r>
              <a:rPr lang="de-DE" altLang="de-DE" sz="1600" b="0" i="0" u="none" dirty="0"/>
              <a:t> will not </a:t>
            </a:r>
            <a:r>
              <a:rPr lang="de-DE" altLang="de-DE" sz="1600" b="0" i="0" u="none" dirty="0" err="1"/>
              <a:t>be</a:t>
            </a:r>
            <a:r>
              <a:rPr lang="de-DE" altLang="de-DE" sz="1600" b="0" i="0" u="none" dirty="0"/>
              <a:t> </a:t>
            </a:r>
            <a:r>
              <a:rPr lang="de-DE" altLang="de-DE" sz="1600" b="0" i="0" u="none" dirty="0" err="1"/>
              <a:t>offset</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an </a:t>
            </a:r>
            <a:r>
              <a:rPr lang="de-DE" altLang="de-DE" sz="1600" b="0" i="0" u="none" dirty="0" err="1"/>
              <a:t>amount</a:t>
            </a:r>
            <a:r>
              <a:rPr lang="de-DE" altLang="de-DE" sz="1600" b="0" i="0" u="none" dirty="0"/>
              <a:t> </a:t>
            </a:r>
            <a:r>
              <a:rPr lang="de-DE" altLang="de-DE" sz="1600" b="0" i="0" u="none" dirty="0" err="1"/>
              <a:t>of</a:t>
            </a:r>
            <a:r>
              <a:rPr lang="de-DE" altLang="de-DE" sz="1600" b="0" i="0" u="none" dirty="0"/>
              <a:t> EUR</a:t>
            </a:r>
            <a:r>
              <a:rPr lang="de-DE" altLang="de-DE" sz="1600" dirty="0"/>
              <a:t> </a:t>
            </a:r>
            <a:r>
              <a:rPr lang="de-DE" sz="1600" dirty="0"/>
              <a:t>281,50</a:t>
            </a:r>
            <a:r>
              <a:rPr lang="de-DE" altLang="de-DE" sz="1600" dirty="0"/>
              <a:t> </a:t>
            </a:r>
            <a:r>
              <a:rPr lang="de-DE" altLang="de-DE" sz="1600" b="0" i="0" u="none" dirty="0"/>
              <a:t>(</a:t>
            </a:r>
            <a:r>
              <a:rPr lang="de-DE" altLang="de-DE" sz="1600" dirty="0"/>
              <a:t>2024</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Are direct insurance benefits offset against basic social assistance?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3623559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Information on the retirement plan</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34</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You will receive the insurance documents and  annual benefit reports from Allianz Lebensversicherungs-AG.</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How do I know that the employer has concluded a pension contract for me?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3119609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a:t>Customer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dirty="0" err="1"/>
              <a:t>side</a:t>
            </a:r>
            <a:endParaRPr lang="de-DE" dirty="0"/>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35</a:t>
            </a:fld>
            <a:endParaRPr lang="de-DE"/>
          </a:p>
        </p:txBody>
      </p:sp>
    </p:spTree>
    <p:extLst>
      <p:ext uri="{BB962C8B-B14F-4D97-AF65-F5344CB8AC3E}">
        <p14:creationId xmlns:p14="http://schemas.microsoft.com/office/powerpoint/2010/main" val="8454679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 what cases is Allianz Direct Insurance an ideal tool for employers?</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069201"/>
            <a:ext cx="6426000" cy="2900096"/>
          </a:xfrm>
        </p:spPr>
        <p:txBody>
          <a:bodyPr/>
          <a:lstStyle/>
          <a:p>
            <a:pPr marL="180854" lvl="0" indent="-180854" algn="l">
              <a:spcBef>
                <a:spcPts val="300"/>
              </a:spcBef>
              <a:buSzTx/>
              <a:buChar char="•"/>
            </a:pPr>
            <a:r>
              <a:rPr lang="de-DE" sz="1600" b="0" i="0" u="none" dirty="0" err="1"/>
              <a:t>Offering</a:t>
            </a:r>
            <a:r>
              <a:rPr lang="de-DE" sz="1600" b="0" i="0" u="none" dirty="0"/>
              <a:t> a </a:t>
            </a:r>
            <a:r>
              <a:rPr lang="de-DE" sz="1600" b="0" i="0" u="none" dirty="0" err="1"/>
              <a:t>highly</a:t>
            </a:r>
            <a:r>
              <a:rPr lang="de-DE" sz="1600" b="0" i="0" u="none" dirty="0"/>
              <a:t> </a:t>
            </a:r>
            <a:r>
              <a:rPr lang="de-DE" sz="1600" b="0" i="0" u="none" dirty="0" err="1"/>
              <a:t>performing</a:t>
            </a:r>
            <a:r>
              <a:rPr lang="de-DE" sz="1600" b="0" i="0" u="none" dirty="0"/>
              <a:t> </a:t>
            </a:r>
            <a:r>
              <a:rPr lang="de-DE" sz="1600" b="0" i="0" u="none" dirty="0" err="1"/>
              <a:t>retirement</a:t>
            </a:r>
            <a:r>
              <a:rPr lang="de-DE" sz="1600" b="0" i="0" u="none" dirty="0"/>
              <a:t> plan </a:t>
            </a:r>
            <a:r>
              <a:rPr lang="de-DE" sz="1600" b="0" i="0" u="none" dirty="0" err="1"/>
              <a:t>is</a:t>
            </a:r>
            <a:r>
              <a:rPr lang="de-DE" sz="1600" b="0" i="0" u="none" dirty="0"/>
              <a:t> a </a:t>
            </a:r>
            <a:r>
              <a:rPr lang="de-DE" sz="1600" b="0" i="0" u="none" dirty="0" err="1"/>
              <a:t>good</a:t>
            </a:r>
            <a:r>
              <a:rPr lang="de-DE" sz="1600" b="0" i="0" u="none" dirty="0"/>
              <a:t> </a:t>
            </a:r>
            <a:r>
              <a:rPr lang="de-DE" sz="1600" b="0" i="0" u="none" dirty="0" err="1"/>
              <a:t>way</a:t>
            </a:r>
            <a:r>
              <a:rPr lang="de-DE" sz="1600" b="0" i="0" u="none" dirty="0"/>
              <a:t> </a:t>
            </a:r>
            <a:r>
              <a:rPr lang="de-DE" sz="1600" b="0" i="0" u="none" dirty="0" err="1"/>
              <a:t>to</a:t>
            </a:r>
            <a:r>
              <a:rPr lang="de-DE" sz="1600" b="0" i="0" u="none" dirty="0"/>
              <a:t> boost </a:t>
            </a:r>
            <a:r>
              <a:rPr lang="de-DE" sz="1600" b="0" i="0" u="none" dirty="0" err="1"/>
              <a:t>the</a:t>
            </a:r>
            <a:r>
              <a:rPr lang="de-DE" sz="1600" b="0" i="0" u="none" dirty="0"/>
              <a:t> </a:t>
            </a:r>
            <a:r>
              <a:rPr lang="de-DE" sz="1600" b="0" i="0" u="none" dirty="0" err="1"/>
              <a:t>attractiveness</a:t>
            </a:r>
            <a:r>
              <a:rPr lang="de-DE" sz="1600" b="0" i="0" u="none" dirty="0"/>
              <a:t> </a:t>
            </a:r>
            <a:r>
              <a:rPr lang="de-DE" sz="1600" b="0" i="0" u="none" dirty="0" err="1"/>
              <a:t>of</a:t>
            </a:r>
            <a:r>
              <a:rPr lang="de-DE" sz="1600" b="0" i="0" u="none" dirty="0"/>
              <a:t> </a:t>
            </a:r>
            <a:r>
              <a:rPr lang="de-DE" sz="1600" b="0" i="0" u="none" dirty="0" err="1"/>
              <a:t>my</a:t>
            </a:r>
            <a:r>
              <a:rPr lang="de-DE" sz="1600" b="0" i="0" u="none" dirty="0"/>
              <a:t> </a:t>
            </a:r>
            <a:r>
              <a:rPr lang="de-DE" sz="1600" b="0" i="0" u="none" dirty="0" err="1"/>
              <a:t>company</a:t>
            </a:r>
            <a:r>
              <a:rPr lang="de-DE" sz="1600" b="0" i="0" u="none" dirty="0"/>
              <a:t> and </a:t>
            </a:r>
            <a:r>
              <a:rPr lang="de-DE" sz="1600" b="0" i="0" u="none" dirty="0" err="1"/>
              <a:t>motivate</a:t>
            </a:r>
            <a:r>
              <a:rPr lang="de-DE" sz="1600" b="0" i="0" u="none" dirty="0"/>
              <a:t> </a:t>
            </a:r>
            <a:r>
              <a:rPr lang="de-DE" sz="1600" b="0" i="0" u="none" dirty="0" err="1"/>
              <a:t>my</a:t>
            </a:r>
            <a:r>
              <a:rPr lang="de-DE" sz="1600" b="0" i="0" u="none" dirty="0"/>
              <a:t> </a:t>
            </a:r>
            <a:r>
              <a:rPr lang="de-DE" sz="1600" b="0" i="0" u="none" dirty="0" err="1"/>
              <a:t>employees</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have</a:t>
            </a:r>
            <a:r>
              <a:rPr lang="de-DE" sz="1600" b="0" i="0" u="none" dirty="0"/>
              <a:t> an </a:t>
            </a:r>
            <a:r>
              <a:rPr lang="de-DE" sz="1600" b="0" i="0" u="none" dirty="0" err="1"/>
              <a:t>advantage</a:t>
            </a:r>
            <a:r>
              <a:rPr lang="de-DE" sz="1600" b="0" i="0" u="none" dirty="0"/>
              <a:t> in </a:t>
            </a:r>
            <a:r>
              <a:rPr lang="de-DE" sz="1600" b="0" i="0" u="none" dirty="0" err="1"/>
              <a:t>recruiting</a:t>
            </a:r>
            <a:r>
              <a:rPr lang="de-DE" sz="1600" b="0" i="0" u="none" dirty="0"/>
              <a:t> </a:t>
            </a:r>
            <a:r>
              <a:rPr lang="de-DE" sz="1600" b="0" i="0" u="none" dirty="0" err="1"/>
              <a:t>talent</a:t>
            </a:r>
            <a:r>
              <a:rPr lang="de-DE" sz="1600" b="0" i="0" u="none" dirty="0"/>
              <a:t>.</a:t>
            </a:r>
          </a:p>
          <a:p>
            <a:pPr marL="180854" lvl="0" indent="-180854" algn="l">
              <a:spcBef>
                <a:spcPts val="300"/>
              </a:spcBef>
              <a:buSzTx/>
              <a:buChar char="•"/>
            </a:pPr>
            <a:r>
              <a:rPr lang="de-DE" sz="1600" b="0" i="0" u="none" dirty="0"/>
              <a:t>I </a:t>
            </a:r>
            <a:r>
              <a:rPr lang="de-DE" sz="1600" b="0" i="0" u="none" dirty="0" err="1"/>
              <a:t>seek</a:t>
            </a:r>
            <a:r>
              <a:rPr lang="de-DE" sz="1600" b="0" i="0" u="none" dirty="0"/>
              <a:t> a simple, </a:t>
            </a:r>
            <a:r>
              <a:rPr lang="de-DE" sz="1600" b="0" i="0" u="none" dirty="0" err="1"/>
              <a:t>efficient</a:t>
            </a:r>
            <a:r>
              <a:rPr lang="de-DE" sz="1600" b="0" i="0" u="none" dirty="0"/>
              <a:t> </a:t>
            </a:r>
            <a:r>
              <a:rPr lang="de-DE" sz="1600" b="0" i="0" u="none" dirty="0" err="1"/>
              <a:t>solution</a:t>
            </a:r>
            <a:r>
              <a:rPr lang="de-DE" sz="1600" b="0" i="0" u="none" dirty="0"/>
              <a:t> </a:t>
            </a:r>
            <a:r>
              <a:rPr lang="de-DE" sz="1600" b="0" i="0" u="none" dirty="0" err="1"/>
              <a:t>for</a:t>
            </a:r>
            <a:r>
              <a:rPr lang="de-DE" sz="1600" b="0" i="0" u="none" dirty="0"/>
              <a:t> plan </a:t>
            </a:r>
            <a:r>
              <a:rPr lang="de-DE" sz="1600" b="0" i="0" u="none" dirty="0" err="1"/>
              <a:t>administration</a:t>
            </a:r>
            <a:r>
              <a:rPr lang="de-DE" sz="1600" b="0" i="0" u="none" dirty="0"/>
              <a:t> </a:t>
            </a:r>
            <a:r>
              <a:rPr lang="de-DE" sz="1600" b="0" i="0" u="none" dirty="0" err="1"/>
              <a:t>without</a:t>
            </a:r>
            <a:r>
              <a:rPr lang="de-DE" sz="1600" b="0" i="0" u="none" dirty="0"/>
              <a:t> additional </a:t>
            </a:r>
            <a:r>
              <a:rPr lang="de-DE" sz="1600" b="0" i="0" u="none" dirty="0" err="1"/>
              <a:t>cost</a:t>
            </a:r>
            <a:r>
              <a:rPr lang="de-DE" sz="1600" b="0" i="0" u="none" dirty="0"/>
              <a:t> </a:t>
            </a:r>
            <a:r>
              <a:rPr lang="de-DE" sz="1600" b="0" i="0" u="none" dirty="0" err="1"/>
              <a:t>or</a:t>
            </a:r>
            <a:r>
              <a:rPr lang="de-DE" sz="1600" b="0" i="0" u="none" dirty="0"/>
              <a:t> </a:t>
            </a:r>
            <a:r>
              <a:rPr lang="de-DE" sz="1600" b="0" i="0" u="none" dirty="0" err="1"/>
              <a:t>other</a:t>
            </a:r>
            <a:r>
              <a:rPr lang="de-DE" sz="1600" b="0" i="0" u="none" dirty="0"/>
              <a:t> </a:t>
            </a:r>
            <a:r>
              <a:rPr lang="de-DE" sz="1600" b="0" i="0" u="none" dirty="0" err="1"/>
              <a:t>expenses</a:t>
            </a:r>
            <a:r>
              <a:rPr lang="de-DE" sz="1600" b="0" i="0" u="none" dirty="0"/>
              <a:t> </a:t>
            </a:r>
            <a:r>
              <a:rPr lang="de-DE" sz="1600" b="0" i="0" u="none" dirty="0" err="1"/>
              <a:t>involved</a:t>
            </a:r>
            <a:r>
              <a:rPr lang="de-DE" sz="1600" b="0" i="0" u="none" dirty="0"/>
              <a:t> (e. g. </a:t>
            </a:r>
            <a:r>
              <a:rPr lang="de-DE" sz="1600" b="0" i="0" u="none" dirty="0" err="1"/>
              <a:t>for</a:t>
            </a:r>
            <a:r>
              <a:rPr lang="de-DE" sz="1600" b="0" i="0" u="none" dirty="0"/>
              <a:t> </a:t>
            </a:r>
            <a:r>
              <a:rPr lang="de-DE" sz="1600" b="0" i="0" u="none" dirty="0" err="1"/>
              <a:t>consulting</a:t>
            </a:r>
            <a:r>
              <a:rPr lang="de-DE" sz="1600" b="0" i="0" u="none" dirty="0"/>
              <a:t> </a:t>
            </a:r>
            <a:r>
              <a:rPr lang="de-DE" sz="1600" b="0" i="0" u="none" dirty="0" err="1"/>
              <a:t>documentation</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fulfill</a:t>
            </a:r>
            <a:r>
              <a:rPr lang="de-DE" sz="1600" b="0" i="0" u="none" dirty="0"/>
              <a:t> </a:t>
            </a:r>
            <a:r>
              <a:rPr lang="de-DE" sz="1600" b="0" i="0" u="none" dirty="0" err="1"/>
              <a:t>my</a:t>
            </a:r>
            <a:r>
              <a:rPr lang="de-DE" sz="1600" b="0" i="0" u="none" dirty="0"/>
              <a:t> </a:t>
            </a:r>
            <a:r>
              <a:rPr lang="de-DE" sz="1600" b="0" i="0" u="none" dirty="0" err="1"/>
              <a:t>employees</a:t>
            </a:r>
            <a:r>
              <a:rPr lang="de-DE" sz="1600" b="0" i="0" u="none" dirty="0"/>
              <a:t>‘ </a:t>
            </a:r>
            <a:r>
              <a:rPr lang="de-DE" sz="1600" b="0" i="0" u="none" dirty="0" err="1"/>
              <a:t>right</a:t>
            </a:r>
            <a:r>
              <a:rPr lang="de-DE" sz="1600" b="0" i="0" u="none" dirty="0"/>
              <a:t> </a:t>
            </a:r>
            <a:r>
              <a:rPr lang="de-DE" sz="1600" b="0" i="0" u="none" dirty="0" err="1"/>
              <a:t>to</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by</a:t>
            </a:r>
            <a:r>
              <a:rPr lang="de-DE" sz="1600" b="0" i="0" u="none" dirty="0"/>
              <a:t> </a:t>
            </a:r>
            <a:r>
              <a:rPr lang="de-DE" sz="1600" b="0" i="0" u="none" dirty="0" err="1"/>
              <a:t>offering</a:t>
            </a:r>
            <a:r>
              <a:rPr lang="de-DE" sz="1600" b="0" i="0" u="none" dirty="0"/>
              <a:t> an </a:t>
            </a:r>
            <a:r>
              <a:rPr lang="de-DE" sz="1600" b="0" i="0" u="none" dirty="0" err="1"/>
              <a:t>attractive</a:t>
            </a:r>
            <a:r>
              <a:rPr lang="de-DE" sz="1600" b="0" i="0" u="none" dirty="0"/>
              <a:t> </a:t>
            </a:r>
            <a:r>
              <a:rPr lang="de-DE" sz="1600" b="0" i="0" u="none" dirty="0" err="1"/>
              <a:t>occupational</a:t>
            </a:r>
            <a:r>
              <a:rPr lang="de-DE" sz="1600" b="0" i="0" u="none" dirty="0"/>
              <a:t> </a:t>
            </a:r>
            <a:r>
              <a:rPr lang="de-DE" sz="1600" b="0" i="0" u="none" dirty="0" err="1"/>
              <a:t>retirement</a:t>
            </a:r>
            <a:r>
              <a:rPr lang="de-DE" sz="1600" b="0" i="0" u="none" dirty="0"/>
              <a:t> plan.</a:t>
            </a:r>
          </a:p>
        </p:txBody>
      </p:sp>
      <p:sp>
        <p:nvSpPr>
          <p:cNvPr id="13" name="Textplatzhalter 12" descr="svtxtr:svtx:pptx_transfrom_strapline_bold">
            <a:extLst>
              <a:ext uri="{FF2B5EF4-FFF2-40B4-BE49-F238E27FC236}">
                <a16:creationId xmlns:a16="http://schemas.microsoft.com/office/drawing/2014/main" id="{7AD4EA79-C9A4-4D4B-8A59-B52D6E5E84DF}"/>
              </a:ext>
            </a:extLst>
          </p:cNvPr>
          <p:cNvSpPr>
            <a:spLocks noGrp="1"/>
          </p:cNvSpPr>
          <p:nvPr>
            <p:ph type="body" sz="quarter" idx="12"/>
          </p:nvPr>
        </p:nvSpPr>
        <p:spPr/>
        <p:txBody>
          <a:bodyPr/>
          <a:lstStyle/>
          <a:p>
            <a:r>
              <a:rPr lang="de-DE" b="1" i="0" u="none"/>
              <a:t>Fact-checking</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a:xfrm>
            <a:off x="479426" y="6165850"/>
            <a:ext cx="6426000" cy="350150"/>
          </a:xfrm>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36</a:t>
            </a:fld>
            <a:endParaRPr lang="de-DE"/>
          </a:p>
        </p:txBody>
      </p:sp>
      <p:pic>
        <p:nvPicPr>
          <p:cNvPr id="2" name="Grafik 1">
            <a:extLst>
              <a:ext uri="{FF2B5EF4-FFF2-40B4-BE49-F238E27FC236}">
                <a16:creationId xmlns:a16="http://schemas.microsoft.com/office/drawing/2014/main" id="{DE41D591-26BA-8530-C180-C5F173D7B552}"/>
              </a:ext>
            </a:extLst>
          </p:cNvPr>
          <p:cNvPicPr>
            <a:picLocks noChangeAspect="1"/>
          </p:cNvPicPr>
          <p:nvPr/>
        </p:nvPicPr>
        <p:blipFill rotWithShape="1">
          <a:blip r:embed="rId2">
            <a:extLst>
              <a:ext uri="{28A0092B-C50C-407E-A947-70E740481C1C}">
                <a14:useLocalDpi xmlns:a14="http://schemas.microsoft.com/office/drawing/2010/main" val="0"/>
              </a:ext>
            </a:extLst>
          </a:blip>
          <a:srcRect l="5394" r="25892"/>
          <a:stretch/>
        </p:blipFill>
        <p:spPr>
          <a:xfrm>
            <a:off x="7285298" y="2095107"/>
            <a:ext cx="4906702" cy="4762893"/>
          </a:xfrm>
          <a:prstGeom prst="rect">
            <a:avLst/>
          </a:prstGeom>
        </p:spPr>
      </p:pic>
    </p:spTree>
    <p:extLst>
      <p:ext uri="{BB962C8B-B14F-4D97-AF65-F5344CB8AC3E}">
        <p14:creationId xmlns:p14="http://schemas.microsoft.com/office/powerpoint/2010/main" val="17079229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svtx:article/content/picture/@tmpUrl&#10;svtx:size=1-1&#10;svtxbackup:w=375.03094&#10;svtxbackup:h=375.03094&#10;svtxbackup:x=584.969&#10;svtxbackup:y=164.99716">
            <a:extLst>
              <a:ext uri="{FF2B5EF4-FFF2-40B4-BE49-F238E27FC236}">
                <a16:creationId xmlns:a16="http://schemas.microsoft.com/office/drawing/2014/main" id="{4D3F09CE-89C5-47A6-A4B1-BA86462267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15" name="Titel 3" descr="svtx:article/content/headline">
            <a:extLst>
              <a:ext uri="{FF2B5EF4-FFF2-40B4-BE49-F238E27FC236}">
                <a16:creationId xmlns:a16="http://schemas.microsoft.com/office/drawing/2014/main" id="{19DED360-99C8-4622-97DC-26989AAE2F32}"/>
              </a:ext>
            </a:extLst>
          </p:cNvPr>
          <p:cNvSpPr>
            <a:spLocks noGrp="1"/>
          </p:cNvSpPr>
          <p:nvPr>
            <p:ph type="title"/>
          </p:nvPr>
        </p:nvSpPr>
        <p:spPr>
          <a:xfrm>
            <a:off x="479427" y="875309"/>
            <a:ext cx="9324974" cy="932854"/>
          </a:xfrm>
        </p:spPr>
        <p:txBody>
          <a:bodyPr/>
          <a:lstStyle/>
          <a:p>
            <a:r>
              <a:rPr lang="de-DE" b="0" i="0" u="none"/>
              <a:t>In what cases is Allianz Direct Insurance an ideal tool for employees?</a:t>
            </a:r>
          </a:p>
        </p:txBody>
      </p:sp>
      <p:sp>
        <p:nvSpPr>
          <p:cNvPr id="16" name="Inhaltsplatzhalter 10" descr="svtx:article/content/body">
            <a:extLst>
              <a:ext uri="{FF2B5EF4-FFF2-40B4-BE49-F238E27FC236}">
                <a16:creationId xmlns:a16="http://schemas.microsoft.com/office/drawing/2014/main" id="{D962540C-BB9E-49A5-BEE2-AB40245ECB8C}"/>
              </a:ext>
            </a:extLst>
          </p:cNvPr>
          <p:cNvSpPr>
            <a:spLocks noGrp="1"/>
          </p:cNvSpPr>
          <p:nvPr>
            <p:ph idx="1"/>
          </p:nvPr>
        </p:nvSpPr>
        <p:spPr>
          <a:xfrm>
            <a:off x="479424" y="2046703"/>
            <a:ext cx="6426000" cy="2900096"/>
          </a:xfrm>
        </p:spPr>
        <p:txBody>
          <a:bodyPr/>
          <a:lstStyle/>
          <a:p>
            <a:pPr marL="180854" lvl="0" indent="-180854" algn="l">
              <a:spcBef>
                <a:spcPts val="300"/>
              </a:spcBef>
              <a:buSzTx/>
              <a:buChar char="•"/>
            </a:pPr>
            <a:r>
              <a:rPr lang="de-DE" sz="1600" b="0" i="0" u="none"/>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supplement</a:t>
            </a:r>
            <a:r>
              <a:rPr lang="de-DE" sz="1600" b="0" i="0" u="none" dirty="0"/>
              <a:t> </a:t>
            </a:r>
            <a:r>
              <a:rPr lang="de-DE" sz="1600" b="0" i="0" u="none" dirty="0" err="1"/>
              <a:t>my</a:t>
            </a:r>
            <a:r>
              <a:rPr lang="de-DE" sz="1600" b="0" i="0" u="none" dirty="0"/>
              <a:t> </a:t>
            </a:r>
            <a:r>
              <a:rPr lang="de-DE" sz="1600" b="0" i="0" u="none" dirty="0" err="1"/>
              <a:t>statutory</a:t>
            </a:r>
            <a:r>
              <a:rPr lang="de-DE" sz="1600" b="0" i="0" u="none" dirty="0"/>
              <a:t> </a:t>
            </a:r>
            <a:r>
              <a:rPr lang="de-DE" sz="1600" b="0" i="0" u="none" dirty="0" err="1"/>
              <a:t>pension</a:t>
            </a:r>
            <a:r>
              <a:rPr lang="de-DE" sz="1600" b="0" i="0" u="none" dirty="0"/>
              <a:t> in a smart </a:t>
            </a:r>
            <a:r>
              <a:rPr lang="de-DE" sz="1600" b="0" i="0" u="none" dirty="0" err="1"/>
              <a:t>way</a:t>
            </a:r>
            <a:r>
              <a:rPr lang="de-DE" sz="1600" b="0" i="0" u="none" dirty="0"/>
              <a:t> and at a </a:t>
            </a:r>
            <a:r>
              <a:rPr lang="de-DE" sz="1600" b="0" i="0" u="none" dirty="0" err="1"/>
              <a:t>reduced</a:t>
            </a:r>
            <a:r>
              <a:rPr lang="de-DE" sz="1600" b="0" i="0" u="none" dirty="0"/>
              <a:t> own </a:t>
            </a:r>
            <a:r>
              <a:rPr lang="de-DE" sz="1600" b="0" i="0" u="none" dirty="0" err="1"/>
              <a:t>expense</a:t>
            </a:r>
            <a:r>
              <a:rPr lang="de-DE" sz="1600" b="0" i="0" u="none" dirty="0"/>
              <a:t> in </a:t>
            </a:r>
            <a:r>
              <a:rPr lang="de-DE" sz="1600" b="0" i="0" u="none" dirty="0" err="1"/>
              <a:t>order</a:t>
            </a:r>
            <a:r>
              <a:rPr lang="de-DE" sz="1600" b="0" i="0" u="none" dirty="0"/>
              <a:t> </a:t>
            </a:r>
            <a:r>
              <a:rPr lang="de-DE" sz="1600" b="0" i="0" u="none" dirty="0" err="1"/>
              <a:t>to</a:t>
            </a:r>
            <a:r>
              <a:rPr lang="de-DE" sz="1600" b="0" i="0" u="none" dirty="0"/>
              <a:t> </a:t>
            </a:r>
            <a:r>
              <a:rPr lang="de-DE" sz="1600" b="0" i="0" u="none" dirty="0" err="1"/>
              <a:t>maintain</a:t>
            </a:r>
            <a:r>
              <a:rPr lang="de-DE" sz="1600" b="0" i="0" u="none" dirty="0"/>
              <a:t> </a:t>
            </a:r>
            <a:r>
              <a:rPr lang="de-DE" sz="1600" b="0" i="0" u="none" dirty="0" err="1"/>
              <a:t>my</a:t>
            </a:r>
            <a:r>
              <a:rPr lang="de-DE" sz="1600" b="0" i="0" u="none" dirty="0"/>
              <a:t> </a:t>
            </a:r>
            <a:r>
              <a:rPr lang="de-DE" sz="1600" b="0" i="0" u="none" dirty="0" err="1"/>
              <a:t>usual</a:t>
            </a:r>
            <a:r>
              <a:rPr lang="de-DE" sz="1600" b="0" i="0" u="none" dirty="0"/>
              <a:t> </a:t>
            </a:r>
            <a:r>
              <a:rPr lang="de-DE" sz="1600" b="0" i="0" u="none" dirty="0" err="1"/>
              <a:t>standard</a:t>
            </a:r>
            <a:r>
              <a:rPr lang="de-DE" sz="1600" b="0" i="0" u="none" dirty="0"/>
              <a:t> </a:t>
            </a:r>
            <a:r>
              <a:rPr lang="de-DE" sz="1600" b="0" i="0" u="none" dirty="0" err="1"/>
              <a:t>of</a:t>
            </a:r>
            <a:r>
              <a:rPr lang="de-DE" sz="1600" b="0" i="0" u="none" dirty="0"/>
              <a:t> </a:t>
            </a:r>
            <a:r>
              <a:rPr lang="de-DE" sz="1600" b="0" i="0" u="none" dirty="0" err="1"/>
              <a:t>living</a:t>
            </a:r>
            <a:r>
              <a:rPr lang="de-DE" sz="1600" b="0" i="0" u="none" dirty="0"/>
              <a:t> in </a:t>
            </a:r>
            <a:r>
              <a:rPr lang="de-DE" sz="1600" b="0" i="0" u="none" dirty="0" err="1"/>
              <a:t>old</a:t>
            </a:r>
            <a:r>
              <a:rPr lang="de-DE" sz="1600" b="0" i="0" u="none" dirty="0"/>
              <a:t> </a:t>
            </a:r>
            <a:r>
              <a:rPr lang="de-DE" sz="1600" b="0" i="0" u="none" dirty="0" err="1"/>
              <a:t>age</a:t>
            </a:r>
            <a:r>
              <a:rPr lang="de-DE" sz="1600" b="0" i="0" u="none" dirty="0"/>
              <a:t>.</a:t>
            </a:r>
          </a:p>
          <a:p>
            <a:pPr marL="180854" lvl="0" indent="-180854" algn="l">
              <a:spcBef>
                <a:spcPts val="300"/>
              </a:spcBef>
              <a:buSzTx/>
              <a:buChar char="•"/>
            </a:pPr>
            <a:r>
              <a:rPr lang="de-DE" sz="1600" b="0" i="0" u="none" dirty="0"/>
              <a:t>I </a:t>
            </a:r>
            <a:r>
              <a:rPr lang="de-DE" sz="1600" b="0" i="0" u="none" dirty="0" err="1"/>
              <a:t>wish</a:t>
            </a:r>
            <a:r>
              <a:rPr lang="de-DE" sz="1600" b="0" i="0" u="none" dirty="0"/>
              <a:t> </a:t>
            </a:r>
            <a:r>
              <a:rPr lang="de-DE" sz="1600" b="0" i="0" u="none" dirty="0" err="1"/>
              <a:t>to</a:t>
            </a:r>
            <a:r>
              <a:rPr lang="de-DE" sz="1600" b="0" i="0" u="none" dirty="0"/>
              <a:t> </a:t>
            </a:r>
            <a:r>
              <a:rPr lang="de-DE" sz="1600" b="0" i="0" u="none" dirty="0" err="1"/>
              <a:t>obtain</a:t>
            </a:r>
            <a:r>
              <a:rPr lang="de-DE" sz="1600" b="0" i="0" u="none" dirty="0"/>
              <a:t> support </a:t>
            </a:r>
            <a:r>
              <a:rPr lang="de-DE" sz="1600" b="0" i="0" u="none" dirty="0" err="1"/>
              <a:t>from</a:t>
            </a:r>
            <a:r>
              <a:rPr lang="de-DE" sz="1600" b="0" i="0" u="none" dirty="0"/>
              <a:t> </a:t>
            </a:r>
            <a:r>
              <a:rPr lang="de-DE" sz="1600" b="0" i="0" u="none" dirty="0" err="1"/>
              <a:t>the</a:t>
            </a:r>
            <a:r>
              <a:rPr lang="de-DE" sz="1600" b="0" i="0" u="none" dirty="0"/>
              <a:t> </a:t>
            </a:r>
            <a:r>
              <a:rPr lang="de-DE" sz="1600" b="0" i="0" u="none" dirty="0" err="1"/>
              <a:t>employer</a:t>
            </a:r>
            <a:r>
              <a:rPr lang="de-DE" sz="1600" b="0" i="0" u="none" dirty="0"/>
              <a:t> and </a:t>
            </a:r>
            <a:r>
              <a:rPr lang="de-DE" sz="1600" b="0" i="0" u="none" dirty="0" err="1"/>
              <a:t>the</a:t>
            </a:r>
            <a:r>
              <a:rPr lang="de-DE" sz="1600" b="0" i="0" u="none" dirty="0"/>
              <a:t> </a:t>
            </a:r>
            <a:r>
              <a:rPr lang="de-DE" sz="1600" b="0" i="0" u="none" dirty="0" err="1"/>
              <a:t>government</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remain</a:t>
            </a:r>
            <a:r>
              <a:rPr lang="de-DE" sz="1600" b="0" i="0" u="none" dirty="0"/>
              <a:t> flexible in </a:t>
            </a:r>
            <a:r>
              <a:rPr lang="de-DE" sz="1600" b="0" i="0" u="none" dirty="0" err="1"/>
              <a:t>terms</a:t>
            </a:r>
            <a:r>
              <a:rPr lang="de-DE" sz="1600" b="0" i="0" u="none" dirty="0"/>
              <a:t> </a:t>
            </a:r>
            <a:r>
              <a:rPr lang="de-DE" sz="1600" b="0" i="0" u="none" dirty="0" err="1"/>
              <a:t>of</a:t>
            </a:r>
            <a:r>
              <a:rPr lang="de-DE" sz="1600" b="0" i="0" u="none" dirty="0"/>
              <a:t> </a:t>
            </a:r>
            <a:r>
              <a:rPr lang="de-DE" sz="1600" b="0" i="0" u="none" dirty="0" err="1"/>
              <a:t>benefit</a:t>
            </a:r>
            <a:r>
              <a:rPr lang="de-DE" sz="1600" b="0" i="0" u="none" dirty="0"/>
              <a:t> </a:t>
            </a:r>
            <a:r>
              <a:rPr lang="de-DE" sz="1600" b="0" i="0" u="none" dirty="0" err="1"/>
              <a:t>payment</a:t>
            </a:r>
            <a:r>
              <a:rPr lang="de-DE" sz="1600" b="0" i="0" u="none" dirty="0"/>
              <a:t> - </a:t>
            </a:r>
            <a:r>
              <a:rPr lang="de-DE" sz="1600" b="0" i="0" u="none" dirty="0" err="1"/>
              <a:t>pension</a:t>
            </a:r>
            <a:r>
              <a:rPr lang="de-DE" sz="1600" b="0" i="0" u="none" dirty="0"/>
              <a:t> </a:t>
            </a:r>
            <a:r>
              <a:rPr lang="de-DE" sz="1600" b="0" i="0" u="none" dirty="0" err="1"/>
              <a:t>or</a:t>
            </a:r>
            <a:r>
              <a:rPr lang="de-DE" sz="1600" b="0" i="0" u="none" dirty="0"/>
              <a:t> lump </a:t>
            </a:r>
            <a:r>
              <a:rPr lang="de-DE" sz="1600" b="0" i="0" u="none" dirty="0" err="1"/>
              <a:t>sum</a:t>
            </a:r>
            <a:r>
              <a:rPr lang="de-DE" sz="1600" b="0" i="0" u="none" dirty="0"/>
              <a:t> </a:t>
            </a:r>
            <a:r>
              <a:rPr lang="de-DE" sz="1600" b="0" i="0" u="none" dirty="0" err="1"/>
              <a:t>payment</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be</a:t>
            </a:r>
            <a:r>
              <a:rPr lang="de-DE" sz="1600" b="0" i="0" u="none" dirty="0"/>
              <a:t> </a:t>
            </a:r>
            <a:r>
              <a:rPr lang="de-DE" sz="1600" b="0" i="0" u="none" dirty="0" err="1"/>
              <a:t>sure</a:t>
            </a:r>
            <a:r>
              <a:rPr lang="de-DE" sz="1600" b="0" i="0" u="none" dirty="0"/>
              <a:t> </a:t>
            </a:r>
            <a:r>
              <a:rPr lang="de-DE" sz="1600" b="0" i="0" u="none" dirty="0" err="1"/>
              <a:t>that</a:t>
            </a:r>
            <a:r>
              <a:rPr lang="de-DE" sz="1600" b="0" i="0" u="none" dirty="0"/>
              <a:t> </a:t>
            </a:r>
            <a:r>
              <a:rPr lang="de-DE" sz="1600" b="0" i="0" u="none" dirty="0" err="1"/>
              <a:t>my</a:t>
            </a:r>
            <a:r>
              <a:rPr lang="de-DE" sz="1600" b="0" i="0" u="none" dirty="0"/>
              <a:t> </a:t>
            </a:r>
            <a:r>
              <a:rPr lang="de-DE" sz="1600" b="0" i="0" u="none" dirty="0" err="1"/>
              <a:t>retirement</a:t>
            </a:r>
            <a:r>
              <a:rPr lang="de-DE" sz="1600" b="0" i="0" u="none" dirty="0"/>
              <a:t> plan </a:t>
            </a:r>
            <a:r>
              <a:rPr lang="de-DE" sz="1600" b="0" i="0" u="none" dirty="0" err="1"/>
              <a:t>is</a:t>
            </a:r>
            <a:r>
              <a:rPr lang="de-DE" sz="1600" b="0" i="0" u="none" dirty="0"/>
              <a:t> </a:t>
            </a:r>
            <a:r>
              <a:rPr lang="de-DE" sz="1600" b="0" i="0" u="none" dirty="0" err="1"/>
              <a:t>protected</a:t>
            </a:r>
            <a:r>
              <a:rPr lang="de-DE" sz="1600" b="0" i="0" u="none" dirty="0"/>
              <a:t> in </a:t>
            </a:r>
            <a:r>
              <a:rPr lang="de-DE" sz="1600" b="0" i="0" u="none" dirty="0" err="1"/>
              <a:t>case</a:t>
            </a:r>
            <a:r>
              <a:rPr lang="de-DE" sz="1600" b="0" i="0" u="none" dirty="0"/>
              <a:t> </a:t>
            </a:r>
            <a:r>
              <a:rPr lang="de-DE" sz="1600" b="0" i="0" u="none" dirty="0" err="1"/>
              <a:t>of</a:t>
            </a:r>
            <a:r>
              <a:rPr lang="de-DE" sz="1600" b="0" i="0" u="none" dirty="0"/>
              <a:t> </a:t>
            </a:r>
            <a:r>
              <a:rPr lang="de-DE" sz="1600" b="0" i="0" u="none" dirty="0" err="1"/>
              <a:t>change</a:t>
            </a:r>
            <a:r>
              <a:rPr lang="de-DE" sz="1600" b="0" i="0" u="none" dirty="0"/>
              <a:t> </a:t>
            </a:r>
            <a:r>
              <a:rPr lang="de-DE" sz="1600" b="0" i="0" u="none" dirty="0" err="1"/>
              <a:t>of</a:t>
            </a:r>
            <a:r>
              <a:rPr lang="de-DE" sz="1600" b="0" i="0" u="none" dirty="0"/>
              <a:t> </a:t>
            </a:r>
            <a:r>
              <a:rPr lang="de-DE" sz="1600" b="0" i="0" u="none" dirty="0" err="1"/>
              <a:t>employer</a:t>
            </a:r>
            <a:r>
              <a:rPr lang="de-DE" sz="1600" b="0" i="0" u="none" dirty="0"/>
              <a:t>, </a:t>
            </a:r>
            <a:r>
              <a:rPr lang="de-DE" sz="1600" b="0" i="0" u="none" dirty="0" err="1"/>
              <a:t>insolvency</a:t>
            </a:r>
            <a:r>
              <a:rPr lang="de-DE" sz="1600" b="0" i="0" u="none" dirty="0"/>
              <a:t> </a:t>
            </a:r>
            <a:r>
              <a:rPr lang="de-DE" sz="1600" b="0" i="0" u="none" dirty="0" err="1"/>
              <a:t>of</a:t>
            </a:r>
            <a:r>
              <a:rPr lang="de-DE" sz="1600" b="0" i="0" u="none" dirty="0"/>
              <a:t> </a:t>
            </a:r>
            <a:r>
              <a:rPr lang="de-DE" sz="1600" b="0" i="0" u="none" dirty="0" err="1"/>
              <a:t>the</a:t>
            </a:r>
            <a:r>
              <a:rPr lang="de-DE" sz="1600" b="0" i="0" u="none" dirty="0"/>
              <a:t> </a:t>
            </a:r>
            <a:r>
              <a:rPr lang="de-DE" sz="1600" b="0" i="0" u="none" dirty="0" err="1"/>
              <a:t>employer</a:t>
            </a:r>
            <a:r>
              <a:rPr lang="de-DE" sz="1600" b="0" i="0" u="none" dirty="0"/>
              <a:t> </a:t>
            </a:r>
            <a:r>
              <a:rPr lang="de-DE" sz="1600" b="0" i="0" u="none" dirty="0" err="1"/>
              <a:t>or</a:t>
            </a:r>
            <a:r>
              <a:rPr lang="de-DE" sz="1600" b="0" i="0" u="none" dirty="0"/>
              <a:t> </a:t>
            </a:r>
            <a:r>
              <a:rPr lang="de-DE" sz="1600" b="0" i="0" u="none" dirty="0" err="1"/>
              <a:t>unemployment</a:t>
            </a:r>
            <a:r>
              <a:rPr lang="de-DE" sz="1600" b="0" i="0" u="none" dirty="0"/>
              <a:t>.</a:t>
            </a:r>
          </a:p>
          <a:p>
            <a:pPr marL="180854" lvl="0" indent="-180854" algn="l">
              <a:spcBef>
                <a:spcPts val="300"/>
              </a:spcBef>
              <a:buSzTx/>
              <a:buChar char="•"/>
            </a:pPr>
            <a:r>
              <a:rPr lang="de-DE" sz="1600" b="0" i="0" u="none" dirty="0"/>
              <a:t>I </a:t>
            </a:r>
            <a:r>
              <a:rPr lang="de-DE" sz="1600" b="0" i="0" u="none" dirty="0" err="1"/>
              <a:t>would</a:t>
            </a:r>
            <a:r>
              <a:rPr lang="de-DE" sz="1600" b="0" i="0" u="none" dirty="0"/>
              <a:t> also like </a:t>
            </a:r>
            <a:r>
              <a:rPr lang="de-DE" sz="1600" b="0" i="0" u="none" dirty="0" err="1"/>
              <a:t>to</a:t>
            </a:r>
            <a:r>
              <a:rPr lang="de-DE" sz="1600" b="0" i="0" u="none" dirty="0"/>
              <a:t> </a:t>
            </a:r>
            <a:r>
              <a:rPr lang="de-DE" sz="1600" b="0" i="0" u="none" dirty="0" err="1"/>
              <a:t>be</a:t>
            </a:r>
            <a:r>
              <a:rPr lang="de-DE" sz="1600" b="0" i="0" u="none" dirty="0"/>
              <a:t> </a:t>
            </a:r>
            <a:r>
              <a:rPr lang="de-DE" sz="1600" b="0" i="0" u="none" dirty="0" err="1"/>
              <a:t>covered</a:t>
            </a:r>
            <a:r>
              <a:rPr lang="de-DE" sz="1600" b="0" i="0" u="none" dirty="0"/>
              <a:t> in </a:t>
            </a:r>
            <a:r>
              <a:rPr lang="de-DE" sz="1600" b="0" i="0" u="none" dirty="0" err="1"/>
              <a:t>the</a:t>
            </a:r>
            <a:r>
              <a:rPr lang="de-DE" sz="1600" b="0" i="0" u="none" dirty="0"/>
              <a:t> </a:t>
            </a:r>
            <a:r>
              <a:rPr lang="de-DE" sz="1600" b="0" i="0" u="none" dirty="0" err="1"/>
              <a:t>event</a:t>
            </a:r>
            <a:r>
              <a:rPr lang="de-DE" sz="1600" b="0" i="0" u="none" dirty="0"/>
              <a:t> </a:t>
            </a:r>
            <a:r>
              <a:rPr lang="de-DE" sz="1600" b="0" i="0" u="none" dirty="0" err="1"/>
              <a:t>of</a:t>
            </a:r>
            <a:r>
              <a:rPr lang="de-DE" sz="1600" b="0" i="0" u="none" dirty="0"/>
              <a:t> </a:t>
            </a:r>
            <a:r>
              <a:rPr lang="de-DE" sz="1600" b="0" i="0" u="none" dirty="0" err="1"/>
              <a:t>occupational</a:t>
            </a:r>
            <a:r>
              <a:rPr lang="de-DE" sz="1600" b="0" i="0" u="none" dirty="0"/>
              <a:t> </a:t>
            </a:r>
            <a:r>
              <a:rPr lang="de-DE" sz="1600" b="0" i="0" u="none" dirty="0" err="1"/>
              <a:t>disability</a:t>
            </a:r>
            <a:r>
              <a:rPr lang="de-DE" sz="1600" b="0" i="0" u="none" dirty="0"/>
              <a:t> and </a:t>
            </a:r>
            <a:r>
              <a:rPr lang="de-DE" sz="1600" b="0" i="0" u="none" dirty="0" err="1"/>
              <a:t>know</a:t>
            </a:r>
            <a:r>
              <a:rPr lang="de-DE" sz="1600" b="0" i="0" u="none" dirty="0"/>
              <a:t> </a:t>
            </a:r>
            <a:r>
              <a:rPr lang="de-DE" sz="1600" b="0" i="0" u="none" dirty="0" err="1"/>
              <a:t>that</a:t>
            </a:r>
            <a:r>
              <a:rPr lang="de-DE" sz="1600" b="0" i="0" u="none" dirty="0"/>
              <a:t> </a:t>
            </a:r>
            <a:r>
              <a:rPr lang="de-DE" sz="1600" b="0" i="0" u="none" dirty="0" err="1"/>
              <a:t>my</a:t>
            </a:r>
            <a:r>
              <a:rPr lang="de-DE" sz="1600" b="0" i="0" u="none" dirty="0"/>
              <a:t> </a:t>
            </a:r>
            <a:r>
              <a:rPr lang="de-DE" sz="1600" b="0" i="0" u="none" dirty="0" err="1"/>
              <a:t>family</a:t>
            </a:r>
            <a:r>
              <a:rPr lang="de-DE" sz="1600" b="0" i="0" u="none" dirty="0"/>
              <a:t> </a:t>
            </a:r>
            <a:r>
              <a:rPr lang="de-DE" sz="1600" b="0" i="0" u="none" dirty="0" err="1"/>
              <a:t>is</a:t>
            </a:r>
            <a:r>
              <a:rPr lang="de-DE" sz="1600" b="0" i="0" u="none" dirty="0"/>
              <a:t> </a:t>
            </a:r>
            <a:r>
              <a:rPr lang="de-DE" sz="1600" b="0" i="0" u="none" dirty="0" err="1"/>
              <a:t>covered</a:t>
            </a:r>
            <a:r>
              <a:rPr lang="de-DE" sz="1600" b="0" i="0" u="none" dirty="0"/>
              <a:t> </a:t>
            </a:r>
            <a:r>
              <a:rPr lang="de-DE" sz="1600" b="0" i="0" u="none" dirty="0" err="1"/>
              <a:t>if</a:t>
            </a:r>
            <a:r>
              <a:rPr lang="de-DE" sz="1600" b="0" i="0" u="none" dirty="0"/>
              <a:t> </a:t>
            </a:r>
            <a:r>
              <a:rPr lang="de-DE" sz="1600" b="0" i="0" u="none" dirty="0" err="1"/>
              <a:t>something</a:t>
            </a:r>
            <a:r>
              <a:rPr lang="de-DE" sz="1600" b="0" i="0" u="none" dirty="0"/>
              <a:t> </a:t>
            </a:r>
            <a:r>
              <a:rPr lang="de-DE" sz="1600" b="0" i="0" u="none" dirty="0" err="1"/>
              <a:t>should</a:t>
            </a:r>
            <a:r>
              <a:rPr lang="de-DE" sz="1600" b="0" i="0" u="none" dirty="0"/>
              <a:t> happen </a:t>
            </a:r>
            <a:r>
              <a:rPr lang="de-DE" sz="1600" b="0" i="0" u="none" dirty="0" err="1"/>
              <a:t>to</a:t>
            </a:r>
            <a:r>
              <a:rPr lang="de-DE" sz="1600" b="0" i="0" u="none" dirty="0"/>
              <a:t> </a:t>
            </a:r>
            <a:r>
              <a:rPr lang="de-DE" sz="1600" b="0" i="0" u="none" dirty="0" err="1"/>
              <a:t>me</a:t>
            </a:r>
            <a:endParaRPr lang="de-DE" sz="1600" b="0" i="0" u="none" dirty="0"/>
          </a:p>
        </p:txBody>
      </p:sp>
      <p:sp>
        <p:nvSpPr>
          <p:cNvPr id="17" name="Textplatzhalter 12" descr="svtxtr:svtx:pptx_transfrom_strapline_bold">
            <a:extLst>
              <a:ext uri="{FF2B5EF4-FFF2-40B4-BE49-F238E27FC236}">
                <a16:creationId xmlns:a16="http://schemas.microsoft.com/office/drawing/2014/main" id="{8FCDC0D5-DB95-46A1-8C76-78523D80A59A}"/>
              </a:ext>
            </a:extLst>
          </p:cNvPr>
          <p:cNvSpPr>
            <a:spLocks noGrp="1"/>
          </p:cNvSpPr>
          <p:nvPr>
            <p:ph type="body" sz="quarter" idx="12"/>
          </p:nvPr>
        </p:nvSpPr>
        <p:spPr>
          <a:xfrm>
            <a:off x="479424" y="476250"/>
            <a:ext cx="9324973" cy="252000"/>
          </a:xfrm>
        </p:spPr>
        <p:txBody>
          <a:bodyPr/>
          <a:lstStyle/>
          <a:p>
            <a:r>
              <a:rPr lang="de-DE" b="1" i="0" u="none"/>
              <a:t>Fact-checking</a:t>
            </a:r>
          </a:p>
        </p:txBody>
      </p:sp>
      <p:sp>
        <p:nvSpPr>
          <p:cNvPr id="18" name="Fußzeilenplatzhalter 5" descr="svtx:article/content/footnote">
            <a:extLst>
              <a:ext uri="{FF2B5EF4-FFF2-40B4-BE49-F238E27FC236}">
                <a16:creationId xmlns:a16="http://schemas.microsoft.com/office/drawing/2014/main" id="{3FCA9328-DF52-4915-84ED-C2E7B843FAC6}"/>
              </a:ext>
            </a:extLst>
          </p:cNvPr>
          <p:cNvSpPr>
            <a:spLocks noGrp="1"/>
          </p:cNvSpPr>
          <p:nvPr>
            <p:ph type="ftr" sz="quarter" idx="13"/>
          </p:nvPr>
        </p:nvSpPr>
        <p:spPr>
          <a:xfrm>
            <a:off x="479426" y="6165850"/>
            <a:ext cx="6426000" cy="350150"/>
          </a:xfrm>
        </p:spPr>
        <p:txBody>
          <a:bodyPr/>
          <a:lstStyle/>
          <a:p>
            <a:endParaRPr/>
          </a:p>
        </p:txBody>
      </p:sp>
      <p:sp>
        <p:nvSpPr>
          <p:cNvPr id="19" name="Foliennummernplatzhalter 6">
            <a:extLst>
              <a:ext uri="{FF2B5EF4-FFF2-40B4-BE49-F238E27FC236}">
                <a16:creationId xmlns:a16="http://schemas.microsoft.com/office/drawing/2014/main" id="{9E1940AD-678C-4F53-816C-6B3435AA4B6B}"/>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37</a:t>
            </a:fld>
            <a:endParaRPr lang="de-DE"/>
          </a:p>
        </p:txBody>
      </p:sp>
    </p:spTree>
    <p:extLst>
      <p:ext uri="{BB962C8B-B14F-4D97-AF65-F5344CB8AC3E}">
        <p14:creationId xmlns:p14="http://schemas.microsoft.com/office/powerpoint/2010/main" val="17067291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descr="svtxtr:svtx:pptx_transfrom_strapline_bold">
            <a:extLst>
              <a:ext uri="{FF2B5EF4-FFF2-40B4-BE49-F238E27FC236}">
                <a16:creationId xmlns:a16="http://schemas.microsoft.com/office/drawing/2014/main" id="{88FE1A0D-957D-4F84-AEC1-6D50625A8E96}"/>
              </a:ext>
            </a:extLst>
          </p:cNvPr>
          <p:cNvSpPr>
            <a:spLocks noGrp="1"/>
          </p:cNvSpPr>
          <p:nvPr>
            <p:ph type="body" sz="quarter" idx="12"/>
          </p:nvPr>
        </p:nvSpPr>
        <p:spPr/>
        <p:txBody>
          <a:bodyPr/>
          <a:lstStyle/>
          <a:p>
            <a:r>
              <a:rPr lang="de-DE" b="1" i="0" u="none"/>
              <a:t>Aid in the decision-making process</a:t>
            </a:r>
          </a:p>
        </p:txBody>
      </p:sp>
      <p:sp>
        <p:nvSpPr>
          <p:cNvPr id="7" name="Foliennummernplatzhalter 6">
            <a:extLst>
              <a:ext uri="{FF2B5EF4-FFF2-40B4-BE49-F238E27FC236}">
                <a16:creationId xmlns:a16="http://schemas.microsoft.com/office/drawing/2014/main" id="{DD80C27D-C6EE-4701-853D-7D2A4AD01C7A}"/>
              </a:ext>
            </a:extLst>
          </p:cNvPr>
          <p:cNvSpPr>
            <a:spLocks noGrp="1"/>
          </p:cNvSpPr>
          <p:nvPr>
            <p:ph type="sldNum" sz="quarter" idx="14"/>
          </p:nvPr>
        </p:nvSpPr>
        <p:spPr/>
        <p:txBody>
          <a:bodyPr/>
          <a:lstStyle/>
          <a:p>
            <a:fld id="{0F96B16C-3F5F-44BC-AFCC-8CBCBD90898D}" type="slidenum">
              <a:rPr lang="de-DE" smtClean="0"/>
              <a:t>38</a:t>
            </a:fld>
            <a:endParaRPr lang="de-DE"/>
          </a:p>
        </p:txBody>
      </p:sp>
      <p:sp>
        <p:nvSpPr>
          <p:cNvPr id="24" name="Titel 7" descr="svtx:article/content/headline">
            <a:extLst>
              <a:ext uri="{FF2B5EF4-FFF2-40B4-BE49-F238E27FC236}">
                <a16:creationId xmlns:a16="http://schemas.microsoft.com/office/drawing/2014/main" id="{18EA4C8E-6EF8-4015-B97C-3CF6B09D176D}"/>
              </a:ext>
            </a:extLst>
          </p:cNvPr>
          <p:cNvSpPr>
            <a:spLocks noGrp="1"/>
          </p:cNvSpPr>
          <p:nvPr>
            <p:ph type="title"/>
          </p:nvPr>
        </p:nvSpPr>
        <p:spPr>
          <a:xfrm>
            <a:off x="495611" y="1315707"/>
            <a:ext cx="3584264" cy="4357687"/>
          </a:xfrm>
          <a:ln>
            <a:noFill/>
          </a:ln>
        </p:spPr>
        <p:txBody>
          <a:bodyPr/>
          <a:lstStyle/>
          <a:p>
            <a:r>
              <a:rPr lang="de-DE" b="0" i="0" u="none"/>
              <a:t>For what type of employers is Direct Insurance suitable?</a:t>
            </a:r>
          </a:p>
        </p:txBody>
      </p:sp>
      <p:grpSp>
        <p:nvGrpSpPr>
          <p:cNvPr id="25" name="Grafik 23">
            <a:extLst>
              <a:ext uri="{FF2B5EF4-FFF2-40B4-BE49-F238E27FC236}">
                <a16:creationId xmlns:a16="http://schemas.microsoft.com/office/drawing/2014/main" id="{C8356E06-78A7-4CB8-AB90-9A03DC4AA421}"/>
              </a:ext>
            </a:extLst>
          </p:cNvPr>
          <p:cNvGrpSpPr>
            <a:grpSpLocks noChangeAspect="1"/>
          </p:cNvGrpSpPr>
          <p:nvPr/>
        </p:nvGrpSpPr>
        <p:grpSpPr>
          <a:xfrm>
            <a:off x="4286775" y="3728744"/>
            <a:ext cx="720000" cy="720000"/>
            <a:chOff x="5754564" y="1860000"/>
            <a:chExt cx="590400" cy="590400"/>
          </a:xfrm>
        </p:grpSpPr>
        <p:sp>
          <p:nvSpPr>
            <p:cNvPr id="26" name="Freihandform: Form 25">
              <a:extLst>
                <a:ext uri="{FF2B5EF4-FFF2-40B4-BE49-F238E27FC236}">
                  <a16:creationId xmlns:a16="http://schemas.microsoft.com/office/drawing/2014/main" id="{183BFE23-2F9E-4254-8A0D-A890603FE7F0}"/>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7" name="Freihandform: Form 26">
              <a:extLst>
                <a:ext uri="{FF2B5EF4-FFF2-40B4-BE49-F238E27FC236}">
                  <a16:creationId xmlns:a16="http://schemas.microsoft.com/office/drawing/2014/main" id="{96A99625-8ABE-4A75-B8B7-2609B65F4EFD}"/>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8" name="Freihandform: Form 27">
              <a:extLst>
                <a:ext uri="{FF2B5EF4-FFF2-40B4-BE49-F238E27FC236}">
                  <a16:creationId xmlns:a16="http://schemas.microsoft.com/office/drawing/2014/main" id="{57C47A91-3760-40E2-9D36-D821D9CCE91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9" name="Freihandform: Form 28">
              <a:extLst>
                <a:ext uri="{FF2B5EF4-FFF2-40B4-BE49-F238E27FC236}">
                  <a16:creationId xmlns:a16="http://schemas.microsoft.com/office/drawing/2014/main" id="{7D22B85C-CDFF-4E25-A046-AA1D2F35FC7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30" name="Grafik 25">
            <a:extLst>
              <a:ext uri="{FF2B5EF4-FFF2-40B4-BE49-F238E27FC236}">
                <a16:creationId xmlns:a16="http://schemas.microsoft.com/office/drawing/2014/main" id="{A37C97E9-37A9-47B9-8CF5-A07B2502BC0C}"/>
              </a:ext>
            </a:extLst>
          </p:cNvPr>
          <p:cNvGrpSpPr>
            <a:grpSpLocks noChangeAspect="1"/>
          </p:cNvGrpSpPr>
          <p:nvPr/>
        </p:nvGrpSpPr>
        <p:grpSpPr>
          <a:xfrm>
            <a:off x="4286775" y="1329136"/>
            <a:ext cx="720000" cy="720000"/>
            <a:chOff x="464623" y="1855787"/>
            <a:chExt cx="590400" cy="590400"/>
          </a:xfrm>
        </p:grpSpPr>
        <p:sp>
          <p:nvSpPr>
            <p:cNvPr id="31" name="Freihandform: Form 30">
              <a:extLst>
                <a:ext uri="{FF2B5EF4-FFF2-40B4-BE49-F238E27FC236}">
                  <a16:creationId xmlns:a16="http://schemas.microsoft.com/office/drawing/2014/main" id="{CF7E4AE7-5A0D-4AAE-9272-36614BFAB110}"/>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32" name="Freihandform: Form 31">
              <a:extLst>
                <a:ext uri="{FF2B5EF4-FFF2-40B4-BE49-F238E27FC236}">
                  <a16:creationId xmlns:a16="http://schemas.microsoft.com/office/drawing/2014/main" id="{FEF46347-EF45-4E22-A254-CC9A921A59CD}"/>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33" name="Inhaltsplatzhalter 2" descr="svtxtr:svtx:pptx.transfor.contra-list">
            <a:extLst>
              <a:ext uri="{FF2B5EF4-FFF2-40B4-BE49-F238E27FC236}">
                <a16:creationId xmlns:a16="http://schemas.microsoft.com/office/drawing/2014/main" id="{1332DBDF-42FA-44E3-B1C4-B4CA1F875A5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for freelancers.</a:t>
            </a:r>
          </a:p>
          <a:p>
            <a:pPr marL="317500" lvl="0" indent="-317500" algn="l">
              <a:spcBef>
                <a:spcPts val="300"/>
              </a:spcBef>
              <a:buSzPct val="90000"/>
            </a:pPr>
            <a:endParaRPr lang="de-DE" b="0" i="0" u="none">
              <a:solidFill>
                <a:srgbClr val="003781"/>
              </a:solidFill>
            </a:endParaRPr>
          </a:p>
        </p:txBody>
      </p:sp>
      <p:sp>
        <p:nvSpPr>
          <p:cNvPr id="35" name="Inhaltsplatzhalter 2" descr="svtxtr:svtx:pptx.transfor.pro-list">
            <a:extLst>
              <a:ext uri="{FF2B5EF4-FFF2-40B4-BE49-F238E27FC236}">
                <a16:creationId xmlns:a16="http://schemas.microsoft.com/office/drawing/2014/main" id="{FC381EC7-2988-48C1-9A1F-92CAAF4DD232}"/>
              </a:ext>
            </a:extLst>
          </p:cNvPr>
          <p:cNvSpPr txBox="1"/>
          <p:nvPr/>
        </p:nvSpPr>
        <p:spPr>
          <a:xfrm>
            <a:off x="5421085" y="1656087"/>
            <a:ext cx="6291489" cy="1681414"/>
          </a:xfrm>
          <a:prstGeom prst="rect">
            <a:avLst/>
          </a:prstGeom>
        </p:spPr>
        <p:txBody>
          <a:bodyPr lIns="0" tIns="0" rIns="0" bIns="0" anchor="t"/>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dirty="0" err="1"/>
              <a:t>to</a:t>
            </a:r>
            <a:r>
              <a:rPr lang="de-DE" sz="1600" b="0" i="0" u="none" dirty="0"/>
              <a:t> </a:t>
            </a:r>
            <a:r>
              <a:rPr lang="de-DE" sz="1600" b="0" i="0" u="none" dirty="0" err="1"/>
              <a:t>meet</a:t>
            </a:r>
            <a:r>
              <a:rPr lang="de-DE" sz="1600" b="0" i="0" u="none" dirty="0"/>
              <a:t> </a:t>
            </a:r>
            <a:r>
              <a:rPr lang="de-DE" sz="1600" b="0" i="0" u="none" dirty="0" err="1"/>
              <a:t>the</a:t>
            </a:r>
            <a:r>
              <a:rPr lang="de-DE" sz="1600" b="0" i="0" u="none" dirty="0"/>
              <a:t> legal </a:t>
            </a:r>
            <a:r>
              <a:rPr lang="de-DE" sz="1600" b="0" i="0" u="none" dirty="0" err="1"/>
              <a:t>right</a:t>
            </a:r>
            <a:r>
              <a:rPr lang="de-DE" sz="1600" b="0" i="0" u="none" dirty="0"/>
              <a:t> </a:t>
            </a:r>
            <a:r>
              <a:rPr lang="de-DE" sz="1600" b="0" i="0" u="none" dirty="0" err="1"/>
              <a:t>to</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a:t>
            </a:r>
          </a:p>
          <a:p>
            <a:pPr marL="317500" indent="-317500">
              <a:spcBef>
                <a:spcPts val="300"/>
              </a:spcBef>
              <a:buSzPct val="90000"/>
              <a:buChar char="…"/>
            </a:pPr>
            <a:r>
              <a:rPr lang="de-DE" sz="1600" dirty="0" err="1">
                <a:ea typeface="+mn-lt"/>
                <a:cs typeface="+mn-lt"/>
              </a:rPr>
              <a:t>as</a:t>
            </a:r>
            <a:r>
              <a:rPr lang="de-DE" sz="1600" dirty="0">
                <a:ea typeface="+mn-lt"/>
                <a:cs typeface="+mn-lt"/>
              </a:rPr>
              <a:t> a </a:t>
            </a:r>
            <a:r>
              <a:rPr lang="de-DE" sz="1600" dirty="0" err="1">
                <a:ea typeface="+mn-lt"/>
                <a:cs typeface="+mn-lt"/>
              </a:rPr>
              <a:t>sign</a:t>
            </a:r>
            <a:r>
              <a:rPr lang="de-DE" sz="1600" dirty="0">
                <a:ea typeface="+mn-lt"/>
                <a:cs typeface="+mn-lt"/>
              </a:rPr>
              <a:t> </a:t>
            </a:r>
            <a:r>
              <a:rPr lang="de-DE" sz="1600" dirty="0" err="1">
                <a:ea typeface="+mn-lt"/>
                <a:cs typeface="+mn-lt"/>
              </a:rPr>
              <a:t>of</a:t>
            </a:r>
            <a:r>
              <a:rPr lang="de-DE" sz="1600" dirty="0">
                <a:ea typeface="+mn-lt"/>
                <a:cs typeface="+mn-lt"/>
              </a:rPr>
              <a:t> </a:t>
            </a:r>
            <a:r>
              <a:rPr lang="de-DE" sz="1600" dirty="0" err="1">
                <a:ea typeface="+mn-lt"/>
                <a:cs typeface="+mn-lt"/>
              </a:rPr>
              <a:t>appreciation</a:t>
            </a:r>
            <a:r>
              <a:rPr lang="de-DE" sz="1600" dirty="0">
                <a:ea typeface="+mn-lt"/>
                <a:cs typeface="+mn-lt"/>
              </a:rPr>
              <a:t> </a:t>
            </a:r>
            <a:r>
              <a:rPr lang="de-DE" sz="1600" dirty="0" err="1">
                <a:ea typeface="+mn-lt"/>
                <a:cs typeface="+mn-lt"/>
              </a:rPr>
              <a:t>towards</a:t>
            </a:r>
            <a:r>
              <a:rPr lang="de-DE" sz="1600" dirty="0">
                <a:ea typeface="+mn-lt"/>
                <a:cs typeface="+mn-lt"/>
              </a:rPr>
              <a:t> </a:t>
            </a:r>
            <a:r>
              <a:rPr lang="de-DE" sz="1600" dirty="0" err="1">
                <a:ea typeface="+mn-lt"/>
                <a:cs typeface="+mn-lt"/>
              </a:rPr>
              <a:t>the</a:t>
            </a:r>
            <a:r>
              <a:rPr lang="de-DE" sz="1600" dirty="0">
                <a:ea typeface="+mn-lt"/>
                <a:cs typeface="+mn-lt"/>
              </a:rPr>
              <a:t> </a:t>
            </a:r>
            <a:r>
              <a:rPr lang="de-DE" sz="1600" dirty="0" err="1">
                <a:ea typeface="+mn-lt"/>
                <a:cs typeface="+mn-lt"/>
              </a:rPr>
              <a:t>employees</a:t>
            </a:r>
            <a:r>
              <a:rPr lang="de-DE" sz="1600" dirty="0">
                <a:ea typeface="+mn-lt"/>
                <a:cs typeface="+mn-lt"/>
              </a:rPr>
              <a:t>.</a:t>
            </a:r>
            <a:endParaRPr lang="de-DE" sz="1600" dirty="0"/>
          </a:p>
          <a:p>
            <a:pPr marL="317500" lvl="0" indent="-317500" algn="l">
              <a:spcBef>
                <a:spcPts val="300"/>
              </a:spcBef>
              <a:buSzPct val="90000"/>
              <a:buChar char="…"/>
            </a:pPr>
            <a:r>
              <a:rPr lang="de-DE" sz="1600" b="0" i="0" u="none" dirty="0" err="1"/>
              <a:t>as</a:t>
            </a:r>
            <a:r>
              <a:rPr lang="de-DE" sz="1600" b="0" i="0" u="none" dirty="0"/>
              <a:t> </a:t>
            </a:r>
            <a:r>
              <a:rPr lang="de-DE" sz="1600" b="0" i="0" u="none" dirty="0" err="1"/>
              <a:t>attractive</a:t>
            </a:r>
            <a:r>
              <a:rPr lang="de-DE" sz="1600" b="0" i="0" u="none" dirty="0"/>
              <a:t> </a:t>
            </a:r>
            <a:r>
              <a:rPr lang="de-DE" sz="1600" b="0" i="0" u="none" dirty="0" err="1"/>
              <a:t>retirement</a:t>
            </a:r>
            <a:r>
              <a:rPr lang="de-DE" sz="1600" b="0" i="0" u="none" dirty="0"/>
              <a:t> </a:t>
            </a:r>
            <a:r>
              <a:rPr lang="de-DE" sz="1600" b="0" i="0" u="none" dirty="0" err="1"/>
              <a:t>provision</a:t>
            </a:r>
            <a:r>
              <a:rPr lang="de-DE" sz="1600" b="0" i="0" u="none" dirty="0"/>
              <a:t>.</a:t>
            </a:r>
          </a:p>
          <a:p>
            <a:pPr marL="317500" lvl="0" indent="-317500" algn="l">
              <a:spcBef>
                <a:spcPts val="300"/>
              </a:spcBef>
              <a:buSzPct val="90000"/>
              <a:buChar char="…"/>
            </a:pPr>
            <a:r>
              <a:rPr lang="de-DE" sz="1600" b="0" i="0" u="none" dirty="0" err="1"/>
              <a:t>as</a:t>
            </a:r>
            <a:r>
              <a:rPr lang="de-DE" sz="1600" b="0" i="0" u="none" dirty="0"/>
              <a:t> </a:t>
            </a:r>
            <a:r>
              <a:rPr lang="de-DE" sz="1600" b="0" i="0" u="none" dirty="0" err="1"/>
              <a:t>straightforward</a:t>
            </a:r>
            <a:r>
              <a:rPr lang="de-DE" sz="1600" b="0" i="0" u="none" dirty="0"/>
              <a:t> and simple </a:t>
            </a:r>
            <a:r>
              <a:rPr lang="de-DE" sz="1600" b="0" i="0" u="none" dirty="0" err="1"/>
              <a:t>occupational</a:t>
            </a:r>
            <a:r>
              <a:rPr lang="de-DE" sz="1600" b="0" i="0" u="none" dirty="0"/>
              <a:t> </a:t>
            </a:r>
            <a:r>
              <a:rPr lang="de-DE" sz="1600" b="0" i="0" u="none" dirty="0" err="1"/>
              <a:t>pension</a:t>
            </a:r>
            <a:r>
              <a:rPr lang="de-DE" sz="1600" b="0" i="0" u="none" dirty="0"/>
              <a:t> </a:t>
            </a:r>
            <a:r>
              <a:rPr lang="de-DE" sz="1600" b="0" i="0" u="none" dirty="0" err="1"/>
              <a:t>solution</a:t>
            </a:r>
            <a:r>
              <a:rPr lang="de-DE" sz="1600" b="0" i="0" u="none" dirty="0"/>
              <a:t>.</a:t>
            </a:r>
          </a:p>
          <a:p>
            <a:pPr marL="317500" indent="-317500">
              <a:spcBef>
                <a:spcPts val="300"/>
              </a:spcBef>
              <a:buSzPct val="90000"/>
              <a:buFont typeface="Arial"/>
              <a:buChar char="…"/>
            </a:pPr>
            <a:r>
              <a:rPr lang="de-DE" sz="1600" dirty="0" err="1">
                <a:ea typeface="+mn-lt"/>
                <a:cs typeface="+mn-lt"/>
              </a:rPr>
              <a:t>for</a:t>
            </a:r>
            <a:r>
              <a:rPr lang="de-DE" sz="1600" dirty="0">
                <a:ea typeface="+mn-lt"/>
                <a:cs typeface="+mn-lt"/>
              </a:rPr>
              <a:t> </a:t>
            </a:r>
            <a:r>
              <a:rPr lang="de-DE" sz="1600" dirty="0" err="1">
                <a:ea typeface="+mn-lt"/>
                <a:cs typeface="+mn-lt"/>
              </a:rPr>
              <a:t>the</a:t>
            </a:r>
            <a:r>
              <a:rPr lang="de-DE" sz="1600" dirty="0">
                <a:ea typeface="+mn-lt"/>
                <a:cs typeface="+mn-lt"/>
              </a:rPr>
              <a:t> </a:t>
            </a:r>
            <a:r>
              <a:rPr lang="de-DE" sz="1600" dirty="0" err="1">
                <a:ea typeface="+mn-lt"/>
                <a:cs typeface="+mn-lt"/>
              </a:rPr>
              <a:t>long</a:t>
            </a:r>
            <a:r>
              <a:rPr lang="de-DE" sz="1600" dirty="0">
                <a:ea typeface="+mn-lt"/>
                <a:cs typeface="+mn-lt"/>
              </a:rPr>
              <a:t>-term </a:t>
            </a:r>
            <a:r>
              <a:rPr lang="de-DE" sz="1600" dirty="0" err="1">
                <a:ea typeface="+mn-lt"/>
                <a:cs typeface="+mn-lt"/>
              </a:rPr>
              <a:t>retention</a:t>
            </a:r>
            <a:r>
              <a:rPr lang="de-DE" sz="1600" dirty="0">
                <a:ea typeface="+mn-lt"/>
                <a:cs typeface="+mn-lt"/>
              </a:rPr>
              <a:t> </a:t>
            </a:r>
            <a:r>
              <a:rPr lang="de-DE" sz="1600" dirty="0" err="1">
                <a:ea typeface="+mn-lt"/>
                <a:cs typeface="+mn-lt"/>
              </a:rPr>
              <a:t>of</a:t>
            </a:r>
            <a:r>
              <a:rPr lang="de-DE" sz="1600" dirty="0">
                <a:ea typeface="+mn-lt"/>
                <a:cs typeface="+mn-lt"/>
              </a:rPr>
              <a:t> </a:t>
            </a:r>
            <a:r>
              <a:rPr lang="de-DE" sz="1600" dirty="0" err="1">
                <a:ea typeface="+mn-lt"/>
                <a:cs typeface="+mn-lt"/>
              </a:rPr>
              <a:t>employees</a:t>
            </a:r>
            <a:r>
              <a:rPr lang="de-DE" sz="1600" dirty="0">
                <a:ea typeface="+mn-lt"/>
                <a:cs typeface="+mn-lt"/>
              </a:rPr>
              <a:t>.</a:t>
            </a:r>
            <a:endParaRPr lang="de-DE" sz="1600" b="0" i="0" u="none" dirty="0"/>
          </a:p>
          <a:p>
            <a:pPr marL="317500" indent="-317500">
              <a:spcBef>
                <a:spcPts val="300"/>
              </a:spcBef>
              <a:buSzPct val="90000"/>
            </a:pPr>
            <a:endParaRPr lang="de-DE" sz="1600" dirty="0"/>
          </a:p>
        </p:txBody>
      </p:sp>
      <p:sp>
        <p:nvSpPr>
          <p:cNvPr id="36" name="Inhaltsplatzhalter 2" descr="svtx:article/content/body/contra/headline">
            <a:extLst>
              <a:ext uri="{FF2B5EF4-FFF2-40B4-BE49-F238E27FC236}">
                <a16:creationId xmlns:a16="http://schemas.microsoft.com/office/drawing/2014/main" id="{225F69D0-0B03-49F9-9E3F-8C388E2391EA}"/>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37" name="Inhaltsplatzhalter 2" descr="svtx:article/content/body/pro/headline">
            <a:extLst>
              <a:ext uri="{FF2B5EF4-FFF2-40B4-BE49-F238E27FC236}">
                <a16:creationId xmlns:a16="http://schemas.microsoft.com/office/drawing/2014/main" id="{37C14A08-3B13-4EDD-B3A3-3FEE20853257}"/>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2" name="Textfeld 1" descr="svtx:article/content/footnote">
            <a:extLst>
              <a:ext uri="{FF2B5EF4-FFF2-40B4-BE49-F238E27FC236}">
                <a16:creationId xmlns:a16="http://schemas.microsoft.com/office/drawing/2014/main" id="{FCF720E6-46CE-6B78-D68E-27ACC3061256}"/>
              </a:ext>
            </a:extLst>
          </p:cNvPr>
          <p:cNvSpPr txBox="1"/>
          <p:nvPr/>
        </p:nvSpPr>
        <p:spPr>
          <a:xfrm>
            <a:off x="5421084" y="6196925"/>
            <a:ext cx="5843264" cy="350150"/>
          </a:xfrm>
          <a:prstGeom prst="rect">
            <a:avLst/>
          </a:prstGeom>
          <a:noFill/>
        </p:spPr>
        <p:txBody>
          <a:bodyPr wrap="square" lIns="0" tIns="0" rIns="0" bIns="0" rtlCol="0" anchor="b" anchorCtr="0">
            <a:noAutofit/>
          </a:bodyPr>
          <a:lstStyle/>
          <a:p>
            <a:endParaRPr/>
          </a:p>
        </p:txBody>
      </p:sp>
    </p:spTree>
    <p:extLst>
      <p:ext uri="{BB962C8B-B14F-4D97-AF65-F5344CB8AC3E}">
        <p14:creationId xmlns:p14="http://schemas.microsoft.com/office/powerpoint/2010/main" val="31170486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11" descr="svtxtr:svtx:pptx_transfrom_strapline_bold">
            <a:extLst>
              <a:ext uri="{FF2B5EF4-FFF2-40B4-BE49-F238E27FC236}">
                <a16:creationId xmlns:a16="http://schemas.microsoft.com/office/drawing/2014/main" id="{CE0EF114-22C2-4243-9946-0D1A5C626B60}"/>
              </a:ext>
            </a:extLst>
          </p:cNvPr>
          <p:cNvSpPr>
            <a:spLocks noGrp="1"/>
          </p:cNvSpPr>
          <p:nvPr>
            <p:ph type="body" sz="quarter" idx="12"/>
          </p:nvPr>
        </p:nvSpPr>
        <p:spPr>
          <a:xfrm>
            <a:off x="479424" y="476250"/>
            <a:ext cx="9324973" cy="252000"/>
          </a:xfrm>
        </p:spPr>
        <p:txBody>
          <a:bodyPr/>
          <a:lstStyle/>
          <a:p>
            <a:r>
              <a:rPr lang="de-DE" b="1" i="0" u="none"/>
              <a:t>Aid in the decision-making process</a:t>
            </a:r>
          </a:p>
        </p:txBody>
      </p:sp>
      <p:sp>
        <p:nvSpPr>
          <p:cNvPr id="34" name="Foliennummernplatzhalter 6">
            <a:extLst>
              <a:ext uri="{FF2B5EF4-FFF2-40B4-BE49-F238E27FC236}">
                <a16:creationId xmlns:a16="http://schemas.microsoft.com/office/drawing/2014/main" id="{C9D34DDD-C9D2-40F5-B2DA-F88885FF368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39</a:t>
            </a:fld>
            <a:endParaRPr lang="de-DE"/>
          </a:p>
        </p:txBody>
      </p:sp>
      <p:sp>
        <p:nvSpPr>
          <p:cNvPr id="38" name="Titel 7" descr="svtx:article/content/headline">
            <a:extLst>
              <a:ext uri="{FF2B5EF4-FFF2-40B4-BE49-F238E27FC236}">
                <a16:creationId xmlns:a16="http://schemas.microsoft.com/office/drawing/2014/main" id="{8BADD6AD-20FD-48B4-9101-C7E9E2140630}"/>
              </a:ext>
            </a:extLst>
          </p:cNvPr>
          <p:cNvSpPr>
            <a:spLocks noGrp="1"/>
          </p:cNvSpPr>
          <p:nvPr>
            <p:ph type="title"/>
          </p:nvPr>
        </p:nvSpPr>
        <p:spPr>
          <a:xfrm>
            <a:off x="495611" y="1315707"/>
            <a:ext cx="3584264" cy="4357687"/>
          </a:xfrm>
          <a:ln>
            <a:noFill/>
          </a:ln>
        </p:spPr>
        <p:txBody>
          <a:bodyPr/>
          <a:lstStyle/>
          <a:p>
            <a:r>
              <a:rPr lang="de-DE" b="0" i="0" u="none"/>
              <a:t>For what type of employees is Direct Insurance suitable?</a:t>
            </a:r>
          </a:p>
        </p:txBody>
      </p:sp>
      <p:grpSp>
        <p:nvGrpSpPr>
          <p:cNvPr id="39" name="Grafik 23">
            <a:extLst>
              <a:ext uri="{FF2B5EF4-FFF2-40B4-BE49-F238E27FC236}">
                <a16:creationId xmlns:a16="http://schemas.microsoft.com/office/drawing/2014/main" id="{366289E9-05BF-478E-ABE7-3C51F3F00C54}"/>
              </a:ext>
            </a:extLst>
          </p:cNvPr>
          <p:cNvGrpSpPr>
            <a:grpSpLocks noChangeAspect="1"/>
          </p:cNvGrpSpPr>
          <p:nvPr/>
        </p:nvGrpSpPr>
        <p:grpSpPr>
          <a:xfrm>
            <a:off x="4286775" y="3728744"/>
            <a:ext cx="720000" cy="720000"/>
            <a:chOff x="5754564" y="1860000"/>
            <a:chExt cx="590400" cy="590400"/>
          </a:xfrm>
        </p:grpSpPr>
        <p:sp>
          <p:nvSpPr>
            <p:cNvPr id="40" name="Freihandform: Form 39">
              <a:extLst>
                <a:ext uri="{FF2B5EF4-FFF2-40B4-BE49-F238E27FC236}">
                  <a16:creationId xmlns:a16="http://schemas.microsoft.com/office/drawing/2014/main" id="{8B55ACF1-0785-4A3A-B21E-50FD2927E317}"/>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1" name="Freihandform: Form 40">
              <a:extLst>
                <a:ext uri="{FF2B5EF4-FFF2-40B4-BE49-F238E27FC236}">
                  <a16:creationId xmlns:a16="http://schemas.microsoft.com/office/drawing/2014/main" id="{8B8B3E3F-CEF3-43E7-99C7-016EABD76AC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2" name="Freihandform: Form 41">
              <a:extLst>
                <a:ext uri="{FF2B5EF4-FFF2-40B4-BE49-F238E27FC236}">
                  <a16:creationId xmlns:a16="http://schemas.microsoft.com/office/drawing/2014/main" id="{1696DE91-E587-45A2-BAAA-53A3053B35D7}"/>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3" name="Freihandform: Form 42">
              <a:extLst>
                <a:ext uri="{FF2B5EF4-FFF2-40B4-BE49-F238E27FC236}">
                  <a16:creationId xmlns:a16="http://schemas.microsoft.com/office/drawing/2014/main" id="{76BB4CE6-3CAB-4C32-9298-20E2C5C97B6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44" name="Grafik 25">
            <a:extLst>
              <a:ext uri="{FF2B5EF4-FFF2-40B4-BE49-F238E27FC236}">
                <a16:creationId xmlns:a16="http://schemas.microsoft.com/office/drawing/2014/main" id="{B1DBFFF9-A353-40BF-8D48-D0792E59131A}"/>
              </a:ext>
            </a:extLst>
          </p:cNvPr>
          <p:cNvGrpSpPr>
            <a:grpSpLocks noChangeAspect="1"/>
          </p:cNvGrpSpPr>
          <p:nvPr/>
        </p:nvGrpSpPr>
        <p:grpSpPr>
          <a:xfrm>
            <a:off x="4286775" y="1329136"/>
            <a:ext cx="720000" cy="720000"/>
            <a:chOff x="464623" y="1855787"/>
            <a:chExt cx="590400" cy="590400"/>
          </a:xfrm>
        </p:grpSpPr>
        <p:sp>
          <p:nvSpPr>
            <p:cNvPr id="45" name="Freihandform: Form 44">
              <a:extLst>
                <a:ext uri="{FF2B5EF4-FFF2-40B4-BE49-F238E27FC236}">
                  <a16:creationId xmlns:a16="http://schemas.microsoft.com/office/drawing/2014/main" id="{91408A96-7D7B-441C-8F15-5235F2B1DB69}"/>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6" name="Freihandform: Form 45">
              <a:extLst>
                <a:ext uri="{FF2B5EF4-FFF2-40B4-BE49-F238E27FC236}">
                  <a16:creationId xmlns:a16="http://schemas.microsoft.com/office/drawing/2014/main" id="{367480D6-8474-44F1-B47B-555C9CE48A92}"/>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47" name="Inhaltsplatzhalter 2" descr="svtxtr:svtx:pptx.transfor.contra-list">
            <a:extLst>
              <a:ext uri="{FF2B5EF4-FFF2-40B4-BE49-F238E27FC236}">
                <a16:creationId xmlns:a16="http://schemas.microsoft.com/office/drawing/2014/main" id="{B4309FEF-8789-4812-8C8E-459134409FD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for pensioners, civil servants, members of professional associations and self-employed.</a:t>
            </a:r>
          </a:p>
          <a:p>
            <a:pPr marL="317500" lvl="0" indent="-317500" algn="l">
              <a:spcBef>
                <a:spcPts val="300"/>
              </a:spcBef>
              <a:buSzPct val="90000"/>
              <a:buChar char="…"/>
            </a:pPr>
            <a:r>
              <a:rPr lang="de-DE" b="0" i="0" u="none">
                <a:solidFill>
                  <a:srgbClr val="003781"/>
                </a:solidFill>
              </a:rPr>
              <a:t>for employees who want to claim their retirement benefits before completion of age 62.</a:t>
            </a:r>
          </a:p>
          <a:p>
            <a:pPr marL="317500" lvl="0" indent="-317500" algn="l">
              <a:spcBef>
                <a:spcPts val="300"/>
              </a:spcBef>
              <a:buSzPct val="90000"/>
              <a:buChar char="…"/>
            </a:pPr>
            <a:r>
              <a:rPr lang="de-DE" b="0" i="0" u="none">
                <a:solidFill>
                  <a:srgbClr val="003781"/>
                </a:solidFill>
              </a:rPr>
              <a:t>as short-term investment, as collateral or as security, e.g. for real estate financing.</a:t>
            </a:r>
          </a:p>
          <a:p>
            <a:pPr marL="285750" lvl="0" indent="-285750">
              <a:spcBef>
                <a:spcPts val="300"/>
              </a:spcBef>
            </a:pPr>
            <a:endParaRPr lang="de-DE" b="0" i="0" u="none">
              <a:solidFill>
                <a:srgbClr val="003781"/>
              </a:solidFill>
            </a:endParaRPr>
          </a:p>
        </p:txBody>
      </p:sp>
      <p:sp>
        <p:nvSpPr>
          <p:cNvPr id="48" name="Inhaltsplatzhalter 2" descr="svtxtr:svtx:pptx.transfor.pro-list">
            <a:extLst>
              <a:ext uri="{FF2B5EF4-FFF2-40B4-BE49-F238E27FC236}">
                <a16:creationId xmlns:a16="http://schemas.microsoft.com/office/drawing/2014/main" id="{105A4C64-56A8-4E24-B415-77A1A97F8F38}"/>
              </a:ext>
            </a:extLst>
          </p:cNvPr>
          <p:cNvSpPr txBox="1"/>
          <p:nvPr/>
        </p:nvSpPr>
        <p:spPr>
          <a:xfrm>
            <a:off x="5421085" y="1656087"/>
            <a:ext cx="6291489" cy="1681414"/>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a:t>for employees who are subject to statutory pension insurance.</a:t>
            </a:r>
          </a:p>
          <a:p>
            <a:pPr marL="317500" lvl="0" indent="-317500" algn="l">
              <a:spcBef>
                <a:spcPts val="300"/>
              </a:spcBef>
              <a:buSzPct val="90000"/>
              <a:buChar char="…"/>
            </a:pPr>
            <a:r>
              <a:rPr lang="de-DE" sz="1600" b="0" i="0" u="none"/>
              <a:t>for employees who want to benefit from the government incentive and a potential employer contribution.</a:t>
            </a:r>
          </a:p>
          <a:p>
            <a:pPr marL="317500" lvl="0" indent="-317500" algn="l">
              <a:spcBef>
                <a:spcPts val="300"/>
              </a:spcBef>
              <a:buSzPct val="90000"/>
              <a:buChar char="…"/>
            </a:pPr>
            <a:r>
              <a:rPr lang="de-DE" sz="1600" b="0" i="0" u="none"/>
              <a:t>for employees who want to build up additional pension rights.</a:t>
            </a:r>
          </a:p>
          <a:p>
            <a:pPr marL="285750" lvl="0" indent="-285750">
              <a:spcBef>
                <a:spcPts val="300"/>
              </a:spcBef>
            </a:pPr>
            <a:endParaRPr lang="de-DE" sz="1600" b="0" i="0" u="none"/>
          </a:p>
        </p:txBody>
      </p:sp>
      <p:sp>
        <p:nvSpPr>
          <p:cNvPr id="49" name="Inhaltsplatzhalter 2" descr="svtx:article/content/body/contra/headline">
            <a:extLst>
              <a:ext uri="{FF2B5EF4-FFF2-40B4-BE49-F238E27FC236}">
                <a16:creationId xmlns:a16="http://schemas.microsoft.com/office/drawing/2014/main" id="{F1FA44E5-68E5-42E6-A60D-457523F6134E}"/>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50" name="Inhaltsplatzhalter 2" descr="svtx:article/content/body/pro/headline">
            <a:extLst>
              <a:ext uri="{FF2B5EF4-FFF2-40B4-BE49-F238E27FC236}">
                <a16:creationId xmlns:a16="http://schemas.microsoft.com/office/drawing/2014/main" id="{6C0765E7-A5A6-436F-9FBD-CF9392CDC7BF}"/>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51" name="Textfeld 50" descr="svtx:article/content/footnote">
            <a:extLst>
              <a:ext uri="{FF2B5EF4-FFF2-40B4-BE49-F238E27FC236}">
                <a16:creationId xmlns:a16="http://schemas.microsoft.com/office/drawing/2014/main" id="{B72785AC-6004-4C7E-89E0-FF6370F0955B}"/>
              </a:ext>
            </a:extLst>
          </p:cNvPr>
          <p:cNvSpPr txBox="1"/>
          <p:nvPr/>
        </p:nvSpPr>
        <p:spPr>
          <a:xfrm>
            <a:off x="5421084" y="6196925"/>
            <a:ext cx="5843264" cy="350150"/>
          </a:xfrm>
          <a:prstGeom prst="rect">
            <a:avLst/>
          </a:prstGeom>
          <a:noFill/>
        </p:spPr>
        <p:txBody>
          <a:bodyPr wrap="square" lIns="0" tIns="0" rIns="0" bIns="0" rtlCol="0" anchor="b"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5068507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F632A-DDC8-4FD5-A71D-29BE38DBB189}"/>
              </a:ext>
            </a:extLst>
          </p:cNvPr>
          <p:cNvSpPr>
            <a:spLocks noGrp="1"/>
          </p:cNvSpPr>
          <p:nvPr>
            <p:ph type="title"/>
          </p:nvPr>
        </p:nvSpPr>
        <p:spPr/>
        <p:txBody>
          <a:bodyPr/>
          <a:lstStyle/>
          <a:p>
            <a:r>
              <a:rPr lang="en-US" dirty="0"/>
              <a:t>Funding methods</a:t>
            </a:r>
            <a:endParaRPr lang="de-DE" dirty="0"/>
          </a:p>
        </p:txBody>
      </p:sp>
      <p:sp>
        <p:nvSpPr>
          <p:cNvPr id="3" name="Foliennummernplatzhalter 2">
            <a:extLst>
              <a:ext uri="{FF2B5EF4-FFF2-40B4-BE49-F238E27FC236}">
                <a16:creationId xmlns:a16="http://schemas.microsoft.com/office/drawing/2014/main" id="{D6AEACB9-E0D5-4E8A-B01A-26E719F52E83}"/>
              </a:ext>
            </a:extLst>
          </p:cNvPr>
          <p:cNvSpPr>
            <a:spLocks noGrp="1"/>
          </p:cNvSpPr>
          <p:nvPr>
            <p:ph type="sldNum" sz="quarter" idx="11"/>
          </p:nvPr>
        </p:nvSpPr>
        <p:spPr/>
        <p:txBody>
          <a:bodyPr/>
          <a:lstStyle/>
          <a:p>
            <a:fld id="{56C449F3-BD9D-48DC-BFF1-0F66671DA7C6}" type="slidenum">
              <a:rPr lang="de-DE" smtClean="0"/>
              <a:pPr/>
              <a:t>4</a:t>
            </a:fld>
            <a:endParaRPr lang="de-DE" dirty="0"/>
          </a:p>
        </p:txBody>
      </p:sp>
      <p:sp>
        <p:nvSpPr>
          <p:cNvPr id="4" name="Textplatzhalter 3">
            <a:extLst>
              <a:ext uri="{FF2B5EF4-FFF2-40B4-BE49-F238E27FC236}">
                <a16:creationId xmlns:a16="http://schemas.microsoft.com/office/drawing/2014/main" id="{B4002D5B-B02D-49B9-A55B-4F190C76C75F}"/>
              </a:ext>
            </a:extLst>
          </p:cNvPr>
          <p:cNvSpPr>
            <a:spLocks noGrp="1"/>
          </p:cNvSpPr>
          <p:nvPr>
            <p:ph type="body" sz="quarter" idx="12"/>
          </p:nvPr>
        </p:nvSpPr>
        <p:spPr/>
        <p:txBody>
          <a:bodyPr/>
          <a:lstStyle/>
          <a:p>
            <a:r>
              <a:rPr lang="en-US" dirty="0"/>
              <a:t>Two paths to Allianz Direct Insurance</a:t>
            </a:r>
          </a:p>
        </p:txBody>
      </p:sp>
      <p:sp>
        <p:nvSpPr>
          <p:cNvPr id="6" name="Textfeld 5">
            <a:extLst>
              <a:ext uri="{FF2B5EF4-FFF2-40B4-BE49-F238E27FC236}">
                <a16:creationId xmlns:a16="http://schemas.microsoft.com/office/drawing/2014/main" id="{581ED2C8-9655-44A7-9855-D30E840DC154}"/>
              </a:ext>
            </a:extLst>
          </p:cNvPr>
          <p:cNvSpPr txBox="1"/>
          <p:nvPr/>
        </p:nvSpPr>
        <p:spPr>
          <a:xfrm>
            <a:off x="479424" y="1808163"/>
            <a:ext cx="5508626" cy="4357687"/>
          </a:xfrm>
          <a:prstGeom prst="rect">
            <a:avLst/>
          </a:prstGeom>
          <a:noFill/>
        </p:spPr>
        <p:txBody>
          <a:bodyPr wrap="square" lIns="0" tIns="0" rIns="0" bIns="0" rtlCol="0" anchor="t" anchorCtr="0">
            <a:noAutofit/>
          </a:bodyPr>
          <a:lstStyle/>
          <a:p>
            <a:r>
              <a:rPr lang="en-US" sz="1600" dirty="0">
                <a:solidFill>
                  <a:schemeClr val="bg1"/>
                </a:solidFill>
              </a:rPr>
              <a:t>The occupational retirement plan can be implemented in two ways:</a:t>
            </a:r>
            <a:br>
              <a:rPr lang="en-US" sz="1600" dirty="0">
                <a:solidFill>
                  <a:schemeClr val="bg1"/>
                </a:solidFill>
              </a:rPr>
            </a:br>
            <a:endParaRPr lang="en-US" sz="1600" dirty="0">
              <a:solidFill>
                <a:schemeClr val="bg1"/>
              </a:solidFill>
            </a:endParaRPr>
          </a:p>
          <a:p>
            <a:r>
              <a:rPr lang="en-US" sz="1600" b="1" dirty="0">
                <a:solidFill>
                  <a:schemeClr val="bg1"/>
                </a:solidFill>
              </a:rPr>
              <a:t>Salary conversion scheme</a:t>
            </a:r>
          </a:p>
          <a:p>
            <a:r>
              <a:rPr lang="en-US" sz="1600" dirty="0">
                <a:solidFill>
                  <a:schemeClr val="bg1"/>
                </a:solidFill>
              </a:rPr>
              <a:t>Under a salary conversion scheme portions of gross salary will be invested in the retirement plan. In addition, the employer can make a contribution</a:t>
            </a:r>
            <a:r>
              <a:rPr lang="en-US" sz="1600" baseline="30000" dirty="0">
                <a:solidFill>
                  <a:schemeClr val="bg1"/>
                </a:solidFill>
              </a:rPr>
              <a:t>1</a:t>
            </a:r>
            <a:r>
              <a:rPr lang="en-US" sz="1600" dirty="0">
                <a:solidFill>
                  <a:schemeClr val="bg1"/>
                </a:solidFill>
              </a:rPr>
              <a:t>. </a:t>
            </a:r>
            <a:br>
              <a:rPr lang="en-US" sz="1600" dirty="0">
                <a:solidFill>
                  <a:schemeClr val="bg1"/>
                </a:solidFill>
              </a:rPr>
            </a:br>
            <a:endParaRPr lang="en-US" sz="1600" dirty="0">
              <a:solidFill>
                <a:schemeClr val="bg1"/>
              </a:solidFill>
            </a:endParaRPr>
          </a:p>
          <a:p>
            <a:r>
              <a:rPr lang="en-US" sz="1600" b="1" dirty="0">
                <a:solidFill>
                  <a:schemeClr val="bg1"/>
                </a:solidFill>
              </a:rPr>
              <a:t>Employer-sponsored plan</a:t>
            </a:r>
          </a:p>
          <a:p>
            <a:r>
              <a:rPr lang="en-US" sz="1600" dirty="0">
                <a:solidFill>
                  <a:schemeClr val="bg1"/>
                </a:solidFill>
              </a:rPr>
              <a:t>Under this type of plan the premiums are exclusively funded by the employer.</a:t>
            </a:r>
          </a:p>
          <a:p>
            <a:endParaRPr lang="en-US" sz="1600" dirty="0">
              <a:solidFill>
                <a:schemeClr val="bg1"/>
              </a:solidFill>
            </a:endParaRPr>
          </a:p>
          <a:p>
            <a:r>
              <a:rPr lang="en-US" sz="1600" dirty="0">
                <a:solidFill>
                  <a:schemeClr val="bg1"/>
                </a:solidFill>
              </a:rPr>
              <a:t>Both methods can be combined. </a:t>
            </a:r>
          </a:p>
        </p:txBody>
      </p:sp>
      <p:sp>
        <p:nvSpPr>
          <p:cNvPr id="10" name="Fußzeilenplatzhalter 7">
            <a:extLst>
              <a:ext uri="{FF2B5EF4-FFF2-40B4-BE49-F238E27FC236}">
                <a16:creationId xmlns:a16="http://schemas.microsoft.com/office/drawing/2014/main" id="{7E47E660-D709-4954-AF4A-6C47710D06C2}"/>
              </a:ext>
            </a:extLst>
          </p:cNvPr>
          <p:cNvSpPr txBox="1">
            <a:spLocks/>
          </p:cNvSpPr>
          <p:nvPr/>
        </p:nvSpPr>
        <p:spPr>
          <a:xfrm>
            <a:off x="479425" y="6165850"/>
            <a:ext cx="9324974"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r>
              <a:rPr kumimoji="0" lang="de-DE" sz="800" b="0" i="0" strike="noStrike" kern="1200" cap="none" spc="0" normalizeH="0" baseline="30000" noProof="0" dirty="0">
                <a:ln>
                  <a:noFill/>
                </a:ln>
                <a:solidFill>
                  <a:schemeClr val="bg1"/>
                </a:solidFill>
                <a:effectLst/>
                <a:uLnTx/>
                <a:uFillTx/>
                <a:latin typeface="Arial"/>
                <a:ea typeface="+mn-ea"/>
                <a:cs typeface="+mn-cs"/>
              </a:rPr>
              <a:t>1</a:t>
            </a:r>
            <a:r>
              <a:rPr lang="en-US" dirty="0">
                <a:solidFill>
                  <a:schemeClr val="bg1"/>
                </a:solidFill>
              </a:rPr>
              <a:t>Under a salary conversion scheme where premiums into a direct insurance plan, a </a:t>
            </a:r>
            <a:r>
              <a:rPr lang="en-US" dirty="0" err="1">
                <a:solidFill>
                  <a:schemeClr val="bg1"/>
                </a:solidFill>
              </a:rPr>
              <a:t>Pensionskasse</a:t>
            </a:r>
            <a:r>
              <a:rPr lang="en-US" dirty="0">
                <a:solidFill>
                  <a:schemeClr val="bg1"/>
                </a:solidFill>
              </a:rPr>
              <a:t> or a pension fund (§ 3 (63) </a:t>
            </a:r>
            <a:r>
              <a:rPr lang="en-US" dirty="0" err="1">
                <a:solidFill>
                  <a:schemeClr val="bg1"/>
                </a:solidFill>
              </a:rPr>
              <a:t>EStG</a:t>
            </a:r>
            <a:r>
              <a:rPr lang="en-US" dirty="0">
                <a:solidFill>
                  <a:schemeClr val="bg1"/>
                </a:solidFill>
              </a:rPr>
              <a:t>) are exempt from social security contributions, the employer is required to contribute 15% of the salary converted up to 4% of the CAC West. </a:t>
            </a:r>
            <a:r>
              <a:rPr kumimoji="0" lang="de-DE" sz="800" b="0" i="0" strike="noStrike" kern="1200" cap="none" spc="0" normalizeH="0" baseline="30000" noProof="0" dirty="0">
                <a:ln>
                  <a:noFill/>
                </a:ln>
                <a:solidFill>
                  <a:schemeClr val="bg1"/>
                </a:solidFill>
                <a:effectLst/>
                <a:uLnTx/>
                <a:uFillTx/>
                <a:latin typeface="Arial"/>
              </a:rPr>
              <a:t> </a:t>
            </a:r>
            <a:endParaRPr lang="de-DE" dirty="0">
              <a:solidFill>
                <a:schemeClr val="bg1"/>
              </a:solidFill>
            </a:endParaRPr>
          </a:p>
        </p:txBody>
      </p:sp>
      <p:pic>
        <p:nvPicPr>
          <p:cNvPr id="8" name="Grafik 7">
            <a:extLst>
              <a:ext uri="{FF2B5EF4-FFF2-40B4-BE49-F238E27FC236}">
                <a16:creationId xmlns:a16="http://schemas.microsoft.com/office/drawing/2014/main" id="{09706F80-62DB-EFC0-94B9-2D7C8EC4A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15632" y="476250"/>
            <a:ext cx="2600960" cy="5689600"/>
          </a:xfrm>
          <a:prstGeom prst="rect">
            <a:avLst/>
          </a:prstGeom>
        </p:spPr>
      </p:pic>
    </p:spTree>
    <p:extLst>
      <p:ext uri="{BB962C8B-B14F-4D97-AF65-F5344CB8AC3E}">
        <p14:creationId xmlns:p14="http://schemas.microsoft.com/office/powerpoint/2010/main" val="15498242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solidFill>
                  <a:schemeClr val="tx1"/>
                </a:solidFill>
              </a:rPr>
              <a:t>© Allianz 2021</a:t>
            </a:r>
          </a:p>
        </p:txBody>
      </p:sp>
      <p:pic>
        <p:nvPicPr>
          <p:cNvPr id="18" name="Grafik 17" descr="svtx:article/content/picture/@tmpUrl&#10;svtx:size=4-5&#10;svtxbackup:w=376.8589&#10;svtxbackup:h=471.0736&#10;svtxbackup:x=583.1412&#10;svtxbackup:y=68.92197">
            <a:extLst>
              <a:ext uri="{FF2B5EF4-FFF2-40B4-BE49-F238E27FC236}">
                <a16:creationId xmlns:a16="http://schemas.microsoft.com/office/drawing/2014/main" id="{6F28E562-BEFC-474D-9E5A-17CFB5AEBA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05893" y="875309"/>
            <a:ext cx="4786108" cy="5982635"/>
          </a:xfrm>
          <a:prstGeom prst="rect">
            <a:avLst/>
          </a:prstGeom>
          <a:noFill/>
        </p:spPr>
      </p:pic>
      <p:sp>
        <p:nvSpPr>
          <p:cNvPr id="19" name="Titel 3" descr="svtx:article/content/headline">
            <a:extLst>
              <a:ext uri="{FF2B5EF4-FFF2-40B4-BE49-F238E27FC236}">
                <a16:creationId xmlns:a16="http://schemas.microsoft.com/office/drawing/2014/main" id="{2BE1DC30-8539-4188-B9C7-A93E38071E43}"/>
              </a:ext>
            </a:extLst>
          </p:cNvPr>
          <p:cNvSpPr>
            <a:spLocks noGrp="1"/>
          </p:cNvSpPr>
          <p:nvPr>
            <p:ph type="title"/>
          </p:nvPr>
        </p:nvSpPr>
        <p:spPr>
          <a:xfrm>
            <a:off x="479427" y="875309"/>
            <a:ext cx="9324974" cy="932854"/>
          </a:xfrm>
        </p:spPr>
        <p:txBody>
          <a:bodyPr/>
          <a:lstStyle/>
          <a:p>
            <a:r>
              <a:rPr lang="de-DE" b="0" i="0" u="none"/>
              <a:t>Model calculation</a:t>
            </a:r>
          </a:p>
        </p:txBody>
      </p:sp>
      <p:sp>
        <p:nvSpPr>
          <p:cNvPr id="20" name="Textplatzhalter 12" descr="svtxtr:svtx:pptx_transfrom_strapline_bold">
            <a:extLst>
              <a:ext uri="{FF2B5EF4-FFF2-40B4-BE49-F238E27FC236}">
                <a16:creationId xmlns:a16="http://schemas.microsoft.com/office/drawing/2014/main" id="{35E06CD0-4293-4A4B-AE1E-384109DD6816}"/>
              </a:ext>
            </a:extLst>
          </p:cNvPr>
          <p:cNvSpPr>
            <a:spLocks noGrp="1"/>
          </p:cNvSpPr>
          <p:nvPr>
            <p:ph type="body" sz="quarter" idx="12"/>
          </p:nvPr>
        </p:nvSpPr>
        <p:spPr>
          <a:xfrm>
            <a:off x="479424" y="476250"/>
            <a:ext cx="9324973" cy="252000"/>
          </a:xfrm>
        </p:spPr>
        <p:txBody>
          <a:bodyPr/>
          <a:lstStyle/>
          <a:p>
            <a:r>
              <a:rPr lang="de-DE" b="1" i="0" u="none"/>
              <a:t>Allianz Direct Insurance in figures</a:t>
            </a:r>
          </a:p>
        </p:txBody>
      </p:sp>
      <p:sp>
        <p:nvSpPr>
          <p:cNvPr id="21" name="Fußzeilenplatzhalter 5" descr="svtx:article/content/footnote">
            <a:extLst>
              <a:ext uri="{FF2B5EF4-FFF2-40B4-BE49-F238E27FC236}">
                <a16:creationId xmlns:a16="http://schemas.microsoft.com/office/drawing/2014/main" id="{ED10176C-B6C9-4F58-A811-B8BA99DA420D}"/>
              </a:ext>
            </a:extLst>
          </p:cNvPr>
          <p:cNvSpPr>
            <a:spLocks noGrp="1"/>
          </p:cNvSpPr>
          <p:nvPr>
            <p:ph type="ftr" sz="quarter" idx="13"/>
          </p:nvPr>
        </p:nvSpPr>
        <p:spPr>
          <a:xfrm>
            <a:off x="479426" y="6165850"/>
            <a:ext cx="6555854" cy="350150"/>
          </a:xfrm>
        </p:spPr>
        <p:txBody>
          <a:bodyPr/>
          <a:lstStyle/>
          <a:p>
            <a:r>
              <a:rPr lang="de-DE" sz="800" b="0" i="0" u="none" baseline="30000">
                <a:solidFill>
                  <a:srgbClr val="003781"/>
                </a:solidFill>
              </a:rPr>
              <a:t>1 </a:t>
            </a:r>
            <a:r>
              <a:rPr lang="de-DE" sz="800" b="0" i="0" u="none">
                <a:solidFill>
                  <a:srgbClr val="003781"/>
                </a:solidFill>
              </a:rPr>
              <a:t>Tax charge 30 %.  </a:t>
            </a:r>
            <a:r>
              <a:rPr lang="de-DE" sz="800" b="0" i="0" u="none" baseline="30000">
                <a:solidFill>
                  <a:srgbClr val="003781"/>
                </a:solidFill>
              </a:rPr>
              <a:t>2 </a:t>
            </a:r>
            <a:r>
              <a:rPr lang="de-DE" sz="800" b="0" i="0" u="none">
                <a:solidFill>
                  <a:srgbClr val="003781"/>
                </a:solidFill>
              </a:rPr>
              <a:t>Social security contributions approx. 20 %  </a:t>
            </a:r>
            <a:r>
              <a:rPr lang="de-DE" sz="800" b="0" i="0" u="none" baseline="30000">
                <a:solidFill>
                  <a:srgbClr val="003781"/>
                </a:solidFill>
              </a:rPr>
              <a:t>3 </a:t>
            </a:r>
            <a:r>
              <a:rPr lang="de-DE" sz="800" b="0" i="0" u="none">
                <a:solidFill>
                  <a:srgbClr val="003781"/>
                </a:solidFill>
              </a:rPr>
              <a:t>Under a salary conversion scheme where premiums into a direct insurance plan, a Pensionskasse or a pension fund (§ 3 (63) EStG) are exempt from social security contributions, the employer is required to contribute 15 % of the salary converted up to 4 % of the CAC West.  </a:t>
            </a:r>
          </a:p>
        </p:txBody>
      </p:sp>
      <p:sp>
        <p:nvSpPr>
          <p:cNvPr id="22" name="Foliennummernplatzhalter 6">
            <a:extLst>
              <a:ext uri="{FF2B5EF4-FFF2-40B4-BE49-F238E27FC236}">
                <a16:creationId xmlns:a16="http://schemas.microsoft.com/office/drawing/2014/main" id="{6498F077-F9B6-4EC2-8621-AF447D45B27F}"/>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solidFill>
                  <a:schemeClr val="tx1"/>
                </a:solidFill>
              </a:rPr>
              <a:t>40</a:t>
            </a:fld>
            <a:endParaRPr lang="de-DE">
              <a:solidFill>
                <a:schemeClr val="tx1"/>
              </a:solidFill>
            </a:endParaRPr>
          </a:p>
        </p:txBody>
      </p:sp>
      <p:sp>
        <p:nvSpPr>
          <p:cNvPr id="23" name="Textfeld 22">
            <a:extLst>
              <a:ext uri="{FF2B5EF4-FFF2-40B4-BE49-F238E27FC236}">
                <a16:creationId xmlns:a16="http://schemas.microsoft.com/office/drawing/2014/main" id="{CF4133CB-105B-4C57-9063-C4688096C643}"/>
              </a:ext>
            </a:extLst>
          </p:cNvPr>
          <p:cNvSpPr txBox="1"/>
          <p:nvPr/>
        </p:nvSpPr>
        <p:spPr>
          <a:xfrm flipH="1">
            <a:off x="8468139" y="-705678"/>
            <a:ext cx="0" cy="0"/>
          </a:xfrm>
          <a:prstGeom prst="rect">
            <a:avLst/>
          </a:prstGeom>
          <a:noFill/>
        </p:spPr>
        <p:txBody>
          <a:bodyPr wrap="non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l"/>
            <a:endParaRPr lang="de-DE" sz="1600">
              <a:solidFill>
                <a:schemeClr val="bg1"/>
              </a:solidFill>
            </a:endParaRPr>
          </a:p>
        </p:txBody>
      </p:sp>
      <p:graphicFrame>
        <p:nvGraphicFramePr>
          <p:cNvPr id="24" name="Tabelle 23" descr="svtxtr:svtx:pptx.transform.casestudy-table">
            <a:extLst>
              <a:ext uri="{FF2B5EF4-FFF2-40B4-BE49-F238E27FC236}">
                <a16:creationId xmlns:a16="http://schemas.microsoft.com/office/drawing/2014/main" id="{2C2BFB70-0088-44E5-9EF5-01800AF7AE52}"/>
              </a:ext>
            </a:extLst>
          </p:cNvPr>
          <p:cNvGraphicFramePr>
            <a:graphicFrameLocks noGrp="1"/>
          </p:cNvGraphicFramePr>
          <p:nvPr>
            <p:extLst>
              <p:ext uri="{D42A27DB-BD31-4B8C-83A1-F6EECF244321}">
                <p14:modId xmlns:p14="http://schemas.microsoft.com/office/powerpoint/2010/main" val="1805575698"/>
              </p:ext>
            </p:extLst>
          </p:nvPr>
        </p:nvGraphicFramePr>
        <p:xfrm>
          <a:off x="479424" y="1830571"/>
          <a:ext cx="6555856" cy="4045934"/>
        </p:xfrm>
        <a:graphic>
          <a:graphicData uri="http://schemas.openxmlformats.org/drawingml/2006/table">
            <a:tbl>
              <a:tblPr>
                <a:tableStyleId>{3B4B98B0-60AC-42C2-AFA5-B58CD77FA1E5}</a:tableStyleId>
              </a:tblPr>
              <a:tblGrid>
                <a:gridCol w="4866136">
                  <a:extLst>
                    <a:ext uri="{9D8B030D-6E8A-4147-A177-3AD203B41FA5}">
                      <a16:colId xmlns:a16="http://schemas.microsoft.com/office/drawing/2014/main" val="1414233370"/>
                    </a:ext>
                  </a:extLst>
                </a:gridCol>
                <a:gridCol w="1689720">
                  <a:extLst>
                    <a:ext uri="{9D8B030D-6E8A-4147-A177-3AD203B41FA5}">
                      <a16:colId xmlns:a16="http://schemas.microsoft.com/office/drawing/2014/main" val="721332801"/>
                    </a:ext>
                  </a:extLst>
                </a:gridCol>
              </a:tblGrid>
              <a:tr h="449334">
                <a:tc>
                  <a:txBody>
                    <a:bodyPr/>
                    <a:lstStyle/>
                    <a:p>
                      <a:pPr lvl="0" algn="l"/>
                      <a:r>
                        <a:rPr lang="de-DE" sz="1600" b="1" i="0" u="none">
                          <a:solidFill>
                            <a:srgbClr val="003781"/>
                          </a:solidFill>
                        </a:rPr>
                        <a:t>Employee´s premium:</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€ 100</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8163308"/>
                  </a:ext>
                </a:extLst>
              </a:tr>
              <a:tr h="267324">
                <a:tc>
                  <a:txBody>
                    <a:bodyPr/>
                    <a:lstStyle/>
                    <a:p>
                      <a:pPr lvl="0" algn="l"/>
                      <a:r>
                        <a:rPr lang="de-DE" sz="1600" b="1" i="0" u="none">
                          <a:solidFill>
                            <a:srgbClr val="003781"/>
                          </a:solidFill>
                        </a:rPr>
                        <a:t>Tax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-€ 30</a:t>
                      </a:r>
                      <a:r>
                        <a:rPr lang="de-DE" sz="1600" b="0" i="0" u="none" baseline="30000">
                          <a:solidFill>
                            <a:srgbClr val="003781"/>
                          </a:solidFill>
                        </a:rPr>
                        <a:t>1</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324">
                <a:tc gridSpan="2">
                  <a:txBody>
                    <a:bodyPr/>
                    <a:lstStyle/>
                    <a:p>
                      <a:pPr lvl="0" algn="l"/>
                      <a:r>
                        <a:rPr lang="de-DE" sz="1600" b="0" i="0" u="none">
                          <a:solidFill>
                            <a:srgbClr val="003781"/>
                          </a:solidFill>
                        </a:rPr>
                        <a:t>Insurance premiums are directly deducted from gross salary and are therefore tax-free.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r"/>
                      <a:endParaRPr lang="de-DE" sz="1600" b="0" i="0" u="none">
                        <a:solidFill>
                          <a:srgbClr val="003781"/>
                        </a:solidFill>
                      </a:endParaRP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746017"/>
                  </a:ext>
                </a:extLst>
              </a:tr>
              <a:tr h="267324">
                <a:tc>
                  <a:txBody>
                    <a:bodyPr/>
                    <a:lstStyle/>
                    <a:p>
                      <a:pPr lvl="0" algn="l"/>
                      <a:r>
                        <a:rPr lang="de-DE" sz="1600" b="1" i="0" u="none">
                          <a:solidFill>
                            <a:srgbClr val="003781"/>
                          </a:solidFill>
                        </a:rPr>
                        <a:t>Social security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-€ 20</a:t>
                      </a:r>
                      <a:r>
                        <a:rPr lang="de-DE" sz="1600" b="0" i="0" u="none" baseline="30000">
                          <a:solidFill>
                            <a:srgbClr val="003781"/>
                          </a:solidFill>
                        </a:rPr>
                        <a:t>2</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513751"/>
                  </a:ext>
                </a:extLst>
              </a:tr>
              <a:tr h="449334">
                <a:tc gridSpan="2">
                  <a:txBody>
                    <a:bodyPr/>
                    <a:lstStyle/>
                    <a:p>
                      <a:pPr lvl="0" algn="l"/>
                      <a:r>
                        <a:rPr lang="de-DE" sz="1600" b="0" i="0" u="none">
                          <a:solidFill>
                            <a:srgbClr val="003781"/>
                          </a:solidFill>
                        </a:rPr>
                        <a:t>The second advantage is the exemption from social security contributions.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gn="r"/>
                      <a:endParaRPr lang="de-DE" sz="1600" b="0" i="0" u="none">
                        <a:solidFill>
                          <a:srgbClr val="003781"/>
                        </a:solidFill>
                      </a:endParaRP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562580"/>
                  </a:ext>
                </a:extLst>
              </a:tr>
              <a:tr h="267324">
                <a:tc>
                  <a:txBody>
                    <a:bodyPr/>
                    <a:lstStyle/>
                    <a:p>
                      <a:pPr lvl="0" algn="l"/>
                      <a:r>
                        <a:rPr lang="de-DE" sz="1600" b="1" i="0" u="none">
                          <a:solidFill>
                            <a:srgbClr val="003781"/>
                          </a:solidFill>
                        </a:rPr>
                        <a:t>Actual expense: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€ 50</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671761"/>
                  </a:ext>
                </a:extLst>
              </a:tr>
              <a:tr h="267324">
                <a:tc>
                  <a:txBody>
                    <a:bodyPr/>
                    <a:lstStyle/>
                    <a:p>
                      <a:pPr lvl="0" algn="l"/>
                      <a:r>
                        <a:rPr lang="de-DE" sz="1600" b="1" i="0" u="none">
                          <a:solidFill>
                            <a:srgbClr val="003781"/>
                          </a:solidFill>
                        </a:rPr>
                        <a:t>€ 15 employer contribution</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€ 15</a:t>
                      </a:r>
                      <a:r>
                        <a:rPr lang="de-DE" sz="1600" b="0" i="0" u="none" baseline="30000">
                          <a:solidFill>
                            <a:srgbClr val="003781"/>
                          </a:solidFill>
                        </a:rPr>
                        <a:t>3</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79329"/>
                  </a:ext>
                </a:extLst>
              </a:tr>
              <a:tr h="267324">
                <a:tc>
                  <a:txBody>
                    <a:bodyPr/>
                    <a:lstStyle/>
                    <a:p>
                      <a:pPr lvl="0" algn="l"/>
                      <a:r>
                        <a:rPr lang="de-DE" sz="1600" b="1" i="0" u="none">
                          <a:solidFill>
                            <a:srgbClr val="003781"/>
                          </a:solidFill>
                        </a:rPr>
                        <a:t>Total premium</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1" i="0" u="none">
                          <a:solidFill>
                            <a:srgbClr val="003781"/>
                          </a:solidFill>
                        </a:rPr>
                        <a:t>€ 115</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833279"/>
                  </a:ext>
                </a:extLst>
              </a:tr>
              <a:tr h="267324">
                <a:tc gridSpan="2">
                  <a:txBody>
                    <a:bodyPr/>
                    <a:lstStyle/>
                    <a:p>
                      <a:pPr lvl="0" algn="l"/>
                      <a:r>
                        <a:rPr lang="de-DE" sz="1600" b="0" i="0" u="none">
                          <a:solidFill>
                            <a:srgbClr val="003781"/>
                          </a:solidFill>
                        </a:rPr>
                        <a:t>Based on the employee’s own expense of approx. € 50, an amount of € 115 will be invested in an occupational pension.</a:t>
                      </a:r>
                    </a:p>
                  </a:txBody>
                  <a:tcPr marL="0" marR="0" marT="38098" marB="76197"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r" defTabSz="914400" fontAlgn="auto">
                        <a:lnSpc>
                          <a:spcPct val="100000"/>
                        </a:lnSpc>
                        <a:spcBef>
                          <a:spcPct val="0"/>
                        </a:spcBef>
                        <a:spcAft>
                          <a:spcPct val="0"/>
                        </a:spcAft>
                        <a:buSzTx/>
                      </a:pPr>
                      <a:endParaRPr lang="de-DE" sz="1600" b="0" i="0" u="none" kern="1200">
                        <a:solidFill>
                          <a:srgbClr val="003781"/>
                        </a:solidFill>
                        <a:latin typeface="+mn-lt"/>
                        <a:ea typeface="+mn-ea"/>
                        <a:cs typeface="+mn-cs"/>
                      </a:endParaRPr>
                    </a:p>
                  </a:txBody>
                  <a:tcPr marL="0" marR="0" marT="38098" marB="76197"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3147805"/>
                  </a:ext>
                </a:extLst>
              </a:tr>
            </a:tbl>
          </a:graphicData>
        </a:graphic>
      </p:graphicFrame>
      <p:grpSp>
        <p:nvGrpSpPr>
          <p:cNvPr id="25" name="Gruppe-CTA" descr="svtxtr:svtx:pptx.transform.group-cta" hidden="1">
            <a:extLst>
              <a:ext uri="{FF2B5EF4-FFF2-40B4-BE49-F238E27FC236}">
                <a16:creationId xmlns:a16="http://schemas.microsoft.com/office/drawing/2014/main" id="{7BA80F01-0E2B-42B3-98AD-ACB0EC90B244}"/>
              </a:ext>
            </a:extLst>
          </p:cNvPr>
          <p:cNvGrpSpPr/>
          <p:nvPr/>
        </p:nvGrpSpPr>
        <p:grpSpPr>
          <a:xfrm>
            <a:off x="479424" y="5491886"/>
            <a:ext cx="2214022" cy="332030"/>
            <a:chOff x="479424" y="5491886"/>
            <a:chExt cx="2214022" cy="332030"/>
          </a:xfrm>
        </p:grpSpPr>
        <p:sp>
          <p:nvSpPr>
            <p:cNvPr id="26" name="Abgerundetes Rechteck 16" descr="svtxtr:svtx:pptx.transform.calltoaction-link3">
              <a:extLst>
                <a:ext uri="{FF2B5EF4-FFF2-40B4-BE49-F238E27FC236}">
                  <a16:creationId xmlns:a16="http://schemas.microsoft.com/office/drawing/2014/main" id="{0F7D2DAE-D84F-45FE-9413-56DEC7F4259D}"/>
                </a:ext>
              </a:extLst>
            </p:cNvPr>
            <p:cNvSpPr/>
            <p:nvPr/>
          </p:nvSpPr>
          <p:spPr>
            <a:xfrm>
              <a:off x="479424" y="5449915"/>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hteck 26">
              <a:extLst>
                <a:ext uri="{FF2B5EF4-FFF2-40B4-BE49-F238E27FC236}">
                  <a16:creationId xmlns:a16="http://schemas.microsoft.com/office/drawing/2014/main" id="{B8149D29-5925-4291-9FB6-219235DF8F95}"/>
                </a:ext>
              </a:extLst>
            </p:cNvPr>
            <p:cNvSpPr/>
            <p:nvPr/>
          </p:nvSpPr>
          <p:spPr>
            <a:xfrm>
              <a:off x="495610" y="5692588"/>
              <a:ext cx="131919" cy="9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endParaRPr lang="de-DE"/>
            </a:p>
          </p:txBody>
        </p:sp>
      </p:grpSp>
    </p:spTree>
    <p:extLst>
      <p:ext uri="{BB962C8B-B14F-4D97-AF65-F5344CB8AC3E}">
        <p14:creationId xmlns:p14="http://schemas.microsoft.com/office/powerpoint/2010/main" val="41778732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FF8BB9-EB8C-448B-AE36-5B7D8D15B929}"/>
              </a:ext>
            </a:extLst>
          </p:cNvPr>
          <p:cNvSpPr>
            <a:spLocks noGrp="1"/>
          </p:cNvSpPr>
          <p:nvPr>
            <p:ph type="title"/>
          </p:nvPr>
        </p:nvSpPr>
        <p:spPr/>
        <p:txBody>
          <a:bodyPr/>
          <a:lstStyle/>
          <a:p>
            <a:r>
              <a:rPr lang="en-US" dirty="0"/>
              <a:t>That‘s how employees benefit from government incentives</a:t>
            </a:r>
            <a:endParaRPr lang="en-GB" dirty="0"/>
          </a:p>
        </p:txBody>
      </p:sp>
      <p:sp>
        <p:nvSpPr>
          <p:cNvPr id="5" name="Foliennummernplatzhalter 4">
            <a:extLst>
              <a:ext uri="{FF2B5EF4-FFF2-40B4-BE49-F238E27FC236}">
                <a16:creationId xmlns:a16="http://schemas.microsoft.com/office/drawing/2014/main" id="{1BDA5FAB-FBE1-4C60-9DE2-1869C0A5D664}"/>
              </a:ext>
            </a:extLst>
          </p:cNvPr>
          <p:cNvSpPr>
            <a:spLocks noGrp="1"/>
          </p:cNvSpPr>
          <p:nvPr>
            <p:ph type="sldNum" sz="quarter" idx="11"/>
          </p:nvPr>
        </p:nvSpPr>
        <p:spPr/>
        <p:txBody>
          <a:bodyPr/>
          <a:lstStyle/>
          <a:p>
            <a:fld id="{56C449F3-BD9D-48DC-BFF1-0F66671DA7C6}" type="slidenum">
              <a:rPr lang="de-DE" smtClean="0"/>
              <a:t>41</a:t>
            </a:fld>
            <a:endParaRPr lang="de-DE"/>
          </a:p>
        </p:txBody>
      </p:sp>
      <p:sp>
        <p:nvSpPr>
          <p:cNvPr id="7" name="Textplatzhalter 6">
            <a:extLst>
              <a:ext uri="{FF2B5EF4-FFF2-40B4-BE49-F238E27FC236}">
                <a16:creationId xmlns:a16="http://schemas.microsoft.com/office/drawing/2014/main" id="{65F0296A-2D2B-47F6-A2FC-C2C3509BE727}"/>
              </a:ext>
            </a:extLst>
          </p:cNvPr>
          <p:cNvSpPr>
            <a:spLocks noGrp="1"/>
          </p:cNvSpPr>
          <p:nvPr>
            <p:ph type="body" sz="quarter" idx="12"/>
          </p:nvPr>
        </p:nvSpPr>
        <p:spPr/>
        <p:txBody>
          <a:bodyPr/>
          <a:lstStyle/>
          <a:p>
            <a:r>
              <a:rPr lang="en-US" dirty="0"/>
              <a:t>Occupational retirement plan – employee-funded</a:t>
            </a:r>
          </a:p>
          <a:p>
            <a:endParaRPr lang="en-GB" dirty="0"/>
          </a:p>
        </p:txBody>
      </p:sp>
      <p:sp>
        <p:nvSpPr>
          <p:cNvPr id="15" name="Rechteck 14">
            <a:extLst>
              <a:ext uri="{FF2B5EF4-FFF2-40B4-BE49-F238E27FC236}">
                <a16:creationId xmlns:a16="http://schemas.microsoft.com/office/drawing/2014/main" id="{BD2C4407-1531-4D4A-88FF-FB663B29E09C}"/>
              </a:ext>
            </a:extLst>
          </p:cNvPr>
          <p:cNvSpPr/>
          <p:nvPr/>
        </p:nvSpPr>
        <p:spPr>
          <a:xfrm>
            <a:off x="485497" y="2126680"/>
            <a:ext cx="11227077" cy="430887"/>
          </a:xfrm>
          <a:prstGeom prst="rect">
            <a:avLst/>
          </a:prstGeom>
        </p:spPr>
        <p:txBody>
          <a:bodyPr wrap="square" lIns="0" tIns="0" rIns="0" bIns="0" anchor="t">
            <a:spAutoFit/>
          </a:bodyPr>
          <a:lstStyle/>
          <a:p>
            <a:pPr defTabSz="914400">
              <a:defRPr/>
            </a:pPr>
            <a:r>
              <a:rPr kumimoji="0" lang="en-US" sz="1400" b="1" i="0" u="none" strike="noStrike" kern="0" cap="none" spc="0" normalizeH="0" baseline="0" noProof="0" dirty="0">
                <a:ln>
                  <a:noFill/>
                </a:ln>
                <a:solidFill>
                  <a:schemeClr val="bg1"/>
                </a:solidFill>
                <a:effectLst/>
                <a:uLnTx/>
                <a:uFillTx/>
              </a:rPr>
              <a:t>The government has been sponsoring salary conversion schemes</a:t>
            </a:r>
            <a:r>
              <a:rPr kumimoji="0" lang="en-US" sz="1400" b="1" i="0" u="none" strike="noStrike" kern="0" cap="none" spc="0" normalizeH="0" baseline="30000" noProof="0" dirty="0">
                <a:ln>
                  <a:noFill/>
                </a:ln>
                <a:solidFill>
                  <a:schemeClr val="bg1"/>
                </a:solidFill>
                <a:effectLst/>
                <a:uLnTx/>
                <a:uFillTx/>
              </a:rPr>
              <a:t>1</a:t>
            </a:r>
            <a:r>
              <a:rPr kumimoji="0" lang="en-US" sz="1400" b="1" i="0" u="none" strike="noStrike" kern="0" cap="none" spc="0" normalizeH="0" baseline="0" noProof="0" dirty="0">
                <a:ln>
                  <a:noFill/>
                </a:ln>
                <a:solidFill>
                  <a:schemeClr val="bg1"/>
                </a:solidFill>
                <a:effectLst/>
                <a:uLnTx/>
                <a:uFillTx/>
              </a:rPr>
              <a:t> since January 01, 2018 by granting higher tax-free amounts up to maximum EUR </a:t>
            </a:r>
            <a:r>
              <a:rPr lang="en-US" sz="1400" b="1" kern="0" dirty="0">
                <a:solidFill>
                  <a:schemeClr val="bg1"/>
                </a:solidFill>
              </a:rPr>
              <a:t>604</a:t>
            </a:r>
            <a:r>
              <a:rPr kumimoji="0" lang="en-US" sz="1400" b="1" i="0" u="none" strike="noStrike" kern="0" cap="none" spc="0" normalizeH="0" baseline="0" noProof="0" dirty="0">
                <a:ln>
                  <a:noFill/>
                </a:ln>
                <a:solidFill>
                  <a:schemeClr val="bg1"/>
                </a:solidFill>
                <a:effectLst/>
                <a:uLnTx/>
                <a:uFillTx/>
              </a:rPr>
              <a:t> monthly, premiums up to maximum EUR </a:t>
            </a:r>
            <a:r>
              <a:rPr lang="en-US" sz="1400" b="1" kern="0" dirty="0">
                <a:solidFill>
                  <a:schemeClr val="bg1"/>
                </a:solidFill>
              </a:rPr>
              <a:t>302 </a:t>
            </a:r>
            <a:r>
              <a:rPr kumimoji="0" lang="en-US" sz="1400" b="1" i="0" u="none" strike="noStrike" kern="0" cap="none" spc="0" normalizeH="0" baseline="0" noProof="0" dirty="0">
                <a:ln>
                  <a:noFill/>
                </a:ln>
                <a:solidFill>
                  <a:schemeClr val="bg1"/>
                </a:solidFill>
                <a:effectLst/>
                <a:uLnTx/>
                <a:uFillTx/>
              </a:rPr>
              <a:t>monthly remain exempt from social security contributions</a:t>
            </a:r>
            <a:endParaRPr kumimoji="0" lang="de-DE" sz="1400" b="1" i="0" u="none" strike="noStrike" kern="0" cap="none" spc="0" normalizeH="0" baseline="0" noProof="0" dirty="0">
              <a:ln>
                <a:noFill/>
              </a:ln>
              <a:solidFill>
                <a:schemeClr val="bg1"/>
              </a:solidFill>
              <a:effectLst/>
              <a:uLnTx/>
              <a:uFillTx/>
            </a:endParaRPr>
          </a:p>
        </p:txBody>
      </p:sp>
      <p:sp>
        <p:nvSpPr>
          <p:cNvPr id="16" name="Fußzeilenplatzhalter 7">
            <a:extLst>
              <a:ext uri="{FF2B5EF4-FFF2-40B4-BE49-F238E27FC236}">
                <a16:creationId xmlns:a16="http://schemas.microsoft.com/office/drawing/2014/main" id="{E01C8F73-359F-420E-958F-F02F443F0A50}"/>
              </a:ext>
            </a:extLst>
          </p:cNvPr>
          <p:cNvSpPr txBox="1">
            <a:spLocks/>
          </p:cNvSpPr>
          <p:nvPr/>
        </p:nvSpPr>
        <p:spPr>
          <a:xfrm>
            <a:off x="479424" y="5778428"/>
            <a:ext cx="10692159" cy="973004"/>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defRPr/>
            </a:pPr>
            <a:r>
              <a:rPr kumimoji="0" lang="de-DE" altLang="de-DE" sz="800" b="0" i="0" u="none" strike="noStrike" kern="1200" cap="none" spc="0" normalizeH="0" baseline="30000" noProof="0" dirty="0">
                <a:ln>
                  <a:noFill/>
                </a:ln>
                <a:solidFill>
                  <a:srgbClr val="122B54"/>
                </a:solidFill>
                <a:effectLst/>
                <a:uLnTx/>
                <a:uFillTx/>
                <a:latin typeface="Arial"/>
                <a:ea typeface="+mn-ea"/>
                <a:cs typeface="+mn-cs"/>
              </a:rPr>
              <a:t>1 </a:t>
            </a:r>
            <a:r>
              <a:rPr kumimoji="0" lang="en-US" sz="800" b="0" i="0" u="none" strike="noStrike" kern="1200" cap="none" spc="0" normalizeH="0" baseline="0" noProof="0" dirty="0">
                <a:ln>
                  <a:noFill/>
                </a:ln>
                <a:solidFill>
                  <a:schemeClr val="bg1"/>
                </a:solidFill>
                <a:effectLst/>
                <a:uLnTx/>
                <a:uFillTx/>
                <a:latin typeface="Arial"/>
                <a:ea typeface="+mn-ea"/>
                <a:cs typeface="+mn-cs"/>
              </a:rPr>
              <a:t>Salary conversion scheme 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Salary conversion can result in lower social security benefits.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alt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en-US" sz="800" b="1" i="0" u="none" strike="noStrike" kern="1200" cap="none" spc="0" normalizeH="0" baseline="0" noProof="0" dirty="0">
                <a:ln>
                  <a:noFill/>
                </a:ln>
                <a:solidFill>
                  <a:schemeClr val="bg1"/>
                </a:solidFill>
                <a:effectLst/>
                <a:uLnTx/>
                <a:uFillTx/>
                <a:latin typeface="Arial"/>
                <a:ea typeface="+mn-ea"/>
                <a:cs typeface="+mn-cs"/>
              </a:rPr>
              <a:t>Taxation and social security: </a:t>
            </a:r>
            <a:r>
              <a:rPr kumimoji="0" lang="en-US" sz="800" b="0" i="0" u="none" strike="noStrike" kern="1200" cap="none" spc="0" normalizeH="0" baseline="0" noProof="0" dirty="0">
                <a:ln>
                  <a:noFill/>
                </a:ln>
                <a:solidFill>
                  <a:schemeClr val="bg1"/>
                </a:solidFill>
                <a:effectLst/>
                <a:uLnTx/>
                <a:uFillTx/>
                <a:latin typeface="Arial"/>
                <a:ea typeface="+mn-ea"/>
                <a:cs typeface="+mn-cs"/>
              </a:rPr>
              <a:t>Tax class I, church tax 8 %, statutory health insurance including supplemental contribution of </a:t>
            </a:r>
            <a:r>
              <a:rPr lang="en-US" dirty="0">
                <a:solidFill>
                  <a:schemeClr val="bg1"/>
                </a:solidFill>
                <a:latin typeface="Arial"/>
              </a:rPr>
              <a:t>1.7 %, </a:t>
            </a:r>
            <a:r>
              <a:rPr lang="en-US" dirty="0">
                <a:solidFill>
                  <a:schemeClr val="bg1"/>
                </a:solidFill>
                <a:ea typeface="+mn-lt"/>
                <a:cs typeface="+mn-lt"/>
              </a:rPr>
              <a:t>contribution rate for statutory long-term care insurance 4 % for childless persons</a:t>
            </a:r>
            <a:r>
              <a:rPr lang="en-US" dirty="0">
                <a:solidFill>
                  <a:schemeClr val="bg1"/>
                </a:solidFill>
                <a:latin typeface="Arial"/>
              </a:rPr>
              <a:t>;</a:t>
            </a:r>
            <a:r>
              <a:rPr kumimoji="0" lang="en-US" sz="800" b="0" i="0" u="none" strike="noStrike" kern="1200" cap="none" spc="0" normalizeH="0" baseline="0" noProof="0" dirty="0">
                <a:ln>
                  <a:noFill/>
                </a:ln>
                <a:solidFill>
                  <a:schemeClr val="bg1"/>
                </a:solidFill>
                <a:effectLst/>
                <a:uLnTx/>
                <a:uFillTx/>
                <a:latin typeface="Arial"/>
                <a:ea typeface="+mn-ea"/>
                <a:cs typeface="+mn-cs"/>
              </a:rPr>
              <a:t> calculations are based on tax and social security legislation applicable in </a:t>
            </a:r>
            <a:r>
              <a:rPr lang="en-US" dirty="0">
                <a:solidFill>
                  <a:schemeClr val="bg1"/>
                </a:solidFill>
                <a:latin typeface="Arial"/>
              </a:rPr>
              <a:t>2024</a:t>
            </a:r>
            <a:r>
              <a:rPr kumimoji="0" lang="en-US" sz="800" b="0" i="0" u="none" strike="noStrike" kern="1200" cap="none" spc="0" normalizeH="0" baseline="0" noProof="0" dirty="0">
                <a:ln>
                  <a:noFill/>
                </a:ln>
                <a:solidFill>
                  <a:schemeClr val="bg1"/>
                </a:solidFill>
                <a:effectLst/>
                <a:uLnTx/>
                <a:uFillTx/>
                <a:latin typeface="Arial"/>
                <a:ea typeface="+mn-ea"/>
                <a:cs typeface="+mn-cs"/>
              </a:rPr>
              <a:t>.</a:t>
            </a:r>
            <a:r>
              <a:rPr lang="en-US" dirty="0">
                <a:solidFill>
                  <a:schemeClr val="bg1"/>
                </a:solidFill>
                <a:latin typeface="Arial"/>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4 </a:t>
            </a:r>
            <a:r>
              <a:rPr kumimoji="0" lang="de-DE" sz="800" b="1" i="0" u="none" strike="noStrike" kern="1200" cap="none" spc="0" normalizeH="0" baseline="0" noProof="0" dirty="0">
                <a:ln>
                  <a:noFill/>
                </a:ln>
                <a:solidFill>
                  <a:schemeClr val="bg1"/>
                </a:solidFill>
                <a:effectLst/>
                <a:uLnTx/>
                <a:uFillTx/>
                <a:latin typeface="Arial"/>
                <a:ea typeface="+mn-ea"/>
                <a:cs typeface="+mn-cs"/>
              </a:rPr>
              <a:t>Premium rate: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StRFKU1U.GD.TB(U), </a:t>
            </a:r>
            <a:r>
              <a:rPr kumimoji="0" lang="en-US" sz="800" b="0" i="0" u="none" strike="noStrike" kern="1200" cap="none" spc="0" normalizeH="0" baseline="0" noProof="0" dirty="0">
                <a:ln>
                  <a:noFill/>
                </a:ln>
                <a:solidFill>
                  <a:schemeClr val="bg1"/>
                </a:solidFill>
                <a:effectLst/>
                <a:uLnTx/>
                <a:uFillTx/>
                <a:latin typeface="Arial"/>
                <a:ea typeface="+mn-ea"/>
                <a:cs typeface="+mn-cs"/>
              </a:rPr>
              <a:t>occupational group: B4, admission/maturity age 35 / 67, commencement date: </a:t>
            </a:r>
            <a:r>
              <a:rPr lang="en-US" dirty="0">
                <a:solidFill>
                  <a:schemeClr val="bg1"/>
                </a:solidFill>
                <a:latin typeface="Arial"/>
              </a:rPr>
              <a:t>01.2024</a:t>
            </a:r>
            <a:r>
              <a:rPr kumimoji="0" lang="en-US" sz="800" b="0" i="0" u="none" strike="noStrike" kern="1200" cap="none" spc="0" normalizeH="0" baseline="0" noProof="0" dirty="0">
                <a:ln>
                  <a:noFill/>
                </a:ln>
                <a:solidFill>
                  <a:schemeClr val="bg1"/>
                </a:solidFill>
                <a:effectLst/>
                <a:uLnTx/>
                <a:uFillTx/>
                <a:latin typeface="Arial"/>
                <a:ea typeface="+mn-ea"/>
                <a:cs typeface="+mn-cs"/>
              </a:rPr>
              <a:t>, premium frequency: monthly, death benefit: 20 years, </a:t>
            </a:r>
            <a:r>
              <a:rPr kumimoji="0" lang="en-US" sz="800" b="0" i="0" u="none" strike="noStrike" kern="1200" cap="none" spc="0" normalizeH="0" baseline="0" noProof="0" dirty="0" err="1">
                <a:ln>
                  <a:noFill/>
                </a:ln>
                <a:solidFill>
                  <a:schemeClr val="bg1"/>
                </a:solidFill>
                <a:effectLst/>
                <a:uLnTx/>
                <a:uFillTx/>
                <a:latin typeface="Arial"/>
                <a:ea typeface="+mn-ea"/>
                <a:cs typeface="+mn-cs"/>
              </a:rPr>
              <a:t>boLZ</a:t>
            </a:r>
            <a:r>
              <a:rPr kumimoji="0" lang="en-US" sz="800" b="0" i="0" u="none" strike="noStrike" kern="1200" cap="none" spc="0" normalizeH="0" baseline="0" noProof="0" dirty="0">
                <a:ln>
                  <a:noFill/>
                </a:ln>
                <a:solidFill>
                  <a:schemeClr val="bg1"/>
                </a:solidFill>
                <a:effectLst/>
                <a:uLnTx/>
                <a:uFillTx/>
                <a:latin typeface="Arial"/>
                <a:ea typeface="+mn-ea"/>
                <a:cs typeface="+mn-cs"/>
              </a:rPr>
              <a:t>, guarantee-level 80 %, without increase, profits: </a:t>
            </a:r>
            <a:r>
              <a:rPr kumimoji="0" lang="de-DE" sz="800" b="0" i="0" u="none" strike="noStrike" kern="1200" cap="none" spc="0" normalizeH="0" baseline="0" noProof="0" dirty="0" err="1">
                <a:ln>
                  <a:noFill/>
                </a:ln>
                <a:solidFill>
                  <a:schemeClr val="bg1"/>
                </a:solidFill>
                <a:effectLst/>
                <a:uLnTx/>
                <a:uFillTx/>
                <a:latin typeface="Arial"/>
                <a:ea typeface="+mn-ea"/>
                <a:cs typeface="+mn-cs"/>
              </a:rPr>
              <a:t>during</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deferred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period</a:t>
            </a:r>
            <a:r>
              <a:rPr kumimoji="0" lang="de-DE" sz="800" b="0" i="0" u="none" strike="noStrike" kern="1200" cap="none" spc="0" normalizeH="0" baseline="0" noProof="0" dirty="0">
                <a:ln>
                  <a:noFill/>
                </a:ln>
                <a:solidFill>
                  <a:schemeClr val="bg1"/>
                </a:solidFill>
                <a:effectLst/>
                <a:uLnTx/>
                <a:uFillTx/>
                <a:latin typeface="Arial"/>
                <a:ea typeface="+mn-ea"/>
                <a:cs typeface="+mn-cs"/>
              </a:rPr>
              <a:t>: Investment in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special</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funds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supposed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performance</a:t>
            </a:r>
            <a:r>
              <a:rPr kumimoji="0" lang="de-DE" sz="800" b="0" i="0" u="none" strike="noStrike" kern="1200" cap="none" spc="0" normalizeH="0" baseline="0" noProof="0" dirty="0">
                <a:ln>
                  <a:noFill/>
                </a:ln>
                <a:solidFill>
                  <a:schemeClr val="bg1"/>
                </a:solidFill>
                <a:effectLst/>
                <a:uLnTx/>
                <a:uFillTx/>
                <a:latin typeface="Arial"/>
                <a:ea typeface="+mn-ea"/>
                <a:cs typeface="+mn-cs"/>
              </a:rPr>
              <a:t> 4,5 %), </a:t>
            </a:r>
            <a:r>
              <a:rPr kumimoji="0" lang="de-DE" sz="800" b="0" i="0" u="none" strike="noStrike" kern="1200" cap="none" spc="0" normalizeH="0" baseline="0" noProof="0" dirty="0" err="1">
                <a:ln>
                  <a:noFill/>
                </a:ln>
                <a:solidFill>
                  <a:schemeClr val="bg1"/>
                </a:solidFill>
                <a:effectLst/>
                <a:uLnTx/>
                <a:uFillTx/>
                <a:latin typeface="Arial"/>
                <a:ea typeface="+mn-ea"/>
                <a:cs typeface="+mn-cs"/>
              </a:rPr>
              <a:t>as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of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commencment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payout</a:t>
            </a:r>
            <a:r>
              <a:rPr kumimoji="0" lang="de-DE" sz="800" b="0" i="0" u="none" strike="noStrike" kern="1200" cap="none" spc="0" normalizeH="0" baseline="0" noProof="0" dirty="0">
                <a:ln>
                  <a:noFill/>
                </a:ln>
                <a:solidFill>
                  <a:schemeClr val="bg1"/>
                </a:solidFill>
                <a:effectLst/>
                <a:uLnTx/>
                <a:uFillTx/>
                <a:latin typeface="Arial"/>
                <a:ea typeface="+mn-ea"/>
                <a:cs typeface="+mn-cs"/>
              </a:rPr>
              <a:t>: additional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a:t>
            </a:r>
            <a:r>
              <a:rPr kumimoji="0" lang="en-US" sz="800" b="0" i="0" u="none" strike="noStrike" kern="1200" cap="none" spc="0" normalizeH="0" baseline="0" noProof="0" dirty="0">
                <a:ln>
                  <a:noFill/>
                </a:ln>
                <a:solidFill>
                  <a:schemeClr val="bg1"/>
                </a:solidFill>
                <a:effectLst/>
                <a:uLnTx/>
                <a:uFillTx/>
                <a:latin typeface="Arial"/>
                <a:ea typeface="+mn-ea"/>
                <a:cs typeface="+mn-cs"/>
              </a:rPr>
              <a:t> Benefits are individually taxed and subject health and long-term care insurance contributions.</a:t>
            </a:r>
            <a:r>
              <a:rPr lang="en-US" dirty="0">
                <a:solidFill>
                  <a:schemeClr val="bg1"/>
                </a:solidFill>
                <a:latin typeface="Arial"/>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kumimoji="0" lang="en-US" altLang="de-DE" sz="800" b="0" i="0" u="none" strike="noStrike" kern="1200" cap="none" spc="0" normalizeH="0" baseline="30000" noProof="0" dirty="0">
                <a:ln>
                  <a:noFill/>
                </a:ln>
                <a:solidFill>
                  <a:schemeClr val="bg1"/>
                </a:solidFill>
                <a:effectLst/>
                <a:uLnTx/>
                <a:uFillTx/>
                <a:latin typeface="Arial"/>
                <a:ea typeface="+mn-ea"/>
                <a:cs typeface="+mn-cs"/>
              </a:rPr>
              <a:t>5 </a:t>
            </a:r>
            <a:r>
              <a:rPr kumimoji="0" lang="en-US" altLang="de-DE" sz="800" b="0" i="0" u="none" strike="noStrike" kern="1200" cap="none" spc="0" normalizeH="0" baseline="0" noProof="0" dirty="0">
                <a:ln>
                  <a:noFill/>
                </a:ln>
                <a:solidFill>
                  <a:schemeClr val="bg1"/>
                </a:solidFill>
                <a:effectLst/>
                <a:uLnTx/>
                <a:uFillTx/>
                <a:latin typeface="Arial"/>
                <a:ea typeface="+mn-ea"/>
                <a:cs typeface="+mn-cs"/>
              </a:rPr>
              <a:t>Under tax class III / 2 children the net expense amounts to EUR </a:t>
            </a:r>
            <a:r>
              <a:rPr lang="en-US" altLang="de-DE" dirty="0">
                <a:solidFill>
                  <a:schemeClr val="bg1"/>
                </a:solidFill>
                <a:latin typeface="Arial"/>
              </a:rPr>
              <a:t>62</a:t>
            </a:r>
            <a:r>
              <a:rPr kumimoji="0" lang="en-US" altLang="de-DE" sz="800" b="0" i="0" u="none" strike="noStrike" kern="1200" cap="none" spc="0" normalizeH="0" baseline="0" noProof="0" dirty="0">
                <a:ln>
                  <a:noFill/>
                </a:ln>
                <a:solidFill>
                  <a:schemeClr val="bg1"/>
                </a:solidFill>
                <a:effectLst/>
                <a:uLnTx/>
                <a:uFillTx/>
                <a:latin typeface="Arial"/>
                <a:ea typeface="+mn-ea"/>
                <a:cs typeface="+mn-cs"/>
              </a:rPr>
              <a:t>.</a:t>
            </a: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sp>
        <p:nvSpPr>
          <p:cNvPr id="18" name="Inhaltsplatzhalter 7">
            <a:extLst>
              <a:ext uri="{FF2B5EF4-FFF2-40B4-BE49-F238E27FC236}">
                <a16:creationId xmlns:a16="http://schemas.microsoft.com/office/drawing/2014/main" id="{0A67EB84-F3C3-419E-A349-062FC806D152}"/>
              </a:ext>
            </a:extLst>
          </p:cNvPr>
          <p:cNvSpPr txBox="1">
            <a:spLocks/>
          </p:cNvSpPr>
          <p:nvPr/>
        </p:nvSpPr>
        <p:spPr>
          <a:xfrm>
            <a:off x="488716" y="2555465"/>
            <a:ext cx="8063941" cy="327737"/>
          </a:xfrm>
          <a:prstGeom prst="rect">
            <a:avLst/>
          </a:prstGeom>
        </p:spPr>
        <p:txBody>
          <a:bodyPr vert="horz" lIns="0" tIns="0" rIns="0" bIns="0" rtlCol="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indent="-179705" defTabSz="914400">
              <a:spcBef>
                <a:spcPts val="1800"/>
              </a:spcBef>
              <a:spcAft>
                <a:spcPts val="0"/>
              </a:spcAft>
              <a:buClr>
                <a:srgbClr val="003781"/>
              </a:buClr>
              <a:defRPr/>
            </a:pPr>
            <a:r>
              <a:rPr kumimoji="0" lang="en-US" sz="1200" b="1" i="0" u="none" strike="noStrike" kern="1200" cap="none" spc="0" normalizeH="0" baseline="0" noProof="0" dirty="0">
                <a:ln>
                  <a:noFill/>
                </a:ln>
                <a:solidFill>
                  <a:schemeClr val="bg1"/>
                </a:solidFill>
                <a:effectLst/>
                <a:uLnTx/>
                <a:uFillTx/>
                <a:latin typeface="Arial"/>
                <a:ea typeface="+mn-ea"/>
                <a:cs typeface="+mn-cs"/>
              </a:rPr>
              <a:t>Comparison: Private contract versus occupational pension contract</a:t>
            </a:r>
            <a:r>
              <a:rPr lang="en-US" sz="1200" b="1" dirty="0">
                <a:solidFill>
                  <a:schemeClr val="bg1"/>
                </a:solidFill>
                <a:latin typeface="Arial"/>
              </a:rPr>
              <a:t> with the same supply target for daily life</a:t>
            </a:r>
          </a:p>
        </p:txBody>
      </p:sp>
      <p:graphicFrame>
        <p:nvGraphicFramePr>
          <p:cNvPr id="3" name="Group 159">
            <a:extLst>
              <a:ext uri="{FF2B5EF4-FFF2-40B4-BE49-F238E27FC236}">
                <a16:creationId xmlns:a16="http://schemas.microsoft.com/office/drawing/2014/main" id="{D87913F7-0DD8-BADA-660E-E4B6EFC47F1E}"/>
              </a:ext>
            </a:extLst>
          </p:cNvPr>
          <p:cNvGraphicFramePr>
            <a:graphicFrameLocks noGrp="1"/>
          </p:cNvGraphicFramePr>
          <p:nvPr/>
        </p:nvGraphicFramePr>
        <p:xfrm>
          <a:off x="488716" y="2847637"/>
          <a:ext cx="11303890" cy="3135050"/>
        </p:xfrm>
        <a:graphic>
          <a:graphicData uri="http://schemas.openxmlformats.org/drawingml/2006/table">
            <a:tbl>
              <a:tblPr/>
              <a:tblGrid>
                <a:gridCol w="3372050">
                  <a:extLst>
                    <a:ext uri="{9D8B030D-6E8A-4147-A177-3AD203B41FA5}">
                      <a16:colId xmlns:a16="http://schemas.microsoft.com/office/drawing/2014/main" val="20000"/>
                    </a:ext>
                  </a:extLst>
                </a:gridCol>
                <a:gridCol w="2604732">
                  <a:extLst>
                    <a:ext uri="{9D8B030D-6E8A-4147-A177-3AD203B41FA5}">
                      <a16:colId xmlns:a16="http://schemas.microsoft.com/office/drawing/2014/main" val="20001"/>
                    </a:ext>
                  </a:extLst>
                </a:gridCol>
                <a:gridCol w="2711048">
                  <a:extLst>
                    <a:ext uri="{9D8B030D-6E8A-4147-A177-3AD203B41FA5}">
                      <a16:colId xmlns:a16="http://schemas.microsoft.com/office/drawing/2014/main" val="20002"/>
                    </a:ext>
                  </a:extLst>
                </a:gridCol>
                <a:gridCol w="117645">
                  <a:extLst>
                    <a:ext uri="{9D8B030D-6E8A-4147-A177-3AD203B41FA5}">
                      <a16:colId xmlns:a16="http://schemas.microsoft.com/office/drawing/2014/main" val="20003"/>
                    </a:ext>
                  </a:extLst>
                </a:gridCol>
                <a:gridCol w="2498415">
                  <a:extLst>
                    <a:ext uri="{9D8B030D-6E8A-4147-A177-3AD203B41FA5}">
                      <a16:colId xmlns:a16="http://schemas.microsoft.com/office/drawing/2014/main" val="20004"/>
                    </a:ext>
                  </a:extLst>
                </a:gridCol>
              </a:tblGrid>
              <a:tr h="49898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en-US" altLang="de-DE" sz="1000" b="1" i="0" u="none" strike="noStrike" cap="none" normalizeH="0" baseline="0" dirty="0">
                          <a:ln>
                            <a:noFill/>
                          </a:ln>
                          <a:solidFill>
                            <a:schemeClr val="bg1"/>
                          </a:solidFill>
                          <a:effectLst/>
                          <a:latin typeface="Arial" pitchFamily="34" charset="0"/>
                          <a:cs typeface="Arial" pitchFamily="34" charset="0"/>
                        </a:rPr>
                        <a:t>Comparison tax class I </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en-US" altLang="de-DE" sz="1000" b="1" i="0" u="none" strike="noStrike" cap="none" normalizeH="0" baseline="0" noProof="0" dirty="0">
                          <a:ln>
                            <a:noFill/>
                          </a:ln>
                          <a:solidFill>
                            <a:schemeClr val="bg1"/>
                          </a:solidFill>
                          <a:effectLst/>
                          <a:latin typeface="Arial" pitchFamily="34" charset="0"/>
                          <a:cs typeface="Arial" pitchFamily="34" charset="0"/>
                        </a:rPr>
                        <a:t>Private pension “funded from net salary“</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en-US" altLang="de-DE" sz="1000" b="1" i="0" u="none" strike="noStrike" cap="none" normalizeH="0" baseline="0" noProof="0" dirty="0">
                          <a:ln>
                            <a:noFill/>
                          </a:ln>
                          <a:solidFill>
                            <a:schemeClr val="bg1"/>
                          </a:solidFill>
                          <a:effectLst/>
                          <a:latin typeface="Arial" pitchFamily="34" charset="0"/>
                          <a:cs typeface="Arial" pitchFamily="34" charset="0"/>
                        </a:rPr>
                        <a:t>Occupational pension funded from gross salary</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1200" b="1"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1000" b="1" i="0" u="none" strike="noStrike" cap="none" normalizeH="0" baseline="3000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en-US" altLang="de-DE" sz="1000" b="0" i="0" u="none" strike="noStrike" cap="none" normalizeH="0" baseline="0" dirty="0">
                          <a:ln>
                            <a:noFill/>
                          </a:ln>
                          <a:solidFill>
                            <a:schemeClr val="bg1"/>
                          </a:solidFill>
                          <a:effectLst/>
                          <a:latin typeface="Arial" pitchFamily="34" charset="0"/>
                          <a:cs typeface="Arial" pitchFamily="34" charset="0"/>
                        </a:rPr>
                        <a:t>Monthly gross salary</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€ 3,500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€ 3,500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row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Monthly pension from the occupational pension scheme</a:t>
                      </a:r>
                      <a:r>
                        <a:rPr kumimoji="0" lang="en-US" altLang="de-DE" sz="1000" b="1" i="0" u="none" strike="noStrike" cap="none" normalizeH="0" baseline="30000" dirty="0">
                          <a:ln>
                            <a:noFill/>
                          </a:ln>
                          <a:solidFill>
                            <a:schemeClr val="tx1"/>
                          </a:solidFill>
                          <a:effectLst/>
                          <a:latin typeface="Arial" panose="020B0604020202020204" pitchFamily="34" charset="0"/>
                          <a:cs typeface="Arial" panose="020B0604020202020204" pitchFamily="34" charset="0"/>
                        </a:rPr>
                        <a:t>4</a:t>
                      </a:r>
                      <a:r>
                        <a:rPr kumimoji="0" lang="en-US" altLang="de-DE"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€ 206</a:t>
                      </a:r>
                      <a:endParaRPr kumimoji="0" lang="de-DE" altLang="de-DE"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36000" marR="36000"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55655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000" b="0" i="0" u="none" strike="noStrike" cap="none" normalizeH="0" baseline="0" dirty="0">
                          <a:ln>
                            <a:noFill/>
                          </a:ln>
                          <a:solidFill>
                            <a:schemeClr val="bg1"/>
                          </a:solidFill>
                          <a:effectLst/>
                          <a:latin typeface="Arial" pitchFamily="34" charset="0"/>
                          <a:cs typeface="Arial" pitchFamily="34" charset="0"/>
                        </a:rPr>
                        <a:t>./. Monthly occupational pension premium</a:t>
                      </a:r>
                      <a:r>
                        <a:rPr kumimoji="0" lang="en-US" altLang="de-DE" sz="1000" b="0" i="0" u="none" strike="noStrike" cap="none" normalizeH="0" baseline="30000" dirty="0">
                          <a:ln>
                            <a:noFill/>
                          </a:ln>
                          <a:solidFill>
                            <a:schemeClr val="bg1"/>
                          </a:solidFill>
                          <a:effectLst/>
                          <a:latin typeface="Arial" pitchFamily="34" charset="0"/>
                          <a:cs typeface="Arial" pitchFamily="34" charset="0"/>
                        </a:rPr>
                        <a:t>2</a:t>
                      </a:r>
                      <a:endParaRPr kumimoji="0" lang="en-US" altLang="de-DE" sz="1000" b="0"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171450" marR="0" lvl="0" indent="-171450" algn="r" defTabSz="914400" rtl="0" eaLnBrk="0" fontAlgn="base" latinLnBrk="0" hangingPunct="0">
                        <a:lnSpc>
                          <a:spcPct val="100000"/>
                        </a:lnSpc>
                        <a:spcBef>
                          <a:spcPct val="0"/>
                        </a:spcBef>
                        <a:spcAft>
                          <a:spcPct val="30000"/>
                        </a:spcAft>
                        <a:buClrTx/>
                        <a:buSzTx/>
                        <a:buFontTx/>
                        <a:buChar char="-"/>
                        <a:tabLst>
                          <a:tab pos="195263" algn="l"/>
                        </a:tabLst>
                        <a:defRPr/>
                      </a:pP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100 </a:t>
                      </a:r>
                    </a:p>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000" b="1" i="0" u="none" strike="noStrike" cap="none" normalizeH="0" baseline="0" dirty="0">
                          <a:ln>
                            <a:noFill/>
                          </a:ln>
                          <a:solidFill>
                            <a:schemeClr val="bg1"/>
                          </a:solidFill>
                          <a:effectLst/>
                          <a:latin typeface="Arial" pitchFamily="34" charset="0"/>
                          <a:cs typeface="Arial" pitchFamily="34" charset="0"/>
                        </a:rPr>
                        <a:t>+ €</a:t>
                      </a: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15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2"/>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0" i="0" u="none" strike="noStrike" cap="none" normalizeH="0" baseline="0" noProof="0" dirty="0">
                          <a:ln>
                            <a:noFill/>
                          </a:ln>
                          <a:solidFill>
                            <a:schemeClr val="bg1"/>
                          </a:solidFill>
                          <a:effectLst/>
                          <a:latin typeface="Arial" pitchFamily="34" charset="0"/>
                          <a:cs typeface="Arial" pitchFamily="34" charset="0"/>
                        </a:rPr>
                        <a:t>Salary subject to taxes and other deductions</a:t>
                      </a:r>
                      <a:endParaRPr kumimoji="0" lang="en-US" altLang="de-DE" sz="1000" b="0"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€ 3,500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€ 3,400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kern="1200" cap="none" normalizeH="0" baseline="0">
                        <a:ln>
                          <a:noFill/>
                        </a:ln>
                        <a:solidFill>
                          <a:schemeClr val="bg1"/>
                        </a:solidFill>
                        <a:effectLst/>
                        <a:latin typeface="Arial" panose="020B0604020202020204" pitchFamily="34" charset="0"/>
                        <a:ea typeface="+mn-ea"/>
                        <a:cs typeface="Arial" panose="020B0604020202020204" pitchFamily="34" charset="0"/>
                      </a:endParaRPr>
                    </a:p>
                  </a:txBody>
                  <a:tcPr marL="36000" marR="36000" marT="36000" marB="3600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0" i="0" u="none" strike="noStrike" cap="none" normalizeH="0" baseline="0" dirty="0">
                          <a:ln>
                            <a:noFill/>
                          </a:ln>
                          <a:solidFill>
                            <a:schemeClr val="bg1"/>
                          </a:solidFill>
                          <a:effectLst/>
                          <a:latin typeface="Arial" pitchFamily="34" charset="0"/>
                          <a:cs typeface="Arial" pitchFamily="34" charset="0"/>
                        </a:rPr>
                        <a:t>./. </a:t>
                      </a:r>
                      <a:r>
                        <a:rPr kumimoji="0" lang="en-US" altLang="de-DE" sz="1000" b="0" i="0" u="none" strike="noStrike" cap="none" normalizeH="0" baseline="0" noProof="0" dirty="0">
                          <a:ln>
                            <a:noFill/>
                          </a:ln>
                          <a:solidFill>
                            <a:schemeClr val="bg1"/>
                          </a:solidFill>
                          <a:effectLst/>
                          <a:latin typeface="Arial" pitchFamily="34" charset="0"/>
                          <a:cs typeface="Arial" pitchFamily="34" charset="0"/>
                        </a:rPr>
                        <a:t>Taxes and social security contributions</a:t>
                      </a:r>
                      <a:r>
                        <a:rPr kumimoji="0" lang="en-US" altLang="de-DE" sz="1000" b="0" i="0" u="none" strike="noStrike" kern="1200" cap="none" normalizeH="0" baseline="30000" dirty="0">
                          <a:ln>
                            <a:noFill/>
                          </a:ln>
                          <a:solidFill>
                            <a:schemeClr val="bg1"/>
                          </a:solidFill>
                          <a:effectLst/>
                          <a:latin typeface="Arial" pitchFamily="34" charset="0"/>
                          <a:ea typeface="+mn-ea"/>
                          <a:cs typeface="Arial" pitchFamily="34" charset="0"/>
                        </a:rPr>
                        <a:t>3</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rtl="0" eaLnBrk="0" fontAlgn="base" latinLnBrk="0" hangingPunct="0">
                        <a:lnSpc>
                          <a:spcPct val="100000"/>
                        </a:lnSpc>
                        <a:spcBef>
                          <a:spcPct val="0"/>
                        </a:spcBef>
                        <a:spcAft>
                          <a:spcPct val="30000"/>
                        </a:spcAft>
                        <a:buClrTx/>
                        <a:buSzTx/>
                        <a:buFontTx/>
                        <a:buNone/>
                      </a:pPr>
                      <a:r>
                        <a:rPr lang="de-DE" altLang="de-DE" sz="1000" b="0" i="0" u="none" strike="noStrike" cap="none" normalizeH="0" baseline="0" dirty="0">
                          <a:ln>
                            <a:noFill/>
                          </a:ln>
                          <a:solidFill>
                            <a:schemeClr val="bg1"/>
                          </a:solidFill>
                          <a:effectLst/>
                          <a:latin typeface="Arial"/>
                          <a:cs typeface="Arial"/>
                        </a:rPr>
                        <a:t> </a:t>
                      </a:r>
                      <a:r>
                        <a:rPr kumimoji="0" lang="de-DE" altLang="de-DE" sz="1000" b="0" i="0" u="none" strike="noStrike" cap="none" normalizeH="0" baseline="0" dirty="0">
                          <a:ln>
                            <a:noFill/>
                          </a:ln>
                          <a:solidFill>
                            <a:schemeClr val="bg1"/>
                          </a:solidFill>
                          <a:effectLst/>
                          <a:latin typeface="Arial"/>
                          <a:cs typeface="Arial"/>
                        </a:rPr>
                        <a:t>- € </a:t>
                      </a:r>
                      <a:r>
                        <a:rPr lang="de-DE" sz="1000" b="0" i="0" u="none" strike="noStrike" cap="none" normalizeH="0" baseline="0" noProof="0" dirty="0">
                          <a:ln>
                            <a:noFill/>
                          </a:ln>
                          <a:solidFill>
                            <a:schemeClr val="bg1"/>
                          </a:solidFill>
                          <a:effectLst/>
                          <a:latin typeface="Arial"/>
                        </a:rPr>
                        <a:t>1,204</a:t>
                      </a:r>
                      <a:endParaRPr kumimoji="0" lang="de-DE" altLang="de-DE" sz="10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rtl="0" eaLnBrk="0" fontAlgn="base" latinLnBrk="0" hangingPunct="0">
                        <a:lnSpc>
                          <a:spcPct val="100000"/>
                        </a:lnSpc>
                        <a:spcBef>
                          <a:spcPct val="0"/>
                        </a:spcBef>
                        <a:spcAft>
                          <a:spcPct val="30000"/>
                        </a:spcAft>
                        <a:buClrTx/>
                        <a:buSzTx/>
                        <a:buFontTx/>
                        <a:buNone/>
                      </a:pPr>
                      <a:r>
                        <a:rPr lang="de-DE" altLang="de-DE" sz="1000" b="0" i="0" u="none" strike="noStrike" cap="none" normalizeH="0" baseline="0" dirty="0">
                          <a:ln>
                            <a:noFill/>
                          </a:ln>
                          <a:solidFill>
                            <a:schemeClr val="bg1"/>
                          </a:solidFill>
                          <a:effectLst/>
                          <a:latin typeface="Arial"/>
                          <a:cs typeface="Arial"/>
                        </a:rPr>
                        <a:t> </a:t>
                      </a:r>
                      <a:r>
                        <a:rPr kumimoji="0" lang="de-DE" altLang="de-DE" sz="1000" b="0" i="0" u="none" strike="noStrike" cap="none" normalizeH="0" baseline="0" dirty="0">
                          <a:ln>
                            <a:noFill/>
                          </a:ln>
                          <a:solidFill>
                            <a:schemeClr val="bg1"/>
                          </a:solidFill>
                          <a:effectLst/>
                          <a:latin typeface="Arial"/>
                          <a:cs typeface="Arial"/>
                        </a:rPr>
                        <a:t>- € </a:t>
                      </a:r>
                      <a:r>
                        <a:rPr lang="de-DE" sz="1000" b="0" i="0" u="none" strike="noStrike" cap="none" normalizeH="0" baseline="0" noProof="0" dirty="0">
                          <a:ln>
                            <a:noFill/>
                          </a:ln>
                          <a:solidFill>
                            <a:schemeClr val="bg1"/>
                          </a:solidFill>
                          <a:effectLst/>
                          <a:latin typeface="Arial"/>
                        </a:rPr>
                        <a:t>1.157</a:t>
                      </a:r>
                      <a:endParaRPr kumimoji="0" lang="de-DE" altLang="de-DE" sz="10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kern="1200" cap="none" normalizeH="0" baseline="0">
                        <a:ln>
                          <a:noFill/>
                        </a:ln>
                        <a:solidFill>
                          <a:schemeClr val="bg1"/>
                        </a:solidFill>
                        <a:effectLst/>
                        <a:latin typeface="Arial" panose="020B0604020202020204" pitchFamily="34" charset="0"/>
                        <a:ea typeface="+mn-ea"/>
                        <a:cs typeface="Arial" panose="020B0604020202020204" pitchFamily="34" charset="0"/>
                      </a:endParaRPr>
                    </a:p>
                  </a:txBody>
                  <a:tcPr marL="36000" marR="36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000" b="0" i="0" u="none" strike="noStrike" cap="none" normalizeH="0" baseline="0" dirty="0">
                          <a:ln>
                            <a:noFill/>
                          </a:ln>
                          <a:solidFill>
                            <a:schemeClr val="bg1"/>
                          </a:solidFill>
                          <a:effectLst/>
                          <a:latin typeface="Arial" pitchFamily="34" charset="0"/>
                          <a:cs typeface="Arial" pitchFamily="34" charset="0"/>
                        </a:rPr>
                        <a:t>Payout</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 </a:t>
                      </a:r>
                      <a:r>
                        <a:rPr lang="de-DE" sz="1000" b="0" i="0" u="none" strike="noStrike" cap="none" normalizeH="0" baseline="0" noProof="0" dirty="0">
                          <a:ln>
                            <a:noFill/>
                          </a:ln>
                          <a:solidFill>
                            <a:schemeClr val="bg1"/>
                          </a:solidFill>
                          <a:effectLst/>
                          <a:latin typeface="Arial"/>
                        </a:rPr>
                        <a:t>2,296</a:t>
                      </a:r>
                      <a:endParaRPr kumimoji="0" lang="de-DE" sz="1000" b="0" i="0" u="none" strike="noStrike" cap="none" normalizeH="0" baseline="0" noProof="0" dirty="0">
                        <a:ln>
                          <a:noFill/>
                        </a:ln>
                        <a:solidFill>
                          <a:schemeClr val="bg1"/>
                        </a:solidFill>
                        <a:effectLst/>
                        <a:latin typeface="Arial"/>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 </a:t>
                      </a:r>
                      <a:r>
                        <a:rPr lang="de-DE" sz="1000" b="0" i="0" u="none" strike="noStrike" cap="none" normalizeH="0" baseline="0" noProof="0" dirty="0">
                          <a:ln>
                            <a:noFill/>
                          </a:ln>
                          <a:solidFill>
                            <a:schemeClr val="bg1"/>
                          </a:solidFill>
                          <a:effectLst/>
                          <a:latin typeface="Arial"/>
                        </a:rPr>
                        <a:t>2.243</a:t>
                      </a:r>
                      <a:endParaRPr kumimoji="0" lang="de-DE" altLang="de-DE" sz="10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5263" algn="l"/>
                        </a:tabLst>
                      </a:pPr>
                      <a:endParaRPr kumimoji="0" lang="de-DE" altLang="de-DE"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7453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0" i="0" u="none" strike="noStrike" cap="none" normalizeH="0" baseline="0" dirty="0">
                          <a:ln>
                            <a:noFill/>
                          </a:ln>
                          <a:solidFill>
                            <a:schemeClr val="bg1"/>
                          </a:solidFill>
                          <a:effectLst/>
                          <a:latin typeface="Arial" pitchFamily="34" charset="0"/>
                          <a:cs typeface="Arial" pitchFamily="34" charset="0"/>
                        </a:rPr>
                        <a:t>./. </a:t>
                      </a:r>
                      <a:r>
                        <a:rPr kumimoji="0" lang="en-US" altLang="de-DE" sz="1000" b="0" i="0" u="none" strike="noStrike" cap="none" normalizeH="0" baseline="0" noProof="0" dirty="0">
                          <a:ln>
                            <a:noFill/>
                          </a:ln>
                          <a:solidFill>
                            <a:schemeClr val="bg1"/>
                          </a:solidFill>
                          <a:effectLst/>
                          <a:latin typeface="Arial" pitchFamily="34" charset="0"/>
                          <a:cs typeface="Arial" pitchFamily="34" charset="0"/>
                        </a:rPr>
                        <a:t>Monthly premium invested in private pension plan</a:t>
                      </a:r>
                      <a:endParaRPr kumimoji="0" lang="en-US" altLang="de-DE" sz="1000" b="0"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 </a:t>
                      </a: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53</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5263" algn="l"/>
                        </a:tabLst>
                        <a:defRPr/>
                      </a:pPr>
                      <a: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Net </a:t>
                      </a:r>
                      <a:r>
                        <a:rPr kumimoji="0" lang="de-DE" altLang="de-DE" sz="10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expense</a:t>
                      </a:r>
                      <a: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b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- 53 </a:t>
                      </a:r>
                      <a:r>
                        <a:rPr kumimoji="0" 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altLang="de-DE" sz="1000" b="1"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5</a:t>
                      </a:r>
                      <a:endPar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36000" marR="36000" marT="36000" marB="36000" anchor="ctr" horzOverflow="overflow">
                    <a:lnL>
                      <a:noFill/>
                    </a:lnL>
                    <a:lnR>
                      <a:noFill/>
                    </a:lnR>
                    <a:lnT>
                      <a:noFill/>
                    </a:lnT>
                    <a:lnB>
                      <a:noFill/>
                    </a:lnB>
                    <a:lnTlToBr>
                      <a:noFill/>
                    </a:lnTlToBr>
                    <a:lnBlToTr>
                      <a:noFill/>
                    </a:lnBlToTr>
                    <a:solidFill>
                      <a:schemeClr val="accent4"/>
                    </a:solidFill>
                  </a:tcPr>
                </a:tc>
                <a:extLst>
                  <a:ext uri="{0D108BD9-81ED-4DB2-BD59-A6C34878D82A}">
                    <a16:rowId xmlns:a16="http://schemas.microsoft.com/office/drawing/2014/main" val="10006"/>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000" b="1" i="0" u="none" strike="noStrike" cap="none" normalizeH="0" baseline="0" noProof="0" dirty="0">
                          <a:ln>
                            <a:noFill/>
                          </a:ln>
                          <a:solidFill>
                            <a:schemeClr val="bg1"/>
                          </a:solidFill>
                          <a:effectLst/>
                          <a:latin typeface="Arial" pitchFamily="34" charset="0"/>
                          <a:cs typeface="Arial" pitchFamily="34" charset="0"/>
                        </a:rPr>
                        <a:t>Remaining amount</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EUR </a:t>
                      </a:r>
                      <a:r>
                        <a:rPr lang="de-DE" sz="1000" b="1" i="0" u="none" strike="noStrike" cap="none" normalizeH="0" baseline="0" noProof="0" dirty="0">
                          <a:ln>
                            <a:noFill/>
                          </a:ln>
                          <a:solidFill>
                            <a:schemeClr val="bg1"/>
                          </a:solidFill>
                          <a:effectLst/>
                          <a:latin typeface="Arial"/>
                        </a:rPr>
                        <a:t>2,243</a:t>
                      </a:r>
                      <a:endParaRPr kumimoji="0" lang="de-DE" altLang="de-DE" sz="10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 </a:t>
                      </a:r>
                      <a:r>
                        <a:rPr lang="de-DE" sz="1000" b="1" i="0" u="none" strike="noStrike" cap="none" normalizeH="0" baseline="0" noProof="0" dirty="0">
                          <a:ln>
                            <a:noFill/>
                          </a:ln>
                          <a:solidFill>
                            <a:schemeClr val="bg1"/>
                          </a:solidFill>
                          <a:effectLst/>
                          <a:latin typeface="Arial"/>
                        </a:rPr>
                        <a:t>2.243</a:t>
                      </a:r>
                      <a:endParaRPr kumimoji="0" lang="de-DE" altLang="de-DE" sz="10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798076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FF8BB9-EB8C-448B-AE36-5B7D8D15B929}"/>
              </a:ext>
            </a:extLst>
          </p:cNvPr>
          <p:cNvSpPr>
            <a:spLocks noGrp="1"/>
          </p:cNvSpPr>
          <p:nvPr>
            <p:ph type="title"/>
          </p:nvPr>
        </p:nvSpPr>
        <p:spPr/>
        <p:txBody>
          <a:bodyPr/>
          <a:lstStyle/>
          <a:p>
            <a:r>
              <a:rPr lang="en-US" dirty="0"/>
              <a:t>Salary conversion</a:t>
            </a:r>
            <a:r>
              <a:rPr lang="en-US" baseline="30000" dirty="0"/>
              <a:t>1</a:t>
            </a:r>
            <a:r>
              <a:rPr lang="en-US" dirty="0"/>
              <a:t> is more profitable than a private pension contract</a:t>
            </a:r>
            <a:endParaRPr lang="en-GB" dirty="0"/>
          </a:p>
        </p:txBody>
      </p:sp>
      <p:sp>
        <p:nvSpPr>
          <p:cNvPr id="5" name="Foliennummernplatzhalter 4">
            <a:extLst>
              <a:ext uri="{FF2B5EF4-FFF2-40B4-BE49-F238E27FC236}">
                <a16:creationId xmlns:a16="http://schemas.microsoft.com/office/drawing/2014/main" id="{1BDA5FAB-FBE1-4C60-9DE2-1869C0A5D664}"/>
              </a:ext>
            </a:extLst>
          </p:cNvPr>
          <p:cNvSpPr>
            <a:spLocks noGrp="1"/>
          </p:cNvSpPr>
          <p:nvPr>
            <p:ph type="sldNum" sz="quarter" idx="11"/>
          </p:nvPr>
        </p:nvSpPr>
        <p:spPr/>
        <p:txBody>
          <a:bodyPr/>
          <a:lstStyle/>
          <a:p>
            <a:fld id="{56C449F3-BD9D-48DC-BFF1-0F66671DA7C6}" type="slidenum">
              <a:rPr lang="de-DE" smtClean="0"/>
              <a:t>42</a:t>
            </a:fld>
            <a:endParaRPr lang="de-DE"/>
          </a:p>
        </p:txBody>
      </p:sp>
      <p:sp>
        <p:nvSpPr>
          <p:cNvPr id="7" name="Textplatzhalter 6">
            <a:extLst>
              <a:ext uri="{FF2B5EF4-FFF2-40B4-BE49-F238E27FC236}">
                <a16:creationId xmlns:a16="http://schemas.microsoft.com/office/drawing/2014/main" id="{65F0296A-2D2B-47F6-A2FC-C2C3509BE727}"/>
              </a:ext>
            </a:extLst>
          </p:cNvPr>
          <p:cNvSpPr>
            <a:spLocks noGrp="1"/>
          </p:cNvSpPr>
          <p:nvPr>
            <p:ph type="body" sz="quarter" idx="12"/>
          </p:nvPr>
        </p:nvSpPr>
        <p:spPr/>
        <p:txBody>
          <a:bodyPr/>
          <a:lstStyle/>
          <a:p>
            <a:pPr>
              <a:buClr>
                <a:srgbClr val="003781"/>
              </a:buClr>
            </a:pPr>
            <a:r>
              <a:rPr lang="en-US" dirty="0"/>
              <a:t>Occupational retirement plan – employee-funded</a:t>
            </a:r>
          </a:p>
          <a:p>
            <a:pPr lvl="0">
              <a:buClr>
                <a:srgbClr val="003781"/>
              </a:buClr>
            </a:pPr>
            <a:endParaRPr lang="de-DE" dirty="0"/>
          </a:p>
          <a:p>
            <a:endParaRPr lang="en-GB" dirty="0"/>
          </a:p>
        </p:txBody>
      </p:sp>
      <p:sp>
        <p:nvSpPr>
          <p:cNvPr id="11" name="Rechteck 10">
            <a:extLst>
              <a:ext uri="{FF2B5EF4-FFF2-40B4-BE49-F238E27FC236}">
                <a16:creationId xmlns:a16="http://schemas.microsoft.com/office/drawing/2014/main" id="{B06303A4-1F22-40C5-B22E-1DB2F64A1E70}"/>
              </a:ext>
            </a:extLst>
          </p:cNvPr>
          <p:cNvSpPr/>
          <p:nvPr/>
        </p:nvSpPr>
        <p:spPr>
          <a:xfrm>
            <a:off x="508000" y="2212936"/>
            <a:ext cx="8136865" cy="215444"/>
          </a:xfrm>
          <a:prstGeom prst="rect">
            <a:avLst/>
          </a:prstGeom>
        </p:spPr>
        <p:txBody>
          <a:bodyPr wrap="square" lIns="0" tIns="0" rIns="0" bIns="0">
            <a:spAutoFit/>
          </a:bodyPr>
          <a:lstStyle/>
          <a:p>
            <a:pPr marL="0" marR="0" lvl="0" indent="-180000" defTabSz="914400" eaLnBrk="1" fontAlgn="auto" latinLnBrk="0" hangingPunct="1">
              <a:lnSpc>
                <a:spcPct val="100000"/>
              </a:lnSpc>
              <a:spcBef>
                <a:spcPts val="1800"/>
              </a:spcBef>
              <a:spcAft>
                <a:spcPts val="0"/>
              </a:spcAft>
              <a:buClr>
                <a:srgbClr val="003781"/>
              </a:buClr>
              <a:buSzTx/>
              <a:buFontTx/>
              <a:buNone/>
              <a:tabLst/>
              <a:defRPr/>
            </a:pPr>
            <a:r>
              <a:rPr kumimoji="0" lang="en-US" sz="1400" b="1" i="0" u="none" strike="noStrike" kern="0" cap="none" spc="0" normalizeH="0" baseline="0" noProof="0" dirty="0">
                <a:ln>
                  <a:noFill/>
                </a:ln>
                <a:solidFill>
                  <a:schemeClr val="bg1"/>
                </a:solidFill>
                <a:effectLst/>
                <a:uLnTx/>
                <a:uFillTx/>
              </a:rPr>
              <a:t>Comparison: Private contract versus occupational pension contract</a:t>
            </a:r>
            <a:endParaRPr kumimoji="0" lang="de-DE" sz="1400" b="1" i="0" u="none" strike="noStrike" kern="0" cap="none" spc="0" normalizeH="0" baseline="0" noProof="0" dirty="0">
              <a:ln>
                <a:noFill/>
              </a:ln>
              <a:solidFill>
                <a:schemeClr val="bg1"/>
              </a:solidFill>
              <a:effectLst/>
              <a:uLnTx/>
              <a:uFillTx/>
            </a:endParaRPr>
          </a:p>
        </p:txBody>
      </p:sp>
      <p:sp>
        <p:nvSpPr>
          <p:cNvPr id="12" name="Fußzeilenplatzhalter 7">
            <a:extLst>
              <a:ext uri="{FF2B5EF4-FFF2-40B4-BE49-F238E27FC236}">
                <a16:creationId xmlns:a16="http://schemas.microsoft.com/office/drawing/2014/main" id="{9E453F04-DABD-4322-BEC8-39D9791F3DC4}"/>
              </a:ext>
            </a:extLst>
          </p:cNvPr>
          <p:cNvSpPr txBox="1">
            <a:spLocks/>
          </p:cNvSpPr>
          <p:nvPr/>
        </p:nvSpPr>
        <p:spPr>
          <a:xfrm>
            <a:off x="479424" y="6165850"/>
            <a:ext cx="9540876"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88900" marR="0" lvl="0" indent="-88900" algn="l" defTabSz="1219170"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en-US" sz="800" b="0" i="0" u="none" strike="noStrike" kern="1200" cap="none" spc="0" normalizeH="0" baseline="0" noProof="0" dirty="0">
                <a:ln>
                  <a:noFill/>
                </a:ln>
                <a:solidFill>
                  <a:schemeClr val="bg1"/>
                </a:solidFill>
                <a:effectLst/>
                <a:uLnTx/>
                <a:uFillTx/>
                <a:latin typeface="Arial"/>
                <a:ea typeface="+mn-ea"/>
                <a:cs typeface="+mn-cs"/>
              </a:rPr>
              <a:t>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kumimoji="0" lang="en-US" sz="800" b="0" i="0" u="none" strike="noStrike" kern="1200" cap="none" spc="0" normalizeH="0" baseline="0" noProof="0" dirty="0">
                <a:ln>
                  <a:noFill/>
                </a:ln>
                <a:solidFill>
                  <a:schemeClr val="bg1"/>
                </a:solidFill>
                <a:effectLst/>
                <a:uLnTx/>
                <a:uFillTx/>
                <a:latin typeface="Arial"/>
                <a:ea typeface="+mn-ea"/>
                <a:cs typeface="+mn-cs"/>
              </a:rPr>
              <a:t>. </a:t>
            </a:r>
          </a:p>
          <a:p>
            <a:pPr marL="88900" marR="0" lvl="0" indent="-88900" algn="l" defTabSz="1219170" rtl="0" eaLnBrk="1" fontAlgn="auto" latinLnBrk="0" hangingPunct="1">
              <a:lnSpc>
                <a:spcPct val="100000"/>
              </a:lnSpc>
              <a:spcBef>
                <a:spcPts val="0"/>
              </a:spcBef>
              <a:spcAft>
                <a:spcPct val="0"/>
              </a:spcAft>
              <a:buClrTx/>
              <a:buSzTx/>
              <a:buFontTx/>
              <a:buNone/>
              <a:tabLst/>
              <a:defRPr/>
            </a:pPr>
            <a:r>
              <a:rPr kumimoji="0" lang="en-US" alt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en-US" altLang="de-DE" sz="800" b="0" i="0" u="none" strike="noStrike" kern="1200" cap="none" spc="0" normalizeH="0" baseline="0" noProof="0" dirty="0">
                <a:ln>
                  <a:noFill/>
                </a:ln>
                <a:solidFill>
                  <a:schemeClr val="bg1"/>
                </a:solidFill>
                <a:effectLst/>
                <a:uLnTx/>
                <a:uFillTx/>
                <a:latin typeface="Arial"/>
                <a:ea typeface="+mn-ea"/>
                <a:cs typeface="+mn-cs"/>
              </a:rPr>
              <a:t> Premium rates: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Direct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insurance</a:t>
            </a:r>
            <a:r>
              <a:rPr kumimoji="0" lang="de-DE" sz="800" b="0" i="0" u="none" strike="noStrike" kern="1200" cap="none" spc="0" normalizeH="0" baseline="0" noProof="0" dirty="0">
                <a:ln>
                  <a:noFill/>
                </a:ln>
                <a:solidFill>
                  <a:schemeClr val="bg1"/>
                </a:solidFill>
                <a:effectLst/>
                <a:uLnTx/>
                <a:uFillTx/>
                <a:latin typeface="Arial"/>
                <a:ea typeface="+mn-ea"/>
                <a:cs typeface="+mn-cs"/>
              </a:rPr>
              <a:t>: StRFKU1U.GD.TB(U), Private </a:t>
            </a:r>
            <a:r>
              <a:rPr kumimoji="0" lang="de-DE" sz="800" b="0" i="0" u="none" strike="noStrike" kern="1200" cap="none" spc="0" normalizeH="0" baseline="0" noProof="0" dirty="0" err="1">
                <a:ln>
                  <a:noFill/>
                </a:ln>
                <a:solidFill>
                  <a:schemeClr val="bg1"/>
                </a:solidFill>
                <a:effectLst/>
                <a:uLnTx/>
                <a:uFillTx/>
                <a:latin typeface="Arial"/>
                <a:ea typeface="+mn-ea"/>
                <a:cs typeface="+mn-cs"/>
              </a:rPr>
              <a:t>contract</a:t>
            </a:r>
            <a:r>
              <a:rPr kumimoji="0" lang="de-DE" sz="800" b="0" i="0" u="none" strike="noStrike" kern="1200" cap="none" spc="0" normalizeH="0" baseline="0" noProof="0" dirty="0">
                <a:ln>
                  <a:noFill/>
                </a:ln>
                <a:solidFill>
                  <a:schemeClr val="bg1"/>
                </a:solidFill>
                <a:effectLst/>
                <a:uLnTx/>
                <a:uFillTx/>
                <a:latin typeface="Arial"/>
                <a:ea typeface="+mn-ea"/>
                <a:cs typeface="+mn-cs"/>
              </a:rPr>
              <a:t>: RFKU1U.GD.OB(O), </a:t>
            </a:r>
            <a:r>
              <a:rPr kumimoji="0" lang="de-DE" sz="800" b="0" i="0" u="none" strike="noStrike" kern="1200" cap="none" spc="0" normalizeH="0" baseline="0" noProof="0" dirty="0" err="1">
                <a:ln>
                  <a:noFill/>
                </a:ln>
                <a:solidFill>
                  <a:schemeClr val="bg1"/>
                </a:solidFill>
                <a:effectLst/>
                <a:uLnTx/>
                <a:uFillTx/>
                <a:latin typeface="Arial"/>
                <a:ea typeface="+mn-ea"/>
                <a:cs typeface="+mn-cs"/>
              </a:rPr>
              <a:t>occupational</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group</a:t>
            </a:r>
            <a:r>
              <a:rPr kumimoji="0" lang="de-DE" sz="800" b="0" i="0" u="none" strike="noStrike" kern="1200" cap="none" spc="0" normalizeH="0" baseline="0" noProof="0" dirty="0">
                <a:ln>
                  <a:noFill/>
                </a:ln>
                <a:solidFill>
                  <a:schemeClr val="bg1"/>
                </a:solidFill>
                <a:effectLst/>
                <a:uLnTx/>
                <a:uFillTx/>
                <a:latin typeface="Arial"/>
                <a:ea typeface="+mn-ea"/>
                <a:cs typeface="+mn-cs"/>
              </a:rPr>
              <a:t>: B4, NR, </a:t>
            </a:r>
            <a:r>
              <a:rPr kumimoji="0" lang="en-US" sz="800" b="0" i="0" u="none" strike="noStrike" kern="1200" cap="none" spc="0" normalizeH="0" baseline="0" noProof="0" dirty="0">
                <a:ln>
                  <a:noFill/>
                </a:ln>
                <a:solidFill>
                  <a:schemeClr val="bg1"/>
                </a:solidFill>
                <a:effectLst/>
                <a:uLnTx/>
                <a:uFillTx/>
                <a:latin typeface="Arial"/>
                <a:ea typeface="+mn-ea"/>
                <a:cs typeface="+mn-cs"/>
              </a:rPr>
              <a:t>admission/maturity</a:t>
            </a:r>
            <a:r>
              <a:rPr kumimoji="0" lang="de-DE" sz="800" b="0" i="0" u="none" strike="noStrike" kern="1200" cap="none" spc="0" normalizeH="0" baseline="0" noProof="0" dirty="0">
                <a:ln>
                  <a:noFill/>
                </a:ln>
                <a:solidFill>
                  <a:schemeClr val="bg1"/>
                </a:solidFill>
                <a:effectLst/>
                <a:uLnTx/>
                <a:uFillTx/>
                <a:latin typeface="Arial"/>
                <a:ea typeface="+mn-ea"/>
                <a:cs typeface="+mn-cs"/>
              </a:rPr>
              <a:t> 35/67, </a:t>
            </a:r>
            <a:r>
              <a:rPr kumimoji="0" lang="en-US" sz="800" b="0" i="0" u="none" strike="noStrike" kern="1200" cap="none" spc="0" normalizeH="0" baseline="0" noProof="0" dirty="0">
                <a:ln>
                  <a:noFill/>
                </a:ln>
                <a:solidFill>
                  <a:schemeClr val="bg1"/>
                </a:solidFill>
                <a:effectLst/>
                <a:uLnTx/>
                <a:uFillTx/>
                <a:latin typeface="Arial"/>
                <a:ea typeface="+mn-ea"/>
                <a:cs typeface="+mn-cs"/>
              </a:rPr>
              <a:t>commencement date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lang="de-DE" dirty="0">
                <a:solidFill>
                  <a:schemeClr val="bg1"/>
                </a:solidFill>
                <a:latin typeface="Arial"/>
              </a:rPr>
              <a:t>01.2024</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premium frequency</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death benefit </a:t>
            </a:r>
            <a:r>
              <a:rPr kumimoji="0" lang="de-DE" sz="800" b="0" i="0" u="none" strike="noStrike" kern="1200" cap="none" spc="0" normalizeH="0" baseline="0" noProof="0" dirty="0">
                <a:ln>
                  <a:noFill/>
                </a:ln>
                <a:solidFill>
                  <a:schemeClr val="bg1"/>
                </a:solidFill>
                <a:effectLst/>
                <a:uLnTx/>
                <a:uFillTx/>
                <a:latin typeface="Arial"/>
                <a:ea typeface="+mn-ea"/>
                <a:cs typeface="+mn-cs"/>
              </a:rPr>
              <a:t>: 20 </a:t>
            </a:r>
            <a:r>
              <a:rPr kumimoji="0" lang="de-DE" sz="800" b="0" i="0" u="none" strike="noStrike" kern="1200" cap="none" spc="0" normalizeH="0" baseline="0" noProof="0" dirty="0" err="1">
                <a:ln>
                  <a:noFill/>
                </a:ln>
                <a:solidFill>
                  <a:schemeClr val="bg1"/>
                </a:solidFill>
                <a:effectLst/>
                <a:uLnTx/>
                <a:uFillTx/>
                <a:latin typeface="Arial"/>
                <a:ea typeface="+mn-ea"/>
                <a:cs typeface="+mn-cs"/>
              </a:rPr>
              <a:t>years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boLZ</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garantee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level</a:t>
            </a:r>
            <a:r>
              <a:rPr kumimoji="0" lang="de-DE" sz="800" b="0" i="0" u="none" strike="noStrike" kern="1200" cap="none" spc="0" normalizeH="0" baseline="0" noProof="0" dirty="0">
                <a:ln>
                  <a:noFill/>
                </a:ln>
                <a:solidFill>
                  <a:schemeClr val="bg1"/>
                </a:solidFill>
                <a:effectLst/>
                <a:uLnTx/>
                <a:uFillTx/>
                <a:latin typeface="Arial"/>
                <a:ea typeface="+mn-ea"/>
                <a:cs typeface="+mn-cs"/>
              </a:rPr>
              <a:t> 80 %, </a:t>
            </a:r>
            <a:r>
              <a:rPr kumimoji="0" lang="en-US" sz="800" b="0" i="0" u="none" strike="noStrike" kern="1200" cap="none" spc="0" normalizeH="0" baseline="0" noProof="0" dirty="0">
                <a:ln>
                  <a:noFill/>
                </a:ln>
                <a:solidFill>
                  <a:schemeClr val="bg1"/>
                </a:solidFill>
                <a:effectLst/>
                <a:uLnTx/>
                <a:uFillTx/>
                <a:latin typeface="Arial"/>
                <a:ea typeface="+mn-ea"/>
                <a:cs typeface="+mn-cs"/>
              </a:rPr>
              <a:t>without increase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profits: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during</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deferred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period</a:t>
            </a:r>
            <a:r>
              <a:rPr kumimoji="0" lang="de-DE" sz="800" b="0" i="0" u="none" strike="noStrike" kern="1200" cap="none" spc="0" normalizeH="0" baseline="0" noProof="0" dirty="0">
                <a:ln>
                  <a:noFill/>
                </a:ln>
                <a:solidFill>
                  <a:schemeClr val="bg1"/>
                </a:solidFill>
                <a:effectLst/>
                <a:uLnTx/>
                <a:uFillTx/>
                <a:latin typeface="Arial"/>
                <a:ea typeface="+mn-ea"/>
                <a:cs typeface="+mn-cs"/>
              </a:rPr>
              <a:t>: Investment in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special</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funds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supposed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performance</a:t>
            </a:r>
            <a:r>
              <a:rPr kumimoji="0" lang="de-DE" sz="800" b="0" i="0" u="none" strike="noStrike" kern="1200" cap="none" spc="0" normalizeH="0" baseline="0" noProof="0" dirty="0">
                <a:ln>
                  <a:noFill/>
                </a:ln>
                <a:solidFill>
                  <a:schemeClr val="bg1"/>
                </a:solidFill>
                <a:effectLst/>
                <a:uLnTx/>
                <a:uFillTx/>
                <a:latin typeface="Arial"/>
                <a:ea typeface="+mn-ea"/>
                <a:cs typeface="+mn-cs"/>
              </a:rPr>
              <a:t> 4,5 %), </a:t>
            </a:r>
            <a:r>
              <a:rPr kumimoji="0" lang="de-DE" sz="800" b="0" i="0" u="none" strike="noStrike" kern="1200" cap="none" spc="0" normalizeH="0" baseline="0" noProof="0" dirty="0" err="1">
                <a:ln>
                  <a:noFill/>
                </a:ln>
                <a:solidFill>
                  <a:schemeClr val="bg1"/>
                </a:solidFill>
                <a:effectLst/>
                <a:uLnTx/>
                <a:uFillTx/>
                <a:latin typeface="Arial"/>
                <a:ea typeface="+mn-ea"/>
                <a:cs typeface="+mn-cs"/>
              </a:rPr>
              <a:t>as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of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commencment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payout</a:t>
            </a:r>
            <a:r>
              <a:rPr kumimoji="0" lang="de-DE" sz="800" b="0" i="0" u="none" strike="noStrike" kern="1200" cap="none" spc="0" normalizeH="0" baseline="0" noProof="0" dirty="0">
                <a:ln>
                  <a:noFill/>
                </a:ln>
                <a:solidFill>
                  <a:schemeClr val="bg1"/>
                </a:solidFill>
                <a:effectLst/>
                <a:uLnTx/>
                <a:uFillTx/>
                <a:latin typeface="Arial"/>
                <a:ea typeface="+mn-ea"/>
                <a:cs typeface="+mn-cs"/>
              </a:rPr>
              <a:t>: additional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a:t>
            </a:r>
            <a:endParaRPr lang="de-DE" sz="800" b="0" i="0" u="none" strike="noStrike" kern="1200" cap="none" spc="0" normalizeH="0" baseline="0" noProof="0" dirty="0">
              <a:ln>
                <a:noFill/>
              </a:ln>
              <a:solidFill>
                <a:schemeClr val="bg1"/>
              </a:solidFill>
              <a:effectLst/>
              <a:uLnTx/>
              <a:uFillTx/>
              <a:latin typeface="Arial"/>
              <a:ea typeface="+mn-ea"/>
              <a:cs typeface="+mn-cs"/>
            </a:endParaRPr>
          </a:p>
          <a:p>
            <a:pPr marL="88900" indent="-88900">
              <a:spcAft>
                <a:spcPct val="0"/>
              </a:spcAf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 </a:t>
            </a:r>
            <a:r>
              <a:rPr kumimoji="0" lang="en-US" sz="800" b="0" i="0" u="none" strike="noStrike" kern="1200" cap="none" spc="0" normalizeH="0" baseline="0" noProof="0" dirty="0">
                <a:ln>
                  <a:noFill/>
                </a:ln>
                <a:solidFill>
                  <a:schemeClr val="bg1"/>
                </a:solidFill>
                <a:effectLst/>
                <a:uLnTx/>
                <a:uFillTx/>
                <a:latin typeface="Arial"/>
                <a:ea typeface="+mn-ea"/>
                <a:cs typeface="+mn-cs"/>
              </a:rPr>
              <a:t>Taxation and social security:</a:t>
            </a:r>
            <a:r>
              <a:rPr kumimoji="0" lang="en-US" sz="800" b="0" i="1"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Basic table, church tax 8 %, statutory health insurance including supplemental contribution of </a:t>
            </a:r>
            <a:r>
              <a:rPr lang="en-US" dirty="0">
                <a:solidFill>
                  <a:schemeClr val="bg1"/>
                </a:solidFill>
                <a:latin typeface="Arial"/>
              </a:rPr>
              <a:t>1.7</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lang="en-US" dirty="0">
                <a:solidFill>
                  <a:schemeClr val="bg1"/>
                </a:solidFill>
                <a:latin typeface="Arial"/>
              </a:rPr>
              <a:t>%, </a:t>
            </a:r>
            <a:r>
              <a:rPr lang="en-US" dirty="0">
                <a:solidFill>
                  <a:schemeClr val="bg1"/>
                </a:solidFill>
                <a:ea typeface="+mn-lt"/>
                <a:cs typeface="+mn-lt"/>
              </a:rPr>
              <a:t>contribution rate for statutory long-term care insurance 4 % for childless persons</a:t>
            </a:r>
            <a:r>
              <a:rPr lang="en-US" dirty="0">
                <a:solidFill>
                  <a:schemeClr val="bg1"/>
                </a:solidFill>
                <a:latin typeface="Arial"/>
              </a:rPr>
              <a:t>.</a:t>
            </a:r>
            <a:r>
              <a:rPr kumimoji="0" lang="en-US" sz="800" b="0" i="0" u="none" strike="noStrike" kern="1200" cap="none" spc="0" normalizeH="0" baseline="0" noProof="0" dirty="0">
                <a:ln>
                  <a:noFill/>
                </a:ln>
                <a:solidFill>
                  <a:schemeClr val="bg1"/>
                </a:solidFill>
                <a:effectLst/>
                <a:uLnTx/>
                <a:uFillTx/>
                <a:latin typeface="Arial"/>
                <a:ea typeface="+mn-ea"/>
                <a:cs typeface="+mn-cs"/>
              </a:rPr>
              <a:t> Calculations are based on tax and social security legislation applicable in </a:t>
            </a:r>
            <a:r>
              <a:rPr lang="en-US" dirty="0">
                <a:solidFill>
                  <a:schemeClr val="bg1"/>
                </a:solidFill>
                <a:latin typeface="Arial"/>
              </a:rPr>
              <a:t>2024</a:t>
            </a:r>
            <a:endParaRPr kumimoji="0" lang="de-DE" altLang="de-DE" sz="8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13" name="Group 159">
            <a:extLst>
              <a:ext uri="{FF2B5EF4-FFF2-40B4-BE49-F238E27FC236}">
                <a16:creationId xmlns:a16="http://schemas.microsoft.com/office/drawing/2014/main" id="{6577634A-2E0F-4B1A-805E-E53B1961CCA2}"/>
              </a:ext>
            </a:extLst>
          </p:cNvPr>
          <p:cNvGraphicFramePr>
            <a:graphicFrameLocks noGrp="1"/>
          </p:cNvGraphicFramePr>
          <p:nvPr/>
        </p:nvGraphicFramePr>
        <p:xfrm>
          <a:off x="479424" y="2538796"/>
          <a:ext cx="11233151" cy="3424738"/>
        </p:xfrm>
        <a:graphic>
          <a:graphicData uri="http://schemas.openxmlformats.org/drawingml/2006/table">
            <a:tbl>
              <a:tblPr/>
              <a:tblGrid>
                <a:gridCol w="4520904">
                  <a:extLst>
                    <a:ext uri="{9D8B030D-6E8A-4147-A177-3AD203B41FA5}">
                      <a16:colId xmlns:a16="http://schemas.microsoft.com/office/drawing/2014/main" val="20000"/>
                    </a:ext>
                  </a:extLst>
                </a:gridCol>
                <a:gridCol w="3229477">
                  <a:extLst>
                    <a:ext uri="{9D8B030D-6E8A-4147-A177-3AD203B41FA5}">
                      <a16:colId xmlns:a16="http://schemas.microsoft.com/office/drawing/2014/main" val="20001"/>
                    </a:ext>
                  </a:extLst>
                </a:gridCol>
                <a:gridCol w="3482770">
                  <a:extLst>
                    <a:ext uri="{9D8B030D-6E8A-4147-A177-3AD203B41FA5}">
                      <a16:colId xmlns:a16="http://schemas.microsoft.com/office/drawing/2014/main" val="20002"/>
                    </a:ext>
                  </a:extLst>
                </a:gridCol>
              </a:tblGrid>
              <a:tr h="428098">
                <a:tc row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l">
                        <a:spcBef>
                          <a:spcPts val="500"/>
                        </a:spcBef>
                        <a:tabLst>
                          <a:tab pos="190500" algn="l"/>
                        </a:tabLst>
                        <a:defRPr sz="1800"/>
                      </a:pPr>
                      <a:r>
                        <a:rPr lang="en-US" sz="1200" b="1" noProof="0" dirty="0">
                          <a:solidFill>
                            <a:schemeClr val="bg1"/>
                          </a:solidFill>
                        </a:rPr>
                        <a:t>Retirement pension and deductions</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grid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indent="0" algn="ctr" defTabSz="1219170" rtl="0" eaLnBrk="1" fontAlgn="auto" latinLnBrk="0" hangingPunct="1">
                        <a:lnSpc>
                          <a:spcPct val="100000"/>
                        </a:lnSpc>
                        <a:spcBef>
                          <a:spcPts val="500"/>
                        </a:spcBef>
                        <a:spcAft>
                          <a:spcPts val="0"/>
                        </a:spcAft>
                        <a:buClrTx/>
                        <a:buSzTx/>
                        <a:buFontTx/>
                        <a:buNone/>
                        <a:tabLst>
                          <a:tab pos="190500" algn="l"/>
                        </a:tabLst>
                        <a:defRPr sz="1800"/>
                      </a:pPr>
                      <a:r>
                        <a:rPr lang="en-US" sz="1200" b="1" noProof="0" dirty="0">
                          <a:solidFill>
                            <a:schemeClr val="bg1"/>
                          </a:solidFill>
                        </a:rPr>
                        <a:t>Retirement provision via</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hMerge="1">
                  <a:txBody>
                    <a:bodyPr/>
                    <a:lstStyle/>
                    <a:p>
                      <a:pPr algn="ctr">
                        <a:spcBef>
                          <a:spcPts val="500"/>
                        </a:spcBef>
                        <a:tabLst>
                          <a:tab pos="190500" algn="l"/>
                        </a:tabLst>
                        <a:defRPr sz="1800"/>
                      </a:pPr>
                      <a:endParaRPr lang="de-DE" sz="1000" b="1" noProof="0" dirty="0">
                        <a:solidFill>
                          <a:schemeClr val="bg1"/>
                        </a:solidFill>
                      </a:endParaRPr>
                    </a:p>
                  </a:txBody>
                  <a:tcPr marT="45705" marB="4570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203">
                <a:tc vMerge="1">
                  <a:txBody>
                    <a:bodyPr/>
                    <a:lstStyle/>
                    <a:p>
                      <a:pPr algn="l">
                        <a:spcBef>
                          <a:spcPts val="500"/>
                        </a:spcBef>
                        <a:tabLst>
                          <a:tab pos="190500" algn="l"/>
                        </a:tabLst>
                        <a:defRPr sz="1800"/>
                      </a:pPr>
                      <a:endParaRPr lang="de-DE" sz="1000" b="1" noProof="0" dirty="0">
                        <a:solidFill>
                          <a:schemeClr val="accent3">
                            <a:lumOff val="44000"/>
                          </a:schemeClr>
                        </a:solidFill>
                      </a:endParaRPr>
                    </a:p>
                  </a:txBody>
                  <a:tcPr marT="45705" marB="4570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spcBef>
                          <a:spcPts val="500"/>
                        </a:spcBef>
                        <a:tabLst>
                          <a:tab pos="190500" algn="l"/>
                        </a:tabLst>
                        <a:defRPr sz="1800"/>
                      </a:pPr>
                      <a:r>
                        <a:rPr lang="en-US" sz="1200" b="1" noProof="0" dirty="0">
                          <a:solidFill>
                            <a:schemeClr val="bg1"/>
                          </a:solidFill>
                        </a:rPr>
                        <a:t>Private contract</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spcBef>
                          <a:spcPts val="500"/>
                        </a:spcBef>
                        <a:tabLst>
                          <a:tab pos="190500" algn="l"/>
                        </a:tabLst>
                        <a:defRPr sz="1800"/>
                      </a:pPr>
                      <a:r>
                        <a:rPr lang="en-US" sz="1200" b="1" noProof="0" dirty="0">
                          <a:solidFill>
                            <a:schemeClr val="bg1"/>
                          </a:solidFill>
                        </a:rPr>
                        <a:t>Direct insurance</a:t>
                      </a:r>
                      <a:br>
                        <a:rPr lang="en-US" sz="1200" b="1" noProof="0" dirty="0">
                          <a:solidFill>
                            <a:schemeClr val="bg1"/>
                          </a:solidFill>
                        </a:rPr>
                      </a:br>
                      <a:r>
                        <a:rPr lang="en-US" sz="1200" b="1" noProof="0" dirty="0">
                          <a:solidFill>
                            <a:schemeClr val="bg1"/>
                          </a:solidFill>
                        </a:rPr>
                        <a:t>(§ 3 (63) </a:t>
                      </a:r>
                      <a:r>
                        <a:rPr lang="en-US" sz="1200" b="1" noProof="0" dirty="0" err="1">
                          <a:solidFill>
                            <a:schemeClr val="bg1"/>
                          </a:solidFill>
                        </a:rPr>
                        <a:t>EStG</a:t>
                      </a:r>
                      <a:r>
                        <a:rPr lang="en-US" sz="1200" b="1" noProof="0" dirty="0">
                          <a:solidFill>
                            <a:schemeClr val="bg1"/>
                          </a:solidFill>
                        </a:rPr>
                        <a:t>)</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en-US" sz="1200" b="0" i="1" noProof="0" dirty="0">
                          <a:solidFill>
                            <a:schemeClr val="bg1"/>
                          </a:solidFill>
                        </a:rPr>
                        <a:t>Statutory pension (estimate)</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rtl="0" eaLnBrk="0" fontAlgn="base" latinLnBrk="0" hangingPunct="0">
                        <a:lnSpc>
                          <a:spcPct val="100000"/>
                        </a:lnSpc>
                        <a:spcBef>
                          <a:spcPct val="0"/>
                        </a:spcBef>
                        <a:spcAft>
                          <a:spcPct val="30000"/>
                        </a:spcAft>
                        <a:buClrTx/>
                        <a:buSzTx/>
                        <a:buFontTx/>
                        <a:buNone/>
                      </a:pPr>
                      <a:r>
                        <a:rPr kumimoji="0" lang="de-DE" altLang="de-DE" sz="1200" b="0" i="0" u="none" strike="noStrike" cap="none" normalizeH="0" baseline="0" dirty="0">
                          <a:ln>
                            <a:noFill/>
                          </a:ln>
                          <a:solidFill>
                            <a:schemeClr val="bg1"/>
                          </a:solidFill>
                          <a:effectLst/>
                          <a:latin typeface="Arial"/>
                          <a:cs typeface="Arial"/>
                        </a:rPr>
                        <a:t>€ </a:t>
                      </a:r>
                      <a:r>
                        <a:rPr lang="de-DE" sz="1200" b="0" i="1" u="none" strike="noStrike" cap="none" normalizeH="0" baseline="0" noProof="0" dirty="0">
                          <a:ln>
                            <a:noFill/>
                          </a:ln>
                          <a:solidFill>
                            <a:schemeClr val="bg1"/>
                          </a:solidFill>
                          <a:effectLst/>
                          <a:latin typeface="Arial"/>
                        </a:rPr>
                        <a:t>1,484</a:t>
                      </a:r>
                      <a:endParaRPr kumimoji="0" lang="de-DE" altLang="de-DE" sz="1200" b="0" i="1"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a:cs typeface="Arial"/>
                        </a:rPr>
                        <a:t>€ </a:t>
                      </a:r>
                      <a:r>
                        <a:rPr lang="de-DE" altLang="de-DE" sz="1200" b="0" i="1" u="none" strike="noStrike" cap="none" normalizeH="0" baseline="0" dirty="0">
                          <a:ln>
                            <a:noFill/>
                          </a:ln>
                          <a:solidFill>
                            <a:schemeClr val="bg1"/>
                          </a:solidFill>
                          <a:effectLst/>
                          <a:latin typeface="Arial"/>
                          <a:cs typeface="Arial"/>
                        </a:rPr>
                        <a:t>1</a:t>
                      </a:r>
                      <a:r>
                        <a:rPr lang="de-DE" altLang="de-DE" sz="1200" b="0" i="0" u="none" strike="noStrike" cap="none" normalizeH="0" baseline="0" dirty="0">
                          <a:ln>
                            <a:noFill/>
                          </a:ln>
                          <a:solidFill>
                            <a:schemeClr val="bg1"/>
                          </a:solidFill>
                          <a:effectLst/>
                          <a:latin typeface="Arial"/>
                          <a:cs typeface="Arial"/>
                        </a:rPr>
                        <a:t>,</a:t>
                      </a:r>
                      <a:r>
                        <a:rPr lang="de-DE" altLang="de-DE" sz="1200" b="0" i="1" u="none" strike="noStrike" cap="none" normalizeH="0" baseline="0" dirty="0">
                          <a:ln>
                            <a:noFill/>
                          </a:ln>
                          <a:solidFill>
                            <a:schemeClr val="bg1"/>
                          </a:solidFill>
                          <a:effectLst/>
                          <a:latin typeface="Arial"/>
                          <a:cs typeface="Arial"/>
                        </a:rPr>
                        <a:t>452</a:t>
                      </a:r>
                      <a:endParaRPr kumimoji="0" lang="de-DE" altLang="de-DE" sz="1200" b="0" i="1"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noProof="0" dirty="0">
                          <a:solidFill>
                            <a:schemeClr val="bg1"/>
                          </a:solidFill>
                        </a:rPr>
                        <a:t>Monthly retirement pension in the first year (gross)</a:t>
                      </a:r>
                      <a:r>
                        <a:rPr lang="en-US" sz="1200" baseline="30000" noProof="0" dirty="0">
                          <a:solidFill>
                            <a:schemeClr val="bg1"/>
                          </a:solidFill>
                        </a:rPr>
                        <a:t>2</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cs typeface="Arial" pitchFamily="34" charset="0"/>
                        </a:rPr>
                        <a:t>€ 88</a:t>
                      </a:r>
                      <a:r>
                        <a:rPr kumimoji="0" lang="de-DE" altLang="de-DE" sz="1200" b="0" i="0" u="none" strike="noStrike" cap="none" normalizeH="0" baseline="30000" dirty="0">
                          <a:ln>
                            <a:noFill/>
                          </a:ln>
                          <a:solidFill>
                            <a:schemeClr val="bg1"/>
                          </a:solidFill>
                          <a:effectLst/>
                          <a:latin typeface="Arial" pitchFamily="34" charset="0"/>
                          <a:cs typeface="Arial" pitchFamily="34" charset="0"/>
                        </a:rPr>
                        <a:t> </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kern="1200" cap="none" normalizeH="0" baseline="0" dirty="0">
                          <a:ln>
                            <a:noFill/>
                          </a:ln>
                          <a:solidFill>
                            <a:schemeClr val="bg1"/>
                          </a:solidFill>
                          <a:effectLst/>
                          <a:latin typeface="Arial"/>
                          <a:ea typeface="+mn-ea"/>
                          <a:cs typeface="Arial"/>
                        </a:rPr>
                        <a:t>206</a:t>
                      </a:r>
                      <a:endParaRPr kumimoji="0" lang="de-DE" altLang="de-DE" sz="1200" b="0" i="0" u="none" strike="noStrike" kern="1200" cap="none" normalizeH="0" baseline="0" dirty="0">
                        <a:ln>
                          <a:noFill/>
                        </a:ln>
                        <a:solidFill>
                          <a:schemeClr val="bg1"/>
                        </a:solidFill>
                        <a:effectLst/>
                        <a:latin typeface="Arial" pitchFamily="34" charset="0"/>
                        <a:ea typeface="+mn-ea"/>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noProof="0" dirty="0">
                          <a:solidFill>
                            <a:schemeClr val="bg1"/>
                          </a:solidFill>
                        </a:rPr>
                        <a:t>Taxation</a:t>
                      </a:r>
                      <a:r>
                        <a:rPr lang="en-US" sz="1200" baseline="30000" noProof="0" dirty="0">
                          <a:solidFill>
                            <a:schemeClr val="bg1"/>
                          </a:solidFill>
                        </a:rPr>
                        <a:t>3</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65</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103</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r h="463073">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noProof="0" dirty="0">
                          <a:solidFill>
                            <a:schemeClr val="bg1"/>
                          </a:solidFill>
                        </a:rPr>
                        <a:t>Pensioners‘ health and long-term care insurance contributions</a:t>
                      </a:r>
                      <a:r>
                        <a:rPr lang="en-US" sz="1200" baseline="30000" noProof="0" dirty="0">
                          <a:solidFill>
                            <a:schemeClr val="bg1"/>
                          </a:solidFill>
                        </a:rPr>
                        <a:t>3</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180</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189</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87">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en-US" sz="1200" noProof="0" dirty="0">
                          <a:solidFill>
                            <a:schemeClr val="bg1"/>
                          </a:solidFill>
                        </a:rPr>
                        <a:t>Monthly retirement pension in the first year (net</a:t>
                      </a:r>
                      <a:r>
                        <a:rPr lang="en-US" sz="1200" b="0" noProof="0" dirty="0">
                          <a:solidFill>
                            <a:schemeClr val="bg1"/>
                          </a:solidFill>
                        </a:rPr>
                        <a:t>)</a:t>
                      </a:r>
                    </a:p>
                  </a:txBody>
                  <a:tcPr marL="71979" marR="71979"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1" i="0" u="none" strike="noStrike" cap="none" normalizeH="0" baseline="0" dirty="0">
                          <a:ln>
                            <a:noFill/>
                          </a:ln>
                          <a:solidFill>
                            <a:schemeClr val="bg1"/>
                          </a:solidFill>
                          <a:effectLst/>
                          <a:latin typeface="Arial"/>
                          <a:cs typeface="Arial"/>
                        </a:rPr>
                        <a:t>€ </a:t>
                      </a:r>
                      <a:r>
                        <a:rPr lang="de-DE" altLang="de-DE" sz="1200" b="1" i="0" u="none" strike="noStrike" cap="none" normalizeH="0" baseline="0" dirty="0">
                          <a:ln>
                            <a:noFill/>
                          </a:ln>
                          <a:solidFill>
                            <a:schemeClr val="bg1"/>
                          </a:solidFill>
                          <a:effectLst/>
                          <a:latin typeface="Arial"/>
                          <a:cs typeface="Arial"/>
                        </a:rPr>
                        <a:t>1</a:t>
                      </a:r>
                      <a:r>
                        <a:rPr lang="de-DE" altLang="de-DE" sz="1200" b="0" i="0" u="none" strike="noStrike" cap="none" normalizeH="0" baseline="0" dirty="0">
                          <a:ln>
                            <a:noFill/>
                          </a:ln>
                          <a:solidFill>
                            <a:schemeClr val="bg1"/>
                          </a:solidFill>
                          <a:effectLst/>
                          <a:latin typeface="Arial"/>
                          <a:cs typeface="Arial"/>
                        </a:rPr>
                        <a:t>,</a:t>
                      </a:r>
                      <a:r>
                        <a:rPr lang="de-DE" sz="1200" b="1" i="0" u="none" strike="noStrike" cap="none" normalizeH="0" baseline="0" noProof="0" dirty="0">
                          <a:ln>
                            <a:noFill/>
                          </a:ln>
                          <a:solidFill>
                            <a:schemeClr val="bg1"/>
                          </a:solidFill>
                          <a:effectLst/>
                          <a:latin typeface="Arial"/>
                        </a:rPr>
                        <a:t>327</a:t>
                      </a: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a:cs typeface="Arial"/>
                        </a:rPr>
                        <a:t>€ </a:t>
                      </a:r>
                      <a:r>
                        <a:rPr lang="de-DE" altLang="de-DE" sz="1200" b="1" i="0" u="none" strike="noStrike" cap="none" normalizeH="0" baseline="0" dirty="0">
                          <a:ln>
                            <a:noFill/>
                          </a:ln>
                          <a:solidFill>
                            <a:schemeClr val="bg1"/>
                          </a:solidFill>
                          <a:effectLst/>
                          <a:latin typeface="Arial"/>
                          <a:cs typeface="Arial"/>
                        </a:rPr>
                        <a:t>1</a:t>
                      </a:r>
                      <a:r>
                        <a:rPr lang="de-DE" altLang="de-DE" sz="1200" b="0" i="0" u="none" strike="noStrike" cap="none" normalizeH="0" baseline="0" dirty="0">
                          <a:ln>
                            <a:noFill/>
                          </a:ln>
                          <a:solidFill>
                            <a:schemeClr val="bg1"/>
                          </a:solidFill>
                          <a:effectLst/>
                          <a:latin typeface="Arial"/>
                          <a:cs typeface="Arial"/>
                        </a:rPr>
                        <a:t>,</a:t>
                      </a:r>
                      <a:r>
                        <a:rPr lang="de-DE" altLang="de-DE" sz="1200" b="1" i="0" u="none" strike="noStrike" cap="none" normalizeH="0" baseline="0" dirty="0">
                          <a:ln>
                            <a:noFill/>
                          </a:ln>
                          <a:solidFill>
                            <a:schemeClr val="bg1"/>
                          </a:solidFill>
                          <a:effectLst/>
                          <a:latin typeface="Arial"/>
                          <a:cs typeface="Arial"/>
                        </a:rPr>
                        <a:t>366</a:t>
                      </a: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b="1" noProof="0" dirty="0">
                          <a:solidFill>
                            <a:schemeClr val="bg1"/>
                          </a:solidFill>
                        </a:rPr>
                        <a:t>Advantage occupational retirement plan p.a.</a:t>
                      </a:r>
                      <a:endParaRPr lang="en-US" sz="1200" b="0" baseline="30000" noProof="0" dirty="0">
                        <a:solidFill>
                          <a:schemeClr val="bg1"/>
                        </a:solidFill>
                      </a:endParaRPr>
                    </a:p>
                  </a:txBody>
                  <a:tcPr marL="71979" marR="71979"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a:cs typeface="Arial"/>
                        </a:rPr>
                        <a:t>€ </a:t>
                      </a:r>
                      <a:r>
                        <a:rPr lang="de-DE" altLang="de-DE" sz="1200" b="1" i="0" u="none" strike="noStrike" cap="none" normalizeH="0" baseline="0" dirty="0">
                          <a:ln>
                            <a:noFill/>
                          </a:ln>
                          <a:solidFill>
                            <a:schemeClr val="bg1"/>
                          </a:solidFill>
                          <a:effectLst/>
                          <a:latin typeface="Arial"/>
                          <a:cs typeface="Arial"/>
                        </a:rPr>
                        <a:t>39</a:t>
                      </a: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82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604567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a:t>Market</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a:xfrm>
            <a:off x="-228590" y="3420000"/>
            <a:ext cx="7189227" cy="3581884"/>
          </a:xfrm>
        </p:spPr>
        <p:txBody>
          <a:bodyPr/>
          <a:lstStyle/>
          <a:p>
            <a:r>
              <a:rPr lang="de-DE" dirty="0" err="1"/>
              <a:t>side</a:t>
            </a:r>
            <a:endParaRPr lang="de-DE" dirty="0"/>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43</a:t>
            </a:fld>
            <a:endParaRPr lang="de-DE"/>
          </a:p>
        </p:txBody>
      </p:sp>
    </p:spTree>
    <p:extLst>
      <p:ext uri="{BB962C8B-B14F-4D97-AF65-F5344CB8AC3E}">
        <p14:creationId xmlns:p14="http://schemas.microsoft.com/office/powerpoint/2010/main" val="37254625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t>© Allianz 2021</a:t>
            </a:r>
          </a:p>
        </p:txBody>
      </p:sp>
      <p:grpSp>
        <p:nvGrpSpPr>
          <p:cNvPr id="9" name="Gruppe-Box-1" descr="svtxtr:svtx:pptx.transform.group-benefit[1]">
            <a:extLst>
              <a:ext uri="{FF2B5EF4-FFF2-40B4-BE49-F238E27FC236}">
                <a16:creationId xmlns:a16="http://schemas.microsoft.com/office/drawing/2014/main" id="{252FED51-6AE5-47BF-BAAA-E45E9C1543E3}"/>
              </a:ext>
            </a:extLst>
          </p:cNvPr>
          <p:cNvGrpSpPr/>
          <p:nvPr/>
        </p:nvGrpSpPr>
        <p:grpSpPr>
          <a:xfrm>
            <a:off x="8112124" y="2029217"/>
            <a:ext cx="3600450" cy="1230465"/>
            <a:chOff x="4919234" y="1459837"/>
            <a:chExt cx="3402144" cy="1162693"/>
          </a:xfrm>
        </p:grpSpPr>
        <p:sp>
          <p:nvSpPr>
            <p:cNvPr id="10" name="Siegel-Text-1" descr="svtxtr:svtx:pptx.transform.accompanying[1]">
              <a:extLst>
                <a:ext uri="{FF2B5EF4-FFF2-40B4-BE49-F238E27FC236}">
                  <a16:creationId xmlns:a16="http://schemas.microsoft.com/office/drawing/2014/main" id="{83715445-BA4F-40ED-9AC7-3F902A4FEEAA}"/>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b="1" i="0" u="none" dirty="0">
                  <a:solidFill>
                    <a:srgbClr val="113388"/>
                  </a:solidFill>
                  <a:latin typeface="+mj-lt"/>
                </a:rPr>
                <a:t>FOCUS-MONEY:</a:t>
              </a:r>
              <a:br>
                <a:rPr lang="de-DE" sz="1200" b="0" i="0" u="none" dirty="0">
                  <a:solidFill>
                    <a:srgbClr val="003781"/>
                  </a:solidFill>
                  <a:latin typeface="+mj-lt"/>
                </a:rPr>
              </a:br>
              <a:r>
                <a:rPr lang="de-DE" sz="1200" b="0" i="0" u="none" dirty="0">
                  <a:solidFill>
                    <a:srgbClr val="113388"/>
                  </a:solidFill>
                  <a:latin typeface="+mj-lt"/>
                </a:rPr>
                <a:t>Award: “</a:t>
              </a:r>
              <a:r>
                <a:rPr lang="de-DE" sz="1200" b="0" i="0" u="none" dirty="0" err="1">
                  <a:solidFill>
                    <a:srgbClr val="113388"/>
                  </a:solidFill>
                  <a:latin typeface="+mj-lt"/>
                </a:rPr>
                <a:t>Financially</a:t>
              </a:r>
              <a:r>
                <a:rPr lang="de-DE" sz="1200" b="0" i="0" u="none" dirty="0">
                  <a:solidFill>
                    <a:srgbClr val="113388"/>
                  </a:solidFill>
                  <a:latin typeface="+mj-lt"/>
                </a:rPr>
                <a:t> </a:t>
              </a:r>
              <a:r>
                <a:rPr lang="de-DE" sz="1200" b="0" i="0" u="none" dirty="0" err="1">
                  <a:solidFill>
                    <a:srgbClr val="113388"/>
                  </a:solidFill>
                  <a:latin typeface="+mj-lt"/>
                </a:rPr>
                <a:t>strongest</a:t>
              </a:r>
              <a:r>
                <a:rPr lang="de-DE" sz="1200" b="0" i="0" u="none" dirty="0">
                  <a:solidFill>
                    <a:srgbClr val="113388"/>
                  </a:solidFill>
                  <a:latin typeface="+mj-lt"/>
                </a:rPr>
                <a:t> </a:t>
              </a:r>
              <a:r>
                <a:rPr lang="de-DE" sz="1200" b="0" i="0" u="none" dirty="0" err="1">
                  <a:solidFill>
                    <a:srgbClr val="113388"/>
                  </a:solidFill>
                  <a:latin typeface="+mj-lt"/>
                </a:rPr>
                <a:t>life</a:t>
              </a:r>
              <a:r>
                <a:rPr lang="de-DE" sz="1200" b="0" i="0" u="none" dirty="0">
                  <a:solidFill>
                    <a:srgbClr val="113388"/>
                  </a:solidFill>
                  <a:latin typeface="+mj-lt"/>
                </a:rPr>
                <a:t> </a:t>
              </a:r>
              <a:r>
                <a:rPr lang="de-DE" sz="1200" b="0" i="0" u="none" dirty="0" err="1">
                  <a:solidFill>
                    <a:srgbClr val="113388"/>
                  </a:solidFill>
                  <a:latin typeface="+mj-lt"/>
                </a:rPr>
                <a:t>insurer</a:t>
              </a:r>
              <a:r>
                <a:rPr lang="de-DE" sz="1200" b="0" i="0" u="none" dirty="0">
                  <a:solidFill>
                    <a:srgbClr val="113388"/>
                  </a:solidFill>
                  <a:latin typeface="+mj-lt"/>
                </a:rPr>
                <a:t> in Europe“, </a:t>
              </a:r>
              <a:r>
                <a:rPr lang="de-DE" sz="1200" b="0" i="0" u="none" dirty="0" err="1">
                  <a:solidFill>
                    <a:srgbClr val="113388"/>
                  </a:solidFill>
                  <a:latin typeface="+mj-lt"/>
                </a:rPr>
                <a:t>edition</a:t>
              </a:r>
              <a:r>
                <a:rPr lang="de-DE" sz="1200" b="0" i="0" u="none" dirty="0">
                  <a:solidFill>
                    <a:srgbClr val="113388"/>
                  </a:solidFill>
                  <a:latin typeface="+mj-lt"/>
                </a:rPr>
                <a:t> </a:t>
              </a:r>
              <a:r>
                <a:rPr lang="de-DE" sz="1200" b="0" dirty="0">
                  <a:solidFill>
                    <a:srgbClr val="113388"/>
                  </a:solidFill>
                  <a:latin typeface="+mj-lt"/>
                </a:rPr>
                <a:t>47</a:t>
              </a:r>
              <a:r>
                <a:rPr lang="de-DE" sz="1200" b="0" i="0" u="none" dirty="0">
                  <a:solidFill>
                    <a:srgbClr val="113388"/>
                  </a:solidFill>
                  <a:latin typeface="+mj-lt"/>
                </a:rPr>
                <a:t>/2023</a:t>
              </a:r>
            </a:p>
          </p:txBody>
        </p:sp>
        <p:pic>
          <p:nvPicPr>
            <p:cNvPr id="13" name="Siegel-1" descr="svtx:article/content/seals/seal[1]/logo/@tmpUrl&#10;svtx:framefix=bottom&#10;svtxbackup:w=70.2537&#10;svtxbackup:h=88.31903&#10;svtxbackup:x=638.74994&#10;svtxbackup:y=167.12749">
              <a:extLst>
                <a:ext uri="{FF2B5EF4-FFF2-40B4-BE49-F238E27FC236}">
                  <a16:creationId xmlns:a16="http://schemas.microsoft.com/office/drawing/2014/main" id="{86039411-925D-468F-8F0D-272467EEC0EF}"/>
                </a:ext>
              </a:extLst>
            </p:cNvPr>
            <p:cNvPicPr>
              <a:picLocks noChangeArrowheads="1"/>
            </p:cNvPicPr>
            <p:nvPr/>
          </p:nvPicPr>
          <p:blipFill>
            <a:blip r:embed="rId2">
              <a:extLst>
                <a:ext uri="{28A0092B-C50C-407E-A947-70E740481C1C}">
                  <a14:useLocalDpi xmlns:a14="http://schemas.microsoft.com/office/drawing/2010/main"/>
                </a:ext>
              </a:extLst>
            </a:blip>
            <a:stretch>
              <a:fillRect/>
            </a:stretch>
          </p:blipFill>
          <p:spPr bwMode="auto">
            <a:xfrm>
              <a:off x="4919234" y="1459837"/>
              <a:ext cx="843080" cy="1153040"/>
            </a:xfrm>
            <a:prstGeom prst="rect">
              <a:avLst/>
            </a:prstGeom>
            <a:extLst>
              <a:ext uri="{909E8E84-426E-40DD-AFC4-6F175D3DCCD1}">
                <a14:hiddenFill xmlns:a14="http://schemas.microsoft.com/office/drawing/2010/main">
                  <a:solidFill>
                    <a:srgbClr val="FFFFFF"/>
                  </a:solidFill>
                </a14:hiddenFill>
              </a:ext>
            </a:extLst>
          </p:spPr>
        </p:pic>
      </p:grpSp>
      <p:grpSp>
        <p:nvGrpSpPr>
          <p:cNvPr id="14" name="Gruppe-Box-2" descr="svtxtr:svtx:pptx.transform.group-benefit[2]" hidden="1">
            <a:extLst>
              <a:ext uri="{FF2B5EF4-FFF2-40B4-BE49-F238E27FC236}">
                <a16:creationId xmlns:a16="http://schemas.microsoft.com/office/drawing/2014/main" id="{675891BE-DA63-4413-807B-E5E7C96FD267}"/>
              </a:ext>
            </a:extLst>
          </p:cNvPr>
          <p:cNvGrpSpPr/>
          <p:nvPr/>
        </p:nvGrpSpPr>
        <p:grpSpPr>
          <a:xfrm>
            <a:off x="8112124" y="3572709"/>
            <a:ext cx="3600450" cy="1137163"/>
            <a:chOff x="4919234" y="1548000"/>
            <a:chExt cx="3402144" cy="1074530"/>
          </a:xfrm>
        </p:grpSpPr>
        <p:sp>
          <p:nvSpPr>
            <p:cNvPr id="15" name="Siegel-Text-1" descr="svtxtr:svtx:pptx.transform.accompanying[2]">
              <a:extLst>
                <a:ext uri="{FF2B5EF4-FFF2-40B4-BE49-F238E27FC236}">
                  <a16:creationId xmlns:a16="http://schemas.microsoft.com/office/drawing/2014/main" id="{05001249-FBDF-4E35-B51A-8C150FB47FFC}"/>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a:solidFill>
                    <a:schemeClr val="bg1"/>
                  </a:solidFill>
                  <a:latin typeface="+mj-lt"/>
                </a:rPr>
                <a:t>FOCUS-MONEY:</a:t>
              </a:r>
              <a:r>
                <a:rPr lang="de-DE" sz="1200" b="0">
                  <a:solidFill>
                    <a:schemeClr val="bg1"/>
                  </a:solidFill>
                  <a:latin typeface="+mj-lt"/>
                </a:rPr>
                <a:t>
Auszeichnung „Finanzstärkster Lebensversicherer Europas“, Ausgabe 50/2020</a:t>
              </a:r>
            </a:p>
          </p:txBody>
        </p:sp>
        <p:pic>
          <p:nvPicPr>
            <p:cNvPr id="16" name="Siegel-1" descr="svtx:article/content/seals/seal[2]/logo/@tmpUrl&#10;svtx:framefix=bottom">
              <a:extLst>
                <a:ext uri="{FF2B5EF4-FFF2-40B4-BE49-F238E27FC236}">
                  <a16:creationId xmlns:a16="http://schemas.microsoft.com/office/drawing/2014/main" id="{B54E6DDA-56F6-4FF0-804F-01EC3D37AAA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19234" y="1548000"/>
              <a:ext cx="843080" cy="105987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uppieren Bild" descr="svtxtr:svtx:pptx.transform.group-benefit[3]" hidden="1">
            <a:extLst>
              <a:ext uri="{FF2B5EF4-FFF2-40B4-BE49-F238E27FC236}">
                <a16:creationId xmlns:a16="http://schemas.microsoft.com/office/drawing/2014/main" id="{0E565868-16E8-47B6-80BB-4DAF459E9115}"/>
              </a:ext>
            </a:extLst>
          </p:cNvPr>
          <p:cNvGrpSpPr/>
          <p:nvPr/>
        </p:nvGrpSpPr>
        <p:grpSpPr>
          <a:xfrm>
            <a:off x="7420861" y="2095464"/>
            <a:ext cx="4771139" cy="4762893"/>
            <a:chOff x="7420861" y="2095464"/>
            <a:chExt cx="4771139" cy="4762893"/>
          </a:xfrm>
        </p:grpSpPr>
        <p:pic>
          <p:nvPicPr>
            <p:cNvPr id="27" name="Grafik 26" descr="svtx:article/content/picture/@tmpUrl&#10;svtx:size=1-1">
              <a:extLst>
                <a:ext uri="{FF2B5EF4-FFF2-40B4-BE49-F238E27FC236}">
                  <a16:creationId xmlns:a16="http://schemas.microsoft.com/office/drawing/2014/main" id="{E2CE084F-BE1F-48CC-A85E-91CAA88088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29" name="Rechteck 28">
              <a:extLst>
                <a:ext uri="{FF2B5EF4-FFF2-40B4-BE49-F238E27FC236}">
                  <a16:creationId xmlns:a16="http://schemas.microsoft.com/office/drawing/2014/main" id="{EA1FF3D6-0750-4888-BF0C-C05D043A7C1A}"/>
                </a:ext>
              </a:extLst>
            </p:cNvPr>
            <p:cNvSpPr/>
            <p:nvPr/>
          </p:nvSpPr>
          <p:spPr>
            <a:xfrm>
              <a:off x="7420861" y="2095464"/>
              <a:ext cx="4767071" cy="4762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sp>
        <p:nvSpPr>
          <p:cNvPr id="25" name="Titel 3" descr="svtx:article/content/headline">
            <a:extLst>
              <a:ext uri="{FF2B5EF4-FFF2-40B4-BE49-F238E27FC236}">
                <a16:creationId xmlns:a16="http://schemas.microsoft.com/office/drawing/2014/main" id="{BE5D537B-8FF9-4761-80B4-61E3ABA4F9F5}"/>
              </a:ext>
            </a:extLst>
          </p:cNvPr>
          <p:cNvSpPr>
            <a:spLocks noGrp="1"/>
          </p:cNvSpPr>
          <p:nvPr>
            <p:ph type="title"/>
          </p:nvPr>
        </p:nvSpPr>
        <p:spPr>
          <a:xfrm>
            <a:off x="479427" y="875309"/>
            <a:ext cx="9324974" cy="932854"/>
          </a:xfrm>
        </p:spPr>
        <p:txBody>
          <a:bodyPr/>
          <a:lstStyle/>
          <a:p>
            <a:r>
              <a:rPr lang="de-DE" b="0" i="0" u="none"/>
              <a:t>Arguments in our favor</a:t>
            </a:r>
          </a:p>
        </p:txBody>
      </p:sp>
      <p:sp>
        <p:nvSpPr>
          <p:cNvPr id="26" name="Textplatzhalter 22" descr="svtxtr:svtx:pptx_transfrom_strapline_bold">
            <a:extLst>
              <a:ext uri="{FF2B5EF4-FFF2-40B4-BE49-F238E27FC236}">
                <a16:creationId xmlns:a16="http://schemas.microsoft.com/office/drawing/2014/main" id="{19648D3F-E5B9-4516-B06C-458F8432631B}"/>
              </a:ext>
            </a:extLst>
          </p:cNvPr>
          <p:cNvSpPr>
            <a:spLocks noGrp="1"/>
          </p:cNvSpPr>
          <p:nvPr>
            <p:ph type="body" sz="quarter" idx="12"/>
          </p:nvPr>
        </p:nvSpPr>
        <p:spPr>
          <a:xfrm>
            <a:off x="479424" y="476250"/>
            <a:ext cx="9324973" cy="252000"/>
          </a:xfrm>
        </p:spPr>
        <p:txBody>
          <a:bodyPr/>
          <a:lstStyle/>
          <a:p>
            <a:r>
              <a:rPr lang="de-DE" b="1" i="0" u="none"/>
              <a:t>Strong partnership</a:t>
            </a:r>
          </a:p>
        </p:txBody>
      </p:sp>
      <p:sp>
        <p:nvSpPr>
          <p:cNvPr id="28" name="Foliennummernplatzhalter 6">
            <a:extLst>
              <a:ext uri="{FF2B5EF4-FFF2-40B4-BE49-F238E27FC236}">
                <a16:creationId xmlns:a16="http://schemas.microsoft.com/office/drawing/2014/main" id="{3D461953-F50A-4A1B-B6F0-CF972746943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44</a:t>
            </a:fld>
            <a:endParaRPr lang="de-DE"/>
          </a:p>
        </p:txBody>
      </p:sp>
      <p:sp>
        <p:nvSpPr>
          <p:cNvPr id="30" name="Fußzeilenplatzhalter 9" descr="svtx:article/content/footnote">
            <a:extLst>
              <a:ext uri="{FF2B5EF4-FFF2-40B4-BE49-F238E27FC236}">
                <a16:creationId xmlns:a16="http://schemas.microsoft.com/office/drawing/2014/main" id="{0F6E530D-CEEF-45F4-A947-A3E1672FA8B3}"/>
              </a:ext>
            </a:extLst>
          </p:cNvPr>
          <p:cNvSpPr txBox="1"/>
          <p:nvPr/>
        </p:nvSpPr>
        <p:spPr>
          <a:xfrm>
            <a:off x="479426" y="6165850"/>
            <a:ext cx="6425999" cy="350150"/>
          </a:xfrm>
          <a:prstGeom prst="rect">
            <a:avLst/>
          </a:prstGeom>
        </p:spPr>
        <p:txBody>
          <a:bodyPr lIns="0" tIns="0" rIns="0" bIns="0"/>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
        <p:nvSpPr>
          <p:cNvPr id="31" name="Textfeld 30" descr="svtx:article/content/body">
            <a:extLst>
              <a:ext uri="{FF2B5EF4-FFF2-40B4-BE49-F238E27FC236}">
                <a16:creationId xmlns:a16="http://schemas.microsoft.com/office/drawing/2014/main" id="{30CAFA89-06E3-4CC8-9E28-EEFEB54B36E7}"/>
              </a:ext>
            </a:extLst>
          </p:cNvPr>
          <p:cNvSpPr txBox="1"/>
          <p:nvPr/>
        </p:nvSpPr>
        <p:spPr>
          <a:xfrm>
            <a:off x="479425" y="2102400"/>
            <a:ext cx="6426000" cy="3729233"/>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lvl="0" defTabSz="967710">
              <a:spcBef>
                <a:spcPts val="1200"/>
              </a:spcBef>
            </a:pPr>
            <a:r>
              <a:rPr lang="de-DE" sz="1600" b="1" i="0" u="none">
                <a:solidFill>
                  <a:srgbClr val="003781"/>
                </a:solidFill>
              </a:rPr>
              <a:t>Sustainability based on innovative products:</a:t>
            </a:r>
            <a:r>
              <a:rPr lang="de-DE" sz="1600" b="0" i="0" u="none">
                <a:solidFill>
                  <a:srgbClr val="003781"/>
                </a:solidFill>
              </a:rPr>
              <a:t> We provide an attractive balance between yield opportunities and security with individual weighting even in times of zero and negative interest rates.</a:t>
            </a:r>
          </a:p>
          <a:p>
            <a:pPr lvl="0" defTabSz="967710">
              <a:spcBef>
                <a:spcPts val="1200"/>
              </a:spcBef>
            </a:pPr>
            <a:r>
              <a:rPr lang="de-DE" sz="1600" b="1" i="0" u="none">
                <a:solidFill>
                  <a:srgbClr val="003781"/>
                </a:solidFill>
              </a:rPr>
              <a:t>Stability thanks to a strong basis: </a:t>
            </a:r>
            <a:r>
              <a:rPr lang="de-DE" sz="1600" b="0" i="0" u="none">
                <a:solidFill>
                  <a:srgbClr val="003781"/>
                </a:solidFill>
              </a:rPr>
              <a:t>Our guarantee assets are the basis for reliable retirement provision. They provide stability – even in turbulent times.</a:t>
            </a:r>
          </a:p>
          <a:p>
            <a:pPr lvl="0" defTabSz="967710">
              <a:spcBef>
                <a:spcPts val="1200"/>
              </a:spcBef>
            </a:pPr>
            <a:r>
              <a:rPr lang="de-DE" sz="1600" b="1" i="0" u="none">
                <a:solidFill>
                  <a:srgbClr val="003781"/>
                </a:solidFill>
              </a:rPr>
              <a:t>Investment expertise with a vision: </a:t>
            </a:r>
            <a:r>
              <a:rPr lang="de-DE" sz="1600" b="0" i="0" u="none">
                <a:solidFill>
                  <a:srgbClr val="003781"/>
                </a:solidFill>
              </a:rPr>
              <a:t>Our investments are worldwide, broadly diversified and sustainable. Our size and our experience allow us to provide unique investment solutions.</a:t>
            </a:r>
          </a:p>
        </p:txBody>
      </p:sp>
      <p:grpSp>
        <p:nvGrpSpPr>
          <p:cNvPr id="32" name="Gruppieren Fallbackbild" descr="svtxtr:svtx:pptx.transform.group-benefit[4]" hidden="1">
            <a:extLst>
              <a:ext uri="{FF2B5EF4-FFF2-40B4-BE49-F238E27FC236}">
                <a16:creationId xmlns:a16="http://schemas.microsoft.com/office/drawing/2014/main" id="{71E60152-110C-4FCB-8A9B-E7B543792F11}"/>
              </a:ext>
            </a:extLst>
          </p:cNvPr>
          <p:cNvGrpSpPr/>
          <p:nvPr/>
        </p:nvGrpSpPr>
        <p:grpSpPr>
          <a:xfrm>
            <a:off x="7336792" y="2025280"/>
            <a:ext cx="4767072" cy="4755601"/>
            <a:chOff x="7424928" y="2102399"/>
            <a:chExt cx="4767072" cy="4755601"/>
          </a:xfrm>
        </p:grpSpPr>
        <p:pic>
          <p:nvPicPr>
            <p:cNvPr id="33" name="Grafik 32">
              <a:extLst>
                <a:ext uri="{FF2B5EF4-FFF2-40B4-BE49-F238E27FC236}">
                  <a16:creationId xmlns:a16="http://schemas.microsoft.com/office/drawing/2014/main" id="{8CB32050-18C8-4462-B62C-06BEB2C1661D}"/>
                </a:ext>
              </a:extLst>
            </p:cNvPr>
            <p:cNvPicPr>
              <a:picLocks noChangeAspect="1"/>
            </p:cNvPicPr>
            <p:nvPr/>
          </p:nvPicPr>
          <p:blipFill>
            <a:blip r:embed="rId5">
              <a:extLst>
                <a:ext uri="{28A0092B-C50C-407E-A947-70E740481C1C}">
                  <a14:useLocalDpi xmlns:a14="http://schemas.microsoft.com/office/drawing/2010/main"/>
                </a:ext>
              </a:extLst>
            </a:blip>
            <a:srcRect b="-76858"/>
            <a:stretch>
              <a:fillRect/>
            </a:stretch>
          </p:blipFill>
          <p:spPr>
            <a:xfrm>
              <a:off x="7436399" y="2102399"/>
              <a:ext cx="4755601" cy="4755601"/>
            </a:xfrm>
            <a:prstGeom prst="rect">
              <a:avLst/>
            </a:prstGeom>
          </p:spPr>
        </p:pic>
        <p:sp>
          <p:nvSpPr>
            <p:cNvPr id="34" name="Rechteck 33" descr="svtxtr:svtx:pptx.transform.group-benefit[3]">
              <a:extLst>
                <a:ext uri="{FF2B5EF4-FFF2-40B4-BE49-F238E27FC236}">
                  <a16:creationId xmlns:a16="http://schemas.microsoft.com/office/drawing/2014/main" id="{732B6F2B-60E6-4CB2-9C53-FAF3E48A8BFF}"/>
                </a:ext>
              </a:extLst>
            </p:cNvPr>
            <p:cNvSpPr/>
            <p:nvPr/>
          </p:nvSpPr>
          <p:spPr>
            <a:xfrm>
              <a:off x="7424928" y="2102400"/>
              <a:ext cx="4767071" cy="47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lvl="0" algn="ctr"/>
              <a:endParaRPr/>
            </a:p>
          </p:txBody>
        </p:sp>
      </p:grpSp>
    </p:spTree>
    <p:extLst>
      <p:ext uri="{BB962C8B-B14F-4D97-AF65-F5344CB8AC3E}">
        <p14:creationId xmlns:p14="http://schemas.microsoft.com/office/powerpoint/2010/main" val="2140648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Allianz Leben is the number 1 in occupational retirement plans</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Our competitive position</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45</a:t>
            </a:fld>
            <a:endParaRPr lang="de-DE">
              <a:solidFill>
                <a:schemeClr val="tx1"/>
              </a:solidFill>
            </a:endParaRPr>
          </a:p>
        </p:txBody>
      </p:sp>
      <p:sp>
        <p:nvSpPr>
          <p:cNvPr id="24" name="Inhaltsplatzhalter 10" descr="svtx:article/content/body">
            <a:extLst>
              <a:ext uri="{FF2B5EF4-FFF2-40B4-BE49-F238E27FC236}">
                <a16:creationId xmlns:a16="http://schemas.microsoft.com/office/drawing/2014/main" id="{CF29DAF6-8BBF-4A7B-BB2C-20E44D7919F3}"/>
              </a:ext>
            </a:extLst>
          </p:cNvPr>
          <p:cNvSpPr>
            <a:spLocks noGrp="1"/>
          </p:cNvSpPr>
          <p:nvPr>
            <p:ph idx="1"/>
          </p:nvPr>
        </p:nvSpPr>
        <p:spPr>
          <a:xfrm>
            <a:off x="479425" y="2102401"/>
            <a:ext cx="6426000" cy="3225380"/>
          </a:xfrm>
        </p:spPr>
        <p:txBody>
          <a:bodyPr/>
          <a:lstStyle/>
          <a:p>
            <a:pPr>
              <a:spcBef>
                <a:spcPts val="300"/>
              </a:spcBef>
            </a:pPr>
            <a:r>
              <a:rPr lang="de-DE" sz="1600" b="1" i="0" u="none"/>
              <a:t>Trust …</a:t>
            </a:r>
          </a:p>
          <a:p>
            <a:pPr marL="180854" lvl="0" indent="-180854" algn="l">
              <a:spcBef>
                <a:spcPts val="300"/>
              </a:spcBef>
              <a:buSzTx/>
              <a:buChar char="•"/>
            </a:pPr>
            <a:r>
              <a:rPr lang="de-DE" sz="1600" b="0" i="0" u="none"/>
              <a:t>More than 80 of the 100 of the largest companies in Germany put their trust in us</a:t>
            </a:r>
          </a:p>
          <a:p>
            <a:pPr marL="180854" lvl="0" indent="-180854" algn="l">
              <a:spcBef>
                <a:spcPts val="300"/>
              </a:spcBef>
              <a:buSzTx/>
              <a:buChar char="•"/>
            </a:pPr>
            <a:r>
              <a:rPr lang="de-DE" sz="1600" b="0" i="0" u="none"/>
              <a:t>20 percent of all German companies</a:t>
            </a:r>
          </a:p>
          <a:p>
            <a:pPr>
              <a:spcBef>
                <a:spcPts val="300"/>
              </a:spcBef>
            </a:pPr>
            <a:r>
              <a:rPr lang="de-DE" sz="1600" b="1" i="0" u="none"/>
              <a:t>We are the partner …</a:t>
            </a:r>
          </a:p>
          <a:p>
            <a:pPr marL="180854" lvl="0" indent="-180854" algn="l">
              <a:spcBef>
                <a:spcPts val="300"/>
              </a:spcBef>
              <a:buSzTx/>
              <a:buChar char="•"/>
            </a:pPr>
            <a:r>
              <a:rPr lang="de-DE" sz="1600" b="0" i="0" u="none"/>
              <a:t>to various collective and consortium agreements, e.g. consortium agreement with the chemical industry</a:t>
            </a:r>
          </a:p>
          <a:p>
            <a:pPr marL="180854" lvl="0" indent="-180854" algn="l">
              <a:spcBef>
                <a:spcPts val="300"/>
              </a:spcBef>
              <a:buSzTx/>
              <a:buChar char="•"/>
            </a:pPr>
            <a:r>
              <a:rPr lang="de-DE" sz="1600" b="0" i="0" u="none"/>
              <a:t>to pension schemes such as MetallRente, Versorgungswerk der Presse, KlinikRente, MobilitätsRente, BusinessVorsorgePlan, HandWerkerPlan, GalaBau</a:t>
            </a:r>
          </a:p>
          <a:p>
            <a:pPr>
              <a:spcBef>
                <a:spcPts val="300"/>
              </a:spcBef>
            </a:pPr>
            <a:r>
              <a:rPr lang="de-DE" sz="1600" b="1" i="0" u="none"/>
              <a:t>The occupational pension solutions of Allianz offer:</a:t>
            </a:r>
          </a:p>
          <a:p>
            <a:pPr marL="180854" lvl="0" indent="-180854" algn="l">
              <a:spcBef>
                <a:spcPts val="300"/>
              </a:spcBef>
              <a:buSzTx/>
              <a:buChar char="•"/>
            </a:pPr>
            <a:r>
              <a:rPr lang="de-DE" sz="1600" b="0" i="0" u="none"/>
              <a:t>Absence of liability on the employer‘s side</a:t>
            </a:r>
          </a:p>
          <a:p>
            <a:pPr marL="180854" lvl="0" indent="-180854" algn="l">
              <a:spcBef>
                <a:spcPts val="300"/>
              </a:spcBef>
              <a:buSzTx/>
              <a:buChar char="•"/>
            </a:pPr>
            <a:r>
              <a:rPr lang="de-DE" sz="1600" b="0" i="0" u="none"/>
              <a:t>All-in offer: 3 pension vehicle, working time accounts and supplementary disability provision</a:t>
            </a:r>
          </a:p>
        </p:txBody>
      </p:sp>
      <p:sp>
        <p:nvSpPr>
          <p:cNvPr id="25" name="Fußzeilenplatzhalter 5" descr="svtx:article/content/footnote">
            <a:extLst>
              <a:ext uri="{FF2B5EF4-FFF2-40B4-BE49-F238E27FC236}">
                <a16:creationId xmlns:a16="http://schemas.microsoft.com/office/drawing/2014/main" id="{9DE6CC72-C586-4FDA-90A5-E7D72F408721}"/>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33538083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descr="svtx:article/content/headline">
            <a:extLst>
              <a:ext uri="{FF2B5EF4-FFF2-40B4-BE49-F238E27FC236}">
                <a16:creationId xmlns:a16="http://schemas.microsoft.com/office/drawing/2014/main" id="{0B3FFA01-208A-4221-A526-08D7C9637E7C}"/>
              </a:ext>
            </a:extLst>
          </p:cNvPr>
          <p:cNvSpPr>
            <a:spLocks noGrp="1"/>
          </p:cNvSpPr>
          <p:nvPr>
            <p:ph type="title"/>
          </p:nvPr>
        </p:nvSpPr>
        <p:spPr>
          <a:xfrm>
            <a:off x="479426" y="875309"/>
            <a:ext cx="9540873" cy="932854"/>
          </a:xfrm>
        </p:spPr>
        <p:txBody>
          <a:bodyPr/>
          <a:lstStyle/>
          <a:p>
            <a:r>
              <a:rPr lang="de-DE" b="0" i="0" u="none"/>
              <a:t>Performance and sustainability – the strong points of Allianz</a:t>
            </a:r>
          </a:p>
        </p:txBody>
      </p:sp>
      <p:sp>
        <p:nvSpPr>
          <p:cNvPr id="22" name="Textplatzhalter 21" descr="svtxtr:svtx:pptx_transfrom_strapline_bold">
            <a:extLst>
              <a:ext uri="{FF2B5EF4-FFF2-40B4-BE49-F238E27FC236}">
                <a16:creationId xmlns:a16="http://schemas.microsoft.com/office/drawing/2014/main" id="{230D85F9-851C-44BF-BD61-38A7C805C2A0}"/>
              </a:ext>
            </a:extLst>
          </p:cNvPr>
          <p:cNvSpPr>
            <a:spLocks noGrp="1"/>
          </p:cNvSpPr>
          <p:nvPr>
            <p:ph type="body" sz="quarter" idx="12"/>
          </p:nvPr>
        </p:nvSpPr>
        <p:spPr/>
        <p:txBody>
          <a:bodyPr/>
          <a:lstStyle/>
          <a:p>
            <a:r>
              <a:rPr lang="de-DE" b="1" i="0" u="none"/>
              <a:t>Leading company in Europe</a:t>
            </a:r>
          </a:p>
        </p:txBody>
      </p:sp>
      <p:sp>
        <p:nvSpPr>
          <p:cNvPr id="11" name="Fußzeilenplatzhalter 10" descr="svtx:article/content/footnote">
            <a:extLst>
              <a:ext uri="{FF2B5EF4-FFF2-40B4-BE49-F238E27FC236}">
                <a16:creationId xmlns:a16="http://schemas.microsoft.com/office/drawing/2014/main" id="{6167520F-5DEA-4D47-8B98-0174B9F8E512}"/>
              </a:ext>
            </a:extLst>
          </p:cNvPr>
          <p:cNvSpPr>
            <a:spLocks noGrp="1"/>
          </p:cNvSpPr>
          <p:nvPr>
            <p:ph type="ftr" sz="quarter" idx="13"/>
          </p:nvPr>
        </p:nvSpPr>
        <p:spPr/>
        <p:txBody>
          <a:bodyPr/>
          <a:lstStyle/>
          <a:p>
            <a:r>
              <a:rPr lang="de-DE" sz="800" b="0" i="0" u="none" baseline="30000"/>
              <a:t>1 </a:t>
            </a:r>
            <a:r>
              <a:rPr lang="de-DE" sz="800" b="0" i="0" u="none"/>
              <a:t>Net-Zero Asset Owner Alliance Link: https://www.allianz.com/content/dam/onemarketing/azcom/Allianz_com/press/document/AOA_Press_Release_DE.pdf  </a:t>
            </a: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4"/>
          </p:nvPr>
        </p:nvSpPr>
        <p:spPr/>
        <p:txBody>
          <a:bodyPr/>
          <a:lstStyle/>
          <a:p>
            <a:fld id="{0F96B16C-3F5F-44BC-AFCC-8CBCBD90898D}" type="slidenum">
              <a:rPr lang="de-DE" smtClean="0"/>
              <a:t>46</a:t>
            </a:fld>
            <a:endParaRPr lang="de-DE"/>
          </a:p>
        </p:txBody>
      </p:sp>
      <p:pic>
        <p:nvPicPr>
          <p:cNvPr id="14" name="Grafik 13" descr="svtx:article/content/pos3/picture/@tmpUrl&#10;svtx:size=25-9&#10;svtxbackup:w=283.3137&#10;svtxbackup:h=102.06008&#10;svtxbackup:x=638.9363&#10;svtxbackup:y=204.25087">
            <a:extLst>
              <a:ext uri="{FF2B5EF4-FFF2-40B4-BE49-F238E27FC236}">
                <a16:creationId xmlns:a16="http://schemas.microsoft.com/office/drawing/2014/main" id="{EDE504C1-5AE3-4A9B-883A-FCEE9E9DA1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14491" y="2593986"/>
            <a:ext cx="3598084" cy="1296163"/>
          </a:xfrm>
          <a:prstGeom prst="rect">
            <a:avLst/>
          </a:prstGeom>
        </p:spPr>
      </p:pic>
      <p:pic>
        <p:nvPicPr>
          <p:cNvPr id="16" name="Grafik 15" descr="svtx:article/content/pos2/picture/@tmpUrl&#10;svtx:size=25-9&#10;svtxbackup:w=283.5&#10;svtxbackup:h=102.93339&#10;svtxbackup:x=338.25&#10;svtxbackup:y=203.37764">
            <a:extLst>
              <a:ext uri="{FF2B5EF4-FFF2-40B4-BE49-F238E27FC236}">
                <a16:creationId xmlns:a16="http://schemas.microsoft.com/office/drawing/2014/main" id="{A843F051-5FD5-4057-A055-401EE33C2A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5775" y="2582896"/>
            <a:ext cx="3600450" cy="1307254"/>
          </a:xfrm>
          <a:prstGeom prst="rect">
            <a:avLst/>
          </a:prstGeom>
        </p:spPr>
      </p:pic>
      <p:pic>
        <p:nvPicPr>
          <p:cNvPr id="17" name="Grafik 16" descr="svtx:article/content/pos1/picture/@tmpUrl&#10;svtx:size=25-9&#10;svtxbackup:w=283.5004&#10;svtxbackup:h=102.06016&#10;svtxbackup:x=37.749603&#10;svtxbackup:y=204.2508">
            <a:extLst>
              <a:ext uri="{FF2B5EF4-FFF2-40B4-BE49-F238E27FC236}">
                <a16:creationId xmlns:a16="http://schemas.microsoft.com/office/drawing/2014/main" id="{C2A0F8FC-30DC-42BA-9FE7-D59CBB88B5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420" y="2593985"/>
            <a:ext cx="3600455" cy="1296164"/>
          </a:xfrm>
          <a:prstGeom prst="rect">
            <a:avLst/>
          </a:prstGeom>
        </p:spPr>
      </p:pic>
      <p:sp>
        <p:nvSpPr>
          <p:cNvPr id="18" name="Inhaltsplatzhalter 10" descr="svtx:article/content/body">
            <a:extLst>
              <a:ext uri="{FF2B5EF4-FFF2-40B4-BE49-F238E27FC236}">
                <a16:creationId xmlns:a16="http://schemas.microsoft.com/office/drawing/2014/main" id="{5A8054E5-67E3-40FE-B6F7-23A9D13AE02B}"/>
              </a:ext>
            </a:extLst>
          </p:cNvPr>
          <p:cNvSpPr txBox="1"/>
          <p:nvPr/>
        </p:nvSpPr>
        <p:spPr>
          <a:xfrm>
            <a:off x="479423" y="1989343"/>
            <a:ext cx="11233151" cy="439009"/>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0" i="0" u="none"/>
              <a:t>Our ESG strategy links long-term economic value creation to a concept for ecological self-commitment, social responsibility and good corporate governance.</a:t>
            </a:r>
          </a:p>
        </p:txBody>
      </p:sp>
      <p:sp>
        <p:nvSpPr>
          <p:cNvPr id="20" name="Inhaltsplatzhalter 5" descr="svtxtr:svtx:pptx.transform_sustainability_merge_headline_body[2]">
            <a:extLst>
              <a:ext uri="{FF2B5EF4-FFF2-40B4-BE49-F238E27FC236}">
                <a16:creationId xmlns:a16="http://schemas.microsoft.com/office/drawing/2014/main" id="{70C2FD0F-6DE1-47BD-A304-D88E1AA54ACB}"/>
              </a:ext>
            </a:extLst>
          </p:cNvPr>
          <p:cNvSpPr txBox="1"/>
          <p:nvPr/>
        </p:nvSpPr>
        <p:spPr>
          <a:xfrm>
            <a:off x="4296279" y="3983459"/>
            <a:ext cx="3599946"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S like Social:</a:t>
            </a:r>
            <a:br>
              <a:rPr lang="de-DE" sz="1200" b="0" i="0" u="none"/>
            </a:br>
            <a:r>
              <a:rPr lang="de-DE" sz="1200" b="0" i="0" u="none"/>
              <a:t>Social responsibility</a:t>
            </a:r>
          </a:p>
          <a:p>
            <a:pPr marL="180854" lvl="0" indent="-180854" algn="l">
              <a:spcBef>
                <a:spcPts val="300"/>
              </a:spcBef>
              <a:buSzTx/>
              <a:buChar char="•"/>
            </a:pPr>
            <a:r>
              <a:rPr lang="de-DE" sz="1200" b="0" i="0" u="none"/>
              <a:t>Human rights and fair working conditions are observed</a:t>
            </a:r>
          </a:p>
          <a:p>
            <a:pPr marL="180854" lvl="0" indent="-180854" algn="l">
              <a:spcBef>
                <a:spcPts val="300"/>
              </a:spcBef>
              <a:buSzTx/>
              <a:buChar char="•"/>
            </a:pPr>
            <a:r>
              <a:rPr lang="de-DE" sz="1200" b="0" i="0" u="none"/>
              <a:t>Allianz has entered into partnerships with SOS children‘s villages</a:t>
            </a:r>
          </a:p>
          <a:p>
            <a:pPr marL="180854" lvl="0" indent="-180854" algn="l">
              <a:spcBef>
                <a:spcPts val="300"/>
              </a:spcBef>
              <a:buSzTx/>
              <a:buChar char="•"/>
            </a:pPr>
            <a:r>
              <a:rPr lang="de-DE" sz="1200" b="0" i="0" u="none"/>
              <a:t>Charitable commitment, e.g. Allianz Children’s FoundationS</a:t>
            </a:r>
          </a:p>
          <a:p>
            <a:pPr marL="180854" lvl="0" indent="-180854" algn="l">
              <a:spcBef>
                <a:spcPts val="300"/>
              </a:spcBef>
              <a:buSzTx/>
              <a:buChar char="•"/>
            </a:pPr>
            <a:r>
              <a:rPr lang="de-DE" sz="1200" b="0" i="0" u="none"/>
              <a:t>Support for EqualPay and EqualPension</a:t>
            </a:r>
          </a:p>
          <a:p>
            <a:pPr lvl="1">
              <a:spcBef>
                <a:spcPts val="300"/>
              </a:spcBef>
            </a:pPr>
            <a:endParaRPr lang="de-DE" sz="1200" b="0" i="0" u="none"/>
          </a:p>
        </p:txBody>
      </p:sp>
      <p:sp>
        <p:nvSpPr>
          <p:cNvPr id="21" name="Inhaltsplatzhalter 5" descr="svtxtr:svtx:pptx.transform_sustainability_merge_headline_body[3]">
            <a:extLst>
              <a:ext uri="{FF2B5EF4-FFF2-40B4-BE49-F238E27FC236}">
                <a16:creationId xmlns:a16="http://schemas.microsoft.com/office/drawing/2014/main" id="{11C63270-03F2-448C-9BC8-674969F1ED6C}"/>
              </a:ext>
            </a:extLst>
          </p:cNvPr>
          <p:cNvSpPr txBox="1"/>
          <p:nvPr/>
        </p:nvSpPr>
        <p:spPr>
          <a:xfrm>
            <a:off x="8112125" y="3983459"/>
            <a:ext cx="3600450"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G like Governance:</a:t>
            </a:r>
            <a:br>
              <a:rPr lang="de-DE" sz="1200" b="0" i="0" u="none"/>
            </a:br>
            <a:r>
              <a:rPr lang="de-DE" sz="1200" b="0" i="0" u="none"/>
              <a:t>Good corporate governance</a:t>
            </a:r>
          </a:p>
          <a:p>
            <a:pPr marL="180854" lvl="0" indent="-180854" algn="l">
              <a:spcBef>
                <a:spcPts val="300"/>
              </a:spcBef>
              <a:buSzTx/>
              <a:buChar char="•"/>
            </a:pPr>
            <a:r>
              <a:rPr lang="de-DE" sz="1200" b="0" i="0" u="none"/>
              <a:t>Consideration of ecological and social aspects in the core business activities</a:t>
            </a:r>
          </a:p>
          <a:p>
            <a:pPr marL="180854" lvl="0" indent="-180854" algn="l">
              <a:spcBef>
                <a:spcPts val="300"/>
              </a:spcBef>
              <a:buSzTx/>
              <a:buChar char="•"/>
            </a:pPr>
            <a:r>
              <a:rPr lang="de-DE" sz="1200" b="0" i="0" u="none"/>
              <a:t>Trust develops through applied transparency</a:t>
            </a:r>
          </a:p>
          <a:p>
            <a:pPr marL="180854" lvl="0" indent="-180854" algn="l">
              <a:spcBef>
                <a:spcPts val="300"/>
              </a:spcBef>
              <a:buSzTx/>
              <a:buChar char="•"/>
            </a:pPr>
            <a:r>
              <a:rPr lang="de-DE" sz="1200" b="0" i="0" u="none"/>
              <a:t>Combating in-house corruption</a:t>
            </a:r>
          </a:p>
          <a:p>
            <a:pPr marL="180854" lvl="0" indent="-180854" algn="l">
              <a:spcBef>
                <a:spcPts val="300"/>
              </a:spcBef>
              <a:buSzTx/>
              <a:buChar char="•"/>
            </a:pPr>
            <a:r>
              <a:rPr lang="de-DE" sz="1200" b="0" i="0" u="none"/>
              <a:t>Ensuring data protection and data security</a:t>
            </a:r>
          </a:p>
          <a:p>
            <a:pPr lvl="1">
              <a:spcBef>
                <a:spcPts val="300"/>
              </a:spcBef>
            </a:pPr>
            <a:endParaRPr lang="de-DE" sz="1200" b="0" i="0" u="none"/>
          </a:p>
        </p:txBody>
      </p:sp>
      <p:sp>
        <p:nvSpPr>
          <p:cNvPr id="19" name="Inhaltsplatzhalter 5" descr="svtxtr:svtx:pptx.transform_sustainability_merge_headline_body[1]">
            <a:extLst>
              <a:ext uri="{FF2B5EF4-FFF2-40B4-BE49-F238E27FC236}">
                <a16:creationId xmlns:a16="http://schemas.microsoft.com/office/drawing/2014/main" id="{B0EDDB33-8206-467D-B04F-7B5A3B6037E4}"/>
              </a:ext>
            </a:extLst>
          </p:cNvPr>
          <p:cNvSpPr txBox="1"/>
          <p:nvPr/>
        </p:nvSpPr>
        <p:spPr>
          <a:xfrm>
            <a:off x="479423" y="3983459"/>
            <a:ext cx="3600451"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E like Environmental:</a:t>
            </a:r>
            <a:br>
              <a:rPr lang="de-DE" sz="1200" b="0" i="0" u="none"/>
            </a:br>
            <a:r>
              <a:rPr lang="de-DE" sz="1200" b="0" i="0" u="none"/>
              <a:t>Ecological self-commitment</a:t>
            </a:r>
          </a:p>
          <a:p>
            <a:pPr marL="180854" lvl="0" indent="-180854" algn="l">
              <a:spcBef>
                <a:spcPts val="300"/>
              </a:spcBef>
              <a:buSzTx/>
              <a:buChar char="•"/>
            </a:pPr>
            <a:r>
              <a:rPr lang="de-DE" sz="1200" b="0" i="0" u="none"/>
              <a:t>Allianz actively contributes to positive advancement  and transformation by specific global investments in sustainability projects</a:t>
            </a:r>
          </a:p>
          <a:p>
            <a:pPr marL="180854" lvl="0" indent="-180854" algn="l">
              <a:spcBef>
                <a:spcPts val="300"/>
              </a:spcBef>
              <a:buSzTx/>
              <a:buChar char="•"/>
            </a:pPr>
            <a:r>
              <a:rPr lang="de-DE" sz="1200" b="0" i="0" u="none"/>
              <a:t>Evaluation of investments and sites with respect to carbon emissions, e.g. Allianz has reduced the carbon emission per employee by over 40% since 2006</a:t>
            </a:r>
          </a:p>
          <a:p>
            <a:pPr marL="180854" lvl="0" indent="-180854" algn="l">
              <a:spcBef>
                <a:spcPts val="300"/>
              </a:spcBef>
              <a:buSzTx/>
              <a:buChar char="•"/>
            </a:pPr>
            <a:r>
              <a:rPr lang="de-DE" sz="1200" b="0" i="0" u="none"/>
              <a:t>Definition of clear objectives in order to limit global warming to 1.5°C within the scope of the AOA</a:t>
            </a:r>
            <a:r>
              <a:rPr lang="de-DE" sz="1200" b="0" i="0" u="none" baseline="30000"/>
              <a:t>1</a:t>
            </a:r>
          </a:p>
          <a:p>
            <a:pPr lvl="1">
              <a:spcBef>
                <a:spcPts val="300"/>
              </a:spcBef>
            </a:pPr>
            <a:endParaRPr lang="de-DE" sz="1200" b="0" i="0" u="none" baseline="30000"/>
          </a:p>
        </p:txBody>
      </p:sp>
    </p:spTree>
    <p:extLst>
      <p:ext uri="{BB962C8B-B14F-4D97-AF65-F5344CB8AC3E}">
        <p14:creationId xmlns:p14="http://schemas.microsoft.com/office/powerpoint/2010/main" val="298282706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2D47CE75-F071-4B13-A469-CA1F33ADC674}"/>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t>47</a:t>
            </a:fld>
            <a:endParaRPr lang="de-DE"/>
          </a:p>
        </p:txBody>
      </p:sp>
      <p:sp>
        <p:nvSpPr>
          <p:cNvPr id="6" name="Titel 3">
            <a:extLst>
              <a:ext uri="{FF2B5EF4-FFF2-40B4-BE49-F238E27FC236}">
                <a16:creationId xmlns:a16="http://schemas.microsoft.com/office/drawing/2014/main" id="{DCA9FD15-7D63-4530-A48E-AAAE1E65FE54}"/>
              </a:ext>
            </a:extLst>
          </p:cNvPr>
          <p:cNvSpPr txBox="1"/>
          <p:nvPr/>
        </p:nvSpPr>
        <p:spPr>
          <a:xfrm>
            <a:off x="479427" y="489296"/>
            <a:ext cx="9324974" cy="1080000"/>
          </a:xfrm>
          <a:prstGeom prst="rect">
            <a:avLst/>
          </a:prstGeom>
        </p:spPr>
        <p:txBody>
          <a:bodyPr lIns="0" tIns="0" rIns="0" bIns="0"/>
          <a:lstStyle>
            <a:defPPr>
              <a:defRPr lang="de-DE"/>
            </a:defPPr>
            <a:lvl1pPr marL="0" algn="l" defTabSz="967710" rtl="0" eaLnBrk="1" latinLnBrk="0" hangingPunct="1">
              <a:lnSpc>
                <a:spcPts val="3800"/>
              </a:lnSpc>
              <a:spcBef>
                <a:spcPct val="0"/>
              </a:spcBef>
              <a:buNone/>
              <a:defRPr sz="3800" kern="1200">
                <a:solidFill>
                  <a:schemeClr val="bg1"/>
                </a:solidFill>
                <a:latin typeface="+mn-lt"/>
                <a:ea typeface="+mj-ea"/>
                <a:cs typeface="+mj-cs"/>
              </a:defRPr>
            </a:lvl1pPr>
            <a:lvl2pPr marL="457102" algn="l" defTabSz="914205" rtl="0" eaLnBrk="1" latinLnBrk="0" hangingPunct="1">
              <a:defRPr sz="1800" kern="1200">
                <a:solidFill>
                  <a:schemeClr val="tx2"/>
                </a:solidFill>
                <a:latin typeface="+mn-lt"/>
                <a:ea typeface="+mn-ea"/>
                <a:cs typeface="+mn-cs"/>
              </a:defRPr>
            </a:lvl2pPr>
            <a:lvl3pPr marL="914205" algn="l" defTabSz="914205" rtl="0" eaLnBrk="1" latinLnBrk="0" hangingPunct="1">
              <a:defRPr sz="1800" kern="1200">
                <a:solidFill>
                  <a:schemeClr val="tx2"/>
                </a:solidFill>
                <a:latin typeface="+mn-lt"/>
                <a:ea typeface="+mn-ea"/>
                <a:cs typeface="+mn-cs"/>
              </a:defRPr>
            </a:lvl3pPr>
            <a:lvl4pPr marL="1371308" algn="l" defTabSz="914205" rtl="0" eaLnBrk="1" latinLnBrk="0" hangingPunct="1">
              <a:defRPr sz="1800" kern="1200">
                <a:solidFill>
                  <a:schemeClr val="tx2"/>
                </a:solidFill>
                <a:latin typeface="+mn-lt"/>
                <a:ea typeface="+mn-ea"/>
                <a:cs typeface="+mn-cs"/>
              </a:defRPr>
            </a:lvl4pPr>
            <a:lvl5pPr marL="1828410" algn="l" defTabSz="914205" rtl="0" eaLnBrk="1" latinLnBrk="0" hangingPunct="1">
              <a:defRPr sz="1800" kern="1200">
                <a:solidFill>
                  <a:schemeClr val="tx2"/>
                </a:solidFill>
                <a:latin typeface="+mn-lt"/>
                <a:ea typeface="+mn-ea"/>
                <a:cs typeface="+mn-cs"/>
              </a:defRPr>
            </a:lvl5pPr>
            <a:lvl6pPr marL="2285511" algn="l" defTabSz="914205" rtl="0" eaLnBrk="1" latinLnBrk="0" hangingPunct="1">
              <a:defRPr sz="1800" kern="1200">
                <a:solidFill>
                  <a:schemeClr val="tx2"/>
                </a:solidFill>
                <a:latin typeface="+mn-lt"/>
                <a:ea typeface="+mn-ea"/>
                <a:cs typeface="+mn-cs"/>
              </a:defRPr>
            </a:lvl6pPr>
            <a:lvl7pPr marL="2742614" algn="l" defTabSz="914205" rtl="0" eaLnBrk="1" latinLnBrk="0" hangingPunct="1">
              <a:defRPr sz="1800" kern="1200">
                <a:solidFill>
                  <a:schemeClr val="tx2"/>
                </a:solidFill>
                <a:latin typeface="+mn-lt"/>
                <a:ea typeface="+mn-ea"/>
                <a:cs typeface="+mn-cs"/>
              </a:defRPr>
            </a:lvl7pPr>
            <a:lvl8pPr marL="3199716" algn="l" defTabSz="914205" rtl="0" eaLnBrk="1" latinLnBrk="0" hangingPunct="1">
              <a:defRPr sz="1800" kern="1200">
                <a:solidFill>
                  <a:schemeClr val="tx2"/>
                </a:solidFill>
                <a:latin typeface="+mn-lt"/>
                <a:ea typeface="+mn-ea"/>
                <a:cs typeface="+mn-cs"/>
              </a:defRPr>
            </a:lvl8pPr>
            <a:lvl9pPr marL="3656819" algn="l" defTabSz="914205" rtl="0" eaLnBrk="1" latinLnBrk="0" hangingPunct="1">
              <a:defRPr sz="1800" kern="1200">
                <a:solidFill>
                  <a:schemeClr val="tx2"/>
                </a:solidFill>
                <a:latin typeface="+mn-lt"/>
                <a:ea typeface="+mn-ea"/>
                <a:cs typeface="+mn-cs"/>
              </a:defRPr>
            </a:lvl9pPr>
          </a:lstStyle>
          <a:p>
            <a:r>
              <a:rPr lang="de-DE"/>
              <a:t>Legal Disclaimer</a:t>
            </a:r>
          </a:p>
        </p:txBody>
      </p:sp>
      <p:sp>
        <p:nvSpPr>
          <p:cNvPr id="7" name="Textfeld 6">
            <a:extLst>
              <a:ext uri="{FF2B5EF4-FFF2-40B4-BE49-F238E27FC236}">
                <a16:creationId xmlns:a16="http://schemas.microsoft.com/office/drawing/2014/main" id="{9A661821-572C-4082-8DE9-39AB9CA94256}"/>
              </a:ext>
            </a:extLst>
          </p:cNvPr>
          <p:cNvSpPr txBox="1"/>
          <p:nvPr/>
        </p:nvSpPr>
        <p:spPr>
          <a:xfrm>
            <a:off x="479425" y="1808163"/>
            <a:ext cx="6745240" cy="4357687"/>
          </a:xfrm>
          <a:prstGeom prst="rect">
            <a:avLst/>
          </a:prstGeom>
          <a:noFill/>
        </p:spPr>
        <p:txBody>
          <a:bodyPr wrap="square" lIns="0" tIns="0" rIns="0" bIns="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en-US" sz="1200" dirty="0">
                <a:solidFill>
                  <a:schemeClr val="bg1"/>
                </a:solidFill>
              </a:rPr>
              <a:t>We expressly point out that statements referring to competitors of Allianz Leben are gathered from press articles, annual reports and model calculations made by third parties. We cannot be held liable for any errors or misrepresentations contained therein.</a:t>
            </a:r>
            <a:br>
              <a:rPr lang="en-US" sz="1200" dirty="0">
                <a:solidFill>
                  <a:schemeClr val="bg1"/>
                </a:solidFill>
              </a:rPr>
            </a:br>
            <a:br>
              <a:rPr lang="en-US" sz="1200" dirty="0">
                <a:solidFill>
                  <a:schemeClr val="bg1"/>
                </a:solidFill>
              </a:rPr>
            </a:br>
            <a:r>
              <a:rPr lang="en-US" sz="1200" dirty="0">
                <a:solidFill>
                  <a:schemeClr val="bg1"/>
                </a:solidFill>
              </a:rPr>
              <a:t>The contents of this presentation are the intellectual property of Allianz Deutschland AG. Any further use and transmission to third parties in the form of the original document, copy or extracts, in electronic form or presentation of similar contents requires the approval of Allianz Deutschland AG.</a:t>
            </a:r>
          </a:p>
        </p:txBody>
      </p:sp>
    </p:spTree>
    <p:extLst>
      <p:ext uri="{BB962C8B-B14F-4D97-AF65-F5344CB8AC3E}">
        <p14:creationId xmlns:p14="http://schemas.microsoft.com/office/powerpoint/2010/main" val="12253028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Two types of government incentives</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102400"/>
            <a:ext cx="11233151" cy="3117171"/>
          </a:xfrm>
        </p:spPr>
        <p:txBody>
          <a:bodyPr/>
          <a:lstStyle/>
          <a:p>
            <a:pPr>
              <a:spcBef>
                <a:spcPts val="300"/>
              </a:spcBef>
            </a:pPr>
            <a:r>
              <a:rPr lang="de-DE" sz="1600" b="1" i="0" u="none" dirty="0"/>
              <a:t>1. </a:t>
            </a:r>
            <a:r>
              <a:rPr lang="de-DE" sz="1600" b="1" i="0" u="none" dirty="0" err="1"/>
              <a:t>Salary</a:t>
            </a:r>
            <a:r>
              <a:rPr lang="de-DE" sz="1600" b="1" i="0" u="none" dirty="0"/>
              <a:t> </a:t>
            </a:r>
            <a:r>
              <a:rPr lang="de-DE" sz="1600" b="1" i="0" u="none" dirty="0" err="1"/>
              <a:t>conversion</a:t>
            </a:r>
            <a:r>
              <a:rPr lang="de-DE" sz="1600" b="1" i="0" u="none" dirty="0"/>
              <a:t> </a:t>
            </a:r>
            <a:r>
              <a:rPr lang="de-DE" sz="1600" b="1" i="0" u="none" dirty="0" err="1"/>
              <a:t>scheme</a:t>
            </a:r>
            <a:r>
              <a:rPr lang="de-DE" sz="1600" b="1" i="0" u="none" dirty="0"/>
              <a:t> in </a:t>
            </a:r>
            <a:r>
              <a:rPr lang="de-DE" sz="1600" b="1" i="0" u="none" dirty="0" err="1"/>
              <a:t>accordance</a:t>
            </a:r>
            <a:r>
              <a:rPr lang="de-DE" sz="1600" b="1" i="0" u="none" dirty="0"/>
              <a:t> </a:t>
            </a:r>
            <a:r>
              <a:rPr lang="de-DE" sz="1600" b="1" i="0" u="none" dirty="0" err="1"/>
              <a:t>with</a:t>
            </a:r>
            <a:r>
              <a:rPr lang="de-DE" sz="1600" b="1" i="0" u="none" dirty="0"/>
              <a:t> § 3 (63) Income </a:t>
            </a:r>
            <a:r>
              <a:rPr lang="de-DE" sz="1600" b="1" i="0" u="none" dirty="0" err="1"/>
              <a:t>Tax</a:t>
            </a:r>
            <a:r>
              <a:rPr lang="de-DE" sz="1600" b="1" i="0" u="none" dirty="0"/>
              <a:t> Act (EStG)</a:t>
            </a:r>
          </a:p>
          <a:p>
            <a:pPr marL="180854" lvl="0" indent="-180854" algn="l">
              <a:spcBef>
                <a:spcPts val="300"/>
              </a:spcBef>
              <a:buSzTx/>
              <a:buChar char="•"/>
            </a:pPr>
            <a:r>
              <a:rPr lang="de-DE" sz="1600" b="0" i="0" u="none" dirty="0" err="1"/>
              <a:t>Under</a:t>
            </a:r>
            <a:r>
              <a:rPr lang="de-DE" sz="1600" b="0" i="0" u="none" dirty="0"/>
              <a:t> a so-</a:t>
            </a:r>
            <a:r>
              <a:rPr lang="de-DE" sz="1600" b="0" i="0" u="none" dirty="0" err="1"/>
              <a:t>called</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scheme</a:t>
            </a:r>
            <a:r>
              <a:rPr lang="de-DE" sz="1600" b="0" i="0" u="none" dirty="0"/>
              <a:t> a </a:t>
            </a:r>
            <a:r>
              <a:rPr lang="de-DE" sz="1600" b="0" i="0" u="none" dirty="0" err="1"/>
              <a:t>portion</a:t>
            </a:r>
            <a:r>
              <a:rPr lang="de-DE" sz="1600" b="0" i="0" u="none" dirty="0"/>
              <a:t> </a:t>
            </a:r>
            <a:r>
              <a:rPr lang="de-DE" sz="1600" b="0" i="0" u="none" dirty="0" err="1"/>
              <a:t>of</a:t>
            </a:r>
            <a:r>
              <a:rPr lang="de-DE" sz="1600" b="0" i="0" u="none" dirty="0"/>
              <a:t> </a:t>
            </a:r>
            <a:r>
              <a:rPr lang="de-DE" sz="1600" b="0" i="0" u="none" dirty="0" err="1"/>
              <a:t>gross</a:t>
            </a:r>
            <a:r>
              <a:rPr lang="de-DE" sz="1600" b="0" i="0" u="none" dirty="0"/>
              <a:t> </a:t>
            </a:r>
            <a:r>
              <a:rPr lang="de-DE" sz="1600" b="0" i="0" u="none" dirty="0" err="1"/>
              <a:t>salary</a:t>
            </a:r>
            <a:r>
              <a:rPr lang="de-DE" sz="1600" b="0" i="0" u="none" dirty="0"/>
              <a:t> </a:t>
            </a:r>
            <a:r>
              <a:rPr lang="de-DE" sz="1600" b="0" i="0" u="none" dirty="0" err="1"/>
              <a:t>is</a:t>
            </a:r>
            <a:r>
              <a:rPr lang="de-DE" sz="1600" b="0" i="0" u="none" dirty="0"/>
              <a:t> </a:t>
            </a:r>
            <a:r>
              <a:rPr lang="de-DE" sz="1600" b="0" i="0" u="none" dirty="0" err="1"/>
              <a:t>directly</a:t>
            </a:r>
            <a:r>
              <a:rPr lang="de-DE" sz="1600" b="0" i="0" u="none" dirty="0"/>
              <a:t> </a:t>
            </a:r>
            <a:r>
              <a:rPr lang="de-DE" sz="1600" b="0" i="0" u="none" dirty="0" err="1"/>
              <a:t>used</a:t>
            </a:r>
            <a:r>
              <a:rPr lang="de-DE" sz="1600" b="0" i="0" u="none" dirty="0"/>
              <a:t> </a:t>
            </a:r>
            <a:r>
              <a:rPr lang="de-DE" sz="1600" b="0" i="0" u="none" dirty="0" err="1"/>
              <a:t>to</a:t>
            </a:r>
            <a:r>
              <a:rPr lang="de-DE" sz="1600" b="0" i="0" u="none" dirty="0"/>
              <a:t> </a:t>
            </a:r>
            <a:r>
              <a:rPr lang="de-DE" sz="1600" b="0" i="0" u="none" dirty="0" err="1"/>
              <a:t>build</a:t>
            </a:r>
            <a:r>
              <a:rPr lang="de-DE" sz="1600" b="0" i="0" u="none" dirty="0"/>
              <a:t> </a:t>
            </a:r>
            <a:r>
              <a:rPr lang="de-DE" sz="1600" b="0" i="0" u="none" dirty="0" err="1"/>
              <a:t>up</a:t>
            </a:r>
            <a:r>
              <a:rPr lang="de-DE" sz="1600" b="0" i="0" u="none" dirty="0"/>
              <a:t> </a:t>
            </a:r>
            <a:r>
              <a:rPr lang="de-DE" sz="1600" b="0" i="0" u="none" dirty="0" err="1"/>
              <a:t>retirement</a:t>
            </a:r>
            <a:r>
              <a:rPr lang="de-DE" sz="1600" b="0" i="0" u="none" dirty="0"/>
              <a:t> </a:t>
            </a:r>
            <a:r>
              <a:rPr lang="de-DE" sz="1600" b="0" i="0" u="none" dirty="0" err="1"/>
              <a:t>provision</a:t>
            </a:r>
            <a:r>
              <a:rPr lang="de-DE" sz="1600" b="0" i="0" u="none" dirty="0"/>
              <a:t> </a:t>
            </a:r>
            <a:r>
              <a:rPr lang="de-DE" sz="1600" b="0" i="0" u="none" dirty="0" err="1"/>
              <a:t>without</a:t>
            </a:r>
            <a:r>
              <a:rPr lang="de-DE" sz="1600" b="0" i="0" u="none" dirty="0"/>
              <a:t> </a:t>
            </a:r>
            <a:r>
              <a:rPr lang="de-DE" sz="1600" b="0" i="0" u="none" dirty="0" err="1"/>
              <a:t>any</a:t>
            </a:r>
            <a:r>
              <a:rPr lang="de-DE" sz="1600" b="0" i="0" u="none" dirty="0"/>
              <a:t> </a:t>
            </a:r>
            <a:r>
              <a:rPr lang="de-DE" sz="1600" b="0" i="0" u="none" dirty="0" err="1"/>
              <a:t>deductions</a:t>
            </a:r>
            <a:r>
              <a:rPr lang="de-DE" sz="1600" b="0" i="0" u="none" dirty="0"/>
              <a:t> </a:t>
            </a:r>
            <a:r>
              <a:rPr lang="de-DE" sz="1600" b="0" i="0" u="none" dirty="0" err="1"/>
              <a:t>being</a:t>
            </a:r>
            <a:r>
              <a:rPr lang="de-DE" sz="1600" b="0" i="0" u="none" dirty="0"/>
              <a:t> </a:t>
            </a:r>
            <a:r>
              <a:rPr lang="de-DE" sz="1600" b="0" i="0" u="none" dirty="0" err="1"/>
              <a:t>made</a:t>
            </a:r>
            <a:r>
              <a:rPr lang="de-DE" sz="1600" b="0" i="0" u="none" dirty="0"/>
              <a:t>.</a:t>
            </a:r>
          </a:p>
          <a:p>
            <a:pPr marL="180854" lvl="0" indent="-180854" algn="l">
              <a:spcBef>
                <a:spcPts val="300"/>
              </a:spcBef>
              <a:buSzTx/>
              <a:buChar char="•"/>
            </a:pPr>
            <a:r>
              <a:rPr lang="de-DE" sz="1600" b="0" i="0" u="none" dirty="0"/>
              <a:t>The </a:t>
            </a:r>
            <a:r>
              <a:rPr lang="de-DE" sz="1600" b="0" i="0" u="none" dirty="0" err="1"/>
              <a:t>employee</a:t>
            </a:r>
            <a:r>
              <a:rPr lang="de-DE" sz="1600" b="0" i="0" u="none" dirty="0"/>
              <a:t> </a:t>
            </a:r>
            <a:r>
              <a:rPr lang="de-DE" sz="1600" b="0" i="0" u="none" dirty="0" err="1"/>
              <a:t>thus</a:t>
            </a:r>
            <a:r>
              <a:rPr lang="de-DE" sz="1600" b="0" i="0" u="none" dirty="0"/>
              <a:t> </a:t>
            </a:r>
            <a:r>
              <a:rPr lang="de-DE" sz="1600" b="0" i="0" u="none" dirty="0" err="1"/>
              <a:t>saves</a:t>
            </a:r>
            <a:r>
              <a:rPr lang="de-DE" sz="1600" b="0" i="0" u="none" dirty="0"/>
              <a:t> </a:t>
            </a:r>
            <a:r>
              <a:rPr lang="de-DE" sz="1600" b="0" i="0" u="none" dirty="0" err="1"/>
              <a:t>taxes</a:t>
            </a:r>
            <a:r>
              <a:rPr lang="de-DE" sz="1600" b="0" i="0" u="none" dirty="0"/>
              <a:t> and social </a:t>
            </a:r>
            <a:r>
              <a:rPr lang="de-DE" sz="1600" b="0" i="0" u="none" dirty="0" err="1"/>
              <a:t>security</a:t>
            </a:r>
            <a:r>
              <a:rPr lang="de-DE" sz="1600" b="0" i="0" u="none" dirty="0"/>
              <a:t> contributions.</a:t>
            </a:r>
            <a:r>
              <a:rPr lang="de-DE" sz="1600" b="0" i="0" u="none" baseline="30000" dirty="0"/>
              <a:t>1</a:t>
            </a:r>
          </a:p>
          <a:p>
            <a:pPr marL="180854" lvl="0" indent="-180854" algn="l">
              <a:spcBef>
                <a:spcPts val="300"/>
              </a:spcBef>
              <a:buSzTx/>
              <a:buChar char="•"/>
            </a:pPr>
            <a:r>
              <a:rPr lang="de-DE" sz="1600" b="0" i="0" u="none" dirty="0"/>
              <a:t>The </a:t>
            </a:r>
            <a:r>
              <a:rPr lang="de-DE" sz="1600" b="0" i="0" u="none" dirty="0" err="1"/>
              <a:t>employer</a:t>
            </a:r>
            <a:r>
              <a:rPr lang="de-DE" sz="1600" b="0" i="0" u="none" dirty="0"/>
              <a:t> </a:t>
            </a:r>
            <a:r>
              <a:rPr lang="de-DE" sz="1600" b="0" i="0" u="none" dirty="0" err="1"/>
              <a:t>makes</a:t>
            </a:r>
            <a:r>
              <a:rPr lang="de-DE" sz="1600" b="0" i="0" u="none" dirty="0"/>
              <a:t> a </a:t>
            </a:r>
            <a:r>
              <a:rPr lang="de-DE" sz="1600" b="0" i="0" u="none" dirty="0" err="1"/>
              <a:t>mandatory</a:t>
            </a:r>
            <a:r>
              <a:rPr lang="de-DE" sz="1600" b="0" i="0" u="none" dirty="0"/>
              <a:t> contribution.</a:t>
            </a:r>
            <a:r>
              <a:rPr lang="de-DE" sz="1600" b="0" i="0" u="none" baseline="30000" dirty="0"/>
              <a:t>2</a:t>
            </a:r>
          </a:p>
          <a:p>
            <a:pPr>
              <a:spcBef>
                <a:spcPts val="300"/>
              </a:spcBef>
            </a:pPr>
            <a:r>
              <a:rPr lang="de-DE" sz="1600" b="1" i="0" u="none" dirty="0"/>
              <a:t>2. Riester </a:t>
            </a:r>
            <a:r>
              <a:rPr lang="de-DE" sz="1600" b="1" i="0" u="none" dirty="0" err="1"/>
              <a:t>incentive</a:t>
            </a:r>
            <a:endParaRPr lang="de-DE" sz="1600" b="1" i="0" u="none" dirty="0"/>
          </a:p>
          <a:p>
            <a:pPr marL="180854" lvl="0" indent="-180854" algn="l">
              <a:spcBef>
                <a:spcPts val="300"/>
              </a:spcBef>
              <a:buSzTx/>
              <a:buChar char="•"/>
            </a:pPr>
            <a:r>
              <a:rPr lang="de-DE" sz="1600" b="0" i="0" u="none" dirty="0" err="1"/>
              <a:t>Alternatively</a:t>
            </a:r>
            <a:r>
              <a:rPr lang="de-DE" sz="1600" b="0" i="0" u="none" dirty="0"/>
              <a:t>, </a:t>
            </a:r>
            <a:r>
              <a:rPr lang="de-DE" sz="1600" b="0" i="0" u="none" dirty="0" err="1"/>
              <a:t>the</a:t>
            </a:r>
            <a:r>
              <a:rPr lang="de-DE" sz="1600" b="0" i="0" u="none" dirty="0"/>
              <a:t> Riester </a:t>
            </a:r>
            <a:r>
              <a:rPr lang="de-DE" sz="1600" b="0" i="0" u="none" dirty="0" err="1"/>
              <a:t>incentives</a:t>
            </a:r>
            <a:r>
              <a:rPr lang="de-DE" sz="1600" b="0" i="0" u="none" dirty="0"/>
              <a:t> </a:t>
            </a:r>
            <a:r>
              <a:rPr lang="de-DE" sz="1600" b="0" i="0" u="none" dirty="0" err="1"/>
              <a:t>can</a:t>
            </a:r>
            <a:r>
              <a:rPr lang="de-DE" sz="1600" b="0" i="0" u="none" dirty="0"/>
              <a:t> </a:t>
            </a:r>
            <a:r>
              <a:rPr lang="de-DE" sz="1600" b="0" i="0" u="none" dirty="0" err="1"/>
              <a:t>be</a:t>
            </a:r>
            <a:r>
              <a:rPr lang="de-DE" sz="1600" b="0" i="0" u="none" dirty="0"/>
              <a:t> </a:t>
            </a:r>
            <a:r>
              <a:rPr lang="de-DE" sz="1600" b="0" i="0" u="none" dirty="0" err="1"/>
              <a:t>used</a:t>
            </a:r>
            <a:r>
              <a:rPr lang="de-DE" sz="1600" b="0" i="0" u="none" dirty="0"/>
              <a:t> </a:t>
            </a:r>
            <a:r>
              <a:rPr lang="de-DE" sz="1600" b="0" i="0" u="none" dirty="0" err="1"/>
              <a:t>for</a:t>
            </a:r>
            <a:r>
              <a:rPr lang="de-DE" sz="1600" b="0" i="0" u="none" dirty="0"/>
              <a:t> </a:t>
            </a:r>
            <a:r>
              <a:rPr lang="de-DE" sz="1600" b="0" i="0" u="none" dirty="0" err="1"/>
              <a:t>the</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scheme</a:t>
            </a:r>
            <a:r>
              <a:rPr lang="de-DE" sz="1600" b="0" i="0" u="none" dirty="0"/>
              <a:t>.</a:t>
            </a:r>
          </a:p>
          <a:p>
            <a:pPr marL="180854" lvl="0" indent="-180854" algn="l">
              <a:spcBef>
                <a:spcPts val="300"/>
              </a:spcBef>
              <a:buSzTx/>
              <a:buChar char="•"/>
            </a:pPr>
            <a:r>
              <a:rPr lang="de-DE" sz="1600" b="0" i="0" u="none" dirty="0"/>
              <a:t>The </a:t>
            </a:r>
            <a:r>
              <a:rPr lang="de-DE" sz="1600" b="0" i="0" u="none" dirty="0" err="1"/>
              <a:t>employee</a:t>
            </a:r>
            <a:r>
              <a:rPr lang="de-DE" sz="1600" b="0" i="0" u="none" dirty="0"/>
              <a:t> </a:t>
            </a:r>
            <a:r>
              <a:rPr lang="de-DE" sz="1600" b="0" i="0" u="none" dirty="0" err="1"/>
              <a:t>benefits</a:t>
            </a:r>
            <a:r>
              <a:rPr lang="de-DE" sz="1600" b="0" i="0" u="none" dirty="0"/>
              <a:t> </a:t>
            </a:r>
            <a:r>
              <a:rPr lang="de-DE" sz="1600" b="0" i="0" u="none" dirty="0" err="1"/>
              <a:t>from</a:t>
            </a:r>
            <a:r>
              <a:rPr lang="de-DE" sz="1600" b="0" i="0" u="none" dirty="0"/>
              <a:t> </a:t>
            </a:r>
            <a:r>
              <a:rPr lang="de-DE" sz="1600" b="0" i="0" u="none" dirty="0" err="1"/>
              <a:t>subsidies</a:t>
            </a:r>
            <a:r>
              <a:rPr lang="de-DE" sz="1600" b="0" i="0" u="none" dirty="0"/>
              <a:t> and a </a:t>
            </a:r>
            <a:r>
              <a:rPr lang="de-DE" sz="1600" b="0" i="0" u="none" dirty="0" err="1"/>
              <a:t>special</a:t>
            </a:r>
            <a:r>
              <a:rPr lang="de-DE" sz="1600" b="0" i="0" u="none" dirty="0"/>
              <a:t> </a:t>
            </a:r>
            <a:r>
              <a:rPr lang="de-DE" sz="1600" b="0" i="0" u="none" dirty="0" err="1"/>
              <a:t>expenses</a:t>
            </a:r>
            <a:r>
              <a:rPr lang="de-DE" sz="1600" b="0" i="0" u="none" dirty="0"/>
              <a:t> </a:t>
            </a:r>
            <a:r>
              <a:rPr lang="de-DE" sz="1600" b="0" i="0" u="none" dirty="0" err="1"/>
              <a:t>deduction</a:t>
            </a:r>
            <a:r>
              <a:rPr lang="de-DE" sz="1600" b="0" i="0" u="none" dirty="0"/>
              <a:t>, </a:t>
            </a:r>
            <a:r>
              <a:rPr lang="de-DE" sz="1600" b="0" i="0" u="none" dirty="0" err="1"/>
              <a:t>if</a:t>
            </a:r>
            <a:r>
              <a:rPr lang="de-DE" sz="1600" b="0" i="0" u="none" dirty="0"/>
              <a:t> </a:t>
            </a:r>
            <a:r>
              <a:rPr lang="de-DE" sz="1600" b="0" i="0" u="none" dirty="0" err="1"/>
              <a:t>applicable</a:t>
            </a:r>
            <a:r>
              <a:rPr lang="de-DE" sz="1600" b="0" i="0" u="none" dirty="0"/>
              <a:t>.</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Retirement provision with the help of the government and the employer</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5</a:t>
            </a:fld>
            <a:endParaRPr lang="de-DE"/>
          </a:p>
        </p:txBody>
      </p:sp>
      <p:sp>
        <p:nvSpPr>
          <p:cNvPr id="2" name="Rechteck 1">
            <a:extLst>
              <a:ext uri="{FF2B5EF4-FFF2-40B4-BE49-F238E27FC236}">
                <a16:creationId xmlns:a16="http://schemas.microsoft.com/office/drawing/2014/main" id="{882AAD7B-5542-4179-9203-9CBCFC2866AB}"/>
              </a:ext>
            </a:extLst>
          </p:cNvPr>
          <p:cNvSpPr/>
          <p:nvPr/>
        </p:nvSpPr>
        <p:spPr>
          <a:xfrm>
            <a:off x="400215" y="6172200"/>
            <a:ext cx="9404181" cy="584775"/>
          </a:xfrm>
          <a:prstGeom prst="rect">
            <a:avLst/>
          </a:prstGeom>
        </p:spPr>
        <p:txBody>
          <a:bodyPr wrap="square">
            <a:spAutoFit/>
          </a:bodyPr>
          <a:lstStyle/>
          <a:p>
            <a:r>
              <a:rPr lang="de-DE" sz="800" baseline="30000" dirty="0">
                <a:solidFill>
                  <a:schemeClr val="bg1"/>
                </a:solidFill>
              </a:rPr>
              <a:t>1 </a:t>
            </a:r>
            <a:r>
              <a:rPr lang="de-DE" sz="800" dirty="0">
                <a:solidFill>
                  <a:schemeClr val="bg1"/>
                </a:solidFill>
              </a:rPr>
              <a:t>Tax-</a:t>
            </a:r>
            <a:r>
              <a:rPr lang="de-DE" sz="800" dirty="0" err="1">
                <a:solidFill>
                  <a:schemeClr val="bg1"/>
                </a:solidFill>
              </a:rPr>
              <a:t>free</a:t>
            </a:r>
            <a:r>
              <a:rPr lang="de-DE" sz="800" dirty="0">
                <a:solidFill>
                  <a:schemeClr val="bg1"/>
                </a:solidFill>
              </a:rPr>
              <a:t> </a:t>
            </a:r>
            <a:r>
              <a:rPr lang="de-DE" sz="800" dirty="0" err="1">
                <a:solidFill>
                  <a:schemeClr val="bg1"/>
                </a:solidFill>
              </a:rPr>
              <a:t>amount</a:t>
            </a:r>
            <a:r>
              <a:rPr lang="de-DE" sz="800" dirty="0">
                <a:solidFill>
                  <a:schemeClr val="bg1"/>
                </a:solidFill>
              </a:rPr>
              <a:t> </a:t>
            </a:r>
            <a:r>
              <a:rPr lang="de-DE" sz="800" dirty="0" err="1">
                <a:solidFill>
                  <a:schemeClr val="bg1"/>
                </a:solidFill>
              </a:rPr>
              <a:t>of</a:t>
            </a:r>
            <a:r>
              <a:rPr lang="de-DE" sz="800" dirty="0">
                <a:solidFill>
                  <a:schemeClr val="bg1"/>
                </a:solidFill>
              </a:rPr>
              <a:t> 8 % and </a:t>
            </a:r>
            <a:r>
              <a:rPr lang="de-DE" sz="800" dirty="0" err="1">
                <a:solidFill>
                  <a:schemeClr val="bg1"/>
                </a:solidFill>
              </a:rPr>
              <a:t>exemption</a:t>
            </a:r>
            <a:r>
              <a:rPr lang="de-DE" sz="800" dirty="0">
                <a:solidFill>
                  <a:schemeClr val="bg1"/>
                </a:solidFill>
              </a:rPr>
              <a:t> </a:t>
            </a:r>
            <a:r>
              <a:rPr lang="de-DE" sz="800" dirty="0" err="1">
                <a:solidFill>
                  <a:schemeClr val="bg1"/>
                </a:solidFill>
              </a:rPr>
              <a:t>from</a:t>
            </a:r>
            <a:r>
              <a:rPr lang="de-DE" sz="800" dirty="0">
                <a:solidFill>
                  <a:schemeClr val="bg1"/>
                </a:solidFill>
              </a:rPr>
              <a:t> social </a:t>
            </a:r>
            <a:r>
              <a:rPr lang="de-DE" sz="800" dirty="0" err="1">
                <a:solidFill>
                  <a:schemeClr val="bg1"/>
                </a:solidFill>
              </a:rPr>
              <a:t>security</a:t>
            </a:r>
            <a:r>
              <a:rPr lang="de-DE" sz="800" dirty="0">
                <a:solidFill>
                  <a:schemeClr val="bg1"/>
                </a:solidFill>
              </a:rPr>
              <a:t> </a:t>
            </a:r>
            <a:r>
              <a:rPr lang="de-DE" sz="800" dirty="0" err="1">
                <a:solidFill>
                  <a:schemeClr val="bg1"/>
                </a:solidFill>
              </a:rPr>
              <a:t>contributions</a:t>
            </a:r>
            <a:r>
              <a:rPr lang="de-DE" sz="800" dirty="0">
                <a:solidFill>
                  <a:schemeClr val="bg1"/>
                </a:solidFill>
              </a:rPr>
              <a:t> </a:t>
            </a:r>
            <a:r>
              <a:rPr lang="de-DE" sz="800" dirty="0" err="1">
                <a:solidFill>
                  <a:schemeClr val="bg1"/>
                </a:solidFill>
              </a:rPr>
              <a:t>of</a:t>
            </a:r>
            <a:r>
              <a:rPr lang="de-DE" sz="800" dirty="0">
                <a:solidFill>
                  <a:schemeClr val="bg1"/>
                </a:solidFill>
              </a:rPr>
              <a:t> 4 % </a:t>
            </a:r>
            <a:r>
              <a:rPr lang="de-DE" sz="800" dirty="0" err="1">
                <a:solidFill>
                  <a:schemeClr val="bg1"/>
                </a:solidFill>
              </a:rPr>
              <a:t>of</a:t>
            </a:r>
            <a:r>
              <a:rPr lang="de-DE" sz="800" dirty="0">
                <a:solidFill>
                  <a:schemeClr val="bg1"/>
                </a:solidFill>
              </a:rPr>
              <a:t> </a:t>
            </a:r>
            <a:r>
              <a:rPr lang="de-DE" sz="800" dirty="0" err="1">
                <a:solidFill>
                  <a:schemeClr val="bg1"/>
                </a:solidFill>
              </a:rPr>
              <a:t>the</a:t>
            </a:r>
            <a:r>
              <a:rPr lang="de-DE" sz="800" dirty="0">
                <a:solidFill>
                  <a:schemeClr val="bg1"/>
                </a:solidFill>
              </a:rPr>
              <a:t> </a:t>
            </a:r>
            <a:r>
              <a:rPr lang="de-DE" sz="800" dirty="0" err="1">
                <a:solidFill>
                  <a:schemeClr val="bg1"/>
                </a:solidFill>
              </a:rPr>
              <a:t>contribution</a:t>
            </a:r>
            <a:r>
              <a:rPr lang="de-DE" sz="800" dirty="0">
                <a:solidFill>
                  <a:schemeClr val="bg1"/>
                </a:solidFill>
              </a:rPr>
              <a:t> </a:t>
            </a:r>
            <a:r>
              <a:rPr lang="de-DE" sz="800" dirty="0" err="1">
                <a:solidFill>
                  <a:schemeClr val="bg1"/>
                </a:solidFill>
              </a:rPr>
              <a:t>assessment</a:t>
            </a:r>
            <a:r>
              <a:rPr lang="de-DE" sz="800" dirty="0">
                <a:solidFill>
                  <a:schemeClr val="bg1"/>
                </a:solidFill>
              </a:rPr>
              <a:t> </a:t>
            </a:r>
            <a:r>
              <a:rPr lang="de-DE" sz="800" dirty="0" err="1">
                <a:solidFill>
                  <a:schemeClr val="bg1"/>
                </a:solidFill>
              </a:rPr>
              <a:t>ceiling</a:t>
            </a:r>
            <a:r>
              <a:rPr lang="de-DE" sz="800" dirty="0">
                <a:solidFill>
                  <a:schemeClr val="bg1"/>
                </a:solidFill>
              </a:rPr>
              <a:t> </a:t>
            </a:r>
            <a:r>
              <a:rPr lang="de-DE" sz="800" dirty="0" err="1">
                <a:solidFill>
                  <a:schemeClr val="bg1"/>
                </a:solidFill>
              </a:rPr>
              <a:t>stipulated</a:t>
            </a:r>
            <a:r>
              <a:rPr lang="de-DE" sz="800" dirty="0">
                <a:solidFill>
                  <a:schemeClr val="bg1"/>
                </a:solidFill>
              </a:rPr>
              <a:t> </a:t>
            </a:r>
            <a:r>
              <a:rPr lang="de-DE" sz="800" dirty="0" err="1">
                <a:solidFill>
                  <a:schemeClr val="bg1"/>
                </a:solidFill>
              </a:rPr>
              <a:t>for</a:t>
            </a:r>
            <a:r>
              <a:rPr lang="de-DE" sz="800" dirty="0">
                <a:solidFill>
                  <a:schemeClr val="bg1"/>
                </a:solidFill>
              </a:rPr>
              <a:t> West German </a:t>
            </a:r>
            <a:r>
              <a:rPr lang="de-DE" sz="800" dirty="0" err="1">
                <a:solidFill>
                  <a:schemeClr val="bg1"/>
                </a:solidFill>
              </a:rPr>
              <a:t>statutory</a:t>
            </a:r>
            <a:r>
              <a:rPr lang="de-DE" sz="800" dirty="0">
                <a:solidFill>
                  <a:schemeClr val="bg1"/>
                </a:solidFill>
              </a:rPr>
              <a:t> </a:t>
            </a:r>
            <a:r>
              <a:rPr lang="de-DE" sz="800" dirty="0" err="1">
                <a:solidFill>
                  <a:schemeClr val="bg1"/>
                </a:solidFill>
              </a:rPr>
              <a:t>pension</a:t>
            </a:r>
            <a:r>
              <a:rPr lang="de-DE" sz="800" dirty="0">
                <a:solidFill>
                  <a:schemeClr val="bg1"/>
                </a:solidFill>
              </a:rPr>
              <a:t> </a:t>
            </a:r>
            <a:r>
              <a:rPr lang="de-DE" sz="800" dirty="0" err="1">
                <a:solidFill>
                  <a:schemeClr val="bg1"/>
                </a:solidFill>
              </a:rPr>
              <a:t>insurance</a:t>
            </a:r>
            <a:r>
              <a:rPr lang="de-DE" sz="800" dirty="0">
                <a:solidFill>
                  <a:schemeClr val="bg1"/>
                </a:solidFill>
              </a:rPr>
              <a:t> in </a:t>
            </a:r>
            <a:r>
              <a:rPr lang="de-DE" sz="800" dirty="0" err="1">
                <a:solidFill>
                  <a:schemeClr val="bg1"/>
                </a:solidFill>
              </a:rPr>
              <a:t>accordance</a:t>
            </a:r>
            <a:r>
              <a:rPr lang="de-DE" sz="800" dirty="0">
                <a:solidFill>
                  <a:schemeClr val="bg1"/>
                </a:solidFill>
              </a:rPr>
              <a:t> </a:t>
            </a:r>
            <a:r>
              <a:rPr lang="de-DE" sz="800" dirty="0" err="1">
                <a:solidFill>
                  <a:schemeClr val="bg1"/>
                </a:solidFill>
              </a:rPr>
              <a:t>with</a:t>
            </a:r>
            <a:r>
              <a:rPr lang="de-DE" sz="800" dirty="0">
                <a:solidFill>
                  <a:schemeClr val="bg1"/>
                </a:solidFill>
              </a:rPr>
              <a:t> 3 (63) EStG. </a:t>
            </a:r>
            <a:r>
              <a:rPr lang="de-DE" sz="800" dirty="0" err="1">
                <a:solidFill>
                  <a:schemeClr val="bg1"/>
                </a:solidFill>
              </a:rPr>
              <a:t>Salary</a:t>
            </a:r>
            <a:r>
              <a:rPr lang="de-DE" sz="800" dirty="0">
                <a:solidFill>
                  <a:schemeClr val="bg1"/>
                </a:solidFill>
              </a:rPr>
              <a:t> </a:t>
            </a:r>
            <a:r>
              <a:rPr lang="de-DE" sz="800" dirty="0" err="1">
                <a:solidFill>
                  <a:schemeClr val="bg1"/>
                </a:solidFill>
              </a:rPr>
              <a:t>conversion</a:t>
            </a:r>
            <a:r>
              <a:rPr lang="de-DE" sz="800" dirty="0">
                <a:solidFill>
                  <a:schemeClr val="bg1"/>
                </a:solidFill>
              </a:rPr>
              <a:t> </a:t>
            </a:r>
            <a:r>
              <a:rPr lang="de-DE" sz="800" dirty="0" err="1">
                <a:solidFill>
                  <a:schemeClr val="bg1"/>
                </a:solidFill>
              </a:rPr>
              <a:t>can</a:t>
            </a:r>
            <a:r>
              <a:rPr lang="de-DE" sz="800" dirty="0">
                <a:solidFill>
                  <a:schemeClr val="bg1"/>
                </a:solidFill>
              </a:rPr>
              <a:t> </a:t>
            </a:r>
            <a:r>
              <a:rPr lang="de-DE" sz="800" dirty="0" err="1">
                <a:solidFill>
                  <a:schemeClr val="bg1"/>
                </a:solidFill>
              </a:rPr>
              <a:t>result</a:t>
            </a:r>
            <a:r>
              <a:rPr lang="de-DE" sz="800" dirty="0">
                <a:solidFill>
                  <a:schemeClr val="bg1"/>
                </a:solidFill>
              </a:rPr>
              <a:t> in </a:t>
            </a:r>
            <a:r>
              <a:rPr lang="de-DE" sz="800" dirty="0" err="1">
                <a:solidFill>
                  <a:schemeClr val="bg1"/>
                </a:solidFill>
              </a:rPr>
              <a:t>lower</a:t>
            </a:r>
            <a:r>
              <a:rPr lang="de-DE" sz="800" dirty="0">
                <a:solidFill>
                  <a:schemeClr val="bg1"/>
                </a:solidFill>
              </a:rPr>
              <a:t> social </a:t>
            </a:r>
            <a:r>
              <a:rPr lang="de-DE" sz="800" dirty="0" err="1">
                <a:solidFill>
                  <a:schemeClr val="bg1"/>
                </a:solidFill>
              </a:rPr>
              <a:t>security</a:t>
            </a:r>
            <a:r>
              <a:rPr lang="de-DE" sz="800" dirty="0">
                <a:solidFill>
                  <a:schemeClr val="bg1"/>
                </a:solidFill>
              </a:rPr>
              <a:t> </a:t>
            </a:r>
            <a:r>
              <a:rPr lang="de-DE" sz="800" dirty="0" err="1">
                <a:solidFill>
                  <a:schemeClr val="bg1"/>
                </a:solidFill>
              </a:rPr>
              <a:t>benefits</a:t>
            </a:r>
            <a:r>
              <a:rPr lang="de-DE" sz="800" dirty="0">
                <a:solidFill>
                  <a:schemeClr val="bg1"/>
                </a:solidFill>
              </a:rPr>
              <a:t> and </a:t>
            </a:r>
            <a:r>
              <a:rPr lang="de-DE" sz="800" dirty="0" err="1">
                <a:solidFill>
                  <a:schemeClr val="bg1"/>
                </a:solidFill>
              </a:rPr>
              <a:t>the</a:t>
            </a:r>
            <a:r>
              <a:rPr lang="de-DE" sz="800" dirty="0">
                <a:solidFill>
                  <a:schemeClr val="bg1"/>
                </a:solidFill>
              </a:rPr>
              <a:t> </a:t>
            </a:r>
            <a:r>
              <a:rPr lang="de-DE" sz="800" dirty="0" err="1">
                <a:solidFill>
                  <a:schemeClr val="bg1"/>
                </a:solidFill>
              </a:rPr>
              <a:t>liability</a:t>
            </a:r>
            <a:r>
              <a:rPr lang="de-DE" sz="800" dirty="0">
                <a:solidFill>
                  <a:schemeClr val="bg1"/>
                </a:solidFill>
              </a:rPr>
              <a:t> </a:t>
            </a:r>
            <a:r>
              <a:rPr lang="de-DE" sz="800" dirty="0" err="1">
                <a:solidFill>
                  <a:schemeClr val="bg1"/>
                </a:solidFill>
              </a:rPr>
              <a:t>to</a:t>
            </a:r>
            <a:r>
              <a:rPr lang="de-DE" sz="800" dirty="0">
                <a:solidFill>
                  <a:schemeClr val="bg1"/>
                </a:solidFill>
              </a:rPr>
              <a:t> </a:t>
            </a:r>
            <a:r>
              <a:rPr lang="de-DE" sz="800" dirty="0" err="1">
                <a:solidFill>
                  <a:schemeClr val="bg1"/>
                </a:solidFill>
              </a:rPr>
              <a:t>become</a:t>
            </a:r>
            <a:r>
              <a:rPr lang="de-DE" sz="800" dirty="0">
                <a:solidFill>
                  <a:schemeClr val="bg1"/>
                </a:solidFill>
              </a:rPr>
              <a:t> a </a:t>
            </a:r>
            <a:r>
              <a:rPr lang="de-DE" sz="800" dirty="0" err="1">
                <a:solidFill>
                  <a:schemeClr val="bg1"/>
                </a:solidFill>
              </a:rPr>
              <a:t>member</a:t>
            </a:r>
            <a:r>
              <a:rPr lang="de-DE" sz="800" dirty="0">
                <a:solidFill>
                  <a:schemeClr val="bg1"/>
                </a:solidFill>
              </a:rPr>
              <a:t> </a:t>
            </a:r>
            <a:r>
              <a:rPr lang="de-DE" sz="800" dirty="0" err="1">
                <a:solidFill>
                  <a:schemeClr val="bg1"/>
                </a:solidFill>
              </a:rPr>
              <a:t>of</a:t>
            </a:r>
            <a:r>
              <a:rPr lang="de-DE" sz="800" dirty="0">
                <a:solidFill>
                  <a:schemeClr val="bg1"/>
                </a:solidFill>
              </a:rPr>
              <a:t> </a:t>
            </a:r>
            <a:r>
              <a:rPr lang="de-DE" sz="800" dirty="0" err="1">
                <a:solidFill>
                  <a:schemeClr val="bg1"/>
                </a:solidFill>
              </a:rPr>
              <a:t>statutory</a:t>
            </a:r>
            <a:r>
              <a:rPr lang="de-DE" sz="800" dirty="0">
                <a:solidFill>
                  <a:schemeClr val="bg1"/>
                </a:solidFill>
              </a:rPr>
              <a:t> </a:t>
            </a:r>
            <a:r>
              <a:rPr lang="de-DE" sz="800" dirty="0" err="1">
                <a:solidFill>
                  <a:schemeClr val="bg1"/>
                </a:solidFill>
              </a:rPr>
              <a:t>health</a:t>
            </a:r>
            <a:r>
              <a:rPr lang="de-DE" sz="800" dirty="0">
                <a:solidFill>
                  <a:schemeClr val="bg1"/>
                </a:solidFill>
              </a:rPr>
              <a:t> </a:t>
            </a:r>
            <a:r>
              <a:rPr lang="de-DE" sz="800" dirty="0" err="1">
                <a:solidFill>
                  <a:schemeClr val="bg1"/>
                </a:solidFill>
              </a:rPr>
              <a:t>insurance</a:t>
            </a:r>
            <a:r>
              <a:rPr lang="de-DE" sz="800" dirty="0">
                <a:solidFill>
                  <a:schemeClr val="bg1"/>
                </a:solidFill>
              </a:rPr>
              <a:t>. </a:t>
            </a:r>
            <a:r>
              <a:rPr lang="de-DE" sz="800" dirty="0" err="1">
                <a:solidFill>
                  <a:schemeClr val="bg1"/>
                </a:solidFill>
              </a:rPr>
              <a:t>Taxes</a:t>
            </a:r>
            <a:r>
              <a:rPr lang="de-DE" sz="800" dirty="0">
                <a:solidFill>
                  <a:schemeClr val="bg1"/>
                </a:solidFill>
              </a:rPr>
              <a:t> and </a:t>
            </a:r>
            <a:r>
              <a:rPr lang="de-DE" sz="800" dirty="0" err="1">
                <a:solidFill>
                  <a:schemeClr val="bg1"/>
                </a:solidFill>
              </a:rPr>
              <a:t>health</a:t>
            </a:r>
            <a:r>
              <a:rPr lang="de-DE" sz="800" dirty="0">
                <a:solidFill>
                  <a:schemeClr val="bg1"/>
                </a:solidFill>
              </a:rPr>
              <a:t> and </a:t>
            </a:r>
            <a:r>
              <a:rPr lang="de-DE" sz="800" dirty="0" err="1">
                <a:solidFill>
                  <a:schemeClr val="bg1"/>
                </a:solidFill>
              </a:rPr>
              <a:t>long</a:t>
            </a:r>
            <a:r>
              <a:rPr lang="de-DE" sz="800" dirty="0">
                <a:solidFill>
                  <a:schemeClr val="bg1"/>
                </a:solidFill>
              </a:rPr>
              <a:t>-term care </a:t>
            </a:r>
            <a:r>
              <a:rPr lang="de-DE" sz="800" dirty="0" err="1">
                <a:solidFill>
                  <a:schemeClr val="bg1"/>
                </a:solidFill>
              </a:rPr>
              <a:t>insurance</a:t>
            </a:r>
            <a:r>
              <a:rPr lang="de-DE" sz="800" dirty="0">
                <a:solidFill>
                  <a:schemeClr val="bg1"/>
                </a:solidFill>
              </a:rPr>
              <a:t> </a:t>
            </a:r>
            <a:r>
              <a:rPr lang="de-DE" sz="800" dirty="0" err="1">
                <a:solidFill>
                  <a:schemeClr val="bg1"/>
                </a:solidFill>
              </a:rPr>
              <a:t>contributions</a:t>
            </a:r>
            <a:r>
              <a:rPr lang="de-DE" sz="800" dirty="0">
                <a:solidFill>
                  <a:schemeClr val="bg1"/>
                </a:solidFill>
              </a:rPr>
              <a:t>, </a:t>
            </a:r>
            <a:r>
              <a:rPr lang="de-DE" sz="800" dirty="0" err="1">
                <a:solidFill>
                  <a:schemeClr val="bg1"/>
                </a:solidFill>
              </a:rPr>
              <a:t>if</a:t>
            </a:r>
            <a:r>
              <a:rPr lang="de-DE" sz="800" dirty="0">
                <a:solidFill>
                  <a:schemeClr val="bg1"/>
                </a:solidFill>
              </a:rPr>
              <a:t> </a:t>
            </a:r>
            <a:r>
              <a:rPr lang="de-DE" sz="800" dirty="0" err="1">
                <a:solidFill>
                  <a:schemeClr val="bg1"/>
                </a:solidFill>
              </a:rPr>
              <a:t>applicable</a:t>
            </a:r>
            <a:r>
              <a:rPr lang="de-DE" sz="800" dirty="0">
                <a:solidFill>
                  <a:schemeClr val="bg1"/>
                </a:solidFill>
              </a:rPr>
              <a:t>, will </a:t>
            </a:r>
            <a:r>
              <a:rPr lang="de-DE" sz="800" dirty="0" err="1">
                <a:solidFill>
                  <a:schemeClr val="bg1"/>
                </a:solidFill>
              </a:rPr>
              <a:t>only</a:t>
            </a:r>
            <a:r>
              <a:rPr lang="de-DE" sz="800" dirty="0">
                <a:solidFill>
                  <a:schemeClr val="bg1"/>
                </a:solidFill>
              </a:rPr>
              <a:t> </a:t>
            </a:r>
            <a:r>
              <a:rPr lang="de-DE" sz="800" dirty="0" err="1">
                <a:solidFill>
                  <a:schemeClr val="bg1"/>
                </a:solidFill>
              </a:rPr>
              <a:t>be</a:t>
            </a:r>
            <a:r>
              <a:rPr lang="de-DE" sz="800" dirty="0">
                <a:solidFill>
                  <a:schemeClr val="bg1"/>
                </a:solidFill>
              </a:rPr>
              <a:t> due in </a:t>
            </a:r>
            <a:r>
              <a:rPr lang="de-DE" sz="800" dirty="0" err="1">
                <a:solidFill>
                  <a:schemeClr val="bg1"/>
                </a:solidFill>
              </a:rPr>
              <a:t>the</a:t>
            </a:r>
            <a:r>
              <a:rPr lang="de-DE" sz="800" dirty="0">
                <a:solidFill>
                  <a:schemeClr val="bg1"/>
                </a:solidFill>
              </a:rPr>
              <a:t> </a:t>
            </a:r>
            <a:r>
              <a:rPr lang="de-DE" sz="800" dirty="0" err="1">
                <a:solidFill>
                  <a:schemeClr val="bg1"/>
                </a:solidFill>
              </a:rPr>
              <a:t>pensioner</a:t>
            </a:r>
            <a:r>
              <a:rPr lang="de-DE" sz="800" dirty="0">
                <a:solidFill>
                  <a:schemeClr val="bg1"/>
                </a:solidFill>
              </a:rPr>
              <a:t> </a:t>
            </a:r>
            <a:r>
              <a:rPr lang="de-DE" sz="800" dirty="0" err="1">
                <a:solidFill>
                  <a:schemeClr val="bg1"/>
                </a:solidFill>
              </a:rPr>
              <a:t>age</a:t>
            </a:r>
            <a:r>
              <a:rPr lang="de-DE" sz="800" dirty="0">
                <a:solidFill>
                  <a:schemeClr val="bg1"/>
                </a:solidFill>
              </a:rPr>
              <a:t> bracket.  </a:t>
            </a:r>
            <a:r>
              <a:rPr lang="de-DE" sz="800" baseline="30000" dirty="0">
                <a:solidFill>
                  <a:schemeClr val="bg1"/>
                </a:solidFill>
              </a:rPr>
              <a:t>2 </a:t>
            </a:r>
            <a:r>
              <a:rPr lang="de-DE" sz="800" dirty="0" err="1">
                <a:solidFill>
                  <a:schemeClr val="bg1"/>
                </a:solidFill>
              </a:rPr>
              <a:t>Under</a:t>
            </a:r>
            <a:r>
              <a:rPr lang="de-DE" sz="800" dirty="0">
                <a:solidFill>
                  <a:schemeClr val="bg1"/>
                </a:solidFill>
              </a:rPr>
              <a:t> a </a:t>
            </a:r>
            <a:r>
              <a:rPr lang="de-DE" sz="800" dirty="0" err="1">
                <a:solidFill>
                  <a:schemeClr val="bg1"/>
                </a:solidFill>
              </a:rPr>
              <a:t>salary</a:t>
            </a:r>
            <a:r>
              <a:rPr lang="de-DE" sz="800" dirty="0">
                <a:solidFill>
                  <a:schemeClr val="bg1"/>
                </a:solidFill>
              </a:rPr>
              <a:t> </a:t>
            </a:r>
            <a:r>
              <a:rPr lang="de-DE" sz="800" dirty="0" err="1">
                <a:solidFill>
                  <a:schemeClr val="bg1"/>
                </a:solidFill>
              </a:rPr>
              <a:t>conversion</a:t>
            </a:r>
            <a:r>
              <a:rPr lang="de-DE" sz="800" dirty="0">
                <a:solidFill>
                  <a:schemeClr val="bg1"/>
                </a:solidFill>
              </a:rPr>
              <a:t> </a:t>
            </a:r>
            <a:r>
              <a:rPr lang="de-DE" sz="800" dirty="0" err="1">
                <a:solidFill>
                  <a:schemeClr val="bg1"/>
                </a:solidFill>
              </a:rPr>
              <a:t>scheme</a:t>
            </a:r>
            <a:r>
              <a:rPr lang="de-DE" sz="800" dirty="0">
                <a:solidFill>
                  <a:schemeClr val="bg1"/>
                </a:solidFill>
              </a:rPr>
              <a:t> </a:t>
            </a:r>
            <a:r>
              <a:rPr lang="de-DE" sz="800" dirty="0" err="1">
                <a:solidFill>
                  <a:schemeClr val="bg1"/>
                </a:solidFill>
              </a:rPr>
              <a:t>where</a:t>
            </a:r>
            <a:r>
              <a:rPr lang="de-DE" sz="800" dirty="0">
                <a:solidFill>
                  <a:schemeClr val="bg1"/>
                </a:solidFill>
              </a:rPr>
              <a:t> </a:t>
            </a:r>
            <a:r>
              <a:rPr lang="de-DE" sz="800" dirty="0" err="1">
                <a:solidFill>
                  <a:schemeClr val="bg1"/>
                </a:solidFill>
              </a:rPr>
              <a:t>premiums</a:t>
            </a:r>
            <a:r>
              <a:rPr lang="de-DE" sz="800" dirty="0">
                <a:solidFill>
                  <a:schemeClr val="bg1"/>
                </a:solidFill>
              </a:rPr>
              <a:t> </a:t>
            </a:r>
            <a:r>
              <a:rPr lang="de-DE" sz="800" dirty="0" err="1">
                <a:solidFill>
                  <a:schemeClr val="bg1"/>
                </a:solidFill>
              </a:rPr>
              <a:t>into</a:t>
            </a:r>
            <a:r>
              <a:rPr lang="de-DE" sz="800" dirty="0">
                <a:solidFill>
                  <a:schemeClr val="bg1"/>
                </a:solidFill>
              </a:rPr>
              <a:t> a </a:t>
            </a:r>
            <a:r>
              <a:rPr lang="de-DE" sz="800" dirty="0" err="1">
                <a:solidFill>
                  <a:schemeClr val="bg1"/>
                </a:solidFill>
              </a:rPr>
              <a:t>direct</a:t>
            </a:r>
            <a:r>
              <a:rPr lang="de-DE" sz="800" dirty="0">
                <a:solidFill>
                  <a:schemeClr val="bg1"/>
                </a:solidFill>
              </a:rPr>
              <a:t> </a:t>
            </a:r>
            <a:r>
              <a:rPr lang="de-DE" sz="800" dirty="0" err="1">
                <a:solidFill>
                  <a:schemeClr val="bg1"/>
                </a:solidFill>
              </a:rPr>
              <a:t>insurance</a:t>
            </a:r>
            <a:r>
              <a:rPr lang="de-DE" sz="800" dirty="0">
                <a:solidFill>
                  <a:schemeClr val="bg1"/>
                </a:solidFill>
              </a:rPr>
              <a:t> plan, a Pensionskasse </a:t>
            </a:r>
            <a:r>
              <a:rPr lang="de-DE" sz="800" dirty="0" err="1">
                <a:solidFill>
                  <a:schemeClr val="bg1"/>
                </a:solidFill>
              </a:rPr>
              <a:t>or</a:t>
            </a:r>
            <a:r>
              <a:rPr lang="de-DE" sz="800" dirty="0">
                <a:solidFill>
                  <a:schemeClr val="bg1"/>
                </a:solidFill>
              </a:rPr>
              <a:t> a </a:t>
            </a:r>
            <a:r>
              <a:rPr lang="de-DE" sz="800" dirty="0" err="1">
                <a:solidFill>
                  <a:schemeClr val="bg1"/>
                </a:solidFill>
              </a:rPr>
              <a:t>pension</a:t>
            </a:r>
            <a:r>
              <a:rPr lang="de-DE" sz="800" dirty="0">
                <a:solidFill>
                  <a:schemeClr val="bg1"/>
                </a:solidFill>
              </a:rPr>
              <a:t> </a:t>
            </a:r>
            <a:r>
              <a:rPr lang="de-DE" sz="800" dirty="0" err="1">
                <a:solidFill>
                  <a:schemeClr val="bg1"/>
                </a:solidFill>
              </a:rPr>
              <a:t>fund</a:t>
            </a:r>
            <a:r>
              <a:rPr lang="de-DE" sz="800" dirty="0">
                <a:solidFill>
                  <a:schemeClr val="bg1"/>
                </a:solidFill>
              </a:rPr>
              <a:t> (§ 3 (63) EStG) </a:t>
            </a:r>
            <a:r>
              <a:rPr lang="de-DE" sz="800" dirty="0" err="1">
                <a:solidFill>
                  <a:schemeClr val="bg1"/>
                </a:solidFill>
              </a:rPr>
              <a:t>are</a:t>
            </a:r>
            <a:r>
              <a:rPr lang="de-DE" sz="800" dirty="0">
                <a:solidFill>
                  <a:schemeClr val="bg1"/>
                </a:solidFill>
              </a:rPr>
              <a:t> </a:t>
            </a:r>
            <a:r>
              <a:rPr lang="de-DE" sz="800" dirty="0" err="1">
                <a:solidFill>
                  <a:schemeClr val="bg1"/>
                </a:solidFill>
              </a:rPr>
              <a:t>exempt</a:t>
            </a:r>
            <a:r>
              <a:rPr lang="de-DE" sz="800" dirty="0">
                <a:solidFill>
                  <a:schemeClr val="bg1"/>
                </a:solidFill>
              </a:rPr>
              <a:t> </a:t>
            </a:r>
            <a:r>
              <a:rPr lang="de-DE" sz="800" dirty="0" err="1">
                <a:solidFill>
                  <a:schemeClr val="bg1"/>
                </a:solidFill>
              </a:rPr>
              <a:t>from</a:t>
            </a:r>
            <a:r>
              <a:rPr lang="de-DE" sz="800" dirty="0">
                <a:solidFill>
                  <a:schemeClr val="bg1"/>
                </a:solidFill>
              </a:rPr>
              <a:t> social </a:t>
            </a:r>
            <a:r>
              <a:rPr lang="de-DE" sz="800" dirty="0" err="1">
                <a:solidFill>
                  <a:schemeClr val="bg1"/>
                </a:solidFill>
              </a:rPr>
              <a:t>security</a:t>
            </a:r>
            <a:r>
              <a:rPr lang="de-DE" sz="800" dirty="0">
                <a:solidFill>
                  <a:schemeClr val="bg1"/>
                </a:solidFill>
              </a:rPr>
              <a:t> </a:t>
            </a:r>
            <a:r>
              <a:rPr lang="de-DE" sz="800" dirty="0" err="1">
                <a:solidFill>
                  <a:schemeClr val="bg1"/>
                </a:solidFill>
              </a:rPr>
              <a:t>contributions</a:t>
            </a:r>
            <a:r>
              <a:rPr lang="de-DE" sz="800" dirty="0">
                <a:solidFill>
                  <a:schemeClr val="bg1"/>
                </a:solidFill>
              </a:rPr>
              <a:t>, </a:t>
            </a:r>
            <a:r>
              <a:rPr lang="de-DE" sz="800" dirty="0" err="1">
                <a:solidFill>
                  <a:schemeClr val="bg1"/>
                </a:solidFill>
              </a:rPr>
              <a:t>the</a:t>
            </a:r>
            <a:r>
              <a:rPr lang="de-DE" sz="800" dirty="0">
                <a:solidFill>
                  <a:schemeClr val="bg1"/>
                </a:solidFill>
              </a:rPr>
              <a:t> </a:t>
            </a:r>
            <a:r>
              <a:rPr lang="de-DE" sz="800" dirty="0" err="1">
                <a:solidFill>
                  <a:schemeClr val="bg1"/>
                </a:solidFill>
              </a:rPr>
              <a:t>employer</a:t>
            </a:r>
            <a:r>
              <a:rPr lang="de-DE" sz="800" dirty="0">
                <a:solidFill>
                  <a:schemeClr val="bg1"/>
                </a:solidFill>
              </a:rPr>
              <a:t> </a:t>
            </a:r>
            <a:r>
              <a:rPr lang="de-DE" sz="800" dirty="0" err="1">
                <a:solidFill>
                  <a:schemeClr val="bg1"/>
                </a:solidFill>
              </a:rPr>
              <a:t>is</a:t>
            </a:r>
            <a:r>
              <a:rPr lang="de-DE" sz="800" dirty="0">
                <a:solidFill>
                  <a:schemeClr val="bg1"/>
                </a:solidFill>
              </a:rPr>
              <a:t> </a:t>
            </a:r>
            <a:r>
              <a:rPr lang="de-DE" sz="800" dirty="0" err="1">
                <a:solidFill>
                  <a:schemeClr val="bg1"/>
                </a:solidFill>
              </a:rPr>
              <a:t>required</a:t>
            </a:r>
            <a:r>
              <a:rPr lang="de-DE" sz="800" dirty="0">
                <a:solidFill>
                  <a:schemeClr val="bg1"/>
                </a:solidFill>
              </a:rPr>
              <a:t> </a:t>
            </a:r>
            <a:r>
              <a:rPr lang="de-DE" sz="800" dirty="0" err="1">
                <a:solidFill>
                  <a:schemeClr val="bg1"/>
                </a:solidFill>
              </a:rPr>
              <a:t>to</a:t>
            </a:r>
            <a:r>
              <a:rPr lang="de-DE" sz="800" dirty="0">
                <a:solidFill>
                  <a:schemeClr val="bg1"/>
                </a:solidFill>
              </a:rPr>
              <a:t> </a:t>
            </a:r>
            <a:r>
              <a:rPr lang="de-DE" sz="800" dirty="0" err="1">
                <a:solidFill>
                  <a:schemeClr val="bg1"/>
                </a:solidFill>
              </a:rPr>
              <a:t>contribute</a:t>
            </a:r>
            <a:r>
              <a:rPr lang="de-DE" sz="800" dirty="0">
                <a:solidFill>
                  <a:schemeClr val="bg1"/>
                </a:solidFill>
              </a:rPr>
              <a:t> 15 % </a:t>
            </a:r>
            <a:r>
              <a:rPr lang="de-DE" sz="800" dirty="0" err="1">
                <a:solidFill>
                  <a:schemeClr val="bg1"/>
                </a:solidFill>
              </a:rPr>
              <a:t>of</a:t>
            </a:r>
            <a:r>
              <a:rPr lang="de-DE" sz="800" dirty="0">
                <a:solidFill>
                  <a:schemeClr val="bg1"/>
                </a:solidFill>
              </a:rPr>
              <a:t> </a:t>
            </a:r>
            <a:r>
              <a:rPr lang="de-DE" sz="800" dirty="0" err="1">
                <a:solidFill>
                  <a:schemeClr val="bg1"/>
                </a:solidFill>
              </a:rPr>
              <a:t>the</a:t>
            </a:r>
            <a:r>
              <a:rPr lang="de-DE" sz="800" dirty="0">
                <a:solidFill>
                  <a:schemeClr val="bg1"/>
                </a:solidFill>
              </a:rPr>
              <a:t> </a:t>
            </a:r>
            <a:r>
              <a:rPr lang="de-DE" sz="800" dirty="0" err="1">
                <a:solidFill>
                  <a:schemeClr val="bg1"/>
                </a:solidFill>
              </a:rPr>
              <a:t>salary</a:t>
            </a:r>
            <a:r>
              <a:rPr lang="de-DE" sz="800" dirty="0">
                <a:solidFill>
                  <a:schemeClr val="bg1"/>
                </a:solidFill>
              </a:rPr>
              <a:t> </a:t>
            </a:r>
            <a:r>
              <a:rPr lang="de-DE" sz="800" dirty="0" err="1">
                <a:solidFill>
                  <a:schemeClr val="bg1"/>
                </a:solidFill>
              </a:rPr>
              <a:t>converted</a:t>
            </a:r>
            <a:r>
              <a:rPr lang="de-DE" sz="800" dirty="0">
                <a:solidFill>
                  <a:schemeClr val="bg1"/>
                </a:solidFill>
              </a:rPr>
              <a:t> </a:t>
            </a:r>
            <a:r>
              <a:rPr lang="de-DE" sz="800" dirty="0" err="1">
                <a:solidFill>
                  <a:schemeClr val="bg1"/>
                </a:solidFill>
              </a:rPr>
              <a:t>up</a:t>
            </a:r>
            <a:r>
              <a:rPr lang="de-DE" sz="800" dirty="0">
                <a:solidFill>
                  <a:schemeClr val="bg1"/>
                </a:solidFill>
              </a:rPr>
              <a:t> </a:t>
            </a:r>
            <a:r>
              <a:rPr lang="de-DE" sz="800" dirty="0" err="1">
                <a:solidFill>
                  <a:schemeClr val="bg1"/>
                </a:solidFill>
              </a:rPr>
              <a:t>to</a:t>
            </a:r>
            <a:r>
              <a:rPr lang="de-DE" sz="800" dirty="0">
                <a:solidFill>
                  <a:schemeClr val="bg1"/>
                </a:solidFill>
              </a:rPr>
              <a:t> 4 % </a:t>
            </a:r>
            <a:r>
              <a:rPr lang="de-DE" sz="800" dirty="0" err="1">
                <a:solidFill>
                  <a:schemeClr val="bg1"/>
                </a:solidFill>
              </a:rPr>
              <a:t>of</a:t>
            </a:r>
            <a:r>
              <a:rPr lang="de-DE" sz="800" dirty="0">
                <a:solidFill>
                  <a:schemeClr val="bg1"/>
                </a:solidFill>
              </a:rPr>
              <a:t> </a:t>
            </a:r>
            <a:r>
              <a:rPr lang="de-DE" sz="800" dirty="0" err="1">
                <a:solidFill>
                  <a:schemeClr val="bg1"/>
                </a:solidFill>
              </a:rPr>
              <a:t>the</a:t>
            </a:r>
            <a:r>
              <a:rPr lang="de-DE" sz="800" dirty="0">
                <a:solidFill>
                  <a:schemeClr val="bg1"/>
                </a:solidFill>
              </a:rPr>
              <a:t> CAC West.  </a:t>
            </a:r>
          </a:p>
        </p:txBody>
      </p:sp>
    </p:spTree>
    <p:extLst>
      <p:ext uri="{BB962C8B-B14F-4D97-AF65-F5344CB8AC3E}">
        <p14:creationId xmlns:p14="http://schemas.microsoft.com/office/powerpoint/2010/main" val="8842210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descr="svtx:article/content/headline">
            <a:extLst>
              <a:ext uri="{FF2B5EF4-FFF2-40B4-BE49-F238E27FC236}">
                <a16:creationId xmlns:a16="http://schemas.microsoft.com/office/drawing/2014/main" id="{8B0E8292-A654-4515-AA18-9601A23644F1}"/>
              </a:ext>
            </a:extLst>
          </p:cNvPr>
          <p:cNvSpPr>
            <a:spLocks noGrp="1"/>
          </p:cNvSpPr>
          <p:nvPr>
            <p:ph type="title"/>
          </p:nvPr>
        </p:nvSpPr>
        <p:spPr>
          <a:xfrm>
            <a:off x="479427" y="875309"/>
            <a:ext cx="9324974" cy="932854"/>
          </a:xfrm>
        </p:spPr>
        <p:txBody>
          <a:bodyPr/>
          <a:lstStyle/>
          <a:p>
            <a:r>
              <a:rPr lang="de-DE" b="0" i="0" u="none"/>
              <a:t>At a glance </a:t>
            </a:r>
          </a:p>
        </p:txBody>
      </p:sp>
      <p:pic>
        <p:nvPicPr>
          <p:cNvPr id="13" name="Inhaltsplatzhalter 8" descr="svtx:article/content/picture-q/@tmpUrl&#10;svtx:framefix=top-left&#10;svtxbackup:w=884.5&#10;svtxbackup:h=319.9255&#10;svtxbackup:x=37.75&#10;svtxbackup:y=153.97475">
            <a:extLst>
              <a:ext uri="{FF2B5EF4-FFF2-40B4-BE49-F238E27FC236}">
                <a16:creationId xmlns:a16="http://schemas.microsoft.com/office/drawing/2014/main" id="{449335FA-2B96-4DBA-AD60-0F73973588C2}"/>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479425" y="1955479"/>
            <a:ext cx="11233150" cy="4063054"/>
          </a:xfrm>
        </p:spPr>
      </p:pic>
      <p:sp>
        <p:nvSpPr>
          <p:cNvPr id="14" name="Textplatzhalter 1" descr="svtxtr:svtx:pptx_transfrom_strapline_bold">
            <a:extLst>
              <a:ext uri="{FF2B5EF4-FFF2-40B4-BE49-F238E27FC236}">
                <a16:creationId xmlns:a16="http://schemas.microsoft.com/office/drawing/2014/main" id="{74377C61-98E4-48FC-8696-794F8DC17148}"/>
              </a:ext>
            </a:extLst>
          </p:cNvPr>
          <p:cNvSpPr>
            <a:spLocks noGrp="1"/>
          </p:cNvSpPr>
          <p:nvPr>
            <p:ph type="body" sz="quarter" idx="12"/>
          </p:nvPr>
        </p:nvSpPr>
        <p:spPr>
          <a:xfrm>
            <a:off x="479424" y="476250"/>
            <a:ext cx="9324973" cy="252000"/>
          </a:xfrm>
        </p:spPr>
        <p:txBody>
          <a:bodyPr/>
          <a:lstStyle/>
          <a:p>
            <a:r>
              <a:rPr lang="de-DE" b="1" i="0" u="none"/>
              <a:t>That‘s how Allianz Direct Insurance works</a:t>
            </a:r>
          </a:p>
        </p:txBody>
      </p:sp>
      <p:sp>
        <p:nvSpPr>
          <p:cNvPr id="15" name="Foliennummernplatzhalter 6">
            <a:extLst>
              <a:ext uri="{FF2B5EF4-FFF2-40B4-BE49-F238E27FC236}">
                <a16:creationId xmlns:a16="http://schemas.microsoft.com/office/drawing/2014/main" id="{84CD17AB-35BA-4741-B183-E453AB0F1F67}"/>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6</a:t>
            </a:fld>
            <a:endParaRPr lang="de-DE"/>
          </a:p>
        </p:txBody>
      </p:sp>
      <p:sp>
        <p:nvSpPr>
          <p:cNvPr id="6" name="Fußzeilenplatzhalter 9" descr="svtx:article/content/footnote">
            <a:extLst>
              <a:ext uri="{FF2B5EF4-FFF2-40B4-BE49-F238E27FC236}">
                <a16:creationId xmlns:a16="http://schemas.microsoft.com/office/drawing/2014/main" id="{842B13E8-48D1-4872-A75C-A4254CC7D108}"/>
              </a:ext>
            </a:extLst>
          </p:cNvPr>
          <p:cNvSpPr>
            <a:spLocks noGrp="1"/>
          </p:cNvSpPr>
          <p:nvPr>
            <p:ph type="ftr" sz="quarter" idx="13"/>
          </p:nvPr>
        </p:nvSpPr>
        <p:spPr>
          <a:xfrm>
            <a:off x="479426" y="6165850"/>
            <a:ext cx="9324974" cy="350150"/>
          </a:xfrm>
        </p:spPr>
        <p:txBody>
          <a:bodyPr/>
          <a:lstStyle/>
          <a:p>
            <a:endParaRPr/>
          </a:p>
        </p:txBody>
      </p:sp>
    </p:spTree>
    <p:extLst>
      <p:ext uri="{BB962C8B-B14F-4D97-AF65-F5344CB8AC3E}">
        <p14:creationId xmlns:p14="http://schemas.microsoft.com/office/powerpoint/2010/main" val="35222799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descr="svtx:article/content/headline">
            <a:extLst>
              <a:ext uri="{FF2B5EF4-FFF2-40B4-BE49-F238E27FC236}">
                <a16:creationId xmlns:a16="http://schemas.microsoft.com/office/drawing/2014/main" id="{0B3FFA01-208A-4221-A526-08D7C9637E7C}"/>
              </a:ext>
            </a:extLst>
          </p:cNvPr>
          <p:cNvSpPr>
            <a:spLocks noGrp="1"/>
          </p:cNvSpPr>
          <p:nvPr>
            <p:ph type="title"/>
          </p:nvPr>
        </p:nvSpPr>
        <p:spPr>
          <a:xfrm>
            <a:off x="479426" y="875309"/>
            <a:ext cx="9540873" cy="932854"/>
          </a:xfrm>
        </p:spPr>
        <p:txBody>
          <a:bodyPr/>
          <a:lstStyle/>
          <a:p>
            <a:r>
              <a:rPr lang="de-DE" b="0" i="0" u="none"/>
              <a:t>Advantages for employers</a:t>
            </a:r>
          </a:p>
        </p:txBody>
      </p:sp>
      <p:sp>
        <p:nvSpPr>
          <p:cNvPr id="12" name="Foliennummernplatzhalter 11">
            <a:extLst>
              <a:ext uri="{FF2B5EF4-FFF2-40B4-BE49-F238E27FC236}">
                <a16:creationId xmlns:a16="http://schemas.microsoft.com/office/drawing/2014/main" id="{8CB2939B-30B0-4FCE-A680-53317BC7B188}"/>
              </a:ext>
            </a:extLst>
          </p:cNvPr>
          <p:cNvSpPr>
            <a:spLocks noGrp="1"/>
          </p:cNvSpPr>
          <p:nvPr>
            <p:ph type="sldNum" sz="quarter" idx="15"/>
          </p:nvPr>
        </p:nvSpPr>
        <p:spPr/>
        <p:txBody>
          <a:bodyPr/>
          <a:lstStyle/>
          <a:p>
            <a:fld id="{0F96B16C-3F5F-44BC-AFCC-8CBCBD90898D}" type="slidenum">
              <a:rPr lang="de-DE" smtClean="0"/>
              <a:t>7</a:t>
            </a:fld>
            <a:endParaRPr lang="de-DE"/>
          </a:p>
        </p:txBody>
      </p:sp>
      <p:sp>
        <p:nvSpPr>
          <p:cNvPr id="15" name="Textplatzhalter 14" descr="svtxtr:svtx:pptx_transfrom_strapline_bold">
            <a:extLst>
              <a:ext uri="{FF2B5EF4-FFF2-40B4-BE49-F238E27FC236}">
                <a16:creationId xmlns:a16="http://schemas.microsoft.com/office/drawing/2014/main" id="{CBF3569F-409D-4F06-976B-9516A2DF3D62}"/>
              </a:ext>
            </a:extLst>
          </p:cNvPr>
          <p:cNvSpPr>
            <a:spLocks noGrp="1"/>
          </p:cNvSpPr>
          <p:nvPr>
            <p:ph type="body" sz="quarter" idx="12"/>
          </p:nvPr>
        </p:nvSpPr>
        <p:spPr/>
        <p:txBody>
          <a:bodyPr/>
          <a:lstStyle/>
          <a:p>
            <a:r>
              <a:rPr lang="de-DE" b="1" i="0" u="none"/>
              <a:t>The advantages of Allianz Direct Insurance</a:t>
            </a:r>
          </a:p>
        </p:txBody>
      </p:sp>
      <p:sp>
        <p:nvSpPr>
          <p:cNvPr id="33" name="Fußzeilenplatzhalter 7" descr="svtx:article/content/footnote">
            <a:extLst>
              <a:ext uri="{FF2B5EF4-FFF2-40B4-BE49-F238E27FC236}">
                <a16:creationId xmlns:a16="http://schemas.microsoft.com/office/drawing/2014/main" id="{9B4BCDEF-3AC9-4173-8AB8-14FCB330A1A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Under a salary conversion scheme where premiums into a direct insurance plan, a Pensionskasse or a pension fund (§ 3 (63) EStG) are exempt from social security contributions, the employer is required to contribute 15% of the salary converted up to 4% of the CAC West.  </a:t>
            </a:r>
          </a:p>
        </p:txBody>
      </p:sp>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Better performance</a:t>
              </a:r>
              <a:br>
                <a:rPr lang="de-DE" sz="1600" b="0" i="0" u="none">
                  <a:solidFill>
                    <a:srgbClr val="003781"/>
                  </a:solidFill>
                </a:rPr>
              </a:br>
              <a:r>
                <a:rPr lang="de-DE" sz="1600" b="0" i="0" u="none">
                  <a:solidFill>
                    <a:srgbClr val="003781"/>
                  </a:solidFill>
                </a:rPr>
                <a:t>Occupational retirement provision strengthens employee loyalty and motivation.</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No added costs</a:t>
              </a:r>
              <a:br>
                <a:rPr lang="de-DE" sz="1600" b="0" i="0" u="none">
                  <a:solidFill>
                    <a:srgbClr val="003781"/>
                  </a:solidFill>
                </a:rPr>
              </a:br>
              <a:r>
                <a:rPr lang="de-DE" sz="1600" b="0" i="0" u="none">
                  <a:solidFill>
                    <a:srgbClr val="003781"/>
                  </a:solidFill>
                </a:rPr>
                <a:t>By providing the mandatory contribution the employer offers government-sponsored retirement provision at no additional labor cost.</a:t>
              </a:r>
              <a:r>
                <a:rPr lang="de-DE" sz="1600" b="0" i="0" u="none" baseline="30000">
                  <a:solidFill>
                    <a:srgbClr val="003781"/>
                  </a:solidFill>
                </a:rPr>
                <a:t>1</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Boosting the image</a:t>
              </a:r>
              <a:br>
                <a:rPr lang="de-DE" sz="1600" b="0" i="0" u="none">
                  <a:solidFill>
                    <a:srgbClr val="003781"/>
                  </a:solidFill>
                </a:rPr>
              </a:br>
              <a:r>
                <a:rPr lang="de-DE" sz="1600" b="0" i="0" u="none">
                  <a:solidFill>
                    <a:srgbClr val="003781"/>
                  </a:solidFill>
                </a:rPr>
                <a:t>The offer of Allianz direct insurance improves the employer image and facilitates the recruitment of new staff.</a:t>
              </a:r>
            </a:p>
          </p:txBody>
        </p:sp>
      </p:grpSp>
      <p:grpSp>
        <p:nvGrpSpPr>
          <p:cNvPr id="4" name="Gruppieren 4 Icons" descr="svtxtr:svtx:pptx.transform.group[4]">
            <a:extLst>
              <a:ext uri="{FF2B5EF4-FFF2-40B4-BE49-F238E27FC236}">
                <a16:creationId xmlns:a16="http://schemas.microsoft.com/office/drawing/2014/main" id="{B5458529-864E-4B70-B1C0-FA8A6DDA8795}"/>
              </a:ext>
            </a:extLst>
          </p:cNvPr>
          <p:cNvGrpSpPr/>
          <p:nvPr/>
        </p:nvGrpSpPr>
        <p:grpSpPr>
          <a:xfrm>
            <a:off x="478800" y="1808978"/>
            <a:ext cx="11233774" cy="4033866"/>
            <a:chOff x="478800" y="1808978"/>
            <a:chExt cx="11233774" cy="4033866"/>
          </a:xfrm>
        </p:grpSpPr>
        <p:grpSp>
          <p:nvGrpSpPr>
            <p:cNvPr id="17" name="Gruppieren 16">
              <a:extLst>
                <a:ext uri="{FF2B5EF4-FFF2-40B4-BE49-F238E27FC236}">
                  <a16:creationId xmlns:a16="http://schemas.microsoft.com/office/drawing/2014/main" id="{A858C8A5-8820-4704-ACFD-7C51FA55E234}"/>
                </a:ext>
              </a:extLst>
            </p:cNvPr>
            <p:cNvGrpSpPr/>
            <p:nvPr/>
          </p:nvGrpSpPr>
          <p:grpSpPr>
            <a:xfrm>
              <a:off x="479426" y="1808978"/>
              <a:ext cx="968533" cy="968533"/>
              <a:chOff x="1938240" y="1808978"/>
              <a:chExt cx="968533" cy="968533"/>
            </a:xfrm>
          </p:grpSpPr>
          <p:sp>
            <p:nvSpPr>
              <p:cNvPr id="13" name="Ellipse 12">
                <a:extLst>
                  <a:ext uri="{FF2B5EF4-FFF2-40B4-BE49-F238E27FC236}">
                    <a16:creationId xmlns:a16="http://schemas.microsoft.com/office/drawing/2014/main" id="{078FB20B-5DB1-4E3B-B0C3-29F5F80CE50D}"/>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16" name="Grafik 15" descr="svtx:article/content/body/bullet-list/item[1]/picture/@tmpUrl&#10;svtxbackup:w=45.326614&#10;svtxbackup:h=45.326458&#10;svtxbackup:x=53.21795&#10;svtxbackup:y=157.87512">
                <a:extLst>
                  <a:ext uri="{FF2B5EF4-FFF2-40B4-BE49-F238E27FC236}">
                    <a16:creationId xmlns:a16="http://schemas.microsoft.com/office/drawing/2014/main" id="{32A203DF-6B96-4E58-BD84-EC8F597AEE4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9" name="Gruppieren 88">
              <a:extLst>
                <a:ext uri="{FF2B5EF4-FFF2-40B4-BE49-F238E27FC236}">
                  <a16:creationId xmlns:a16="http://schemas.microsoft.com/office/drawing/2014/main" id="{2D0ED3CD-63DE-4E2F-8341-6A27458CFB90}"/>
                </a:ext>
              </a:extLst>
            </p:cNvPr>
            <p:cNvGrpSpPr/>
            <p:nvPr/>
          </p:nvGrpSpPr>
          <p:grpSpPr>
            <a:xfrm>
              <a:off x="3343284" y="1808978"/>
              <a:ext cx="968533" cy="968533"/>
              <a:chOff x="1938240" y="1808978"/>
              <a:chExt cx="968533" cy="968533"/>
            </a:xfrm>
          </p:grpSpPr>
          <p:sp>
            <p:nvSpPr>
              <p:cNvPr id="90" name="Ellipse 89">
                <a:extLst>
                  <a:ext uri="{FF2B5EF4-FFF2-40B4-BE49-F238E27FC236}">
                    <a16:creationId xmlns:a16="http://schemas.microsoft.com/office/drawing/2014/main" id="{C36BE954-E881-4EF2-8DB8-37A3E09BB36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91" name="Grafik 90" descr="svtx:article/content/body/bullet-list/item[2]/picture/@tmpUrl&#10;svtxbackup:w=45.326614&#10;svtxbackup:h=45.326458&#10;svtxbackup:x=278.7186&#10;svtxbackup:y=157.87512">
                <a:extLst>
                  <a:ext uri="{FF2B5EF4-FFF2-40B4-BE49-F238E27FC236}">
                    <a16:creationId xmlns:a16="http://schemas.microsoft.com/office/drawing/2014/main" id="{4BE6D351-7A7B-43E5-9EBF-928A549FA7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92" name="Gruppieren 91">
              <a:extLst>
                <a:ext uri="{FF2B5EF4-FFF2-40B4-BE49-F238E27FC236}">
                  <a16:creationId xmlns:a16="http://schemas.microsoft.com/office/drawing/2014/main" id="{21E75DDD-952F-4A80-9587-066D4FA6F52D}"/>
                </a:ext>
              </a:extLst>
            </p:cNvPr>
            <p:cNvGrpSpPr/>
            <p:nvPr/>
          </p:nvGrpSpPr>
          <p:grpSpPr>
            <a:xfrm>
              <a:off x="6201684" y="1808978"/>
              <a:ext cx="968533" cy="968533"/>
              <a:chOff x="1938240" y="1808978"/>
              <a:chExt cx="968533" cy="968533"/>
            </a:xfrm>
          </p:grpSpPr>
          <p:sp>
            <p:nvSpPr>
              <p:cNvPr id="93" name="Ellipse 92">
                <a:extLst>
                  <a:ext uri="{FF2B5EF4-FFF2-40B4-BE49-F238E27FC236}">
                    <a16:creationId xmlns:a16="http://schemas.microsoft.com/office/drawing/2014/main" id="{1F6CEC5C-8C10-4223-BD1C-E77C9CD488BC}"/>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94" name="Grafik 93" descr="svtx:article/content/body/bullet-list/item[3]/picture/@tmpUrl&#10;svtxbackup:w=45.326614&#10;svtxbackup:h=45.326458&#10;svtxbackup:x=503.78946&#10;svtxbackup:y=157.87512">
                <a:extLst>
                  <a:ext uri="{FF2B5EF4-FFF2-40B4-BE49-F238E27FC236}">
                    <a16:creationId xmlns:a16="http://schemas.microsoft.com/office/drawing/2014/main" id="{F10ED9DF-40A1-4C95-AB02-F63BF974B2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95" name="Gruppieren 94">
              <a:extLst>
                <a:ext uri="{FF2B5EF4-FFF2-40B4-BE49-F238E27FC236}">
                  <a16:creationId xmlns:a16="http://schemas.microsoft.com/office/drawing/2014/main" id="{08BEC54E-F872-4D16-8A7D-913B6590A49A}"/>
                </a:ext>
              </a:extLst>
            </p:cNvPr>
            <p:cNvGrpSpPr/>
            <p:nvPr/>
          </p:nvGrpSpPr>
          <p:grpSpPr>
            <a:xfrm>
              <a:off x="9066167" y="1808978"/>
              <a:ext cx="968533" cy="968533"/>
              <a:chOff x="1938240" y="1808978"/>
              <a:chExt cx="968533" cy="968533"/>
            </a:xfrm>
          </p:grpSpPr>
          <p:sp>
            <p:nvSpPr>
              <p:cNvPr id="96" name="Ellipse 95">
                <a:extLst>
                  <a:ext uri="{FF2B5EF4-FFF2-40B4-BE49-F238E27FC236}">
                    <a16:creationId xmlns:a16="http://schemas.microsoft.com/office/drawing/2014/main" id="{2EC7D317-D958-473B-809F-93A065E1BF91}"/>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97" name="Grafik 96" descr="svtx:article/content/body/bullet-list/item[4]/picture/@tmpUrl&#10;svtxbackup:w=45.326614&#10;svtxbackup:h=45.326458&#10;svtxbackup:x=729.3393&#10;svtxbackup:y=157.87512">
                <a:extLst>
                  <a:ext uri="{FF2B5EF4-FFF2-40B4-BE49-F238E27FC236}">
                    <a16:creationId xmlns:a16="http://schemas.microsoft.com/office/drawing/2014/main" id="{E5A2EA73-ADD5-4636-A7E3-3C67DA00F17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sp>
          <p:nvSpPr>
            <p:cNvPr id="53" name="Textfeld 52" descr="svtxtr:svtx:pptx.transform_merge_headline_paragraph[1]">
              <a:extLst>
                <a:ext uri="{FF2B5EF4-FFF2-40B4-BE49-F238E27FC236}">
                  <a16:creationId xmlns:a16="http://schemas.microsoft.com/office/drawing/2014/main" id="{46084D05-8916-49C1-A00E-B7BDDF9B78F2}"/>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No added costs</a:t>
              </a:r>
              <a:br>
                <a:rPr lang="de-DE" sz="1600" b="0" i="0" u="none">
                  <a:solidFill>
                    <a:srgbClr val="003781"/>
                  </a:solidFill>
                </a:rPr>
              </a:br>
              <a:r>
                <a:rPr lang="de-DE" sz="1600" b="0" i="0" u="none">
                  <a:solidFill>
                    <a:srgbClr val="003781"/>
                  </a:solidFill>
                </a:rPr>
                <a:t>By providing the mandatory contribution the employer offers government-sponsored retirement provision at no additional labor cost.</a:t>
              </a:r>
              <a:r>
                <a:rPr lang="de-DE" sz="1600" b="0" i="0" u="none" baseline="30000">
                  <a:solidFill>
                    <a:srgbClr val="003781"/>
                  </a:solidFill>
                </a:rPr>
                <a:t>1</a:t>
              </a:r>
            </a:p>
          </p:txBody>
        </p:sp>
        <p:sp>
          <p:nvSpPr>
            <p:cNvPr id="54" name="Textfeld 53" descr="svtxtr:svtx:pptx.transform_merge_headline_paragraph[2]">
              <a:extLst>
                <a:ext uri="{FF2B5EF4-FFF2-40B4-BE49-F238E27FC236}">
                  <a16:creationId xmlns:a16="http://schemas.microsoft.com/office/drawing/2014/main" id="{AD24F2DE-D190-4569-9012-36827A657481}"/>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Better performance</a:t>
              </a:r>
              <a:br>
                <a:rPr lang="de-DE" sz="1600" b="0" i="0" u="none">
                  <a:solidFill>
                    <a:srgbClr val="003781"/>
                  </a:solidFill>
                </a:rPr>
              </a:br>
              <a:r>
                <a:rPr lang="de-DE" sz="1600" b="0" i="0" u="none">
                  <a:solidFill>
                    <a:srgbClr val="003781"/>
                  </a:solidFill>
                </a:rPr>
                <a:t>Occupational retirement provision strengthens employee loyalty and motivation.</a:t>
              </a:r>
            </a:p>
          </p:txBody>
        </p:sp>
        <p:sp>
          <p:nvSpPr>
            <p:cNvPr id="55" name="Textfeld 54" descr="svtxtr:svtx:pptx.transform_merge_headline_paragraph[3]">
              <a:extLst>
                <a:ext uri="{FF2B5EF4-FFF2-40B4-BE49-F238E27FC236}">
                  <a16:creationId xmlns:a16="http://schemas.microsoft.com/office/drawing/2014/main" id="{33FEE5DF-36D7-439B-8F48-5E776EE7FDB9}"/>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Boosting the image</a:t>
              </a:r>
              <a:br>
                <a:rPr lang="de-DE" sz="1600" b="0" i="0" u="none">
                  <a:solidFill>
                    <a:srgbClr val="003781"/>
                  </a:solidFill>
                </a:rPr>
              </a:br>
              <a:r>
                <a:rPr lang="de-DE" sz="1600" b="0" i="0" u="none">
                  <a:solidFill>
                    <a:srgbClr val="003781"/>
                  </a:solidFill>
                </a:rPr>
                <a:t>The offer of Allianz direct insurance improves the employer image and facilitates the recruitment of new staff.</a:t>
              </a:r>
            </a:p>
          </p:txBody>
        </p:sp>
        <p:sp>
          <p:nvSpPr>
            <p:cNvPr id="56" name="Textfeld 55" descr="svtxtr:svtx:pptx.transform_merge_headline_paragraph[4]">
              <a:extLst>
                <a:ext uri="{FF2B5EF4-FFF2-40B4-BE49-F238E27FC236}">
                  <a16:creationId xmlns:a16="http://schemas.microsoft.com/office/drawing/2014/main" id="{71FC15E0-C7DA-4993-8E10-D44E316F4F45}"/>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a:spcBef>
                  <a:spcPts val="300"/>
                </a:spcBef>
              </a:pPr>
              <a:r>
                <a:rPr lang="de-DE" sz="1600" b="1" i="0" u="none" dirty="0">
                  <a:solidFill>
                    <a:srgbClr val="003781"/>
                  </a:solidFill>
                </a:rPr>
                <a:t>Minimum </a:t>
              </a:r>
              <a:r>
                <a:rPr lang="de-DE" sz="1600" b="1" i="0" u="none" dirty="0" err="1">
                  <a:solidFill>
                    <a:srgbClr val="003781"/>
                  </a:solidFill>
                </a:rPr>
                <a:t>expense</a:t>
              </a:r>
              <a:br>
                <a:rPr lang="de-DE" sz="1600" b="0" i="0" u="none" dirty="0"/>
              </a:br>
              <a:r>
                <a:rPr lang="de-DE" sz="1600" b="0" i="0" u="none" dirty="0">
                  <a:solidFill>
                    <a:srgbClr val="003781"/>
                  </a:solidFill>
                </a:rPr>
                <a:t>Allianz </a:t>
              </a:r>
              <a:r>
                <a:rPr lang="de-DE" sz="1600" b="0" i="0" u="none" dirty="0" err="1">
                  <a:solidFill>
                    <a:srgbClr val="003781"/>
                  </a:solidFill>
                </a:rPr>
                <a:t>renders</a:t>
              </a:r>
              <a:r>
                <a:rPr lang="de-DE" sz="1600" b="0" i="0" u="none" dirty="0">
                  <a:solidFill>
                    <a:srgbClr val="003781"/>
                  </a:solidFill>
                </a:rPr>
                <a:t> </a:t>
              </a:r>
              <a:r>
                <a:rPr lang="de-DE" sz="1600" b="0" i="0" u="none" dirty="0" err="1">
                  <a:solidFill>
                    <a:srgbClr val="003781"/>
                  </a:solidFill>
                </a:rPr>
                <a:t>advice</a:t>
              </a:r>
              <a:r>
                <a:rPr lang="de-DE" sz="1600" b="0" i="0" u="none" dirty="0">
                  <a:solidFill>
                    <a:srgbClr val="003781"/>
                  </a:solidFill>
                </a:rPr>
                <a:t> </a:t>
              </a:r>
              <a:r>
                <a:rPr lang="de-DE" sz="1600" b="0" i="0" u="none" dirty="0" err="1">
                  <a:solidFill>
                    <a:srgbClr val="003781"/>
                  </a:solidFill>
                </a:rPr>
                <a:t>to</a:t>
              </a:r>
              <a:r>
                <a:rPr lang="de-DE" sz="1600" b="0" i="0" u="none" dirty="0">
                  <a:solidFill>
                    <a:srgbClr val="003781"/>
                  </a:solidFill>
                </a:rPr>
                <a:t> </a:t>
              </a:r>
              <a:r>
                <a:rPr lang="de-DE" sz="1600" b="0" i="0" u="none" dirty="0" err="1">
                  <a:solidFill>
                    <a:srgbClr val="003781"/>
                  </a:solidFill>
                </a:rPr>
                <a:t>the</a:t>
              </a:r>
              <a:r>
                <a:rPr lang="de-DE" sz="1600" b="0" i="0" u="none" dirty="0">
                  <a:solidFill>
                    <a:srgbClr val="003781"/>
                  </a:solidFill>
                </a:rPr>
                <a:t> </a:t>
              </a:r>
              <a:r>
                <a:rPr lang="de-DE" sz="1600" b="0" i="0" u="none" dirty="0" err="1">
                  <a:solidFill>
                    <a:srgbClr val="003781"/>
                  </a:solidFill>
                </a:rPr>
                <a:t>employees</a:t>
              </a:r>
              <a:r>
                <a:rPr lang="de-DE" sz="1600" dirty="0">
                  <a:solidFill>
                    <a:schemeClr val="bg1"/>
                  </a:solidFill>
                </a:rPr>
                <a:t>.</a:t>
              </a:r>
              <a:r>
                <a:rPr lang="de-DE" sz="1600" b="0" i="0" u="none" dirty="0">
                  <a:solidFill>
                    <a:schemeClr val="bg1"/>
                  </a:solidFill>
                </a:rPr>
                <a:t> </a:t>
              </a:r>
              <a:r>
                <a:rPr lang="de-DE" sz="1600" dirty="0" err="1">
                  <a:solidFill>
                    <a:schemeClr val="bg1"/>
                  </a:solidFill>
                  <a:ea typeface="+mn-lt"/>
                  <a:cs typeface="+mn-lt"/>
                </a:rPr>
                <a:t>Contracts</a:t>
              </a:r>
              <a:r>
                <a:rPr lang="de-DE" sz="1600" dirty="0">
                  <a:solidFill>
                    <a:schemeClr val="bg1"/>
                  </a:solidFill>
                  <a:ea typeface="+mn-lt"/>
                  <a:cs typeface="+mn-lt"/>
                </a:rPr>
                <a:t> </a:t>
              </a:r>
              <a:r>
                <a:rPr lang="de-DE" sz="1600" dirty="0" err="1">
                  <a:solidFill>
                    <a:schemeClr val="bg1"/>
                  </a:solidFill>
                  <a:ea typeface="+mn-lt"/>
                  <a:cs typeface="+mn-lt"/>
                </a:rPr>
                <a:t>can</a:t>
              </a:r>
              <a:r>
                <a:rPr lang="de-DE" sz="1600" dirty="0">
                  <a:solidFill>
                    <a:schemeClr val="bg1"/>
                  </a:solidFill>
                  <a:ea typeface="+mn-lt"/>
                  <a:cs typeface="+mn-lt"/>
                </a:rPr>
                <a:t> </a:t>
              </a:r>
              <a:r>
                <a:rPr lang="de-DE" sz="1600" dirty="0" err="1">
                  <a:solidFill>
                    <a:schemeClr val="bg1"/>
                  </a:solidFill>
                  <a:ea typeface="+mn-lt"/>
                  <a:cs typeface="+mn-lt"/>
                </a:rPr>
                <a:t>be</a:t>
              </a:r>
              <a:r>
                <a:rPr lang="de-DE" sz="1600" dirty="0">
                  <a:solidFill>
                    <a:schemeClr val="bg1"/>
                  </a:solidFill>
                  <a:ea typeface="+mn-lt"/>
                  <a:cs typeface="+mn-lt"/>
                </a:rPr>
                <a:t> </a:t>
              </a:r>
              <a:r>
                <a:rPr lang="de-DE" sz="1600" dirty="0" err="1">
                  <a:solidFill>
                    <a:schemeClr val="bg1"/>
                  </a:solidFill>
                  <a:ea typeface="+mn-lt"/>
                  <a:cs typeface="+mn-lt"/>
                </a:rPr>
                <a:t>managed</a:t>
              </a:r>
              <a:r>
                <a:rPr lang="de-DE" sz="1600" dirty="0">
                  <a:solidFill>
                    <a:schemeClr val="bg1"/>
                  </a:solidFill>
                  <a:ea typeface="+mn-lt"/>
                  <a:cs typeface="+mn-lt"/>
                </a:rPr>
                <a:t> </a:t>
              </a:r>
              <a:r>
                <a:rPr lang="de-DE" sz="1600" dirty="0" err="1">
                  <a:solidFill>
                    <a:schemeClr val="bg1"/>
                  </a:solidFill>
                  <a:ea typeface="+mn-lt"/>
                  <a:cs typeface="+mn-lt"/>
                </a:rPr>
                <a:t>easily</a:t>
              </a:r>
              <a:r>
                <a:rPr lang="de-DE" sz="1600" dirty="0">
                  <a:solidFill>
                    <a:schemeClr val="bg1"/>
                  </a:solidFill>
                  <a:ea typeface="+mn-lt"/>
                  <a:cs typeface="+mn-lt"/>
                </a:rPr>
                <a:t> and </a:t>
              </a:r>
              <a:r>
                <a:rPr lang="de-DE" sz="1600" dirty="0" err="1">
                  <a:solidFill>
                    <a:schemeClr val="bg1"/>
                  </a:solidFill>
                  <a:ea typeface="+mn-lt"/>
                  <a:cs typeface="+mn-lt"/>
                </a:rPr>
                <a:t>digitally</a:t>
              </a:r>
              <a:r>
                <a:rPr lang="de-DE" sz="1600" dirty="0">
                  <a:solidFill>
                    <a:schemeClr val="bg1"/>
                  </a:solidFill>
                  <a:ea typeface="+mn-lt"/>
                  <a:cs typeface="+mn-lt"/>
                </a:rPr>
                <a:t> via </a:t>
              </a:r>
              <a:r>
                <a:rPr lang="de-DE" sz="1600" dirty="0" err="1">
                  <a:solidFill>
                    <a:schemeClr val="bg1"/>
                  </a:solidFill>
                  <a:ea typeface="+mn-lt"/>
                  <a:cs typeface="+mn-lt"/>
                </a:rPr>
                <a:t>FirmenOnline</a:t>
              </a:r>
              <a:r>
                <a:rPr lang="de-DE" sz="1600" dirty="0">
                  <a:solidFill>
                    <a:schemeClr val="bg1"/>
                  </a:solidFill>
                  <a:ea typeface="+mn-lt"/>
                  <a:cs typeface="+mn-lt"/>
                </a:rPr>
                <a:t>.</a:t>
              </a:r>
              <a:endParaRPr lang="de-DE" dirty="0">
                <a:solidFill>
                  <a:schemeClr val="bg1"/>
                </a:solidFill>
              </a:endParaRPr>
            </a:p>
          </p:txBody>
        </p:sp>
      </p:grpSp>
    </p:spTree>
    <p:extLst>
      <p:ext uri="{BB962C8B-B14F-4D97-AF65-F5344CB8AC3E}">
        <p14:creationId xmlns:p14="http://schemas.microsoft.com/office/powerpoint/2010/main" val="12166207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Simple and comfortable</a:t>
              </a:r>
              <a:br>
                <a:rPr lang="de-DE" sz="1600" b="0" i="0" u="none">
                  <a:solidFill>
                    <a:srgbClr val="003781"/>
                  </a:solidFill>
                </a:rPr>
              </a:br>
              <a:r>
                <a:rPr lang="de-DE" sz="1600" b="0" i="0" u="none">
                  <a:solidFill>
                    <a:srgbClr val="003781"/>
                  </a:solidFill>
                </a:rPr>
                <a:t>The premiums are paid at source via the employer.</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incentives</a:t>
              </a:r>
              <a:br>
                <a:rPr lang="de-DE" sz="1600" b="0" i="0" u="none">
                  <a:solidFill>
                    <a:srgbClr val="003781"/>
                  </a:solidFill>
                </a:rPr>
              </a:br>
              <a:r>
                <a:rPr lang="de-DE" sz="1600" b="0" i="0" u="none">
                  <a:solidFill>
                    <a:srgbClr val="003781"/>
                  </a:solidFill>
                </a:rPr>
                <a:t>The premiums are tax-free and exempt from social security contributions.</a:t>
              </a:r>
              <a:r>
                <a:rPr lang="de-DE" sz="1600" b="0" i="0" u="none" baseline="30000">
                  <a:solidFill>
                    <a:srgbClr val="003781"/>
                  </a:solidFill>
                </a:rPr>
                <a:t>1</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Employer contribution</a:t>
              </a:r>
              <a:br>
                <a:rPr lang="de-DE" sz="1600" b="0" i="0" u="none">
                  <a:solidFill>
                    <a:srgbClr val="003781"/>
                  </a:solidFill>
                </a:rPr>
              </a:br>
              <a:r>
                <a:rPr lang="de-DE" sz="1600" b="0" i="0" u="none">
                  <a:solidFill>
                    <a:srgbClr val="003781"/>
                  </a:solidFill>
                </a:rPr>
                <a:t>Mandatory employer contribution to salary conversion scheme amounting to maximum 15 %</a:t>
              </a:r>
              <a:r>
                <a:rPr lang="de-DE" sz="1600" b="0" i="0" u="none" baseline="30000">
                  <a:solidFill>
                    <a:srgbClr val="003781"/>
                  </a:solidFill>
                </a:rPr>
                <a:t>2</a:t>
              </a:r>
              <a:r>
                <a:rPr lang="de-DE" sz="1600" b="0" i="0" u="none">
                  <a:solidFill>
                    <a:srgbClr val="003781"/>
                  </a:solidFill>
                </a:rPr>
                <a:t> of the portion of salary converted if social security contributions are saved.</a:t>
              </a:r>
            </a:p>
          </p:txBody>
        </p:sp>
      </p:grpSp>
      <p:sp>
        <p:nvSpPr>
          <p:cNvPr id="43" name="Titel 4" descr="svtx:article/content/headline">
            <a:extLst>
              <a:ext uri="{FF2B5EF4-FFF2-40B4-BE49-F238E27FC236}">
                <a16:creationId xmlns:a16="http://schemas.microsoft.com/office/drawing/2014/main" id="{D55E1E79-FD95-4D9F-9772-B5D61DC90138}"/>
              </a:ext>
            </a:extLst>
          </p:cNvPr>
          <p:cNvSpPr>
            <a:spLocks noGrp="1"/>
          </p:cNvSpPr>
          <p:nvPr>
            <p:ph type="title"/>
          </p:nvPr>
        </p:nvSpPr>
        <p:spPr>
          <a:xfrm>
            <a:off x="479426" y="875309"/>
            <a:ext cx="9540873" cy="932854"/>
          </a:xfrm>
        </p:spPr>
        <p:txBody>
          <a:bodyPr/>
          <a:lstStyle/>
          <a:p>
            <a:r>
              <a:rPr lang="de-DE" b="0" i="0" u="none"/>
              <a:t>Advantages for employees</a:t>
            </a:r>
          </a:p>
        </p:txBody>
      </p:sp>
      <p:sp>
        <p:nvSpPr>
          <p:cNvPr id="44" name="Foliennummernplatzhalter 11">
            <a:extLst>
              <a:ext uri="{FF2B5EF4-FFF2-40B4-BE49-F238E27FC236}">
                <a16:creationId xmlns:a16="http://schemas.microsoft.com/office/drawing/2014/main" id="{48E1646A-971B-4BB1-9DE0-F8D2CA00DB3E}"/>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t>8</a:t>
            </a:fld>
            <a:endParaRPr lang="de-DE"/>
          </a:p>
        </p:txBody>
      </p:sp>
      <p:sp>
        <p:nvSpPr>
          <p:cNvPr id="45" name="Textplatzhalter 14" descr="svtxtr:svtx:pptx_transfrom_strapline_bold">
            <a:extLst>
              <a:ext uri="{FF2B5EF4-FFF2-40B4-BE49-F238E27FC236}">
                <a16:creationId xmlns:a16="http://schemas.microsoft.com/office/drawing/2014/main" id="{3AD140A9-898D-4373-BDCF-CDE82C7A0E4C}"/>
              </a:ext>
            </a:extLst>
          </p:cNvPr>
          <p:cNvSpPr>
            <a:spLocks noGrp="1"/>
          </p:cNvSpPr>
          <p:nvPr>
            <p:ph type="body" sz="quarter" idx="12"/>
          </p:nvPr>
        </p:nvSpPr>
        <p:spPr>
          <a:xfrm>
            <a:off x="479424" y="476250"/>
            <a:ext cx="9324973" cy="252000"/>
          </a:xfrm>
        </p:spPr>
        <p:txBody>
          <a:bodyPr/>
          <a:lstStyle/>
          <a:p>
            <a:r>
              <a:rPr lang="de-DE" b="1" i="0" u="none"/>
              <a:t>The advantages of Allianz Direct Insurance</a:t>
            </a:r>
          </a:p>
        </p:txBody>
      </p:sp>
      <p:sp>
        <p:nvSpPr>
          <p:cNvPr id="46" name="Fußzeilenplatzhalter 7" descr="svtx:article/content/footnote">
            <a:extLst>
              <a:ext uri="{FF2B5EF4-FFF2-40B4-BE49-F238E27FC236}">
                <a16:creationId xmlns:a16="http://schemas.microsoft.com/office/drawing/2014/main" id="{461A25D7-7CBA-4432-8177-1B2DE8CC554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Tax-free up to € 7,248 p.a. or € 604 monthly, exempt from social security up to € 3,624 p.a. or € 302 monthly.  </a:t>
            </a:r>
            <a:r>
              <a:rPr lang="de-DE" sz="800" b="0" i="0" u="none" baseline="30000">
                <a:solidFill>
                  <a:srgbClr val="003781"/>
                </a:solidFill>
              </a:rPr>
              <a:t>2 </a:t>
            </a:r>
            <a:r>
              <a:rPr lang="de-DE" sz="800" b="0" i="0" u="none">
                <a:solidFill>
                  <a:srgbClr val="003781"/>
                </a:solidFill>
              </a:rPr>
              <a:t>Employer contribution is subject to the dispositions of the parties to the collective agreement.  </a:t>
            </a:r>
          </a:p>
        </p:txBody>
      </p:sp>
      <p:grpSp>
        <p:nvGrpSpPr>
          <p:cNvPr id="47" name="Gruppieren 4 Icons" descr="svtxtr:svtx:pptx.transform.group[4]">
            <a:extLst>
              <a:ext uri="{FF2B5EF4-FFF2-40B4-BE49-F238E27FC236}">
                <a16:creationId xmlns:a16="http://schemas.microsoft.com/office/drawing/2014/main" id="{3E14FC14-BA8C-4ACB-B4E1-4B01C39E00F4}"/>
              </a:ext>
            </a:extLst>
          </p:cNvPr>
          <p:cNvGrpSpPr/>
          <p:nvPr/>
        </p:nvGrpSpPr>
        <p:grpSpPr>
          <a:xfrm>
            <a:off x="478800" y="1808978"/>
            <a:ext cx="11233774" cy="4033866"/>
            <a:chOff x="478800" y="1808978"/>
            <a:chExt cx="11233774" cy="4033866"/>
          </a:xfrm>
        </p:grpSpPr>
        <p:grpSp>
          <p:nvGrpSpPr>
            <p:cNvPr id="48" name="Gruppieren 47">
              <a:extLst>
                <a:ext uri="{FF2B5EF4-FFF2-40B4-BE49-F238E27FC236}">
                  <a16:creationId xmlns:a16="http://schemas.microsoft.com/office/drawing/2014/main" id="{BD9FBED4-6F43-44F6-AE1A-5E3991B8975D}"/>
                </a:ext>
              </a:extLst>
            </p:cNvPr>
            <p:cNvGrpSpPr/>
            <p:nvPr/>
          </p:nvGrpSpPr>
          <p:grpSpPr>
            <a:xfrm>
              <a:off x="479426" y="1808978"/>
              <a:ext cx="968533" cy="968533"/>
              <a:chOff x="1938240" y="1808978"/>
              <a:chExt cx="968533" cy="968533"/>
            </a:xfrm>
          </p:grpSpPr>
          <p:sp>
            <p:nvSpPr>
              <p:cNvPr id="66" name="Ellipse 65">
                <a:extLst>
                  <a:ext uri="{FF2B5EF4-FFF2-40B4-BE49-F238E27FC236}">
                    <a16:creationId xmlns:a16="http://schemas.microsoft.com/office/drawing/2014/main" id="{3A6BF0D4-093D-4643-9F34-50813A82DBA0}"/>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7" name="Grafik 66" descr="svtx:article/content/body/bullet-list/item[1]/picture/@tmpUrl&#10;svtxbackup:w=45.326614&#10;svtxbackup:h=45.326458&#10;svtxbackup:x=53.21795&#10;svtxbackup:y=157.87512">
                <a:extLst>
                  <a:ext uri="{FF2B5EF4-FFF2-40B4-BE49-F238E27FC236}">
                    <a16:creationId xmlns:a16="http://schemas.microsoft.com/office/drawing/2014/main" id="{98D769BD-CB9E-4A6D-B565-9BFFD4B04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49" name="Gruppieren 48">
              <a:extLst>
                <a:ext uri="{FF2B5EF4-FFF2-40B4-BE49-F238E27FC236}">
                  <a16:creationId xmlns:a16="http://schemas.microsoft.com/office/drawing/2014/main" id="{A101CB0D-5BB1-466C-9270-8AC26DD04917}"/>
                </a:ext>
              </a:extLst>
            </p:cNvPr>
            <p:cNvGrpSpPr/>
            <p:nvPr/>
          </p:nvGrpSpPr>
          <p:grpSpPr>
            <a:xfrm>
              <a:off x="3343284" y="1808978"/>
              <a:ext cx="968533" cy="968533"/>
              <a:chOff x="1938240" y="1808978"/>
              <a:chExt cx="968533" cy="968533"/>
            </a:xfrm>
          </p:grpSpPr>
          <p:sp>
            <p:nvSpPr>
              <p:cNvPr id="64" name="Ellipse 63">
                <a:extLst>
                  <a:ext uri="{FF2B5EF4-FFF2-40B4-BE49-F238E27FC236}">
                    <a16:creationId xmlns:a16="http://schemas.microsoft.com/office/drawing/2014/main" id="{BCCAB6D4-50BC-499E-813D-6F56A3A8130F}"/>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5" name="Grafik 64" descr="svtx:article/content/body/bullet-list/item[2]/picture/@tmpUrl&#10;svtxbackup:w=45.326614&#10;svtxbackup:h=45.326458&#10;svtxbackup:x=278.7186&#10;svtxbackup:y=157.87512">
                <a:extLst>
                  <a:ext uri="{FF2B5EF4-FFF2-40B4-BE49-F238E27FC236}">
                    <a16:creationId xmlns:a16="http://schemas.microsoft.com/office/drawing/2014/main" id="{E6104AFC-9DB8-46A7-889E-65309975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0" name="Gruppieren 49">
              <a:extLst>
                <a:ext uri="{FF2B5EF4-FFF2-40B4-BE49-F238E27FC236}">
                  <a16:creationId xmlns:a16="http://schemas.microsoft.com/office/drawing/2014/main" id="{3447ACA3-0F35-45F8-939B-4EB4188A52B0}"/>
                </a:ext>
              </a:extLst>
            </p:cNvPr>
            <p:cNvGrpSpPr/>
            <p:nvPr/>
          </p:nvGrpSpPr>
          <p:grpSpPr>
            <a:xfrm>
              <a:off x="6201684" y="1808978"/>
              <a:ext cx="968533" cy="968533"/>
              <a:chOff x="1938240" y="1808978"/>
              <a:chExt cx="968533" cy="968533"/>
            </a:xfrm>
          </p:grpSpPr>
          <p:sp>
            <p:nvSpPr>
              <p:cNvPr id="62" name="Ellipse 61">
                <a:extLst>
                  <a:ext uri="{FF2B5EF4-FFF2-40B4-BE49-F238E27FC236}">
                    <a16:creationId xmlns:a16="http://schemas.microsoft.com/office/drawing/2014/main" id="{CB00120B-443F-4C12-836C-65DFACC3A85D}"/>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3" name="Grafik 62" descr="svtx:article/content/body/bullet-list/item[3]/picture/@tmpUrl&#10;svtxbackup:w=45.326614&#10;svtxbackup:h=45.326458&#10;svtxbackup:x=503.78946&#10;svtxbackup:y=157.87512">
                <a:extLst>
                  <a:ext uri="{FF2B5EF4-FFF2-40B4-BE49-F238E27FC236}">
                    <a16:creationId xmlns:a16="http://schemas.microsoft.com/office/drawing/2014/main" id="{8F3A871A-D3A9-4741-A2AC-621380D05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1" name="Gruppieren 50">
              <a:extLst>
                <a:ext uri="{FF2B5EF4-FFF2-40B4-BE49-F238E27FC236}">
                  <a16:creationId xmlns:a16="http://schemas.microsoft.com/office/drawing/2014/main" id="{B951C004-E318-4A32-93FC-B20A4403C8D5}"/>
                </a:ext>
              </a:extLst>
            </p:cNvPr>
            <p:cNvGrpSpPr/>
            <p:nvPr/>
          </p:nvGrpSpPr>
          <p:grpSpPr>
            <a:xfrm>
              <a:off x="9066167" y="1808978"/>
              <a:ext cx="968533" cy="968533"/>
              <a:chOff x="1938240" y="1808978"/>
              <a:chExt cx="968533" cy="968533"/>
            </a:xfrm>
          </p:grpSpPr>
          <p:sp>
            <p:nvSpPr>
              <p:cNvPr id="60" name="Ellipse 59">
                <a:extLst>
                  <a:ext uri="{FF2B5EF4-FFF2-40B4-BE49-F238E27FC236}">
                    <a16:creationId xmlns:a16="http://schemas.microsoft.com/office/drawing/2014/main" id="{2F25B8DC-513F-4556-9FBE-A5F7E929EED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1" name="Grafik 60" descr="svtx:article/content/body/bullet-list/item[4]/picture/@tmpUrl&#10;svtxbackup:w=45.326614&#10;svtxbackup:h=45.326458&#10;svtxbackup:x=729.3393&#10;svtxbackup:y=157.87512">
                <a:extLst>
                  <a:ext uri="{FF2B5EF4-FFF2-40B4-BE49-F238E27FC236}">
                    <a16:creationId xmlns:a16="http://schemas.microsoft.com/office/drawing/2014/main" id="{EF27F251-6BDE-4E57-B137-0417F06BA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sp>
          <p:nvSpPr>
            <p:cNvPr id="52" name="Textfeld 51" descr="svtxtr:svtx:pptx.transform_merge_headline_paragraph[1]">
              <a:extLst>
                <a:ext uri="{FF2B5EF4-FFF2-40B4-BE49-F238E27FC236}">
                  <a16:creationId xmlns:a16="http://schemas.microsoft.com/office/drawing/2014/main" id="{6CCA35CF-C764-43E6-A01D-2E8AA641D330}"/>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incentives</a:t>
              </a:r>
              <a:br>
                <a:rPr lang="de-DE" sz="1600" b="0" i="0" u="none">
                  <a:solidFill>
                    <a:srgbClr val="003781"/>
                  </a:solidFill>
                </a:rPr>
              </a:br>
              <a:r>
                <a:rPr lang="de-DE" sz="1600" b="0" i="0" u="none">
                  <a:solidFill>
                    <a:srgbClr val="003781"/>
                  </a:solidFill>
                </a:rPr>
                <a:t>The premiums are tax-free and exempt from social security contributions.</a:t>
              </a:r>
              <a:r>
                <a:rPr lang="de-DE" sz="1600" b="0" i="0" u="none" baseline="30000">
                  <a:solidFill>
                    <a:srgbClr val="003781"/>
                  </a:solidFill>
                </a:rPr>
                <a:t>1</a:t>
              </a:r>
            </a:p>
          </p:txBody>
        </p:sp>
        <p:sp>
          <p:nvSpPr>
            <p:cNvPr id="57" name="Textfeld 56" descr="svtxtr:svtx:pptx.transform_merge_headline_paragraph[2]">
              <a:extLst>
                <a:ext uri="{FF2B5EF4-FFF2-40B4-BE49-F238E27FC236}">
                  <a16:creationId xmlns:a16="http://schemas.microsoft.com/office/drawing/2014/main" id="{27E737A2-0DB9-4BA1-AB64-38FD406858F5}"/>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Simple and comfortable</a:t>
              </a:r>
              <a:br>
                <a:rPr lang="de-DE" sz="1600" b="0" i="0" u="none">
                  <a:solidFill>
                    <a:srgbClr val="003781"/>
                  </a:solidFill>
                </a:rPr>
              </a:br>
              <a:r>
                <a:rPr lang="de-DE" sz="1600" b="0" i="0" u="none">
                  <a:solidFill>
                    <a:srgbClr val="003781"/>
                  </a:solidFill>
                </a:rPr>
                <a:t>The premiums are paid at source via the employer.</a:t>
              </a:r>
            </a:p>
          </p:txBody>
        </p:sp>
        <p:sp>
          <p:nvSpPr>
            <p:cNvPr id="58" name="Textfeld 57" descr="svtxtr:svtx:pptx.transform_merge_headline_paragraph[3]">
              <a:extLst>
                <a:ext uri="{FF2B5EF4-FFF2-40B4-BE49-F238E27FC236}">
                  <a16:creationId xmlns:a16="http://schemas.microsoft.com/office/drawing/2014/main" id="{4441A67C-0F75-4923-8439-0092C797A7EE}"/>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Employer contribution</a:t>
              </a:r>
              <a:br>
                <a:rPr lang="de-DE" sz="1600" b="0" i="0" u="none">
                  <a:solidFill>
                    <a:srgbClr val="003781"/>
                  </a:solidFill>
                </a:rPr>
              </a:br>
              <a:r>
                <a:rPr lang="de-DE" sz="1600" b="0" i="0" u="none">
                  <a:solidFill>
                    <a:srgbClr val="003781"/>
                  </a:solidFill>
                </a:rPr>
                <a:t>Mandatory employer contribution to salary conversion scheme amounting to maximum 15 %</a:t>
              </a:r>
              <a:r>
                <a:rPr lang="de-DE" sz="1600" b="0" i="0" u="none" baseline="30000">
                  <a:solidFill>
                    <a:srgbClr val="003781"/>
                  </a:solidFill>
                </a:rPr>
                <a:t>2</a:t>
              </a:r>
              <a:r>
                <a:rPr lang="de-DE" sz="1600" b="0" i="0" u="none">
                  <a:solidFill>
                    <a:srgbClr val="003781"/>
                  </a:solidFill>
                </a:rPr>
                <a:t> of the portion of salary converted if social security contributions are saved.</a:t>
              </a:r>
            </a:p>
          </p:txBody>
        </p:sp>
        <p:sp>
          <p:nvSpPr>
            <p:cNvPr id="59" name="Textfeld 58" descr="svtxtr:svtx:pptx.transform_merge_headline_paragraph[4]">
              <a:extLst>
                <a:ext uri="{FF2B5EF4-FFF2-40B4-BE49-F238E27FC236}">
                  <a16:creationId xmlns:a16="http://schemas.microsoft.com/office/drawing/2014/main" id="{820413A8-D6C0-41E8-A433-F136057CEB1C}"/>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and individual</a:t>
              </a:r>
              <a:br>
                <a:rPr lang="de-DE" sz="1600" b="0" i="0" u="none">
                  <a:solidFill>
                    <a:srgbClr val="003781"/>
                  </a:solidFill>
                </a:rPr>
              </a:br>
              <a:r>
                <a:rPr lang="de-DE" sz="1600" b="0" i="0" u="none">
                  <a:solidFill>
                    <a:srgbClr val="003781"/>
                  </a:solidFill>
                </a:rPr>
                <a:t>The commencement date of pension and the type of benefit – lifetime pension and/or lump sum payment – can be chosen.</a:t>
              </a:r>
            </a:p>
          </p:txBody>
        </p:sp>
      </p:grpSp>
    </p:spTree>
    <p:extLst>
      <p:ext uri="{BB962C8B-B14F-4D97-AF65-F5344CB8AC3E}">
        <p14:creationId xmlns:p14="http://schemas.microsoft.com/office/powerpoint/2010/main" val="34770222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svtx:article/content/picture/@tmpUrl&#10;svtx:size=1-1&#10;svtxbackup:w=460.6299&#10;svtxbackup:h=460.6299&#10;svtxbackup:x=499.37012&#10;svtxbackup:y=79.37007">
            <a:extLst>
              <a:ext uri="{FF2B5EF4-FFF2-40B4-BE49-F238E27FC236}">
                <a16:creationId xmlns:a16="http://schemas.microsoft.com/office/drawing/2014/main" id="{4B015865-BB31-4D4A-956A-F6B54A2625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2000" y="1008000"/>
            <a:ext cx="5850000" cy="5850000"/>
          </a:xfrm>
          <a:prstGeom prst="rect">
            <a:avLst/>
          </a:prstGeom>
          <a:noFill/>
        </p:spPr>
      </p:pic>
      <p:sp>
        <p:nvSpPr>
          <p:cNvPr id="22" name="Foliennummernplatzhalter 8">
            <a:extLst>
              <a:ext uri="{FF2B5EF4-FFF2-40B4-BE49-F238E27FC236}">
                <a16:creationId xmlns:a16="http://schemas.microsoft.com/office/drawing/2014/main" id="{65C90E5F-9FD5-446C-8300-71743C526652}"/>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t>9</a:t>
            </a:fld>
            <a:endParaRPr lang="de-DE"/>
          </a:p>
        </p:txBody>
      </p:sp>
      <p:sp>
        <p:nvSpPr>
          <p:cNvPr id="23" name="Titel 2" descr="svtx:article/content/headline">
            <a:extLst>
              <a:ext uri="{FF2B5EF4-FFF2-40B4-BE49-F238E27FC236}">
                <a16:creationId xmlns:a16="http://schemas.microsoft.com/office/drawing/2014/main" id="{10983143-CF55-45E6-BC3D-AD3142D367F5}"/>
              </a:ext>
            </a:extLst>
          </p:cNvPr>
          <p:cNvSpPr>
            <a:spLocks noGrp="1"/>
          </p:cNvSpPr>
          <p:nvPr>
            <p:ph type="title"/>
          </p:nvPr>
        </p:nvSpPr>
        <p:spPr>
          <a:xfrm>
            <a:off x="479424" y="874800"/>
            <a:ext cx="5188129" cy="1439863"/>
          </a:xfrm>
        </p:spPr>
        <p:txBody>
          <a:bodyPr anchor="t" anchorCtr="0"/>
          <a:lstStyle/>
          <a:p>
            <a:r>
              <a:rPr lang="de-DE" b="0" i="0" u="none"/>
              <a:t>Additional advantages for employees</a:t>
            </a:r>
          </a:p>
        </p:txBody>
      </p:sp>
      <p:sp>
        <p:nvSpPr>
          <p:cNvPr id="24" name="Textplatzhalter 7" descr="svtx:article/content/body">
            <a:extLst>
              <a:ext uri="{FF2B5EF4-FFF2-40B4-BE49-F238E27FC236}">
                <a16:creationId xmlns:a16="http://schemas.microsoft.com/office/drawing/2014/main" id="{A03E93FE-9D2D-435B-9B84-6972541C0069}"/>
              </a:ext>
            </a:extLst>
          </p:cNvPr>
          <p:cNvSpPr>
            <a:spLocks noGrp="1"/>
          </p:cNvSpPr>
          <p:nvPr>
            <p:ph type="body" sz="quarter" idx="14"/>
          </p:nvPr>
        </p:nvSpPr>
        <p:spPr>
          <a:xfrm>
            <a:off x="479426" y="2592000"/>
            <a:ext cx="5188129" cy="2997850"/>
          </a:xfrm>
        </p:spPr>
        <p:txBody>
          <a:bodyPr/>
          <a:lstStyle/>
          <a:p>
            <a:pPr marL="180854" lvl="0" indent="-180854" algn="l">
              <a:spcBef>
                <a:spcPts val="300"/>
              </a:spcBef>
              <a:buSzTx/>
              <a:buChar char="•"/>
            </a:pPr>
            <a:r>
              <a:rPr lang="de-DE" b="0" i="0" u="none"/>
              <a:t>Special company terms via the employer</a:t>
            </a:r>
          </a:p>
          <a:p>
            <a:pPr marL="180854" lvl="0" indent="-180854" algn="l">
              <a:spcBef>
                <a:spcPts val="300"/>
              </a:spcBef>
              <a:buSzTx/>
              <a:buChar char="•"/>
            </a:pPr>
            <a:r>
              <a:rPr lang="de-DE" b="0" i="0" u="none"/>
              <a:t>Usually lower pensioner tax rate</a:t>
            </a:r>
          </a:p>
          <a:p>
            <a:pPr marL="180854" lvl="0" indent="-180854" algn="l">
              <a:spcBef>
                <a:spcPts val="300"/>
              </a:spcBef>
              <a:buSzTx/>
              <a:buChar char="•"/>
            </a:pPr>
            <a:r>
              <a:rPr lang="de-DE" b="0" i="0" u="none"/>
              <a:t>Upon leaving service, the contract can be continued either as private contract or via the new employer</a:t>
            </a:r>
          </a:p>
          <a:p>
            <a:pPr marL="180854" lvl="0" indent="-180854" algn="l">
              <a:spcBef>
                <a:spcPts val="300"/>
              </a:spcBef>
              <a:buSzTx/>
              <a:buChar char="•"/>
            </a:pPr>
            <a:r>
              <a:rPr lang="de-DE" b="0" i="0" u="none"/>
              <a:t>Blanket deduction under basic social assistance  •Assets cannot be monetized by the insolvency administrator in case of private insolvency during the accrual phase</a:t>
            </a:r>
          </a:p>
          <a:p>
            <a:pPr marL="180854" lvl="0" indent="-180854" algn="l">
              <a:spcBef>
                <a:spcPts val="300"/>
              </a:spcBef>
              <a:buSzTx/>
              <a:buChar char="•"/>
            </a:pPr>
            <a:r>
              <a:rPr lang="de-DE" b="0" i="0" u="none"/>
              <a:t>Discounted cover for manpower and surviving dependants</a:t>
            </a:r>
          </a:p>
        </p:txBody>
      </p:sp>
      <p:sp>
        <p:nvSpPr>
          <p:cNvPr id="25" name="Textplatzhalter 13" descr="svtxtr:svtx:pptx_transfrom_strapline_bold">
            <a:extLst>
              <a:ext uri="{FF2B5EF4-FFF2-40B4-BE49-F238E27FC236}">
                <a16:creationId xmlns:a16="http://schemas.microsoft.com/office/drawing/2014/main" id="{609C9B9A-B291-45C4-AC83-440A3CEC4640}"/>
              </a:ext>
            </a:extLst>
          </p:cNvPr>
          <p:cNvSpPr>
            <a:spLocks noGrp="1"/>
          </p:cNvSpPr>
          <p:nvPr>
            <p:ph type="body" sz="quarter" idx="12"/>
          </p:nvPr>
        </p:nvSpPr>
        <p:spPr>
          <a:xfrm>
            <a:off x="479425" y="476250"/>
            <a:ext cx="8860518" cy="252000"/>
          </a:xfrm>
        </p:spPr>
        <p:txBody>
          <a:bodyPr/>
          <a:lstStyle/>
          <a:p>
            <a:r>
              <a:rPr lang="de-DE" b="1" i="0" u="none"/>
              <a:t>Advantages in detail</a:t>
            </a:r>
          </a:p>
        </p:txBody>
      </p:sp>
      <p:sp>
        <p:nvSpPr>
          <p:cNvPr id="26" name="Fußzeilenplatzhalter 9" descr="svtx:article/content/footnote">
            <a:extLst>
              <a:ext uri="{FF2B5EF4-FFF2-40B4-BE49-F238E27FC236}">
                <a16:creationId xmlns:a16="http://schemas.microsoft.com/office/drawing/2014/main" id="{F15A3EF5-65CC-42B2-9735-9CDFEF34A5D1}"/>
              </a:ext>
            </a:extLst>
          </p:cNvPr>
          <p:cNvSpPr txBox="1"/>
          <p:nvPr/>
        </p:nvSpPr>
        <p:spPr>
          <a:xfrm>
            <a:off x="479426" y="6165850"/>
            <a:ext cx="5188129" cy="350150"/>
          </a:xfrm>
          <a:prstGeom prst="rect">
            <a:avLst/>
          </a:prstGeom>
          <a:noFill/>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8951631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8 unknown"/>
  <p:tag name="AS_RELEASE_DATE" val="2022.03.31"/>
  <p:tag name="AS_TITLE" val="Aspose.Slides for Java"/>
  <p:tag name="AS_VERSION" val="22.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2.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38861-3DAC-4F8A-8FBD-A33F14A90246}">
  <ds:schemaRefs>
    <ds:schemaRef ds:uri="http://schemas.microsoft.com/office/2006/metadata/properties"/>
    <ds:schemaRef ds:uri="c72a1869-58d2-4854-bbb7-6c82a609f92c"/>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6556</Words>
  <Application>Microsoft Office PowerPoint</Application>
  <PresentationFormat>Breitbild</PresentationFormat>
  <Paragraphs>726</Paragraphs>
  <Slides>47</Slides>
  <Notes>12</Notes>
  <HiddenSlides>0</HiddenSlides>
  <MMClips>0</MMClips>
  <ScaleCrop>false</ScaleCrop>
  <HeadingPairs>
    <vt:vector size="8" baseType="variant">
      <vt:variant>
        <vt:lpstr>Verwendete Schriftarten</vt:lpstr>
      </vt:variant>
      <vt:variant>
        <vt:i4>5</vt:i4>
      </vt:variant>
      <vt:variant>
        <vt:lpstr>Design</vt:lpstr>
      </vt:variant>
      <vt:variant>
        <vt:i4>4</vt:i4>
      </vt:variant>
      <vt:variant>
        <vt:lpstr>Eingebettete OLE-Server</vt:lpstr>
      </vt:variant>
      <vt:variant>
        <vt:i4>1</vt:i4>
      </vt:variant>
      <vt:variant>
        <vt:lpstr>Folientitel</vt:lpstr>
      </vt:variant>
      <vt:variant>
        <vt:i4>47</vt:i4>
      </vt:variant>
    </vt:vector>
  </HeadingPairs>
  <TitlesOfParts>
    <vt:vector size="57" baseType="lpstr">
      <vt:lpstr>Arial</vt:lpstr>
      <vt:lpstr>Arial,Sans-Serif</vt:lpstr>
      <vt:lpstr>Calibri</vt:lpstr>
      <vt:lpstr>Symbol</vt:lpstr>
      <vt:lpstr>Wingdings</vt:lpstr>
      <vt:lpstr>Title charts</vt:lpstr>
      <vt:lpstr>Divider + end charts</vt:lpstr>
      <vt:lpstr>Content charts white</vt:lpstr>
      <vt:lpstr>Content charts blue</vt:lpstr>
      <vt:lpstr>think-cell Folie</vt:lpstr>
      <vt:lpstr>Allianz Direct insurance</vt:lpstr>
      <vt:lpstr>Product</vt:lpstr>
      <vt:lpstr>That‘s what Allianz Direct Insurance offers</vt:lpstr>
      <vt:lpstr>Funding methods</vt:lpstr>
      <vt:lpstr>Two types of government incentives</vt:lpstr>
      <vt:lpstr>At a glance </vt:lpstr>
      <vt:lpstr>Advantages for employers</vt:lpstr>
      <vt:lpstr>Advantages for employees</vt:lpstr>
      <vt:lpstr>Additional advantages for employees</vt:lpstr>
      <vt:lpstr>Legal framework (1/2)</vt:lpstr>
      <vt:lpstr>Legal framework (2/2)</vt:lpstr>
      <vt:lpstr>The mandatory employer contribution according to the Act on the Strengthening of Occupational Pensions (BRSG)</vt:lpstr>
      <vt:lpstr>PowerPoint-Präsentation</vt:lpstr>
      <vt:lpstr>Key data of Direct Insurance in accordance with § 3 (63) EStG at a glance</vt:lpstr>
      <vt:lpstr>Salary conversion scheme1 based on different salary brackets</vt:lpstr>
      <vt:lpstr>Allianz provides these options for occupational income protection</vt:lpstr>
      <vt:lpstr>Appropriate additional modules increase employee loyalty</vt:lpstr>
      <vt:lpstr>Disability module in occupational retirement plans: “Pension saver“ upon onset of disability</vt:lpstr>
      <vt:lpstr>Disability pension module in occupational retirement plans: “Income and pension saver“ upon onset of disability</vt:lpstr>
      <vt:lpstr>Survivor’s provision as part of company pension plan: </vt:lpstr>
      <vt:lpstr>Differences between the Support Fund and other occupational pension vehicles</vt:lpstr>
      <vt:lpstr>Highly performing – Allianz disability provision supplementing Direct Insurance</vt:lpstr>
      <vt:lpstr>Occupational retirement plan management with FirmenOnline</vt:lpstr>
      <vt:lpstr>Effect on the statutory social systems</vt:lpstr>
      <vt:lpstr>Leaving service</vt:lpstr>
      <vt:lpstr>Suspension of premium payment</vt:lpstr>
      <vt:lpstr>Options in case of illness, parental leave or unemployment</vt:lpstr>
      <vt:lpstr>Benefits in the event of death</vt:lpstr>
      <vt:lpstr>Age limit for early claim</vt:lpstr>
      <vt:lpstr>Claim in case of unemployment</vt:lpstr>
      <vt:lpstr>Government incentives in the form of subsidies</vt:lpstr>
      <vt:lpstr>Contributions applicable in retirement</vt:lpstr>
      <vt:lpstr>Offsetting against basic social assistance</vt:lpstr>
      <vt:lpstr>Information on the retirement plan</vt:lpstr>
      <vt:lpstr>Customer</vt:lpstr>
      <vt:lpstr>In what cases is Allianz Direct Insurance an ideal tool for employers?</vt:lpstr>
      <vt:lpstr>In what cases is Allianz Direct Insurance an ideal tool for employees?</vt:lpstr>
      <vt:lpstr>For what type of employers is Direct Insurance suitable?</vt:lpstr>
      <vt:lpstr>For what type of employees is Direct Insurance suitable?</vt:lpstr>
      <vt:lpstr>Model calculation</vt:lpstr>
      <vt:lpstr>That‘s how employees benefit from government incentives</vt:lpstr>
      <vt:lpstr>Salary conversion1 is more profitable than a private pension contract</vt:lpstr>
      <vt:lpstr>Market</vt:lpstr>
      <vt:lpstr>Arguments in our favor</vt:lpstr>
      <vt:lpstr>Allianz Leben is the number 1 in occupational retirement plans</vt:lpstr>
      <vt:lpstr>Performance and sustainability – the strong points of Allianz</vt:lpstr>
      <vt:lpstr>PowerPoint-Präsentation</vt:lpstr>
    </vt:vector>
  </TitlesOfParts>
  <Manager>Savotex GmbH</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Weißmantel, Monique</cp:lastModifiedBy>
  <cp:revision>479</cp:revision>
  <dcterms:created xsi:type="dcterms:W3CDTF">2021-05-25T12:15:33Z</dcterms:created>
  <dcterms:modified xsi:type="dcterms:W3CDTF">2024-03-27T07:30:05Z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0x0101004A505927623E8B47B4D5AF9D79FABE67</vt:lpwstr>
  </property>
  <property fmtid="{D5CDD505-2E9C-101B-9397-08002B2CF9AE}" pid="4" name="MSIP_Label_ce5f591a-3248-43e9-9b70-1ad50135772d_ActionId">
    <vt:lpwstr>cae8452c-7462-4e0b-86f6-dfc751feef05</vt:lpwstr>
  </property>
  <property fmtid="{D5CDD505-2E9C-101B-9397-08002B2CF9AE}" pid="5" name="MSIP_Label_ce5f591a-3248-43e9-9b70-1ad50135772d_ContentBits">
    <vt:lpwstr>0</vt:lpwstr>
  </property>
  <property fmtid="{D5CDD505-2E9C-101B-9397-08002B2CF9AE}" pid="6" name="MSIP_Label_ce5f591a-3248-43e9-9b70-1ad50135772d_Enabled">
    <vt:lpwstr>true</vt:lpwstr>
  </property>
  <property fmtid="{D5CDD505-2E9C-101B-9397-08002B2CF9AE}" pid="7" name="MSIP_Label_ce5f591a-3248-43e9-9b70-1ad50135772d_Method">
    <vt:lpwstr>Privileged</vt:lpwstr>
  </property>
  <property fmtid="{D5CDD505-2E9C-101B-9397-08002B2CF9AE}" pid="8" name="MSIP_Label_ce5f591a-3248-43e9-9b70-1ad50135772d_Name">
    <vt:lpwstr>ce5f591a-3248-43e9-9b70-1ad50135772d</vt:lpwstr>
  </property>
  <property fmtid="{D5CDD505-2E9C-101B-9397-08002B2CF9AE}" pid="9" name="MSIP_Label_ce5f591a-3248-43e9-9b70-1ad50135772d_SetDate">
    <vt:lpwstr>2021-07-29T09:20:11Z</vt:lpwstr>
  </property>
  <property fmtid="{D5CDD505-2E9C-101B-9397-08002B2CF9AE}" pid="10" name="MSIP_Label_ce5f591a-3248-43e9-9b70-1ad50135772d_SiteId">
    <vt:lpwstr>6e06e42d-6925-47c6-b9e7-9581c7ca302a</vt:lpwstr>
  </property>
</Properties>
</file>