
<file path=[Content_Types].xml><?xml version="1.0" encoding="utf-8"?>
<Types xmlns="http://schemas.openxmlformats.org/package/2006/content-types">
  <Default Extension="bin" ContentType="image/x-emf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media/image2.bin" ContentType="image/png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3.bin" ContentType="image/jpeg"/>
  <Override PartName="/ppt/media/image4.bin" ContentType="image/jpeg"/>
  <Override PartName="/ppt/media/image5.bin" ContentType="image/jpeg"/>
  <Override PartName="/ppt/notesSlides/notesSlide2.xml" ContentType="application/vnd.openxmlformats-officedocument.presentationml.notesSlide+xml"/>
  <Override PartName="/ppt/media/image6.bin" ContentType="image/png"/>
  <Override PartName="/ppt/media/image7.bin" ContentType="image/png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63" r:id="rId5"/>
    <p:sldId id="762" r:id="rId6"/>
    <p:sldId id="727" r:id="rId7"/>
    <p:sldId id="759" r:id="rId8"/>
    <p:sldId id="760" r:id="rId9"/>
    <p:sldId id="758" r:id="rId10"/>
  </p:sldIdLst>
  <p:sldSz cx="9145588" cy="6859588"/>
  <p:notesSz cx="6858000" cy="9144000"/>
  <p:defaultTextStyle>
    <a:defPPr>
      <a:defRPr lang="de-DE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E7788AB-7413-6541-8051-9A51F08E2120}">
          <p14:sldIdLst>
            <p14:sldId id="763"/>
            <p14:sldId id="762"/>
            <p14:sldId id="727"/>
            <p14:sldId id="759"/>
            <p14:sldId id="760"/>
            <p14:sldId id="758"/>
          </p14:sldIdLst>
        </p14:section>
        <p14:section name="Briefing" id="{DF154A37-B92F-674A-8520-15E439BEA98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25">
          <p15:clr>
            <a:srgbClr val="A4A3A4"/>
          </p15:clr>
        </p15:guide>
        <p15:guide id="2" orient="horz" pos="4013">
          <p15:clr>
            <a:srgbClr val="A4A3A4"/>
          </p15:clr>
        </p15:guide>
        <p15:guide id="3" orient="horz" pos="484">
          <p15:clr>
            <a:srgbClr val="A4A3A4"/>
          </p15:clr>
        </p15:guide>
        <p15:guide id="4" orient="horz" pos="802">
          <p15:clr>
            <a:srgbClr val="A4A3A4"/>
          </p15:clr>
        </p15:guide>
        <p15:guide id="5" orient="horz" pos="1608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165">
          <p15:clr>
            <a:srgbClr val="A4A3A4"/>
          </p15:clr>
        </p15:guide>
        <p15:guide id="8" orient="horz" pos="4170">
          <p15:clr>
            <a:srgbClr val="A4A3A4"/>
          </p15:clr>
        </p15:guide>
        <p15:guide id="9" orient="horz" pos="2886">
          <p15:clr>
            <a:srgbClr val="A4A3A4"/>
          </p15:clr>
        </p15:guide>
        <p15:guide id="10" orient="horz" pos="964">
          <p15:clr>
            <a:srgbClr val="A4A3A4"/>
          </p15:clr>
        </p15:guide>
        <p15:guide id="11" orient="horz" pos="3053">
          <p15:clr>
            <a:srgbClr val="A4A3A4"/>
          </p15:clr>
        </p15:guide>
        <p15:guide id="12" orient="horz" pos="1131">
          <p15:clr>
            <a:srgbClr val="A4A3A4"/>
          </p15:clr>
        </p15:guide>
        <p15:guide id="13" orient="horz" pos="2723">
          <p15:clr>
            <a:srgbClr val="A4A3A4"/>
          </p15:clr>
        </p15:guide>
        <p15:guide id="14" orient="horz" pos="1280">
          <p15:clr>
            <a:srgbClr val="A4A3A4"/>
          </p15:clr>
        </p15:guide>
        <p15:guide id="15" orient="horz" pos="3850">
          <p15:clr>
            <a:srgbClr val="A4A3A4"/>
          </p15:clr>
        </p15:guide>
        <p15:guide id="16" orient="horz" pos="3685">
          <p15:clr>
            <a:srgbClr val="A4A3A4"/>
          </p15:clr>
        </p15:guide>
        <p15:guide id="17" orient="horz" pos="3530">
          <p15:clr>
            <a:srgbClr val="A4A3A4"/>
          </p15:clr>
        </p15:guide>
        <p15:guide id="18" orient="horz" pos="3370">
          <p15:clr>
            <a:srgbClr val="A4A3A4"/>
          </p15:clr>
        </p15:guide>
        <p15:guide id="19" orient="horz" pos="3206">
          <p15:clr>
            <a:srgbClr val="A4A3A4"/>
          </p15:clr>
        </p15:guide>
        <p15:guide id="20" orient="horz" pos="2570">
          <p15:clr>
            <a:srgbClr val="A4A3A4"/>
          </p15:clr>
        </p15:guide>
        <p15:guide id="21" orient="horz" pos="2407">
          <p15:clr>
            <a:srgbClr val="A4A3A4"/>
          </p15:clr>
        </p15:guide>
        <p15:guide id="22" orient="horz" pos="1924">
          <p15:clr>
            <a:srgbClr val="A4A3A4"/>
          </p15:clr>
        </p15:guide>
        <p15:guide id="23" orient="horz" pos="1767">
          <p15:clr>
            <a:srgbClr val="A4A3A4"/>
          </p15:clr>
        </p15:guide>
        <p15:guide id="24" orient="horz" pos="1447">
          <p15:clr>
            <a:srgbClr val="A4A3A4"/>
          </p15:clr>
        </p15:guide>
        <p15:guide id="25" orient="horz" pos="649">
          <p15:clr>
            <a:srgbClr val="A4A3A4"/>
          </p15:clr>
        </p15:guide>
        <p15:guide id="26" orient="horz" pos="2084">
          <p15:clr>
            <a:srgbClr val="A4A3A4"/>
          </p15:clr>
        </p15:guide>
        <p15:guide id="27" orient="horz" pos="2243">
          <p15:clr>
            <a:srgbClr val="A4A3A4"/>
          </p15:clr>
        </p15:guide>
        <p15:guide id="28" pos="3840">
          <p15:clr>
            <a:srgbClr val="A4A3A4"/>
          </p15:clr>
        </p15:guide>
        <p15:guide id="29" pos="320">
          <p15:clr>
            <a:srgbClr val="A4A3A4"/>
          </p15:clr>
        </p15:guide>
        <p15:guide id="30" pos="7367">
          <p15:clr>
            <a:srgbClr val="A4A3A4"/>
          </p15:clr>
        </p15:guide>
        <p15:guide id="31" pos="7043">
          <p15:clr>
            <a:srgbClr val="A4A3A4"/>
          </p15:clr>
        </p15:guide>
        <p15:guide id="32" pos="6562">
          <p15:clr>
            <a:srgbClr val="A4A3A4"/>
          </p15:clr>
        </p15:guide>
        <p15:guide id="33">
          <p15:clr>
            <a:srgbClr val="A4A3A4"/>
          </p15:clr>
        </p15:guide>
        <p15:guide id="34" pos="6083">
          <p15:clr>
            <a:srgbClr val="A4A3A4"/>
          </p15:clr>
        </p15:guide>
        <p15:guide id="35" pos="167">
          <p15:clr>
            <a:srgbClr val="A4A3A4"/>
          </p15:clr>
        </p15:guide>
        <p15:guide id="36" pos="7520">
          <p15:clr>
            <a:srgbClr val="A4A3A4"/>
          </p15:clr>
        </p15:guide>
        <p15:guide id="37" pos="2568">
          <p15:clr>
            <a:srgbClr val="A4A3A4"/>
          </p15:clr>
        </p15:guide>
        <p15:guide id="38" pos="2406">
          <p15:clr>
            <a:srgbClr val="A4A3A4"/>
          </p15:clr>
        </p15:guide>
        <p15:guide id="39" pos="2717">
          <p15:clr>
            <a:srgbClr val="A4A3A4"/>
          </p15:clr>
        </p15:guide>
        <p15:guide id="40" pos="2884">
          <p15:clr>
            <a:srgbClr val="A4A3A4"/>
          </p15:clr>
        </p15:guide>
        <p15:guide id="41" pos="3050">
          <p15:clr>
            <a:srgbClr val="A4A3A4"/>
          </p15:clr>
        </p15:guide>
        <p15:guide id="42" pos="3204">
          <p15:clr>
            <a:srgbClr val="A4A3A4"/>
          </p15:clr>
        </p15:guide>
        <p15:guide id="43" pos="3361">
          <p15:clr>
            <a:srgbClr val="A4A3A4"/>
          </p15:clr>
        </p15:guide>
        <p15:guide id="44" pos="3528">
          <p15:clr>
            <a:srgbClr val="A4A3A4"/>
          </p15:clr>
        </p15:guide>
        <p15:guide id="45" pos="4005">
          <p15:clr>
            <a:srgbClr val="A4A3A4"/>
          </p15:clr>
        </p15:guide>
        <p15:guide id="46" pos="4159">
          <p15:clr>
            <a:srgbClr val="A4A3A4"/>
          </p15:clr>
        </p15:guide>
        <p15:guide id="47" pos="4321">
          <p15:clr>
            <a:srgbClr val="A4A3A4"/>
          </p15:clr>
        </p15:guide>
        <p15:guide id="48" pos="4483">
          <p15:clr>
            <a:srgbClr val="A4A3A4"/>
          </p15:clr>
        </p15:guide>
        <p15:guide id="49" pos="5601">
          <p15:clr>
            <a:srgbClr val="A4A3A4"/>
          </p15:clr>
        </p15:guide>
        <p15:guide id="50" pos="5763">
          <p15:clr>
            <a:srgbClr val="A4A3A4"/>
          </p15:clr>
        </p15:guide>
        <p15:guide id="51" pos="5926">
          <p15:clr>
            <a:srgbClr val="A4A3A4"/>
          </p15:clr>
        </p15:guide>
        <p15:guide id="52" pos="6246">
          <p15:clr>
            <a:srgbClr val="A4A3A4"/>
          </p15:clr>
        </p15:guide>
        <p15:guide id="53" pos="6406">
          <p15:clr>
            <a:srgbClr val="A4A3A4"/>
          </p15:clr>
        </p15:guide>
        <p15:guide id="54" pos="7203">
          <p15:clr>
            <a:srgbClr val="A4A3A4"/>
          </p15:clr>
        </p15:guide>
        <p15:guide id="55" pos="6718">
          <p15:clr>
            <a:srgbClr val="A4A3A4"/>
          </p15:clr>
        </p15:guide>
        <p15:guide id="56" pos="6884">
          <p15:clr>
            <a:srgbClr val="A4A3A4"/>
          </p15:clr>
        </p15:guide>
        <p15:guide id="57" pos="5447">
          <p15:clr>
            <a:srgbClr val="A4A3A4"/>
          </p15:clr>
        </p15:guide>
        <p15:guide id="58" pos="5282">
          <p15:clr>
            <a:srgbClr val="A4A3A4"/>
          </p15:clr>
        </p15:guide>
        <p15:guide id="59" pos="5119">
          <p15:clr>
            <a:srgbClr val="A4A3A4"/>
          </p15:clr>
        </p15:guide>
        <p15:guide id="60" pos="4961">
          <p15:clr>
            <a:srgbClr val="A4A3A4"/>
          </p15:clr>
        </p15:guide>
        <p15:guide id="61" pos="4803">
          <p15:clr>
            <a:srgbClr val="A4A3A4"/>
          </p15:clr>
        </p15:guide>
        <p15:guide id="62" pos="4637">
          <p15:clr>
            <a:srgbClr val="A4A3A4"/>
          </p15:clr>
        </p15:guide>
        <p15:guide id="63" pos="487">
          <p15:clr>
            <a:srgbClr val="A4A3A4"/>
          </p15:clr>
        </p15:guide>
        <p15:guide id="64" pos="644">
          <p15:clr>
            <a:srgbClr val="A4A3A4"/>
          </p15:clr>
        </p15:guide>
        <p15:guide id="65" pos="801">
          <p15:clr>
            <a:srgbClr val="A4A3A4"/>
          </p15:clr>
        </p15:guide>
        <p15:guide id="66" pos="967">
          <p15:clr>
            <a:srgbClr val="A4A3A4"/>
          </p15:clr>
        </p15:guide>
        <p15:guide id="67" pos="1120">
          <p15:clr>
            <a:srgbClr val="A4A3A4"/>
          </p15:clr>
        </p15:guide>
        <p15:guide id="68" pos="1281">
          <p15:clr>
            <a:srgbClr val="A4A3A4"/>
          </p15:clr>
        </p15:guide>
        <p15:guide id="69" pos="1442">
          <p15:clr>
            <a:srgbClr val="A4A3A4"/>
          </p15:clr>
        </p15:guide>
        <p15:guide id="70" pos="1609">
          <p15:clr>
            <a:srgbClr val="A4A3A4"/>
          </p15:clr>
        </p15:guide>
        <p15:guide id="71" pos="1762">
          <p15:clr>
            <a:srgbClr val="A4A3A4"/>
          </p15:clr>
        </p15:guide>
        <p15:guide id="72" pos="1924">
          <p15:clr>
            <a:srgbClr val="A4A3A4"/>
          </p15:clr>
        </p15:guide>
        <p15:guide id="73" pos="2085">
          <p15:clr>
            <a:srgbClr val="A4A3A4"/>
          </p15:clr>
        </p15:guide>
        <p15:guide id="74" pos="2244">
          <p15:clr>
            <a:srgbClr val="A4A3A4"/>
          </p15:clr>
        </p15:guide>
        <p15:guide id="75" pos="3682">
          <p15:clr>
            <a:srgbClr val="A4A3A4"/>
          </p15:clr>
        </p15:guide>
        <p15:guide id="76" orient="horz" pos="970">
          <p15:clr>
            <a:srgbClr val="A4A3A4"/>
          </p15:clr>
        </p15:guide>
        <p15:guide id="77" pos="7678">
          <p15:clr>
            <a:srgbClr val="A4A3A4"/>
          </p15:clr>
        </p15:guide>
        <p15:guide id="78" orient="horz" pos="4320">
          <p15:clr>
            <a:srgbClr val="A4A3A4"/>
          </p15:clr>
        </p15:guide>
        <p15:guide id="79" orient="horz" pos="3846">
          <p15:clr>
            <a:srgbClr val="A4A3A4"/>
          </p15:clr>
        </p15:guide>
        <p15:guide id="80" orient="horz" pos="4009">
          <p15:clr>
            <a:srgbClr val="A4A3A4"/>
          </p15:clr>
        </p15:guide>
        <p15:guide id="81" orient="horz" pos="4164">
          <p15:clr>
            <a:srgbClr val="A4A3A4"/>
          </p15:clr>
        </p15:guide>
        <p15:guide id="82" pos="2881">
          <p15:clr>
            <a:srgbClr val="A4A3A4"/>
          </p15:clr>
        </p15:guide>
        <p15:guide id="83" pos="5602">
          <p15:clr>
            <a:srgbClr val="A4A3A4"/>
          </p15:clr>
        </p15:guide>
        <p15:guide id="84" pos="318">
          <p15:clr>
            <a:srgbClr val="A4A3A4"/>
          </p15:clr>
        </p15:guide>
        <p15:guide id="85" pos="164">
          <p15:clr>
            <a:srgbClr val="A4A3A4"/>
          </p15:clr>
        </p15:guide>
        <p15:guide id="86" pos="1605">
          <p15:clr>
            <a:srgbClr val="A4A3A4"/>
          </p15:clr>
        </p15:guide>
        <p15:guide id="87" pos="4165">
          <p15:clr>
            <a:srgbClr val="A4A3A4"/>
          </p15:clr>
        </p15:guide>
        <p15:guide id="88" pos="54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BFB"/>
    <a:srgbClr val="F1F9FA"/>
    <a:srgbClr val="EFF6EE"/>
    <a:srgbClr val="FAF7EF"/>
    <a:srgbClr val="F9F2EF"/>
    <a:srgbClr val="EFE8E6"/>
    <a:srgbClr val="E1CFEA"/>
    <a:srgbClr val="EBE1BF"/>
    <a:srgbClr val="D4D5C7"/>
    <a:srgbClr val="C3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EE42C-344B-3A4C-9980-C7BBF179F0E8}" v="118" dt="2020-10-19T15:11:09.107"/>
    <p1510:client id="{BFEF6F9A-5BB9-B04A-AA62-76C141859EC3}" v="215" dt="2020-10-19T15:05:25.418"/>
    <p1510:client id="{C435A420-638F-6D41-87DF-118FDDF913BF}" v="1" dt="2020-10-19T15:21:54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7" autoAdjust="0"/>
    <p:restoredTop sz="94053" autoAdjust="0"/>
  </p:normalViewPr>
  <p:slideViewPr>
    <p:cSldViewPr>
      <p:cViewPr varScale="1">
        <p:scale>
          <a:sx n="66" d="100"/>
          <a:sy n="66" d="100"/>
        </p:scale>
        <p:origin x="1388" y="40"/>
      </p:cViewPr>
      <p:guideLst>
        <p:guide orient="horz" pos="325"/>
        <p:guide orient="horz" pos="4013"/>
        <p:guide orient="horz" pos="484"/>
        <p:guide orient="horz" pos="802"/>
        <p:guide orient="horz" pos="1608"/>
        <p:guide orient="horz"/>
        <p:guide orient="horz" pos="165"/>
        <p:guide orient="horz" pos="4170"/>
        <p:guide orient="horz" pos="2886"/>
        <p:guide orient="horz" pos="964"/>
        <p:guide orient="horz" pos="3053"/>
        <p:guide orient="horz" pos="1131"/>
        <p:guide orient="horz" pos="2723"/>
        <p:guide orient="horz" pos="1280"/>
        <p:guide orient="horz" pos="3850"/>
        <p:guide orient="horz" pos="3685"/>
        <p:guide orient="horz" pos="3530"/>
        <p:guide orient="horz" pos="3370"/>
        <p:guide orient="horz" pos="3206"/>
        <p:guide orient="horz" pos="2570"/>
        <p:guide orient="horz" pos="2407"/>
        <p:guide orient="horz" pos="1924"/>
        <p:guide orient="horz" pos="1767"/>
        <p:guide orient="horz" pos="1447"/>
        <p:guide orient="horz" pos="649"/>
        <p:guide orient="horz" pos="2084"/>
        <p:guide orient="horz" pos="2243"/>
        <p:guide pos="3840"/>
        <p:guide pos="320"/>
        <p:guide pos="7367"/>
        <p:guide pos="7043"/>
        <p:guide pos="6562"/>
        <p:guide/>
        <p:guide pos="6083"/>
        <p:guide pos="167"/>
        <p:guide pos="7520"/>
        <p:guide pos="2568"/>
        <p:guide pos="2406"/>
        <p:guide pos="2717"/>
        <p:guide pos="2884"/>
        <p:guide pos="3050"/>
        <p:guide pos="3204"/>
        <p:guide pos="3361"/>
        <p:guide pos="3528"/>
        <p:guide pos="4005"/>
        <p:guide pos="4159"/>
        <p:guide pos="4321"/>
        <p:guide pos="4483"/>
        <p:guide pos="5601"/>
        <p:guide pos="5763"/>
        <p:guide pos="5926"/>
        <p:guide pos="6246"/>
        <p:guide pos="6406"/>
        <p:guide pos="7203"/>
        <p:guide pos="6718"/>
        <p:guide pos="6884"/>
        <p:guide pos="5447"/>
        <p:guide pos="5282"/>
        <p:guide pos="5119"/>
        <p:guide pos="4961"/>
        <p:guide pos="4803"/>
        <p:guide pos="4637"/>
        <p:guide pos="487"/>
        <p:guide pos="644"/>
        <p:guide pos="801"/>
        <p:guide pos="967"/>
        <p:guide pos="1120"/>
        <p:guide pos="1281"/>
        <p:guide pos="1442"/>
        <p:guide pos="1609"/>
        <p:guide pos="1762"/>
        <p:guide pos="1924"/>
        <p:guide pos="2085"/>
        <p:guide pos="2244"/>
        <p:guide pos="3682"/>
        <p:guide orient="horz" pos="970"/>
        <p:guide pos="7678"/>
        <p:guide orient="horz" pos="4320"/>
        <p:guide orient="horz" pos="3846"/>
        <p:guide orient="horz" pos="4009"/>
        <p:guide orient="horz" pos="4164"/>
        <p:guide pos="2881"/>
        <p:guide pos="5602"/>
        <p:guide pos="318"/>
        <p:guide pos="164"/>
        <p:guide pos="1605"/>
        <p:guide pos="4165"/>
        <p:guide pos="5445"/>
      </p:guideLst>
    </p:cSldViewPr>
  </p:slideViewPr>
  <p:outlineViewPr>
    <p:cViewPr>
      <p:scale>
        <a:sx n="33" d="100"/>
        <a:sy n="33" d="100"/>
      </p:scale>
      <p:origin x="0" y="332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89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D9B6F-F621-4A62-84F4-5FFAE9A4C545}" type="datetimeFigureOut">
              <a:rPr lang="en-GB"/>
              <a:t>23/10/2020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6A6A2-50A7-4640-855D-8956E55ABAC1}" type="slidenum">
              <a:rPr lang="en-GB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89E00-45B7-44B8-8E59-84DE0BD71A0D}" type="datetimeFigureOut">
              <a:rPr lang="de-DE"/>
              <a:t>23.10.2020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F3CE7-ED39-4DCA-B997-3091546AA5B2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43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3CE7-ED39-4DCA-B997-3091546AA5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61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3CE7-ED39-4DCA-B997-3091546AA5B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64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F3CE7-ED39-4DCA-B997-3091546AA5B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70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Board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-1" y="6929"/>
            <a:ext cx="4573589" cy="4574596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4" y="3821114"/>
            <a:ext cx="3059113" cy="1528761"/>
          </a:xfrm>
          <a:prstGeom prst="rect">
            <a:avLst/>
          </a:prstGeom>
        </p:spPr>
        <p:txBody>
          <a:bodyPr tIns="108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en-GB" sz="16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2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2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buAutoNum type="arabicParenR"/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de-DE" noProof="0" dirty="0"/>
              <a:t>Untertitel</a:t>
            </a:r>
          </a:p>
          <a:p>
            <a:pPr lvl="1"/>
            <a:r>
              <a:rPr lang="de-DE" noProof="0" dirty="0"/>
              <a:t>Text</a:t>
            </a:r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4"/>
          </p:nvPr>
        </p:nvSpPr>
        <p:spPr>
          <a:xfrm>
            <a:off x="4833938" y="515938"/>
            <a:ext cx="3810000" cy="5835650"/>
          </a:xfrm>
          <a:prstGeom prst="rect">
            <a:avLst/>
          </a:prstGeom>
        </p:spPr>
        <p:txBody>
          <a:bodyPr anchor="ctr"/>
          <a:lstStyle>
            <a:lvl1pPr algn="ctr">
              <a:defRPr sz="2000"/>
            </a:lvl1pPr>
          </a:lstStyle>
          <a:p>
            <a:r>
              <a:rPr lang="de-DE" noProof="0"/>
              <a:t>Tabelle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4068763" cy="3024336"/>
          </a:xfrm>
        </p:spPr>
        <p:txBody>
          <a:bodyPr/>
          <a:lstStyle>
            <a:lvl1pPr>
              <a:defRPr lang="en-GB" sz="3600" b="1" kern="1200" cap="none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Rechteck 2"/>
          <p:cNvSpPr/>
          <p:nvPr/>
        </p:nvSpPr>
        <p:spPr>
          <a:xfrm>
            <a:off x="219015" y="6373192"/>
            <a:ext cx="1816159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96" y="5843102"/>
            <a:ext cx="2034974" cy="5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5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 mit Zah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701"/>
            <a:ext cx="4314825" cy="332536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4825" y="2552700"/>
            <a:ext cx="4329113" cy="3297004"/>
          </a:xfrm>
        </p:spPr>
        <p:txBody>
          <a:bodyPr lIns="360000" tIns="216000" rIns="0" anchor="t"/>
          <a:lstStyle>
            <a:lvl1pPr>
              <a:defRPr lang="de-DE" sz="20000" b="1" kern="1200" cap="all" dirty="0">
                <a:solidFill>
                  <a:srgbClr val="8A669D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/>
              <a:t>00</a:t>
            </a:r>
            <a:br>
              <a:rPr lang="de-DE" noProof="0" dirty="0"/>
            </a:br>
            <a:endParaRPr lang="de-DE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 hasCustomPrompt="1"/>
          </p:nvPr>
        </p:nvSpPr>
        <p:spPr>
          <a:xfrm>
            <a:off x="504824" y="515939"/>
            <a:ext cx="5591837" cy="2481261"/>
          </a:xfrm>
          <a:prstGeom prst="rect">
            <a:avLst/>
          </a:prstGeom>
        </p:spPr>
        <p:txBody>
          <a:bodyPr tIns="0" bIns="216000" anchor="b"/>
          <a:lstStyle>
            <a:lvl1pPr marL="0" algn="l" defTabSz="1219170" rtl="0" eaLnBrk="1" latinLnBrk="0" hangingPunct="1">
              <a:defRPr lang="de-DE" sz="3600" b="1" kern="1200" cap="none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 dirty="0"/>
              <a:t>Überschrift mit Textlauf von unten nach oben</a:t>
            </a:r>
          </a:p>
        </p:txBody>
      </p:sp>
      <p:sp>
        <p:nvSpPr>
          <p:cNvPr id="213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4" y="3560763"/>
            <a:ext cx="3562351" cy="2288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100"/>
            </a:lvl8pPr>
            <a:lvl9pPr>
              <a:lnSpc>
                <a:spcPct val="100000"/>
              </a:lnSpc>
              <a:defRPr sz="800"/>
            </a:lvl9pPr>
          </a:lstStyle>
          <a:p>
            <a:pPr lvl="0"/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1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9817CA7-EFCC-4BA2-AC03-B98F91F44BE2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5588" cy="6859588"/>
          </a:xfrm>
          <a:solidFill>
            <a:srgbClr val="49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60350" y="2552700"/>
            <a:ext cx="3303588" cy="3297004"/>
          </a:xfrm>
        </p:spPr>
        <p:txBody>
          <a:bodyPr lIns="144000" tIns="216000" rIns="0" anchor="t"/>
          <a:lstStyle>
            <a:lvl1pPr>
              <a:defRPr lang="de-DE" sz="200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/>
              <a:t>00</a:t>
            </a:r>
            <a:br>
              <a:rPr lang="de-DE" noProof="0" dirty="0"/>
            </a:br>
            <a:endParaRPr lang="de-DE" noProof="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 hasCustomPrompt="1"/>
          </p:nvPr>
        </p:nvSpPr>
        <p:spPr>
          <a:xfrm>
            <a:off x="504824" y="515939"/>
            <a:ext cx="5591837" cy="2538412"/>
          </a:xfrm>
          <a:prstGeom prst="rect">
            <a:avLst/>
          </a:prstGeom>
        </p:spPr>
        <p:txBody>
          <a:bodyPr tIns="0" bIns="180000" anchor="b">
            <a:normAutofit/>
          </a:bodyPr>
          <a:lstStyle>
            <a:lvl1pPr marL="0" algn="l" defTabSz="1219170" rtl="0" eaLnBrk="1" latinLnBrk="0" hangingPunct="1">
              <a:defRPr lang="de-DE" sz="36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310217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0"/>
            <a:ext cx="9145588" cy="6859588"/>
          </a:xfrm>
          <a:solidFill>
            <a:srgbClr val="49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/>
              <a:t>Textmasterformat bearbeiten</a:t>
            </a:r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14" hasCustomPrompt="1"/>
          </p:nvPr>
        </p:nvSpPr>
        <p:spPr>
          <a:xfrm>
            <a:off x="504824" y="515939"/>
            <a:ext cx="5591837" cy="2538412"/>
          </a:xfrm>
          <a:prstGeom prst="rect">
            <a:avLst/>
          </a:prstGeom>
        </p:spPr>
        <p:txBody>
          <a:bodyPr tIns="0" bIns="180000" anchor="b"/>
          <a:lstStyle>
            <a:lvl1pPr marL="0" algn="l" defTabSz="1219170" rtl="0" eaLnBrk="1" latinLnBrk="0" hangingPunct="1">
              <a:defRPr lang="de-DE" sz="36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 dirty="0"/>
              <a:t>Überschrift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6" y="3560763"/>
            <a:ext cx="3809999" cy="255111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100">
                <a:solidFill>
                  <a:schemeClr val="bg1"/>
                </a:solidFill>
              </a:defRPr>
            </a:lvl6pPr>
            <a:lvl7pPr>
              <a:defRPr sz="1100"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01</a:t>
            </a:r>
          </a:p>
          <a:p>
            <a:pPr lvl="1"/>
            <a:r>
              <a:rPr lang="de-DE" dirty="0"/>
              <a:t>02</a:t>
            </a:r>
          </a:p>
          <a:p>
            <a:pPr lvl="2"/>
            <a:r>
              <a:rPr lang="de-DE" dirty="0"/>
              <a:t>03</a:t>
            </a:r>
          </a:p>
          <a:p>
            <a:pPr lvl="3"/>
            <a:r>
              <a:rPr lang="de-DE" dirty="0"/>
              <a:t>04</a:t>
            </a:r>
          </a:p>
          <a:p>
            <a:pPr lvl="4"/>
            <a:r>
              <a:rPr lang="de-DE" dirty="0"/>
              <a:t>05</a:t>
            </a:r>
          </a:p>
          <a:p>
            <a:pPr lvl="5"/>
            <a:r>
              <a:rPr lang="de-DE" dirty="0"/>
              <a:t>06</a:t>
            </a:r>
          </a:p>
          <a:p>
            <a:pPr lvl="6"/>
            <a:r>
              <a:rPr lang="de-DE" dirty="0"/>
              <a:t>07</a:t>
            </a:r>
          </a:p>
          <a:p>
            <a:pPr lvl="7"/>
            <a:r>
              <a:rPr lang="de-DE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3192116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1530351"/>
            <a:ext cx="8139114" cy="4635748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6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F8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8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04825" y="259200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B0B76A45-EE22-4916-8337-473E2802E4AE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22"/>
          </p:nvPr>
        </p:nvSpPr>
        <p:spPr>
          <a:xfrm>
            <a:off x="502627" y="6254390"/>
            <a:ext cx="4085053" cy="125351"/>
          </a:xfrm>
        </p:spPr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53626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mit kleiner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F8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1273176"/>
            <a:ext cx="8139114" cy="5097350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6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15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B0B76A45-EE22-4916-8337-473E2802E4AE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16367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Balken und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de-DE" sz="10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04825" y="766800"/>
            <a:ext cx="2808000" cy="4463194"/>
          </a:xfrm>
        </p:spPr>
        <p:txBody>
          <a:bodyPr/>
          <a:lstStyle>
            <a:lvl1pPr>
              <a:defRPr lang="en-GB" sz="3600" b="1" kern="1200" cap="none" baseline="0" noProof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10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EBB441B-D399-426A-BF00-2ABCCC4D2B76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23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Balken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E6F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de-DE" sz="10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207" name="Inhaltsplatzhalter 13" descr="Spalte links" title="Spalte links"/>
          <p:cNvSpPr>
            <a:spLocks noGrp="1"/>
          </p:cNvSpPr>
          <p:nvPr>
            <p:ph sz="quarter" idx="14" hasCustomPrompt="1"/>
          </p:nvPr>
        </p:nvSpPr>
        <p:spPr>
          <a:xfrm>
            <a:off x="3311525" y="1273176"/>
            <a:ext cx="5462474" cy="4838701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8349"/>
            <a:ext cx="2806700" cy="460566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873BCE-9C5B-451C-B028-4B37DD4E2753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55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Balken und 2spalt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FAF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de-DE" sz="10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207" name="Inhaltsplatzhalter 13" descr="Spalte links" title="Spalte links"/>
          <p:cNvSpPr>
            <a:spLocks noGrp="1"/>
          </p:cNvSpPr>
          <p:nvPr>
            <p:ph sz="quarter" idx="14" hasCustomPrompt="1"/>
          </p:nvPr>
        </p:nvSpPr>
        <p:spPr>
          <a:xfrm>
            <a:off x="3311524" y="1273176"/>
            <a:ext cx="2532063" cy="4838701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208" name="Inhaltsplatzhalter 13" descr="Spalte links" title="Spalte links"/>
          <p:cNvSpPr>
            <a:spLocks noGrp="1"/>
          </p:cNvSpPr>
          <p:nvPr>
            <p:ph sz="quarter" idx="15" hasCustomPrompt="1"/>
          </p:nvPr>
        </p:nvSpPr>
        <p:spPr>
          <a:xfrm>
            <a:off x="6103938" y="1273176"/>
            <a:ext cx="2529578" cy="4838701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8349"/>
            <a:ext cx="2806700" cy="45336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5DF11D3-92F6-49FD-89A7-2660A9F507D6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35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FBF2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207" name="Inhaltsplatzhalter 13" descr="Spalte links" title="Spalte links"/>
          <p:cNvSpPr>
            <a:spLocks noGrp="1"/>
          </p:cNvSpPr>
          <p:nvPr>
            <p:ph sz="quarter" idx="14" hasCustomPrompt="1"/>
          </p:nvPr>
        </p:nvSpPr>
        <p:spPr>
          <a:xfrm>
            <a:off x="504825" y="1530350"/>
            <a:ext cx="3930015" cy="4581526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208" name="Inhaltsplatzhalter 13" descr="Spalte links" title="Spalte links"/>
          <p:cNvSpPr>
            <a:spLocks noGrp="1"/>
          </p:cNvSpPr>
          <p:nvPr>
            <p:ph sz="quarter" idx="15" hasCustomPrompt="1"/>
          </p:nvPr>
        </p:nvSpPr>
        <p:spPr>
          <a:xfrm>
            <a:off x="4693920" y="1530350"/>
            <a:ext cx="3950018" cy="4581526"/>
          </a:xfrm>
          <a:prstGeom prst="rect">
            <a:avLst/>
          </a:prstGeom>
        </p:spPr>
        <p:txBody>
          <a:bodyPr rIns="0">
            <a:noAutofit/>
          </a:bodyPr>
          <a:lstStyle>
            <a:lvl1pPr>
              <a:lnSpc>
                <a:spcPts val="1920"/>
              </a:lnSpc>
              <a:spcAft>
                <a:spcPts val="0"/>
              </a:spcAft>
              <a:defRPr sz="1600" baseline="0">
                <a:solidFill>
                  <a:schemeClr val="tx1"/>
                </a:solidFill>
              </a:defRPr>
            </a:lvl1pPr>
            <a:lvl2pPr>
              <a:def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2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00"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13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1D5F0FB-E525-45CF-B6DE-700A4D8B5E8A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72267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nderformat mit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0" y="2552699"/>
            <a:ext cx="4314825" cy="329700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/>
              <a:t>Textmasterformat bearbeiten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04825" y="981522"/>
            <a:ext cx="3308350" cy="2536825"/>
          </a:xfrm>
        </p:spPr>
        <p:txBody>
          <a:bodyPr tIns="0" bIns="180000" anchor="b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 mit </a:t>
            </a:r>
            <a:r>
              <a:rPr lang="de-DE" noProof="0" dirty="0" err="1"/>
              <a:t>Textlauf</a:t>
            </a:r>
            <a:r>
              <a:rPr lang="de-DE" noProof="0" dirty="0"/>
              <a:t> von unten nach oben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504825" y="3821113"/>
            <a:ext cx="3308349" cy="2549524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3391" y="1030288"/>
            <a:ext cx="4070548" cy="4819650"/>
          </a:xfrm>
        </p:spPr>
        <p:txBody>
          <a:bodyPr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01</a:t>
            </a:r>
          </a:p>
          <a:p>
            <a:pPr lvl="1"/>
            <a:r>
              <a:rPr lang="de-DE" dirty="0"/>
              <a:t>02</a:t>
            </a:r>
          </a:p>
          <a:p>
            <a:pPr lvl="2"/>
            <a:r>
              <a:rPr lang="de-DE" dirty="0"/>
              <a:t>03</a:t>
            </a:r>
          </a:p>
          <a:p>
            <a:pPr lvl="3"/>
            <a:r>
              <a:rPr lang="de-DE" dirty="0"/>
              <a:t>04</a:t>
            </a:r>
          </a:p>
          <a:p>
            <a:pPr lvl="4"/>
            <a:r>
              <a:rPr lang="de-DE" dirty="0"/>
              <a:t>05</a:t>
            </a:r>
          </a:p>
        </p:txBody>
      </p:sp>
      <p:sp>
        <p:nvSpPr>
          <p:cNvPr id="48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Optionale Zeile zur Anzeige des Kapitels</a:t>
            </a:r>
          </a:p>
        </p:txBody>
      </p:sp>
      <p:sp>
        <p:nvSpPr>
          <p:cNvPr id="1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587CE161-6918-45B8-92F4-F200090F1DEA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7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Board Präsentation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-1" y="6929"/>
            <a:ext cx="3813175" cy="4574596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 hasCustomPrompt="1"/>
          </p:nvPr>
        </p:nvSpPr>
        <p:spPr>
          <a:xfrm>
            <a:off x="3813174" y="1"/>
            <a:ext cx="5332413" cy="5349875"/>
          </a:xfrm>
        </p:spPr>
        <p:txBody>
          <a:bodyPr anchor="ctr"/>
          <a:lstStyle>
            <a:lvl1pPr algn="ctr">
              <a:defRPr sz="14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5859463" cy="2088232"/>
          </a:xfrm>
        </p:spPr>
        <p:txBody>
          <a:bodyPr/>
          <a:lstStyle>
            <a:lvl1pPr>
              <a:defRPr lang="en-GB" sz="3600" b="1" kern="1200" cap="none" baseline="0" dirty="0">
                <a:solidFill>
                  <a:srgbClr val="00378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4" y="2997746"/>
            <a:ext cx="3059113" cy="1528762"/>
          </a:xfrm>
          <a:prstGeom prst="rect">
            <a:avLst/>
          </a:prstGeom>
        </p:spPr>
        <p:txBody>
          <a:bodyPr tIns="108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en-GB" sz="16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100000"/>
              </a:lnSpc>
              <a:defRPr sz="1200">
                <a:solidFill>
                  <a:srgbClr val="003781"/>
                </a:solidFill>
              </a:defRPr>
            </a:lvl3pPr>
            <a:lvl4pPr>
              <a:lnSpc>
                <a:spcPct val="100000"/>
              </a:lnSpc>
              <a:buAutoNum type="arabicPeriod"/>
              <a:defRPr sz="1200">
                <a:solidFill>
                  <a:srgbClr val="00378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rgbClr val="003781"/>
                </a:solidFill>
              </a:defRPr>
            </a:lvl5pPr>
            <a:lvl6pPr>
              <a:defRPr>
                <a:solidFill>
                  <a:srgbClr val="003781"/>
                </a:solidFill>
              </a:defRPr>
            </a:lvl6pPr>
            <a:lvl7pPr>
              <a:defRPr>
                <a:solidFill>
                  <a:srgbClr val="003781"/>
                </a:solidFill>
              </a:defRPr>
            </a:lvl7pPr>
            <a:lvl8pPr>
              <a:defRPr>
                <a:solidFill>
                  <a:srgbClr val="003781"/>
                </a:solidFill>
              </a:defRPr>
            </a:lvl8pPr>
            <a:lvl9pPr>
              <a:defRPr>
                <a:solidFill>
                  <a:srgbClr val="003781"/>
                </a:solidFill>
              </a:defRPr>
            </a:lvl9pPr>
          </a:lstStyle>
          <a:p>
            <a:pPr lvl="0"/>
            <a:r>
              <a:rPr lang="de-DE" noProof="0" dirty="0"/>
              <a:t>Untertitel</a:t>
            </a:r>
          </a:p>
          <a:p>
            <a:pPr lvl="1"/>
            <a:r>
              <a:rPr lang="de-DE" noProof="0" dirty="0"/>
              <a:t>Text</a:t>
            </a:r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324322" y="638212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90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nderforma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0" y="2552699"/>
            <a:ext cx="4314825" cy="3297003"/>
          </a:xfr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/>
              <a:t>Textmasterformat bearbeiten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Optionale Zeile zur Anzeige des Kapitels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04825" y="981522"/>
            <a:ext cx="3308350" cy="2536825"/>
          </a:xfrm>
        </p:spPr>
        <p:txBody>
          <a:bodyPr tIns="0" bIns="180000" anchor="b"/>
          <a:lstStyle>
            <a:lvl1pPr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 mit </a:t>
            </a:r>
            <a:r>
              <a:rPr lang="de-DE" noProof="0" dirty="0" err="1"/>
              <a:t>Textlauf</a:t>
            </a:r>
            <a:r>
              <a:rPr lang="de-DE" noProof="0" dirty="0"/>
              <a:t> von unten nach oben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504825" y="3821113"/>
            <a:ext cx="3308349" cy="2549524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4314825" y="1030289"/>
            <a:ext cx="4329113" cy="5081587"/>
          </a:xfrm>
        </p:spPr>
        <p:txBody>
          <a:bodyPr anchor="ctr"/>
          <a:lstStyle>
            <a:lvl1pPr algn="ctr">
              <a:defRPr sz="14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14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33D25366-FECE-4658-8742-418ABC361F10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4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nderformat mit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E1C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9"/>
            <a:ext cx="5097463" cy="2304255"/>
          </a:xfrm>
        </p:spPr>
        <p:txBody>
          <a:bodyPr/>
          <a:lstStyle>
            <a:lvl1pPr>
              <a:defRPr lang="en-GB" sz="3600" b="1" kern="1200" cap="none" baseline="0" dirty="0">
                <a:solidFill>
                  <a:srgbClr val="5A398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4573389" y="1021080"/>
            <a:ext cx="4572198" cy="5838508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206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5" y="3560763"/>
            <a:ext cx="4067968" cy="2288941"/>
          </a:xfrm>
          <a:prstGeom prst="rect">
            <a:avLst/>
          </a:prstGeom>
        </p:spPr>
        <p:txBody>
          <a:bodyPr rIns="180000"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>
              <a:lnSpc>
                <a:spcPct val="10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00000"/>
              </a:lnSpc>
              <a:defRPr sz="1100">
                <a:solidFill>
                  <a:schemeClr val="tx1"/>
                </a:solidFill>
              </a:defRPr>
            </a:lvl7pPr>
            <a:lvl8pPr>
              <a:lnSpc>
                <a:spcPct val="100000"/>
              </a:lnSpc>
              <a:defRPr sz="1000">
                <a:solidFill>
                  <a:schemeClr val="tx1"/>
                </a:solidFill>
              </a:defRPr>
            </a:lvl8pPr>
            <a:lvl9pPr>
              <a:lnSpc>
                <a:spcPct val="100000"/>
              </a:lnSpc>
              <a:defRPr sz="7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F3E2875-1FD1-4170-BA52-E00030F000CF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440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F1F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4" y="1530350"/>
            <a:ext cx="2554289" cy="4840175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3311525" y="1530350"/>
            <a:ext cx="2532064" cy="4840175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6103939" y="1530350"/>
            <a:ext cx="2540000" cy="4840175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15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0C7E490-5551-43AD-9544-288E9290F6E0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41452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er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23"/>
          <p:cNvSpPr>
            <a:spLocks noGrp="1"/>
          </p:cNvSpPr>
          <p:nvPr>
            <p:ph type="body" sz="quarter" idx="2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4846174"/>
            <a:ext cx="2554288" cy="1524353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3311525" y="4846174"/>
            <a:ext cx="2532063" cy="1524353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6103938" y="4846174"/>
            <a:ext cx="2540000" cy="1524353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2" name="Inhaltsplatzhalter 13" descr="Spalte links" title="Spalte links"/>
          <p:cNvSpPr>
            <a:spLocks noGrp="1"/>
          </p:cNvSpPr>
          <p:nvPr>
            <p:ph sz="quarter" idx="19" hasCustomPrompt="1"/>
          </p:nvPr>
        </p:nvSpPr>
        <p:spPr>
          <a:xfrm>
            <a:off x="504825" y="1530706"/>
            <a:ext cx="2554288" cy="3050822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3" name="Inhaltsplatzhalter 15" descr="Spalte mitte" title="Spalte mitte"/>
          <p:cNvSpPr>
            <a:spLocks noGrp="1"/>
          </p:cNvSpPr>
          <p:nvPr>
            <p:ph sz="quarter" idx="20" hasCustomPrompt="1"/>
          </p:nvPr>
        </p:nvSpPr>
        <p:spPr>
          <a:xfrm>
            <a:off x="3311525" y="1530706"/>
            <a:ext cx="2532063" cy="3050822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5" name="Inhaltsplatzhalter 17" descr="Spalte rechts" title="Spalte rechts"/>
          <p:cNvSpPr>
            <a:spLocks noGrp="1"/>
          </p:cNvSpPr>
          <p:nvPr>
            <p:ph sz="quarter" idx="21" hasCustomPrompt="1"/>
          </p:nvPr>
        </p:nvSpPr>
        <p:spPr>
          <a:xfrm>
            <a:off x="6103938" y="1530706"/>
            <a:ext cx="2540000" cy="3050822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2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802AF7BB-BBA3-4B4D-8B4A-5ADE5AC70DF1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01060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 Bild und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5" y="4089068"/>
            <a:ext cx="2554288" cy="1788998"/>
          </a:xfrm>
          <a:prstGeom prst="rect">
            <a:avLst/>
          </a:prstGeom>
        </p:spPr>
        <p:txBody>
          <a:bodyPr rIns="479988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3311525" y="4089068"/>
            <a:ext cx="2532063" cy="1788998"/>
          </a:xfrm>
          <a:prstGeom prst="rect">
            <a:avLst/>
          </a:prstGeom>
        </p:spPr>
        <p:txBody>
          <a:bodyPr rIns="479988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6103938" y="4089068"/>
            <a:ext cx="2540000" cy="1788998"/>
          </a:xfrm>
          <a:prstGeom prst="rect">
            <a:avLst/>
          </a:prstGeom>
        </p:spPr>
        <p:txBody>
          <a:bodyPr rIns="479988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 hasCustomPrompt="1"/>
          </p:nvPr>
        </p:nvSpPr>
        <p:spPr>
          <a:xfrm>
            <a:off x="504825" y="1540013"/>
            <a:ext cx="2554288" cy="2047291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 hasCustomPrompt="1"/>
          </p:nvPr>
        </p:nvSpPr>
        <p:spPr>
          <a:xfrm>
            <a:off x="3311525" y="1540013"/>
            <a:ext cx="2532063" cy="2047291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6103938" y="1540013"/>
            <a:ext cx="2540000" cy="2047291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2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55040173-08C2-474D-9FEA-4F8976AE6717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89132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 Bild und Inhalt 4-spaltig Typ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6" y="3830775"/>
            <a:ext cx="178435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2547938" y="1538114"/>
            <a:ext cx="1766887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4565595" y="3830775"/>
            <a:ext cx="1798694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 hasCustomPrompt="1"/>
          </p:nvPr>
        </p:nvSpPr>
        <p:spPr>
          <a:xfrm>
            <a:off x="504826" y="1540011"/>
            <a:ext cx="1784350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 hasCustomPrompt="1"/>
          </p:nvPr>
        </p:nvSpPr>
        <p:spPr>
          <a:xfrm>
            <a:off x="2547938" y="3831139"/>
            <a:ext cx="1766887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4565595" y="1540011"/>
            <a:ext cx="1798694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15" name="Inhaltsplatzhalter 17" descr="Spalte rechts" title="Spalte rechts"/>
          <p:cNvSpPr>
            <a:spLocks noGrp="1"/>
          </p:cNvSpPr>
          <p:nvPr>
            <p:ph sz="quarter" idx="25" hasCustomPrompt="1"/>
          </p:nvPr>
        </p:nvSpPr>
        <p:spPr>
          <a:xfrm>
            <a:off x="6611939" y="1538114"/>
            <a:ext cx="177800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611939" y="3831139"/>
            <a:ext cx="1777999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2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013FFF0E-BEB6-4FD2-9300-BAE985DEC3C3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90496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zeilig Bild und Inhalt 4-spaltig Typ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4" name="Inhaltsplatzhalter 13" descr="Spalte links" title="Spalte links"/>
          <p:cNvSpPr>
            <a:spLocks noGrp="1"/>
          </p:cNvSpPr>
          <p:nvPr>
            <p:ph sz="quarter" idx="13" hasCustomPrompt="1"/>
          </p:nvPr>
        </p:nvSpPr>
        <p:spPr>
          <a:xfrm>
            <a:off x="504826" y="3830400"/>
            <a:ext cx="178435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6" name="Inhaltsplatzhalter 15" descr="Spalte mitte" title="Spalte mitte"/>
          <p:cNvSpPr>
            <a:spLocks noGrp="1"/>
          </p:cNvSpPr>
          <p:nvPr>
            <p:ph sz="quarter" idx="14" hasCustomPrompt="1"/>
          </p:nvPr>
        </p:nvSpPr>
        <p:spPr>
          <a:xfrm>
            <a:off x="2547938" y="3830400"/>
            <a:ext cx="1766887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8" name="Inhaltsplatzhalter 17" descr="Spalte rechts" title="Spalte rechts"/>
          <p:cNvSpPr>
            <a:spLocks noGrp="1"/>
          </p:cNvSpPr>
          <p:nvPr>
            <p:ph sz="quarter" idx="15" hasCustomPrompt="1"/>
          </p:nvPr>
        </p:nvSpPr>
        <p:spPr>
          <a:xfrm>
            <a:off x="4565595" y="3830400"/>
            <a:ext cx="1798694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 hasCustomPrompt="1"/>
          </p:nvPr>
        </p:nvSpPr>
        <p:spPr>
          <a:xfrm>
            <a:off x="504826" y="1540800"/>
            <a:ext cx="1784350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23" hasCustomPrompt="1"/>
          </p:nvPr>
        </p:nvSpPr>
        <p:spPr>
          <a:xfrm>
            <a:off x="2547938" y="1540800"/>
            <a:ext cx="1766887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4565595" y="1540800"/>
            <a:ext cx="1798694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15" name="Inhaltsplatzhalter 17" descr="Spalte rechts" title="Spalte rechts"/>
          <p:cNvSpPr>
            <a:spLocks noGrp="1"/>
          </p:cNvSpPr>
          <p:nvPr>
            <p:ph sz="quarter" idx="25" hasCustomPrompt="1"/>
          </p:nvPr>
        </p:nvSpPr>
        <p:spPr>
          <a:xfrm>
            <a:off x="6611939" y="3830400"/>
            <a:ext cx="1778000" cy="2047291"/>
          </a:xfrm>
          <a:prstGeom prst="rect">
            <a:avLst/>
          </a:prstGeom>
        </p:spPr>
        <p:txBody>
          <a:bodyPr rIns="0"/>
          <a:lstStyle>
            <a:lvl1pPr>
              <a:lnSpc>
                <a:spcPts val="1920"/>
              </a:lnSpc>
              <a:spcBef>
                <a:spcPts val="267"/>
              </a:spcBef>
              <a:spcAft>
                <a:spcPts val="0"/>
              </a:spcAft>
              <a:defRPr lang="en-GB" sz="1400" b="0" kern="1200" cap="none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100">
                <a:solidFill>
                  <a:schemeClr val="tx1"/>
                </a:solidFill>
              </a:defRPr>
            </a:lvl7pPr>
            <a:lvl8pPr>
              <a:defRPr sz="1050">
                <a:solidFill>
                  <a:schemeClr val="tx1"/>
                </a:solidFill>
              </a:defRPr>
            </a:lvl8pPr>
            <a:lvl9pPr>
              <a:defRPr sz="700">
                <a:solidFill>
                  <a:schemeClr val="tx1"/>
                </a:solidFill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1</a:t>
            </a:r>
          </a:p>
          <a:p>
            <a:pPr lvl="1"/>
            <a:r>
              <a:rPr lang="de-DE" noProof="0" dirty="0"/>
              <a:t>2</a:t>
            </a:r>
          </a:p>
          <a:p>
            <a:pPr lvl="2"/>
            <a:r>
              <a:rPr lang="de-DE" noProof="0" dirty="0"/>
              <a:t>3</a:t>
            </a:r>
          </a:p>
          <a:p>
            <a:pPr lvl="3"/>
            <a:r>
              <a:rPr lang="de-DE" noProof="0" dirty="0"/>
              <a:t>4</a:t>
            </a:r>
          </a:p>
          <a:p>
            <a:pPr lvl="4"/>
            <a:r>
              <a:rPr lang="de-DE" noProof="0" dirty="0"/>
              <a:t>5</a:t>
            </a:r>
          </a:p>
          <a:p>
            <a:pPr lvl="5"/>
            <a:r>
              <a:rPr lang="de-DE" noProof="0" dirty="0"/>
              <a:t>6</a:t>
            </a:r>
          </a:p>
          <a:p>
            <a:pPr lvl="6"/>
            <a:r>
              <a:rPr lang="de-DE" noProof="0" dirty="0"/>
              <a:t>7</a:t>
            </a:r>
          </a:p>
          <a:p>
            <a:pPr lvl="7"/>
            <a:r>
              <a:rPr lang="de-DE" noProof="0" dirty="0"/>
              <a:t>8</a:t>
            </a:r>
          </a:p>
          <a:p>
            <a:pPr lvl="8"/>
            <a:r>
              <a:rPr lang="de-DE" noProof="0" dirty="0"/>
              <a:t>9</a:t>
            </a:r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611939" y="1540800"/>
            <a:ext cx="1777999" cy="1788998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2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8E84AC53-0775-458F-8051-971865A44E8D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583414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JOBS\19_DMCGROUP\PP_AKTUELL_2014\RES\16zu9_Grid_PNG2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0"/>
          <a:stretch/>
        </p:blipFill>
        <p:spPr bwMode="auto">
          <a:xfrm>
            <a:off x="1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297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Überschrift und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1"/>
            <a:ext cx="7607300" cy="664632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 smtClean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04825" y="260351"/>
            <a:ext cx="4067374" cy="155575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noProof="0" dirty="0"/>
              <a:t>Optionale Zeile zur Anzeige des Kapitels</a:t>
            </a:r>
          </a:p>
        </p:txBody>
      </p:sp>
      <p:sp>
        <p:nvSpPr>
          <p:cNvPr id="12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3781"/>
              </a:solidFill>
              <a:effectLst/>
              <a:uLnTx/>
              <a:uFillTx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B0B76A45-EE22-4916-8337-473E2802E4AE}" type="datetime1">
              <a:rPr lang="de-DE" noProof="0" smtClean="0"/>
              <a:t>23.10.2020</a:t>
            </a:fld>
            <a:endParaRPr lang="de-DE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 noProof="0" dirty="0"/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1201FF1-C63B-412E-ABF0-3D0E918900A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9914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341939" y="6929"/>
            <a:ext cx="3302000" cy="4839244"/>
          </a:xfrm>
          <a:solidFill>
            <a:srgbClr val="EF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5341937" cy="6352030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602288" y="3308350"/>
            <a:ext cx="3041650" cy="1561604"/>
          </a:xfrm>
          <a:prstGeom prst="rect">
            <a:avLst/>
          </a:prstGeom>
        </p:spPr>
        <p:txBody>
          <a:bodyPr rIns="180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Untertitel</a:t>
            </a:r>
          </a:p>
          <a:p>
            <a:pPr lvl="1"/>
            <a:r>
              <a:rPr lang="de-DE" noProof="0" dirty="0"/>
              <a:t>Text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73526" y="765498"/>
            <a:ext cx="4570414" cy="2520280"/>
          </a:xfrm>
        </p:spPr>
        <p:txBody>
          <a:bodyPr/>
          <a:lstStyle>
            <a:lvl1pPr>
              <a:defRPr sz="3600">
                <a:solidFill>
                  <a:srgbClr val="007D8C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324322" y="638212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0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5341939" y="6929"/>
            <a:ext cx="3302000" cy="4839244"/>
          </a:xfrm>
          <a:solidFill>
            <a:srgbClr val="CF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5341937" cy="6352030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602288" y="3308350"/>
            <a:ext cx="3041650" cy="1561604"/>
          </a:xfrm>
          <a:prstGeom prst="rect">
            <a:avLst/>
          </a:prstGeom>
        </p:spPr>
        <p:txBody>
          <a:bodyPr rIns="180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Untertitel</a:t>
            </a:r>
          </a:p>
          <a:p>
            <a:pPr lvl="1"/>
            <a:r>
              <a:rPr lang="de-DE" noProof="0" dirty="0"/>
              <a:t>Text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3175" y="765498"/>
            <a:ext cx="4830764" cy="252028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324322" y="638212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4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-1" y="1"/>
            <a:ext cx="3813175" cy="6364287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813175" y="6929"/>
            <a:ext cx="3560763" cy="4573009"/>
          </a:xfrm>
          <a:solidFill>
            <a:srgbClr val="D4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4" y="3314700"/>
            <a:ext cx="3059113" cy="20593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Untertitel</a:t>
            </a:r>
          </a:p>
          <a:p>
            <a:pPr lvl="1"/>
            <a:r>
              <a:rPr lang="de-DE" noProof="0" dirty="0"/>
              <a:t>Text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5859463" cy="2304256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B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3"/>
          <p:cNvSpPr>
            <a:spLocks noGrp="1"/>
          </p:cNvSpPr>
          <p:nvPr>
            <p:ph type="body" sz="quarter" idx="18"/>
          </p:nvPr>
        </p:nvSpPr>
        <p:spPr>
          <a:xfrm>
            <a:off x="-1" y="1"/>
            <a:ext cx="3813175" cy="6352029"/>
          </a:xfrm>
          <a:solidFill>
            <a:srgbClr val="49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8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3813175" y="6929"/>
            <a:ext cx="3560763" cy="4573009"/>
          </a:xfrm>
          <a:solidFill>
            <a:srgbClr val="B1DA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4" y="3314700"/>
            <a:ext cx="3059113" cy="20593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6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Untertitel</a:t>
            </a:r>
          </a:p>
          <a:p>
            <a:pPr lvl="1"/>
            <a:r>
              <a:rPr lang="de-DE" noProof="0" dirty="0"/>
              <a:t>Text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25" y="765498"/>
            <a:ext cx="5859463" cy="2304256"/>
          </a:xfrm>
        </p:spPr>
        <p:txBody>
          <a:bodyPr/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0" y="5843102"/>
            <a:ext cx="2034974" cy="5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1" y="6929"/>
            <a:ext cx="1273174" cy="5842775"/>
          </a:xfrm>
          <a:solidFill>
            <a:srgbClr val="D7D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309938" y="1030288"/>
            <a:ext cx="5334000" cy="4819416"/>
          </a:xfrm>
          <a:prstGeom prst="rect">
            <a:avLst/>
          </a:prstGeom>
        </p:spPr>
        <p:txBody>
          <a:bodyPr wrap="square" tIns="0"/>
          <a:lstStyle>
            <a:lvl1pPr marL="0" algn="l" defTabSz="1219170" rtl="0" eaLnBrk="1" latinLnBrk="0" hangingPunct="1">
              <a:spcAft>
                <a:spcPts val="4800"/>
              </a:spcAft>
              <a:defRPr lang="de-DE" sz="1600" b="1" kern="1200" cap="none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6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01</a:t>
            </a:r>
          </a:p>
          <a:p>
            <a:pPr marL="0" marR="0" lvl="1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02</a:t>
            </a:r>
          </a:p>
          <a:p>
            <a:pPr marL="0" marR="0" lvl="2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03</a:t>
            </a:r>
          </a:p>
          <a:p>
            <a:pPr marL="0" marR="0" lvl="3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04</a:t>
            </a:r>
          </a:p>
          <a:p>
            <a:pPr marL="0" marR="0" lvl="4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de-DE" noProof="0" dirty="0"/>
              <a:t>05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000" y="768350"/>
            <a:ext cx="2678046" cy="4389636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11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D27C36CD-E7CA-4B6E-9B70-659F651F21A0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5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 mit Freist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2552700"/>
            <a:ext cx="4314825" cy="3325366"/>
          </a:xfrm>
          <a:solidFill>
            <a:srgbClr val="C1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4314825" y="1530705"/>
            <a:ext cx="4830762" cy="4839820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4" y="3560763"/>
            <a:ext cx="3562351" cy="2288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100"/>
            </a:lvl8pPr>
            <a:lvl9pPr>
              <a:lnSpc>
                <a:spcPct val="100000"/>
              </a:lnSpc>
              <a:defRPr sz="800"/>
            </a:lvl9pPr>
          </a:lstStyle>
          <a:p>
            <a:pPr lvl="0"/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04824" y="0"/>
            <a:ext cx="5859464" cy="3308349"/>
          </a:xfrm>
        </p:spPr>
        <p:txBody>
          <a:bodyPr tIns="21600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13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0956948-2691-4BD7-8B27-BB5218F78FF8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4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3"/>
          <p:cNvSpPr>
            <a:spLocks noGrp="1"/>
          </p:cNvSpPr>
          <p:nvPr>
            <p:ph type="body" sz="quarter" idx="19"/>
          </p:nvPr>
        </p:nvSpPr>
        <p:spPr>
          <a:xfrm>
            <a:off x="0" y="6929"/>
            <a:ext cx="3816480" cy="5842775"/>
          </a:xfrm>
          <a:solidFill>
            <a:srgbClr val="EF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de-DE" sz="100" dirty="0"/>
            </a:lvl1pPr>
          </a:lstStyle>
          <a:p>
            <a:pPr lvl="0" algn="ctr"/>
            <a:r>
              <a:rPr lang="de-DE" noProof="0"/>
              <a:t>Textmasterformat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3815425" y="1028701"/>
            <a:ext cx="5330162" cy="5341826"/>
          </a:xfrm>
          <a:prstGeom prst="rect">
            <a:avLst/>
          </a:prstGeom>
        </p:spPr>
        <p:txBody>
          <a:bodyPr anchor="ctr"/>
          <a:lstStyle>
            <a:lvl1pPr algn="ctr">
              <a:defRPr sz="1300"/>
            </a:lvl1pPr>
          </a:lstStyle>
          <a:p>
            <a:r>
              <a:rPr lang="de-DE" noProof="0" dirty="0"/>
              <a:t>Neues Bild hochladen</a:t>
            </a:r>
          </a:p>
        </p:txBody>
      </p:sp>
      <p:sp>
        <p:nvSpPr>
          <p:cNvPr id="214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04824" y="3560763"/>
            <a:ext cx="3059113" cy="2288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defRPr sz="1600" cap="none" baseline="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  <a:lvl6pPr>
              <a:lnSpc>
                <a:spcPct val="100000"/>
              </a:lnSpc>
              <a:defRPr sz="1200"/>
            </a:lvl6pPr>
            <a:lvl7pPr>
              <a:lnSpc>
                <a:spcPct val="100000"/>
              </a:lnSpc>
              <a:defRPr sz="1200"/>
            </a:lvl7pPr>
            <a:lvl8pPr>
              <a:lnSpc>
                <a:spcPct val="100000"/>
              </a:lnSpc>
              <a:defRPr sz="1100"/>
            </a:lvl8pPr>
            <a:lvl9pPr>
              <a:lnSpc>
                <a:spcPct val="100000"/>
              </a:lnSpc>
              <a:defRPr sz="800"/>
            </a:lvl9pPr>
          </a:lstStyle>
          <a:p>
            <a:pPr lvl="0"/>
            <a:r>
              <a:rPr lang="de-DE" noProof="0" dirty="0"/>
              <a:t>01</a:t>
            </a:r>
          </a:p>
          <a:p>
            <a:pPr lvl="1"/>
            <a:r>
              <a:rPr lang="de-DE" noProof="0" dirty="0"/>
              <a:t>02</a:t>
            </a:r>
          </a:p>
          <a:p>
            <a:pPr lvl="2"/>
            <a:r>
              <a:rPr lang="de-DE" noProof="0" dirty="0"/>
              <a:t>03</a:t>
            </a:r>
          </a:p>
          <a:p>
            <a:pPr lvl="3"/>
            <a:r>
              <a:rPr lang="de-DE" noProof="0" dirty="0"/>
              <a:t>04</a:t>
            </a:r>
          </a:p>
          <a:p>
            <a:pPr lvl="4"/>
            <a:r>
              <a:rPr lang="de-DE" noProof="0" dirty="0"/>
              <a:t>05</a:t>
            </a:r>
          </a:p>
          <a:p>
            <a:pPr lvl="5"/>
            <a:r>
              <a:rPr lang="de-DE" noProof="0" dirty="0"/>
              <a:t>06</a:t>
            </a:r>
          </a:p>
          <a:p>
            <a:pPr lvl="6"/>
            <a:r>
              <a:rPr lang="de-DE" noProof="0" dirty="0"/>
              <a:t>07</a:t>
            </a:r>
          </a:p>
          <a:p>
            <a:pPr lvl="7"/>
            <a:r>
              <a:rPr lang="de-DE" noProof="0" dirty="0"/>
              <a:t>08</a:t>
            </a:r>
          </a:p>
          <a:p>
            <a:pPr lvl="8"/>
            <a:r>
              <a:rPr lang="de-DE" noProof="0" dirty="0"/>
              <a:t>09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04825" y="0"/>
            <a:ext cx="5859463" cy="3308351"/>
          </a:xfrm>
        </p:spPr>
        <p:txBody>
          <a:bodyPr tIns="21600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13" name="Freeform 54"/>
          <p:cNvSpPr>
            <a:spLocks noEditPoints="1"/>
          </p:cNvSpPr>
          <p:nvPr userDrawn="1"/>
        </p:nvSpPr>
        <p:spPr bwMode="auto">
          <a:xfrm>
            <a:off x="8324642" y="260709"/>
            <a:ext cx="308874" cy="309978"/>
          </a:xfrm>
          <a:custGeom>
            <a:avLst/>
            <a:gdLst>
              <a:gd name="T0" fmla="*/ 227 w 396"/>
              <a:gd name="T1" fmla="*/ 310 h 397"/>
              <a:gd name="T2" fmla="*/ 227 w 396"/>
              <a:gd name="T3" fmla="*/ 91 h 397"/>
              <a:gd name="T4" fmla="*/ 204 w 396"/>
              <a:gd name="T5" fmla="*/ 68 h 397"/>
              <a:gd name="T6" fmla="*/ 152 w 396"/>
              <a:gd name="T7" fmla="*/ 68 h 397"/>
              <a:gd name="T8" fmla="*/ 152 w 396"/>
              <a:gd name="T9" fmla="*/ 92 h 397"/>
              <a:gd name="T10" fmla="*/ 155 w 396"/>
              <a:gd name="T11" fmla="*/ 92 h 397"/>
              <a:gd name="T12" fmla="*/ 169 w 396"/>
              <a:gd name="T13" fmla="*/ 109 h 397"/>
              <a:gd name="T14" fmla="*/ 169 w 396"/>
              <a:gd name="T15" fmla="*/ 310 h 397"/>
              <a:gd name="T16" fmla="*/ 227 w 396"/>
              <a:gd name="T17" fmla="*/ 310 h 397"/>
              <a:gd name="T18" fmla="*/ 252 w 396"/>
              <a:gd name="T19" fmla="*/ 310 h 397"/>
              <a:gd name="T20" fmla="*/ 309 w 396"/>
              <a:gd name="T21" fmla="*/ 310 h 397"/>
              <a:gd name="T22" fmla="*/ 309 w 396"/>
              <a:gd name="T23" fmla="*/ 139 h 397"/>
              <a:gd name="T24" fmla="*/ 286 w 396"/>
              <a:gd name="T25" fmla="*/ 116 h 397"/>
              <a:gd name="T26" fmla="*/ 252 w 396"/>
              <a:gd name="T27" fmla="*/ 116 h 397"/>
              <a:gd name="T28" fmla="*/ 252 w 396"/>
              <a:gd name="T29" fmla="*/ 310 h 397"/>
              <a:gd name="T30" fmla="*/ 144 w 396"/>
              <a:gd name="T31" fmla="*/ 310 h 397"/>
              <a:gd name="T32" fmla="*/ 144 w 396"/>
              <a:gd name="T33" fmla="*/ 116 h 397"/>
              <a:gd name="T34" fmla="*/ 111 w 396"/>
              <a:gd name="T35" fmla="*/ 116 h 397"/>
              <a:gd name="T36" fmla="*/ 87 w 396"/>
              <a:gd name="T37" fmla="*/ 139 h 397"/>
              <a:gd name="T38" fmla="*/ 87 w 396"/>
              <a:gd name="T39" fmla="*/ 310 h 397"/>
              <a:gd name="T40" fmla="*/ 144 w 396"/>
              <a:gd name="T41" fmla="*/ 310 h 397"/>
              <a:gd name="T42" fmla="*/ 363 w 396"/>
              <a:gd name="T43" fmla="*/ 199 h 397"/>
              <a:gd name="T44" fmla="*/ 198 w 396"/>
              <a:gd name="T45" fmla="*/ 365 h 397"/>
              <a:gd name="T46" fmla="*/ 33 w 396"/>
              <a:gd name="T47" fmla="*/ 199 h 397"/>
              <a:gd name="T48" fmla="*/ 198 w 396"/>
              <a:gd name="T49" fmla="*/ 32 h 397"/>
              <a:gd name="T50" fmla="*/ 363 w 396"/>
              <a:gd name="T51" fmla="*/ 199 h 397"/>
              <a:gd name="T52" fmla="*/ 396 w 396"/>
              <a:gd name="T53" fmla="*/ 199 h 397"/>
              <a:gd name="T54" fmla="*/ 198 w 396"/>
              <a:gd name="T55" fmla="*/ 0 h 397"/>
              <a:gd name="T56" fmla="*/ 0 w 396"/>
              <a:gd name="T57" fmla="*/ 199 h 397"/>
              <a:gd name="T58" fmla="*/ 198 w 396"/>
              <a:gd name="T59" fmla="*/ 397 h 397"/>
              <a:gd name="T60" fmla="*/ 396 w 396"/>
              <a:gd name="T61" fmla="*/ 199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397">
                <a:moveTo>
                  <a:pt x="227" y="310"/>
                </a:moveTo>
                <a:cubicBezTo>
                  <a:pt x="227" y="91"/>
                  <a:pt x="227" y="91"/>
                  <a:pt x="227" y="91"/>
                </a:cubicBezTo>
                <a:cubicBezTo>
                  <a:pt x="227" y="73"/>
                  <a:pt x="220" y="68"/>
                  <a:pt x="204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67" y="92"/>
                  <a:pt x="169" y="95"/>
                  <a:pt x="169" y="109"/>
                </a:cubicBezTo>
                <a:cubicBezTo>
                  <a:pt x="169" y="310"/>
                  <a:pt x="169" y="310"/>
                  <a:pt x="169" y="310"/>
                </a:cubicBezTo>
                <a:lnTo>
                  <a:pt x="227" y="310"/>
                </a:lnTo>
                <a:close/>
                <a:moveTo>
                  <a:pt x="252" y="310"/>
                </a:moveTo>
                <a:cubicBezTo>
                  <a:pt x="309" y="310"/>
                  <a:pt x="309" y="310"/>
                  <a:pt x="309" y="310"/>
                </a:cubicBezTo>
                <a:cubicBezTo>
                  <a:pt x="309" y="139"/>
                  <a:pt x="309" y="139"/>
                  <a:pt x="309" y="139"/>
                </a:cubicBezTo>
                <a:cubicBezTo>
                  <a:pt x="309" y="122"/>
                  <a:pt x="302" y="116"/>
                  <a:pt x="286" y="116"/>
                </a:cubicBezTo>
                <a:cubicBezTo>
                  <a:pt x="252" y="116"/>
                  <a:pt x="252" y="116"/>
                  <a:pt x="252" y="116"/>
                </a:cubicBezTo>
                <a:lnTo>
                  <a:pt x="252" y="310"/>
                </a:lnTo>
                <a:close/>
                <a:moveTo>
                  <a:pt x="144" y="310"/>
                </a:moveTo>
                <a:cubicBezTo>
                  <a:pt x="144" y="116"/>
                  <a:pt x="144" y="116"/>
                  <a:pt x="144" y="116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94" y="116"/>
                  <a:pt x="87" y="122"/>
                  <a:pt x="87" y="139"/>
                </a:cubicBezTo>
                <a:cubicBezTo>
                  <a:pt x="87" y="310"/>
                  <a:pt x="87" y="310"/>
                  <a:pt x="87" y="310"/>
                </a:cubicBezTo>
                <a:lnTo>
                  <a:pt x="144" y="310"/>
                </a:lnTo>
                <a:close/>
                <a:moveTo>
                  <a:pt x="363" y="199"/>
                </a:moveTo>
                <a:cubicBezTo>
                  <a:pt x="363" y="295"/>
                  <a:pt x="293" y="365"/>
                  <a:pt x="198" y="365"/>
                </a:cubicBezTo>
                <a:cubicBezTo>
                  <a:pt x="103" y="365"/>
                  <a:pt x="33" y="295"/>
                  <a:pt x="33" y="199"/>
                </a:cubicBezTo>
                <a:cubicBezTo>
                  <a:pt x="33" y="102"/>
                  <a:pt x="103" y="32"/>
                  <a:pt x="198" y="32"/>
                </a:cubicBezTo>
                <a:cubicBezTo>
                  <a:pt x="293" y="32"/>
                  <a:pt x="363" y="103"/>
                  <a:pt x="363" y="199"/>
                </a:cubicBezTo>
                <a:moveTo>
                  <a:pt x="396" y="199"/>
                </a:moveTo>
                <a:cubicBezTo>
                  <a:pt x="396" y="85"/>
                  <a:pt x="312" y="0"/>
                  <a:pt x="198" y="0"/>
                </a:cubicBezTo>
                <a:cubicBezTo>
                  <a:pt x="85" y="0"/>
                  <a:pt x="0" y="85"/>
                  <a:pt x="0" y="199"/>
                </a:cubicBezTo>
                <a:cubicBezTo>
                  <a:pt x="0" y="312"/>
                  <a:pt x="85" y="397"/>
                  <a:pt x="198" y="397"/>
                </a:cubicBezTo>
                <a:cubicBezTo>
                  <a:pt x="312" y="397"/>
                  <a:pt x="396" y="312"/>
                  <a:pt x="396" y="199"/>
                </a:cubicBezTo>
              </a:path>
            </a:pathLst>
          </a:custGeom>
          <a:solidFill>
            <a:srgbClr val="003781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rgbClr val="00378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D9283854-3974-4686-B267-AEC5C7E02876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2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 descr="Standard-Headline" title="Standard-Headline"/>
          <p:cNvSpPr>
            <a:spLocks noGrp="1"/>
          </p:cNvSpPr>
          <p:nvPr>
            <p:ph type="title"/>
          </p:nvPr>
        </p:nvSpPr>
        <p:spPr>
          <a:xfrm>
            <a:off x="501927" y="261939"/>
            <a:ext cx="6865661" cy="768350"/>
          </a:xfrm>
          <a:prstGeom prst="rect">
            <a:avLst/>
          </a:prstGeom>
        </p:spPr>
        <p:txBody>
          <a:bodyPr vert="horz" wrap="square" lIns="0" tIns="180000" rIns="0" bIns="0" rtlCol="0" anchor="t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02627" y="6216712"/>
            <a:ext cx="4085053" cy="12535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srgbClr val="000000"/>
                </a:solidFill>
              </a:rPr>
              <a:t>Name des Dokuments | Abteilung | Verfasser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45202" y="6493950"/>
            <a:ext cx="399663" cy="36563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800" b="0">
                <a:solidFill>
                  <a:schemeClr val="tx1"/>
                </a:solidFill>
              </a:defRPr>
            </a:lvl1pPr>
          </a:lstStyle>
          <a:p>
            <a:fld id="{61201FF1-C63B-412E-ABF0-3D0E918900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83" name="Gerade Verbindung 182"/>
          <p:cNvCxnSpPr/>
          <p:nvPr/>
        </p:nvCxnSpPr>
        <p:spPr>
          <a:xfrm>
            <a:off x="4572794" y="-216000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502628" y="-217905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2546816" y="-206475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>
            <a:off x="6609676" y="-213831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>
            <a:off x="8645566" y="-202665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01927" y="6494401"/>
            <a:ext cx="111853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dirty="0">
                <a:solidFill>
                  <a:srgbClr val="000000"/>
                </a:solidFill>
              </a:rPr>
              <a:t>© Allianz </a:t>
            </a:r>
          </a:p>
        </p:txBody>
      </p:sp>
      <p:cxnSp>
        <p:nvCxnSpPr>
          <p:cNvPr id="118" name="Gerade Verbindung 117"/>
          <p:cNvCxnSpPr/>
          <p:nvPr/>
        </p:nvCxnSpPr>
        <p:spPr>
          <a:xfrm flipH="1">
            <a:off x="-235201" y="1273175"/>
            <a:ext cx="162067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501927" y="1274400"/>
            <a:ext cx="8142011" cy="4837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01</a:t>
            </a:r>
          </a:p>
          <a:p>
            <a:pPr lvl="1"/>
            <a:r>
              <a:rPr lang="de-DE" dirty="0"/>
              <a:t>02</a:t>
            </a:r>
          </a:p>
          <a:p>
            <a:pPr lvl="2"/>
            <a:r>
              <a:rPr lang="de-DE" dirty="0"/>
              <a:t>03</a:t>
            </a:r>
          </a:p>
          <a:p>
            <a:pPr lvl="3"/>
            <a:r>
              <a:rPr lang="de-DE" dirty="0"/>
              <a:t>04</a:t>
            </a:r>
          </a:p>
          <a:p>
            <a:pPr lvl="4"/>
            <a:r>
              <a:rPr lang="de-DE" dirty="0"/>
              <a:t>05</a:t>
            </a:r>
          </a:p>
          <a:p>
            <a:pPr lvl="5"/>
            <a:r>
              <a:rPr lang="de-DE" dirty="0"/>
              <a:t>06</a:t>
            </a:r>
          </a:p>
          <a:p>
            <a:pPr lvl="6"/>
            <a:r>
              <a:rPr lang="de-DE" dirty="0"/>
              <a:t>07</a:t>
            </a:r>
          </a:p>
          <a:p>
            <a:pPr lvl="7"/>
            <a:r>
              <a:rPr lang="de-DE" dirty="0"/>
              <a:t>08</a:t>
            </a:r>
          </a:p>
          <a:p>
            <a:pPr lvl="8"/>
            <a:r>
              <a:rPr lang="de-DE" dirty="0"/>
              <a:t>09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972394" y="6494399"/>
            <a:ext cx="1691060" cy="1231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0B76A45-EE22-4916-8337-473E2802E4AE}" type="datetime1">
              <a:rPr lang="de-DE">
                <a:solidFill>
                  <a:srgbClr val="000000"/>
                </a:solidFill>
              </a:rPr>
              <a:pPr/>
              <a:t>23.10.2020</a:t>
            </a:fld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-235201" y="1529080"/>
            <a:ext cx="162067" cy="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4572093" y="6893798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01927" y="6891893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546115" y="6903323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6608975" y="6895967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8644865" y="6907133"/>
            <a:ext cx="0" cy="162018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42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9" r:id="rId2"/>
    <p:sldLayoutId id="2147483653" r:id="rId3"/>
    <p:sldLayoutId id="2147483671" r:id="rId4"/>
    <p:sldLayoutId id="2147483666" r:id="rId5"/>
    <p:sldLayoutId id="2147483663" r:id="rId6"/>
    <p:sldLayoutId id="2147483655" r:id="rId7"/>
    <p:sldLayoutId id="2147483649" r:id="rId8"/>
    <p:sldLayoutId id="2147483672" r:id="rId9"/>
    <p:sldLayoutId id="2147483669" r:id="rId10"/>
    <p:sldLayoutId id="2147483664" r:id="rId11"/>
    <p:sldLayoutId id="2147483656" r:id="rId12"/>
    <p:sldLayoutId id="2147483650" r:id="rId13"/>
    <p:sldLayoutId id="2147483673" r:id="rId14"/>
    <p:sldLayoutId id="2147483667" r:id="rId15"/>
    <p:sldLayoutId id="2147483660" r:id="rId16"/>
    <p:sldLayoutId id="2147483657" r:id="rId17"/>
    <p:sldLayoutId id="2147483651" r:id="rId18"/>
    <p:sldLayoutId id="2147483670" r:id="rId19"/>
    <p:sldLayoutId id="2147483661" r:id="rId20"/>
    <p:sldLayoutId id="2147483654" r:id="rId21"/>
    <p:sldLayoutId id="2147483674" r:id="rId22"/>
    <p:sldLayoutId id="2147483668" r:id="rId23"/>
    <p:sldLayoutId id="2147483665" r:id="rId24"/>
    <p:sldLayoutId id="2147483658" r:id="rId25"/>
    <p:sldLayoutId id="2147483652" r:id="rId26"/>
    <p:sldLayoutId id="2147483675" r:id="rId27"/>
    <p:sldLayoutId id="2147483676" r:id="rId28"/>
  </p:sldLayoutIdLst>
  <p:hf hdr="0"/>
  <p:txStyles>
    <p:titleStyle>
      <a:lvl1pPr algn="l" defTabSz="1219170" rtl="0" eaLnBrk="1" latinLnBrk="0" hangingPunct="1">
        <a:spcBef>
          <a:spcPct val="0"/>
        </a:spcBef>
        <a:buNone/>
        <a:defRPr sz="26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600" b="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179388" marR="0" indent="-179388" algn="l" defTabSz="1219170" rtl="0" eaLnBrk="1" fontAlgn="auto" latinLnBrk="0" hangingPunct="1">
        <a:lnSpc>
          <a:spcPct val="100000"/>
        </a:lnSpc>
        <a:spcBef>
          <a:spcPts val="200"/>
        </a:spcBef>
        <a:spcAft>
          <a:spcPts val="200"/>
        </a:spcAft>
        <a:buClrTx/>
        <a:buSzTx/>
        <a:buFont typeface="Arial" panose="020B0604020202020204" pitchFamily="34" charset="0"/>
        <a:buChar char="•"/>
        <a:tabLst/>
        <a:defRPr lang="en-GB" sz="1600" kern="1200" noProof="0" dirty="0">
          <a:solidFill>
            <a:schemeClr val="tx1"/>
          </a:solidFill>
          <a:latin typeface="+mn-lt"/>
          <a:ea typeface="+mn-ea"/>
          <a:cs typeface="+mn-cs"/>
        </a:defRPr>
      </a:lvl2pPr>
      <a:lvl3pPr marL="354013" indent="-179388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237061" indent="-237061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tx1"/>
        </a:buClr>
        <a:buFont typeface="+mj-lt"/>
        <a:buAutoNum type="arabi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9388" indent="-179388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22764" indent="-122764" algn="l" defTabSz="121917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+mj-lt"/>
        <a:buAutoNum type="arabicParenR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image" Target="../media/image4.bin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bin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7.bin"/><Relationship Id="rId11" Type="http://schemas.openxmlformats.org/officeDocument/2006/relationships/image" Target="../media/image10.png"/><Relationship Id="rId5" Type="http://schemas.openxmlformats.org/officeDocument/2006/relationships/image" Target="../media/image6.bin"/><Relationship Id="rId10" Type="http://schemas.openxmlformats.org/officeDocument/2006/relationships/image" Target="../media/image11.svg"/><Relationship Id="rId4" Type="http://schemas.openxmlformats.org/officeDocument/2006/relationships/image" Target="../media/image5.bin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svg"/><Relationship Id="rId5" Type="http://schemas.openxmlformats.org/officeDocument/2006/relationships/image" Target="../media/image13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">
            <a:extLst>
              <a:ext uri="{FF2B5EF4-FFF2-40B4-BE49-F238E27FC236}">
                <a16:creationId xmlns:a16="http://schemas.microsoft.com/office/drawing/2014/main" id="{8502218F-E09F-094E-A082-560253F112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2" t="5696" r="1186"/>
          <a:stretch/>
        </p:blipFill>
        <p:spPr>
          <a:xfrm>
            <a:off x="3813175" y="1"/>
            <a:ext cx="5332413" cy="5349875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8B9A2FA-B3B0-1B46-8ED8-BF1402AEAA2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5BA5907-4B45-5942-A188-77BD3AB9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Services</a:t>
            </a:r>
            <a:br>
              <a:rPr lang="de-DE" dirty="0"/>
            </a:br>
            <a:r>
              <a:rPr lang="de-DE" dirty="0"/>
              <a:t>von </a:t>
            </a:r>
            <a:r>
              <a:rPr lang="de-DE" dirty="0" err="1"/>
              <a:t>FirmenOnline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50A012-376F-E440-B770-CA513EC7D8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Allianz-Bestand und Verträge weiterer Versicherer </a:t>
            </a:r>
            <a:r>
              <a:rPr lang="de-DE" dirty="0"/>
              <a:t>zentral </a:t>
            </a:r>
            <a:r>
              <a:rPr lang="de-DE" dirty="0" smtClean="0"/>
              <a:t>in einer Plattform verwalten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01431" y="4769071"/>
            <a:ext cx="3419897" cy="914848"/>
          </a:xfrm>
          <a:prstGeom prst="rect">
            <a:avLst/>
          </a:prstGeom>
        </p:spPr>
        <p:txBody>
          <a:bodyPr vert="horz" wrap="square" lIns="72000" tIns="72000" rIns="72000" bIns="72000" rtlCol="0">
            <a:spAutoFit/>
          </a:bodyPr>
          <a:lstStyle/>
          <a:p>
            <a:r>
              <a:rPr lang="de-DE" sz="1600" dirty="0"/>
              <a:t>Stand: 26.10.2020</a:t>
            </a:r>
          </a:p>
          <a:p>
            <a:r>
              <a:rPr lang="de-DE" sz="1600" dirty="0"/>
              <a:t>Allianz Lebensversicherungs-AG</a:t>
            </a: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97987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42732245-4295-504C-BCE6-7BD965A1DAE7}"/>
              </a:ext>
            </a:extLst>
          </p:cNvPr>
          <p:cNvSpPr/>
          <p:nvPr/>
        </p:nvSpPr>
        <p:spPr>
          <a:xfrm>
            <a:off x="3433868" y="1532023"/>
            <a:ext cx="5531414" cy="3118697"/>
          </a:xfrm>
          <a:prstGeom prst="rect">
            <a:avLst/>
          </a:prstGeom>
          <a:solidFill>
            <a:schemeClr val="bg2">
              <a:alpha val="36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sp>
        <p:nvSpPr>
          <p:cNvPr id="28" name="Richtungspfeil 27">
            <a:extLst>
              <a:ext uri="{FF2B5EF4-FFF2-40B4-BE49-F238E27FC236}">
                <a16:creationId xmlns:a16="http://schemas.microsoft.com/office/drawing/2014/main" id="{C0AC8878-EA93-4E4B-B94C-E0AD79880D63}"/>
              </a:ext>
            </a:extLst>
          </p:cNvPr>
          <p:cNvSpPr/>
          <p:nvPr/>
        </p:nvSpPr>
        <p:spPr>
          <a:xfrm>
            <a:off x="2340546" y="1532022"/>
            <a:ext cx="3740845" cy="3118698"/>
          </a:xfrm>
          <a:prstGeom prst="homePlate">
            <a:avLst>
              <a:gd name="adj" fmla="val 178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sp>
        <p:nvSpPr>
          <p:cNvPr id="5" name="Richtungspfeil 4">
            <a:extLst>
              <a:ext uri="{FF2B5EF4-FFF2-40B4-BE49-F238E27FC236}">
                <a16:creationId xmlns:a16="http://schemas.microsoft.com/office/drawing/2014/main" id="{C0AC8878-EA93-4E4B-B94C-E0AD79880D63}"/>
              </a:ext>
            </a:extLst>
          </p:cNvPr>
          <p:cNvSpPr/>
          <p:nvPr/>
        </p:nvSpPr>
        <p:spPr>
          <a:xfrm>
            <a:off x="501926" y="1532022"/>
            <a:ext cx="2561943" cy="3118698"/>
          </a:xfrm>
          <a:prstGeom prst="homePlate">
            <a:avLst>
              <a:gd name="adj" fmla="val 17848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pic>
        <p:nvPicPr>
          <p:cNvPr id="44" name="Bild 38">
            <a:extLst>
              <a:ext uri="{FF2B5EF4-FFF2-40B4-BE49-F238E27FC236}">
                <a16:creationId xmlns:a16="http://schemas.microsoft.com/office/drawing/2014/main" id="{0CA76731-9C08-294E-A581-21CD504E71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854" y="5016376"/>
            <a:ext cx="1155366" cy="1155366"/>
          </a:xfrm>
          <a:prstGeom prst="ellipse">
            <a:avLst/>
          </a:prstGeom>
        </p:spPr>
      </p:pic>
      <p:pic>
        <p:nvPicPr>
          <p:cNvPr id="45" name="Bild 42">
            <a:extLst>
              <a:ext uri="{FF2B5EF4-FFF2-40B4-BE49-F238E27FC236}">
                <a16:creationId xmlns:a16="http://schemas.microsoft.com/office/drawing/2014/main" id="{EC699AEA-E13F-4D48-BA79-9E6342FC1B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999" b="2839"/>
          <a:stretch/>
        </p:blipFill>
        <p:spPr>
          <a:xfrm>
            <a:off x="4453398" y="5039484"/>
            <a:ext cx="1109151" cy="1109151"/>
          </a:xfrm>
          <a:prstGeom prst="ellipse">
            <a:avLst/>
          </a:prstGeom>
        </p:spPr>
      </p:pic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/>
          </p:nvPr>
        </p:nvSpPr>
        <p:spPr>
          <a:xfrm>
            <a:off x="504824" y="259201"/>
            <a:ext cx="5424687" cy="82624"/>
          </a:xfrm>
        </p:spPr>
        <p:txBody>
          <a:bodyPr/>
          <a:lstStyle/>
          <a:p>
            <a:r>
              <a:rPr lang="de-DE" dirty="0" smtClean="0"/>
              <a:t>Leistungsprofil </a:t>
            </a:r>
            <a:r>
              <a:rPr lang="de-DE" dirty="0" err="1" smtClean="0"/>
              <a:t>FirmenOnline</a:t>
            </a:r>
            <a:r>
              <a:rPr lang="de-DE" dirty="0" smtClean="0"/>
              <a:t> Services </a:t>
            </a:r>
            <a:r>
              <a:rPr lang="de-DE" dirty="0"/>
              <a:t>| Zentrale Verwaltung des gesamten </a:t>
            </a:r>
            <a:r>
              <a:rPr lang="de-DE" dirty="0" err="1"/>
              <a:t>bAV</a:t>
            </a:r>
            <a:r>
              <a:rPr lang="de-DE" dirty="0"/>
              <a:t>-Bestands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17426"/>
            <a:ext cx="6865661" cy="768350"/>
          </a:xfrm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16" name="Titel 18">
            <a:extLst>
              <a:ext uri="{FF2B5EF4-FFF2-40B4-BE49-F238E27FC236}">
                <a16:creationId xmlns:a16="http://schemas.microsoft.com/office/drawing/2014/main" id="{2B7201FF-2864-544A-B630-263882544D32}"/>
              </a:ext>
            </a:extLst>
          </p:cNvPr>
          <p:cNvSpPr txBox="1">
            <a:spLocks/>
          </p:cNvSpPr>
          <p:nvPr/>
        </p:nvSpPr>
        <p:spPr>
          <a:xfrm>
            <a:off x="501927" y="261939"/>
            <a:ext cx="6865661" cy="768350"/>
          </a:xfrm>
          <a:prstGeom prst="rect">
            <a:avLst/>
          </a:prstGeom>
        </p:spPr>
        <p:txBody>
          <a:bodyPr vert="horz" wrap="square" lIns="0" tIns="180000" rIns="0" bIns="0" rtlCol="0" anchor="t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2600" b="1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/>
              <a:t>Mit </a:t>
            </a:r>
            <a:r>
              <a:rPr lang="de-DE" dirty="0" err="1"/>
              <a:t>FirmenOnline</a:t>
            </a:r>
            <a:r>
              <a:rPr lang="de-DE" dirty="0"/>
              <a:t> alle </a:t>
            </a:r>
            <a:r>
              <a:rPr lang="de-DE" dirty="0" err="1" smtClean="0"/>
              <a:t>bAV</a:t>
            </a:r>
            <a:r>
              <a:rPr lang="de-DE" dirty="0" smtClean="0"/>
              <a:t>-Verträge </a:t>
            </a:r>
            <a:r>
              <a:rPr lang="de-DE" dirty="0"/>
              <a:t>des Unternehmens auf einen Blick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CB0F6A-FF38-A94C-9D0F-75F47B187641}"/>
              </a:ext>
            </a:extLst>
          </p:cNvPr>
          <p:cNvSpPr/>
          <p:nvPr/>
        </p:nvSpPr>
        <p:spPr>
          <a:xfrm>
            <a:off x="1829122" y="4917826"/>
            <a:ext cx="231162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2">
                  <a:lumMod val="75000"/>
                </a:schemeClr>
              </a:buClr>
            </a:pPr>
            <a: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  <a:t>All-In-</a:t>
            </a:r>
            <a:r>
              <a:rPr lang="de-DE" sz="1200" b="1" dirty="0" err="1">
                <a:solidFill>
                  <a:schemeClr val="accent2">
                    <a:lumMod val="75000"/>
                  </a:schemeClr>
                </a:solidFill>
              </a:rPr>
              <a:t>One</a:t>
            </a:r>
            <a: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  <a:t> Paket</a:t>
            </a:r>
            <a:b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  <a:t>für den Arbeitgeber </a:t>
            </a:r>
          </a:p>
          <a:p>
            <a:pPr marL="98425" indent="-98425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1200" dirty="0"/>
              <a:t>Arbeitgeber kann kompletten </a:t>
            </a:r>
            <a:r>
              <a:rPr lang="de-DE" sz="1200" dirty="0" err="1"/>
              <a:t>bAV</a:t>
            </a:r>
            <a:r>
              <a:rPr lang="de-DE" sz="1200" dirty="0"/>
              <a:t>-Bestand über eine zentrale Lösung abbilden und verwalten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67BD4A19-9981-A548-BD67-D64D60E3D1E7}"/>
              </a:ext>
            </a:extLst>
          </p:cNvPr>
          <p:cNvGrpSpPr/>
          <p:nvPr/>
        </p:nvGrpSpPr>
        <p:grpSpPr>
          <a:xfrm>
            <a:off x="3560772" y="1911784"/>
            <a:ext cx="1352592" cy="1539354"/>
            <a:chOff x="3895902" y="1563457"/>
            <a:chExt cx="1352592" cy="1539354"/>
          </a:xfrm>
        </p:grpSpPr>
        <p:sp>
          <p:nvSpPr>
            <p:cNvPr id="4" name="Sechseck 3">
              <a:extLst>
                <a:ext uri="{FF2B5EF4-FFF2-40B4-BE49-F238E27FC236}">
                  <a16:creationId xmlns:a16="http://schemas.microsoft.com/office/drawing/2014/main" id="{731B1552-5815-6B4F-963B-02FC4F34FFF3}"/>
                </a:ext>
              </a:extLst>
            </p:cNvPr>
            <p:cNvSpPr/>
            <p:nvPr/>
          </p:nvSpPr>
          <p:spPr>
            <a:xfrm rot="5400000">
              <a:off x="3802521" y="1656838"/>
              <a:ext cx="1539354" cy="135259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Bef>
                  <a:spcPts val="100"/>
                </a:spcBef>
                <a:spcAft>
                  <a:spcPts val="100"/>
                </a:spcAft>
              </a:pPr>
              <a:endParaRPr lang="de-DE" sz="1400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7D9D34D9-4559-5D48-B926-02ECC32187F7}"/>
                </a:ext>
              </a:extLst>
            </p:cNvPr>
            <p:cNvSpPr txBox="1"/>
            <p:nvPr/>
          </p:nvSpPr>
          <p:spPr>
            <a:xfrm>
              <a:off x="3964358" y="1882731"/>
              <a:ext cx="1201576" cy="9233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Vertragsimport aller Nicht-Allianz-</a:t>
              </a:r>
              <a:r>
                <a:rPr lang="de-DE" sz="1200" b="1" dirty="0" err="1">
                  <a:solidFill>
                    <a:schemeClr val="tx2"/>
                  </a:solidFill>
                </a:rPr>
                <a:t>bAV</a:t>
              </a:r>
              <a:r>
                <a:rPr lang="de-DE" sz="1200" b="1" dirty="0">
                  <a:solidFill>
                    <a:schemeClr val="tx2"/>
                  </a:solidFill>
                </a:rPr>
                <a:t>- Verträge in </a:t>
              </a:r>
              <a:r>
                <a:rPr lang="de-DE" sz="1200" b="1" dirty="0" err="1">
                  <a:solidFill>
                    <a:schemeClr val="tx2"/>
                  </a:solidFill>
                </a:rPr>
                <a:t>FirmenOnline</a:t>
              </a:r>
              <a:endParaRPr lang="de-DE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7E44476-7F47-2C4B-9E4F-D66B2D38B400}"/>
              </a:ext>
            </a:extLst>
          </p:cNvPr>
          <p:cNvGrpSpPr/>
          <p:nvPr/>
        </p:nvGrpSpPr>
        <p:grpSpPr>
          <a:xfrm>
            <a:off x="6589018" y="1911784"/>
            <a:ext cx="1352592" cy="1539354"/>
            <a:chOff x="6485193" y="1563457"/>
            <a:chExt cx="1352592" cy="1539354"/>
          </a:xfrm>
        </p:grpSpPr>
        <p:sp>
          <p:nvSpPr>
            <p:cNvPr id="42" name="Sechseck 41">
              <a:extLst>
                <a:ext uri="{FF2B5EF4-FFF2-40B4-BE49-F238E27FC236}">
                  <a16:creationId xmlns:a16="http://schemas.microsoft.com/office/drawing/2014/main" id="{CC7B89C9-9FB6-B54A-8980-F88F34D141D3}"/>
                </a:ext>
              </a:extLst>
            </p:cNvPr>
            <p:cNvSpPr/>
            <p:nvPr/>
          </p:nvSpPr>
          <p:spPr>
            <a:xfrm rot="5400000">
              <a:off x="6391812" y="1656838"/>
              <a:ext cx="1539354" cy="135259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txBody>
  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Bef>
                  <a:spcPts val="100"/>
                </a:spcBef>
                <a:spcAft>
                  <a:spcPts val="100"/>
                </a:spcAft>
              </a:pPr>
              <a:endParaRPr lang="de-DE" sz="1400" dirty="0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91BBF02D-709B-044C-8199-CB31F91FF21E}"/>
                </a:ext>
              </a:extLst>
            </p:cNvPr>
            <p:cNvSpPr txBox="1"/>
            <p:nvPr/>
          </p:nvSpPr>
          <p:spPr>
            <a:xfrm>
              <a:off x="6636209" y="1871468"/>
              <a:ext cx="1050561" cy="9233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de-DE" sz="1200" b="1" dirty="0" err="1">
                  <a:solidFill>
                    <a:schemeClr val="tx2"/>
                  </a:solidFill>
                </a:rPr>
                <a:t>FirmenOnline</a:t>
              </a:r>
              <a:r>
                <a:rPr lang="de-DE" sz="1200" b="1" dirty="0">
                  <a:solidFill>
                    <a:schemeClr val="tx2"/>
                  </a:solidFill>
                </a:rPr>
                <a:t> Services auch </a:t>
              </a:r>
              <a:r>
                <a:rPr lang="de-DE" sz="1200" b="1" dirty="0" smtClean="0">
                  <a:solidFill>
                    <a:schemeClr val="tx2"/>
                  </a:solidFill>
                </a:rPr>
                <a:t>für </a:t>
              </a:r>
              <a:r>
                <a:rPr lang="de-DE" sz="1200" b="1" dirty="0">
                  <a:solidFill>
                    <a:schemeClr val="tx2"/>
                  </a:solidFill>
                </a:rPr>
                <a:t>weitere Versicherer nutzen</a:t>
              </a:r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F7C2B7AF-DF1A-5848-8CAA-23DE147F6EE5}"/>
              </a:ext>
            </a:extLst>
          </p:cNvPr>
          <p:cNvSpPr txBox="1"/>
          <p:nvPr/>
        </p:nvSpPr>
        <p:spPr>
          <a:xfrm>
            <a:off x="2855420" y="3470684"/>
            <a:ext cx="3007297" cy="1253402"/>
          </a:xfrm>
          <a:prstGeom prst="rect">
            <a:avLst/>
          </a:prstGeom>
        </p:spPr>
        <p:txBody>
          <a:bodyPr vert="horz" wrap="square" lIns="72000" tIns="72000" rIns="72000" bIns="72000" rtlCol="0">
            <a:spAutoFit/>
          </a:bodyPr>
          <a:lstStyle/>
          <a:p>
            <a:r>
              <a:rPr lang="de-DE" sz="1200" b="1" dirty="0" smtClean="0"/>
              <a:t>Basisangebot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smtClean="0"/>
              <a:t>Verschiedene </a:t>
            </a:r>
            <a:r>
              <a:rPr lang="de-DE" sz="1200" dirty="0"/>
              <a:t>Vertragsinformationen zur </a:t>
            </a:r>
            <a:r>
              <a:rPr lang="de-DE" sz="1200" dirty="0" err="1"/>
              <a:t>bAV</a:t>
            </a:r>
            <a:r>
              <a:rPr lang="de-DE" sz="1200" dirty="0"/>
              <a:t> aller Versicherer auf einen Blick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Schneller und unkomplizierter Vertragsimport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F2B913B-0B8C-2D42-8CFD-350111E66D49}"/>
              </a:ext>
            </a:extLst>
          </p:cNvPr>
          <p:cNvSpPr txBox="1"/>
          <p:nvPr/>
        </p:nvSpPr>
        <p:spPr>
          <a:xfrm>
            <a:off x="5929511" y="3459166"/>
            <a:ext cx="3179786" cy="1068736"/>
          </a:xfrm>
          <a:prstGeom prst="rect">
            <a:avLst/>
          </a:prstGeom>
        </p:spPr>
        <p:txBody>
          <a:bodyPr vert="horz" wrap="square" lIns="72000" tIns="72000" rIns="72000" bIns="72000" rtlCol="0">
            <a:spAutoFit/>
          </a:bodyPr>
          <a:lstStyle/>
          <a:p>
            <a:r>
              <a:rPr lang="de-DE" sz="1200" b="1" dirty="0" smtClean="0"/>
              <a:t>Komfortangebot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Vertragsänderungen aller Verträge für importierte Daten auslösen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Ständige automatische Erweiterung und Aktualisierung der importierten Daten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9E2DF2A-510B-E243-A053-D25FD89C93C0}"/>
              </a:ext>
            </a:extLst>
          </p:cNvPr>
          <p:cNvSpPr/>
          <p:nvPr/>
        </p:nvSpPr>
        <p:spPr>
          <a:xfrm>
            <a:off x="5605919" y="4917826"/>
            <a:ext cx="3057248" cy="2092881"/>
          </a:xfrm>
          <a:prstGeom prst="rect">
            <a:avLst/>
          </a:prstGeom>
        </p:spPr>
        <p:txBody>
          <a:bodyPr wrap="square" rIns="72000">
            <a:spAutoFit/>
          </a:bodyPr>
          <a:lstStyle/>
          <a:p>
            <a:pPr marL="7938" indent="-7938">
              <a:spcBef>
                <a:spcPts val="600"/>
              </a:spcBef>
              <a:buClr>
                <a:schemeClr val="accent2">
                  <a:lumMod val="75000"/>
                </a:schemeClr>
              </a:buClr>
            </a:pPr>
            <a: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  <a:t>Optimierte Betreuungsmöglichkeiten</a:t>
            </a:r>
            <a:b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  <a:t>für den Vermittler</a:t>
            </a:r>
          </a:p>
          <a:p>
            <a:pPr marL="133350" indent="-133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Gesamtsicht der </a:t>
            </a:r>
            <a:r>
              <a:rPr lang="de-DE" sz="1200" dirty="0" err="1"/>
              <a:t>bAV</a:t>
            </a:r>
            <a:r>
              <a:rPr lang="de-DE" sz="1200" dirty="0"/>
              <a:t>-Verträge aller Versicherer des Unternehmens </a:t>
            </a:r>
          </a:p>
          <a:p>
            <a:pPr marL="133350" indent="-133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Vollumfängliche, digitale Vertragsservices aus einer Hand für </a:t>
            </a:r>
            <a:r>
              <a:rPr lang="de-DE" sz="1200" dirty="0" smtClean="0"/>
              <a:t>höhere Datenqualität und Aufwandsminimierung</a:t>
            </a:r>
            <a:endParaRPr lang="de-DE" sz="1200" dirty="0"/>
          </a:p>
          <a:p>
            <a:pPr>
              <a:spcBef>
                <a:spcPts val="300"/>
              </a:spcBef>
            </a:pPr>
            <a:endParaRPr lang="de-DE" sz="1200" dirty="0"/>
          </a:p>
          <a:p>
            <a:pPr marL="133350" indent="-1333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de-DE" sz="1200" dirty="0">
              <a:solidFill>
                <a:srgbClr val="FF0000"/>
              </a:solidFill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167DFC95-838D-3E46-BC9D-3D0D586FEF87}"/>
              </a:ext>
            </a:extLst>
          </p:cNvPr>
          <p:cNvGrpSpPr/>
          <p:nvPr/>
        </p:nvGrpSpPr>
        <p:grpSpPr>
          <a:xfrm>
            <a:off x="871925" y="1911784"/>
            <a:ext cx="1537200" cy="1539354"/>
            <a:chOff x="1256340" y="1575839"/>
            <a:chExt cx="1537200" cy="153935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E9B344F-BE34-164E-B6AE-819245B6AFEF}"/>
                </a:ext>
              </a:extLst>
            </p:cNvPr>
            <p:cNvSpPr/>
            <p:nvPr/>
          </p:nvSpPr>
          <p:spPr>
            <a:xfrm rot="5400000">
              <a:off x="1255263" y="1576916"/>
              <a:ext cx="1539354" cy="15372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txBody>
  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Bef>
                  <a:spcPts val="100"/>
                </a:spcBef>
                <a:spcAft>
                  <a:spcPts val="100"/>
                </a:spcAft>
              </a:pPr>
              <a:endParaRPr lang="de-DE" sz="1400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5A14CD76-5C0D-5A43-A645-F3A7F032BAE5}"/>
                </a:ext>
              </a:extLst>
            </p:cNvPr>
            <p:cNvSpPr txBox="1"/>
            <p:nvPr/>
          </p:nvSpPr>
          <p:spPr>
            <a:xfrm>
              <a:off x="1389924" y="1995145"/>
              <a:ext cx="1270032" cy="73866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de-DE" sz="1200" b="1" dirty="0" err="1">
                  <a:solidFill>
                    <a:schemeClr val="tx2"/>
                  </a:solidFill>
                </a:rPr>
                <a:t>bAV</a:t>
              </a:r>
              <a:r>
                <a:rPr lang="de-DE" sz="1200" b="1" dirty="0">
                  <a:solidFill>
                    <a:schemeClr val="tx2"/>
                  </a:solidFill>
                </a:rPr>
                <a:t>-Verträge unterschiedlicher Versicherer im Unternehmen</a:t>
              </a:r>
            </a:p>
          </p:txBody>
        </p:sp>
      </p:grpSp>
      <p:sp>
        <p:nvSpPr>
          <p:cNvPr id="33" name="Textfeld 32">
            <a:extLst>
              <a:ext uri="{FF2B5EF4-FFF2-40B4-BE49-F238E27FC236}">
                <a16:creationId xmlns:a16="http://schemas.microsoft.com/office/drawing/2014/main" id="{6B0C19AD-4BFB-394F-A69A-B54C4BA7F061}"/>
              </a:ext>
            </a:extLst>
          </p:cNvPr>
          <p:cNvSpPr txBox="1"/>
          <p:nvPr/>
        </p:nvSpPr>
        <p:spPr>
          <a:xfrm>
            <a:off x="871925" y="3470684"/>
            <a:ext cx="1537200" cy="330072"/>
          </a:xfrm>
          <a:prstGeom prst="rect">
            <a:avLst/>
          </a:prstGeom>
        </p:spPr>
        <p:txBody>
          <a:bodyPr vert="horz" wrap="square" lIns="72000" tIns="72000" rIns="72000" bIns="72000" rtlCol="0">
            <a:spAutoFit/>
          </a:bodyPr>
          <a:lstStyle/>
          <a:p>
            <a:r>
              <a:rPr lang="de-DE" sz="1200" b="1" dirty="0"/>
              <a:t>Ausgangssituation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41068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ichtungspfeil 67">
            <a:extLst>
              <a:ext uri="{FF2B5EF4-FFF2-40B4-BE49-F238E27FC236}">
                <a16:creationId xmlns:a16="http://schemas.microsoft.com/office/drawing/2014/main" id="{73434B4D-6336-A143-B44C-7F9299CA58B0}"/>
              </a:ext>
            </a:extLst>
          </p:cNvPr>
          <p:cNvSpPr/>
          <p:nvPr/>
        </p:nvSpPr>
        <p:spPr>
          <a:xfrm>
            <a:off x="501397" y="1528844"/>
            <a:ext cx="5851696" cy="1978199"/>
          </a:xfrm>
          <a:prstGeom prst="homePlate">
            <a:avLst>
              <a:gd name="adj" fmla="val 2682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324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200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EB75C14-EF56-4CA8-80BF-6C06A0DB297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64AE7F-DBA2-423C-8B85-4A9713349A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Leistungsprofil </a:t>
            </a:r>
            <a:r>
              <a:rPr lang="de-DE" dirty="0" err="1"/>
              <a:t>FirmenOnline</a:t>
            </a:r>
            <a:r>
              <a:rPr lang="de-DE" dirty="0"/>
              <a:t> Services | </a:t>
            </a:r>
            <a:r>
              <a:rPr lang="de-DE" dirty="0" smtClean="0"/>
              <a:t>Details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E982F7-A214-4EEF-8859-A68AC230955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1201FF1-C63B-412E-ABF0-3D0E918900AC}" type="slidenum">
              <a:rPr lang="de-DE" noProof="0" smtClean="0"/>
              <a:pPr/>
              <a:t>3</a:t>
            </a:fld>
            <a:endParaRPr lang="de-DE" noProof="0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0264C84-22F6-4513-84A2-3C96B930611E}"/>
              </a:ext>
            </a:extLst>
          </p:cNvPr>
          <p:cNvSpPr/>
          <p:nvPr/>
        </p:nvSpPr>
        <p:spPr>
          <a:xfrm>
            <a:off x="4826178" y="4165910"/>
            <a:ext cx="3806772" cy="2214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/>
            <a:r>
              <a:rPr lang="de-DE" sz="1200" b="1" dirty="0"/>
              <a:t>Datenservice</a:t>
            </a:r>
            <a:r>
              <a:rPr lang="de-DE" sz="1200" dirty="0"/>
              <a:t>: </a:t>
            </a:r>
            <a:br>
              <a:rPr lang="de-DE" sz="1200" dirty="0"/>
            </a:br>
            <a:r>
              <a:rPr lang="de-DE" sz="1200" dirty="0"/>
              <a:t>Daten werden automatisch erweitert und </a:t>
            </a:r>
            <a:r>
              <a:rPr lang="de-DE" sz="1200" dirty="0" smtClean="0"/>
              <a:t>aktualisiert*:</a:t>
            </a:r>
            <a:endParaRPr lang="de-DE" sz="1200" dirty="0"/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/>
              <a:t>Informationen zu garantierten Leistungen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/>
              <a:t>Tarifen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/>
              <a:t>Beitragszahlung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 err="1"/>
              <a:t>Endalter</a:t>
            </a:r>
            <a:endParaRPr lang="de-DE" sz="1200" dirty="0"/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 smtClean="0"/>
              <a:t>Vertragsstatus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/>
              <a:t>e</a:t>
            </a:r>
            <a:r>
              <a:rPr lang="de-DE" sz="1200" dirty="0" smtClean="0"/>
              <a:t>tc.</a:t>
            </a:r>
            <a:endParaRPr lang="de-DE" sz="1200" dirty="0"/>
          </a:p>
          <a:p>
            <a:pPr marL="133350" lvl="1" indent="-122238">
              <a:buFont typeface="Arial" panose="020B0604020202020204" pitchFamily="34" charset="0"/>
              <a:buChar char="•"/>
            </a:pPr>
            <a:endParaRPr lang="de-DE" sz="1200" dirty="0"/>
          </a:p>
          <a:p>
            <a:pPr indent="11113">
              <a:spcBef>
                <a:spcPts val="100"/>
              </a:spcBef>
              <a:spcAft>
                <a:spcPts val="100"/>
              </a:spcAft>
            </a:pPr>
            <a:endParaRPr lang="de-DE" sz="100" dirty="0"/>
          </a:p>
          <a:p>
            <a:pPr indent="11113">
              <a:spcBef>
                <a:spcPts val="100"/>
              </a:spcBef>
              <a:spcAft>
                <a:spcPts val="100"/>
              </a:spcAft>
            </a:pPr>
            <a:endParaRPr lang="de-DE" sz="1200" dirty="0"/>
          </a:p>
        </p:txBody>
      </p:sp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Lange erträumt, jetzt ist es möglich:</a:t>
            </a:r>
            <a:br>
              <a:rPr lang="de-DE" dirty="0"/>
            </a:br>
            <a:r>
              <a:rPr lang="de-DE" dirty="0"/>
              <a:t>Die einfachste Lösung für alle </a:t>
            </a:r>
          </a:p>
        </p:txBody>
      </p:sp>
      <p:pic>
        <p:nvPicPr>
          <p:cNvPr id="37" name="Bild 38">
            <a:extLst>
              <a:ext uri="{FF2B5EF4-FFF2-40B4-BE49-F238E27FC236}">
                <a16:creationId xmlns:a16="http://schemas.microsoft.com/office/drawing/2014/main" id="{C651BD08-AFBF-EE41-9C3B-9AD2BD72B3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352" y="1650440"/>
            <a:ext cx="750762" cy="750762"/>
          </a:xfrm>
          <a:prstGeom prst="ellipse">
            <a:avLst/>
          </a:prstGeom>
        </p:spPr>
      </p:pic>
      <p:pic>
        <p:nvPicPr>
          <p:cNvPr id="38" name="Bild 42">
            <a:extLst>
              <a:ext uri="{FF2B5EF4-FFF2-40B4-BE49-F238E27FC236}">
                <a16:creationId xmlns:a16="http://schemas.microsoft.com/office/drawing/2014/main" id="{7FF6BFE6-8B8C-C943-B29A-E70A2791DEB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999" b="2839"/>
          <a:stretch/>
        </p:blipFill>
        <p:spPr>
          <a:xfrm>
            <a:off x="676367" y="2615091"/>
            <a:ext cx="720731" cy="720731"/>
          </a:xfrm>
          <a:prstGeom prst="ellipse">
            <a:avLst/>
          </a:prstGeom>
        </p:spPr>
      </p:pic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3A45C69D-FFB0-F24E-9469-E83E4772E1BE}"/>
              </a:ext>
            </a:extLst>
          </p:cNvPr>
          <p:cNvGrpSpPr/>
          <p:nvPr/>
        </p:nvGrpSpPr>
        <p:grpSpPr>
          <a:xfrm>
            <a:off x="6691734" y="1505261"/>
            <a:ext cx="1463430" cy="2012940"/>
            <a:chOff x="3491534" y="1953630"/>
            <a:chExt cx="2087854" cy="2871832"/>
          </a:xfrm>
        </p:grpSpPr>
        <p:pic>
          <p:nvPicPr>
            <p:cNvPr id="42" name="Bild 49">
              <a:extLst>
                <a:ext uri="{FF2B5EF4-FFF2-40B4-BE49-F238E27FC236}">
                  <a16:creationId xmlns:a16="http://schemas.microsoft.com/office/drawing/2014/main" id="{5B8640A0-5578-6248-A0F0-A0C719D12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7255" y="1953630"/>
              <a:ext cx="1978014" cy="2262245"/>
            </a:xfrm>
            <a:prstGeom prst="rect">
              <a:avLst/>
            </a:prstGeom>
          </p:spPr>
        </p:pic>
        <p:pic>
          <p:nvPicPr>
            <p:cNvPr id="43" name="Bild 50">
              <a:extLst>
                <a:ext uri="{FF2B5EF4-FFF2-40B4-BE49-F238E27FC236}">
                  <a16:creationId xmlns:a16="http://schemas.microsoft.com/office/drawing/2014/main" id="{7D2395D3-9D99-3B48-8B91-AEAC5F87BE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75"/>
            <a:stretch/>
          </p:blipFill>
          <p:spPr>
            <a:xfrm>
              <a:off x="3491534" y="4306312"/>
              <a:ext cx="2087854" cy="519150"/>
            </a:xfrm>
            <a:prstGeom prst="rect">
              <a:avLst/>
            </a:prstGeom>
          </p:spPr>
        </p:pic>
      </p:grpSp>
      <p:sp>
        <p:nvSpPr>
          <p:cNvPr id="51" name="Rechteck 50">
            <a:extLst>
              <a:ext uri="{FF2B5EF4-FFF2-40B4-BE49-F238E27FC236}">
                <a16:creationId xmlns:a16="http://schemas.microsoft.com/office/drawing/2014/main" id="{F304F5E7-45F3-E64A-BE32-7E4795EDD98E}"/>
              </a:ext>
            </a:extLst>
          </p:cNvPr>
          <p:cNvSpPr/>
          <p:nvPr/>
        </p:nvSpPr>
        <p:spPr>
          <a:xfrm>
            <a:off x="7169984" y="3656834"/>
            <a:ext cx="1975604" cy="514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77838" algn="l"/>
              </a:tabLst>
            </a:pPr>
            <a:r>
              <a:rPr lang="de-DE" sz="1200" b="1" dirty="0">
                <a:solidFill>
                  <a:schemeClr val="bg1"/>
                </a:solidFill>
              </a:rPr>
              <a:t>Neu: </a:t>
            </a:r>
            <a:r>
              <a:rPr lang="de-DE" sz="1200" dirty="0">
                <a:solidFill>
                  <a:schemeClr val="bg1"/>
                </a:solidFill>
              </a:rPr>
              <a:t>Vertragsverwaltung mit </a:t>
            </a:r>
            <a:r>
              <a:rPr lang="de-DE" sz="1200" dirty="0" err="1">
                <a:solidFill>
                  <a:schemeClr val="bg1"/>
                </a:solidFill>
              </a:rPr>
              <a:t>FirmenOnline</a:t>
            </a:r>
            <a:r>
              <a:rPr lang="de-DE" sz="1200" dirty="0">
                <a:solidFill>
                  <a:schemeClr val="bg1"/>
                </a:solidFill>
              </a:rPr>
              <a:t> Services</a:t>
            </a:r>
          </a:p>
        </p:txBody>
      </p:sp>
      <p:grpSp>
        <p:nvGrpSpPr>
          <p:cNvPr id="52" name="Gruppieren 48">
            <a:extLst>
              <a:ext uri="{FF2B5EF4-FFF2-40B4-BE49-F238E27FC236}">
                <a16:creationId xmlns:a16="http://schemas.microsoft.com/office/drawing/2014/main" id="{AB348CFD-AB1B-D342-AD9D-D9200910E3A6}"/>
              </a:ext>
            </a:extLst>
          </p:cNvPr>
          <p:cNvGrpSpPr>
            <a:grpSpLocks noChangeAspect="1"/>
          </p:cNvGrpSpPr>
          <p:nvPr/>
        </p:nvGrpSpPr>
        <p:grpSpPr>
          <a:xfrm>
            <a:off x="501397" y="4165910"/>
            <a:ext cx="273600" cy="273600"/>
            <a:chOff x="2862847" y="549025"/>
            <a:chExt cx="540000" cy="540000"/>
          </a:xfrm>
          <a:solidFill>
            <a:srgbClr val="517BB8"/>
          </a:solidFill>
        </p:grpSpPr>
        <p:sp>
          <p:nvSpPr>
            <p:cNvPr id="53" name="Ellipse 46">
              <a:extLst>
                <a:ext uri="{FF2B5EF4-FFF2-40B4-BE49-F238E27FC236}">
                  <a16:creationId xmlns:a16="http://schemas.microsoft.com/office/drawing/2014/main" id="{DFAF70F8-A745-FA43-B1E1-9ECE3A4BFD61}"/>
                </a:ext>
              </a:extLst>
            </p:cNvPr>
            <p:cNvSpPr/>
            <p:nvPr/>
          </p:nvSpPr>
          <p:spPr>
            <a:xfrm>
              <a:off x="2862847" y="549025"/>
              <a:ext cx="540000" cy="5400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Freihandform 53">
              <a:extLst>
                <a:ext uri="{FF2B5EF4-FFF2-40B4-BE49-F238E27FC236}">
                  <a16:creationId xmlns:a16="http://schemas.microsoft.com/office/drawing/2014/main" id="{4C99E306-4881-1F4D-971A-2A3CDEDE97C6}"/>
                </a:ext>
              </a:extLst>
            </p:cNvPr>
            <p:cNvSpPr/>
            <p:nvPr/>
          </p:nvSpPr>
          <p:spPr>
            <a:xfrm>
              <a:off x="3012551" y="727584"/>
              <a:ext cx="246221" cy="182880"/>
            </a:xfrm>
            <a:custGeom>
              <a:avLst/>
              <a:gdLst>
                <a:gd name="connsiteX0" fmla="*/ 0 w 259080"/>
                <a:gd name="connsiteY0" fmla="*/ 129540 h 182880"/>
                <a:gd name="connsiteX1" fmla="*/ 91440 w 259080"/>
                <a:gd name="connsiteY1" fmla="*/ 182880 h 182880"/>
                <a:gd name="connsiteX2" fmla="*/ 259080 w 259080"/>
                <a:gd name="connsiteY2" fmla="*/ 0 h 182880"/>
                <a:gd name="connsiteX0" fmla="*/ 0 w 285274"/>
                <a:gd name="connsiteY0" fmla="*/ 115253 h 182880"/>
                <a:gd name="connsiteX1" fmla="*/ 117634 w 285274"/>
                <a:gd name="connsiteY1" fmla="*/ 182880 h 182880"/>
                <a:gd name="connsiteX2" fmla="*/ 285274 w 285274"/>
                <a:gd name="connsiteY2" fmla="*/ 0 h 182880"/>
                <a:gd name="connsiteX0" fmla="*/ 0 w 270034"/>
                <a:gd name="connsiteY0" fmla="*/ 69533 h 182880"/>
                <a:gd name="connsiteX1" fmla="*/ 102394 w 270034"/>
                <a:gd name="connsiteY1" fmla="*/ 182880 h 182880"/>
                <a:gd name="connsiteX2" fmla="*/ 270034 w 270034"/>
                <a:gd name="connsiteY2" fmla="*/ 0 h 182880"/>
                <a:gd name="connsiteX0" fmla="*/ 0 w 246222"/>
                <a:gd name="connsiteY0" fmla="*/ 102870 h 182880"/>
                <a:gd name="connsiteX1" fmla="*/ 78582 w 246222"/>
                <a:gd name="connsiteY1" fmla="*/ 182880 h 182880"/>
                <a:gd name="connsiteX2" fmla="*/ 246222 w 246222"/>
                <a:gd name="connsiteY2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222" h="182880">
                  <a:moveTo>
                    <a:pt x="0" y="102870"/>
                  </a:moveTo>
                  <a:lnTo>
                    <a:pt x="78582" y="182880"/>
                  </a:lnTo>
                  <a:lnTo>
                    <a:pt x="246222" y="0"/>
                  </a:lnTo>
                </a:path>
              </a:pathLst>
            </a:custGeom>
            <a:solidFill>
              <a:schemeClr val="accent2"/>
            </a:solidFill>
            <a:ln w="381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5" name="Gruppieren 48">
            <a:extLst>
              <a:ext uri="{FF2B5EF4-FFF2-40B4-BE49-F238E27FC236}">
                <a16:creationId xmlns:a16="http://schemas.microsoft.com/office/drawing/2014/main" id="{3B69CFE5-B85D-F541-8DF5-986B179A2E7F}"/>
              </a:ext>
            </a:extLst>
          </p:cNvPr>
          <p:cNvGrpSpPr>
            <a:grpSpLocks noChangeAspect="1"/>
          </p:cNvGrpSpPr>
          <p:nvPr/>
        </p:nvGrpSpPr>
        <p:grpSpPr>
          <a:xfrm>
            <a:off x="4572199" y="4165910"/>
            <a:ext cx="273600" cy="273600"/>
            <a:chOff x="2862847" y="549025"/>
            <a:chExt cx="540000" cy="540000"/>
          </a:xfrm>
          <a:solidFill>
            <a:srgbClr val="517BB8"/>
          </a:solidFill>
        </p:grpSpPr>
        <p:sp>
          <p:nvSpPr>
            <p:cNvPr id="56" name="Ellipse 46">
              <a:extLst>
                <a:ext uri="{FF2B5EF4-FFF2-40B4-BE49-F238E27FC236}">
                  <a16:creationId xmlns:a16="http://schemas.microsoft.com/office/drawing/2014/main" id="{D402E940-4CF0-E043-9964-0EF56D5EE67C}"/>
                </a:ext>
              </a:extLst>
            </p:cNvPr>
            <p:cNvSpPr/>
            <p:nvPr/>
          </p:nvSpPr>
          <p:spPr>
            <a:xfrm>
              <a:off x="2862847" y="549025"/>
              <a:ext cx="540000" cy="5400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Freihandform 56">
              <a:extLst>
                <a:ext uri="{FF2B5EF4-FFF2-40B4-BE49-F238E27FC236}">
                  <a16:creationId xmlns:a16="http://schemas.microsoft.com/office/drawing/2014/main" id="{9BF1E362-DF9E-BE4C-A6BB-01EDEB2AE2A0}"/>
                </a:ext>
              </a:extLst>
            </p:cNvPr>
            <p:cNvSpPr/>
            <p:nvPr/>
          </p:nvSpPr>
          <p:spPr>
            <a:xfrm>
              <a:off x="3012551" y="727584"/>
              <a:ext cx="246221" cy="182880"/>
            </a:xfrm>
            <a:custGeom>
              <a:avLst/>
              <a:gdLst>
                <a:gd name="connsiteX0" fmla="*/ 0 w 259080"/>
                <a:gd name="connsiteY0" fmla="*/ 129540 h 182880"/>
                <a:gd name="connsiteX1" fmla="*/ 91440 w 259080"/>
                <a:gd name="connsiteY1" fmla="*/ 182880 h 182880"/>
                <a:gd name="connsiteX2" fmla="*/ 259080 w 259080"/>
                <a:gd name="connsiteY2" fmla="*/ 0 h 182880"/>
                <a:gd name="connsiteX0" fmla="*/ 0 w 285274"/>
                <a:gd name="connsiteY0" fmla="*/ 115253 h 182880"/>
                <a:gd name="connsiteX1" fmla="*/ 117634 w 285274"/>
                <a:gd name="connsiteY1" fmla="*/ 182880 h 182880"/>
                <a:gd name="connsiteX2" fmla="*/ 285274 w 285274"/>
                <a:gd name="connsiteY2" fmla="*/ 0 h 182880"/>
                <a:gd name="connsiteX0" fmla="*/ 0 w 270034"/>
                <a:gd name="connsiteY0" fmla="*/ 69533 h 182880"/>
                <a:gd name="connsiteX1" fmla="*/ 102394 w 270034"/>
                <a:gd name="connsiteY1" fmla="*/ 182880 h 182880"/>
                <a:gd name="connsiteX2" fmla="*/ 270034 w 270034"/>
                <a:gd name="connsiteY2" fmla="*/ 0 h 182880"/>
                <a:gd name="connsiteX0" fmla="*/ 0 w 246222"/>
                <a:gd name="connsiteY0" fmla="*/ 102870 h 182880"/>
                <a:gd name="connsiteX1" fmla="*/ 78582 w 246222"/>
                <a:gd name="connsiteY1" fmla="*/ 182880 h 182880"/>
                <a:gd name="connsiteX2" fmla="*/ 246222 w 246222"/>
                <a:gd name="connsiteY2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222" h="182880">
                  <a:moveTo>
                    <a:pt x="0" y="102870"/>
                  </a:moveTo>
                  <a:lnTo>
                    <a:pt x="78582" y="182880"/>
                  </a:lnTo>
                  <a:lnTo>
                    <a:pt x="246222" y="0"/>
                  </a:lnTo>
                </a:path>
              </a:pathLst>
            </a:custGeom>
            <a:solidFill>
              <a:schemeClr val="accent2"/>
            </a:solidFill>
            <a:ln w="381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9E9451A6-E4FF-2443-AC0F-DA784435F120}"/>
              </a:ext>
            </a:extLst>
          </p:cNvPr>
          <p:cNvSpPr/>
          <p:nvPr/>
        </p:nvSpPr>
        <p:spPr>
          <a:xfrm>
            <a:off x="4759992" y="2471019"/>
            <a:ext cx="352296" cy="352296"/>
          </a:xfrm>
          <a:prstGeom prst="ellipse">
            <a:avLst/>
          </a:prstGeom>
          <a:solidFill>
            <a:schemeClr val="tx2"/>
          </a:solidFill>
          <a:ln w="19050"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de-DE" sz="1800" dirty="0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EAAA24E2-E853-B046-9EE7-12C3AEB1C68D}"/>
              </a:ext>
            </a:extLst>
          </p:cNvPr>
          <p:cNvGrpSpPr/>
          <p:nvPr/>
        </p:nvGrpSpPr>
        <p:grpSpPr>
          <a:xfrm>
            <a:off x="4304294" y="2910144"/>
            <a:ext cx="1263681" cy="455692"/>
            <a:chOff x="3857875" y="2829801"/>
            <a:chExt cx="895372" cy="322878"/>
          </a:xfrm>
        </p:grpSpPr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067AA0F0-E926-6844-A0C4-1E113B98DD8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57875" y="2829801"/>
              <a:ext cx="322878" cy="322878"/>
            </a:xfrm>
            <a:prstGeom prst="rect">
              <a:avLst/>
            </a:prstGeom>
          </p:spPr>
        </p:pic>
        <p:pic>
          <p:nvPicPr>
            <p:cNvPr id="63" name="Grafik 62">
              <a:extLst>
                <a:ext uri="{FF2B5EF4-FFF2-40B4-BE49-F238E27FC236}">
                  <a16:creationId xmlns:a16="http://schemas.microsoft.com/office/drawing/2014/main" id="{71C4427A-5AAD-CB40-85FA-A5A67A65F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44122" y="2829801"/>
              <a:ext cx="322878" cy="322878"/>
            </a:xfrm>
            <a:prstGeom prst="rect">
              <a:avLst/>
            </a:prstGeom>
          </p:spPr>
        </p:pic>
        <p:pic>
          <p:nvPicPr>
            <p:cNvPr id="64" name="Grafik 63">
              <a:extLst>
                <a:ext uri="{FF2B5EF4-FFF2-40B4-BE49-F238E27FC236}">
                  <a16:creationId xmlns:a16="http://schemas.microsoft.com/office/drawing/2014/main" id="{BF007CBA-725A-8549-98AB-92F838EA0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430369" y="2829801"/>
              <a:ext cx="322878" cy="322878"/>
            </a:xfrm>
            <a:prstGeom prst="rect">
              <a:avLst/>
            </a:prstGeom>
          </p:spPr>
        </p:pic>
      </p:grpSp>
      <p:sp>
        <p:nvSpPr>
          <p:cNvPr id="34" name="Rechteck 33">
            <a:extLst>
              <a:ext uri="{FF2B5EF4-FFF2-40B4-BE49-F238E27FC236}">
                <a16:creationId xmlns:a16="http://schemas.microsoft.com/office/drawing/2014/main" id="{A7D4FADF-1F48-104B-9855-F96C61A483CF}"/>
              </a:ext>
            </a:extLst>
          </p:cNvPr>
          <p:cNvSpPr/>
          <p:nvPr/>
        </p:nvSpPr>
        <p:spPr>
          <a:xfrm>
            <a:off x="1497289" y="1917626"/>
            <a:ext cx="2349608" cy="129266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1" dirty="0" smtClean="0"/>
              <a:t>Eine </a:t>
            </a:r>
            <a:r>
              <a:rPr lang="de-DE" sz="1200" b="1" dirty="0"/>
              <a:t>Plattform </a:t>
            </a:r>
            <a:r>
              <a:rPr lang="de-DE" sz="1200" dirty="0"/>
              <a:t>zur Anzeige und Verwaltung aller </a:t>
            </a:r>
            <a:r>
              <a:rPr lang="de-DE" sz="1200" dirty="0" err="1"/>
              <a:t>bAV</a:t>
            </a:r>
            <a:r>
              <a:rPr lang="de-DE" sz="1200" dirty="0"/>
              <a:t>-Verträge – </a:t>
            </a:r>
            <a:r>
              <a:rPr lang="de-DE" sz="1200" b="1" dirty="0"/>
              <a:t>auch verschiedener Anbieter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Vermittler kann durch Arbeitgeber </a:t>
            </a:r>
            <a:r>
              <a:rPr lang="de-DE" sz="1200" b="1" dirty="0"/>
              <a:t>berechtigt </a:t>
            </a:r>
            <a:r>
              <a:rPr lang="de-DE" sz="1200" dirty="0"/>
              <a:t>werden und gleiche Funktionen nutzen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BCDDF4B-03BC-C34E-B765-5E4F5B2D8648}"/>
              </a:ext>
            </a:extLst>
          </p:cNvPr>
          <p:cNvSpPr/>
          <p:nvPr/>
        </p:nvSpPr>
        <p:spPr>
          <a:xfrm>
            <a:off x="1520931" y="1680125"/>
            <a:ext cx="232596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  <a:buClr>
                <a:schemeClr val="accent2">
                  <a:lumMod val="75000"/>
                </a:schemeClr>
              </a:buClr>
            </a:pPr>
            <a:r>
              <a:rPr lang="de-DE" sz="1200" b="1" dirty="0">
                <a:solidFill>
                  <a:schemeClr val="accent2">
                    <a:lumMod val="75000"/>
                  </a:schemeClr>
                </a:solidFill>
              </a:rPr>
              <a:t>Für Arbeitgeber und Vermittler</a:t>
            </a:r>
            <a:endParaRPr lang="de-DE" sz="1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BA095DE-B860-6D4E-9842-5702BCABB4DD}"/>
              </a:ext>
            </a:extLst>
          </p:cNvPr>
          <p:cNvSpPr/>
          <p:nvPr/>
        </p:nvSpPr>
        <p:spPr>
          <a:xfrm>
            <a:off x="969663" y="6445156"/>
            <a:ext cx="66692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1" indent="-122238"/>
            <a:r>
              <a:rPr lang="de-DE" sz="800" dirty="0"/>
              <a:t>* Der Umfang der Daten richtet sich nach der Bereitstellung des abgebenden Versicherers.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7D3A3EE5-C524-C949-80FC-9561554AA0BB}"/>
              </a:ext>
            </a:extLst>
          </p:cNvPr>
          <p:cNvSpPr/>
          <p:nvPr/>
        </p:nvSpPr>
        <p:spPr>
          <a:xfrm>
            <a:off x="766432" y="4165910"/>
            <a:ext cx="3806772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/>
            <a:r>
              <a:rPr lang="de-DE" sz="1200" b="1" dirty="0"/>
              <a:t>Vertragsservice</a:t>
            </a:r>
            <a:r>
              <a:rPr lang="de-DE" sz="1200" dirty="0"/>
              <a:t>: </a:t>
            </a:r>
            <a:br>
              <a:rPr lang="de-DE" sz="1200" dirty="0"/>
            </a:br>
            <a:r>
              <a:rPr lang="de-DE" sz="1200" dirty="0"/>
              <a:t>Änderungen zu den importierten </a:t>
            </a:r>
            <a:r>
              <a:rPr lang="de-DE" sz="1200" dirty="0" smtClean="0"/>
              <a:t>Verträgen:</a:t>
            </a:r>
            <a:endParaRPr lang="de-DE" sz="1200" dirty="0"/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/>
              <a:t>Personendaten ändern (z.B. Adresse, Name)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/>
              <a:t>Volle Serviceabdeckung über sonstigen Auftrag (z.B. Beitrag ändern/beitragsfrei stellen, Zahlweise ändern, Mitarbeiter abmelden)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200" dirty="0"/>
              <a:t>Weitere Serviceschablonen in Planung</a:t>
            </a:r>
          </a:p>
          <a:p>
            <a:pPr marL="133350" lvl="1" indent="-122238">
              <a:buFont typeface="Arial" panose="020B0604020202020204" pitchFamily="34" charset="0"/>
              <a:buChar char="•"/>
            </a:pPr>
            <a:endParaRPr lang="de-DE" sz="1200" dirty="0"/>
          </a:p>
          <a:p>
            <a:pPr indent="11113">
              <a:spcBef>
                <a:spcPts val="100"/>
              </a:spcBef>
              <a:spcAft>
                <a:spcPts val="100"/>
              </a:spcAft>
            </a:pPr>
            <a:endParaRPr lang="de-DE" sz="100" dirty="0"/>
          </a:p>
          <a:p>
            <a:pPr indent="11113">
              <a:spcBef>
                <a:spcPts val="100"/>
              </a:spcBef>
              <a:spcAft>
                <a:spcPts val="100"/>
              </a:spcAft>
            </a:pPr>
            <a:endParaRPr lang="de-DE" sz="1200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9927632-7893-EC4E-89A9-5F6418D47787}"/>
              </a:ext>
            </a:extLst>
          </p:cNvPr>
          <p:cNvGrpSpPr/>
          <p:nvPr/>
        </p:nvGrpSpPr>
        <p:grpSpPr>
          <a:xfrm>
            <a:off x="4281018" y="1924059"/>
            <a:ext cx="1309455" cy="455693"/>
            <a:chOff x="4281018" y="1924059"/>
            <a:chExt cx="1309455" cy="455693"/>
          </a:xfrm>
        </p:grpSpPr>
        <p:sp>
          <p:nvSpPr>
            <p:cNvPr id="48" name="Freeform 54">
              <a:extLst>
                <a:ext uri="{FF2B5EF4-FFF2-40B4-BE49-F238E27FC236}">
                  <a16:creationId xmlns:a16="http://schemas.microsoft.com/office/drawing/2014/main" id="{DA9E7866-9B01-7C48-80BE-99627894D7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1018" y="1959202"/>
              <a:ext cx="406529" cy="407982"/>
            </a:xfrm>
            <a:custGeom>
              <a:avLst/>
              <a:gdLst>
                <a:gd name="T0" fmla="*/ 227 w 396"/>
                <a:gd name="T1" fmla="*/ 310 h 397"/>
                <a:gd name="T2" fmla="*/ 227 w 396"/>
                <a:gd name="T3" fmla="*/ 91 h 397"/>
                <a:gd name="T4" fmla="*/ 204 w 396"/>
                <a:gd name="T5" fmla="*/ 68 h 397"/>
                <a:gd name="T6" fmla="*/ 152 w 396"/>
                <a:gd name="T7" fmla="*/ 68 h 397"/>
                <a:gd name="T8" fmla="*/ 152 w 396"/>
                <a:gd name="T9" fmla="*/ 92 h 397"/>
                <a:gd name="T10" fmla="*/ 155 w 396"/>
                <a:gd name="T11" fmla="*/ 92 h 397"/>
                <a:gd name="T12" fmla="*/ 169 w 396"/>
                <a:gd name="T13" fmla="*/ 109 h 397"/>
                <a:gd name="T14" fmla="*/ 169 w 396"/>
                <a:gd name="T15" fmla="*/ 310 h 397"/>
                <a:gd name="T16" fmla="*/ 227 w 396"/>
                <a:gd name="T17" fmla="*/ 310 h 397"/>
                <a:gd name="T18" fmla="*/ 252 w 396"/>
                <a:gd name="T19" fmla="*/ 310 h 397"/>
                <a:gd name="T20" fmla="*/ 309 w 396"/>
                <a:gd name="T21" fmla="*/ 310 h 397"/>
                <a:gd name="T22" fmla="*/ 309 w 396"/>
                <a:gd name="T23" fmla="*/ 139 h 397"/>
                <a:gd name="T24" fmla="*/ 286 w 396"/>
                <a:gd name="T25" fmla="*/ 116 h 397"/>
                <a:gd name="T26" fmla="*/ 252 w 396"/>
                <a:gd name="T27" fmla="*/ 116 h 397"/>
                <a:gd name="T28" fmla="*/ 252 w 396"/>
                <a:gd name="T29" fmla="*/ 310 h 397"/>
                <a:gd name="T30" fmla="*/ 144 w 396"/>
                <a:gd name="T31" fmla="*/ 310 h 397"/>
                <a:gd name="T32" fmla="*/ 144 w 396"/>
                <a:gd name="T33" fmla="*/ 116 h 397"/>
                <a:gd name="T34" fmla="*/ 111 w 396"/>
                <a:gd name="T35" fmla="*/ 116 h 397"/>
                <a:gd name="T36" fmla="*/ 87 w 396"/>
                <a:gd name="T37" fmla="*/ 139 h 397"/>
                <a:gd name="T38" fmla="*/ 87 w 396"/>
                <a:gd name="T39" fmla="*/ 310 h 397"/>
                <a:gd name="T40" fmla="*/ 144 w 396"/>
                <a:gd name="T41" fmla="*/ 310 h 397"/>
                <a:gd name="T42" fmla="*/ 363 w 396"/>
                <a:gd name="T43" fmla="*/ 199 h 397"/>
                <a:gd name="T44" fmla="*/ 198 w 396"/>
                <a:gd name="T45" fmla="*/ 365 h 397"/>
                <a:gd name="T46" fmla="*/ 33 w 396"/>
                <a:gd name="T47" fmla="*/ 199 h 397"/>
                <a:gd name="T48" fmla="*/ 198 w 396"/>
                <a:gd name="T49" fmla="*/ 32 h 397"/>
                <a:gd name="T50" fmla="*/ 363 w 396"/>
                <a:gd name="T51" fmla="*/ 199 h 397"/>
                <a:gd name="T52" fmla="*/ 396 w 396"/>
                <a:gd name="T53" fmla="*/ 199 h 397"/>
                <a:gd name="T54" fmla="*/ 198 w 396"/>
                <a:gd name="T55" fmla="*/ 0 h 397"/>
                <a:gd name="T56" fmla="*/ 0 w 396"/>
                <a:gd name="T57" fmla="*/ 199 h 397"/>
                <a:gd name="T58" fmla="*/ 198 w 396"/>
                <a:gd name="T59" fmla="*/ 397 h 397"/>
                <a:gd name="T60" fmla="*/ 396 w 396"/>
                <a:gd name="T61" fmla="*/ 199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6" h="397">
                  <a:moveTo>
                    <a:pt x="227" y="310"/>
                  </a:moveTo>
                  <a:cubicBezTo>
                    <a:pt x="227" y="91"/>
                    <a:pt x="227" y="91"/>
                    <a:pt x="227" y="91"/>
                  </a:cubicBezTo>
                  <a:cubicBezTo>
                    <a:pt x="227" y="73"/>
                    <a:pt x="220" y="68"/>
                    <a:pt x="204" y="68"/>
                  </a:cubicBezTo>
                  <a:cubicBezTo>
                    <a:pt x="152" y="68"/>
                    <a:pt x="152" y="68"/>
                    <a:pt x="152" y="68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67" y="92"/>
                    <a:pt x="169" y="95"/>
                    <a:pt x="169" y="109"/>
                  </a:cubicBezTo>
                  <a:cubicBezTo>
                    <a:pt x="169" y="310"/>
                    <a:pt x="169" y="310"/>
                    <a:pt x="169" y="310"/>
                  </a:cubicBezTo>
                  <a:lnTo>
                    <a:pt x="227" y="310"/>
                  </a:lnTo>
                  <a:close/>
                  <a:moveTo>
                    <a:pt x="252" y="310"/>
                  </a:moveTo>
                  <a:cubicBezTo>
                    <a:pt x="309" y="310"/>
                    <a:pt x="309" y="310"/>
                    <a:pt x="309" y="310"/>
                  </a:cubicBezTo>
                  <a:cubicBezTo>
                    <a:pt x="309" y="139"/>
                    <a:pt x="309" y="139"/>
                    <a:pt x="309" y="139"/>
                  </a:cubicBezTo>
                  <a:cubicBezTo>
                    <a:pt x="309" y="122"/>
                    <a:pt x="302" y="116"/>
                    <a:pt x="286" y="116"/>
                  </a:cubicBezTo>
                  <a:cubicBezTo>
                    <a:pt x="252" y="116"/>
                    <a:pt x="252" y="116"/>
                    <a:pt x="252" y="116"/>
                  </a:cubicBezTo>
                  <a:lnTo>
                    <a:pt x="252" y="310"/>
                  </a:lnTo>
                  <a:close/>
                  <a:moveTo>
                    <a:pt x="144" y="310"/>
                  </a:moveTo>
                  <a:cubicBezTo>
                    <a:pt x="144" y="116"/>
                    <a:pt x="144" y="116"/>
                    <a:pt x="144" y="116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94" y="116"/>
                    <a:pt x="87" y="122"/>
                    <a:pt x="87" y="139"/>
                  </a:cubicBezTo>
                  <a:cubicBezTo>
                    <a:pt x="87" y="310"/>
                    <a:pt x="87" y="310"/>
                    <a:pt x="87" y="310"/>
                  </a:cubicBezTo>
                  <a:lnTo>
                    <a:pt x="144" y="310"/>
                  </a:lnTo>
                  <a:close/>
                  <a:moveTo>
                    <a:pt x="363" y="199"/>
                  </a:moveTo>
                  <a:cubicBezTo>
                    <a:pt x="363" y="295"/>
                    <a:pt x="293" y="365"/>
                    <a:pt x="198" y="365"/>
                  </a:cubicBezTo>
                  <a:cubicBezTo>
                    <a:pt x="103" y="365"/>
                    <a:pt x="33" y="295"/>
                    <a:pt x="33" y="199"/>
                  </a:cubicBezTo>
                  <a:cubicBezTo>
                    <a:pt x="33" y="102"/>
                    <a:pt x="103" y="32"/>
                    <a:pt x="198" y="32"/>
                  </a:cubicBezTo>
                  <a:cubicBezTo>
                    <a:pt x="293" y="32"/>
                    <a:pt x="363" y="103"/>
                    <a:pt x="363" y="199"/>
                  </a:cubicBezTo>
                  <a:moveTo>
                    <a:pt x="396" y="199"/>
                  </a:moveTo>
                  <a:cubicBezTo>
                    <a:pt x="396" y="85"/>
                    <a:pt x="312" y="0"/>
                    <a:pt x="198" y="0"/>
                  </a:cubicBezTo>
                  <a:cubicBezTo>
                    <a:pt x="85" y="0"/>
                    <a:pt x="0" y="85"/>
                    <a:pt x="0" y="199"/>
                  </a:cubicBezTo>
                  <a:cubicBezTo>
                    <a:pt x="0" y="312"/>
                    <a:pt x="85" y="397"/>
                    <a:pt x="198" y="397"/>
                  </a:cubicBezTo>
                  <a:cubicBezTo>
                    <a:pt x="312" y="397"/>
                    <a:pt x="396" y="312"/>
                    <a:pt x="396" y="199"/>
                  </a:cubicBezTo>
                </a:path>
              </a:pathLst>
            </a:custGeom>
            <a:solidFill>
              <a:srgbClr val="003781"/>
            </a:solidFill>
            <a:ln>
              <a:noFill/>
            </a:ln>
          </p:spPr>
          <p:txBody>
            <a:bodyPr vert="horz" wrap="square" lIns="121917" tIns="60958" rIns="121917" bIns="6095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3781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88B9B87F-1D21-974B-9001-1F64D99D13DF}"/>
                </a:ext>
              </a:extLst>
            </p:cNvPr>
            <p:cNvGrpSpPr/>
            <p:nvPr/>
          </p:nvGrpSpPr>
          <p:grpSpPr>
            <a:xfrm>
              <a:off x="4701463" y="1924059"/>
              <a:ext cx="455693" cy="455693"/>
              <a:chOff x="4701463" y="1924059"/>
              <a:chExt cx="455693" cy="455693"/>
            </a:xfrm>
          </p:grpSpPr>
          <p:pic>
            <p:nvPicPr>
              <p:cNvPr id="49" name="Grafik 48">
                <a:extLst>
                  <a:ext uri="{FF2B5EF4-FFF2-40B4-BE49-F238E27FC236}">
                    <a16:creationId xmlns:a16="http://schemas.microsoft.com/office/drawing/2014/main" id="{517EE235-EE1C-7A4B-94DD-D16D1F07D6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701463" y="1924059"/>
                <a:ext cx="455693" cy="455693"/>
              </a:xfrm>
              <a:prstGeom prst="rect">
                <a:avLst/>
              </a:prstGeom>
            </p:spPr>
          </p:pic>
          <p:pic>
            <p:nvPicPr>
              <p:cNvPr id="8" name="Grafik 7">
                <a:extLst>
                  <a:ext uri="{FF2B5EF4-FFF2-40B4-BE49-F238E27FC236}">
                    <a16:creationId xmlns:a16="http://schemas.microsoft.com/office/drawing/2014/main" id="{6AB226F2-4462-6A47-B834-D51BA7BC70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4826860" y="2049455"/>
                <a:ext cx="204899" cy="204899"/>
              </a:xfrm>
              <a:prstGeom prst="rect">
                <a:avLst/>
              </a:prstGeom>
            </p:spPr>
          </p:pic>
        </p:grp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38739671-9C9F-D546-A369-ACD7C20F8A18}"/>
                </a:ext>
              </a:extLst>
            </p:cNvPr>
            <p:cNvGrpSpPr/>
            <p:nvPr/>
          </p:nvGrpSpPr>
          <p:grpSpPr>
            <a:xfrm>
              <a:off x="5134780" y="1924059"/>
              <a:ext cx="455693" cy="455693"/>
              <a:chOff x="4701463" y="1924059"/>
              <a:chExt cx="455693" cy="455693"/>
            </a:xfrm>
          </p:grpSpPr>
          <p:pic>
            <p:nvPicPr>
              <p:cNvPr id="41" name="Grafik 40">
                <a:extLst>
                  <a:ext uri="{FF2B5EF4-FFF2-40B4-BE49-F238E27FC236}">
                    <a16:creationId xmlns:a16="http://schemas.microsoft.com/office/drawing/2014/main" id="{DB3A4D77-152E-2646-86B4-DB2A28256A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701463" y="1924059"/>
                <a:ext cx="455693" cy="455693"/>
              </a:xfrm>
              <a:prstGeom prst="rect">
                <a:avLst/>
              </a:prstGeom>
            </p:spPr>
          </p:pic>
          <p:pic>
            <p:nvPicPr>
              <p:cNvPr id="47" name="Grafik 46">
                <a:extLst>
                  <a:ext uri="{FF2B5EF4-FFF2-40B4-BE49-F238E27FC236}">
                    <a16:creationId xmlns:a16="http://schemas.microsoft.com/office/drawing/2014/main" id="{DD06F63C-1945-184A-B076-A210E49B4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4826860" y="2049455"/>
                <a:ext cx="204899" cy="20489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0044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A764C72-A4FE-DC4E-BE43-E7D253A4B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55" y="1341562"/>
            <a:ext cx="7105373" cy="3687081"/>
          </a:xfrm>
          <a:prstGeom prst="rect">
            <a:avLst/>
          </a:prstGeom>
        </p:spPr>
      </p:pic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Leistungsprofil </a:t>
            </a:r>
            <a:r>
              <a:rPr lang="de-DE" dirty="0" err="1"/>
              <a:t>FirmenOnline</a:t>
            </a:r>
            <a:r>
              <a:rPr lang="de-DE" dirty="0"/>
              <a:t> Services | Beteiligte an den Kernprozessen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Kernprozesse für die</a:t>
            </a:r>
            <a:br>
              <a:rPr lang="de-DE" dirty="0"/>
            </a:br>
            <a:r>
              <a:rPr lang="de-DE" dirty="0"/>
              <a:t>Gesamtverwaltung der </a:t>
            </a:r>
            <a:r>
              <a:rPr lang="de-DE" dirty="0" err="1"/>
              <a:t>bAV</a:t>
            </a:r>
            <a:endParaRPr lang="de-DE" dirty="0"/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F311D51F-31C5-3748-B11D-1F1504FF4000}"/>
              </a:ext>
            </a:extLst>
          </p:cNvPr>
          <p:cNvGrpSpPr/>
          <p:nvPr/>
        </p:nvGrpSpPr>
        <p:grpSpPr>
          <a:xfrm>
            <a:off x="476863" y="4634511"/>
            <a:ext cx="8168002" cy="1932277"/>
            <a:chOff x="476863" y="4610704"/>
            <a:chExt cx="8168002" cy="1932277"/>
          </a:xfrm>
        </p:grpSpPr>
        <p:sp>
          <p:nvSpPr>
            <p:cNvPr id="20" name="Abgerundetes Rechteck 19">
              <a:extLst>
                <a:ext uri="{FF2B5EF4-FFF2-40B4-BE49-F238E27FC236}">
                  <a16:creationId xmlns:a16="http://schemas.microsoft.com/office/drawing/2014/main" id="{5B8277A8-3008-7B41-96E9-964065540CCF}"/>
                </a:ext>
              </a:extLst>
            </p:cNvPr>
            <p:cNvSpPr/>
            <p:nvPr/>
          </p:nvSpPr>
          <p:spPr>
            <a:xfrm>
              <a:off x="5004842" y="4610704"/>
              <a:ext cx="3640022" cy="1714504"/>
            </a:xfrm>
            <a:prstGeom prst="roundRect">
              <a:avLst>
                <a:gd name="adj" fmla="val 6177"/>
              </a:avLst>
            </a:prstGeom>
            <a:solidFill>
              <a:sysClr val="window" lastClr="FFFFFF">
                <a:alpha val="60000"/>
              </a:sysClr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lIns="180000" tIns="0" rIns="0" bIns="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78385D91-842D-7244-A66D-55F098750EA2}"/>
                </a:ext>
              </a:extLst>
            </p:cNvPr>
            <p:cNvSpPr/>
            <p:nvPr/>
          </p:nvSpPr>
          <p:spPr>
            <a:xfrm>
              <a:off x="5177180" y="4792936"/>
              <a:ext cx="3467685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200" b="1" dirty="0">
                  <a:sym typeface="Wingdings" panose="05000000000000000000" pitchFamily="2" charset="2"/>
                </a:rPr>
                <a:t>Vorteile für den Arbeitgeber: </a:t>
              </a:r>
              <a:endParaRPr lang="de-DE" sz="1200" b="1" dirty="0"/>
            </a:p>
            <a:p>
              <a:pPr marL="139700" lvl="1" indent="-139700">
                <a:buFont typeface="Arial" panose="020B0604020202020204" pitchFamily="34" charset="0"/>
                <a:buChar char="•"/>
              </a:pPr>
              <a:r>
                <a:rPr lang="de-DE" sz="1200" dirty="0"/>
                <a:t>Ein einziger Dienstleister kümmert sich um die komplette Abwicklung und Nachhaltung der </a:t>
              </a:r>
              <a:r>
                <a:rPr lang="de-DE" sz="1200" dirty="0" err="1"/>
                <a:t>FirmenOnline</a:t>
              </a:r>
              <a:r>
                <a:rPr lang="de-DE" sz="1200" dirty="0"/>
                <a:t> Services für den Arbeitgeber</a:t>
              </a:r>
            </a:p>
            <a:p>
              <a:pPr marL="139700" lvl="1" indent="-139700">
                <a:buFont typeface="Arial" panose="020B0604020202020204" pitchFamily="34" charset="0"/>
                <a:buChar char="•"/>
              </a:pPr>
              <a:r>
                <a:rPr lang="de-DE" sz="1200" dirty="0"/>
                <a:t>Einfache Online-Beantragung und </a:t>
              </a:r>
              <a:r>
                <a:rPr lang="de-DE" sz="1200" dirty="0" err="1"/>
                <a:t>Accountverwaltung</a:t>
              </a:r>
              <a:endParaRPr lang="de-DE" sz="1200" dirty="0"/>
            </a:p>
            <a:p>
              <a:pPr marL="139700" lvl="1" indent="-139700">
                <a:buFont typeface="Arial" panose="020B0604020202020204" pitchFamily="34" charset="0"/>
                <a:buChar char="•"/>
              </a:pPr>
              <a:r>
                <a:rPr lang="de-DE" sz="1200" dirty="0"/>
                <a:t>Datenschutzsicherheit im gesamten Prozess</a:t>
              </a: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23A36794-B767-4F47-9E9E-41A618CD60A1}"/>
                </a:ext>
              </a:extLst>
            </p:cNvPr>
            <p:cNvSpPr/>
            <p:nvPr/>
          </p:nvSpPr>
          <p:spPr>
            <a:xfrm>
              <a:off x="476863" y="5157986"/>
              <a:ext cx="430185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200" b="1" dirty="0"/>
                <a:t>Kooperationspartner ist die Caldera Service </a:t>
              </a:r>
              <a:r>
                <a:rPr lang="de-DE" sz="1200" b="1" dirty="0" smtClean="0"/>
                <a:t>GmbH: </a:t>
              </a:r>
              <a:endParaRPr lang="de-DE" sz="1200" b="1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/>
                <a:t>Tochterunternehmen der IT Warehouse AG in Hamburg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>
                  <a:latin typeface="Arial" panose="020B0604020202020204" pitchFamily="34" charset="0"/>
                  <a:ea typeface="Arial" panose="020B0604020202020204" pitchFamily="34" charset="0"/>
                </a:rPr>
                <a:t>Tätig im Bereich der digitalen Verwaltung und des Datenmanagements von betrieblichen Vorsorgelösungen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/>
                <a:t>Allianz </a:t>
              </a:r>
              <a:r>
                <a:rPr lang="de-DE" sz="1200" dirty="0" smtClean="0"/>
                <a:t>hat eine Minderheitsbeteiligung an </a:t>
              </a:r>
              <a:r>
                <a:rPr lang="de-DE" sz="1200" dirty="0"/>
                <a:t>der Caldera Service GmbH</a:t>
              </a:r>
            </a:p>
            <a:p>
              <a:endParaRPr lang="de-DE" sz="1200" dirty="0"/>
            </a:p>
          </p:txBody>
        </p:sp>
        <p:sp>
          <p:nvSpPr>
            <p:cNvPr id="23" name="Ellipse 46">
              <a:extLst>
                <a:ext uri="{FF2B5EF4-FFF2-40B4-BE49-F238E27FC236}">
                  <a16:creationId xmlns:a16="http://schemas.microsoft.com/office/drawing/2014/main" id="{BCB282E1-229B-454A-8E6C-995399432D1A}"/>
                </a:ext>
              </a:extLst>
            </p:cNvPr>
            <p:cNvSpPr/>
            <p:nvPr/>
          </p:nvSpPr>
          <p:spPr>
            <a:xfrm>
              <a:off x="4860826" y="4792936"/>
              <a:ext cx="273600" cy="27360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+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E9EB6E58-F0F0-3A40-850B-51ACB7AAFF5B}"/>
              </a:ext>
            </a:extLst>
          </p:cNvPr>
          <p:cNvGrpSpPr/>
          <p:nvPr/>
        </p:nvGrpSpPr>
        <p:grpSpPr>
          <a:xfrm>
            <a:off x="1177200" y="3350749"/>
            <a:ext cx="1844833" cy="827665"/>
            <a:chOff x="1188418" y="3429794"/>
            <a:chExt cx="1844833" cy="827665"/>
          </a:xfrm>
        </p:grpSpPr>
        <p:sp>
          <p:nvSpPr>
            <p:cNvPr id="3" name="Abgerundetes Rechteck 2">
              <a:extLst>
                <a:ext uri="{FF2B5EF4-FFF2-40B4-BE49-F238E27FC236}">
                  <a16:creationId xmlns:a16="http://schemas.microsoft.com/office/drawing/2014/main" id="{FA4E6894-D6F5-5442-B259-F8A969949954}"/>
                </a:ext>
              </a:extLst>
            </p:cNvPr>
            <p:cNvSpPr/>
            <p:nvPr/>
          </p:nvSpPr>
          <p:spPr>
            <a:xfrm>
              <a:off x="1188418" y="3897419"/>
              <a:ext cx="1844833" cy="36004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0" tIns="108000" rIns="0" bIns="10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100"/>
                </a:spcBef>
                <a:spcAft>
                  <a:spcPts val="100"/>
                </a:spcAft>
              </a:pPr>
              <a:r>
                <a:rPr lang="de-DE" sz="1100" dirty="0">
                  <a:solidFill>
                    <a:schemeClr val="bg1"/>
                  </a:solidFill>
                </a:rPr>
                <a:t>Vermittler </a:t>
              </a:r>
            </a:p>
          </p:txBody>
        </p: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3A44D49D-D61B-E849-A301-DEF2E9062B74}"/>
                </a:ext>
              </a:extLst>
            </p:cNvPr>
            <p:cNvGrpSpPr/>
            <p:nvPr/>
          </p:nvGrpSpPr>
          <p:grpSpPr>
            <a:xfrm>
              <a:off x="1687093" y="3429794"/>
              <a:ext cx="847483" cy="360040"/>
              <a:chOff x="1691029" y="3429794"/>
              <a:chExt cx="847483" cy="360040"/>
            </a:xfrm>
          </p:grpSpPr>
          <p:cxnSp>
            <p:nvCxnSpPr>
              <p:cNvPr id="5" name="Gerade Verbindung mit Pfeil 4">
                <a:extLst>
                  <a:ext uri="{FF2B5EF4-FFF2-40B4-BE49-F238E27FC236}">
                    <a16:creationId xmlns:a16="http://schemas.microsoft.com/office/drawing/2014/main" id="{1AB86FFB-9AFF-584E-B284-28A5BECBE6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96530" y="3429794"/>
                <a:ext cx="341982" cy="36004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mit Pfeil 23">
                <a:extLst>
                  <a:ext uri="{FF2B5EF4-FFF2-40B4-BE49-F238E27FC236}">
                    <a16:creationId xmlns:a16="http://schemas.microsoft.com/office/drawing/2014/main" id="{D9D01BE3-FC52-4E4A-88CA-3E44F33006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691029" y="3429794"/>
                <a:ext cx="341982" cy="36004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B2DBD88-D70C-E447-A8EA-031101B87869}"/>
              </a:ext>
            </a:extLst>
          </p:cNvPr>
          <p:cNvGrpSpPr/>
          <p:nvPr/>
        </p:nvGrpSpPr>
        <p:grpSpPr>
          <a:xfrm>
            <a:off x="6882962" y="2538075"/>
            <a:ext cx="969251" cy="873879"/>
            <a:chOff x="6289383" y="1648347"/>
            <a:chExt cx="969251" cy="873879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85C0BAB-801A-1241-8C0C-2BA47600E380}"/>
                </a:ext>
              </a:extLst>
            </p:cNvPr>
            <p:cNvSpPr/>
            <p:nvPr/>
          </p:nvSpPr>
          <p:spPr>
            <a:xfrm>
              <a:off x="6300214" y="1648347"/>
              <a:ext cx="958420" cy="8738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Bef>
                  <a:spcPts val="100"/>
                </a:spcBef>
                <a:spcAft>
                  <a:spcPts val="100"/>
                </a:spcAft>
              </a:pPr>
              <a:endParaRPr lang="de-DE" sz="1400" dirty="0"/>
            </a:p>
          </p:txBody>
        </p:sp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F9C60857-D454-5540-BA01-234B1774E0B0}"/>
                </a:ext>
              </a:extLst>
            </p:cNvPr>
            <p:cNvGrpSpPr/>
            <p:nvPr/>
          </p:nvGrpSpPr>
          <p:grpSpPr>
            <a:xfrm>
              <a:off x="6289383" y="1784058"/>
              <a:ext cx="875534" cy="639895"/>
              <a:chOff x="6289383" y="1784058"/>
              <a:chExt cx="875534" cy="639895"/>
            </a:xfrm>
          </p:grpSpPr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F187B196-D616-154D-8CB3-B186A20EFA1C}"/>
                  </a:ext>
                </a:extLst>
              </p:cNvPr>
              <p:cNvGrpSpPr/>
              <p:nvPr/>
            </p:nvGrpSpPr>
            <p:grpSpPr>
              <a:xfrm>
                <a:off x="6289383" y="1784058"/>
                <a:ext cx="875534" cy="301229"/>
                <a:chOff x="4701463" y="1924059"/>
                <a:chExt cx="1324489" cy="455693"/>
              </a:xfrm>
            </p:grpSpPr>
            <p:grpSp>
              <p:nvGrpSpPr>
                <p:cNvPr id="25" name="Gruppieren 24">
                  <a:extLst>
                    <a:ext uri="{FF2B5EF4-FFF2-40B4-BE49-F238E27FC236}">
                      <a16:creationId xmlns:a16="http://schemas.microsoft.com/office/drawing/2014/main" id="{CD17738D-8AA4-1040-8DB5-8D7A08FD452E}"/>
                    </a:ext>
                  </a:extLst>
                </p:cNvPr>
                <p:cNvGrpSpPr/>
                <p:nvPr/>
              </p:nvGrpSpPr>
              <p:grpSpPr>
                <a:xfrm>
                  <a:off x="4701463" y="1924059"/>
                  <a:ext cx="455693" cy="455693"/>
                  <a:chOff x="4701463" y="1924059"/>
                  <a:chExt cx="455693" cy="455693"/>
                </a:xfrm>
              </p:grpSpPr>
              <p:pic>
                <p:nvPicPr>
                  <p:cNvPr id="29" name="Grafik 28">
                    <a:extLst>
                      <a:ext uri="{FF2B5EF4-FFF2-40B4-BE49-F238E27FC236}">
                        <a16:creationId xmlns:a16="http://schemas.microsoft.com/office/drawing/2014/main" id="{9DA87308-7E8E-4D41-9925-4128F5866E7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01463" y="1924059"/>
                    <a:ext cx="455693" cy="455693"/>
                  </a:xfrm>
                  <a:prstGeom prst="rect">
                    <a:avLst/>
                  </a:prstGeom>
                </p:spPr>
              </p:pic>
              <p:pic>
                <p:nvPicPr>
                  <p:cNvPr id="30" name="Grafik 29">
                    <a:extLst>
                      <a:ext uri="{FF2B5EF4-FFF2-40B4-BE49-F238E27FC236}">
                        <a16:creationId xmlns:a16="http://schemas.microsoft.com/office/drawing/2014/main" id="{ED400FD6-348F-954A-82E8-8DA6069C118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26860" y="2049455"/>
                    <a:ext cx="204899" cy="2048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6" name="Gruppieren 25">
                  <a:extLst>
                    <a:ext uri="{FF2B5EF4-FFF2-40B4-BE49-F238E27FC236}">
                      <a16:creationId xmlns:a16="http://schemas.microsoft.com/office/drawing/2014/main" id="{16EC52B2-28DB-B44D-87DA-ECA63B74D8FB}"/>
                    </a:ext>
                  </a:extLst>
                </p:cNvPr>
                <p:cNvGrpSpPr/>
                <p:nvPr/>
              </p:nvGrpSpPr>
              <p:grpSpPr>
                <a:xfrm>
                  <a:off x="5134780" y="1924059"/>
                  <a:ext cx="891172" cy="455693"/>
                  <a:chOff x="4701463" y="1924059"/>
                  <a:chExt cx="891172" cy="455693"/>
                </a:xfrm>
              </p:grpSpPr>
              <p:pic>
                <p:nvPicPr>
                  <p:cNvPr id="27" name="Grafik 26">
                    <a:extLst>
                      <a:ext uri="{FF2B5EF4-FFF2-40B4-BE49-F238E27FC236}">
                        <a16:creationId xmlns:a16="http://schemas.microsoft.com/office/drawing/2014/main" id="{57EBC821-AD11-FA43-8F1A-A120EB4977B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01463" y="1924059"/>
                    <a:ext cx="455693" cy="455693"/>
                  </a:xfrm>
                  <a:prstGeom prst="rect">
                    <a:avLst/>
                  </a:prstGeom>
                </p:spPr>
              </p:pic>
              <p:pic>
                <p:nvPicPr>
                  <p:cNvPr id="28" name="Grafik 27">
                    <a:extLst>
                      <a:ext uri="{FF2B5EF4-FFF2-40B4-BE49-F238E27FC236}">
                        <a16:creationId xmlns:a16="http://schemas.microsoft.com/office/drawing/2014/main" id="{A47723E8-DFF9-EC4B-98D7-30F60D74A8D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26860" y="2049455"/>
                    <a:ext cx="204899" cy="204899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>
                    <a:extLst>
                      <a:ext uri="{FF2B5EF4-FFF2-40B4-BE49-F238E27FC236}">
                        <a16:creationId xmlns:a16="http://schemas.microsoft.com/office/drawing/2014/main" id="{58A71F91-E714-2547-B10F-E59A0544983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136942" y="1924059"/>
                    <a:ext cx="455693" cy="455693"/>
                  </a:xfrm>
                  <a:prstGeom prst="rect">
                    <a:avLst/>
                  </a:prstGeom>
                </p:spPr>
              </p:pic>
              <p:pic>
                <p:nvPicPr>
                  <p:cNvPr id="32" name="Grafik 31">
                    <a:extLst>
                      <a:ext uri="{FF2B5EF4-FFF2-40B4-BE49-F238E27FC236}">
                        <a16:creationId xmlns:a16="http://schemas.microsoft.com/office/drawing/2014/main" id="{5435A155-4DEC-4948-AE29-E80FAB3A75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62339" y="2049455"/>
                    <a:ext cx="204898" cy="20489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3" name="Gruppieren 32">
                <a:extLst>
                  <a:ext uri="{FF2B5EF4-FFF2-40B4-BE49-F238E27FC236}">
                    <a16:creationId xmlns:a16="http://schemas.microsoft.com/office/drawing/2014/main" id="{77371AC2-D586-ED4F-9860-0F1B33702C30}"/>
                  </a:ext>
                </a:extLst>
              </p:cNvPr>
              <p:cNvGrpSpPr/>
              <p:nvPr/>
            </p:nvGrpSpPr>
            <p:grpSpPr>
              <a:xfrm>
                <a:off x="6289383" y="2122724"/>
                <a:ext cx="875534" cy="301229"/>
                <a:chOff x="4701463" y="1924059"/>
                <a:chExt cx="1324489" cy="455693"/>
              </a:xfrm>
            </p:grpSpPr>
            <p:grpSp>
              <p:nvGrpSpPr>
                <p:cNvPr id="34" name="Gruppieren 33">
                  <a:extLst>
                    <a:ext uri="{FF2B5EF4-FFF2-40B4-BE49-F238E27FC236}">
                      <a16:creationId xmlns:a16="http://schemas.microsoft.com/office/drawing/2014/main" id="{335EBC37-1084-074E-AE6D-E3D508353F5B}"/>
                    </a:ext>
                  </a:extLst>
                </p:cNvPr>
                <p:cNvGrpSpPr/>
                <p:nvPr/>
              </p:nvGrpSpPr>
              <p:grpSpPr>
                <a:xfrm>
                  <a:off x="4701463" y="1924059"/>
                  <a:ext cx="455693" cy="455693"/>
                  <a:chOff x="4701463" y="1924059"/>
                  <a:chExt cx="455693" cy="455693"/>
                </a:xfrm>
              </p:grpSpPr>
              <p:pic>
                <p:nvPicPr>
                  <p:cNvPr id="40" name="Grafik 39">
                    <a:extLst>
                      <a:ext uri="{FF2B5EF4-FFF2-40B4-BE49-F238E27FC236}">
                        <a16:creationId xmlns:a16="http://schemas.microsoft.com/office/drawing/2014/main" id="{5B1D75C7-4FE5-994C-94D6-9F624BD3E5F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01463" y="1924059"/>
                    <a:ext cx="455693" cy="455693"/>
                  </a:xfrm>
                  <a:prstGeom prst="rect">
                    <a:avLst/>
                  </a:prstGeom>
                </p:spPr>
              </p:pic>
              <p:pic>
                <p:nvPicPr>
                  <p:cNvPr id="41" name="Grafik 40">
                    <a:extLst>
                      <a:ext uri="{FF2B5EF4-FFF2-40B4-BE49-F238E27FC236}">
                        <a16:creationId xmlns:a16="http://schemas.microsoft.com/office/drawing/2014/main" id="{D2BB04E4-9C9D-EF44-8DFB-7892D94B1FD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26860" y="2049455"/>
                    <a:ext cx="204899" cy="20489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5" name="Gruppieren 34">
                  <a:extLst>
                    <a:ext uri="{FF2B5EF4-FFF2-40B4-BE49-F238E27FC236}">
                      <a16:creationId xmlns:a16="http://schemas.microsoft.com/office/drawing/2014/main" id="{FFF4771D-CAB2-0F4D-BDD4-E3C20F7DC7EA}"/>
                    </a:ext>
                  </a:extLst>
                </p:cNvPr>
                <p:cNvGrpSpPr/>
                <p:nvPr/>
              </p:nvGrpSpPr>
              <p:grpSpPr>
                <a:xfrm>
                  <a:off x="5134780" y="1924059"/>
                  <a:ext cx="891172" cy="455693"/>
                  <a:chOff x="4701463" y="1924059"/>
                  <a:chExt cx="891172" cy="455693"/>
                </a:xfrm>
              </p:grpSpPr>
              <p:pic>
                <p:nvPicPr>
                  <p:cNvPr id="36" name="Grafik 35">
                    <a:extLst>
                      <a:ext uri="{FF2B5EF4-FFF2-40B4-BE49-F238E27FC236}">
                        <a16:creationId xmlns:a16="http://schemas.microsoft.com/office/drawing/2014/main" id="{7BD42B9F-48F2-5C45-B258-2ADEDB7A885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01463" y="1924059"/>
                    <a:ext cx="455693" cy="455693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>
                    <a:extLst>
                      <a:ext uri="{FF2B5EF4-FFF2-40B4-BE49-F238E27FC236}">
                        <a16:creationId xmlns:a16="http://schemas.microsoft.com/office/drawing/2014/main" id="{2B3A4159-5BE8-0F4C-9CA2-8170609CC17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26860" y="2049455"/>
                    <a:ext cx="204899" cy="204899"/>
                  </a:xfrm>
                  <a:prstGeom prst="rect">
                    <a:avLst/>
                  </a:prstGeom>
                </p:spPr>
              </p:pic>
              <p:pic>
                <p:nvPicPr>
                  <p:cNvPr id="38" name="Grafik 37">
                    <a:extLst>
                      <a:ext uri="{FF2B5EF4-FFF2-40B4-BE49-F238E27FC236}">
                        <a16:creationId xmlns:a16="http://schemas.microsoft.com/office/drawing/2014/main" id="{B4F93E6B-670F-C442-B141-BCB7B7E27E8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136942" y="1924059"/>
                    <a:ext cx="455693" cy="455693"/>
                  </a:xfrm>
                  <a:prstGeom prst="rect">
                    <a:avLst/>
                  </a:prstGeom>
                </p:spPr>
              </p:pic>
              <p:pic>
                <p:nvPicPr>
                  <p:cNvPr id="39" name="Grafik 38">
                    <a:extLst>
                      <a:ext uri="{FF2B5EF4-FFF2-40B4-BE49-F238E27FC236}">
                        <a16:creationId xmlns:a16="http://schemas.microsoft.com/office/drawing/2014/main" id="{81952F41-7028-E34A-AAFB-92D57BE6B18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62339" y="2049455"/>
                    <a:ext cx="204898" cy="204898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:p14="http://schemas.microsoft.com/office/powerpoint/2010/main" val="21710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hteck 123">
            <a:extLst>
              <a:ext uri="{FF2B5EF4-FFF2-40B4-BE49-F238E27FC236}">
                <a16:creationId xmlns:a16="http://schemas.microsoft.com/office/drawing/2014/main" id="{D197F358-A8D5-3440-9638-471E7FAABD03}"/>
              </a:ext>
            </a:extLst>
          </p:cNvPr>
          <p:cNvSpPr/>
          <p:nvPr/>
        </p:nvSpPr>
        <p:spPr>
          <a:xfrm>
            <a:off x="2561244" y="3784742"/>
            <a:ext cx="1963787" cy="2578858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60BA5238-E7DA-2E46-9B5A-2BA4C2B055DC}"/>
              </a:ext>
            </a:extLst>
          </p:cNvPr>
          <p:cNvSpPr/>
          <p:nvPr/>
        </p:nvSpPr>
        <p:spPr>
          <a:xfrm>
            <a:off x="4620559" y="3784742"/>
            <a:ext cx="1963787" cy="2578858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29E016DD-6B9E-1E4C-97E8-2219A745517F}"/>
              </a:ext>
            </a:extLst>
          </p:cNvPr>
          <p:cNvSpPr/>
          <p:nvPr/>
        </p:nvSpPr>
        <p:spPr>
          <a:xfrm>
            <a:off x="6679873" y="3784742"/>
            <a:ext cx="1963787" cy="2578858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BBAFDCD-29DF-834B-AEF8-883C1CC9847F}"/>
              </a:ext>
            </a:extLst>
          </p:cNvPr>
          <p:cNvSpPr/>
          <p:nvPr/>
        </p:nvSpPr>
        <p:spPr>
          <a:xfrm>
            <a:off x="501929" y="3784742"/>
            <a:ext cx="1963787" cy="2578858"/>
          </a:xfrm>
          <a:prstGeom prst="rect">
            <a:avLst/>
          </a:prstGeom>
          <a:solidFill>
            <a:srgbClr val="F4F2F2"/>
          </a:solidFill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666920" y="1622876"/>
            <a:ext cx="2832664" cy="1692531"/>
            <a:chOff x="180306" y="1557586"/>
            <a:chExt cx="6657132" cy="3977669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147" y="1557586"/>
              <a:ext cx="6361291" cy="3977669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306" y="1571808"/>
              <a:ext cx="957584" cy="284687"/>
            </a:xfrm>
            <a:prstGeom prst="rect">
              <a:avLst/>
            </a:prstGeom>
          </p:spPr>
        </p:pic>
      </p:grpSp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/>
          </p:nvPr>
        </p:nvSpPr>
        <p:spPr>
          <a:xfrm>
            <a:off x="504825" y="259200"/>
            <a:ext cx="4710676" cy="144791"/>
          </a:xfrm>
        </p:spPr>
        <p:txBody>
          <a:bodyPr/>
          <a:lstStyle/>
          <a:p>
            <a:r>
              <a:rPr lang="de-DE" dirty="0"/>
              <a:t>Leistungsprofil </a:t>
            </a:r>
            <a:r>
              <a:rPr lang="de-DE" dirty="0" err="1"/>
              <a:t>FirmenOnline</a:t>
            </a:r>
            <a:r>
              <a:rPr lang="de-DE" dirty="0"/>
              <a:t> Services | Einstieg in die neue Funktionalität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927" y="261939"/>
            <a:ext cx="6776351" cy="768350"/>
          </a:xfrm>
        </p:spPr>
        <p:txBody>
          <a:bodyPr/>
          <a:lstStyle/>
          <a:p>
            <a:r>
              <a:rPr lang="de-DE" dirty="0" smtClean="0"/>
              <a:t>Schnell und einfach </a:t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 err="1" smtClean="0"/>
              <a:t>FirmenOnline</a:t>
            </a:r>
            <a:r>
              <a:rPr lang="de-DE" dirty="0" smtClean="0"/>
              <a:t> Services aktivieren</a:t>
            </a:r>
            <a:endParaRPr lang="de-DE" dirty="0"/>
          </a:p>
        </p:txBody>
      </p:sp>
      <p:sp>
        <p:nvSpPr>
          <p:cNvPr id="27" name="Textplatzhalter 3">
            <a:extLst>
              <a:ext uri="{FF2B5EF4-FFF2-40B4-BE49-F238E27FC236}">
                <a16:creationId xmlns:a16="http://schemas.microsoft.com/office/drawing/2014/main" id="{665F0E89-5E2F-D848-9E0B-D1DB00F7A512}"/>
              </a:ext>
            </a:extLst>
          </p:cNvPr>
          <p:cNvSpPr txBox="1">
            <a:spLocks/>
          </p:cNvSpPr>
          <p:nvPr/>
        </p:nvSpPr>
        <p:spPr>
          <a:xfrm>
            <a:off x="304838" y="2674627"/>
            <a:ext cx="1224648" cy="21726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00" b="1" dirty="0">
                <a:solidFill>
                  <a:schemeClr val="tx2"/>
                </a:solidFill>
              </a:rPr>
              <a:t>Einstieg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836ACBA-F932-D447-917F-7AFC1EBF6472}"/>
              </a:ext>
            </a:extLst>
          </p:cNvPr>
          <p:cNvSpPr/>
          <p:nvPr/>
        </p:nvSpPr>
        <p:spPr>
          <a:xfrm>
            <a:off x="3267709" y="2990155"/>
            <a:ext cx="378018" cy="37801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sp>
        <p:nvSpPr>
          <p:cNvPr id="55" name="Textplatzhalter 3">
            <a:extLst>
              <a:ext uri="{FF2B5EF4-FFF2-40B4-BE49-F238E27FC236}">
                <a16:creationId xmlns:a16="http://schemas.microsoft.com/office/drawing/2014/main" id="{45AAF725-2275-0B4E-81B0-07CDCD014A41}"/>
              </a:ext>
            </a:extLst>
          </p:cNvPr>
          <p:cNvSpPr txBox="1">
            <a:spLocks/>
          </p:cNvSpPr>
          <p:nvPr/>
        </p:nvSpPr>
        <p:spPr>
          <a:xfrm>
            <a:off x="4647201" y="1653888"/>
            <a:ext cx="2442203" cy="152527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1100" dirty="0"/>
              <a:t>Unter </a:t>
            </a:r>
            <a:r>
              <a:rPr lang="de-DE" sz="1100" b="1" dirty="0"/>
              <a:t>Bestand</a:t>
            </a:r>
            <a:r>
              <a:rPr lang="de-DE" sz="1100" dirty="0"/>
              <a:t> gelangt man über </a:t>
            </a:r>
            <a:r>
              <a:rPr lang="de-DE" sz="1100" dirty="0" smtClean="0"/>
              <a:t> den Button </a:t>
            </a:r>
            <a:r>
              <a:rPr lang="de-DE" sz="1100" b="1" dirty="0"/>
              <a:t>„zur </a:t>
            </a:r>
            <a:r>
              <a:rPr lang="de-DE" sz="1100" b="1" dirty="0" smtClean="0"/>
              <a:t>Verwaltung“ </a:t>
            </a:r>
            <a:r>
              <a:rPr lang="de-DE" sz="1100" dirty="0" smtClean="0"/>
              <a:t>zum </a:t>
            </a:r>
            <a:r>
              <a:rPr lang="de-DE" sz="1100" dirty="0"/>
              <a:t>Buchungsportal der Caldera Service </a:t>
            </a:r>
            <a:r>
              <a:rPr lang="de-DE" sz="1100" dirty="0" smtClean="0"/>
              <a:t>GmbH</a:t>
            </a:r>
            <a:endParaRPr lang="de-DE" sz="1100" dirty="0"/>
          </a:p>
          <a:p>
            <a:pPr marL="177800" lvl="0" indent="-1778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de-DE" sz="1100" dirty="0">
              <a:solidFill>
                <a:srgbClr val="000000"/>
              </a:solidFill>
            </a:endParaRPr>
          </a:p>
          <a:p>
            <a:pPr marL="177800" lvl="0" indent="-1778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1100" dirty="0">
                <a:solidFill>
                  <a:srgbClr val="000000"/>
                </a:solidFill>
              </a:rPr>
              <a:t>Alternativ: über Button „Verträge weiterer Versicherer</a:t>
            </a:r>
            <a:r>
              <a:rPr lang="de-DE" sz="1100" dirty="0" smtClean="0">
                <a:solidFill>
                  <a:srgbClr val="000000"/>
                </a:solidFill>
              </a:rPr>
              <a:t>“</a:t>
            </a:r>
            <a:r>
              <a:rPr lang="de-DE" sz="1100" dirty="0">
                <a:solidFill>
                  <a:srgbClr val="000000"/>
                </a:solidFill>
              </a:rPr>
              <a:t/>
            </a:r>
            <a:br>
              <a:rPr lang="de-DE" sz="1100" dirty="0">
                <a:solidFill>
                  <a:srgbClr val="000000"/>
                </a:solidFill>
              </a:rPr>
            </a:br>
            <a:r>
              <a:rPr lang="de-DE" sz="1100" dirty="0">
                <a:solidFill>
                  <a:srgbClr val="000000"/>
                </a:solidFill>
              </a:rPr>
              <a:t/>
            </a:r>
            <a:br>
              <a:rPr lang="de-DE" sz="1100" dirty="0">
                <a:solidFill>
                  <a:srgbClr val="000000"/>
                </a:solidFill>
              </a:rPr>
            </a:br>
            <a:endParaRPr lang="de-DE" sz="1100" dirty="0">
              <a:solidFill>
                <a:srgbClr val="000000"/>
              </a:solidFill>
            </a:endParaRPr>
          </a:p>
          <a:p>
            <a:pPr marL="177800" lvl="0" indent="-177800">
              <a:spcBef>
                <a:spcPts val="0"/>
              </a:spcBef>
              <a:spcAft>
                <a:spcPts val="0"/>
              </a:spcAf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94" name="Textplatzhalter 3">
            <a:extLst>
              <a:ext uri="{FF2B5EF4-FFF2-40B4-BE49-F238E27FC236}">
                <a16:creationId xmlns:a16="http://schemas.microsoft.com/office/drawing/2014/main" id="{F77F1137-562E-CF44-B339-97DFB6C1F151}"/>
              </a:ext>
            </a:extLst>
          </p:cNvPr>
          <p:cNvSpPr txBox="1">
            <a:spLocks/>
          </p:cNvSpPr>
          <p:nvPr/>
        </p:nvSpPr>
        <p:spPr>
          <a:xfrm>
            <a:off x="671890" y="4585877"/>
            <a:ext cx="1846465" cy="136815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100" dirty="0"/>
              <a:t>Informationen eingeben: </a:t>
            </a:r>
          </a:p>
          <a:p>
            <a:pPr marL="134938" lvl="2" indent="-1349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/>
              <a:t>Adressdaten</a:t>
            </a:r>
          </a:p>
          <a:p>
            <a:pPr marL="134938" lvl="2" indent="-1349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/>
              <a:t>Rechnungsdaten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95" name="Textplatzhalter 3">
            <a:extLst>
              <a:ext uri="{FF2B5EF4-FFF2-40B4-BE49-F238E27FC236}">
                <a16:creationId xmlns:a16="http://schemas.microsoft.com/office/drawing/2014/main" id="{DCB905C4-A540-C14E-B341-5F757E2EDC28}"/>
              </a:ext>
            </a:extLst>
          </p:cNvPr>
          <p:cNvSpPr txBox="1">
            <a:spLocks/>
          </p:cNvSpPr>
          <p:nvPr/>
        </p:nvSpPr>
        <p:spPr>
          <a:xfrm>
            <a:off x="2779399" y="4585877"/>
            <a:ext cx="1744439" cy="177772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de-DE" sz="1100" dirty="0"/>
              <a:t>Als Zeichnungs-berechtigter selbst buchen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</a:pPr>
            <a:r>
              <a:rPr lang="de-DE" sz="1100" b="1" dirty="0"/>
              <a:t>ODER</a:t>
            </a:r>
            <a:endParaRPr lang="de-DE" sz="800" b="1" dirty="0"/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de-DE" sz="1100" dirty="0">
                <a:solidFill>
                  <a:srgbClr val="000000"/>
                </a:solidFill>
              </a:rPr>
              <a:t>Einen </a:t>
            </a:r>
            <a:r>
              <a:rPr lang="de-DE" sz="1100" dirty="0" smtClean="0">
                <a:solidFill>
                  <a:srgbClr val="000000"/>
                </a:solidFill>
              </a:rPr>
              <a:t>Zeichnungs-berechtigten </a:t>
            </a:r>
            <a:r>
              <a:rPr lang="de-DE" sz="1100" dirty="0">
                <a:solidFill>
                  <a:srgbClr val="000000"/>
                </a:solidFill>
              </a:rPr>
              <a:t>der Firma um Aktivierung bitten</a:t>
            </a:r>
          </a:p>
        </p:txBody>
      </p:sp>
      <p:sp>
        <p:nvSpPr>
          <p:cNvPr id="96" name="Textplatzhalter 3">
            <a:extLst>
              <a:ext uri="{FF2B5EF4-FFF2-40B4-BE49-F238E27FC236}">
                <a16:creationId xmlns:a16="http://schemas.microsoft.com/office/drawing/2014/main" id="{65FAEDEF-710F-644D-83AF-E1F54C40C874}"/>
              </a:ext>
            </a:extLst>
          </p:cNvPr>
          <p:cNvSpPr txBox="1">
            <a:spLocks/>
          </p:cNvSpPr>
          <p:nvPr/>
        </p:nvSpPr>
        <p:spPr>
          <a:xfrm>
            <a:off x="4814167" y="4585877"/>
            <a:ext cx="1857290" cy="136815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1100" dirty="0">
                <a:solidFill>
                  <a:srgbClr val="000000"/>
                </a:solidFill>
              </a:rPr>
              <a:t>Buchung als Zeichnungs-</a:t>
            </a:r>
            <a:br>
              <a:rPr lang="de-DE" sz="1100" dirty="0">
                <a:solidFill>
                  <a:srgbClr val="000000"/>
                </a:solidFill>
              </a:rPr>
            </a:br>
            <a:r>
              <a:rPr lang="de-DE" sz="1100" dirty="0">
                <a:solidFill>
                  <a:srgbClr val="000000"/>
                </a:solidFill>
              </a:rPr>
              <a:t>berechtigter selbst aktivieren und Vertragsdokumente herunterladen</a:t>
            </a:r>
            <a:endParaRPr lang="de-DE" sz="8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100" b="1" dirty="0"/>
              <a:t>ODER</a:t>
            </a:r>
            <a:endParaRPr lang="de-DE" sz="800" dirty="0"/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de-DE" sz="1100" dirty="0"/>
              <a:t>Warten bis Zeichnungs-</a:t>
            </a:r>
            <a:br>
              <a:rPr lang="de-DE" sz="1100" dirty="0"/>
            </a:br>
            <a:r>
              <a:rPr lang="de-DE" sz="1100" dirty="0"/>
              <a:t>berechtigter der Firma</a:t>
            </a:r>
            <a:br>
              <a:rPr lang="de-DE" sz="1100" dirty="0"/>
            </a:br>
            <a:r>
              <a:rPr lang="de-DE" sz="1100" dirty="0"/>
              <a:t>Buchung bestätigt</a:t>
            </a:r>
          </a:p>
        </p:txBody>
      </p:sp>
      <p:sp>
        <p:nvSpPr>
          <p:cNvPr id="97" name="Textplatzhalter 3">
            <a:extLst>
              <a:ext uri="{FF2B5EF4-FFF2-40B4-BE49-F238E27FC236}">
                <a16:creationId xmlns:a16="http://schemas.microsoft.com/office/drawing/2014/main" id="{7B1105C1-4ADA-8E41-BF6A-3AE3A2E2109F}"/>
              </a:ext>
            </a:extLst>
          </p:cNvPr>
          <p:cNvSpPr txBox="1">
            <a:spLocks/>
          </p:cNvSpPr>
          <p:nvPr/>
        </p:nvSpPr>
        <p:spPr>
          <a:xfrm>
            <a:off x="6894745" y="4585877"/>
            <a:ext cx="1757332" cy="136815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0" indent="-180975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1100" dirty="0">
                <a:solidFill>
                  <a:srgbClr val="000000"/>
                </a:solidFill>
              </a:rPr>
              <a:t>FirmenOnline Services im Portal </a:t>
            </a:r>
            <a:r>
              <a:rPr lang="de-DE" sz="1100" dirty="0" err="1">
                <a:solidFill>
                  <a:srgbClr val="000000"/>
                </a:solidFill>
              </a:rPr>
              <a:t>FirmenOnline</a:t>
            </a:r>
            <a:r>
              <a:rPr lang="de-DE" sz="1100" dirty="0">
                <a:solidFill>
                  <a:srgbClr val="000000"/>
                </a:solidFill>
              </a:rPr>
              <a:t> nutzen</a:t>
            </a:r>
          </a:p>
          <a:p>
            <a:pPr marL="180975" indent="-180975">
              <a:spcBef>
                <a:spcPts val="0"/>
              </a:spcBef>
              <a:spcAft>
                <a:spcPts val="0"/>
              </a:spcAft>
            </a:pPr>
            <a:endParaRPr lang="de-DE" sz="800" dirty="0"/>
          </a:p>
          <a:p>
            <a:pPr marL="180975" lvl="0" indent="-180975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de-DE" sz="1100" dirty="0">
                <a:solidFill>
                  <a:srgbClr val="000000"/>
                </a:solidFill>
              </a:rPr>
              <a:t>Rechnungen und gebuchte Vertragsgruppen im Buchungsportal der Caldera Service GmbH einsehen</a:t>
            </a:r>
          </a:p>
        </p:txBody>
      </p:sp>
      <p:sp>
        <p:nvSpPr>
          <p:cNvPr id="70" name="Textplatzhalter 3">
            <a:extLst>
              <a:ext uri="{FF2B5EF4-FFF2-40B4-BE49-F238E27FC236}">
                <a16:creationId xmlns:a16="http://schemas.microsoft.com/office/drawing/2014/main" id="{C43A52CC-0777-F84E-86B8-6E13F621F045}"/>
              </a:ext>
            </a:extLst>
          </p:cNvPr>
          <p:cNvSpPr txBox="1">
            <a:spLocks/>
          </p:cNvSpPr>
          <p:nvPr/>
        </p:nvSpPr>
        <p:spPr>
          <a:xfrm>
            <a:off x="10548" y="2522793"/>
            <a:ext cx="625091" cy="21726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24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F71F4D3-1717-734E-9F4A-0E3525A28114}"/>
              </a:ext>
            </a:extLst>
          </p:cNvPr>
          <p:cNvSpPr/>
          <p:nvPr/>
        </p:nvSpPr>
        <p:spPr>
          <a:xfrm>
            <a:off x="1650971" y="1631585"/>
            <a:ext cx="2848613" cy="1726698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pic>
        <p:nvPicPr>
          <p:cNvPr id="109" name="Grafik 108">
            <a:extLst>
              <a:ext uri="{FF2B5EF4-FFF2-40B4-BE49-F238E27FC236}">
                <a16:creationId xmlns:a16="http://schemas.microsoft.com/office/drawing/2014/main" id="{F3DA7A1C-E145-9D4A-878D-A1F5810873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80" t="-3799" r="60456" b="88504"/>
          <a:stretch/>
        </p:blipFill>
        <p:spPr>
          <a:xfrm>
            <a:off x="2410555" y="1329840"/>
            <a:ext cx="747118" cy="747118"/>
          </a:xfrm>
          <a:prstGeom prst="ellipse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110" name="Grafik 109">
            <a:extLst>
              <a:ext uri="{FF2B5EF4-FFF2-40B4-BE49-F238E27FC236}">
                <a16:creationId xmlns:a16="http://schemas.microsoft.com/office/drawing/2014/main" id="{B089FAAF-D6C4-0643-8756-39E6E2070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350" t="80286" r="31584" b="-2781"/>
          <a:stretch/>
        </p:blipFill>
        <p:spPr>
          <a:xfrm>
            <a:off x="3013749" y="2741247"/>
            <a:ext cx="758618" cy="758618"/>
          </a:xfrm>
          <a:prstGeom prst="ellipse">
            <a:avLst/>
          </a:prstGeom>
          <a:ln w="38100">
            <a:solidFill>
              <a:schemeClr val="accent2"/>
            </a:solidFill>
          </a:ln>
        </p:spPr>
      </p:pic>
      <p:grpSp>
        <p:nvGrpSpPr>
          <p:cNvPr id="113" name="Gruppieren 112">
            <a:extLst>
              <a:ext uri="{FF2B5EF4-FFF2-40B4-BE49-F238E27FC236}">
                <a16:creationId xmlns:a16="http://schemas.microsoft.com/office/drawing/2014/main" id="{81BA6D34-0CAD-A745-AE8E-DC64277EAF68}"/>
              </a:ext>
            </a:extLst>
          </p:cNvPr>
          <p:cNvGrpSpPr/>
          <p:nvPr/>
        </p:nvGrpSpPr>
        <p:grpSpPr>
          <a:xfrm>
            <a:off x="618246" y="2121817"/>
            <a:ext cx="492814" cy="491340"/>
            <a:chOff x="3941763" y="3300413"/>
            <a:chExt cx="344487" cy="352425"/>
          </a:xfrm>
          <a:solidFill>
            <a:schemeClr val="tx2"/>
          </a:solidFill>
        </p:grpSpPr>
        <p:sp>
          <p:nvSpPr>
            <p:cNvPr id="115" name="Oval 456">
              <a:extLst>
                <a:ext uri="{FF2B5EF4-FFF2-40B4-BE49-F238E27FC236}">
                  <a16:creationId xmlns:a16="http://schemas.microsoft.com/office/drawing/2014/main" id="{4BE1237B-7597-7E45-8293-758EA84D5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763" y="3300413"/>
              <a:ext cx="344487" cy="352425"/>
            </a:xfrm>
            <a:prstGeom prst="ellipse">
              <a:avLst/>
            </a:prstGeom>
            <a:grpFill/>
            <a:ln w="158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6" name="Freeform 457">
              <a:extLst>
                <a:ext uri="{FF2B5EF4-FFF2-40B4-BE49-F238E27FC236}">
                  <a16:creationId xmlns:a16="http://schemas.microsoft.com/office/drawing/2014/main" id="{8DD19E54-3094-E545-9F28-74E36FC0C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763" y="3403601"/>
              <a:ext cx="114300" cy="122238"/>
            </a:xfrm>
            <a:custGeom>
              <a:avLst/>
              <a:gdLst>
                <a:gd name="T0" fmla="*/ 11 w 72"/>
                <a:gd name="T1" fmla="*/ 77 h 77"/>
                <a:gd name="T2" fmla="*/ 0 w 72"/>
                <a:gd name="T3" fmla="*/ 61 h 77"/>
                <a:gd name="T4" fmla="*/ 61 w 72"/>
                <a:gd name="T5" fmla="*/ 0 h 77"/>
                <a:gd name="T6" fmla="*/ 72 w 72"/>
                <a:gd name="T7" fmla="*/ 15 h 77"/>
                <a:gd name="T8" fmla="*/ 11 w 72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7">
                  <a:moveTo>
                    <a:pt x="11" y="77"/>
                  </a:moveTo>
                  <a:lnTo>
                    <a:pt x="0" y="61"/>
                  </a:lnTo>
                  <a:lnTo>
                    <a:pt x="61" y="0"/>
                  </a:lnTo>
                  <a:lnTo>
                    <a:pt x="72" y="15"/>
                  </a:lnTo>
                  <a:lnTo>
                    <a:pt x="11" y="77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7" name="Freeform 458">
              <a:extLst>
                <a:ext uri="{FF2B5EF4-FFF2-40B4-BE49-F238E27FC236}">
                  <a16:creationId xmlns:a16="http://schemas.microsoft.com/office/drawing/2014/main" id="{9D837166-6BEE-4443-8F42-F8314DB271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0" y="3403601"/>
              <a:ext cx="23812" cy="19050"/>
            </a:xfrm>
            <a:custGeom>
              <a:avLst/>
              <a:gdLst>
                <a:gd name="T0" fmla="*/ 8 w 15"/>
                <a:gd name="T1" fmla="*/ 12 h 12"/>
                <a:gd name="T2" fmla="*/ 0 w 15"/>
                <a:gd name="T3" fmla="*/ 4 h 12"/>
                <a:gd name="T4" fmla="*/ 8 w 15"/>
                <a:gd name="T5" fmla="*/ 0 h 12"/>
                <a:gd name="T6" fmla="*/ 15 w 15"/>
                <a:gd name="T7" fmla="*/ 4 h 12"/>
                <a:gd name="T8" fmla="*/ 8 w 15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8" y="12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15" y="4"/>
                  </a:lnTo>
                  <a:lnTo>
                    <a:pt x="8" y="12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8" name="Freeform 459">
              <a:extLst>
                <a:ext uri="{FF2B5EF4-FFF2-40B4-BE49-F238E27FC236}">
                  <a16:creationId xmlns:a16="http://schemas.microsoft.com/office/drawing/2014/main" id="{34E9467F-F047-6040-B5F2-1C4BFE2C3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950" y="3500438"/>
              <a:ext cx="41275" cy="49213"/>
            </a:xfrm>
            <a:custGeom>
              <a:avLst/>
              <a:gdLst>
                <a:gd name="T0" fmla="*/ 0 w 26"/>
                <a:gd name="T1" fmla="*/ 31 h 31"/>
                <a:gd name="T2" fmla="*/ 15 w 26"/>
                <a:gd name="T3" fmla="*/ 0 h 31"/>
                <a:gd name="T4" fmla="*/ 26 w 26"/>
                <a:gd name="T5" fmla="*/ 16 h 31"/>
                <a:gd name="T6" fmla="*/ 0 w 26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1">
                  <a:moveTo>
                    <a:pt x="0" y="31"/>
                  </a:moveTo>
                  <a:lnTo>
                    <a:pt x="15" y="0"/>
                  </a:lnTo>
                  <a:lnTo>
                    <a:pt x="26" y="16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" name="Freeform 460">
              <a:extLst>
                <a:ext uri="{FF2B5EF4-FFF2-40B4-BE49-F238E27FC236}">
                  <a16:creationId xmlns:a16="http://schemas.microsoft.com/office/drawing/2014/main" id="{C55E05F8-9C9D-1645-942C-6A19AE546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88" y="3433763"/>
              <a:ext cx="41275" cy="49213"/>
            </a:xfrm>
            <a:custGeom>
              <a:avLst/>
              <a:gdLst>
                <a:gd name="T0" fmla="*/ 19 w 26"/>
                <a:gd name="T1" fmla="*/ 0 h 31"/>
                <a:gd name="T2" fmla="*/ 26 w 26"/>
                <a:gd name="T3" fmla="*/ 8 h 31"/>
                <a:gd name="T4" fmla="*/ 0 w 26"/>
                <a:gd name="T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1">
                  <a:moveTo>
                    <a:pt x="19" y="0"/>
                  </a:moveTo>
                  <a:lnTo>
                    <a:pt x="26" y="8"/>
                  </a:lnTo>
                  <a:lnTo>
                    <a:pt x="0" y="31"/>
                  </a:lnTo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2D12937-0CB9-D243-8038-A3F51131D4A3}"/>
              </a:ext>
            </a:extLst>
          </p:cNvPr>
          <p:cNvGrpSpPr/>
          <p:nvPr/>
        </p:nvGrpSpPr>
        <p:grpSpPr>
          <a:xfrm>
            <a:off x="657334" y="3667466"/>
            <a:ext cx="1143068" cy="825626"/>
            <a:chOff x="151075" y="3566171"/>
            <a:chExt cx="1143068" cy="825626"/>
          </a:xfrm>
        </p:grpSpPr>
        <p:sp>
          <p:nvSpPr>
            <p:cNvPr id="60" name="Textplatzhalter 3">
              <a:extLst>
                <a:ext uri="{FF2B5EF4-FFF2-40B4-BE49-F238E27FC236}">
                  <a16:creationId xmlns:a16="http://schemas.microsoft.com/office/drawing/2014/main" id="{BE09E381-A038-A643-8048-1AD28BA6BFE4}"/>
                </a:ext>
              </a:extLst>
            </p:cNvPr>
            <p:cNvSpPr txBox="1">
              <a:spLocks/>
            </p:cNvSpPr>
            <p:nvPr/>
          </p:nvSpPr>
          <p:spPr>
            <a:xfrm>
              <a:off x="469237" y="4084020"/>
              <a:ext cx="824906" cy="307777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000" b="1" dirty="0">
                  <a:solidFill>
                    <a:schemeClr val="tx2"/>
                  </a:solidFill>
                </a:rPr>
                <a:t>Buchungs-</a:t>
              </a:r>
              <a:br>
                <a:rPr lang="de-DE" sz="1000" b="1" dirty="0">
                  <a:solidFill>
                    <a:schemeClr val="tx2"/>
                  </a:solidFill>
                </a:rPr>
              </a:br>
              <a:r>
                <a:rPr lang="de-DE" sz="1000" b="1" dirty="0" err="1">
                  <a:solidFill>
                    <a:schemeClr val="tx2"/>
                  </a:solidFill>
                </a:rPr>
                <a:t>daten</a:t>
              </a:r>
              <a:endParaRPr lang="de-DE" sz="1000" b="1" dirty="0">
                <a:solidFill>
                  <a:schemeClr val="tx2"/>
                </a:solidFill>
              </a:endParaRPr>
            </a:p>
          </p:txBody>
        </p: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29FF2B7E-240E-F04A-BD6E-D325FE394C7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4254" y="3566171"/>
              <a:ext cx="489600" cy="489600"/>
              <a:chOff x="9075738" y="2808288"/>
              <a:chExt cx="350837" cy="350837"/>
            </a:xfrm>
            <a:solidFill>
              <a:schemeClr val="tx2"/>
            </a:solidFill>
          </p:grpSpPr>
          <p:sp>
            <p:nvSpPr>
              <p:cNvPr id="65" name="Oval 416">
                <a:extLst>
                  <a:ext uri="{FF2B5EF4-FFF2-40B4-BE49-F238E27FC236}">
                    <a16:creationId xmlns:a16="http://schemas.microsoft.com/office/drawing/2014/main" id="{7F7D44C1-B3C2-1B41-A310-30F24749F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5738" y="2808288"/>
                <a:ext cx="350837" cy="350837"/>
              </a:xfrm>
              <a:prstGeom prst="ellipse">
                <a:avLst/>
              </a:prstGeom>
              <a:grpFill/>
              <a:ln w="158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66" name="Freeform 417">
                <a:extLst>
                  <a:ext uri="{FF2B5EF4-FFF2-40B4-BE49-F238E27FC236}">
                    <a16:creationId xmlns:a16="http://schemas.microsoft.com/office/drawing/2014/main" id="{E5A3ECCA-AECB-B34A-A9C9-D33B610F3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0200" y="2952750"/>
                <a:ext cx="61912" cy="122237"/>
              </a:xfrm>
              <a:custGeom>
                <a:avLst/>
                <a:gdLst>
                  <a:gd name="T0" fmla="*/ 1 w 10"/>
                  <a:gd name="T1" fmla="*/ 19 h 20"/>
                  <a:gd name="T2" fmla="*/ 5 w 10"/>
                  <a:gd name="T3" fmla="*/ 20 h 20"/>
                  <a:gd name="T4" fmla="*/ 10 w 10"/>
                  <a:gd name="T5" fmla="*/ 16 h 20"/>
                  <a:gd name="T6" fmla="*/ 5 w 10"/>
                  <a:gd name="T7" fmla="*/ 11 h 20"/>
                  <a:gd name="T8" fmla="*/ 0 w 10"/>
                  <a:gd name="T9" fmla="*/ 4 h 20"/>
                  <a:gd name="T10" fmla="*/ 5 w 10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0">
                    <a:moveTo>
                      <a:pt x="1" y="19"/>
                    </a:moveTo>
                    <a:cubicBezTo>
                      <a:pt x="2" y="20"/>
                      <a:pt x="3" y="20"/>
                      <a:pt x="5" y="20"/>
                    </a:cubicBezTo>
                    <a:cubicBezTo>
                      <a:pt x="7" y="20"/>
                      <a:pt x="10" y="18"/>
                      <a:pt x="10" y="16"/>
                    </a:cubicBezTo>
                    <a:cubicBezTo>
                      <a:pt x="10" y="13"/>
                      <a:pt x="7" y="12"/>
                      <a:pt x="5" y="11"/>
                    </a:cubicBezTo>
                    <a:cubicBezTo>
                      <a:pt x="2" y="9"/>
                      <a:pt x="0" y="8"/>
                      <a:pt x="0" y="4"/>
                    </a:cubicBezTo>
                    <a:cubicBezTo>
                      <a:pt x="0" y="2"/>
                      <a:pt x="1" y="0"/>
                      <a:pt x="5" y="0"/>
                    </a:cubicBezTo>
                  </a:path>
                </a:pathLst>
              </a:custGeom>
              <a:grp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67" name="Freeform 418">
                <a:extLst>
                  <a:ext uri="{FF2B5EF4-FFF2-40B4-BE49-F238E27FC236}">
                    <a16:creationId xmlns:a16="http://schemas.microsoft.com/office/drawing/2014/main" id="{E4625963-C2A1-DE47-B8F8-EBF08D833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0200" y="2892425"/>
                <a:ext cx="61912" cy="122237"/>
              </a:xfrm>
              <a:custGeom>
                <a:avLst/>
                <a:gdLst>
                  <a:gd name="T0" fmla="*/ 9 w 10"/>
                  <a:gd name="T1" fmla="*/ 1 h 20"/>
                  <a:gd name="T2" fmla="*/ 5 w 10"/>
                  <a:gd name="T3" fmla="*/ 0 h 20"/>
                  <a:gd name="T4" fmla="*/ 0 w 10"/>
                  <a:gd name="T5" fmla="*/ 4 h 20"/>
                  <a:gd name="T6" fmla="*/ 5 w 10"/>
                  <a:gd name="T7" fmla="*/ 9 h 20"/>
                  <a:gd name="T8" fmla="*/ 10 w 10"/>
                  <a:gd name="T9" fmla="*/ 16 h 20"/>
                  <a:gd name="T10" fmla="*/ 5 w 10"/>
                  <a:gd name="T1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0">
                    <a:moveTo>
                      <a:pt x="9" y="1"/>
                    </a:moveTo>
                    <a:cubicBezTo>
                      <a:pt x="8" y="0"/>
                      <a:pt x="7" y="0"/>
                      <a:pt x="5" y="0"/>
                    </a:cubicBezTo>
                    <a:cubicBezTo>
                      <a:pt x="3" y="0"/>
                      <a:pt x="0" y="2"/>
                      <a:pt x="0" y="4"/>
                    </a:cubicBezTo>
                    <a:cubicBezTo>
                      <a:pt x="0" y="7"/>
                      <a:pt x="3" y="8"/>
                      <a:pt x="5" y="9"/>
                    </a:cubicBezTo>
                    <a:cubicBezTo>
                      <a:pt x="8" y="11"/>
                      <a:pt x="10" y="12"/>
                      <a:pt x="10" y="16"/>
                    </a:cubicBezTo>
                    <a:cubicBezTo>
                      <a:pt x="10" y="18"/>
                      <a:pt x="9" y="20"/>
                      <a:pt x="5" y="20"/>
                    </a:cubicBezTo>
                  </a:path>
                </a:pathLst>
              </a:custGeom>
              <a:grp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  <p:sp>
          <p:nvSpPr>
            <p:cNvPr id="120" name="Textplatzhalter 3">
              <a:extLst>
                <a:ext uri="{FF2B5EF4-FFF2-40B4-BE49-F238E27FC236}">
                  <a16:creationId xmlns:a16="http://schemas.microsoft.com/office/drawing/2014/main" id="{F64D1261-3B97-BB4A-86CB-27DA1CEA0A38}"/>
                </a:ext>
              </a:extLst>
            </p:cNvPr>
            <p:cNvSpPr txBox="1">
              <a:spLocks/>
            </p:cNvSpPr>
            <p:nvPr/>
          </p:nvSpPr>
          <p:spPr>
            <a:xfrm>
              <a:off x="151075" y="3978887"/>
              <a:ext cx="237936" cy="217264"/>
            </a:xfrm>
            <a:prstGeom prst="rect">
              <a:avLst/>
            </a:prstGeom>
          </p:spPr>
          <p:txBody>
            <a:bodyPr lIns="0" tIns="0" rIns="0" bIns="0" anchor="t">
              <a:no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de-DE" sz="2400" b="1" dirty="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3111244-FDB2-6546-832D-FCDB892B65B4}"/>
              </a:ext>
            </a:extLst>
          </p:cNvPr>
          <p:cNvGrpSpPr/>
          <p:nvPr/>
        </p:nvGrpSpPr>
        <p:grpSpPr>
          <a:xfrm>
            <a:off x="2723166" y="3667466"/>
            <a:ext cx="1230960" cy="825625"/>
            <a:chOff x="2437075" y="3566171"/>
            <a:chExt cx="1230960" cy="825625"/>
          </a:xfrm>
        </p:grpSpPr>
        <p:sp>
          <p:nvSpPr>
            <p:cNvPr id="35" name="Textplatzhalter 3">
              <a:extLst>
                <a:ext uri="{FF2B5EF4-FFF2-40B4-BE49-F238E27FC236}">
                  <a16:creationId xmlns:a16="http://schemas.microsoft.com/office/drawing/2014/main" id="{54953F7C-EA89-8848-9F23-9E5C81CA7797}"/>
                </a:ext>
              </a:extLst>
            </p:cNvPr>
            <p:cNvSpPr txBox="1">
              <a:spLocks/>
            </p:cNvSpPr>
            <p:nvPr/>
          </p:nvSpPr>
          <p:spPr>
            <a:xfrm>
              <a:off x="2745346" y="4084019"/>
              <a:ext cx="922689" cy="307777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000" b="1" dirty="0">
                  <a:solidFill>
                    <a:schemeClr val="tx2"/>
                  </a:solidFill>
                </a:rPr>
                <a:t>Zeichnungs-berechtigung</a:t>
              </a:r>
            </a:p>
          </p:txBody>
        </p:sp>
        <p:grpSp>
          <p:nvGrpSpPr>
            <p:cNvPr id="36" name="Gruppierung 691">
              <a:extLst>
                <a:ext uri="{FF2B5EF4-FFF2-40B4-BE49-F238E27FC236}">
                  <a16:creationId xmlns:a16="http://schemas.microsoft.com/office/drawing/2014/main" id="{CDD3B064-0540-6947-AF03-4D12DA9578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640363" y="3566171"/>
              <a:ext cx="482400" cy="490759"/>
              <a:chOff x="6217648" y="177181"/>
              <a:chExt cx="581956" cy="592039"/>
            </a:xfrm>
            <a:solidFill>
              <a:schemeClr val="tx2"/>
            </a:solidFill>
          </p:grpSpPr>
          <p:sp>
            <p:nvSpPr>
              <p:cNvPr id="37" name="Freeform 49">
                <a:extLst>
                  <a:ext uri="{FF2B5EF4-FFF2-40B4-BE49-F238E27FC236}">
                    <a16:creationId xmlns:a16="http://schemas.microsoft.com/office/drawing/2014/main" id="{3989ABB4-B68E-DF4A-A60F-E831BD625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7648" y="177181"/>
                <a:ext cx="581956" cy="592039"/>
              </a:xfrm>
              <a:custGeom>
                <a:avLst/>
                <a:gdLst>
                  <a:gd name="T0" fmla="*/ 1780 w 1781"/>
                  <a:gd name="T1" fmla="*/ 906 h 1812"/>
                  <a:gd name="T2" fmla="*/ 1780 w 1781"/>
                  <a:gd name="T3" fmla="*/ 906 h 1812"/>
                  <a:gd name="T4" fmla="*/ 905 w 1781"/>
                  <a:gd name="T5" fmla="*/ 1811 h 1812"/>
                  <a:gd name="T6" fmla="*/ 0 w 1781"/>
                  <a:gd name="T7" fmla="*/ 906 h 1812"/>
                  <a:gd name="T8" fmla="*/ 905 w 1781"/>
                  <a:gd name="T9" fmla="*/ 0 h 1812"/>
                  <a:gd name="T10" fmla="*/ 1780 w 1781"/>
                  <a:gd name="T11" fmla="*/ 906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81" h="1812">
                    <a:moveTo>
                      <a:pt x="1780" y="906"/>
                    </a:moveTo>
                    <a:lnTo>
                      <a:pt x="1780" y="906"/>
                    </a:lnTo>
                    <a:cubicBezTo>
                      <a:pt x="1780" y="1405"/>
                      <a:pt x="1374" y="1811"/>
                      <a:pt x="905" y="1811"/>
                    </a:cubicBezTo>
                    <a:cubicBezTo>
                      <a:pt x="406" y="1811"/>
                      <a:pt x="0" y="1405"/>
                      <a:pt x="0" y="906"/>
                    </a:cubicBezTo>
                    <a:cubicBezTo>
                      <a:pt x="0" y="406"/>
                      <a:pt x="406" y="0"/>
                      <a:pt x="905" y="0"/>
                    </a:cubicBezTo>
                    <a:cubicBezTo>
                      <a:pt x="1374" y="0"/>
                      <a:pt x="1780" y="406"/>
                      <a:pt x="1780" y="906"/>
                    </a:cubicBez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178" dirty="0"/>
              </a:p>
            </p:txBody>
          </p:sp>
          <p:sp>
            <p:nvSpPr>
              <p:cNvPr id="38" name="Freeform 50">
                <a:extLst>
                  <a:ext uri="{FF2B5EF4-FFF2-40B4-BE49-F238E27FC236}">
                    <a16:creationId xmlns:a16="http://schemas.microsoft.com/office/drawing/2014/main" id="{D8FA871C-4AE7-2D4F-9648-2804A0AF4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06" y="329873"/>
                <a:ext cx="234799" cy="285216"/>
              </a:xfrm>
              <a:custGeom>
                <a:avLst/>
                <a:gdLst>
                  <a:gd name="T0" fmla="*/ 718 w 719"/>
                  <a:gd name="T1" fmla="*/ 842 h 875"/>
                  <a:gd name="T2" fmla="*/ 718 w 719"/>
                  <a:gd name="T3" fmla="*/ 842 h 875"/>
                  <a:gd name="T4" fmla="*/ 686 w 719"/>
                  <a:gd name="T5" fmla="*/ 874 h 875"/>
                  <a:gd name="T6" fmla="*/ 62 w 719"/>
                  <a:gd name="T7" fmla="*/ 874 h 875"/>
                  <a:gd name="T8" fmla="*/ 0 w 719"/>
                  <a:gd name="T9" fmla="*/ 842 h 875"/>
                  <a:gd name="T10" fmla="*/ 0 w 719"/>
                  <a:gd name="T11" fmla="*/ 31 h 875"/>
                  <a:gd name="T12" fmla="*/ 62 w 719"/>
                  <a:gd name="T13" fmla="*/ 0 h 875"/>
                  <a:gd name="T14" fmla="*/ 686 w 719"/>
                  <a:gd name="T15" fmla="*/ 0 h 875"/>
                  <a:gd name="T16" fmla="*/ 718 w 719"/>
                  <a:gd name="T17" fmla="*/ 31 h 875"/>
                  <a:gd name="T18" fmla="*/ 718 w 719"/>
                  <a:gd name="T19" fmla="*/ 842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9" h="875">
                    <a:moveTo>
                      <a:pt x="718" y="842"/>
                    </a:moveTo>
                    <a:lnTo>
                      <a:pt x="718" y="842"/>
                    </a:lnTo>
                    <a:lnTo>
                      <a:pt x="686" y="874"/>
                    </a:lnTo>
                    <a:cubicBezTo>
                      <a:pt x="62" y="874"/>
                      <a:pt x="62" y="874"/>
                      <a:pt x="62" y="874"/>
                    </a:cubicBezTo>
                    <a:cubicBezTo>
                      <a:pt x="31" y="874"/>
                      <a:pt x="0" y="842"/>
                      <a:pt x="0" y="842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31" y="0"/>
                      <a:pt x="62" y="0"/>
                    </a:cubicBezTo>
                    <a:cubicBezTo>
                      <a:pt x="686" y="0"/>
                      <a:pt x="686" y="0"/>
                      <a:pt x="686" y="0"/>
                    </a:cubicBezTo>
                    <a:lnTo>
                      <a:pt x="718" y="31"/>
                    </a:lnTo>
                    <a:lnTo>
                      <a:pt x="718" y="842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178" dirty="0"/>
              </a:p>
            </p:txBody>
          </p:sp>
          <p:sp>
            <p:nvSpPr>
              <p:cNvPr id="39" name="Line 51">
                <a:extLst>
                  <a:ext uri="{FF2B5EF4-FFF2-40B4-BE49-F238E27FC236}">
                    <a16:creationId xmlns:a16="http://schemas.microsoft.com/office/drawing/2014/main" id="{4DA922E5-CC72-DC49-823E-A92777CF0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32281" y="370206"/>
                <a:ext cx="152691" cy="1440"/>
              </a:xfrm>
              <a:prstGeom prst="line">
                <a:avLst/>
              </a:pr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2178" dirty="0"/>
              </a:p>
            </p:txBody>
          </p:sp>
          <p:sp>
            <p:nvSpPr>
              <p:cNvPr id="40" name="Line 52">
                <a:extLst>
                  <a:ext uri="{FF2B5EF4-FFF2-40B4-BE49-F238E27FC236}">
                    <a16:creationId xmlns:a16="http://schemas.microsoft.com/office/drawing/2014/main" id="{5D4999EF-9154-344F-9940-7548E91426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32281" y="411979"/>
                <a:ext cx="152691" cy="1441"/>
              </a:xfrm>
              <a:prstGeom prst="line">
                <a:avLst/>
              </a:pr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2178" dirty="0"/>
              </a:p>
            </p:txBody>
          </p:sp>
          <p:sp>
            <p:nvSpPr>
              <p:cNvPr id="41" name="Freeform 53">
                <a:extLst>
                  <a:ext uri="{FF2B5EF4-FFF2-40B4-BE49-F238E27FC236}">
                    <a16:creationId xmlns:a16="http://schemas.microsoft.com/office/drawing/2014/main" id="{EAEA403D-8F89-8C49-9238-BB50DBB50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2281" y="462397"/>
                <a:ext cx="152691" cy="102274"/>
              </a:xfrm>
              <a:custGeom>
                <a:avLst/>
                <a:gdLst>
                  <a:gd name="T0" fmla="*/ 0 w 469"/>
                  <a:gd name="T1" fmla="*/ 124 h 312"/>
                  <a:gd name="T2" fmla="*/ 187 w 469"/>
                  <a:gd name="T3" fmla="*/ 311 h 312"/>
                  <a:gd name="T4" fmla="*/ 468 w 469"/>
                  <a:gd name="T5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9" h="312">
                    <a:moveTo>
                      <a:pt x="0" y="124"/>
                    </a:moveTo>
                    <a:lnTo>
                      <a:pt x="187" y="311"/>
                    </a:lnTo>
                    <a:lnTo>
                      <a:pt x="468" y="0"/>
                    </a:ln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2178" dirty="0"/>
              </a:p>
            </p:txBody>
          </p:sp>
        </p:grpSp>
        <p:sp>
          <p:nvSpPr>
            <p:cNvPr id="121" name="Textplatzhalter 3">
              <a:extLst>
                <a:ext uri="{FF2B5EF4-FFF2-40B4-BE49-F238E27FC236}">
                  <a16:creationId xmlns:a16="http://schemas.microsoft.com/office/drawing/2014/main" id="{1222BDD9-D554-7946-8FD0-DF47493C2D07}"/>
                </a:ext>
              </a:extLst>
            </p:cNvPr>
            <p:cNvSpPr txBox="1">
              <a:spLocks/>
            </p:cNvSpPr>
            <p:nvPr/>
          </p:nvSpPr>
          <p:spPr>
            <a:xfrm>
              <a:off x="2437075" y="3978887"/>
              <a:ext cx="237936" cy="217264"/>
            </a:xfrm>
            <a:prstGeom prst="rect">
              <a:avLst/>
            </a:prstGeom>
          </p:spPr>
          <p:txBody>
            <a:bodyPr lIns="0" tIns="0" rIns="0" bIns="0" anchor="t">
              <a:no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de-DE" sz="2400" b="1" dirty="0">
                  <a:solidFill>
                    <a:schemeClr val="tx2"/>
                  </a:solidFill>
                </a:rPr>
                <a:t>3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B8D61574-1419-4E4F-B7EF-33A0CD48D963}"/>
              </a:ext>
            </a:extLst>
          </p:cNvPr>
          <p:cNvGrpSpPr/>
          <p:nvPr/>
        </p:nvGrpSpPr>
        <p:grpSpPr>
          <a:xfrm>
            <a:off x="4376868" y="3667466"/>
            <a:ext cx="1400839" cy="671736"/>
            <a:chOff x="4115787" y="3566171"/>
            <a:chExt cx="1400839" cy="671736"/>
          </a:xfrm>
        </p:grpSpPr>
        <p:sp>
          <p:nvSpPr>
            <p:cNvPr id="62" name="Textplatzhalter 3">
              <a:extLst>
                <a:ext uri="{FF2B5EF4-FFF2-40B4-BE49-F238E27FC236}">
                  <a16:creationId xmlns:a16="http://schemas.microsoft.com/office/drawing/2014/main" id="{844EF919-E587-0E44-B593-A54EDF7B4A97}"/>
                </a:ext>
              </a:extLst>
            </p:cNvPr>
            <p:cNvSpPr txBox="1">
              <a:spLocks/>
            </p:cNvSpPr>
            <p:nvPr/>
          </p:nvSpPr>
          <p:spPr>
            <a:xfrm>
              <a:off x="4810967" y="4084020"/>
              <a:ext cx="705659" cy="153887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000" b="1" dirty="0">
                  <a:solidFill>
                    <a:schemeClr val="tx2"/>
                  </a:solidFill>
                </a:rPr>
                <a:t>Aktivierung</a:t>
              </a:r>
            </a:p>
          </p:txBody>
        </p:sp>
        <p:grpSp>
          <p:nvGrpSpPr>
            <p:cNvPr id="83" name="Gruppierung 1051">
              <a:extLst>
                <a:ext uri="{FF2B5EF4-FFF2-40B4-BE49-F238E27FC236}">
                  <a16:creationId xmlns:a16="http://schemas.microsoft.com/office/drawing/2014/main" id="{1F4D4CAA-558A-9546-B262-0A0E7C8F8E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05984" y="3566171"/>
              <a:ext cx="489600" cy="498082"/>
              <a:chOff x="9862073" y="3527748"/>
              <a:chExt cx="581956" cy="592039"/>
            </a:xfrm>
            <a:solidFill>
              <a:schemeClr val="tx2"/>
            </a:solidFill>
          </p:grpSpPr>
          <p:sp>
            <p:nvSpPr>
              <p:cNvPr id="84" name="Freeform 345">
                <a:extLst>
                  <a:ext uri="{FF2B5EF4-FFF2-40B4-BE49-F238E27FC236}">
                    <a16:creationId xmlns:a16="http://schemas.microsoft.com/office/drawing/2014/main" id="{2F79CCE1-B4D8-8646-A1C8-CDF05F3CC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62073" y="3527748"/>
                <a:ext cx="581956" cy="592039"/>
              </a:xfrm>
              <a:custGeom>
                <a:avLst/>
                <a:gdLst>
                  <a:gd name="T0" fmla="*/ 1780 w 1781"/>
                  <a:gd name="T1" fmla="*/ 906 h 1812"/>
                  <a:gd name="T2" fmla="*/ 1780 w 1781"/>
                  <a:gd name="T3" fmla="*/ 906 h 1812"/>
                  <a:gd name="T4" fmla="*/ 905 w 1781"/>
                  <a:gd name="T5" fmla="*/ 1811 h 1812"/>
                  <a:gd name="T6" fmla="*/ 0 w 1781"/>
                  <a:gd name="T7" fmla="*/ 906 h 1812"/>
                  <a:gd name="T8" fmla="*/ 905 w 1781"/>
                  <a:gd name="T9" fmla="*/ 0 h 1812"/>
                  <a:gd name="T10" fmla="*/ 1780 w 1781"/>
                  <a:gd name="T11" fmla="*/ 906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81" h="1812">
                    <a:moveTo>
                      <a:pt x="1780" y="906"/>
                    </a:moveTo>
                    <a:lnTo>
                      <a:pt x="1780" y="906"/>
                    </a:lnTo>
                    <a:cubicBezTo>
                      <a:pt x="1780" y="1405"/>
                      <a:pt x="1374" y="1811"/>
                      <a:pt x="905" y="1811"/>
                    </a:cubicBezTo>
                    <a:cubicBezTo>
                      <a:pt x="406" y="1811"/>
                      <a:pt x="0" y="1405"/>
                      <a:pt x="0" y="906"/>
                    </a:cubicBezTo>
                    <a:cubicBezTo>
                      <a:pt x="0" y="406"/>
                      <a:pt x="406" y="0"/>
                      <a:pt x="905" y="0"/>
                    </a:cubicBezTo>
                    <a:cubicBezTo>
                      <a:pt x="1374" y="0"/>
                      <a:pt x="1780" y="406"/>
                      <a:pt x="1780" y="906"/>
                    </a:cubicBez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178" dirty="0"/>
              </a:p>
            </p:txBody>
          </p:sp>
          <p:sp>
            <p:nvSpPr>
              <p:cNvPr id="85" name="Freeform 346">
                <a:extLst>
                  <a:ext uri="{FF2B5EF4-FFF2-40B4-BE49-F238E27FC236}">
                    <a16:creationId xmlns:a16="http://schemas.microsoft.com/office/drawing/2014/main" id="{BEAFA737-8253-A24F-9519-FFC97DAD4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57373" y="3670355"/>
                <a:ext cx="102274" cy="92191"/>
              </a:xfrm>
              <a:custGeom>
                <a:avLst/>
                <a:gdLst>
                  <a:gd name="T0" fmla="*/ 0 w 313"/>
                  <a:gd name="T1" fmla="*/ 125 h 283"/>
                  <a:gd name="T2" fmla="*/ 0 w 313"/>
                  <a:gd name="T3" fmla="*/ 125 h 283"/>
                  <a:gd name="T4" fmla="*/ 156 w 313"/>
                  <a:gd name="T5" fmla="*/ 282 h 283"/>
                  <a:gd name="T6" fmla="*/ 312 w 313"/>
                  <a:gd name="T7" fmla="*/ 125 h 283"/>
                  <a:gd name="T8" fmla="*/ 156 w 313"/>
                  <a:gd name="T9" fmla="*/ 0 h 283"/>
                  <a:gd name="T10" fmla="*/ 0 w 313"/>
                  <a:gd name="T11" fmla="*/ 125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3" h="283">
                    <a:moveTo>
                      <a:pt x="0" y="125"/>
                    </a:moveTo>
                    <a:lnTo>
                      <a:pt x="0" y="125"/>
                    </a:lnTo>
                    <a:cubicBezTo>
                      <a:pt x="0" y="219"/>
                      <a:pt x="62" y="282"/>
                      <a:pt x="156" y="282"/>
                    </a:cubicBezTo>
                    <a:cubicBezTo>
                      <a:pt x="250" y="282"/>
                      <a:pt x="312" y="219"/>
                      <a:pt x="312" y="125"/>
                    </a:cubicBezTo>
                    <a:cubicBezTo>
                      <a:pt x="312" y="63"/>
                      <a:pt x="250" y="0"/>
                      <a:pt x="156" y="0"/>
                    </a:cubicBezTo>
                    <a:cubicBezTo>
                      <a:pt x="62" y="0"/>
                      <a:pt x="0" y="63"/>
                      <a:pt x="0" y="125"/>
                    </a:cubicBez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178" dirty="0"/>
              </a:p>
            </p:txBody>
          </p:sp>
          <p:sp>
            <p:nvSpPr>
              <p:cNvPr id="86" name="Freeform 347">
                <a:extLst>
                  <a:ext uri="{FF2B5EF4-FFF2-40B4-BE49-F238E27FC236}">
                    <a16:creationId xmlns:a16="http://schemas.microsoft.com/office/drawing/2014/main" id="{73E78E7E-FE6E-2345-BC44-0294F212D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57373" y="3884988"/>
                <a:ext cx="102274" cy="92191"/>
              </a:xfrm>
              <a:custGeom>
                <a:avLst/>
                <a:gdLst>
                  <a:gd name="T0" fmla="*/ 0 w 313"/>
                  <a:gd name="T1" fmla="*/ 156 h 282"/>
                  <a:gd name="T2" fmla="*/ 0 w 313"/>
                  <a:gd name="T3" fmla="*/ 156 h 282"/>
                  <a:gd name="T4" fmla="*/ 156 w 313"/>
                  <a:gd name="T5" fmla="*/ 281 h 282"/>
                  <a:gd name="T6" fmla="*/ 312 w 313"/>
                  <a:gd name="T7" fmla="*/ 156 h 282"/>
                  <a:gd name="T8" fmla="*/ 156 w 313"/>
                  <a:gd name="T9" fmla="*/ 0 h 282"/>
                  <a:gd name="T10" fmla="*/ 0 w 313"/>
                  <a:gd name="T11" fmla="*/ 156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3" h="282">
                    <a:moveTo>
                      <a:pt x="0" y="156"/>
                    </a:moveTo>
                    <a:lnTo>
                      <a:pt x="0" y="156"/>
                    </a:lnTo>
                    <a:cubicBezTo>
                      <a:pt x="0" y="218"/>
                      <a:pt x="62" y="281"/>
                      <a:pt x="156" y="281"/>
                    </a:cubicBezTo>
                    <a:cubicBezTo>
                      <a:pt x="250" y="281"/>
                      <a:pt x="312" y="218"/>
                      <a:pt x="312" y="156"/>
                    </a:cubicBezTo>
                    <a:cubicBezTo>
                      <a:pt x="312" y="62"/>
                      <a:pt x="250" y="0"/>
                      <a:pt x="156" y="0"/>
                    </a:cubicBezTo>
                    <a:cubicBezTo>
                      <a:pt x="62" y="0"/>
                      <a:pt x="0" y="62"/>
                      <a:pt x="0" y="156"/>
                    </a:cubicBez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178" dirty="0"/>
              </a:p>
            </p:txBody>
          </p:sp>
          <p:sp>
            <p:nvSpPr>
              <p:cNvPr id="87" name="Freeform 348">
                <a:extLst>
                  <a:ext uri="{FF2B5EF4-FFF2-40B4-BE49-F238E27FC236}">
                    <a16:creationId xmlns:a16="http://schemas.microsoft.com/office/drawing/2014/main" id="{B0F909B9-D076-C542-952B-61CA03169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94599" y="3772630"/>
                <a:ext cx="102275" cy="102274"/>
              </a:xfrm>
              <a:custGeom>
                <a:avLst/>
                <a:gdLst>
                  <a:gd name="T0" fmla="*/ 0 w 313"/>
                  <a:gd name="T1" fmla="*/ 156 h 312"/>
                  <a:gd name="T2" fmla="*/ 0 w 313"/>
                  <a:gd name="T3" fmla="*/ 156 h 312"/>
                  <a:gd name="T4" fmla="*/ 156 w 313"/>
                  <a:gd name="T5" fmla="*/ 311 h 312"/>
                  <a:gd name="T6" fmla="*/ 312 w 313"/>
                  <a:gd name="T7" fmla="*/ 156 h 312"/>
                  <a:gd name="T8" fmla="*/ 156 w 313"/>
                  <a:gd name="T9" fmla="*/ 0 h 312"/>
                  <a:gd name="T10" fmla="*/ 0 w 313"/>
                  <a:gd name="T11" fmla="*/ 15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3" h="312">
                    <a:moveTo>
                      <a:pt x="0" y="156"/>
                    </a:moveTo>
                    <a:lnTo>
                      <a:pt x="0" y="156"/>
                    </a:lnTo>
                    <a:cubicBezTo>
                      <a:pt x="0" y="249"/>
                      <a:pt x="62" y="311"/>
                      <a:pt x="156" y="311"/>
                    </a:cubicBezTo>
                    <a:cubicBezTo>
                      <a:pt x="250" y="311"/>
                      <a:pt x="312" y="249"/>
                      <a:pt x="312" y="156"/>
                    </a:cubicBezTo>
                    <a:cubicBezTo>
                      <a:pt x="312" y="62"/>
                      <a:pt x="250" y="0"/>
                      <a:pt x="156" y="0"/>
                    </a:cubicBezTo>
                    <a:cubicBezTo>
                      <a:pt x="62" y="0"/>
                      <a:pt x="0" y="62"/>
                      <a:pt x="0" y="156"/>
                    </a:cubicBezTo>
                  </a:path>
                </a:pathLst>
              </a:cu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178" dirty="0"/>
              </a:p>
            </p:txBody>
          </p:sp>
          <p:sp>
            <p:nvSpPr>
              <p:cNvPr id="88" name="Line 349">
                <a:extLst>
                  <a:ext uri="{FF2B5EF4-FFF2-40B4-BE49-F238E27FC236}">
                    <a16:creationId xmlns:a16="http://schemas.microsoft.com/office/drawing/2014/main" id="{DA344467-6BFB-8B4C-AC5F-9A20F97574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85350" y="3742380"/>
                <a:ext cx="83548" cy="50417"/>
              </a:xfrm>
              <a:prstGeom prst="line">
                <a:avLst/>
              </a:pr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2178" dirty="0"/>
              </a:p>
            </p:txBody>
          </p:sp>
          <p:sp>
            <p:nvSpPr>
              <p:cNvPr id="89" name="Line 350">
                <a:extLst>
                  <a:ext uri="{FF2B5EF4-FFF2-40B4-BE49-F238E27FC236}">
                    <a16:creationId xmlns:a16="http://schemas.microsoft.com/office/drawing/2014/main" id="{3AC269A8-2EEE-5F44-A391-064748CFC8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6789" y="3854738"/>
                <a:ext cx="80667" cy="50417"/>
              </a:xfrm>
              <a:prstGeom prst="line">
                <a:avLst/>
              </a:prstGeom>
              <a:grpFill/>
              <a:ln w="15875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2178" dirty="0"/>
              </a:p>
            </p:txBody>
          </p:sp>
        </p:grpSp>
        <p:sp>
          <p:nvSpPr>
            <p:cNvPr id="122" name="Textplatzhalter 3">
              <a:extLst>
                <a:ext uri="{FF2B5EF4-FFF2-40B4-BE49-F238E27FC236}">
                  <a16:creationId xmlns:a16="http://schemas.microsoft.com/office/drawing/2014/main" id="{727E1151-557C-1D4F-A90B-605B718FCCF8}"/>
                </a:ext>
              </a:extLst>
            </p:cNvPr>
            <p:cNvSpPr txBox="1">
              <a:spLocks/>
            </p:cNvSpPr>
            <p:nvPr/>
          </p:nvSpPr>
          <p:spPr>
            <a:xfrm>
              <a:off x="4115787" y="3978887"/>
              <a:ext cx="625091" cy="217264"/>
            </a:xfrm>
            <a:prstGeom prst="rect">
              <a:avLst/>
            </a:prstGeom>
          </p:spPr>
          <p:txBody>
            <a:bodyPr lIns="0" tIns="0" rIns="0" bIns="0" anchor="t">
              <a:no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de-DE" sz="2400" b="1" dirty="0">
                  <a:solidFill>
                    <a:schemeClr val="tx2"/>
                  </a:solidFill>
                </a:rPr>
                <a:t>4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24278B1-2C9E-EA4A-BB99-D7CF44314F4F}"/>
              </a:ext>
            </a:extLst>
          </p:cNvPr>
          <p:cNvGrpSpPr/>
          <p:nvPr/>
        </p:nvGrpSpPr>
        <p:grpSpPr>
          <a:xfrm>
            <a:off x="6442420" y="3667466"/>
            <a:ext cx="1320026" cy="671737"/>
            <a:chOff x="6181654" y="3566171"/>
            <a:chExt cx="1320026" cy="671737"/>
          </a:xfrm>
        </p:grpSpPr>
        <p:sp>
          <p:nvSpPr>
            <p:cNvPr id="63" name="Textplatzhalter 3">
              <a:extLst>
                <a:ext uri="{FF2B5EF4-FFF2-40B4-BE49-F238E27FC236}">
                  <a16:creationId xmlns:a16="http://schemas.microsoft.com/office/drawing/2014/main" id="{17E7F4DC-BC5F-4141-9E19-127DBB3611FF}"/>
                </a:ext>
              </a:extLst>
            </p:cNvPr>
            <p:cNvSpPr txBox="1">
              <a:spLocks/>
            </p:cNvSpPr>
            <p:nvPr/>
          </p:nvSpPr>
          <p:spPr>
            <a:xfrm>
              <a:off x="6876589" y="4084020"/>
              <a:ext cx="625091" cy="15388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000" b="1" dirty="0">
                  <a:solidFill>
                    <a:schemeClr val="tx2"/>
                  </a:solidFill>
                </a:rPr>
                <a:t>Nutzung</a:t>
              </a:r>
            </a:p>
          </p:txBody>
        </p:sp>
        <p:sp>
          <p:nvSpPr>
            <p:cNvPr id="75" name="Oval 255">
              <a:extLst>
                <a:ext uri="{FF2B5EF4-FFF2-40B4-BE49-F238E27FC236}">
                  <a16:creationId xmlns:a16="http://schemas.microsoft.com/office/drawing/2014/main" id="{B7F7A9C2-0A17-CF4B-97B6-5196063BE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1606" y="3566171"/>
              <a:ext cx="489600" cy="489026"/>
            </a:xfrm>
            <a:prstGeom prst="ellipse">
              <a:avLst/>
            </a:prstGeom>
            <a:solidFill>
              <a:schemeClr val="tx2"/>
            </a:solidFill>
            <a:ln w="158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" name="Textplatzhalter 3">
              <a:extLst>
                <a:ext uri="{FF2B5EF4-FFF2-40B4-BE49-F238E27FC236}">
                  <a16:creationId xmlns:a16="http://schemas.microsoft.com/office/drawing/2014/main" id="{33E948E6-03F6-8C44-AE73-CB40001A5791}"/>
                </a:ext>
              </a:extLst>
            </p:cNvPr>
            <p:cNvSpPr txBox="1">
              <a:spLocks/>
            </p:cNvSpPr>
            <p:nvPr/>
          </p:nvSpPr>
          <p:spPr>
            <a:xfrm>
              <a:off x="6181654" y="3978887"/>
              <a:ext cx="625091" cy="217264"/>
            </a:xfrm>
            <a:prstGeom prst="rect">
              <a:avLst/>
            </a:prstGeom>
          </p:spPr>
          <p:txBody>
            <a:bodyPr lIns="0" tIns="0" rIns="0" bIns="0" anchor="t">
              <a:noAutofit/>
            </a:bodyPr>
            <a:lstStyle>
              <a:lvl1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400" b="0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9388" marR="0" indent="-179388" algn="l" defTabSz="121917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lang="en-GB" sz="1400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4013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7061" indent="-237061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1"/>
                </a:buClr>
                <a:buFont typeface="+mj-lt"/>
                <a:buAutoNum type="arabicPeriod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9388" indent="-179388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2764" indent="-122764" algn="l" defTabSz="1219170" rtl="0" eaLnBrk="1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 typeface="+mj-lt"/>
                <a:buAutoNum type="arabicParenR"/>
                <a:defRPr sz="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de-DE" sz="2400" b="1" dirty="0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67F46F4-80AB-E146-9858-0E74372CA093}"/>
              </a:ext>
            </a:extLst>
          </p:cNvPr>
          <p:cNvGrpSpPr/>
          <p:nvPr/>
        </p:nvGrpSpPr>
        <p:grpSpPr>
          <a:xfrm>
            <a:off x="7149787" y="3784742"/>
            <a:ext cx="254769" cy="254473"/>
            <a:chOff x="7144027" y="3784742"/>
            <a:chExt cx="254769" cy="254473"/>
          </a:xfrm>
        </p:grpSpPr>
        <p:sp>
          <p:nvSpPr>
            <p:cNvPr id="128" name="Freeform 256">
              <a:extLst>
                <a:ext uri="{FF2B5EF4-FFF2-40B4-BE49-F238E27FC236}">
                  <a16:creationId xmlns:a16="http://schemas.microsoft.com/office/drawing/2014/main" id="{B5B31967-96AA-E143-9237-73E83105F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2519" y="3826786"/>
              <a:ext cx="33231" cy="119491"/>
            </a:xfrm>
            <a:custGeom>
              <a:avLst/>
              <a:gdLst>
                <a:gd name="T0" fmla="*/ 0 w 15"/>
                <a:gd name="T1" fmla="*/ 0 h 54"/>
                <a:gd name="T2" fmla="*/ 0 w 15"/>
                <a:gd name="T3" fmla="*/ 38 h 54"/>
                <a:gd name="T4" fmla="*/ 15 w 15"/>
                <a:gd name="T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4">
                  <a:moveTo>
                    <a:pt x="0" y="0"/>
                  </a:moveTo>
                  <a:lnTo>
                    <a:pt x="0" y="38"/>
                  </a:lnTo>
                  <a:lnTo>
                    <a:pt x="15" y="54"/>
                  </a:ln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" name="Line 257">
              <a:extLst>
                <a:ext uri="{FF2B5EF4-FFF2-40B4-BE49-F238E27FC236}">
                  <a16:creationId xmlns:a16="http://schemas.microsoft.com/office/drawing/2014/main" id="{D5A6E1BA-32EC-2D4C-94D6-D211C90A7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4027" y="3910872"/>
              <a:ext cx="2658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" name="Line 258">
              <a:extLst>
                <a:ext uri="{FF2B5EF4-FFF2-40B4-BE49-F238E27FC236}">
                  <a16:creationId xmlns:a16="http://schemas.microsoft.com/office/drawing/2014/main" id="{EB51E07A-8D83-6F49-8985-9C1818366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2211" y="3910872"/>
              <a:ext cx="2658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" name="Line 259">
              <a:extLst>
                <a:ext uri="{FF2B5EF4-FFF2-40B4-BE49-F238E27FC236}">
                  <a16:creationId xmlns:a16="http://schemas.microsoft.com/office/drawing/2014/main" id="{E97E75BE-A4FF-D546-A7F7-1F7B9AA56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72519" y="4012661"/>
              <a:ext cx="0" cy="26554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" name="Freeform 260">
              <a:extLst>
                <a:ext uri="{FF2B5EF4-FFF2-40B4-BE49-F238E27FC236}">
                  <a16:creationId xmlns:a16="http://schemas.microsoft.com/office/drawing/2014/main" id="{7724E317-BAF4-FA44-AADF-CFC7F203C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2519" y="3784742"/>
              <a:ext cx="126277" cy="254471"/>
            </a:xfrm>
            <a:custGeom>
              <a:avLst/>
              <a:gdLst>
                <a:gd name="T0" fmla="*/ 0 w 15"/>
                <a:gd name="T1" fmla="*/ 30 h 30"/>
                <a:gd name="T2" fmla="*/ 15 w 15"/>
                <a:gd name="T3" fmla="*/ 15 h 30"/>
                <a:gd name="T4" fmla="*/ 0 w 15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30">
                  <a:moveTo>
                    <a:pt x="0" y="30"/>
                  </a:moveTo>
                  <a:cubicBezTo>
                    <a:pt x="8" y="30"/>
                    <a:pt x="15" y="23"/>
                    <a:pt x="15" y="15"/>
                  </a:cubicBezTo>
                  <a:cubicBezTo>
                    <a:pt x="15" y="7"/>
                    <a:pt x="8" y="0"/>
                    <a:pt x="0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" name="Freeform 261">
              <a:extLst>
                <a:ext uri="{FF2B5EF4-FFF2-40B4-BE49-F238E27FC236}">
                  <a16:creationId xmlns:a16="http://schemas.microsoft.com/office/drawing/2014/main" id="{D87E1DFE-1E6D-CB45-B2D5-811981EC7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4027" y="3820147"/>
              <a:ext cx="128492" cy="219066"/>
            </a:xfrm>
            <a:custGeom>
              <a:avLst/>
              <a:gdLst>
                <a:gd name="T0" fmla="*/ 15 w 15"/>
                <a:gd name="T1" fmla="*/ 26 h 26"/>
                <a:gd name="T2" fmla="*/ 0 w 15"/>
                <a:gd name="T3" fmla="*/ 11 h 26"/>
                <a:gd name="T4" fmla="*/ 3 w 15"/>
                <a:gd name="T5" fmla="*/ 2 h 26"/>
                <a:gd name="T6" fmla="*/ 5 w 15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26">
                  <a:moveTo>
                    <a:pt x="15" y="26"/>
                  </a:moveTo>
                  <a:cubicBezTo>
                    <a:pt x="7" y="26"/>
                    <a:pt x="0" y="19"/>
                    <a:pt x="0" y="11"/>
                  </a:cubicBezTo>
                  <a:cubicBezTo>
                    <a:pt x="0" y="8"/>
                    <a:pt x="1" y="5"/>
                    <a:pt x="3" y="2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14821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3154736" y="5784100"/>
            <a:ext cx="5490130" cy="193969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/>
            </a:solidFill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de-DE" sz="1200" dirty="0">
                <a:solidFill>
                  <a:schemeClr val="bg1"/>
                </a:solidFill>
              </a:rPr>
              <a:t>2,50 EUR netto pro </a:t>
            </a:r>
            <a:r>
              <a:rPr lang="de-DE" sz="1200" dirty="0" smtClean="0">
                <a:solidFill>
                  <a:schemeClr val="bg1"/>
                </a:solidFill>
              </a:rPr>
              <a:t>Risiko/Monat 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511175" y="5784100"/>
            <a:ext cx="2433401" cy="193969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de-DE" sz="1200" dirty="0">
                <a:solidFill>
                  <a:schemeClr val="bg1"/>
                </a:solidFill>
              </a:rPr>
              <a:t>kostenlos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E96A2438-7772-ED45-9DFD-C0098B2C110B}"/>
              </a:ext>
            </a:extLst>
          </p:cNvPr>
          <p:cNvSpPr/>
          <p:nvPr/>
        </p:nvSpPr>
        <p:spPr>
          <a:xfrm>
            <a:off x="3149009" y="6044137"/>
            <a:ext cx="5490130" cy="19396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de-DE" sz="900" dirty="0"/>
              <a:t>(ausschließlich für Verträge weiterer </a:t>
            </a:r>
            <a:r>
              <a:rPr lang="de-DE" sz="900" dirty="0" smtClean="0"/>
              <a:t>Versicherer, </a:t>
            </a:r>
            <a:r>
              <a:rPr lang="de-DE" sz="900" dirty="0"/>
              <a:t>Allianz Bestand weiterhin kostenfrei)</a:t>
            </a:r>
          </a:p>
        </p:txBody>
      </p:sp>
      <p:sp>
        <p:nvSpPr>
          <p:cNvPr id="23" name="Rectangle 6"/>
          <p:cNvSpPr/>
          <p:nvPr/>
        </p:nvSpPr>
        <p:spPr>
          <a:xfrm>
            <a:off x="517438" y="2181114"/>
            <a:ext cx="2433401" cy="3593749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txBody>
          <a:bodyPr wrap="square" lIns="182880" tIns="182880" rIns="182880" bIns="182880">
            <a:noAutofit/>
          </a:bodyPr>
          <a:lstStyle/>
          <a:p>
            <a:pPr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</a:pPr>
            <a:endParaRPr lang="de-DE" sz="1200" dirty="0"/>
          </a:p>
        </p:txBody>
      </p:sp>
      <p:sp>
        <p:nvSpPr>
          <p:cNvPr id="24" name="Rectangle 11"/>
          <p:cNvSpPr/>
          <p:nvPr/>
        </p:nvSpPr>
        <p:spPr>
          <a:xfrm>
            <a:off x="3154735" y="2181114"/>
            <a:ext cx="5490130" cy="3593749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lIns="182880" tIns="182880" rIns="182880" bIns="182880">
            <a:noAutofit/>
          </a:bodyPr>
          <a:lstStyle/>
          <a:p>
            <a:pPr>
              <a:lnSpc>
                <a:spcPct val="94000"/>
              </a:lnSpc>
              <a:spcAft>
                <a:spcPts val="800"/>
              </a:spcAft>
              <a:buClr>
                <a:schemeClr val="accent4"/>
              </a:buClr>
            </a:pPr>
            <a:endParaRPr lang="de-DE" sz="120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Leistungsprofil </a:t>
            </a:r>
            <a:r>
              <a:rPr lang="de-DE" dirty="0" err="1"/>
              <a:t>FirmenOnline</a:t>
            </a:r>
            <a:r>
              <a:rPr lang="de-DE" dirty="0"/>
              <a:t> Services | </a:t>
            </a:r>
            <a:r>
              <a:rPr lang="de-DE" dirty="0" smtClean="0"/>
              <a:t>Leistungen im Detail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BE8E2955-DB68-4AC5-95EA-8B468B97958F}" type="datetime1">
              <a:rPr lang="de-DE" smtClean="0"/>
              <a:t>23.10.2020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1201FF1-C63B-412E-ABF0-3D0E918900A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1927" y="261938"/>
            <a:ext cx="7023195" cy="1147157"/>
          </a:xfrm>
        </p:spPr>
        <p:txBody>
          <a:bodyPr/>
          <a:lstStyle/>
          <a:p>
            <a:r>
              <a:rPr lang="de-DE" dirty="0" smtClean="0"/>
              <a:t>Leistungen </a:t>
            </a:r>
            <a:r>
              <a:rPr lang="de-DE" dirty="0"/>
              <a:t>für Verträge weiterer Versicherer </a:t>
            </a:r>
            <a:r>
              <a:rPr lang="de-DE" dirty="0" smtClean="0"/>
              <a:t>im Überblick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3156450" y="1742476"/>
            <a:ext cx="5482689" cy="438638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vert="horz" lIns="216000" tIns="0" rIns="0" bIns="0" rtlCol="0" anchor="ctr">
            <a:no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FirmenOnline Services </a:t>
            </a:r>
          </a:p>
        </p:txBody>
      </p:sp>
      <p:sp>
        <p:nvSpPr>
          <p:cNvPr id="20" name="Rechteck 19"/>
          <p:cNvSpPr/>
          <p:nvPr/>
        </p:nvSpPr>
        <p:spPr>
          <a:xfrm>
            <a:off x="517438" y="1744245"/>
            <a:ext cx="2433401" cy="43863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108000" tIns="0" rIns="0" bIns="0" rtlCol="0" anchor="ctr">
            <a:no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Basismodul</a:t>
            </a:r>
          </a:p>
        </p:txBody>
      </p:sp>
      <p:sp>
        <p:nvSpPr>
          <p:cNvPr id="27" name="Textplatzhalter 3"/>
          <p:cNvSpPr txBox="1">
            <a:spLocks/>
          </p:cNvSpPr>
          <p:nvPr/>
        </p:nvSpPr>
        <p:spPr>
          <a:xfrm>
            <a:off x="6009977" y="2375359"/>
            <a:ext cx="2643706" cy="263149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de-DE" sz="1200" b="1" dirty="0"/>
              <a:t>Datenservice (in Abhängigkeit von </a:t>
            </a:r>
            <a:br>
              <a:rPr lang="de-DE" sz="1200" b="1" dirty="0"/>
            </a:br>
            <a:r>
              <a:rPr lang="de-DE" sz="1200" b="1" dirty="0"/>
              <a:t>Datenlieferung des „Fremd-VU</a:t>
            </a:r>
            <a:r>
              <a:rPr lang="de-DE" sz="1200" b="1" dirty="0" smtClean="0"/>
              <a:t>“)</a:t>
            </a:r>
            <a:r>
              <a:rPr lang="de-DE" sz="1200" dirty="0"/>
              <a:t>:</a:t>
            </a:r>
            <a:endParaRPr lang="de-DE" sz="1200" b="1" dirty="0"/>
          </a:p>
          <a:p>
            <a:pPr lvl="1">
              <a:spcBef>
                <a:spcPts val="0"/>
              </a:spcBef>
            </a:pPr>
            <a:r>
              <a:rPr lang="de-DE" sz="1200" dirty="0"/>
              <a:t>Adresse VP</a:t>
            </a:r>
          </a:p>
          <a:p>
            <a:pPr lvl="1">
              <a:spcBef>
                <a:spcPts val="0"/>
              </a:spcBef>
            </a:pPr>
            <a:r>
              <a:rPr lang="de-DE" sz="1200" dirty="0"/>
              <a:t>Tarif</a:t>
            </a:r>
          </a:p>
          <a:p>
            <a:pPr lvl="1">
              <a:spcBef>
                <a:spcPts val="0"/>
              </a:spcBef>
            </a:pPr>
            <a:r>
              <a:rPr lang="de-DE" sz="1200" dirty="0"/>
              <a:t>Garantierte Rentenleistung bei Ablauf</a:t>
            </a:r>
          </a:p>
          <a:p>
            <a:pPr lvl="1">
              <a:spcBef>
                <a:spcPts val="0"/>
              </a:spcBef>
            </a:pPr>
            <a:r>
              <a:rPr lang="de-DE" sz="1200" dirty="0"/>
              <a:t>Garantierte Kapitalleistung bei Ablauf</a:t>
            </a:r>
          </a:p>
          <a:p>
            <a:pPr lvl="1">
              <a:spcBef>
                <a:spcPts val="0"/>
              </a:spcBef>
            </a:pPr>
            <a:r>
              <a:rPr lang="de-DE" sz="1200" dirty="0"/>
              <a:t>Garantierte Leistung bei Tod </a:t>
            </a:r>
          </a:p>
          <a:p>
            <a:pPr lvl="1">
              <a:spcBef>
                <a:spcPts val="0"/>
              </a:spcBef>
            </a:pPr>
            <a:r>
              <a:rPr lang="de-DE" sz="1200" dirty="0"/>
              <a:t>Beitragszahlung</a:t>
            </a:r>
            <a:endParaRPr lang="de-DE" sz="1200" strike="sngStrike" dirty="0"/>
          </a:p>
          <a:p>
            <a:pPr lvl="1">
              <a:spcBef>
                <a:spcPts val="0"/>
              </a:spcBef>
            </a:pPr>
            <a:r>
              <a:rPr lang="de-DE" sz="1200" dirty="0" err="1"/>
              <a:t>Endalter</a:t>
            </a:r>
            <a:endParaRPr lang="de-DE" sz="1200" strike="sngStrike" dirty="0"/>
          </a:p>
          <a:p>
            <a:pPr lvl="1">
              <a:spcBef>
                <a:spcPts val="0"/>
              </a:spcBef>
            </a:pPr>
            <a:r>
              <a:rPr lang="de-DE" sz="1200" dirty="0" smtClean="0"/>
              <a:t>Vertragsstatus</a:t>
            </a:r>
          </a:p>
          <a:p>
            <a:pPr lvl="1">
              <a:spcBef>
                <a:spcPts val="0"/>
              </a:spcBef>
            </a:pPr>
            <a:r>
              <a:rPr lang="de-DE" sz="1200" dirty="0"/>
              <a:t>e</a:t>
            </a:r>
            <a:r>
              <a:rPr lang="de-DE" sz="1200" dirty="0" smtClean="0"/>
              <a:t>tc</a:t>
            </a:r>
            <a:r>
              <a:rPr lang="de-DE" sz="1200" dirty="0"/>
              <a:t>.</a:t>
            </a:r>
          </a:p>
        </p:txBody>
      </p:sp>
      <p:sp>
        <p:nvSpPr>
          <p:cNvPr id="28" name="Textplatzhalter 3"/>
          <p:cNvSpPr txBox="1">
            <a:spLocks/>
          </p:cNvSpPr>
          <p:nvPr/>
        </p:nvSpPr>
        <p:spPr>
          <a:xfrm>
            <a:off x="3351701" y="2375359"/>
            <a:ext cx="2443012" cy="326756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1200" b="1" dirty="0"/>
              <a:t>Vertragsservice: </a:t>
            </a:r>
          </a:p>
          <a:p>
            <a:pPr marL="185738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200" b="1" dirty="0"/>
              <a:t>Sonstiger Auftrag</a:t>
            </a:r>
            <a:br>
              <a:rPr lang="de-DE" sz="1200" b="1" dirty="0"/>
            </a:br>
            <a:r>
              <a:rPr lang="de-DE" sz="1200" b="1" dirty="0">
                <a:sym typeface="Wingdings" panose="05000000000000000000" pitchFamily="2" charset="2"/>
              </a:rPr>
              <a:t> hierüber v</a:t>
            </a:r>
            <a:r>
              <a:rPr lang="de-DE" sz="1200" b="1" dirty="0"/>
              <a:t>olle Serviceabdeckung, z. B.: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Adresse, Name ändern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Mitarbeiter abmelden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Beitrag ändern, beitragsfrei stellen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Zahlung wieder in Kraft setzen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etc.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b="1" dirty="0"/>
              <a:t>Personendaten </a:t>
            </a:r>
            <a:r>
              <a:rPr lang="de-DE" sz="1200" b="1" dirty="0" smtClean="0"/>
              <a:t>ändern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200" b="1" dirty="0"/>
          </a:p>
          <a:p>
            <a:pPr marL="7938" indent="-7938">
              <a:spcBef>
                <a:spcPts val="0"/>
              </a:spcBef>
            </a:pPr>
            <a:r>
              <a:rPr lang="de-DE" sz="1200" b="1" dirty="0">
                <a:solidFill>
                  <a:schemeClr val="tx2"/>
                </a:solidFill>
              </a:rPr>
              <a:t>Weitere Eingabeschablonen</a:t>
            </a:r>
            <a:br>
              <a:rPr lang="de-DE" sz="1200" b="1" dirty="0">
                <a:solidFill>
                  <a:schemeClr val="tx2"/>
                </a:solidFill>
              </a:rPr>
            </a:br>
            <a:r>
              <a:rPr lang="de-DE" sz="1200" b="1" dirty="0">
                <a:solidFill>
                  <a:schemeClr val="tx2"/>
                </a:solidFill>
              </a:rPr>
              <a:t>in Planung:</a:t>
            </a:r>
          </a:p>
          <a:p>
            <a:pPr marL="185738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Mitarbeiter abmelden</a:t>
            </a:r>
          </a:p>
          <a:p>
            <a:pPr marL="185738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Versicherung beitragsfrei stellen</a:t>
            </a:r>
          </a:p>
          <a:p>
            <a:pPr marL="185738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Beitrag ändern</a:t>
            </a:r>
          </a:p>
        </p:txBody>
      </p:sp>
      <p:sp>
        <p:nvSpPr>
          <p:cNvPr id="51" name="Textplatzhalter 3"/>
          <p:cNvSpPr txBox="1">
            <a:spLocks/>
          </p:cNvSpPr>
          <p:nvPr/>
        </p:nvSpPr>
        <p:spPr>
          <a:xfrm>
            <a:off x="645031" y="2375359"/>
            <a:ext cx="2415595" cy="30315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121917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4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4013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61" indent="-237061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388" indent="-179388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764" indent="-122764" algn="l" defTabSz="121917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200" b="1" dirty="0" smtClean="0"/>
              <a:t>Anzeige Basisdaten von Verträgen weiterer Versicherer:</a:t>
            </a:r>
            <a:endParaRPr lang="de-DE" sz="1200" b="1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de-DE" sz="1200" dirty="0"/>
              <a:t>Versicherungsnummer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de-DE" sz="1200" dirty="0"/>
              <a:t>Versicherer              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de-DE" sz="1200" dirty="0"/>
              <a:t>Name, Vorname, </a:t>
            </a:r>
            <a:r>
              <a:rPr lang="de-DE" sz="1200" dirty="0" err="1"/>
              <a:t>Geb.Datum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de-DE" sz="1200" dirty="0"/>
              <a:t>Geschlecht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de-DE" sz="1200" dirty="0"/>
              <a:t>Beitrag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e-DE" sz="1200" dirty="0"/>
              <a:t>Weitere optionale Daten z.B.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Durchführungsweg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Rentenleistung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Förderungsart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7035C3B-8FEC-CE42-AD6C-654725B0F1FD}"/>
              </a:ext>
            </a:extLst>
          </p:cNvPr>
          <p:cNvSpPr/>
          <p:nvPr/>
        </p:nvSpPr>
        <p:spPr>
          <a:xfrm>
            <a:off x="511175" y="1541039"/>
            <a:ext cx="1975604" cy="18466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1200" b="1" dirty="0">
                <a:solidFill>
                  <a:schemeClr val="tx2"/>
                </a:solidFill>
              </a:rPr>
              <a:t>Seit 10/2019 live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B3DA8ED-A8F4-4043-8497-10A3E8684001}"/>
              </a:ext>
            </a:extLst>
          </p:cNvPr>
          <p:cNvSpPr/>
          <p:nvPr/>
        </p:nvSpPr>
        <p:spPr>
          <a:xfrm>
            <a:off x="3369434" y="1541039"/>
            <a:ext cx="1975604" cy="18466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1200" b="1" dirty="0">
                <a:solidFill>
                  <a:schemeClr val="tx2"/>
                </a:solidFill>
              </a:rPr>
              <a:t>Ab 11/2020 live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E117697-9D8C-5B41-AAA9-54922FA74FFB}"/>
              </a:ext>
            </a:extLst>
          </p:cNvPr>
          <p:cNvGrpSpPr/>
          <p:nvPr/>
        </p:nvGrpSpPr>
        <p:grpSpPr>
          <a:xfrm>
            <a:off x="7708239" y="5037844"/>
            <a:ext cx="1140522" cy="472317"/>
            <a:chOff x="5042700" y="4623859"/>
            <a:chExt cx="1140522" cy="472317"/>
          </a:xfrm>
        </p:grpSpPr>
        <p:sp>
          <p:nvSpPr>
            <p:cNvPr id="34" name="Abgerundetes Rechteck 33">
              <a:extLst>
                <a:ext uri="{FF2B5EF4-FFF2-40B4-BE49-F238E27FC236}">
                  <a16:creationId xmlns:a16="http://schemas.microsoft.com/office/drawing/2014/main" id="{11241BAD-11A7-5F4D-8BE0-4BF7AF3D46A7}"/>
                </a:ext>
              </a:extLst>
            </p:cNvPr>
            <p:cNvSpPr/>
            <p:nvPr/>
          </p:nvSpPr>
          <p:spPr>
            <a:xfrm>
              <a:off x="5042700" y="4634511"/>
              <a:ext cx="1140521" cy="461665"/>
            </a:xfrm>
            <a:prstGeom prst="roundRect">
              <a:avLst>
                <a:gd name="adj" fmla="val 6177"/>
              </a:avLst>
            </a:prstGeom>
            <a:solidFill>
              <a:sysClr val="window" lastClr="FFFFFF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lIns="180000" tIns="0" rIns="0" bIns="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7AE5AA98-46CA-2E4F-A7D7-8EF6057FB16F}"/>
                </a:ext>
              </a:extLst>
            </p:cNvPr>
            <p:cNvSpPr/>
            <p:nvPr/>
          </p:nvSpPr>
          <p:spPr>
            <a:xfrm>
              <a:off x="5042701" y="4623859"/>
              <a:ext cx="11405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200" dirty="0"/>
                <a:t>Kostenlos bis 31.12.2020</a:t>
              </a:r>
            </a:p>
          </p:txBody>
        </p:sp>
      </p:grpSp>
      <p:sp>
        <p:nvSpPr>
          <p:cNvPr id="36" name="Oval 13">
            <a:extLst>
              <a:ext uri="{FF2B5EF4-FFF2-40B4-BE49-F238E27FC236}">
                <a16:creationId xmlns:a16="http://schemas.microsoft.com/office/drawing/2014/main" id="{1D60A62E-7AA8-674B-9460-6573B25FEBD8}"/>
              </a:ext>
            </a:extLst>
          </p:cNvPr>
          <p:cNvSpPr>
            <a:spLocks noChangeAspect="1"/>
          </p:cNvSpPr>
          <p:nvPr/>
        </p:nvSpPr>
        <p:spPr bwMode="auto">
          <a:xfrm>
            <a:off x="2866074" y="1770197"/>
            <a:ext cx="383197" cy="383196"/>
          </a:xfrm>
          <a:prstGeom prst="ellipse">
            <a:avLst/>
          </a:prstGeom>
          <a:solidFill>
            <a:srgbClr val="CAD4DE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5F5F5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3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803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171214_PPT_AZD_4zu3_MASTER_Vs1">
  <a:themeElements>
    <a:clrScheme name="AZD">
      <a:dk1>
        <a:srgbClr val="000000"/>
      </a:dk1>
      <a:lt1>
        <a:srgbClr val="FFFFFF"/>
      </a:lt1>
      <a:dk2>
        <a:srgbClr val="003781"/>
      </a:dk2>
      <a:lt2>
        <a:srgbClr val="D4CDCD"/>
      </a:lt2>
      <a:accent1>
        <a:srgbClr val="96DCFA"/>
      </a:accent1>
      <a:accent2>
        <a:srgbClr val="CCDD61"/>
      </a:accent2>
      <a:accent3>
        <a:srgbClr val="FDD25C"/>
      </a:accent3>
      <a:accent4>
        <a:srgbClr val="DAD0E1"/>
      </a:accent4>
      <a:accent5>
        <a:srgbClr val="FF934F"/>
      </a:accent5>
      <a:accent6>
        <a:srgbClr val="B1DADD"/>
      </a:accent6>
      <a:hlink>
        <a:srgbClr val="003781"/>
      </a:hlink>
      <a:folHlink>
        <a:srgbClr val="5A3982"/>
      </a:folHlink>
    </a:clrScheme>
    <a:fontScheme name="Allianz_Arial_20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F2F2"/>
        </a:solidFill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100"/>
          </a:spcBef>
          <a:spcAft>
            <a:spcPts val="100"/>
          </a:spcAft>
          <a:defRPr sz="1400" dirty="0"/>
        </a:defPPr>
      </a:lstStyle>
    </a:spDef>
    <a:txDef>
      <a:spPr/>
      <a:bodyPr vert="horz" wrap="square" lIns="72000" tIns="72000" rIns="72000" bIns="72000" rtlCol="0">
        <a:spAutoFit/>
      </a:bodyPr>
      <a:lstStyle>
        <a:defPPr>
          <a:defRPr sz="1800" dirty="0"/>
        </a:defPPr>
      </a:lstStyle>
    </a:txDef>
  </a:objectDefaults>
  <a:extraClrSchemeLst/>
  <a:custClrLst>
    <a:custClr name="rgb(90,83,96)">
      <a:srgbClr val="5A5360"/>
    </a:custClr>
    <a:custClr name="rgb(215,211,217)">
      <a:srgbClr val="D7D3D9"/>
    </a:custClr>
    <a:custClr name="rgb(90,57,130)">
      <a:srgbClr val="5A3982"/>
    </a:custClr>
    <a:custClr name="rgb(218,208,225)">
      <a:srgbClr val="DAD0E1"/>
    </a:custClr>
    <a:custClr name="rgb(91,93,48)">
      <a:srgbClr val="5B5D30"/>
    </a:custClr>
    <a:custClr name="rgb(212,213,200)">
      <a:srgbClr val="D4D5C8"/>
    </a:custClr>
    <a:custClr name="rgb(64,125,113)">
      <a:srgbClr val="407D71"/>
    </a:custClr>
    <a:custClr name="rgb(195,216,212)">
      <a:srgbClr val="C3D8D4"/>
    </a:custClr>
    <a:custClr name="rgb(73,100,140)">
      <a:srgbClr val="49648C"/>
    </a:custClr>
    <a:custClr name="rgb(202,212,222)">
      <a:srgbClr val="CAD4DE"/>
    </a:custClr>
    <a:custClr name="rgb(183,30,63)">
      <a:srgbClr val="B71E3F"/>
    </a:custClr>
    <a:custClr name="rgb(241,200,208)">
      <a:srgbClr val="F1C8D0"/>
    </a:custClr>
    <a:custClr name="rgb(0,125,140)">
      <a:srgbClr val="007D8C"/>
    </a:custClr>
    <a:custClr name="rgb(177,218,221)">
      <a:srgbClr val="B1DADD"/>
    </a:custClr>
    <a:custClr name="rgb(192,221,189)">
      <a:srgbClr val="C0DDBD"/>
    </a:custClr>
    <a:custClr name="rgb(223,238,222)">
      <a:srgbClr val="DFEEDE"/>
    </a:custClr>
    <a:custClr name="rgb(239,246,238)">
      <a:srgbClr val="EFF6EE"/>
    </a:custClr>
    <a:custClr name="rgb(234,207,192)">
      <a:srgbClr val="EACFC0"/>
    </a:custClr>
    <a:custClr name="rgb(243,229,223)">
      <a:srgbClr val="F3E5DF"/>
    </a:custClr>
    <a:custClr name="rgb(249,242,239)">
      <a:srgbClr val="F9F2EF"/>
    </a:custClr>
    <a:custClr name="rgb(212,205,205)">
      <a:srgbClr val="D4CDCD"/>
    </a:custClr>
    <a:custClr name="rgb(239,232,230)">
      <a:srgbClr val="EFE8E6"/>
    </a:custClr>
    <a:custClr name="rgb(248,244,242)">
      <a:srgbClr val="F8F4F2"/>
    </a:custClr>
    <a:custClr name="rgb(207,233,238)">
      <a:srgbClr val="CFE9EE"/>
    </a:custClr>
    <a:custClr name="rgb(230,244,246)">
      <a:srgbClr val="E6F4F6"/>
    </a:custClr>
    <a:custClr name="rgb(241,249,250)">
      <a:srgbClr val="F1F9FA"/>
    </a:custClr>
    <a:custClr name="rgb(235,225,191)">
      <a:srgbClr val="EBE1BF"/>
    </a:custClr>
    <a:custClr name="rgb(245,240,224)">
      <a:srgbClr val="F5F0E0"/>
    </a:custClr>
    <a:custClr name="rgb(250,247,239)">
      <a:srgbClr val="FAF7EF"/>
    </a:custClr>
    <a:custClr name="rgb(0,55,129)">
      <a:srgbClr val="003781"/>
    </a:custClr>
    <a:custClr name="rgb(238,204,213)">
      <a:srgbClr val="EECCD5"/>
    </a:custClr>
    <a:custClr name="rgb(246,229,234)">
      <a:srgbClr val="F6E5EA"/>
    </a:custClr>
    <a:custClr name="rgb(251,242,244)">
      <a:srgbClr val="FBF2F4"/>
    </a:custClr>
    <a:custClr name="rgb(219,211,189)">
      <a:srgbClr val="DBD3BD"/>
    </a:custClr>
    <a:custClr name="rgb(235,231,219)">
      <a:srgbClr val="EBE7DB"/>
    </a:custClr>
    <a:custClr name="rgb(245,243,237)">
      <a:srgbClr val="F5F3ED"/>
    </a:custClr>
    <a:custClr name="rgb(204,221,97)">
      <a:srgbClr val="CCDD61"/>
    </a:custClr>
    <a:custClr name="rgb(227,235,175)">
      <a:srgbClr val="E3EBAF"/>
    </a:custClr>
    <a:custClr name="rgb(150,220,250)">
      <a:srgbClr val="96DCFA"/>
    </a:custClr>
    <a:custClr name="rgb(193,235,251)">
      <a:srgbClr val="C1EBFB"/>
    </a:custClr>
    <a:custClr name="rgb(138,103,156)">
      <a:srgbClr val="8A679C"/>
    </a:custClr>
    <a:custClr name="rgb(225,207,234)">
      <a:srgbClr val="E1CFEA"/>
    </a:custClr>
    <a:custClr name="rgb(228,0,58)">
      <a:srgbClr val="E4003A"/>
    </a:custClr>
    <a:custClr name="rgb(247,199,195)">
      <a:srgbClr val="F7C7C3"/>
    </a:custClr>
    <a:custClr name="rgb(127,228,224)">
      <a:srgbClr val="7FE4E0"/>
    </a:custClr>
    <a:custClr name="rgb(195,232,231)">
      <a:srgbClr val="C3E8E7"/>
    </a:custClr>
    <a:custClr name="rgb(253,210,92)">
      <a:srgbClr val="FDD25C"/>
    </a:custClr>
    <a:custClr name="rgb(255,232,176)">
      <a:srgbClr val="FFE8B0"/>
    </a:custClr>
    <a:custClr name="rgb(255,147,79)">
      <a:srgbClr val="FF934F"/>
    </a:custClr>
    <a:custClr name="rgb(247,202,171)">
      <a:srgbClr val="F7CAAB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3778265E9D4B48AB6C3BA52839232C" ma:contentTypeVersion="10" ma:contentTypeDescription="Ein neues Dokument erstellen." ma:contentTypeScope="" ma:versionID="0f4318ce6c55275f419e3dcffcc9cb0f">
  <xsd:schema xmlns:xsd="http://www.w3.org/2001/XMLSchema" xmlns:xs="http://www.w3.org/2001/XMLSchema" xmlns:p="http://schemas.microsoft.com/office/2006/metadata/properties" xmlns:ns2="f3e92488-0944-4e1f-a5da-eba63c4d6e90" xmlns:ns3="f7d049a1-ecaf-4e12-a2af-f07d3816b08c" targetNamespace="http://schemas.microsoft.com/office/2006/metadata/properties" ma:root="true" ma:fieldsID="918c712ad239752edd3aece515b8ca55" ns2:_="" ns3:_="">
    <xsd:import namespace="f3e92488-0944-4e1f-a5da-eba63c4d6e90"/>
    <xsd:import namespace="f7d049a1-ecaf-4e12-a2af-f07d3816b0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92488-0944-4e1f-a5da-eba63c4d6e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049a1-ecaf-4e12-a2af-f07d3816b08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167D4D-D349-43D5-9956-8923618362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3e92488-0944-4e1f-a5da-eba63c4d6e90"/>
    <ds:schemaRef ds:uri="http://purl.org/dc/elements/1.1/"/>
    <ds:schemaRef ds:uri="http://schemas.microsoft.com/office/2006/metadata/properties"/>
    <ds:schemaRef ds:uri="http://schemas.microsoft.com/office/infopath/2007/PartnerControls"/>
    <ds:schemaRef ds:uri="f7d049a1-ecaf-4e12-a2af-f07d3816b08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FE5B6A-BF14-47A5-931F-6B1EAA4500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98C831-E04D-4F02-84A5-57FBB8AE95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e92488-0944-4e1f-a5da-eba63c4d6e90"/>
    <ds:schemaRef ds:uri="f7d049a1-ecaf-4e12-a2af-f07d3816b0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608</Words>
  <Application>Microsoft Office PowerPoint</Application>
  <PresentationFormat>Benutzerdefiniert</PresentationFormat>
  <Paragraphs>138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1_171214_PPT_AZD_4zu3_MASTER_Vs1</vt:lpstr>
      <vt:lpstr>Die neuen Services von FirmenOnline</vt:lpstr>
      <vt:lpstr> </vt:lpstr>
      <vt:lpstr>Lange erträumt, jetzt ist es möglich: Die einfachste Lösung für alle </vt:lpstr>
      <vt:lpstr>Die Kernprozesse für die Gesamtverwaltung der bAV</vt:lpstr>
      <vt:lpstr>Schnell und einfach  die FirmenOnline Services aktivieren</vt:lpstr>
      <vt:lpstr>Leistungen für Verträge weiterer Versicherer im Überblick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/>
  <cp:revision>1</cp:revision>
  <dcterms:created xsi:type="dcterms:W3CDTF">2018-10-22T11:20:42Z</dcterms:created>
  <dcterms:modified xsi:type="dcterms:W3CDTF">2020-10-23T09:39:12Z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0x010100B43778265E9D4B48AB6C3BA52839232C</vt:lpwstr>
  </property>
</Properties>
</file>